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4481" r:id="rId2"/>
    <p:sldMasterId id="2147484496" r:id="rId3"/>
  </p:sldMasterIdLst>
  <p:notesMasterIdLst>
    <p:notesMasterId r:id="rId59"/>
  </p:notesMasterIdLst>
  <p:sldIdLst>
    <p:sldId id="256" r:id="rId4"/>
    <p:sldId id="375" r:id="rId5"/>
    <p:sldId id="258" r:id="rId6"/>
    <p:sldId id="259" r:id="rId7"/>
    <p:sldId id="392" r:id="rId8"/>
    <p:sldId id="260" r:id="rId9"/>
    <p:sldId id="261" r:id="rId10"/>
    <p:sldId id="376" r:id="rId11"/>
    <p:sldId id="262" r:id="rId12"/>
    <p:sldId id="263" r:id="rId13"/>
    <p:sldId id="264" r:id="rId14"/>
    <p:sldId id="265" r:id="rId15"/>
    <p:sldId id="266" r:id="rId16"/>
    <p:sldId id="268" r:id="rId17"/>
    <p:sldId id="393" r:id="rId18"/>
    <p:sldId id="394" r:id="rId19"/>
    <p:sldId id="269" r:id="rId20"/>
    <p:sldId id="272" r:id="rId21"/>
    <p:sldId id="275" r:id="rId22"/>
    <p:sldId id="279" r:id="rId23"/>
    <p:sldId id="280" r:id="rId24"/>
    <p:sldId id="326" r:id="rId25"/>
    <p:sldId id="281" r:id="rId26"/>
    <p:sldId id="282" r:id="rId27"/>
    <p:sldId id="283" r:id="rId28"/>
    <p:sldId id="286" r:id="rId29"/>
    <p:sldId id="377" r:id="rId30"/>
    <p:sldId id="288" r:id="rId31"/>
    <p:sldId id="289" r:id="rId32"/>
    <p:sldId id="291" r:id="rId33"/>
    <p:sldId id="292" r:id="rId34"/>
    <p:sldId id="294" r:id="rId35"/>
    <p:sldId id="378" r:id="rId36"/>
    <p:sldId id="327" r:id="rId37"/>
    <p:sldId id="330" r:id="rId38"/>
    <p:sldId id="296" r:id="rId39"/>
    <p:sldId id="379" r:id="rId40"/>
    <p:sldId id="331" r:id="rId41"/>
    <p:sldId id="297" r:id="rId42"/>
    <p:sldId id="298" r:id="rId43"/>
    <p:sldId id="299" r:id="rId44"/>
    <p:sldId id="333" r:id="rId45"/>
    <p:sldId id="335" r:id="rId46"/>
    <p:sldId id="396" r:id="rId47"/>
    <p:sldId id="401" r:id="rId48"/>
    <p:sldId id="302" r:id="rId49"/>
    <p:sldId id="303" r:id="rId50"/>
    <p:sldId id="306" r:id="rId51"/>
    <p:sldId id="309" r:id="rId52"/>
    <p:sldId id="400" r:id="rId53"/>
    <p:sldId id="397" r:id="rId54"/>
    <p:sldId id="398" r:id="rId55"/>
    <p:sldId id="399" r:id="rId56"/>
    <p:sldId id="314" r:id="rId57"/>
    <p:sldId id="391"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859FB-537D-FB4D-86DC-1559375A0870}" type="doc">
      <dgm:prSet loTypeId="urn:microsoft.com/office/officeart/2005/8/layout/hierarchy3" loCatId="list" qsTypeId="urn:microsoft.com/office/officeart/2005/8/quickstyle/simple4" qsCatId="simple" csTypeId="urn:microsoft.com/office/officeart/2005/8/colors/accent1_2" csCatId="accent1" phldr="1"/>
      <dgm:spPr/>
      <dgm:t>
        <a:bodyPr/>
        <a:lstStyle/>
        <a:p>
          <a:endParaRPr lang="en-US"/>
        </a:p>
      </dgm:t>
    </dgm:pt>
    <dgm:pt modelId="{E2E857DE-14DF-4348-B91D-6B07A32100CA}">
      <dgm:prSet custT="1"/>
      <dgm:spPr/>
      <dgm:t>
        <a:bodyPr/>
        <a:lstStyle/>
        <a:p>
          <a:pPr rtl="0"/>
          <a:r>
            <a:rPr lang="en-US" sz="3600" dirty="0" smtClean="0"/>
            <a:t>Real memory</a:t>
          </a:r>
          <a:endParaRPr lang="en-US" sz="3600" dirty="0"/>
        </a:p>
      </dgm:t>
    </dgm:pt>
    <dgm:pt modelId="{B1CDA7D0-5EEB-754D-8735-96223C8C1E85}" type="parTrans" cxnId="{427B5CC2-79CD-224D-9F6B-D563C5F8D2FC}">
      <dgm:prSet/>
      <dgm:spPr/>
      <dgm:t>
        <a:bodyPr/>
        <a:lstStyle/>
        <a:p>
          <a:endParaRPr lang="en-US"/>
        </a:p>
      </dgm:t>
    </dgm:pt>
    <dgm:pt modelId="{9D638945-8C30-E040-B572-E076D16608C3}" type="sibTrans" cxnId="{427B5CC2-79CD-224D-9F6B-D563C5F8D2FC}">
      <dgm:prSet/>
      <dgm:spPr/>
      <dgm:t>
        <a:bodyPr/>
        <a:lstStyle/>
        <a:p>
          <a:endParaRPr lang="en-US"/>
        </a:p>
      </dgm:t>
    </dgm:pt>
    <dgm:pt modelId="{8F252449-EE3C-D64E-8051-BC1E354AA83D}">
      <dgm:prSet custT="1"/>
      <dgm:spPr/>
      <dgm:t>
        <a:bodyPr/>
        <a:lstStyle/>
        <a:p>
          <a:pPr rtl="0"/>
          <a:r>
            <a:rPr lang="en-US" sz="2200" dirty="0" smtClean="0"/>
            <a:t>main memory, the actual RAM</a:t>
          </a:r>
          <a:endParaRPr lang="en-US" sz="2200" dirty="0"/>
        </a:p>
      </dgm:t>
    </dgm:pt>
    <dgm:pt modelId="{023BD5FB-C6E0-8C4C-B8F2-61E800B01AC1}" type="parTrans" cxnId="{E92209DB-E2AF-CB4B-8054-53C33523BA4C}">
      <dgm:prSet/>
      <dgm:spPr/>
      <dgm:t>
        <a:bodyPr/>
        <a:lstStyle/>
        <a:p>
          <a:endParaRPr lang="en-US"/>
        </a:p>
      </dgm:t>
    </dgm:pt>
    <dgm:pt modelId="{4A373626-DB19-C640-B2F1-6E3294EAFDFB}" type="sibTrans" cxnId="{E92209DB-E2AF-CB4B-8054-53C33523BA4C}">
      <dgm:prSet/>
      <dgm:spPr/>
      <dgm:t>
        <a:bodyPr/>
        <a:lstStyle/>
        <a:p>
          <a:endParaRPr lang="en-US"/>
        </a:p>
      </dgm:t>
    </dgm:pt>
    <dgm:pt modelId="{1449C7A1-436E-4746-A320-3E622DC380B6}">
      <dgm:prSet custT="1"/>
      <dgm:spPr/>
      <dgm:t>
        <a:bodyPr/>
        <a:lstStyle/>
        <a:p>
          <a:pPr rtl="0"/>
          <a:r>
            <a:rPr lang="en-US" sz="3600" dirty="0" smtClean="0"/>
            <a:t>Virtual memory</a:t>
          </a:r>
          <a:endParaRPr lang="en-US" sz="3600" dirty="0"/>
        </a:p>
      </dgm:t>
    </dgm:pt>
    <dgm:pt modelId="{99D0015B-9991-C54E-AB72-7F0F589EE25C}" type="parTrans" cxnId="{52DAC1B0-1107-BB49-9178-24431B8E229C}">
      <dgm:prSet/>
      <dgm:spPr/>
      <dgm:t>
        <a:bodyPr/>
        <a:lstStyle/>
        <a:p>
          <a:endParaRPr lang="en-US"/>
        </a:p>
      </dgm:t>
    </dgm:pt>
    <dgm:pt modelId="{F4F0F1E7-BB68-C843-A4B2-BEB1A3169005}" type="sibTrans" cxnId="{52DAC1B0-1107-BB49-9178-24431B8E229C}">
      <dgm:prSet/>
      <dgm:spPr/>
      <dgm:t>
        <a:bodyPr/>
        <a:lstStyle/>
        <a:p>
          <a:endParaRPr lang="en-US"/>
        </a:p>
      </dgm:t>
    </dgm:pt>
    <dgm:pt modelId="{68369A64-CB91-8542-8C21-2E99583CE32E}">
      <dgm:prSet custT="1"/>
      <dgm:spPr/>
      <dgm:t>
        <a:bodyPr/>
        <a:lstStyle/>
        <a:p>
          <a:pPr rtl="0"/>
          <a:r>
            <a:rPr lang="en-US" sz="1800" dirty="0" smtClean="0"/>
            <a:t>memory on disk</a:t>
          </a:r>
          <a:endParaRPr lang="en-US" sz="1800" dirty="0"/>
        </a:p>
      </dgm:t>
    </dgm:pt>
    <dgm:pt modelId="{D2FF24D7-9AF5-334B-992A-74C018C14DEA}" type="parTrans" cxnId="{032D7F8F-205B-9C49-85D4-DC3F06D6E99C}">
      <dgm:prSet/>
      <dgm:spPr/>
      <dgm:t>
        <a:bodyPr/>
        <a:lstStyle/>
        <a:p>
          <a:endParaRPr lang="en-US"/>
        </a:p>
      </dgm:t>
    </dgm:pt>
    <dgm:pt modelId="{B66D837D-180E-3043-A9B6-2CC0F4C0D4AB}" type="sibTrans" cxnId="{032D7F8F-205B-9C49-85D4-DC3F06D6E99C}">
      <dgm:prSet/>
      <dgm:spPr/>
      <dgm:t>
        <a:bodyPr/>
        <a:lstStyle/>
        <a:p>
          <a:endParaRPr lang="en-US"/>
        </a:p>
      </dgm:t>
    </dgm:pt>
    <dgm:pt modelId="{DA9F44CD-3DEE-2648-B9C1-FC414EB33E1C}">
      <dgm:prSet custT="1"/>
      <dgm:spPr/>
      <dgm:t>
        <a:bodyPr/>
        <a:lstStyle/>
        <a:p>
          <a:pPr rtl="0"/>
          <a:r>
            <a:rPr lang="en-US" sz="1800" dirty="0" smtClean="0"/>
            <a:t>allows for effective multiprogramming and relieves the user of tight constraints of main memory</a:t>
          </a:r>
          <a:endParaRPr lang="en-US" sz="1800" dirty="0"/>
        </a:p>
      </dgm:t>
    </dgm:pt>
    <dgm:pt modelId="{22117FDD-9410-2245-9E6D-04174AC588DB}" type="parTrans" cxnId="{2195229B-4B4B-C144-8B41-2F0CB62A66E7}">
      <dgm:prSet/>
      <dgm:spPr/>
      <dgm:t>
        <a:bodyPr/>
        <a:lstStyle/>
        <a:p>
          <a:endParaRPr lang="en-US"/>
        </a:p>
      </dgm:t>
    </dgm:pt>
    <dgm:pt modelId="{EA65894C-3CBC-D841-A9C5-6BFBCD6B1915}" type="sibTrans" cxnId="{2195229B-4B4B-C144-8B41-2F0CB62A66E7}">
      <dgm:prSet/>
      <dgm:spPr/>
      <dgm:t>
        <a:bodyPr/>
        <a:lstStyle/>
        <a:p>
          <a:endParaRPr lang="en-US"/>
        </a:p>
      </dgm:t>
    </dgm:pt>
    <dgm:pt modelId="{7CC61702-3ED8-DD42-9C2A-EF411444D980}" type="pres">
      <dgm:prSet presAssocID="{817859FB-537D-FB4D-86DC-1559375A0870}" presName="diagram" presStyleCnt="0">
        <dgm:presLayoutVars>
          <dgm:chPref val="1"/>
          <dgm:dir/>
          <dgm:animOne val="branch"/>
          <dgm:animLvl val="lvl"/>
          <dgm:resizeHandles/>
        </dgm:presLayoutVars>
      </dgm:prSet>
      <dgm:spPr/>
      <dgm:t>
        <a:bodyPr/>
        <a:lstStyle/>
        <a:p>
          <a:endParaRPr lang="en-US"/>
        </a:p>
      </dgm:t>
    </dgm:pt>
    <dgm:pt modelId="{1EDC5747-879E-D540-B957-257342313A0D}" type="pres">
      <dgm:prSet presAssocID="{E2E857DE-14DF-4348-B91D-6B07A32100CA}" presName="root" presStyleCnt="0"/>
      <dgm:spPr/>
    </dgm:pt>
    <dgm:pt modelId="{C61F2957-5176-D94C-B910-1B71312C9F5C}" type="pres">
      <dgm:prSet presAssocID="{E2E857DE-14DF-4348-B91D-6B07A32100CA}" presName="rootComposite" presStyleCnt="0"/>
      <dgm:spPr/>
    </dgm:pt>
    <dgm:pt modelId="{61631E0D-D0BE-CB43-B62C-83EFB8F80940}" type="pres">
      <dgm:prSet presAssocID="{E2E857DE-14DF-4348-B91D-6B07A32100CA}" presName="rootText" presStyleLbl="node1" presStyleIdx="0" presStyleCnt="2"/>
      <dgm:spPr/>
      <dgm:t>
        <a:bodyPr/>
        <a:lstStyle/>
        <a:p>
          <a:endParaRPr lang="en-US"/>
        </a:p>
      </dgm:t>
    </dgm:pt>
    <dgm:pt modelId="{5578A03A-E7AC-2247-8CA5-901E13739B58}" type="pres">
      <dgm:prSet presAssocID="{E2E857DE-14DF-4348-B91D-6B07A32100CA}" presName="rootConnector" presStyleLbl="node1" presStyleIdx="0" presStyleCnt="2"/>
      <dgm:spPr/>
      <dgm:t>
        <a:bodyPr/>
        <a:lstStyle/>
        <a:p>
          <a:endParaRPr lang="en-US"/>
        </a:p>
      </dgm:t>
    </dgm:pt>
    <dgm:pt modelId="{FC217D80-A9BA-8F43-B066-7668E6420C42}" type="pres">
      <dgm:prSet presAssocID="{E2E857DE-14DF-4348-B91D-6B07A32100CA}" presName="childShape" presStyleCnt="0"/>
      <dgm:spPr/>
    </dgm:pt>
    <dgm:pt modelId="{9E617053-E223-AD4D-B846-8B3F09EDFEA2}" type="pres">
      <dgm:prSet presAssocID="{023BD5FB-C6E0-8C4C-B8F2-61E800B01AC1}" presName="Name13" presStyleLbl="parChTrans1D2" presStyleIdx="0" presStyleCnt="3"/>
      <dgm:spPr/>
      <dgm:t>
        <a:bodyPr/>
        <a:lstStyle/>
        <a:p>
          <a:endParaRPr lang="en-US"/>
        </a:p>
      </dgm:t>
    </dgm:pt>
    <dgm:pt modelId="{D8BA2A55-C5C8-B047-84A4-F82365A88EC3}" type="pres">
      <dgm:prSet presAssocID="{8F252449-EE3C-D64E-8051-BC1E354AA83D}" presName="childText" presStyleLbl="bgAcc1" presStyleIdx="0" presStyleCnt="3">
        <dgm:presLayoutVars>
          <dgm:bulletEnabled val="1"/>
        </dgm:presLayoutVars>
      </dgm:prSet>
      <dgm:spPr/>
      <dgm:t>
        <a:bodyPr/>
        <a:lstStyle/>
        <a:p>
          <a:endParaRPr lang="en-US"/>
        </a:p>
      </dgm:t>
    </dgm:pt>
    <dgm:pt modelId="{870E76AD-4AB3-4F45-9C8B-BE83F1FD96BB}" type="pres">
      <dgm:prSet presAssocID="{1449C7A1-436E-4746-A320-3E622DC380B6}" presName="root" presStyleCnt="0"/>
      <dgm:spPr/>
    </dgm:pt>
    <dgm:pt modelId="{8719F07F-0A41-F44D-BE2E-3ADBFA654210}" type="pres">
      <dgm:prSet presAssocID="{1449C7A1-436E-4746-A320-3E622DC380B6}" presName="rootComposite" presStyleCnt="0"/>
      <dgm:spPr/>
    </dgm:pt>
    <dgm:pt modelId="{017134D0-DFF9-3845-AB67-F92A5FA9DE9B}" type="pres">
      <dgm:prSet presAssocID="{1449C7A1-436E-4746-A320-3E622DC380B6}" presName="rootText" presStyleLbl="node1" presStyleIdx="1" presStyleCnt="2"/>
      <dgm:spPr/>
      <dgm:t>
        <a:bodyPr/>
        <a:lstStyle/>
        <a:p>
          <a:endParaRPr lang="en-US"/>
        </a:p>
      </dgm:t>
    </dgm:pt>
    <dgm:pt modelId="{06478F6B-7F6A-5E46-9B3D-A734B7D102B9}" type="pres">
      <dgm:prSet presAssocID="{1449C7A1-436E-4746-A320-3E622DC380B6}" presName="rootConnector" presStyleLbl="node1" presStyleIdx="1" presStyleCnt="2"/>
      <dgm:spPr/>
      <dgm:t>
        <a:bodyPr/>
        <a:lstStyle/>
        <a:p>
          <a:endParaRPr lang="en-US"/>
        </a:p>
      </dgm:t>
    </dgm:pt>
    <dgm:pt modelId="{CE042C04-59AB-D348-A33A-B2EED4A9B476}" type="pres">
      <dgm:prSet presAssocID="{1449C7A1-436E-4746-A320-3E622DC380B6}" presName="childShape" presStyleCnt="0"/>
      <dgm:spPr/>
    </dgm:pt>
    <dgm:pt modelId="{B7AEB84D-AAD8-BA46-B49E-AF151B590E4E}" type="pres">
      <dgm:prSet presAssocID="{D2FF24D7-9AF5-334B-992A-74C018C14DEA}" presName="Name13" presStyleLbl="parChTrans1D2" presStyleIdx="1" presStyleCnt="3"/>
      <dgm:spPr/>
      <dgm:t>
        <a:bodyPr/>
        <a:lstStyle/>
        <a:p>
          <a:endParaRPr lang="en-US"/>
        </a:p>
      </dgm:t>
    </dgm:pt>
    <dgm:pt modelId="{B4B37434-F97A-BF4F-95EE-4DB3B66FAF0B}" type="pres">
      <dgm:prSet presAssocID="{68369A64-CB91-8542-8C21-2E99583CE32E}" presName="childText" presStyleLbl="bgAcc1" presStyleIdx="1" presStyleCnt="3" custScaleX="113681">
        <dgm:presLayoutVars>
          <dgm:bulletEnabled val="1"/>
        </dgm:presLayoutVars>
      </dgm:prSet>
      <dgm:spPr/>
      <dgm:t>
        <a:bodyPr/>
        <a:lstStyle/>
        <a:p>
          <a:endParaRPr lang="en-US"/>
        </a:p>
      </dgm:t>
    </dgm:pt>
    <dgm:pt modelId="{AB53BA07-DF39-3E49-AC02-6A3C4C9B3CB2}" type="pres">
      <dgm:prSet presAssocID="{22117FDD-9410-2245-9E6D-04174AC588DB}" presName="Name13" presStyleLbl="parChTrans1D2" presStyleIdx="2" presStyleCnt="3"/>
      <dgm:spPr/>
      <dgm:t>
        <a:bodyPr/>
        <a:lstStyle/>
        <a:p>
          <a:endParaRPr lang="en-US"/>
        </a:p>
      </dgm:t>
    </dgm:pt>
    <dgm:pt modelId="{1EC7D058-138B-5B44-B558-2AD60A3A78E7}" type="pres">
      <dgm:prSet presAssocID="{DA9F44CD-3DEE-2648-B9C1-FC414EB33E1C}" presName="childText" presStyleLbl="bgAcc1" presStyleIdx="2" presStyleCnt="3" custScaleX="113681">
        <dgm:presLayoutVars>
          <dgm:bulletEnabled val="1"/>
        </dgm:presLayoutVars>
      </dgm:prSet>
      <dgm:spPr/>
      <dgm:t>
        <a:bodyPr/>
        <a:lstStyle/>
        <a:p>
          <a:endParaRPr lang="en-US"/>
        </a:p>
      </dgm:t>
    </dgm:pt>
  </dgm:ptLst>
  <dgm:cxnLst>
    <dgm:cxn modelId="{A77B4C5D-FCE2-9A4F-A1D1-A4082A72700F}" type="presOf" srcId="{E2E857DE-14DF-4348-B91D-6B07A32100CA}" destId="{61631E0D-D0BE-CB43-B62C-83EFB8F80940}" srcOrd="0" destOrd="0" presId="urn:microsoft.com/office/officeart/2005/8/layout/hierarchy3"/>
    <dgm:cxn modelId="{91BBCD30-A1C3-3B46-A5D4-51E534CA848D}" type="presOf" srcId="{68369A64-CB91-8542-8C21-2E99583CE32E}" destId="{B4B37434-F97A-BF4F-95EE-4DB3B66FAF0B}" srcOrd="0" destOrd="0" presId="urn:microsoft.com/office/officeart/2005/8/layout/hierarchy3"/>
    <dgm:cxn modelId="{5E257846-92F5-7445-97EE-A50E2D6F473E}" type="presOf" srcId="{1449C7A1-436E-4746-A320-3E622DC380B6}" destId="{017134D0-DFF9-3845-AB67-F92A5FA9DE9B}" srcOrd="0" destOrd="0" presId="urn:microsoft.com/office/officeart/2005/8/layout/hierarchy3"/>
    <dgm:cxn modelId="{17B5235B-1AFC-7642-BAAA-A28B074A487F}" type="presOf" srcId="{DA9F44CD-3DEE-2648-B9C1-FC414EB33E1C}" destId="{1EC7D058-138B-5B44-B558-2AD60A3A78E7}" srcOrd="0" destOrd="0" presId="urn:microsoft.com/office/officeart/2005/8/layout/hierarchy3"/>
    <dgm:cxn modelId="{032D7F8F-205B-9C49-85D4-DC3F06D6E99C}" srcId="{1449C7A1-436E-4746-A320-3E622DC380B6}" destId="{68369A64-CB91-8542-8C21-2E99583CE32E}" srcOrd="0" destOrd="0" parTransId="{D2FF24D7-9AF5-334B-992A-74C018C14DEA}" sibTransId="{B66D837D-180E-3043-A9B6-2CC0F4C0D4AB}"/>
    <dgm:cxn modelId="{52DAC1B0-1107-BB49-9178-24431B8E229C}" srcId="{817859FB-537D-FB4D-86DC-1559375A0870}" destId="{1449C7A1-436E-4746-A320-3E622DC380B6}" srcOrd="1" destOrd="0" parTransId="{99D0015B-9991-C54E-AB72-7F0F589EE25C}" sibTransId="{F4F0F1E7-BB68-C843-A4B2-BEB1A3169005}"/>
    <dgm:cxn modelId="{300AEB0A-F809-C24D-B4B3-7474D63A115B}" type="presOf" srcId="{22117FDD-9410-2245-9E6D-04174AC588DB}" destId="{AB53BA07-DF39-3E49-AC02-6A3C4C9B3CB2}" srcOrd="0" destOrd="0" presId="urn:microsoft.com/office/officeart/2005/8/layout/hierarchy3"/>
    <dgm:cxn modelId="{9D6C04CA-503F-FB47-9EFB-866CAD6FD055}" type="presOf" srcId="{8F252449-EE3C-D64E-8051-BC1E354AA83D}" destId="{D8BA2A55-C5C8-B047-84A4-F82365A88EC3}" srcOrd="0" destOrd="0" presId="urn:microsoft.com/office/officeart/2005/8/layout/hierarchy3"/>
    <dgm:cxn modelId="{427B5CC2-79CD-224D-9F6B-D563C5F8D2FC}" srcId="{817859FB-537D-FB4D-86DC-1559375A0870}" destId="{E2E857DE-14DF-4348-B91D-6B07A32100CA}" srcOrd="0" destOrd="0" parTransId="{B1CDA7D0-5EEB-754D-8735-96223C8C1E85}" sibTransId="{9D638945-8C30-E040-B572-E076D16608C3}"/>
    <dgm:cxn modelId="{C478DF2F-ED9A-E94C-93D5-3D291E3D8A0A}" type="presOf" srcId="{023BD5FB-C6E0-8C4C-B8F2-61E800B01AC1}" destId="{9E617053-E223-AD4D-B846-8B3F09EDFEA2}" srcOrd="0" destOrd="0" presId="urn:microsoft.com/office/officeart/2005/8/layout/hierarchy3"/>
    <dgm:cxn modelId="{E92209DB-E2AF-CB4B-8054-53C33523BA4C}" srcId="{E2E857DE-14DF-4348-B91D-6B07A32100CA}" destId="{8F252449-EE3C-D64E-8051-BC1E354AA83D}" srcOrd="0" destOrd="0" parTransId="{023BD5FB-C6E0-8C4C-B8F2-61E800B01AC1}" sibTransId="{4A373626-DB19-C640-B2F1-6E3294EAFDFB}"/>
    <dgm:cxn modelId="{519BE67D-4CB0-DB4F-9ECC-38ED990777A5}" type="presOf" srcId="{D2FF24D7-9AF5-334B-992A-74C018C14DEA}" destId="{B7AEB84D-AAD8-BA46-B49E-AF151B590E4E}" srcOrd="0" destOrd="0" presId="urn:microsoft.com/office/officeart/2005/8/layout/hierarchy3"/>
    <dgm:cxn modelId="{DFC01B15-A5E9-1247-96E4-C88B39C589A7}" type="presOf" srcId="{E2E857DE-14DF-4348-B91D-6B07A32100CA}" destId="{5578A03A-E7AC-2247-8CA5-901E13739B58}" srcOrd="1" destOrd="0" presId="urn:microsoft.com/office/officeart/2005/8/layout/hierarchy3"/>
    <dgm:cxn modelId="{83675CA0-B53B-2246-8AF9-446C92ECF55B}" type="presOf" srcId="{817859FB-537D-FB4D-86DC-1559375A0870}" destId="{7CC61702-3ED8-DD42-9C2A-EF411444D980}" srcOrd="0" destOrd="0" presId="urn:microsoft.com/office/officeart/2005/8/layout/hierarchy3"/>
    <dgm:cxn modelId="{2195229B-4B4B-C144-8B41-2F0CB62A66E7}" srcId="{1449C7A1-436E-4746-A320-3E622DC380B6}" destId="{DA9F44CD-3DEE-2648-B9C1-FC414EB33E1C}" srcOrd="1" destOrd="0" parTransId="{22117FDD-9410-2245-9E6D-04174AC588DB}" sibTransId="{EA65894C-3CBC-D841-A9C5-6BFBCD6B1915}"/>
    <dgm:cxn modelId="{9A20C273-9863-504D-9E23-2CA8037755CB}" type="presOf" srcId="{1449C7A1-436E-4746-A320-3E622DC380B6}" destId="{06478F6B-7F6A-5E46-9B3D-A734B7D102B9}" srcOrd="1" destOrd="0" presId="urn:microsoft.com/office/officeart/2005/8/layout/hierarchy3"/>
    <dgm:cxn modelId="{00DCF6DA-5F98-6342-8202-1563A2DEB8A8}" type="presParOf" srcId="{7CC61702-3ED8-DD42-9C2A-EF411444D980}" destId="{1EDC5747-879E-D540-B957-257342313A0D}" srcOrd="0" destOrd="0" presId="urn:microsoft.com/office/officeart/2005/8/layout/hierarchy3"/>
    <dgm:cxn modelId="{C9BB3C0D-602D-744B-BC62-B2FFDF5B3557}" type="presParOf" srcId="{1EDC5747-879E-D540-B957-257342313A0D}" destId="{C61F2957-5176-D94C-B910-1B71312C9F5C}" srcOrd="0" destOrd="0" presId="urn:microsoft.com/office/officeart/2005/8/layout/hierarchy3"/>
    <dgm:cxn modelId="{80FCA071-B9FD-DC4B-9EDB-1E1AE6A5BD02}" type="presParOf" srcId="{C61F2957-5176-D94C-B910-1B71312C9F5C}" destId="{61631E0D-D0BE-CB43-B62C-83EFB8F80940}" srcOrd="0" destOrd="0" presId="urn:microsoft.com/office/officeart/2005/8/layout/hierarchy3"/>
    <dgm:cxn modelId="{C7F00931-1DF3-F749-B77F-4096D4F3709E}" type="presParOf" srcId="{C61F2957-5176-D94C-B910-1B71312C9F5C}" destId="{5578A03A-E7AC-2247-8CA5-901E13739B58}" srcOrd="1" destOrd="0" presId="urn:microsoft.com/office/officeart/2005/8/layout/hierarchy3"/>
    <dgm:cxn modelId="{15B57366-231E-344E-BEB8-209DA2C0F946}" type="presParOf" srcId="{1EDC5747-879E-D540-B957-257342313A0D}" destId="{FC217D80-A9BA-8F43-B066-7668E6420C42}" srcOrd="1" destOrd="0" presId="urn:microsoft.com/office/officeart/2005/8/layout/hierarchy3"/>
    <dgm:cxn modelId="{855D446D-49A8-7A47-A61E-CA12FA1CD4A0}" type="presParOf" srcId="{FC217D80-A9BA-8F43-B066-7668E6420C42}" destId="{9E617053-E223-AD4D-B846-8B3F09EDFEA2}" srcOrd="0" destOrd="0" presId="urn:microsoft.com/office/officeart/2005/8/layout/hierarchy3"/>
    <dgm:cxn modelId="{5F899EEE-2F04-4546-9BBD-2DB39FA3860E}" type="presParOf" srcId="{FC217D80-A9BA-8F43-B066-7668E6420C42}" destId="{D8BA2A55-C5C8-B047-84A4-F82365A88EC3}" srcOrd="1" destOrd="0" presId="urn:microsoft.com/office/officeart/2005/8/layout/hierarchy3"/>
    <dgm:cxn modelId="{54BDF6C5-A757-0E4F-829F-82D3E0D2644E}" type="presParOf" srcId="{7CC61702-3ED8-DD42-9C2A-EF411444D980}" destId="{870E76AD-4AB3-4F45-9C8B-BE83F1FD96BB}" srcOrd="1" destOrd="0" presId="urn:microsoft.com/office/officeart/2005/8/layout/hierarchy3"/>
    <dgm:cxn modelId="{79C059A7-9C1C-FD4A-8CC9-8DE0611F5092}" type="presParOf" srcId="{870E76AD-4AB3-4F45-9C8B-BE83F1FD96BB}" destId="{8719F07F-0A41-F44D-BE2E-3ADBFA654210}" srcOrd="0" destOrd="0" presId="urn:microsoft.com/office/officeart/2005/8/layout/hierarchy3"/>
    <dgm:cxn modelId="{14125F55-F586-DE4E-AB2F-7212F1154115}" type="presParOf" srcId="{8719F07F-0A41-F44D-BE2E-3ADBFA654210}" destId="{017134D0-DFF9-3845-AB67-F92A5FA9DE9B}" srcOrd="0" destOrd="0" presId="urn:microsoft.com/office/officeart/2005/8/layout/hierarchy3"/>
    <dgm:cxn modelId="{051D3737-427D-F146-BE7E-DCEBC43C0B8C}" type="presParOf" srcId="{8719F07F-0A41-F44D-BE2E-3ADBFA654210}" destId="{06478F6B-7F6A-5E46-9B3D-A734B7D102B9}" srcOrd="1" destOrd="0" presId="urn:microsoft.com/office/officeart/2005/8/layout/hierarchy3"/>
    <dgm:cxn modelId="{3B4E5CB8-D68D-744C-9ACA-A5A30D6FE557}" type="presParOf" srcId="{870E76AD-4AB3-4F45-9C8B-BE83F1FD96BB}" destId="{CE042C04-59AB-D348-A33A-B2EED4A9B476}" srcOrd="1" destOrd="0" presId="urn:microsoft.com/office/officeart/2005/8/layout/hierarchy3"/>
    <dgm:cxn modelId="{47BC1F9A-E5C3-484C-A627-7DC12C20534B}" type="presParOf" srcId="{CE042C04-59AB-D348-A33A-B2EED4A9B476}" destId="{B7AEB84D-AAD8-BA46-B49E-AF151B590E4E}" srcOrd="0" destOrd="0" presId="urn:microsoft.com/office/officeart/2005/8/layout/hierarchy3"/>
    <dgm:cxn modelId="{8DB98703-0755-0247-89BF-4C3A66F1DE52}" type="presParOf" srcId="{CE042C04-59AB-D348-A33A-B2EED4A9B476}" destId="{B4B37434-F97A-BF4F-95EE-4DB3B66FAF0B}" srcOrd="1" destOrd="0" presId="urn:microsoft.com/office/officeart/2005/8/layout/hierarchy3"/>
    <dgm:cxn modelId="{77197D4D-D1A1-4446-88D3-9C897A9C6E8D}" type="presParOf" srcId="{CE042C04-59AB-D348-A33A-B2EED4A9B476}" destId="{AB53BA07-DF39-3E49-AC02-6A3C4C9B3CB2}" srcOrd="2" destOrd="0" presId="urn:microsoft.com/office/officeart/2005/8/layout/hierarchy3"/>
    <dgm:cxn modelId="{EC788754-5FA3-0D4A-9D54-FC892ED6D78D}" type="presParOf" srcId="{CE042C04-59AB-D348-A33A-B2EED4A9B476}" destId="{1EC7D058-138B-5B44-B558-2AD60A3A78E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E42422-30B8-7145-AC45-A97345BECA97}"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US"/>
        </a:p>
      </dgm:t>
    </dgm:pt>
    <dgm:pt modelId="{7FE5BBEE-220B-D443-BE6C-37118C441C07}">
      <dgm:prSet/>
      <dgm:spPr/>
      <dgm:t>
        <a:bodyPr/>
        <a:lstStyle/>
        <a:p>
          <a:pPr rtl="0"/>
          <a:r>
            <a:rPr lang="en-US" dirty="0" smtClean="0"/>
            <a:t>A state in which the system spends most of its time swapping process pieces rather than executing instructions</a:t>
          </a:r>
          <a:endParaRPr lang="en-US" dirty="0"/>
        </a:p>
      </dgm:t>
    </dgm:pt>
    <dgm:pt modelId="{9B2380A5-65EC-E142-9220-E61D3A3D0548}" type="parTrans" cxnId="{E0F565FC-4162-DC41-83C3-F43DCF020C2B}">
      <dgm:prSet/>
      <dgm:spPr/>
      <dgm:t>
        <a:bodyPr/>
        <a:lstStyle/>
        <a:p>
          <a:endParaRPr lang="en-US"/>
        </a:p>
      </dgm:t>
    </dgm:pt>
    <dgm:pt modelId="{3CC8AAAC-E7C2-9142-9DFE-FD06660832E6}" type="sibTrans" cxnId="{E0F565FC-4162-DC41-83C3-F43DCF020C2B}">
      <dgm:prSet/>
      <dgm:spPr/>
      <dgm:t>
        <a:bodyPr/>
        <a:lstStyle/>
        <a:p>
          <a:endParaRPr lang="en-US"/>
        </a:p>
      </dgm:t>
    </dgm:pt>
    <dgm:pt modelId="{C6D5CAE6-89A9-A847-9C0C-17D39BB401D3}">
      <dgm:prSet/>
      <dgm:spPr/>
      <dgm:t>
        <a:bodyPr/>
        <a:lstStyle/>
        <a:p>
          <a:pPr rtl="0"/>
          <a:r>
            <a:rPr lang="en-US" dirty="0" smtClean="0"/>
            <a:t>To avoid this, the operating system tries to guess, based on recent history, which pieces are least likely to be used in the near future</a:t>
          </a:r>
          <a:endParaRPr lang="en-US" dirty="0"/>
        </a:p>
      </dgm:t>
    </dgm:pt>
    <dgm:pt modelId="{1841C1C7-1EA6-F34E-ACB9-3F7354DCA307}" type="parTrans" cxnId="{EAB2EF60-2301-5548-BCF3-98905A1C328C}">
      <dgm:prSet/>
      <dgm:spPr/>
      <dgm:t>
        <a:bodyPr/>
        <a:lstStyle/>
        <a:p>
          <a:endParaRPr lang="en-US"/>
        </a:p>
      </dgm:t>
    </dgm:pt>
    <dgm:pt modelId="{32217BDA-0801-A44B-80AA-3F713413AB4B}" type="sibTrans" cxnId="{EAB2EF60-2301-5548-BCF3-98905A1C328C}">
      <dgm:prSet/>
      <dgm:spPr/>
      <dgm:t>
        <a:bodyPr/>
        <a:lstStyle/>
        <a:p>
          <a:endParaRPr lang="en-US"/>
        </a:p>
      </dgm:t>
    </dgm:pt>
    <dgm:pt modelId="{A92384D2-D1EF-384B-B06B-28D1EA834699}" type="pres">
      <dgm:prSet presAssocID="{F5E42422-30B8-7145-AC45-A97345BECA97}" presName="Name0" presStyleCnt="0">
        <dgm:presLayoutVars>
          <dgm:chMax val="1"/>
          <dgm:dir/>
          <dgm:animLvl val="ctr"/>
          <dgm:resizeHandles val="exact"/>
        </dgm:presLayoutVars>
      </dgm:prSet>
      <dgm:spPr/>
      <dgm:t>
        <a:bodyPr/>
        <a:lstStyle/>
        <a:p>
          <a:endParaRPr lang="en-US"/>
        </a:p>
      </dgm:t>
    </dgm:pt>
    <dgm:pt modelId="{C5DECD05-97D0-2848-845E-9EF3FF2F3AC3}" type="pres">
      <dgm:prSet presAssocID="{7FE5BBEE-220B-D443-BE6C-37118C441C07}" presName="centerShape" presStyleLbl="node0" presStyleIdx="0" presStyleCnt="1" custScaleX="122903" custScaleY="122902" custLinFactNeighborX="-14724" custLinFactNeighborY="-7021"/>
      <dgm:spPr/>
      <dgm:t>
        <a:bodyPr/>
        <a:lstStyle/>
        <a:p>
          <a:endParaRPr lang="en-US"/>
        </a:p>
      </dgm:t>
    </dgm:pt>
    <dgm:pt modelId="{F6A246D8-D41F-0441-BDEE-6B863BD8F125}" type="pres">
      <dgm:prSet presAssocID="{C6D5CAE6-89A9-A847-9C0C-17D39BB401D3}" presName="oneComp" presStyleCnt="0"/>
      <dgm:spPr/>
    </dgm:pt>
    <dgm:pt modelId="{4370057F-3C2D-4B46-A4AF-491C00B3268F}" type="pres">
      <dgm:prSet presAssocID="{C6D5CAE6-89A9-A847-9C0C-17D39BB401D3}" presName="dummyConnPt" presStyleCnt="0"/>
      <dgm:spPr/>
    </dgm:pt>
    <dgm:pt modelId="{0DE334B6-6615-2A4A-9DE0-59A931F2AE22}" type="pres">
      <dgm:prSet presAssocID="{C6D5CAE6-89A9-A847-9C0C-17D39BB401D3}" presName="oneNode" presStyleLbl="node1" presStyleIdx="0" presStyleCnt="1" custScaleX="202921" custScaleY="196320" custLinFactNeighborX="26948" custLinFactNeighborY="-38173">
        <dgm:presLayoutVars>
          <dgm:bulletEnabled val="1"/>
        </dgm:presLayoutVars>
      </dgm:prSet>
      <dgm:spPr/>
      <dgm:t>
        <a:bodyPr/>
        <a:lstStyle/>
        <a:p>
          <a:endParaRPr lang="en-US"/>
        </a:p>
      </dgm:t>
    </dgm:pt>
    <dgm:pt modelId="{12C24D3B-17D8-DC4C-AEB8-15E069D13B1D}" type="pres">
      <dgm:prSet presAssocID="{C6D5CAE6-89A9-A847-9C0C-17D39BB401D3}" presName="dummya" presStyleCnt="0"/>
      <dgm:spPr/>
    </dgm:pt>
    <dgm:pt modelId="{D26502E6-7618-BF42-A8E3-6F4B3C9FEDE3}" type="pres">
      <dgm:prSet presAssocID="{C6D5CAE6-89A9-A847-9C0C-17D39BB401D3}" presName="dummyb" presStyleCnt="0"/>
      <dgm:spPr/>
    </dgm:pt>
    <dgm:pt modelId="{7E7B9BC0-E8AD-D348-9FAB-6FBAFC47FB3B}" type="pres">
      <dgm:prSet presAssocID="{C6D5CAE6-89A9-A847-9C0C-17D39BB401D3}" presName="dummyc" presStyleCnt="0"/>
      <dgm:spPr/>
    </dgm:pt>
    <dgm:pt modelId="{27C19F38-3CF5-3C43-BEA1-8B8F89394CDE}" type="pres">
      <dgm:prSet presAssocID="{32217BDA-0801-A44B-80AA-3F713413AB4B}" presName="singleconn" presStyleLbl="sibTrans2D1" presStyleIdx="0" presStyleCnt="1" custLinFactNeighborX="-16657" custLinFactNeighborY="-6333"/>
      <dgm:spPr/>
      <dgm:t>
        <a:bodyPr/>
        <a:lstStyle/>
        <a:p>
          <a:endParaRPr lang="en-US"/>
        </a:p>
      </dgm:t>
    </dgm:pt>
  </dgm:ptLst>
  <dgm:cxnLst>
    <dgm:cxn modelId="{8A1E2F07-C9B6-144D-AB42-C88CFE41A953}" type="presOf" srcId="{C6D5CAE6-89A9-A847-9C0C-17D39BB401D3}" destId="{0DE334B6-6615-2A4A-9DE0-59A931F2AE22}" srcOrd="0" destOrd="0" presId="urn:microsoft.com/office/officeart/2005/8/layout/radial6"/>
    <dgm:cxn modelId="{5999F1C2-D0B5-424C-A60F-90A97D93AC96}" type="presOf" srcId="{32217BDA-0801-A44B-80AA-3F713413AB4B}" destId="{27C19F38-3CF5-3C43-BEA1-8B8F89394CDE}" srcOrd="0" destOrd="0" presId="urn:microsoft.com/office/officeart/2005/8/layout/radial6"/>
    <dgm:cxn modelId="{F0CB9C74-C802-8D4B-8956-A969A6FE380A}" type="presOf" srcId="{7FE5BBEE-220B-D443-BE6C-37118C441C07}" destId="{C5DECD05-97D0-2848-845E-9EF3FF2F3AC3}" srcOrd="0" destOrd="0" presId="urn:microsoft.com/office/officeart/2005/8/layout/radial6"/>
    <dgm:cxn modelId="{89EAFDCF-B76F-154E-A388-B8569949A8E7}" type="presOf" srcId="{F5E42422-30B8-7145-AC45-A97345BECA97}" destId="{A92384D2-D1EF-384B-B06B-28D1EA834699}" srcOrd="0" destOrd="0" presId="urn:microsoft.com/office/officeart/2005/8/layout/radial6"/>
    <dgm:cxn modelId="{EAB2EF60-2301-5548-BCF3-98905A1C328C}" srcId="{7FE5BBEE-220B-D443-BE6C-37118C441C07}" destId="{C6D5CAE6-89A9-A847-9C0C-17D39BB401D3}" srcOrd="0" destOrd="0" parTransId="{1841C1C7-1EA6-F34E-ACB9-3F7354DCA307}" sibTransId="{32217BDA-0801-A44B-80AA-3F713413AB4B}"/>
    <dgm:cxn modelId="{E0F565FC-4162-DC41-83C3-F43DCF020C2B}" srcId="{F5E42422-30B8-7145-AC45-A97345BECA97}" destId="{7FE5BBEE-220B-D443-BE6C-37118C441C07}" srcOrd="0" destOrd="0" parTransId="{9B2380A5-65EC-E142-9220-E61D3A3D0548}" sibTransId="{3CC8AAAC-E7C2-9142-9DFE-FD06660832E6}"/>
    <dgm:cxn modelId="{A7089D51-CE92-1B43-AA8D-745890C0C125}" type="presParOf" srcId="{A92384D2-D1EF-384B-B06B-28D1EA834699}" destId="{C5DECD05-97D0-2848-845E-9EF3FF2F3AC3}" srcOrd="0" destOrd="0" presId="urn:microsoft.com/office/officeart/2005/8/layout/radial6"/>
    <dgm:cxn modelId="{2CD4A523-AEEF-9B41-8279-7CD3204B18BF}" type="presParOf" srcId="{A92384D2-D1EF-384B-B06B-28D1EA834699}" destId="{F6A246D8-D41F-0441-BDEE-6B863BD8F125}" srcOrd="1" destOrd="0" presId="urn:microsoft.com/office/officeart/2005/8/layout/radial6"/>
    <dgm:cxn modelId="{7B49BA77-7EF0-A44C-9E33-B502E49350C9}" type="presParOf" srcId="{F6A246D8-D41F-0441-BDEE-6B863BD8F125}" destId="{4370057F-3C2D-4B46-A4AF-491C00B3268F}" srcOrd="0" destOrd="0" presId="urn:microsoft.com/office/officeart/2005/8/layout/radial6"/>
    <dgm:cxn modelId="{249E36D8-A025-6B4B-ACDA-08E316FD54FF}" type="presParOf" srcId="{F6A246D8-D41F-0441-BDEE-6B863BD8F125}" destId="{0DE334B6-6615-2A4A-9DE0-59A931F2AE22}" srcOrd="1" destOrd="0" presId="urn:microsoft.com/office/officeart/2005/8/layout/radial6"/>
    <dgm:cxn modelId="{454152A4-89AF-2841-8555-D4C7A35FD57D}" type="presParOf" srcId="{A92384D2-D1EF-384B-B06B-28D1EA834699}" destId="{12C24D3B-17D8-DC4C-AEB8-15E069D13B1D}" srcOrd="2" destOrd="0" presId="urn:microsoft.com/office/officeart/2005/8/layout/radial6"/>
    <dgm:cxn modelId="{19291B55-35C3-2644-8CE0-A1B876B9C7C4}" type="presParOf" srcId="{A92384D2-D1EF-384B-B06B-28D1EA834699}" destId="{D26502E6-7618-BF42-A8E3-6F4B3C9FEDE3}" srcOrd="3" destOrd="0" presId="urn:microsoft.com/office/officeart/2005/8/layout/radial6"/>
    <dgm:cxn modelId="{BD54A4ED-AEE0-6643-9172-CE4CCFD95012}" type="presParOf" srcId="{A92384D2-D1EF-384B-B06B-28D1EA834699}" destId="{7E7B9BC0-E8AD-D348-9FAB-6FBAFC47FB3B}" srcOrd="4" destOrd="0" presId="urn:microsoft.com/office/officeart/2005/8/layout/radial6"/>
    <dgm:cxn modelId="{9934FC69-B85B-DD47-802C-7FD2AE13D695}" type="presParOf" srcId="{A92384D2-D1EF-384B-B06B-28D1EA834699}" destId="{27C19F38-3CF5-3C43-BEA1-8B8F89394CDE}" srcOrd="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C2EA0D-E077-6348-BA79-BA16D38530D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0FCB96B-CEFE-7E4B-B6C4-72B134326C6F}">
      <dgm:prSet/>
      <dgm:spPr/>
      <dgm:t>
        <a:bodyPr/>
        <a:lstStyle/>
        <a:p>
          <a:pPr rtl="0"/>
          <a:r>
            <a:rPr lang="en-US" dirty="0" smtClean="0"/>
            <a:t>For virtual memory to be practical and effective:</a:t>
          </a:r>
          <a:endParaRPr lang="en-US" dirty="0"/>
        </a:p>
      </dgm:t>
    </dgm:pt>
    <dgm:pt modelId="{C9417D73-A2E5-7B4D-8358-06B4E74BC7C6}" type="parTrans" cxnId="{F657E8B6-E88D-A24F-936B-D179ED04E6EB}">
      <dgm:prSet/>
      <dgm:spPr/>
      <dgm:t>
        <a:bodyPr/>
        <a:lstStyle/>
        <a:p>
          <a:endParaRPr lang="en-US"/>
        </a:p>
      </dgm:t>
    </dgm:pt>
    <dgm:pt modelId="{69544D86-1256-3F48-A771-E724DB1CA2DE}" type="sibTrans" cxnId="{F657E8B6-E88D-A24F-936B-D179ED04E6EB}">
      <dgm:prSet/>
      <dgm:spPr/>
      <dgm:t>
        <a:bodyPr/>
        <a:lstStyle/>
        <a:p>
          <a:endParaRPr lang="en-US"/>
        </a:p>
      </dgm:t>
    </dgm:pt>
    <dgm:pt modelId="{A65B3CA6-C8EA-5D42-8F4E-0102F2DE9322}">
      <dgm:prSet/>
      <dgm:spPr>
        <a:solidFill>
          <a:schemeClr val="bg1"/>
        </a:solidFill>
        <a:ln>
          <a:solidFill>
            <a:schemeClr val="accent6">
              <a:lumMod val="75000"/>
            </a:schemeClr>
          </a:solidFill>
        </a:ln>
      </dgm:spPr>
      <dgm:t>
        <a:bodyPr/>
        <a:lstStyle/>
        <a:p>
          <a:pPr rtl="0"/>
          <a:r>
            <a:rPr lang="en-US" dirty="0" smtClean="0"/>
            <a:t>hardware must support paging and segmentation </a:t>
          </a:r>
          <a:endParaRPr lang="en-US" dirty="0"/>
        </a:p>
      </dgm:t>
    </dgm:pt>
    <dgm:pt modelId="{B3D7A046-02E2-2E4D-9411-176EE1AAA375}" type="parTrans" cxnId="{8F22BA0E-D040-234C-97E9-8C11708BD870}">
      <dgm:prSet/>
      <dgm:spPr/>
      <dgm:t>
        <a:bodyPr/>
        <a:lstStyle/>
        <a:p>
          <a:endParaRPr lang="en-US"/>
        </a:p>
      </dgm:t>
    </dgm:pt>
    <dgm:pt modelId="{20BF5A68-55E8-AB44-B7F1-CCC893911E55}" type="sibTrans" cxnId="{8F22BA0E-D040-234C-97E9-8C11708BD870}">
      <dgm:prSet/>
      <dgm:spPr/>
      <dgm:t>
        <a:bodyPr/>
        <a:lstStyle/>
        <a:p>
          <a:endParaRPr lang="en-US"/>
        </a:p>
      </dgm:t>
    </dgm:pt>
    <dgm:pt modelId="{711AAEF7-EE06-A74F-94E2-FE7BB5CC08EF}">
      <dgm:prSet/>
      <dgm:spPr>
        <a:solidFill>
          <a:schemeClr val="bg1"/>
        </a:solidFill>
        <a:ln>
          <a:solidFill>
            <a:schemeClr val="accent6">
              <a:lumMod val="75000"/>
            </a:schemeClr>
          </a:solidFill>
        </a:ln>
      </dgm:spPr>
      <dgm:t>
        <a:bodyPr/>
        <a:lstStyle/>
        <a:p>
          <a:pPr rtl="0"/>
          <a:r>
            <a:rPr lang="en-US" dirty="0" smtClean="0"/>
            <a:t>operating system must include software for managing the movement of pages and/or segments between secondary memory and main memory</a:t>
          </a:r>
          <a:endParaRPr lang="en-US" dirty="0"/>
        </a:p>
      </dgm:t>
    </dgm:pt>
    <dgm:pt modelId="{ECD1ADCD-25FE-444C-AF69-9877D8D116DB}" type="parTrans" cxnId="{212E4CD0-FF39-DD4A-B47A-1F0AE6D7118E}">
      <dgm:prSet/>
      <dgm:spPr/>
      <dgm:t>
        <a:bodyPr/>
        <a:lstStyle/>
        <a:p>
          <a:endParaRPr lang="en-US"/>
        </a:p>
      </dgm:t>
    </dgm:pt>
    <dgm:pt modelId="{6B773E1D-5061-744D-AB7E-84F87CE4918D}" type="sibTrans" cxnId="{212E4CD0-FF39-DD4A-B47A-1F0AE6D7118E}">
      <dgm:prSet/>
      <dgm:spPr/>
      <dgm:t>
        <a:bodyPr/>
        <a:lstStyle/>
        <a:p>
          <a:endParaRPr lang="en-US"/>
        </a:p>
      </dgm:t>
    </dgm:pt>
    <dgm:pt modelId="{36FED3B4-8B3D-7D4C-85F3-E811FCA5BAAC}" type="pres">
      <dgm:prSet presAssocID="{AFC2EA0D-E077-6348-BA79-BA16D38530D4}" presName="Name0" presStyleCnt="0">
        <dgm:presLayoutVars>
          <dgm:dir/>
          <dgm:animLvl val="lvl"/>
          <dgm:resizeHandles val="exact"/>
        </dgm:presLayoutVars>
      </dgm:prSet>
      <dgm:spPr/>
      <dgm:t>
        <a:bodyPr/>
        <a:lstStyle/>
        <a:p>
          <a:endParaRPr lang="en-US"/>
        </a:p>
      </dgm:t>
    </dgm:pt>
    <dgm:pt modelId="{AF89B28B-27E3-D04F-8F9C-2FEFAD162F79}" type="pres">
      <dgm:prSet presAssocID="{40FCB96B-CEFE-7E4B-B6C4-72B134326C6F}" presName="composite" presStyleCnt="0"/>
      <dgm:spPr/>
    </dgm:pt>
    <dgm:pt modelId="{25D7E9AD-3FF4-B340-AFEC-D83943AB2430}" type="pres">
      <dgm:prSet presAssocID="{40FCB96B-CEFE-7E4B-B6C4-72B134326C6F}" presName="parTx" presStyleLbl="alignNode1" presStyleIdx="0" presStyleCnt="1">
        <dgm:presLayoutVars>
          <dgm:chMax val="0"/>
          <dgm:chPref val="0"/>
          <dgm:bulletEnabled val="1"/>
        </dgm:presLayoutVars>
      </dgm:prSet>
      <dgm:spPr/>
      <dgm:t>
        <a:bodyPr/>
        <a:lstStyle/>
        <a:p>
          <a:endParaRPr lang="en-US"/>
        </a:p>
      </dgm:t>
    </dgm:pt>
    <dgm:pt modelId="{B46E4BCB-7BAA-C945-A329-7D44D749EC35}" type="pres">
      <dgm:prSet presAssocID="{40FCB96B-CEFE-7E4B-B6C4-72B134326C6F}" presName="desTx" presStyleLbl="alignAccFollowNode1" presStyleIdx="0" presStyleCnt="1">
        <dgm:presLayoutVars>
          <dgm:bulletEnabled val="1"/>
        </dgm:presLayoutVars>
      </dgm:prSet>
      <dgm:spPr/>
      <dgm:t>
        <a:bodyPr/>
        <a:lstStyle/>
        <a:p>
          <a:endParaRPr lang="en-US"/>
        </a:p>
      </dgm:t>
    </dgm:pt>
  </dgm:ptLst>
  <dgm:cxnLst>
    <dgm:cxn modelId="{212E4CD0-FF39-DD4A-B47A-1F0AE6D7118E}" srcId="{40FCB96B-CEFE-7E4B-B6C4-72B134326C6F}" destId="{711AAEF7-EE06-A74F-94E2-FE7BB5CC08EF}" srcOrd="1" destOrd="0" parTransId="{ECD1ADCD-25FE-444C-AF69-9877D8D116DB}" sibTransId="{6B773E1D-5061-744D-AB7E-84F87CE4918D}"/>
    <dgm:cxn modelId="{9055B20A-2980-D442-9679-CE272575447D}" type="presOf" srcId="{A65B3CA6-C8EA-5D42-8F4E-0102F2DE9322}" destId="{B46E4BCB-7BAA-C945-A329-7D44D749EC35}" srcOrd="0" destOrd="0" presId="urn:microsoft.com/office/officeart/2005/8/layout/hList1"/>
    <dgm:cxn modelId="{8F22BA0E-D040-234C-97E9-8C11708BD870}" srcId="{40FCB96B-CEFE-7E4B-B6C4-72B134326C6F}" destId="{A65B3CA6-C8EA-5D42-8F4E-0102F2DE9322}" srcOrd="0" destOrd="0" parTransId="{B3D7A046-02E2-2E4D-9411-176EE1AAA375}" sibTransId="{20BF5A68-55E8-AB44-B7F1-CCC893911E55}"/>
    <dgm:cxn modelId="{F657E8B6-E88D-A24F-936B-D179ED04E6EB}" srcId="{AFC2EA0D-E077-6348-BA79-BA16D38530D4}" destId="{40FCB96B-CEFE-7E4B-B6C4-72B134326C6F}" srcOrd="0" destOrd="0" parTransId="{C9417D73-A2E5-7B4D-8358-06B4E74BC7C6}" sibTransId="{69544D86-1256-3F48-A771-E724DB1CA2DE}"/>
    <dgm:cxn modelId="{C617C8C0-D56D-434C-974C-919F5CA85FCE}" type="presOf" srcId="{711AAEF7-EE06-A74F-94E2-FE7BB5CC08EF}" destId="{B46E4BCB-7BAA-C945-A329-7D44D749EC35}" srcOrd="0" destOrd="1" presId="urn:microsoft.com/office/officeart/2005/8/layout/hList1"/>
    <dgm:cxn modelId="{07E864E8-C7F6-BC42-A599-4B1D6A7BCBC7}" type="presOf" srcId="{AFC2EA0D-E077-6348-BA79-BA16D38530D4}" destId="{36FED3B4-8B3D-7D4C-85F3-E811FCA5BAAC}" srcOrd="0" destOrd="0" presId="urn:microsoft.com/office/officeart/2005/8/layout/hList1"/>
    <dgm:cxn modelId="{A9D691C8-BAD1-F54F-9AC0-686331A29DD9}" type="presOf" srcId="{40FCB96B-CEFE-7E4B-B6C4-72B134326C6F}" destId="{25D7E9AD-3FF4-B340-AFEC-D83943AB2430}" srcOrd="0" destOrd="0" presId="urn:microsoft.com/office/officeart/2005/8/layout/hList1"/>
    <dgm:cxn modelId="{F86005AF-6F07-724F-8C1E-C96C4F86524A}" type="presParOf" srcId="{36FED3B4-8B3D-7D4C-85F3-E811FCA5BAAC}" destId="{AF89B28B-27E3-D04F-8F9C-2FEFAD162F79}" srcOrd="0" destOrd="0" presId="urn:microsoft.com/office/officeart/2005/8/layout/hList1"/>
    <dgm:cxn modelId="{DE196362-017B-5342-BA11-048C979BC968}" type="presParOf" srcId="{AF89B28B-27E3-D04F-8F9C-2FEFAD162F79}" destId="{25D7E9AD-3FF4-B340-AFEC-D83943AB2430}" srcOrd="0" destOrd="0" presId="urn:microsoft.com/office/officeart/2005/8/layout/hList1"/>
    <dgm:cxn modelId="{36F6A005-5757-D249-8A6F-FC4A78B835C1}" type="presParOf" srcId="{AF89B28B-27E3-D04F-8F9C-2FEFAD162F79}" destId="{B46E4BCB-7BAA-C945-A329-7D44D749EC3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58F8B2-7872-9E4E-90DA-7B126D32FF5F}"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0A2BFC9-1C0A-AC47-AD8D-2D85C6286E21}">
      <dgm:prSet phldrT="[Text]"/>
      <dgm:spPr>
        <a:solidFill>
          <a:schemeClr val="accent6"/>
        </a:solidFill>
      </dgm:spPr>
      <dgm:t>
        <a:bodyPr/>
        <a:lstStyle/>
        <a:p>
          <a:r>
            <a:rPr lang="en-US" dirty="0" smtClean="0"/>
            <a:t>the design issue of page size is related to the size of physical main memory and program size</a:t>
          </a:r>
          <a:endParaRPr lang="en-US" dirty="0"/>
        </a:p>
      </dgm:t>
    </dgm:pt>
    <dgm:pt modelId="{98F867BF-B820-FE41-AACE-B9B6F2193D07}" type="parTrans" cxnId="{2DA96651-2D82-9B4E-A2AD-01D268D02B59}">
      <dgm:prSet/>
      <dgm:spPr/>
      <dgm:t>
        <a:bodyPr/>
        <a:lstStyle/>
        <a:p>
          <a:endParaRPr lang="en-US"/>
        </a:p>
      </dgm:t>
    </dgm:pt>
    <dgm:pt modelId="{29D2AD5B-2C72-244E-B310-81D2127838F2}" type="sibTrans" cxnId="{2DA96651-2D82-9B4E-A2AD-01D268D02B59}">
      <dgm:prSet/>
      <dgm:spPr>
        <a:solidFill>
          <a:schemeClr val="accent4"/>
        </a:solidFill>
      </dgm:spPr>
      <dgm:t>
        <a:bodyPr/>
        <a:lstStyle/>
        <a:p>
          <a:endParaRPr lang="en-US"/>
        </a:p>
      </dgm:t>
    </dgm:pt>
    <dgm:pt modelId="{F6EBADCB-2FF1-C542-B00C-568974D5920D}">
      <dgm:prSet/>
      <dgm:spPr/>
      <dgm:t>
        <a:bodyPr/>
        <a:lstStyle/>
        <a:p>
          <a:r>
            <a:rPr lang="en-US" dirty="0" smtClean="0"/>
            <a:t>main memory is getting larger and address space used by applications is also growing</a:t>
          </a:r>
        </a:p>
      </dgm:t>
    </dgm:pt>
    <dgm:pt modelId="{C679C2A4-8A82-7549-8D49-5963B5511CE7}" type="parTrans" cxnId="{3764A845-D10B-864C-A753-978E248DD407}">
      <dgm:prSet/>
      <dgm:spPr/>
      <dgm:t>
        <a:bodyPr/>
        <a:lstStyle/>
        <a:p>
          <a:endParaRPr lang="en-US"/>
        </a:p>
      </dgm:t>
    </dgm:pt>
    <dgm:pt modelId="{A466907B-4D09-B240-AEBA-39BE822BB331}" type="sibTrans" cxnId="{3764A845-D10B-864C-A753-978E248DD407}">
      <dgm:prSet/>
      <dgm:spPr>
        <a:solidFill>
          <a:schemeClr val="accent4"/>
        </a:solidFill>
      </dgm:spPr>
      <dgm:t>
        <a:bodyPr/>
        <a:lstStyle/>
        <a:p>
          <a:endParaRPr lang="en-US"/>
        </a:p>
      </dgm:t>
    </dgm:pt>
    <dgm:pt modelId="{D58092BF-AF65-A147-B76C-262FAB168C60}">
      <dgm:prSet/>
      <dgm:spPr/>
      <dgm:t>
        <a:bodyPr/>
        <a:lstStyle/>
        <a:p>
          <a:r>
            <a:rPr lang="en-US" dirty="0" smtClean="0"/>
            <a:t>most obvious on personal computers where applications are becoming increasingly complex</a:t>
          </a:r>
        </a:p>
      </dgm:t>
    </dgm:pt>
    <dgm:pt modelId="{C4BEAAFC-F54F-AC4D-88B3-2996F8739270}" type="parTrans" cxnId="{D7714FB0-AA90-6741-9A87-31F041788044}">
      <dgm:prSet/>
      <dgm:spPr/>
      <dgm:t>
        <a:bodyPr/>
        <a:lstStyle/>
        <a:p>
          <a:endParaRPr lang="en-US"/>
        </a:p>
      </dgm:t>
    </dgm:pt>
    <dgm:pt modelId="{12FCA9A0-C99C-4E48-982F-533B82CBDC7A}" type="sibTrans" cxnId="{D7714FB0-AA90-6741-9A87-31F041788044}">
      <dgm:prSet/>
      <dgm:spPr/>
      <dgm:t>
        <a:bodyPr/>
        <a:lstStyle/>
        <a:p>
          <a:endParaRPr lang="en-US"/>
        </a:p>
      </dgm:t>
    </dgm:pt>
    <dgm:pt modelId="{C9273ED0-D15D-FE4C-A580-AE872E02ACC8}" type="pres">
      <dgm:prSet presAssocID="{8F58F8B2-7872-9E4E-90DA-7B126D32FF5F}" presName="diagram" presStyleCnt="0">
        <dgm:presLayoutVars>
          <dgm:dir/>
          <dgm:resizeHandles val="exact"/>
        </dgm:presLayoutVars>
      </dgm:prSet>
      <dgm:spPr/>
      <dgm:t>
        <a:bodyPr/>
        <a:lstStyle/>
        <a:p>
          <a:endParaRPr lang="en-US"/>
        </a:p>
      </dgm:t>
    </dgm:pt>
    <dgm:pt modelId="{B093AF8C-04B1-4C43-A35A-CF4B8C66A757}" type="pres">
      <dgm:prSet presAssocID="{70A2BFC9-1C0A-AC47-AD8D-2D85C6286E21}" presName="node" presStyleLbl="node1" presStyleIdx="0" presStyleCnt="3">
        <dgm:presLayoutVars>
          <dgm:bulletEnabled val="1"/>
        </dgm:presLayoutVars>
      </dgm:prSet>
      <dgm:spPr/>
      <dgm:t>
        <a:bodyPr/>
        <a:lstStyle/>
        <a:p>
          <a:endParaRPr lang="en-US"/>
        </a:p>
      </dgm:t>
    </dgm:pt>
    <dgm:pt modelId="{694744F4-F30A-864A-A98E-CF18F2203F85}" type="pres">
      <dgm:prSet presAssocID="{29D2AD5B-2C72-244E-B310-81D2127838F2}" presName="sibTrans" presStyleLbl="sibTrans2D1" presStyleIdx="0" presStyleCnt="2"/>
      <dgm:spPr/>
      <dgm:t>
        <a:bodyPr/>
        <a:lstStyle/>
        <a:p>
          <a:endParaRPr lang="en-US"/>
        </a:p>
      </dgm:t>
    </dgm:pt>
    <dgm:pt modelId="{8A3F7808-5749-C642-A5CA-D6A57AA2FE9E}" type="pres">
      <dgm:prSet presAssocID="{29D2AD5B-2C72-244E-B310-81D2127838F2}" presName="connectorText" presStyleLbl="sibTrans2D1" presStyleIdx="0" presStyleCnt="2"/>
      <dgm:spPr/>
      <dgm:t>
        <a:bodyPr/>
        <a:lstStyle/>
        <a:p>
          <a:endParaRPr lang="en-US"/>
        </a:p>
      </dgm:t>
    </dgm:pt>
    <dgm:pt modelId="{30B20897-C5C0-5742-B563-9436CE25342C}" type="pres">
      <dgm:prSet presAssocID="{F6EBADCB-2FF1-C542-B00C-568974D5920D}" presName="node" presStyleLbl="node1" presStyleIdx="1" presStyleCnt="3">
        <dgm:presLayoutVars>
          <dgm:bulletEnabled val="1"/>
        </dgm:presLayoutVars>
      </dgm:prSet>
      <dgm:spPr/>
      <dgm:t>
        <a:bodyPr/>
        <a:lstStyle/>
        <a:p>
          <a:endParaRPr lang="en-US"/>
        </a:p>
      </dgm:t>
    </dgm:pt>
    <dgm:pt modelId="{7C5C0815-BD42-D14E-93BD-94621EF68706}" type="pres">
      <dgm:prSet presAssocID="{A466907B-4D09-B240-AEBA-39BE822BB331}" presName="sibTrans" presStyleLbl="sibTrans2D1" presStyleIdx="1" presStyleCnt="2"/>
      <dgm:spPr/>
      <dgm:t>
        <a:bodyPr/>
        <a:lstStyle/>
        <a:p>
          <a:endParaRPr lang="en-US"/>
        </a:p>
      </dgm:t>
    </dgm:pt>
    <dgm:pt modelId="{9CF83016-17B9-754E-90A3-D0DDEFD9D0A0}" type="pres">
      <dgm:prSet presAssocID="{A466907B-4D09-B240-AEBA-39BE822BB331}" presName="connectorText" presStyleLbl="sibTrans2D1" presStyleIdx="1" presStyleCnt="2"/>
      <dgm:spPr/>
      <dgm:t>
        <a:bodyPr/>
        <a:lstStyle/>
        <a:p>
          <a:endParaRPr lang="en-US"/>
        </a:p>
      </dgm:t>
    </dgm:pt>
    <dgm:pt modelId="{6F9D6D64-A141-6943-9325-D1CEA017D105}" type="pres">
      <dgm:prSet presAssocID="{D58092BF-AF65-A147-B76C-262FAB168C60}" presName="node" presStyleLbl="node1" presStyleIdx="2" presStyleCnt="3">
        <dgm:presLayoutVars>
          <dgm:bulletEnabled val="1"/>
        </dgm:presLayoutVars>
      </dgm:prSet>
      <dgm:spPr/>
      <dgm:t>
        <a:bodyPr/>
        <a:lstStyle/>
        <a:p>
          <a:endParaRPr lang="en-US"/>
        </a:p>
      </dgm:t>
    </dgm:pt>
  </dgm:ptLst>
  <dgm:cxnLst>
    <dgm:cxn modelId="{C55E2891-A566-AB4D-BA16-D68AF9E2614D}" type="presOf" srcId="{F6EBADCB-2FF1-C542-B00C-568974D5920D}" destId="{30B20897-C5C0-5742-B563-9436CE25342C}" srcOrd="0" destOrd="0" presId="urn:microsoft.com/office/officeart/2005/8/layout/process5"/>
    <dgm:cxn modelId="{9347C9EA-3FA9-2346-9612-F66227A53D62}" type="presOf" srcId="{29D2AD5B-2C72-244E-B310-81D2127838F2}" destId="{8A3F7808-5749-C642-A5CA-D6A57AA2FE9E}" srcOrd="1" destOrd="0" presId="urn:microsoft.com/office/officeart/2005/8/layout/process5"/>
    <dgm:cxn modelId="{D7714FB0-AA90-6741-9A87-31F041788044}" srcId="{8F58F8B2-7872-9E4E-90DA-7B126D32FF5F}" destId="{D58092BF-AF65-A147-B76C-262FAB168C60}" srcOrd="2" destOrd="0" parTransId="{C4BEAAFC-F54F-AC4D-88B3-2996F8739270}" sibTransId="{12FCA9A0-C99C-4E48-982F-533B82CBDC7A}"/>
    <dgm:cxn modelId="{FBA91BAE-17AD-F841-BD74-0364E00F1EFC}" type="presOf" srcId="{A466907B-4D09-B240-AEBA-39BE822BB331}" destId="{9CF83016-17B9-754E-90A3-D0DDEFD9D0A0}" srcOrd="1" destOrd="0" presId="urn:microsoft.com/office/officeart/2005/8/layout/process5"/>
    <dgm:cxn modelId="{39D3A9B8-F14A-6A47-B2FA-D58403BBAB5A}" type="presOf" srcId="{D58092BF-AF65-A147-B76C-262FAB168C60}" destId="{6F9D6D64-A141-6943-9325-D1CEA017D105}" srcOrd="0" destOrd="0" presId="urn:microsoft.com/office/officeart/2005/8/layout/process5"/>
    <dgm:cxn modelId="{3764A845-D10B-864C-A753-978E248DD407}" srcId="{8F58F8B2-7872-9E4E-90DA-7B126D32FF5F}" destId="{F6EBADCB-2FF1-C542-B00C-568974D5920D}" srcOrd="1" destOrd="0" parTransId="{C679C2A4-8A82-7549-8D49-5963B5511CE7}" sibTransId="{A466907B-4D09-B240-AEBA-39BE822BB331}"/>
    <dgm:cxn modelId="{6CC20FDB-6160-DF4D-AD51-F00C18042DEC}" type="presOf" srcId="{70A2BFC9-1C0A-AC47-AD8D-2D85C6286E21}" destId="{B093AF8C-04B1-4C43-A35A-CF4B8C66A757}" srcOrd="0" destOrd="0" presId="urn:microsoft.com/office/officeart/2005/8/layout/process5"/>
    <dgm:cxn modelId="{4DA72501-A88F-3B48-A2AF-970498C778D9}" type="presOf" srcId="{A466907B-4D09-B240-AEBA-39BE822BB331}" destId="{7C5C0815-BD42-D14E-93BD-94621EF68706}" srcOrd="0" destOrd="0" presId="urn:microsoft.com/office/officeart/2005/8/layout/process5"/>
    <dgm:cxn modelId="{2DA96651-2D82-9B4E-A2AD-01D268D02B59}" srcId="{8F58F8B2-7872-9E4E-90DA-7B126D32FF5F}" destId="{70A2BFC9-1C0A-AC47-AD8D-2D85C6286E21}" srcOrd="0" destOrd="0" parTransId="{98F867BF-B820-FE41-AACE-B9B6F2193D07}" sibTransId="{29D2AD5B-2C72-244E-B310-81D2127838F2}"/>
    <dgm:cxn modelId="{C87CB93B-61A9-EF43-96D4-F437D13CC4A2}" type="presOf" srcId="{29D2AD5B-2C72-244E-B310-81D2127838F2}" destId="{694744F4-F30A-864A-A98E-CF18F2203F85}" srcOrd="0" destOrd="0" presId="urn:microsoft.com/office/officeart/2005/8/layout/process5"/>
    <dgm:cxn modelId="{EBA45EFD-28F7-5C46-A133-4F905250477F}" type="presOf" srcId="{8F58F8B2-7872-9E4E-90DA-7B126D32FF5F}" destId="{C9273ED0-D15D-FE4C-A580-AE872E02ACC8}" srcOrd="0" destOrd="0" presId="urn:microsoft.com/office/officeart/2005/8/layout/process5"/>
    <dgm:cxn modelId="{BA3A9DE5-481F-1A47-8DC1-0111F1D357E8}" type="presParOf" srcId="{C9273ED0-D15D-FE4C-A580-AE872E02ACC8}" destId="{B093AF8C-04B1-4C43-A35A-CF4B8C66A757}" srcOrd="0" destOrd="0" presId="urn:microsoft.com/office/officeart/2005/8/layout/process5"/>
    <dgm:cxn modelId="{EE99982D-EF1A-3641-950E-FAE11E879769}" type="presParOf" srcId="{C9273ED0-D15D-FE4C-A580-AE872E02ACC8}" destId="{694744F4-F30A-864A-A98E-CF18F2203F85}" srcOrd="1" destOrd="0" presId="urn:microsoft.com/office/officeart/2005/8/layout/process5"/>
    <dgm:cxn modelId="{9D30C8A4-7018-764D-A3B1-322828C8E870}" type="presParOf" srcId="{694744F4-F30A-864A-A98E-CF18F2203F85}" destId="{8A3F7808-5749-C642-A5CA-D6A57AA2FE9E}" srcOrd="0" destOrd="0" presId="urn:microsoft.com/office/officeart/2005/8/layout/process5"/>
    <dgm:cxn modelId="{9D52037B-FE1C-B143-A956-9CEDFD6558E6}" type="presParOf" srcId="{C9273ED0-D15D-FE4C-A580-AE872E02ACC8}" destId="{30B20897-C5C0-5742-B563-9436CE25342C}" srcOrd="2" destOrd="0" presId="urn:microsoft.com/office/officeart/2005/8/layout/process5"/>
    <dgm:cxn modelId="{AC02C07F-181C-7C42-A542-B51EA5EA19E7}" type="presParOf" srcId="{C9273ED0-D15D-FE4C-A580-AE872E02ACC8}" destId="{7C5C0815-BD42-D14E-93BD-94621EF68706}" srcOrd="3" destOrd="0" presId="urn:microsoft.com/office/officeart/2005/8/layout/process5"/>
    <dgm:cxn modelId="{E62E1A8D-D3CF-8C40-AE52-47C81826DB1A}" type="presParOf" srcId="{7C5C0815-BD42-D14E-93BD-94621EF68706}" destId="{9CF83016-17B9-754E-90A3-D0DDEFD9D0A0}" srcOrd="0" destOrd="0" presId="urn:microsoft.com/office/officeart/2005/8/layout/process5"/>
    <dgm:cxn modelId="{513E07BE-7AEA-974B-9A6C-4919A650BA2F}" type="presParOf" srcId="{C9273ED0-D15D-FE4C-A580-AE872E02ACC8}" destId="{6F9D6D64-A141-6943-9325-D1CEA017D105}"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2EEAFF-386A-1A46-B936-C2B68203CCBE}"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CA7907B1-600A-4345-8283-CC0D6972B110}">
      <dgm:prSet phldrT="[Text]"/>
      <dgm:spPr/>
      <dgm:t>
        <a:bodyPr/>
        <a:lstStyle/>
        <a:p>
          <a:r>
            <a:rPr lang="en-US" dirty="0" smtClean="0"/>
            <a:t>Advantages:</a:t>
          </a:r>
          <a:endParaRPr lang="en-US" dirty="0"/>
        </a:p>
      </dgm:t>
    </dgm:pt>
    <dgm:pt modelId="{31AA26F8-C55E-5D47-B181-8A98A970D12E}" type="parTrans" cxnId="{C5434E4F-24DA-3847-B8DF-20540EB180AD}">
      <dgm:prSet/>
      <dgm:spPr/>
      <dgm:t>
        <a:bodyPr/>
        <a:lstStyle/>
        <a:p>
          <a:endParaRPr lang="en-US"/>
        </a:p>
      </dgm:t>
    </dgm:pt>
    <dgm:pt modelId="{58C44E4B-05BE-364C-8EB0-1EE01FF062C8}" type="sibTrans" cxnId="{C5434E4F-24DA-3847-B8DF-20540EB180AD}">
      <dgm:prSet/>
      <dgm:spPr/>
      <dgm:t>
        <a:bodyPr/>
        <a:lstStyle/>
        <a:p>
          <a:endParaRPr lang="en-US"/>
        </a:p>
      </dgm:t>
    </dgm:pt>
    <dgm:pt modelId="{F928539B-2795-0D4D-9B85-E03A07037EC5}">
      <dgm:prSet/>
      <dgm:spPr/>
      <dgm:t>
        <a:bodyPr/>
        <a:lstStyle/>
        <a:p>
          <a:r>
            <a:rPr lang="en-US" dirty="0" smtClean="0"/>
            <a:t>simplifies handling of growing data structures</a:t>
          </a:r>
        </a:p>
      </dgm:t>
    </dgm:pt>
    <dgm:pt modelId="{7769F67A-AA6F-784F-961E-AD304B656397}" type="parTrans" cxnId="{5C334A2E-85C8-6B4F-9ED8-3D7FE579FD83}">
      <dgm:prSet/>
      <dgm:spPr/>
      <dgm:t>
        <a:bodyPr/>
        <a:lstStyle/>
        <a:p>
          <a:endParaRPr lang="en-US"/>
        </a:p>
      </dgm:t>
    </dgm:pt>
    <dgm:pt modelId="{1B9724D7-41D1-924E-995E-4FA264C613BE}" type="sibTrans" cxnId="{5C334A2E-85C8-6B4F-9ED8-3D7FE579FD83}">
      <dgm:prSet/>
      <dgm:spPr/>
      <dgm:t>
        <a:bodyPr/>
        <a:lstStyle/>
        <a:p>
          <a:endParaRPr lang="en-US"/>
        </a:p>
      </dgm:t>
    </dgm:pt>
    <dgm:pt modelId="{6B4FD072-9B2B-5541-BCE1-F20CCDA9322A}">
      <dgm:prSet/>
      <dgm:spPr/>
      <dgm:t>
        <a:bodyPr/>
        <a:lstStyle/>
        <a:p>
          <a:r>
            <a:rPr lang="en-US" dirty="0" smtClean="0"/>
            <a:t>allows programs to be altered and recompiled independently</a:t>
          </a:r>
        </a:p>
      </dgm:t>
    </dgm:pt>
    <dgm:pt modelId="{D156BA94-E912-9941-AC16-0A5BF2652A25}" type="parTrans" cxnId="{3FF202A7-384D-B644-82EF-F051E57F52B0}">
      <dgm:prSet/>
      <dgm:spPr/>
      <dgm:t>
        <a:bodyPr/>
        <a:lstStyle/>
        <a:p>
          <a:endParaRPr lang="en-US"/>
        </a:p>
      </dgm:t>
    </dgm:pt>
    <dgm:pt modelId="{07EF136D-11ED-E144-8977-9CE3612BEBB5}" type="sibTrans" cxnId="{3FF202A7-384D-B644-82EF-F051E57F52B0}">
      <dgm:prSet/>
      <dgm:spPr/>
      <dgm:t>
        <a:bodyPr/>
        <a:lstStyle/>
        <a:p>
          <a:endParaRPr lang="en-US"/>
        </a:p>
      </dgm:t>
    </dgm:pt>
    <dgm:pt modelId="{E0E7447E-3C97-4249-960E-4531812B53CF}">
      <dgm:prSet/>
      <dgm:spPr/>
      <dgm:t>
        <a:bodyPr/>
        <a:lstStyle/>
        <a:p>
          <a:r>
            <a:rPr lang="en-US" smtClean="0"/>
            <a:t>lends itself to sharing data among processes</a:t>
          </a:r>
          <a:endParaRPr lang="en-US" dirty="0" smtClean="0"/>
        </a:p>
      </dgm:t>
    </dgm:pt>
    <dgm:pt modelId="{09767C4F-A4BF-6945-A6EB-3462BF0A1711}" type="parTrans" cxnId="{66D46801-600C-1041-937C-F80D5D25D0B8}">
      <dgm:prSet/>
      <dgm:spPr/>
      <dgm:t>
        <a:bodyPr/>
        <a:lstStyle/>
        <a:p>
          <a:endParaRPr lang="en-US"/>
        </a:p>
      </dgm:t>
    </dgm:pt>
    <dgm:pt modelId="{A56621C2-B56A-B54E-91C9-AA3D4CD3D7AA}" type="sibTrans" cxnId="{66D46801-600C-1041-937C-F80D5D25D0B8}">
      <dgm:prSet/>
      <dgm:spPr/>
      <dgm:t>
        <a:bodyPr/>
        <a:lstStyle/>
        <a:p>
          <a:endParaRPr lang="en-US"/>
        </a:p>
      </dgm:t>
    </dgm:pt>
    <dgm:pt modelId="{07BA35C6-94E3-1D45-9477-A682605CC11A}">
      <dgm:prSet/>
      <dgm:spPr/>
      <dgm:t>
        <a:bodyPr/>
        <a:lstStyle/>
        <a:p>
          <a:r>
            <a:rPr lang="en-US" smtClean="0"/>
            <a:t>lends itself to protection</a:t>
          </a:r>
          <a:endParaRPr lang="en-US" dirty="0"/>
        </a:p>
      </dgm:t>
    </dgm:pt>
    <dgm:pt modelId="{569D96B4-5A30-324C-B53B-697B3D15A945}" type="parTrans" cxnId="{947A105F-7A7F-E540-90A1-8A4DD9501DA5}">
      <dgm:prSet/>
      <dgm:spPr/>
      <dgm:t>
        <a:bodyPr/>
        <a:lstStyle/>
        <a:p>
          <a:endParaRPr lang="en-US"/>
        </a:p>
      </dgm:t>
    </dgm:pt>
    <dgm:pt modelId="{B3E0F89E-6FDA-7B42-B923-B743EFD8F310}" type="sibTrans" cxnId="{947A105F-7A7F-E540-90A1-8A4DD9501DA5}">
      <dgm:prSet/>
      <dgm:spPr/>
      <dgm:t>
        <a:bodyPr/>
        <a:lstStyle/>
        <a:p>
          <a:endParaRPr lang="en-US"/>
        </a:p>
      </dgm:t>
    </dgm:pt>
    <dgm:pt modelId="{FBD37F26-6C9E-794B-8A03-B864EE9F7D30}" type="pres">
      <dgm:prSet presAssocID="{652EEAFF-386A-1A46-B936-C2B68203CCBE}" presName="compositeShape" presStyleCnt="0">
        <dgm:presLayoutVars>
          <dgm:chMax val="2"/>
          <dgm:dir/>
          <dgm:resizeHandles val="exact"/>
        </dgm:presLayoutVars>
      </dgm:prSet>
      <dgm:spPr/>
      <dgm:t>
        <a:bodyPr/>
        <a:lstStyle/>
        <a:p>
          <a:endParaRPr lang="en-US"/>
        </a:p>
      </dgm:t>
    </dgm:pt>
    <dgm:pt modelId="{A055A17C-3CC5-4B43-A976-F6E0F2BE6644}" type="pres">
      <dgm:prSet presAssocID="{CA7907B1-600A-4345-8283-CC0D6972B110}" presName="upArrow" presStyleLbl="node1" presStyleIdx="0" presStyleCnt="1" custFlipVert="1" custFlipHor="1" custScaleX="12165" custScaleY="5617" custLinFactNeighborX="-15167" custLinFactNeighborY="38764"/>
      <dgm:spPr>
        <a:blipFill rotWithShape="0">
          <a:blip xmlns:r="http://schemas.openxmlformats.org/officeDocument/2006/relationships" r:embed="rId1"/>
          <a:tile tx="0" ty="0" sx="100000" sy="100000" flip="none" algn="tl"/>
        </a:blipFill>
      </dgm:spPr>
      <dgm:t>
        <a:bodyPr/>
        <a:lstStyle/>
        <a:p>
          <a:endParaRPr lang="en-US"/>
        </a:p>
      </dgm:t>
    </dgm:pt>
    <dgm:pt modelId="{EEB16B03-2A6D-2D49-923F-376AC4362048}" type="pres">
      <dgm:prSet presAssocID="{CA7907B1-600A-4345-8283-CC0D6972B110}" presName="upArrowText" presStyleLbl="revTx" presStyleIdx="0" presStyleCnt="1">
        <dgm:presLayoutVars>
          <dgm:chMax val="0"/>
          <dgm:bulletEnabled val="1"/>
        </dgm:presLayoutVars>
      </dgm:prSet>
      <dgm:spPr/>
      <dgm:t>
        <a:bodyPr/>
        <a:lstStyle/>
        <a:p>
          <a:endParaRPr lang="en-US"/>
        </a:p>
      </dgm:t>
    </dgm:pt>
  </dgm:ptLst>
  <dgm:cxnLst>
    <dgm:cxn modelId="{66D46801-600C-1041-937C-F80D5D25D0B8}" srcId="{CA7907B1-600A-4345-8283-CC0D6972B110}" destId="{E0E7447E-3C97-4249-960E-4531812B53CF}" srcOrd="2" destOrd="0" parTransId="{09767C4F-A4BF-6945-A6EB-3462BF0A1711}" sibTransId="{A56621C2-B56A-B54E-91C9-AA3D4CD3D7AA}"/>
    <dgm:cxn modelId="{5C334A2E-85C8-6B4F-9ED8-3D7FE579FD83}" srcId="{CA7907B1-600A-4345-8283-CC0D6972B110}" destId="{F928539B-2795-0D4D-9B85-E03A07037EC5}" srcOrd="0" destOrd="0" parTransId="{7769F67A-AA6F-784F-961E-AD304B656397}" sibTransId="{1B9724D7-41D1-924E-995E-4FA264C613BE}"/>
    <dgm:cxn modelId="{3FF202A7-384D-B644-82EF-F051E57F52B0}" srcId="{CA7907B1-600A-4345-8283-CC0D6972B110}" destId="{6B4FD072-9B2B-5541-BCE1-F20CCDA9322A}" srcOrd="1" destOrd="0" parTransId="{D156BA94-E912-9941-AC16-0A5BF2652A25}" sibTransId="{07EF136D-11ED-E144-8977-9CE3612BEBB5}"/>
    <dgm:cxn modelId="{FD7905A1-B0F2-9342-ADC7-70732E07FEC4}" type="presOf" srcId="{CA7907B1-600A-4345-8283-CC0D6972B110}" destId="{EEB16B03-2A6D-2D49-923F-376AC4362048}" srcOrd="0" destOrd="0" presId="urn:microsoft.com/office/officeart/2005/8/layout/arrow4"/>
    <dgm:cxn modelId="{F62D3B41-45E4-074F-9F99-A7ACD851AE3B}" type="presOf" srcId="{6B4FD072-9B2B-5541-BCE1-F20CCDA9322A}" destId="{EEB16B03-2A6D-2D49-923F-376AC4362048}" srcOrd="0" destOrd="2" presId="urn:microsoft.com/office/officeart/2005/8/layout/arrow4"/>
    <dgm:cxn modelId="{881729AF-0330-F943-AA6A-BCA994416784}" type="presOf" srcId="{07BA35C6-94E3-1D45-9477-A682605CC11A}" destId="{EEB16B03-2A6D-2D49-923F-376AC4362048}" srcOrd="0" destOrd="4" presId="urn:microsoft.com/office/officeart/2005/8/layout/arrow4"/>
    <dgm:cxn modelId="{4EC5A7C5-1FD4-9747-830E-1E08B8159FFD}" type="presOf" srcId="{F928539B-2795-0D4D-9B85-E03A07037EC5}" destId="{EEB16B03-2A6D-2D49-923F-376AC4362048}" srcOrd="0" destOrd="1" presId="urn:microsoft.com/office/officeart/2005/8/layout/arrow4"/>
    <dgm:cxn modelId="{947A105F-7A7F-E540-90A1-8A4DD9501DA5}" srcId="{CA7907B1-600A-4345-8283-CC0D6972B110}" destId="{07BA35C6-94E3-1D45-9477-A682605CC11A}" srcOrd="3" destOrd="0" parTransId="{569D96B4-5A30-324C-B53B-697B3D15A945}" sibTransId="{B3E0F89E-6FDA-7B42-B923-B743EFD8F310}"/>
    <dgm:cxn modelId="{263A356C-D1CC-ED47-A76A-AD864E466015}" type="presOf" srcId="{652EEAFF-386A-1A46-B936-C2B68203CCBE}" destId="{FBD37F26-6C9E-794B-8A03-B864EE9F7D30}" srcOrd="0" destOrd="0" presId="urn:microsoft.com/office/officeart/2005/8/layout/arrow4"/>
    <dgm:cxn modelId="{C5434E4F-24DA-3847-B8DF-20540EB180AD}" srcId="{652EEAFF-386A-1A46-B936-C2B68203CCBE}" destId="{CA7907B1-600A-4345-8283-CC0D6972B110}" srcOrd="0" destOrd="0" parTransId="{31AA26F8-C55E-5D47-B181-8A98A970D12E}" sibTransId="{58C44E4B-05BE-364C-8EB0-1EE01FF062C8}"/>
    <dgm:cxn modelId="{BA0456E9-0FD1-844A-BCD8-585ED67EBA2E}" type="presOf" srcId="{E0E7447E-3C97-4249-960E-4531812B53CF}" destId="{EEB16B03-2A6D-2D49-923F-376AC4362048}" srcOrd="0" destOrd="3" presId="urn:microsoft.com/office/officeart/2005/8/layout/arrow4"/>
    <dgm:cxn modelId="{F20D9B5E-94D4-5746-8F63-7EDA6B16E739}" type="presParOf" srcId="{FBD37F26-6C9E-794B-8A03-B864EE9F7D30}" destId="{A055A17C-3CC5-4B43-A976-F6E0F2BE6644}" srcOrd="0" destOrd="0" presId="urn:microsoft.com/office/officeart/2005/8/layout/arrow4"/>
    <dgm:cxn modelId="{CF4569C8-074A-8C47-BFAF-15F6463B2025}" type="presParOf" srcId="{FBD37F26-6C9E-794B-8A03-B864EE9F7D30}" destId="{EEB16B03-2A6D-2D49-923F-376AC4362048}" srcOrd="1"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0F948F-59C5-504A-A819-C3222257C0AD}"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2275CDEE-68EB-D345-A170-8D7851B5B366}">
      <dgm:prSet phldrT="[Text]" custT="1"/>
      <dgm:spPr>
        <a:solidFill>
          <a:schemeClr val="accent4">
            <a:lumMod val="50000"/>
          </a:schemeClr>
        </a:solidFill>
      </dgm:spPr>
      <dgm:t>
        <a:bodyPr/>
        <a:lstStyle/>
        <a:p>
          <a:r>
            <a:rPr lang="en-US" sz="2200" dirty="0" smtClean="0"/>
            <a:t>In a combined paging/segmentation system a user’s address space is broken up into a number of segments. Each segment is broken up into a number of fixed-sized pages which are equal in length to a main memory frame</a:t>
          </a:r>
          <a:endParaRPr lang="en-US" sz="2200" dirty="0"/>
        </a:p>
      </dgm:t>
    </dgm:pt>
    <dgm:pt modelId="{4B3E9F9D-1BB7-354D-8326-B77785D729BA}" type="parTrans" cxnId="{3E1ED69C-7277-404A-A4C3-871F243067FF}">
      <dgm:prSet/>
      <dgm:spPr/>
      <dgm:t>
        <a:bodyPr/>
        <a:lstStyle/>
        <a:p>
          <a:endParaRPr lang="en-US"/>
        </a:p>
      </dgm:t>
    </dgm:pt>
    <dgm:pt modelId="{30A08914-744A-D047-BB1F-02E7BEB9DDCE}" type="sibTrans" cxnId="{3E1ED69C-7277-404A-A4C3-871F243067FF}">
      <dgm:prSet/>
      <dgm:spPr/>
      <dgm:t>
        <a:bodyPr/>
        <a:lstStyle/>
        <a:p>
          <a:endParaRPr lang="en-US"/>
        </a:p>
      </dgm:t>
    </dgm:pt>
    <dgm:pt modelId="{D322EA15-3033-4341-B8B6-248C36BA6C2B}">
      <dgm:prSet custT="1"/>
      <dgm:spPr/>
      <dgm:t>
        <a:bodyPr/>
        <a:lstStyle/>
        <a:p>
          <a:r>
            <a:rPr lang="en-US" sz="1800" dirty="0" smtClean="0"/>
            <a:t>Segmentation is visible to the programmer</a:t>
          </a:r>
        </a:p>
      </dgm:t>
    </dgm:pt>
    <dgm:pt modelId="{3FB52000-0A77-1548-8CA4-7E00B08DC4C7}" type="parTrans" cxnId="{2DE55CF7-2D05-124A-895D-907969115EA2}">
      <dgm:prSet/>
      <dgm:spPr/>
      <dgm:t>
        <a:bodyPr/>
        <a:lstStyle/>
        <a:p>
          <a:endParaRPr lang="en-US"/>
        </a:p>
      </dgm:t>
    </dgm:pt>
    <dgm:pt modelId="{AE8A2AB5-41FD-BB40-A3D0-ACE782BA9FC2}" type="sibTrans" cxnId="{2DE55CF7-2D05-124A-895D-907969115EA2}">
      <dgm:prSet/>
      <dgm:spPr/>
      <dgm:t>
        <a:bodyPr/>
        <a:lstStyle/>
        <a:p>
          <a:endParaRPr lang="en-US"/>
        </a:p>
      </dgm:t>
    </dgm:pt>
    <dgm:pt modelId="{FBC420F0-B3CC-094B-B113-F7AD9AFF1F65}">
      <dgm:prSet custT="1"/>
      <dgm:spPr/>
      <dgm:t>
        <a:bodyPr/>
        <a:lstStyle/>
        <a:p>
          <a:r>
            <a:rPr lang="en-US" sz="1800" dirty="0" smtClean="0"/>
            <a:t>Paging is transparent to the programmer</a:t>
          </a:r>
        </a:p>
      </dgm:t>
    </dgm:pt>
    <dgm:pt modelId="{ADAFB166-8754-3441-A9D6-724C18E4746E}" type="parTrans" cxnId="{0973166F-3EE3-D447-B6A4-2098CBA591A2}">
      <dgm:prSet/>
      <dgm:spPr/>
      <dgm:t>
        <a:bodyPr/>
        <a:lstStyle/>
        <a:p>
          <a:endParaRPr lang="en-US"/>
        </a:p>
      </dgm:t>
    </dgm:pt>
    <dgm:pt modelId="{BCBDDBFF-CE6C-7B47-BD1E-8595D7769704}" type="sibTrans" cxnId="{0973166F-3EE3-D447-B6A4-2098CBA591A2}">
      <dgm:prSet/>
      <dgm:spPr/>
      <dgm:t>
        <a:bodyPr/>
        <a:lstStyle/>
        <a:p>
          <a:endParaRPr lang="en-US"/>
        </a:p>
      </dgm:t>
    </dgm:pt>
    <dgm:pt modelId="{5E0F28B1-3F75-504A-AABC-CD8C7E9CDBF4}" type="pres">
      <dgm:prSet presAssocID="{BB0F948F-59C5-504A-A819-C3222257C0AD}" presName="mainComposite" presStyleCnt="0">
        <dgm:presLayoutVars>
          <dgm:chPref val="1"/>
          <dgm:dir/>
          <dgm:animOne val="branch"/>
          <dgm:animLvl val="lvl"/>
          <dgm:resizeHandles val="exact"/>
        </dgm:presLayoutVars>
      </dgm:prSet>
      <dgm:spPr/>
      <dgm:t>
        <a:bodyPr/>
        <a:lstStyle/>
        <a:p>
          <a:endParaRPr lang="en-US"/>
        </a:p>
      </dgm:t>
    </dgm:pt>
    <dgm:pt modelId="{36C4D4F6-307E-FB4D-B0EF-54CCAE6C41ED}" type="pres">
      <dgm:prSet presAssocID="{BB0F948F-59C5-504A-A819-C3222257C0AD}" presName="hierFlow" presStyleCnt="0"/>
      <dgm:spPr/>
    </dgm:pt>
    <dgm:pt modelId="{85D2371A-BF0F-A14E-9A2B-EBC24D28518D}" type="pres">
      <dgm:prSet presAssocID="{BB0F948F-59C5-504A-A819-C3222257C0AD}" presName="hierChild1" presStyleCnt="0">
        <dgm:presLayoutVars>
          <dgm:chPref val="1"/>
          <dgm:animOne val="branch"/>
          <dgm:animLvl val="lvl"/>
        </dgm:presLayoutVars>
      </dgm:prSet>
      <dgm:spPr/>
    </dgm:pt>
    <dgm:pt modelId="{2A780AB7-0B60-1549-BE67-A02DC437033F}" type="pres">
      <dgm:prSet presAssocID="{2275CDEE-68EB-D345-A170-8D7851B5B366}" presName="Name17" presStyleCnt="0"/>
      <dgm:spPr/>
    </dgm:pt>
    <dgm:pt modelId="{BE16B99C-4EAC-7F47-8867-A4C76D9F80B9}" type="pres">
      <dgm:prSet presAssocID="{2275CDEE-68EB-D345-A170-8D7851B5B366}" presName="level1Shape" presStyleLbl="node0" presStyleIdx="0" presStyleCnt="1" custScaleX="107592" custScaleY="180147">
        <dgm:presLayoutVars>
          <dgm:chPref val="3"/>
        </dgm:presLayoutVars>
      </dgm:prSet>
      <dgm:spPr/>
      <dgm:t>
        <a:bodyPr/>
        <a:lstStyle/>
        <a:p>
          <a:endParaRPr lang="en-US"/>
        </a:p>
      </dgm:t>
    </dgm:pt>
    <dgm:pt modelId="{46606BAE-AC36-E041-9994-4708BB3D5C3C}" type="pres">
      <dgm:prSet presAssocID="{2275CDEE-68EB-D345-A170-8D7851B5B366}" presName="hierChild2" presStyleCnt="0"/>
      <dgm:spPr/>
    </dgm:pt>
    <dgm:pt modelId="{D9DAF0E8-88AE-9D49-97D7-BB2E2BAD5635}" type="pres">
      <dgm:prSet presAssocID="{3FB52000-0A77-1548-8CA4-7E00B08DC4C7}" presName="Name25" presStyleLbl="parChTrans1D2" presStyleIdx="0" presStyleCnt="2"/>
      <dgm:spPr/>
      <dgm:t>
        <a:bodyPr/>
        <a:lstStyle/>
        <a:p>
          <a:endParaRPr lang="en-US"/>
        </a:p>
      </dgm:t>
    </dgm:pt>
    <dgm:pt modelId="{CBC4E109-D074-5547-996B-94C1923E7BA1}" type="pres">
      <dgm:prSet presAssocID="{3FB52000-0A77-1548-8CA4-7E00B08DC4C7}" presName="connTx" presStyleLbl="parChTrans1D2" presStyleIdx="0" presStyleCnt="2"/>
      <dgm:spPr/>
      <dgm:t>
        <a:bodyPr/>
        <a:lstStyle/>
        <a:p>
          <a:endParaRPr lang="en-US"/>
        </a:p>
      </dgm:t>
    </dgm:pt>
    <dgm:pt modelId="{31CB4DB6-764B-CB4C-9376-63030974CD8A}" type="pres">
      <dgm:prSet presAssocID="{D322EA15-3033-4341-B8B6-248C36BA6C2B}" presName="Name30" presStyleCnt="0"/>
      <dgm:spPr/>
    </dgm:pt>
    <dgm:pt modelId="{4877654D-7D28-164B-92B9-382C31F42FCB}" type="pres">
      <dgm:prSet presAssocID="{D322EA15-3033-4341-B8B6-248C36BA6C2B}" presName="level2Shape" presStyleLbl="node2" presStyleIdx="0" presStyleCnt="2" custScaleX="89792" custScaleY="70399"/>
      <dgm:spPr/>
      <dgm:t>
        <a:bodyPr/>
        <a:lstStyle/>
        <a:p>
          <a:endParaRPr lang="en-US"/>
        </a:p>
      </dgm:t>
    </dgm:pt>
    <dgm:pt modelId="{270C1A6A-64ED-2945-B66C-A57204640FE5}" type="pres">
      <dgm:prSet presAssocID="{D322EA15-3033-4341-B8B6-248C36BA6C2B}" presName="hierChild3" presStyleCnt="0"/>
      <dgm:spPr/>
    </dgm:pt>
    <dgm:pt modelId="{46DC0573-937E-AD4B-991E-D1C6705C9487}" type="pres">
      <dgm:prSet presAssocID="{ADAFB166-8754-3441-A9D6-724C18E4746E}" presName="Name25" presStyleLbl="parChTrans1D2" presStyleIdx="1" presStyleCnt="2"/>
      <dgm:spPr/>
      <dgm:t>
        <a:bodyPr/>
        <a:lstStyle/>
        <a:p>
          <a:endParaRPr lang="en-US"/>
        </a:p>
      </dgm:t>
    </dgm:pt>
    <dgm:pt modelId="{4664B0F1-D798-3846-AF8F-B6646E46D270}" type="pres">
      <dgm:prSet presAssocID="{ADAFB166-8754-3441-A9D6-724C18E4746E}" presName="connTx" presStyleLbl="parChTrans1D2" presStyleIdx="1" presStyleCnt="2"/>
      <dgm:spPr/>
      <dgm:t>
        <a:bodyPr/>
        <a:lstStyle/>
        <a:p>
          <a:endParaRPr lang="en-US"/>
        </a:p>
      </dgm:t>
    </dgm:pt>
    <dgm:pt modelId="{6D17E579-CC47-404D-ABE2-06B453D6E79A}" type="pres">
      <dgm:prSet presAssocID="{FBC420F0-B3CC-094B-B113-F7AD9AFF1F65}" presName="Name30" presStyleCnt="0"/>
      <dgm:spPr/>
    </dgm:pt>
    <dgm:pt modelId="{EDE292BD-4C6C-2B42-BD10-FDE3CE5FB6C6}" type="pres">
      <dgm:prSet presAssocID="{FBC420F0-B3CC-094B-B113-F7AD9AFF1F65}" presName="level2Shape" presStyleLbl="node2" presStyleIdx="1" presStyleCnt="2" custScaleX="89970" custScaleY="71736"/>
      <dgm:spPr/>
      <dgm:t>
        <a:bodyPr/>
        <a:lstStyle/>
        <a:p>
          <a:endParaRPr lang="en-US"/>
        </a:p>
      </dgm:t>
    </dgm:pt>
    <dgm:pt modelId="{A45A240B-41C8-8A40-B815-09FBB631487A}" type="pres">
      <dgm:prSet presAssocID="{FBC420F0-B3CC-094B-B113-F7AD9AFF1F65}" presName="hierChild3" presStyleCnt="0"/>
      <dgm:spPr/>
    </dgm:pt>
    <dgm:pt modelId="{C7B2103C-5DF0-174D-92E4-C4F08AB6A7F6}" type="pres">
      <dgm:prSet presAssocID="{BB0F948F-59C5-504A-A819-C3222257C0AD}" presName="bgShapesFlow" presStyleCnt="0"/>
      <dgm:spPr/>
    </dgm:pt>
  </dgm:ptLst>
  <dgm:cxnLst>
    <dgm:cxn modelId="{9B8C6AA5-2662-0443-8634-CD0E3934345B}" type="presOf" srcId="{3FB52000-0A77-1548-8CA4-7E00B08DC4C7}" destId="{CBC4E109-D074-5547-996B-94C1923E7BA1}" srcOrd="1" destOrd="0" presId="urn:microsoft.com/office/officeart/2005/8/layout/hierarchy5"/>
    <dgm:cxn modelId="{B97ACFA3-DDE7-3A42-94D1-90C2BBA6E9EC}" type="presOf" srcId="{2275CDEE-68EB-D345-A170-8D7851B5B366}" destId="{BE16B99C-4EAC-7F47-8867-A4C76D9F80B9}" srcOrd="0" destOrd="0" presId="urn:microsoft.com/office/officeart/2005/8/layout/hierarchy5"/>
    <dgm:cxn modelId="{C3D8309A-7756-2143-9B07-4D5F0C5CBCCF}" type="presOf" srcId="{ADAFB166-8754-3441-A9D6-724C18E4746E}" destId="{46DC0573-937E-AD4B-991E-D1C6705C9487}" srcOrd="0" destOrd="0" presId="urn:microsoft.com/office/officeart/2005/8/layout/hierarchy5"/>
    <dgm:cxn modelId="{68781037-8DAF-2640-B332-44F325063286}" type="presOf" srcId="{BB0F948F-59C5-504A-A819-C3222257C0AD}" destId="{5E0F28B1-3F75-504A-AABC-CD8C7E9CDBF4}" srcOrd="0" destOrd="0" presId="urn:microsoft.com/office/officeart/2005/8/layout/hierarchy5"/>
    <dgm:cxn modelId="{2DE55CF7-2D05-124A-895D-907969115EA2}" srcId="{2275CDEE-68EB-D345-A170-8D7851B5B366}" destId="{D322EA15-3033-4341-B8B6-248C36BA6C2B}" srcOrd="0" destOrd="0" parTransId="{3FB52000-0A77-1548-8CA4-7E00B08DC4C7}" sibTransId="{AE8A2AB5-41FD-BB40-A3D0-ACE782BA9FC2}"/>
    <dgm:cxn modelId="{B973B89E-4EB6-214D-B68D-93D1BAC4CD0B}" type="presOf" srcId="{3FB52000-0A77-1548-8CA4-7E00B08DC4C7}" destId="{D9DAF0E8-88AE-9D49-97D7-BB2E2BAD5635}" srcOrd="0" destOrd="0" presId="urn:microsoft.com/office/officeart/2005/8/layout/hierarchy5"/>
    <dgm:cxn modelId="{564FC639-E357-D742-B6A2-0C8F94FB5770}" type="presOf" srcId="{D322EA15-3033-4341-B8B6-248C36BA6C2B}" destId="{4877654D-7D28-164B-92B9-382C31F42FCB}" srcOrd="0" destOrd="0" presId="urn:microsoft.com/office/officeart/2005/8/layout/hierarchy5"/>
    <dgm:cxn modelId="{4AEC7BD7-0EC7-344A-9E23-BF5EF2C2B158}" type="presOf" srcId="{ADAFB166-8754-3441-A9D6-724C18E4746E}" destId="{4664B0F1-D798-3846-AF8F-B6646E46D270}" srcOrd="1" destOrd="0" presId="urn:microsoft.com/office/officeart/2005/8/layout/hierarchy5"/>
    <dgm:cxn modelId="{0973166F-3EE3-D447-B6A4-2098CBA591A2}" srcId="{2275CDEE-68EB-D345-A170-8D7851B5B366}" destId="{FBC420F0-B3CC-094B-B113-F7AD9AFF1F65}" srcOrd="1" destOrd="0" parTransId="{ADAFB166-8754-3441-A9D6-724C18E4746E}" sibTransId="{BCBDDBFF-CE6C-7B47-BD1E-8595D7769704}"/>
    <dgm:cxn modelId="{3E1ED69C-7277-404A-A4C3-871F243067FF}" srcId="{BB0F948F-59C5-504A-A819-C3222257C0AD}" destId="{2275CDEE-68EB-D345-A170-8D7851B5B366}" srcOrd="0" destOrd="0" parTransId="{4B3E9F9D-1BB7-354D-8326-B77785D729BA}" sibTransId="{30A08914-744A-D047-BB1F-02E7BEB9DDCE}"/>
    <dgm:cxn modelId="{5A7C08C2-D676-A940-935E-C409344E1B26}" type="presOf" srcId="{FBC420F0-B3CC-094B-B113-F7AD9AFF1F65}" destId="{EDE292BD-4C6C-2B42-BD10-FDE3CE5FB6C6}" srcOrd="0" destOrd="0" presId="urn:microsoft.com/office/officeart/2005/8/layout/hierarchy5"/>
    <dgm:cxn modelId="{25B53F07-2240-9041-B0BC-DF2822EF9DEA}" type="presParOf" srcId="{5E0F28B1-3F75-504A-AABC-CD8C7E9CDBF4}" destId="{36C4D4F6-307E-FB4D-B0EF-54CCAE6C41ED}" srcOrd="0" destOrd="0" presId="urn:microsoft.com/office/officeart/2005/8/layout/hierarchy5"/>
    <dgm:cxn modelId="{6212D9CA-DD2C-A447-92CD-2F72F9C6B7BB}" type="presParOf" srcId="{36C4D4F6-307E-FB4D-B0EF-54CCAE6C41ED}" destId="{85D2371A-BF0F-A14E-9A2B-EBC24D28518D}" srcOrd="0" destOrd="0" presId="urn:microsoft.com/office/officeart/2005/8/layout/hierarchy5"/>
    <dgm:cxn modelId="{3CDCD8C5-9E37-4541-9562-020A68CBB47D}" type="presParOf" srcId="{85D2371A-BF0F-A14E-9A2B-EBC24D28518D}" destId="{2A780AB7-0B60-1549-BE67-A02DC437033F}" srcOrd="0" destOrd="0" presId="urn:microsoft.com/office/officeart/2005/8/layout/hierarchy5"/>
    <dgm:cxn modelId="{5534BEEF-F8B4-2C41-850D-053A3D56BC0D}" type="presParOf" srcId="{2A780AB7-0B60-1549-BE67-A02DC437033F}" destId="{BE16B99C-4EAC-7F47-8867-A4C76D9F80B9}" srcOrd="0" destOrd="0" presId="urn:microsoft.com/office/officeart/2005/8/layout/hierarchy5"/>
    <dgm:cxn modelId="{86205A75-9CF1-E54B-AE2D-DDA690A3A41F}" type="presParOf" srcId="{2A780AB7-0B60-1549-BE67-A02DC437033F}" destId="{46606BAE-AC36-E041-9994-4708BB3D5C3C}" srcOrd="1" destOrd="0" presId="urn:microsoft.com/office/officeart/2005/8/layout/hierarchy5"/>
    <dgm:cxn modelId="{886D6E86-189F-A34D-8BF2-5FC7E79A4C98}" type="presParOf" srcId="{46606BAE-AC36-E041-9994-4708BB3D5C3C}" destId="{D9DAF0E8-88AE-9D49-97D7-BB2E2BAD5635}" srcOrd="0" destOrd="0" presId="urn:microsoft.com/office/officeart/2005/8/layout/hierarchy5"/>
    <dgm:cxn modelId="{53AA3935-FBA3-FC4F-83FB-14BB1E46BE17}" type="presParOf" srcId="{D9DAF0E8-88AE-9D49-97D7-BB2E2BAD5635}" destId="{CBC4E109-D074-5547-996B-94C1923E7BA1}" srcOrd="0" destOrd="0" presId="urn:microsoft.com/office/officeart/2005/8/layout/hierarchy5"/>
    <dgm:cxn modelId="{2B3BCA61-E6F1-A249-B48C-B31815C85C09}" type="presParOf" srcId="{46606BAE-AC36-E041-9994-4708BB3D5C3C}" destId="{31CB4DB6-764B-CB4C-9376-63030974CD8A}" srcOrd="1" destOrd="0" presId="urn:microsoft.com/office/officeart/2005/8/layout/hierarchy5"/>
    <dgm:cxn modelId="{AD9B0D0D-1339-EA4E-A9AC-9323A642B6D0}" type="presParOf" srcId="{31CB4DB6-764B-CB4C-9376-63030974CD8A}" destId="{4877654D-7D28-164B-92B9-382C31F42FCB}" srcOrd="0" destOrd="0" presId="urn:microsoft.com/office/officeart/2005/8/layout/hierarchy5"/>
    <dgm:cxn modelId="{35D8B2DB-4C7E-AC48-90A5-7F0B15E165AA}" type="presParOf" srcId="{31CB4DB6-764B-CB4C-9376-63030974CD8A}" destId="{270C1A6A-64ED-2945-B66C-A57204640FE5}" srcOrd="1" destOrd="0" presId="urn:microsoft.com/office/officeart/2005/8/layout/hierarchy5"/>
    <dgm:cxn modelId="{A233EC55-C8B2-BF49-BE22-FC5F167BF95D}" type="presParOf" srcId="{46606BAE-AC36-E041-9994-4708BB3D5C3C}" destId="{46DC0573-937E-AD4B-991E-D1C6705C9487}" srcOrd="2" destOrd="0" presId="urn:microsoft.com/office/officeart/2005/8/layout/hierarchy5"/>
    <dgm:cxn modelId="{FF79EE01-305D-3043-9363-509BD170DE6E}" type="presParOf" srcId="{46DC0573-937E-AD4B-991E-D1C6705C9487}" destId="{4664B0F1-D798-3846-AF8F-B6646E46D270}" srcOrd="0" destOrd="0" presId="urn:microsoft.com/office/officeart/2005/8/layout/hierarchy5"/>
    <dgm:cxn modelId="{91A50962-0B89-F048-89D6-7AB4AFD12B7C}" type="presParOf" srcId="{46606BAE-AC36-E041-9994-4708BB3D5C3C}" destId="{6D17E579-CC47-404D-ABE2-06B453D6E79A}" srcOrd="3" destOrd="0" presId="urn:microsoft.com/office/officeart/2005/8/layout/hierarchy5"/>
    <dgm:cxn modelId="{2067C482-1238-7148-94BA-8CFC4FDF7A09}" type="presParOf" srcId="{6D17E579-CC47-404D-ABE2-06B453D6E79A}" destId="{EDE292BD-4C6C-2B42-BD10-FDE3CE5FB6C6}" srcOrd="0" destOrd="0" presId="urn:microsoft.com/office/officeart/2005/8/layout/hierarchy5"/>
    <dgm:cxn modelId="{1C0C3C58-79FB-0C41-8323-8D648C0953D6}" type="presParOf" srcId="{6D17E579-CC47-404D-ABE2-06B453D6E79A}" destId="{A45A240B-41C8-8A40-B815-09FBB631487A}" srcOrd="1" destOrd="0" presId="urn:microsoft.com/office/officeart/2005/8/layout/hierarchy5"/>
    <dgm:cxn modelId="{1E253402-48D0-924A-A28B-8DFBFD6D0E6A}" type="presParOf" srcId="{5E0F28B1-3F75-504A-AABC-CD8C7E9CDBF4}" destId="{C7B2103C-5DF0-174D-92E4-C4F08AB6A7F6}"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35E02B-71EA-A248-A9D1-2F965A2C7B31}" type="doc">
      <dgm:prSet loTypeId="urn:microsoft.com/office/officeart/2005/8/layout/hierarchy6" loCatId="hierarchy" qsTypeId="urn:microsoft.com/office/officeart/2005/8/quickstyle/simple4" qsCatId="simple" csTypeId="urn:microsoft.com/office/officeart/2005/8/colors/accent1_2" csCatId="accent1" phldr="1"/>
      <dgm:spPr/>
    </dgm:pt>
    <dgm:pt modelId="{23084231-31CB-4743-B4A4-79D75B471C13}">
      <dgm:prSet phldrT="[Text]"/>
      <dgm:spPr/>
      <dgm:t>
        <a:bodyPr/>
        <a:lstStyle/>
        <a:p>
          <a:r>
            <a:rPr lang="en-US" dirty="0" smtClean="0"/>
            <a:t>Two main types:</a:t>
          </a:r>
          <a:endParaRPr lang="en-US" dirty="0"/>
        </a:p>
      </dgm:t>
    </dgm:pt>
    <dgm:pt modelId="{401E3C16-4AAC-704D-82E4-0D66DF61552E}" type="parTrans" cxnId="{BF33AFCF-4A2A-FE43-A8ED-38A099C1D8BC}">
      <dgm:prSet/>
      <dgm:spPr/>
      <dgm:t>
        <a:bodyPr/>
        <a:lstStyle/>
        <a:p>
          <a:endParaRPr lang="en-US"/>
        </a:p>
      </dgm:t>
    </dgm:pt>
    <dgm:pt modelId="{692FF7BF-C0A4-674A-BF1F-0B151DCF5D64}" type="sibTrans" cxnId="{BF33AFCF-4A2A-FE43-A8ED-38A099C1D8BC}">
      <dgm:prSet/>
      <dgm:spPr/>
      <dgm:t>
        <a:bodyPr/>
        <a:lstStyle/>
        <a:p>
          <a:endParaRPr lang="en-US"/>
        </a:p>
      </dgm:t>
    </dgm:pt>
    <dgm:pt modelId="{1DA8F05A-5B38-7A4B-A17B-66CF5B6872DE}">
      <dgm:prSet/>
      <dgm:spPr/>
      <dgm:t>
        <a:bodyPr/>
        <a:lstStyle/>
        <a:p>
          <a:r>
            <a:rPr lang="en-US" dirty="0" smtClean="0"/>
            <a:t>Demand Paging </a:t>
          </a:r>
        </a:p>
      </dgm:t>
    </dgm:pt>
    <dgm:pt modelId="{1D73C883-0270-7D43-A3D6-E088B19F4F0C}" type="parTrans" cxnId="{8166DABC-C6DB-E84B-B775-E9C5DA2FF9BF}">
      <dgm:prSet/>
      <dgm:spPr/>
      <dgm:t>
        <a:bodyPr/>
        <a:lstStyle/>
        <a:p>
          <a:endParaRPr lang="en-US"/>
        </a:p>
      </dgm:t>
    </dgm:pt>
    <dgm:pt modelId="{F1121A77-6FE8-5E4F-A442-5C1A505C93F3}" type="sibTrans" cxnId="{8166DABC-C6DB-E84B-B775-E9C5DA2FF9BF}">
      <dgm:prSet/>
      <dgm:spPr/>
      <dgm:t>
        <a:bodyPr/>
        <a:lstStyle/>
        <a:p>
          <a:endParaRPr lang="en-US"/>
        </a:p>
      </dgm:t>
    </dgm:pt>
    <dgm:pt modelId="{CC2EA49D-6FA8-6A47-B280-61DE471AFC17}">
      <dgm:prSet/>
      <dgm:spPr/>
      <dgm:t>
        <a:bodyPr/>
        <a:lstStyle/>
        <a:p>
          <a:r>
            <a:rPr lang="en-US" dirty="0" err="1" smtClean="0"/>
            <a:t>Prepaging</a:t>
          </a:r>
          <a:endParaRPr lang="en-US" dirty="0"/>
        </a:p>
      </dgm:t>
    </dgm:pt>
    <dgm:pt modelId="{171EE2B2-D007-7D47-8175-5BDD56D3449B}" type="parTrans" cxnId="{B1F7B894-93BA-2548-A9A3-AB31E3BCC975}">
      <dgm:prSet/>
      <dgm:spPr/>
      <dgm:t>
        <a:bodyPr/>
        <a:lstStyle/>
        <a:p>
          <a:endParaRPr lang="en-US"/>
        </a:p>
      </dgm:t>
    </dgm:pt>
    <dgm:pt modelId="{134C7CA8-BAE9-DB47-AB35-D07CD95CDBF0}" type="sibTrans" cxnId="{B1F7B894-93BA-2548-A9A3-AB31E3BCC975}">
      <dgm:prSet/>
      <dgm:spPr/>
      <dgm:t>
        <a:bodyPr/>
        <a:lstStyle/>
        <a:p>
          <a:endParaRPr lang="en-US"/>
        </a:p>
      </dgm:t>
    </dgm:pt>
    <dgm:pt modelId="{BF8FBDCF-9F23-B04B-9764-EDEEC6AE3CC3}" type="pres">
      <dgm:prSet presAssocID="{FE35E02B-71EA-A248-A9D1-2F965A2C7B31}" presName="mainComposite" presStyleCnt="0">
        <dgm:presLayoutVars>
          <dgm:chPref val="1"/>
          <dgm:dir/>
          <dgm:animOne val="branch"/>
          <dgm:animLvl val="lvl"/>
          <dgm:resizeHandles val="exact"/>
        </dgm:presLayoutVars>
      </dgm:prSet>
      <dgm:spPr/>
    </dgm:pt>
    <dgm:pt modelId="{11B3C1A2-A3EF-8B49-8AF1-E5A487FD2393}" type="pres">
      <dgm:prSet presAssocID="{FE35E02B-71EA-A248-A9D1-2F965A2C7B31}" presName="hierFlow" presStyleCnt="0"/>
      <dgm:spPr/>
    </dgm:pt>
    <dgm:pt modelId="{4D67A21D-19CC-6E43-A3F1-A15C6A73DF92}" type="pres">
      <dgm:prSet presAssocID="{FE35E02B-71EA-A248-A9D1-2F965A2C7B31}" presName="hierChild1" presStyleCnt="0">
        <dgm:presLayoutVars>
          <dgm:chPref val="1"/>
          <dgm:animOne val="branch"/>
          <dgm:animLvl val="lvl"/>
        </dgm:presLayoutVars>
      </dgm:prSet>
      <dgm:spPr/>
    </dgm:pt>
    <dgm:pt modelId="{DF163FF9-EA40-8440-B861-2E1397F85C61}" type="pres">
      <dgm:prSet presAssocID="{23084231-31CB-4743-B4A4-79D75B471C13}" presName="Name14" presStyleCnt="0"/>
      <dgm:spPr/>
    </dgm:pt>
    <dgm:pt modelId="{47D2CDED-EA25-D245-9A3E-EE424E47FA09}" type="pres">
      <dgm:prSet presAssocID="{23084231-31CB-4743-B4A4-79D75B471C13}" presName="level1Shape" presStyleLbl="node0" presStyleIdx="0" presStyleCnt="1">
        <dgm:presLayoutVars>
          <dgm:chPref val="3"/>
        </dgm:presLayoutVars>
      </dgm:prSet>
      <dgm:spPr/>
      <dgm:t>
        <a:bodyPr/>
        <a:lstStyle/>
        <a:p>
          <a:endParaRPr lang="en-US"/>
        </a:p>
      </dgm:t>
    </dgm:pt>
    <dgm:pt modelId="{5EF37113-2D19-0E46-8593-FD43CE105843}" type="pres">
      <dgm:prSet presAssocID="{23084231-31CB-4743-B4A4-79D75B471C13}" presName="hierChild2" presStyleCnt="0"/>
      <dgm:spPr/>
    </dgm:pt>
    <dgm:pt modelId="{7FC00B2B-D0BE-C64D-B097-B67C2E9E9C42}" type="pres">
      <dgm:prSet presAssocID="{1D73C883-0270-7D43-A3D6-E088B19F4F0C}" presName="Name19" presStyleLbl="parChTrans1D2" presStyleIdx="0" presStyleCnt="2"/>
      <dgm:spPr/>
      <dgm:t>
        <a:bodyPr/>
        <a:lstStyle/>
        <a:p>
          <a:endParaRPr lang="en-US"/>
        </a:p>
      </dgm:t>
    </dgm:pt>
    <dgm:pt modelId="{C99ED07D-A25F-8346-81DF-D33C644F84B8}" type="pres">
      <dgm:prSet presAssocID="{1DA8F05A-5B38-7A4B-A17B-66CF5B6872DE}" presName="Name21" presStyleCnt="0"/>
      <dgm:spPr/>
    </dgm:pt>
    <dgm:pt modelId="{A27BAF8F-2698-424F-B03A-2E28D1896C52}" type="pres">
      <dgm:prSet presAssocID="{1DA8F05A-5B38-7A4B-A17B-66CF5B6872DE}" presName="level2Shape" presStyleLbl="node2" presStyleIdx="0" presStyleCnt="2"/>
      <dgm:spPr/>
      <dgm:t>
        <a:bodyPr/>
        <a:lstStyle/>
        <a:p>
          <a:endParaRPr lang="en-US"/>
        </a:p>
      </dgm:t>
    </dgm:pt>
    <dgm:pt modelId="{3F3AA4E7-618F-E244-998D-27516C7E5FED}" type="pres">
      <dgm:prSet presAssocID="{1DA8F05A-5B38-7A4B-A17B-66CF5B6872DE}" presName="hierChild3" presStyleCnt="0"/>
      <dgm:spPr/>
    </dgm:pt>
    <dgm:pt modelId="{91D0E1FC-3442-2845-AFA8-8E8BBBCA9554}" type="pres">
      <dgm:prSet presAssocID="{171EE2B2-D007-7D47-8175-5BDD56D3449B}" presName="Name19" presStyleLbl="parChTrans1D2" presStyleIdx="1" presStyleCnt="2"/>
      <dgm:spPr/>
      <dgm:t>
        <a:bodyPr/>
        <a:lstStyle/>
        <a:p>
          <a:endParaRPr lang="en-US"/>
        </a:p>
      </dgm:t>
    </dgm:pt>
    <dgm:pt modelId="{B60C33D1-E949-1643-9BC9-92DFFADB1C88}" type="pres">
      <dgm:prSet presAssocID="{CC2EA49D-6FA8-6A47-B280-61DE471AFC17}" presName="Name21" presStyleCnt="0"/>
      <dgm:spPr/>
    </dgm:pt>
    <dgm:pt modelId="{343A2062-4385-2E48-AA5A-BF53FA94A158}" type="pres">
      <dgm:prSet presAssocID="{CC2EA49D-6FA8-6A47-B280-61DE471AFC17}" presName="level2Shape" presStyleLbl="node2" presStyleIdx="1" presStyleCnt="2"/>
      <dgm:spPr/>
      <dgm:t>
        <a:bodyPr/>
        <a:lstStyle/>
        <a:p>
          <a:endParaRPr lang="en-US"/>
        </a:p>
      </dgm:t>
    </dgm:pt>
    <dgm:pt modelId="{073A1675-0456-3C40-9261-E44F86126930}" type="pres">
      <dgm:prSet presAssocID="{CC2EA49D-6FA8-6A47-B280-61DE471AFC17}" presName="hierChild3" presStyleCnt="0"/>
      <dgm:spPr/>
    </dgm:pt>
    <dgm:pt modelId="{D073093C-41EC-4048-98FC-2346A84A853D}" type="pres">
      <dgm:prSet presAssocID="{FE35E02B-71EA-A248-A9D1-2F965A2C7B31}" presName="bgShapesFlow" presStyleCnt="0"/>
      <dgm:spPr/>
    </dgm:pt>
  </dgm:ptLst>
  <dgm:cxnLst>
    <dgm:cxn modelId="{D6D12E6C-5E0E-904A-B0BB-B46CAD1AACEE}" type="presOf" srcId="{1DA8F05A-5B38-7A4B-A17B-66CF5B6872DE}" destId="{A27BAF8F-2698-424F-B03A-2E28D1896C52}" srcOrd="0" destOrd="0" presId="urn:microsoft.com/office/officeart/2005/8/layout/hierarchy6"/>
    <dgm:cxn modelId="{D6FF2DE3-2AED-F943-B3CC-9704C3D89C02}" type="presOf" srcId="{23084231-31CB-4743-B4A4-79D75B471C13}" destId="{47D2CDED-EA25-D245-9A3E-EE424E47FA09}" srcOrd="0" destOrd="0" presId="urn:microsoft.com/office/officeart/2005/8/layout/hierarchy6"/>
    <dgm:cxn modelId="{0F04D6CA-6CF0-844A-97CA-99DC93E70AB6}" type="presOf" srcId="{1D73C883-0270-7D43-A3D6-E088B19F4F0C}" destId="{7FC00B2B-D0BE-C64D-B097-B67C2E9E9C42}" srcOrd="0" destOrd="0" presId="urn:microsoft.com/office/officeart/2005/8/layout/hierarchy6"/>
    <dgm:cxn modelId="{85D2F7DB-E6F4-C245-87F3-1AC2A2230B7A}" type="presOf" srcId="{171EE2B2-D007-7D47-8175-5BDD56D3449B}" destId="{91D0E1FC-3442-2845-AFA8-8E8BBBCA9554}" srcOrd="0" destOrd="0" presId="urn:microsoft.com/office/officeart/2005/8/layout/hierarchy6"/>
    <dgm:cxn modelId="{F2515CEA-6117-DD49-AD3A-2DD354C3AF64}" type="presOf" srcId="{CC2EA49D-6FA8-6A47-B280-61DE471AFC17}" destId="{343A2062-4385-2E48-AA5A-BF53FA94A158}" srcOrd="0" destOrd="0" presId="urn:microsoft.com/office/officeart/2005/8/layout/hierarchy6"/>
    <dgm:cxn modelId="{8166DABC-C6DB-E84B-B775-E9C5DA2FF9BF}" srcId="{23084231-31CB-4743-B4A4-79D75B471C13}" destId="{1DA8F05A-5B38-7A4B-A17B-66CF5B6872DE}" srcOrd="0" destOrd="0" parTransId="{1D73C883-0270-7D43-A3D6-E088B19F4F0C}" sibTransId="{F1121A77-6FE8-5E4F-A442-5C1A505C93F3}"/>
    <dgm:cxn modelId="{BF33AFCF-4A2A-FE43-A8ED-38A099C1D8BC}" srcId="{FE35E02B-71EA-A248-A9D1-2F965A2C7B31}" destId="{23084231-31CB-4743-B4A4-79D75B471C13}" srcOrd="0" destOrd="0" parTransId="{401E3C16-4AAC-704D-82E4-0D66DF61552E}" sibTransId="{692FF7BF-C0A4-674A-BF1F-0B151DCF5D64}"/>
    <dgm:cxn modelId="{B1F7B894-93BA-2548-A9A3-AB31E3BCC975}" srcId="{23084231-31CB-4743-B4A4-79D75B471C13}" destId="{CC2EA49D-6FA8-6A47-B280-61DE471AFC17}" srcOrd="1" destOrd="0" parTransId="{171EE2B2-D007-7D47-8175-5BDD56D3449B}" sibTransId="{134C7CA8-BAE9-DB47-AB35-D07CD95CDBF0}"/>
    <dgm:cxn modelId="{628A0B51-E72F-EC40-8F25-C24C8A9CAD9F}" type="presOf" srcId="{FE35E02B-71EA-A248-A9D1-2F965A2C7B31}" destId="{BF8FBDCF-9F23-B04B-9764-EDEEC6AE3CC3}" srcOrd="0" destOrd="0" presId="urn:microsoft.com/office/officeart/2005/8/layout/hierarchy6"/>
    <dgm:cxn modelId="{0679AED4-817C-2B41-94BD-7395C6142497}" type="presParOf" srcId="{BF8FBDCF-9F23-B04B-9764-EDEEC6AE3CC3}" destId="{11B3C1A2-A3EF-8B49-8AF1-E5A487FD2393}" srcOrd="0" destOrd="0" presId="urn:microsoft.com/office/officeart/2005/8/layout/hierarchy6"/>
    <dgm:cxn modelId="{11CCD670-7989-DE4C-9B4D-A6D3CD79FF11}" type="presParOf" srcId="{11B3C1A2-A3EF-8B49-8AF1-E5A487FD2393}" destId="{4D67A21D-19CC-6E43-A3F1-A15C6A73DF92}" srcOrd="0" destOrd="0" presId="urn:microsoft.com/office/officeart/2005/8/layout/hierarchy6"/>
    <dgm:cxn modelId="{0AA34C06-C056-C040-9EB5-0F98F9DE7321}" type="presParOf" srcId="{4D67A21D-19CC-6E43-A3F1-A15C6A73DF92}" destId="{DF163FF9-EA40-8440-B861-2E1397F85C61}" srcOrd="0" destOrd="0" presId="urn:microsoft.com/office/officeart/2005/8/layout/hierarchy6"/>
    <dgm:cxn modelId="{ED24D379-8316-2F43-A7BA-8B00897BCD64}" type="presParOf" srcId="{DF163FF9-EA40-8440-B861-2E1397F85C61}" destId="{47D2CDED-EA25-D245-9A3E-EE424E47FA09}" srcOrd="0" destOrd="0" presId="urn:microsoft.com/office/officeart/2005/8/layout/hierarchy6"/>
    <dgm:cxn modelId="{DE323534-214F-8745-BDB8-50A1196A8879}" type="presParOf" srcId="{DF163FF9-EA40-8440-B861-2E1397F85C61}" destId="{5EF37113-2D19-0E46-8593-FD43CE105843}" srcOrd="1" destOrd="0" presId="urn:microsoft.com/office/officeart/2005/8/layout/hierarchy6"/>
    <dgm:cxn modelId="{E76F9F36-F70F-5A43-B5F2-6E1418D8D0FA}" type="presParOf" srcId="{5EF37113-2D19-0E46-8593-FD43CE105843}" destId="{7FC00B2B-D0BE-C64D-B097-B67C2E9E9C42}" srcOrd="0" destOrd="0" presId="urn:microsoft.com/office/officeart/2005/8/layout/hierarchy6"/>
    <dgm:cxn modelId="{53EA85A8-A93B-4845-885E-5C3AB4C42965}" type="presParOf" srcId="{5EF37113-2D19-0E46-8593-FD43CE105843}" destId="{C99ED07D-A25F-8346-81DF-D33C644F84B8}" srcOrd="1" destOrd="0" presId="urn:microsoft.com/office/officeart/2005/8/layout/hierarchy6"/>
    <dgm:cxn modelId="{EE26AA27-6D05-DA41-9DFB-8DD95E517B00}" type="presParOf" srcId="{C99ED07D-A25F-8346-81DF-D33C644F84B8}" destId="{A27BAF8F-2698-424F-B03A-2E28D1896C52}" srcOrd="0" destOrd="0" presId="urn:microsoft.com/office/officeart/2005/8/layout/hierarchy6"/>
    <dgm:cxn modelId="{1F81367A-E956-064D-97A7-E3011EC7F52A}" type="presParOf" srcId="{C99ED07D-A25F-8346-81DF-D33C644F84B8}" destId="{3F3AA4E7-618F-E244-998D-27516C7E5FED}" srcOrd="1" destOrd="0" presId="urn:microsoft.com/office/officeart/2005/8/layout/hierarchy6"/>
    <dgm:cxn modelId="{A883DE1F-FBC8-9846-9985-8D1ECF56ABF4}" type="presParOf" srcId="{5EF37113-2D19-0E46-8593-FD43CE105843}" destId="{91D0E1FC-3442-2845-AFA8-8E8BBBCA9554}" srcOrd="2" destOrd="0" presId="urn:microsoft.com/office/officeart/2005/8/layout/hierarchy6"/>
    <dgm:cxn modelId="{F932A395-2236-9D4B-BB3E-EC1278019E38}" type="presParOf" srcId="{5EF37113-2D19-0E46-8593-FD43CE105843}" destId="{B60C33D1-E949-1643-9BC9-92DFFADB1C88}" srcOrd="3" destOrd="0" presId="urn:microsoft.com/office/officeart/2005/8/layout/hierarchy6"/>
    <dgm:cxn modelId="{81B49FFA-2F11-8B47-A79E-B575F5A8BBC6}" type="presParOf" srcId="{B60C33D1-E949-1643-9BC9-92DFFADB1C88}" destId="{343A2062-4385-2E48-AA5A-BF53FA94A158}" srcOrd="0" destOrd="0" presId="urn:microsoft.com/office/officeart/2005/8/layout/hierarchy6"/>
    <dgm:cxn modelId="{E266B7DB-918D-C742-B42A-694AF0B2A2CD}" type="presParOf" srcId="{B60C33D1-E949-1643-9BC9-92DFFADB1C88}" destId="{073A1675-0456-3C40-9261-E44F86126930}" srcOrd="1" destOrd="0" presId="urn:microsoft.com/office/officeart/2005/8/layout/hierarchy6"/>
    <dgm:cxn modelId="{E4430E8E-352C-5E45-A638-7DA5271F9007}" type="presParOf" srcId="{BF8FBDCF-9F23-B04B-9764-EDEEC6AE3CC3}" destId="{D073093C-41EC-4048-98FC-2346A84A853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A557B8-20C6-9042-8F72-03A210D067C2}" type="doc">
      <dgm:prSet loTypeId="urn:microsoft.com/office/officeart/2005/8/layout/vList3#1" loCatId="list" qsTypeId="urn:microsoft.com/office/officeart/2005/8/quickstyle/simple4" qsCatId="simple" csTypeId="urn:microsoft.com/office/officeart/2005/8/colors/accent1_2" csCatId="accent1" phldr="1"/>
      <dgm:spPr/>
      <dgm:t>
        <a:bodyPr/>
        <a:lstStyle/>
        <a:p>
          <a:endParaRPr lang="en-US"/>
        </a:p>
      </dgm:t>
    </dgm:pt>
    <dgm:pt modelId="{6774DE01-6233-B249-8E19-C7D51CE87F9A}">
      <dgm:prSet/>
      <dgm:spPr/>
      <dgm:t>
        <a:bodyPr/>
        <a:lstStyle/>
        <a:p>
          <a:pPr rtl="0"/>
          <a:r>
            <a:rPr lang="en-US" dirty="0" smtClean="0"/>
            <a:t>Algorithms used for the selection of a page to replace:</a:t>
          </a:r>
          <a:endParaRPr lang="en-US" dirty="0"/>
        </a:p>
      </dgm:t>
    </dgm:pt>
    <dgm:pt modelId="{FFD2C51C-0256-664F-B449-65DC58CAE24F}" type="parTrans" cxnId="{03764115-0E24-3A4B-9923-0E71C9E8080A}">
      <dgm:prSet/>
      <dgm:spPr/>
      <dgm:t>
        <a:bodyPr/>
        <a:lstStyle/>
        <a:p>
          <a:endParaRPr lang="en-US"/>
        </a:p>
      </dgm:t>
    </dgm:pt>
    <dgm:pt modelId="{5C1FAF83-8542-F343-8582-FC2EF309697E}" type="sibTrans" cxnId="{03764115-0E24-3A4B-9923-0E71C9E8080A}">
      <dgm:prSet/>
      <dgm:spPr/>
      <dgm:t>
        <a:bodyPr/>
        <a:lstStyle/>
        <a:p>
          <a:endParaRPr lang="en-US"/>
        </a:p>
      </dgm:t>
    </dgm:pt>
    <dgm:pt modelId="{A0E01A37-5A2E-954D-A02D-BB1F485E3E7F}">
      <dgm:prSet/>
      <dgm:spPr/>
      <dgm:t>
        <a:bodyPr/>
        <a:lstStyle/>
        <a:p>
          <a:pPr rtl="0"/>
          <a:r>
            <a:rPr lang="en-US" dirty="0" smtClean="0"/>
            <a:t>Optimal</a:t>
          </a:r>
          <a:endParaRPr lang="en-US" dirty="0"/>
        </a:p>
      </dgm:t>
    </dgm:pt>
    <dgm:pt modelId="{AFBC8F9A-3E43-6B45-B16F-2B12FB2D024C}" type="parTrans" cxnId="{D54CA063-EAA4-1649-B602-CD8010403DAA}">
      <dgm:prSet/>
      <dgm:spPr/>
      <dgm:t>
        <a:bodyPr/>
        <a:lstStyle/>
        <a:p>
          <a:endParaRPr lang="en-US"/>
        </a:p>
      </dgm:t>
    </dgm:pt>
    <dgm:pt modelId="{8297DF41-8C61-984D-AA0A-2381C54157BB}" type="sibTrans" cxnId="{D54CA063-EAA4-1649-B602-CD8010403DAA}">
      <dgm:prSet/>
      <dgm:spPr/>
      <dgm:t>
        <a:bodyPr/>
        <a:lstStyle/>
        <a:p>
          <a:endParaRPr lang="en-US"/>
        </a:p>
      </dgm:t>
    </dgm:pt>
    <dgm:pt modelId="{FC0E906F-4515-3C47-8A56-FE7BB23BE0EF}">
      <dgm:prSet/>
      <dgm:spPr/>
      <dgm:t>
        <a:bodyPr/>
        <a:lstStyle/>
        <a:p>
          <a:pPr rtl="0"/>
          <a:r>
            <a:rPr lang="en-US" dirty="0" smtClean="0"/>
            <a:t>Least recently used (LRU)</a:t>
          </a:r>
          <a:endParaRPr lang="en-US" dirty="0"/>
        </a:p>
      </dgm:t>
    </dgm:pt>
    <dgm:pt modelId="{34F1AEA6-0BA0-074C-8963-C9741D6BBF71}" type="parTrans" cxnId="{686E4058-2042-5444-8B93-0B32148AB080}">
      <dgm:prSet/>
      <dgm:spPr/>
      <dgm:t>
        <a:bodyPr/>
        <a:lstStyle/>
        <a:p>
          <a:endParaRPr lang="en-US"/>
        </a:p>
      </dgm:t>
    </dgm:pt>
    <dgm:pt modelId="{18E08C4F-67D2-0341-ACC4-7DD73E48FE98}" type="sibTrans" cxnId="{686E4058-2042-5444-8B93-0B32148AB080}">
      <dgm:prSet/>
      <dgm:spPr/>
      <dgm:t>
        <a:bodyPr/>
        <a:lstStyle/>
        <a:p>
          <a:endParaRPr lang="en-US"/>
        </a:p>
      </dgm:t>
    </dgm:pt>
    <dgm:pt modelId="{7D3CDA99-250F-944F-BF47-BF47CD003577}">
      <dgm:prSet/>
      <dgm:spPr/>
      <dgm:t>
        <a:bodyPr/>
        <a:lstStyle/>
        <a:p>
          <a:pPr rtl="0"/>
          <a:r>
            <a:rPr lang="en-US" dirty="0" smtClean="0"/>
            <a:t>First-in-first-out (FIFO)</a:t>
          </a:r>
          <a:endParaRPr lang="en-US" dirty="0"/>
        </a:p>
      </dgm:t>
    </dgm:pt>
    <dgm:pt modelId="{E349C3F7-A6BC-2C42-BDC3-75060C32BE75}" type="parTrans" cxnId="{88660A57-85F2-A145-93F0-85F76122EA97}">
      <dgm:prSet/>
      <dgm:spPr/>
      <dgm:t>
        <a:bodyPr/>
        <a:lstStyle/>
        <a:p>
          <a:endParaRPr lang="en-US"/>
        </a:p>
      </dgm:t>
    </dgm:pt>
    <dgm:pt modelId="{7DBF36F5-A635-4641-8ED8-B9CE79F6B450}" type="sibTrans" cxnId="{88660A57-85F2-A145-93F0-85F76122EA97}">
      <dgm:prSet/>
      <dgm:spPr/>
      <dgm:t>
        <a:bodyPr/>
        <a:lstStyle/>
        <a:p>
          <a:endParaRPr lang="en-US"/>
        </a:p>
      </dgm:t>
    </dgm:pt>
    <dgm:pt modelId="{A23A6ABD-0BB1-6B44-9048-7D79B7FA6C4F}">
      <dgm:prSet/>
      <dgm:spPr/>
      <dgm:t>
        <a:bodyPr/>
        <a:lstStyle/>
        <a:p>
          <a:pPr rtl="0"/>
          <a:r>
            <a:rPr lang="en-US" dirty="0" smtClean="0"/>
            <a:t>Clock</a:t>
          </a:r>
          <a:endParaRPr lang="en-US" dirty="0"/>
        </a:p>
      </dgm:t>
    </dgm:pt>
    <dgm:pt modelId="{3E257FC9-8BD6-2D44-8493-1148F9A4C49F}" type="parTrans" cxnId="{270B4709-4B78-0548-8A78-7F4B2EAAE44D}">
      <dgm:prSet/>
      <dgm:spPr/>
      <dgm:t>
        <a:bodyPr/>
        <a:lstStyle/>
        <a:p>
          <a:endParaRPr lang="en-US"/>
        </a:p>
      </dgm:t>
    </dgm:pt>
    <dgm:pt modelId="{2C7E5A72-F5BE-9744-9123-07298F5AFF8B}" type="sibTrans" cxnId="{270B4709-4B78-0548-8A78-7F4B2EAAE44D}">
      <dgm:prSet/>
      <dgm:spPr/>
      <dgm:t>
        <a:bodyPr/>
        <a:lstStyle/>
        <a:p>
          <a:endParaRPr lang="en-US"/>
        </a:p>
      </dgm:t>
    </dgm:pt>
    <dgm:pt modelId="{DF055627-9BCF-0941-A55D-F60516006CF8}" type="pres">
      <dgm:prSet presAssocID="{3DA557B8-20C6-9042-8F72-03A210D067C2}" presName="linearFlow" presStyleCnt="0">
        <dgm:presLayoutVars>
          <dgm:dir/>
          <dgm:resizeHandles val="exact"/>
        </dgm:presLayoutVars>
      </dgm:prSet>
      <dgm:spPr/>
      <dgm:t>
        <a:bodyPr/>
        <a:lstStyle/>
        <a:p>
          <a:endParaRPr lang="en-US"/>
        </a:p>
      </dgm:t>
    </dgm:pt>
    <dgm:pt modelId="{2544A3F1-E2E8-B74E-8711-2EC9EA6064C6}" type="pres">
      <dgm:prSet presAssocID="{6774DE01-6233-B249-8E19-C7D51CE87F9A}" presName="composite" presStyleCnt="0"/>
      <dgm:spPr/>
    </dgm:pt>
    <dgm:pt modelId="{30C7C1FC-ABE9-9F49-B497-834E86732140}" type="pres">
      <dgm:prSet presAssocID="{6774DE01-6233-B249-8E19-C7D51CE87F9A}" presName="imgShp" presStyleLbl="fgImgPlace1" presStyleIdx="0" presStyleCnt="1" custScaleX="109386" custScaleY="106012"/>
      <dgm:spPr/>
    </dgm:pt>
    <dgm:pt modelId="{B2EFD19C-DD54-B24D-B755-43F907118B14}" type="pres">
      <dgm:prSet presAssocID="{6774DE01-6233-B249-8E19-C7D51CE87F9A}" presName="txShp" presStyleLbl="node1" presStyleIdx="0" presStyleCnt="1" custScaleX="108939" custScaleY="122751">
        <dgm:presLayoutVars>
          <dgm:bulletEnabled val="1"/>
        </dgm:presLayoutVars>
      </dgm:prSet>
      <dgm:spPr/>
      <dgm:t>
        <a:bodyPr/>
        <a:lstStyle/>
        <a:p>
          <a:endParaRPr lang="en-US"/>
        </a:p>
      </dgm:t>
    </dgm:pt>
  </dgm:ptLst>
  <dgm:cxnLst>
    <dgm:cxn modelId="{88660A57-85F2-A145-93F0-85F76122EA97}" srcId="{6774DE01-6233-B249-8E19-C7D51CE87F9A}" destId="{7D3CDA99-250F-944F-BF47-BF47CD003577}" srcOrd="2" destOrd="0" parTransId="{E349C3F7-A6BC-2C42-BDC3-75060C32BE75}" sibTransId="{7DBF36F5-A635-4641-8ED8-B9CE79F6B450}"/>
    <dgm:cxn modelId="{0EA809CF-79D6-3D44-9025-8234DB7D2F47}" type="presOf" srcId="{A0E01A37-5A2E-954D-A02D-BB1F485E3E7F}" destId="{B2EFD19C-DD54-B24D-B755-43F907118B14}" srcOrd="0" destOrd="1" presId="urn:microsoft.com/office/officeart/2005/8/layout/vList3#1"/>
    <dgm:cxn modelId="{D54CA063-EAA4-1649-B602-CD8010403DAA}" srcId="{6774DE01-6233-B249-8E19-C7D51CE87F9A}" destId="{A0E01A37-5A2E-954D-A02D-BB1F485E3E7F}" srcOrd="0" destOrd="0" parTransId="{AFBC8F9A-3E43-6B45-B16F-2B12FB2D024C}" sibTransId="{8297DF41-8C61-984D-AA0A-2381C54157BB}"/>
    <dgm:cxn modelId="{03764115-0E24-3A4B-9923-0E71C9E8080A}" srcId="{3DA557B8-20C6-9042-8F72-03A210D067C2}" destId="{6774DE01-6233-B249-8E19-C7D51CE87F9A}" srcOrd="0" destOrd="0" parTransId="{FFD2C51C-0256-664F-B449-65DC58CAE24F}" sibTransId="{5C1FAF83-8542-F343-8582-FC2EF309697E}"/>
    <dgm:cxn modelId="{B1240A90-09F5-8544-8A3B-D7214630869C}" type="presOf" srcId="{7D3CDA99-250F-944F-BF47-BF47CD003577}" destId="{B2EFD19C-DD54-B24D-B755-43F907118B14}" srcOrd="0" destOrd="3" presId="urn:microsoft.com/office/officeart/2005/8/layout/vList3#1"/>
    <dgm:cxn modelId="{53E23C13-A2D0-A14E-87C3-74406FBF3ECD}" type="presOf" srcId="{3DA557B8-20C6-9042-8F72-03A210D067C2}" destId="{DF055627-9BCF-0941-A55D-F60516006CF8}" srcOrd="0" destOrd="0" presId="urn:microsoft.com/office/officeart/2005/8/layout/vList3#1"/>
    <dgm:cxn modelId="{270B4709-4B78-0548-8A78-7F4B2EAAE44D}" srcId="{6774DE01-6233-B249-8E19-C7D51CE87F9A}" destId="{A23A6ABD-0BB1-6B44-9048-7D79B7FA6C4F}" srcOrd="3" destOrd="0" parTransId="{3E257FC9-8BD6-2D44-8493-1148F9A4C49F}" sibTransId="{2C7E5A72-F5BE-9744-9123-07298F5AFF8B}"/>
    <dgm:cxn modelId="{936A99B1-4641-6442-BF1C-92E2720B48DF}" type="presOf" srcId="{FC0E906F-4515-3C47-8A56-FE7BB23BE0EF}" destId="{B2EFD19C-DD54-B24D-B755-43F907118B14}" srcOrd="0" destOrd="2" presId="urn:microsoft.com/office/officeart/2005/8/layout/vList3#1"/>
    <dgm:cxn modelId="{686E4058-2042-5444-8B93-0B32148AB080}" srcId="{6774DE01-6233-B249-8E19-C7D51CE87F9A}" destId="{FC0E906F-4515-3C47-8A56-FE7BB23BE0EF}" srcOrd="1" destOrd="0" parTransId="{34F1AEA6-0BA0-074C-8963-C9741D6BBF71}" sibTransId="{18E08C4F-67D2-0341-ACC4-7DD73E48FE98}"/>
    <dgm:cxn modelId="{40F6FE5F-CAF0-8A4A-B661-23CC9BCCEDB9}" type="presOf" srcId="{6774DE01-6233-B249-8E19-C7D51CE87F9A}" destId="{B2EFD19C-DD54-B24D-B755-43F907118B14}" srcOrd="0" destOrd="0" presId="urn:microsoft.com/office/officeart/2005/8/layout/vList3#1"/>
    <dgm:cxn modelId="{F645A592-DC7C-A043-B003-B57E3C86678F}" type="presOf" srcId="{A23A6ABD-0BB1-6B44-9048-7D79B7FA6C4F}" destId="{B2EFD19C-DD54-B24D-B755-43F907118B14}" srcOrd="0" destOrd="4" presId="urn:microsoft.com/office/officeart/2005/8/layout/vList3#1"/>
    <dgm:cxn modelId="{608E0C69-3B1B-474C-A7C9-A430C4B87941}" type="presParOf" srcId="{DF055627-9BCF-0941-A55D-F60516006CF8}" destId="{2544A3F1-E2E8-B74E-8711-2EC9EA6064C6}" srcOrd="0" destOrd="0" presId="urn:microsoft.com/office/officeart/2005/8/layout/vList3#1"/>
    <dgm:cxn modelId="{4BEF9B87-7F0F-594D-BCDC-F82884A78572}" type="presParOf" srcId="{2544A3F1-E2E8-B74E-8711-2EC9EA6064C6}" destId="{30C7C1FC-ABE9-9F49-B497-834E86732140}" srcOrd="0" destOrd="0" presId="urn:microsoft.com/office/officeart/2005/8/layout/vList3#1"/>
    <dgm:cxn modelId="{063E8CB7-19FD-D54E-8DBB-27DBA2A9D3B3}" type="presParOf" srcId="{2544A3F1-E2E8-B74E-8711-2EC9EA6064C6}" destId="{B2EFD19C-DD54-B24D-B755-43F907118B1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72943D1-2568-584E-8CD3-B623F34F6A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1EC6D619-D04E-E24E-89A2-08D1B7C025C5}">
      <dgm:prSet phldrT="[Text]"/>
      <dgm:spPr>
        <a:solidFill>
          <a:schemeClr val="accent6">
            <a:lumMod val="75000"/>
          </a:schemeClr>
        </a:solidFill>
        <a:ln>
          <a:solidFill>
            <a:schemeClr val="accent6">
              <a:lumMod val="75000"/>
            </a:schemeClr>
          </a:solidFill>
        </a:ln>
      </dgm:spPr>
      <dgm:t>
        <a:bodyPr/>
        <a:lstStyle/>
        <a:p>
          <a:r>
            <a:rPr lang="en-US" dirty="0" smtClean="0"/>
            <a:t>Demand Cleaning</a:t>
          </a:r>
          <a:endParaRPr lang="en-US" dirty="0"/>
        </a:p>
      </dgm:t>
    </dgm:pt>
    <dgm:pt modelId="{D7946C2B-2597-3448-944F-B8701E2D12C9}" type="parTrans" cxnId="{2DE39A2D-D90E-E54A-9427-0F0F5D63C488}">
      <dgm:prSet/>
      <dgm:spPr/>
      <dgm:t>
        <a:bodyPr/>
        <a:lstStyle/>
        <a:p>
          <a:endParaRPr lang="en-US"/>
        </a:p>
      </dgm:t>
    </dgm:pt>
    <dgm:pt modelId="{103A7F24-2A26-444A-ABF1-6A3E6AE9E548}" type="sibTrans" cxnId="{2DE39A2D-D90E-E54A-9427-0F0F5D63C488}">
      <dgm:prSet/>
      <dgm:spPr/>
      <dgm:t>
        <a:bodyPr/>
        <a:lstStyle/>
        <a:p>
          <a:endParaRPr lang="en-US"/>
        </a:p>
      </dgm:t>
    </dgm:pt>
    <dgm:pt modelId="{0F4BF5E1-5CE0-9C40-AD30-D32A57814383}">
      <dgm:prSet/>
      <dgm:spPr>
        <a:ln>
          <a:solidFill>
            <a:schemeClr val="accent6">
              <a:lumMod val="75000"/>
            </a:schemeClr>
          </a:solidFill>
        </a:ln>
      </dgm:spPr>
      <dgm:t>
        <a:bodyPr/>
        <a:lstStyle/>
        <a:p>
          <a:r>
            <a:rPr lang="en-US" dirty="0" smtClean="0"/>
            <a:t>a page is written out to secondary memory only when it has been selected for replacement</a:t>
          </a:r>
        </a:p>
      </dgm:t>
    </dgm:pt>
    <dgm:pt modelId="{C18200A3-CB02-844A-8878-4236179B51AB}" type="parTrans" cxnId="{F674E52A-A6F2-CC44-B766-84240FA0FAB0}">
      <dgm:prSet/>
      <dgm:spPr/>
      <dgm:t>
        <a:bodyPr/>
        <a:lstStyle/>
        <a:p>
          <a:endParaRPr lang="en-US"/>
        </a:p>
      </dgm:t>
    </dgm:pt>
    <dgm:pt modelId="{B28021C4-3880-3D4C-9AA0-818ED1F686D0}" type="sibTrans" cxnId="{F674E52A-A6F2-CC44-B766-84240FA0FAB0}">
      <dgm:prSet/>
      <dgm:spPr/>
      <dgm:t>
        <a:bodyPr/>
        <a:lstStyle/>
        <a:p>
          <a:endParaRPr lang="en-US"/>
        </a:p>
      </dgm:t>
    </dgm:pt>
    <dgm:pt modelId="{CE323300-7303-CB40-A0D7-653E25DA960E}">
      <dgm:prSet/>
      <dgm:spPr>
        <a:solidFill>
          <a:schemeClr val="accent6">
            <a:lumMod val="75000"/>
          </a:schemeClr>
        </a:solidFill>
      </dgm:spPr>
      <dgm:t>
        <a:bodyPr/>
        <a:lstStyle/>
        <a:p>
          <a:r>
            <a:rPr lang="en-US" smtClean="0"/>
            <a:t>Precleaning</a:t>
          </a:r>
          <a:endParaRPr lang="en-US" dirty="0" smtClean="0"/>
        </a:p>
      </dgm:t>
    </dgm:pt>
    <dgm:pt modelId="{A5CD520B-7EF3-9043-9EA6-65657D6772E9}" type="parTrans" cxnId="{FAF5C5B2-8A38-0A4C-851F-F27854FD4511}">
      <dgm:prSet/>
      <dgm:spPr/>
      <dgm:t>
        <a:bodyPr/>
        <a:lstStyle/>
        <a:p>
          <a:endParaRPr lang="en-US"/>
        </a:p>
      </dgm:t>
    </dgm:pt>
    <dgm:pt modelId="{31E38444-3C5D-514C-827B-4DE4DCDF706E}" type="sibTrans" cxnId="{FAF5C5B2-8A38-0A4C-851F-F27854FD4511}">
      <dgm:prSet/>
      <dgm:spPr/>
      <dgm:t>
        <a:bodyPr/>
        <a:lstStyle/>
        <a:p>
          <a:endParaRPr lang="en-US"/>
        </a:p>
      </dgm:t>
    </dgm:pt>
    <dgm:pt modelId="{F102D7A2-8117-CA48-875B-40A8C604C550}">
      <dgm:prSet/>
      <dgm:spPr>
        <a:ln>
          <a:solidFill>
            <a:schemeClr val="accent6">
              <a:lumMod val="75000"/>
            </a:schemeClr>
          </a:solidFill>
        </a:ln>
      </dgm:spPr>
      <dgm:t>
        <a:bodyPr/>
        <a:lstStyle/>
        <a:p>
          <a:r>
            <a:rPr lang="en-US" smtClean="0"/>
            <a:t>allows the writing of pages in batches</a:t>
          </a:r>
          <a:endParaRPr lang="en-US" dirty="0"/>
        </a:p>
      </dgm:t>
    </dgm:pt>
    <dgm:pt modelId="{57E4BB84-139B-AF4A-B31C-FB50E6B764A8}" type="parTrans" cxnId="{7708B8E6-2D14-BB4B-9BF6-BBBCC9389AA6}">
      <dgm:prSet/>
      <dgm:spPr/>
      <dgm:t>
        <a:bodyPr/>
        <a:lstStyle/>
        <a:p>
          <a:endParaRPr lang="en-US"/>
        </a:p>
      </dgm:t>
    </dgm:pt>
    <dgm:pt modelId="{1AB0C6AD-E345-C242-B36E-E2C75EB3C1F4}" type="sibTrans" cxnId="{7708B8E6-2D14-BB4B-9BF6-BBBCC9389AA6}">
      <dgm:prSet/>
      <dgm:spPr/>
      <dgm:t>
        <a:bodyPr/>
        <a:lstStyle/>
        <a:p>
          <a:endParaRPr lang="en-US"/>
        </a:p>
      </dgm:t>
    </dgm:pt>
    <dgm:pt modelId="{B2738878-1DE2-8841-A687-62CA16FF18D8}" type="pres">
      <dgm:prSet presAssocID="{272943D1-2568-584E-8CD3-B623F34F6A0E}" presName="Name0" presStyleCnt="0">
        <dgm:presLayoutVars>
          <dgm:dir/>
          <dgm:animLvl val="lvl"/>
          <dgm:resizeHandles val="exact"/>
        </dgm:presLayoutVars>
      </dgm:prSet>
      <dgm:spPr/>
      <dgm:t>
        <a:bodyPr/>
        <a:lstStyle/>
        <a:p>
          <a:endParaRPr lang="en-US"/>
        </a:p>
      </dgm:t>
    </dgm:pt>
    <dgm:pt modelId="{170A8933-CFC6-3A4D-A7C2-B49B91911673}" type="pres">
      <dgm:prSet presAssocID="{CE323300-7303-CB40-A0D7-653E25DA960E}" presName="boxAndChildren" presStyleCnt="0"/>
      <dgm:spPr/>
    </dgm:pt>
    <dgm:pt modelId="{827701AC-6710-9848-B602-443B91EF7739}" type="pres">
      <dgm:prSet presAssocID="{CE323300-7303-CB40-A0D7-653E25DA960E}" presName="parentTextBox" presStyleLbl="node1" presStyleIdx="0" presStyleCnt="2"/>
      <dgm:spPr/>
      <dgm:t>
        <a:bodyPr/>
        <a:lstStyle/>
        <a:p>
          <a:endParaRPr lang="en-US"/>
        </a:p>
      </dgm:t>
    </dgm:pt>
    <dgm:pt modelId="{0AABCAFC-DF0A-5549-A2F3-6215A5F91819}" type="pres">
      <dgm:prSet presAssocID="{CE323300-7303-CB40-A0D7-653E25DA960E}" presName="entireBox" presStyleLbl="node1" presStyleIdx="0" presStyleCnt="2"/>
      <dgm:spPr/>
      <dgm:t>
        <a:bodyPr/>
        <a:lstStyle/>
        <a:p>
          <a:endParaRPr lang="en-US"/>
        </a:p>
      </dgm:t>
    </dgm:pt>
    <dgm:pt modelId="{BFF594F9-B99D-3A4E-A04F-587BBB2A53B0}" type="pres">
      <dgm:prSet presAssocID="{CE323300-7303-CB40-A0D7-653E25DA960E}" presName="descendantBox" presStyleCnt="0"/>
      <dgm:spPr/>
    </dgm:pt>
    <dgm:pt modelId="{018DC2B8-76E2-0D4E-ADFB-FC2DFEC19ABD}" type="pres">
      <dgm:prSet presAssocID="{F102D7A2-8117-CA48-875B-40A8C604C550}" presName="childTextBox" presStyleLbl="fgAccFollowNode1" presStyleIdx="0" presStyleCnt="2">
        <dgm:presLayoutVars>
          <dgm:bulletEnabled val="1"/>
        </dgm:presLayoutVars>
      </dgm:prSet>
      <dgm:spPr/>
      <dgm:t>
        <a:bodyPr/>
        <a:lstStyle/>
        <a:p>
          <a:endParaRPr lang="en-US"/>
        </a:p>
      </dgm:t>
    </dgm:pt>
    <dgm:pt modelId="{48933506-D830-9747-9BCF-1F7306C3B79F}" type="pres">
      <dgm:prSet presAssocID="{103A7F24-2A26-444A-ABF1-6A3E6AE9E548}" presName="sp" presStyleCnt="0"/>
      <dgm:spPr/>
    </dgm:pt>
    <dgm:pt modelId="{8B965C95-642E-854D-8681-5D51862499FB}" type="pres">
      <dgm:prSet presAssocID="{1EC6D619-D04E-E24E-89A2-08D1B7C025C5}" presName="arrowAndChildren" presStyleCnt="0"/>
      <dgm:spPr/>
    </dgm:pt>
    <dgm:pt modelId="{57BB884C-AF80-ED4A-A41B-F38AB0AA1893}" type="pres">
      <dgm:prSet presAssocID="{1EC6D619-D04E-E24E-89A2-08D1B7C025C5}" presName="parentTextArrow" presStyleLbl="node1" presStyleIdx="0" presStyleCnt="2"/>
      <dgm:spPr/>
      <dgm:t>
        <a:bodyPr/>
        <a:lstStyle/>
        <a:p>
          <a:endParaRPr lang="en-US"/>
        </a:p>
      </dgm:t>
    </dgm:pt>
    <dgm:pt modelId="{07D657C2-6456-3E4C-98E3-58A8B5462A1D}" type="pres">
      <dgm:prSet presAssocID="{1EC6D619-D04E-E24E-89A2-08D1B7C025C5}" presName="arrow" presStyleLbl="node1" presStyleIdx="1" presStyleCnt="2"/>
      <dgm:spPr/>
      <dgm:t>
        <a:bodyPr/>
        <a:lstStyle/>
        <a:p>
          <a:endParaRPr lang="en-US"/>
        </a:p>
      </dgm:t>
    </dgm:pt>
    <dgm:pt modelId="{97877287-7011-3646-B84E-1047763DCAA7}" type="pres">
      <dgm:prSet presAssocID="{1EC6D619-D04E-E24E-89A2-08D1B7C025C5}" presName="descendantArrow" presStyleCnt="0"/>
      <dgm:spPr/>
    </dgm:pt>
    <dgm:pt modelId="{D77A17F0-FD24-804F-B9BA-B89549FA1E9B}" type="pres">
      <dgm:prSet presAssocID="{0F4BF5E1-5CE0-9C40-AD30-D32A57814383}" presName="childTextArrow" presStyleLbl="fgAccFollowNode1" presStyleIdx="1" presStyleCnt="2">
        <dgm:presLayoutVars>
          <dgm:bulletEnabled val="1"/>
        </dgm:presLayoutVars>
      </dgm:prSet>
      <dgm:spPr/>
      <dgm:t>
        <a:bodyPr/>
        <a:lstStyle/>
        <a:p>
          <a:endParaRPr lang="en-US"/>
        </a:p>
      </dgm:t>
    </dgm:pt>
  </dgm:ptLst>
  <dgm:cxnLst>
    <dgm:cxn modelId="{8552DC67-BA05-FD4E-884D-B5F4C09DB7BB}" type="presOf" srcId="{272943D1-2568-584E-8CD3-B623F34F6A0E}" destId="{B2738878-1DE2-8841-A687-62CA16FF18D8}" srcOrd="0" destOrd="0" presId="urn:microsoft.com/office/officeart/2005/8/layout/process4"/>
    <dgm:cxn modelId="{5527DFF8-6B9F-BD4E-A78F-288D2308CA9C}" type="presOf" srcId="{CE323300-7303-CB40-A0D7-653E25DA960E}" destId="{0AABCAFC-DF0A-5549-A2F3-6215A5F91819}" srcOrd="1" destOrd="0" presId="urn:microsoft.com/office/officeart/2005/8/layout/process4"/>
    <dgm:cxn modelId="{291FE673-44BA-4B4A-986C-CADD87317D2A}" type="presOf" srcId="{1EC6D619-D04E-E24E-89A2-08D1B7C025C5}" destId="{57BB884C-AF80-ED4A-A41B-F38AB0AA1893}" srcOrd="0" destOrd="0" presId="urn:microsoft.com/office/officeart/2005/8/layout/process4"/>
    <dgm:cxn modelId="{FAF5C5B2-8A38-0A4C-851F-F27854FD4511}" srcId="{272943D1-2568-584E-8CD3-B623F34F6A0E}" destId="{CE323300-7303-CB40-A0D7-653E25DA960E}" srcOrd="1" destOrd="0" parTransId="{A5CD520B-7EF3-9043-9EA6-65657D6772E9}" sibTransId="{31E38444-3C5D-514C-827B-4DE4DCDF706E}"/>
    <dgm:cxn modelId="{F674E52A-A6F2-CC44-B766-84240FA0FAB0}" srcId="{1EC6D619-D04E-E24E-89A2-08D1B7C025C5}" destId="{0F4BF5E1-5CE0-9C40-AD30-D32A57814383}" srcOrd="0" destOrd="0" parTransId="{C18200A3-CB02-844A-8878-4236179B51AB}" sibTransId="{B28021C4-3880-3D4C-9AA0-818ED1F686D0}"/>
    <dgm:cxn modelId="{B739C664-A43F-E949-A22D-E93F83FB44BA}" type="presOf" srcId="{0F4BF5E1-5CE0-9C40-AD30-D32A57814383}" destId="{D77A17F0-FD24-804F-B9BA-B89549FA1E9B}" srcOrd="0" destOrd="0" presId="urn:microsoft.com/office/officeart/2005/8/layout/process4"/>
    <dgm:cxn modelId="{7708B8E6-2D14-BB4B-9BF6-BBBCC9389AA6}" srcId="{CE323300-7303-CB40-A0D7-653E25DA960E}" destId="{F102D7A2-8117-CA48-875B-40A8C604C550}" srcOrd="0" destOrd="0" parTransId="{57E4BB84-139B-AF4A-B31C-FB50E6B764A8}" sibTransId="{1AB0C6AD-E345-C242-B36E-E2C75EB3C1F4}"/>
    <dgm:cxn modelId="{6CF76868-A2A0-1C49-8C26-8AECD9606010}" type="presOf" srcId="{CE323300-7303-CB40-A0D7-653E25DA960E}" destId="{827701AC-6710-9848-B602-443B91EF7739}" srcOrd="0" destOrd="0" presId="urn:microsoft.com/office/officeart/2005/8/layout/process4"/>
    <dgm:cxn modelId="{9DC52A3B-CAB9-7D4D-8C65-A3FA6C0BD235}" type="presOf" srcId="{F102D7A2-8117-CA48-875B-40A8C604C550}" destId="{018DC2B8-76E2-0D4E-ADFB-FC2DFEC19ABD}" srcOrd="0" destOrd="0" presId="urn:microsoft.com/office/officeart/2005/8/layout/process4"/>
    <dgm:cxn modelId="{2DE39A2D-D90E-E54A-9427-0F0F5D63C488}" srcId="{272943D1-2568-584E-8CD3-B623F34F6A0E}" destId="{1EC6D619-D04E-E24E-89A2-08D1B7C025C5}" srcOrd="0" destOrd="0" parTransId="{D7946C2B-2597-3448-944F-B8701E2D12C9}" sibTransId="{103A7F24-2A26-444A-ABF1-6A3E6AE9E548}"/>
    <dgm:cxn modelId="{9DC9CB73-8C2B-494A-8482-363074FC017D}" type="presOf" srcId="{1EC6D619-D04E-E24E-89A2-08D1B7C025C5}" destId="{07D657C2-6456-3E4C-98E3-58A8B5462A1D}" srcOrd="1" destOrd="0" presId="urn:microsoft.com/office/officeart/2005/8/layout/process4"/>
    <dgm:cxn modelId="{422DE0D6-9235-724A-A181-CCEC5A19EAE2}" type="presParOf" srcId="{B2738878-1DE2-8841-A687-62CA16FF18D8}" destId="{170A8933-CFC6-3A4D-A7C2-B49B91911673}" srcOrd="0" destOrd="0" presId="urn:microsoft.com/office/officeart/2005/8/layout/process4"/>
    <dgm:cxn modelId="{46145297-76A0-F24F-A848-FB4D23266BFC}" type="presParOf" srcId="{170A8933-CFC6-3A4D-A7C2-B49B91911673}" destId="{827701AC-6710-9848-B602-443B91EF7739}" srcOrd="0" destOrd="0" presId="urn:microsoft.com/office/officeart/2005/8/layout/process4"/>
    <dgm:cxn modelId="{786AF1DE-CAAF-D040-B420-755793666438}" type="presParOf" srcId="{170A8933-CFC6-3A4D-A7C2-B49B91911673}" destId="{0AABCAFC-DF0A-5549-A2F3-6215A5F91819}" srcOrd="1" destOrd="0" presId="urn:microsoft.com/office/officeart/2005/8/layout/process4"/>
    <dgm:cxn modelId="{16EB6B96-1CE5-8E44-AFB2-8768D956DA86}" type="presParOf" srcId="{170A8933-CFC6-3A4D-A7C2-B49B91911673}" destId="{BFF594F9-B99D-3A4E-A04F-587BBB2A53B0}" srcOrd="2" destOrd="0" presId="urn:microsoft.com/office/officeart/2005/8/layout/process4"/>
    <dgm:cxn modelId="{B2B13373-6701-FA4A-B5C7-766E428656AF}" type="presParOf" srcId="{BFF594F9-B99D-3A4E-A04F-587BBB2A53B0}" destId="{018DC2B8-76E2-0D4E-ADFB-FC2DFEC19ABD}" srcOrd="0" destOrd="0" presId="urn:microsoft.com/office/officeart/2005/8/layout/process4"/>
    <dgm:cxn modelId="{FF47DD3E-AB02-4340-B096-8024FA2EE6A7}" type="presParOf" srcId="{B2738878-1DE2-8841-A687-62CA16FF18D8}" destId="{48933506-D830-9747-9BCF-1F7306C3B79F}" srcOrd="1" destOrd="0" presId="urn:microsoft.com/office/officeart/2005/8/layout/process4"/>
    <dgm:cxn modelId="{5F33105B-A415-6E4B-9902-49DA3D12F8EE}" type="presParOf" srcId="{B2738878-1DE2-8841-A687-62CA16FF18D8}" destId="{8B965C95-642E-854D-8681-5D51862499FB}" srcOrd="2" destOrd="0" presId="urn:microsoft.com/office/officeart/2005/8/layout/process4"/>
    <dgm:cxn modelId="{D2A4F4A3-4E09-4147-8921-22F46A396052}" type="presParOf" srcId="{8B965C95-642E-854D-8681-5D51862499FB}" destId="{57BB884C-AF80-ED4A-A41B-F38AB0AA1893}" srcOrd="0" destOrd="0" presId="urn:microsoft.com/office/officeart/2005/8/layout/process4"/>
    <dgm:cxn modelId="{8604887F-46F2-304A-A58C-88DEBF2D290A}" type="presParOf" srcId="{8B965C95-642E-854D-8681-5D51862499FB}" destId="{07D657C2-6456-3E4C-98E3-58A8B5462A1D}" srcOrd="1" destOrd="0" presId="urn:microsoft.com/office/officeart/2005/8/layout/process4"/>
    <dgm:cxn modelId="{5845738C-832F-4E4E-A46A-A9880525E34B}" type="presParOf" srcId="{8B965C95-642E-854D-8681-5D51862499FB}" destId="{97877287-7011-3646-B84E-1047763DCAA7}" srcOrd="2" destOrd="0" presId="urn:microsoft.com/office/officeart/2005/8/layout/process4"/>
    <dgm:cxn modelId="{CB83B179-865E-8446-A1EF-14A75FFD6A41}" type="presParOf" srcId="{97877287-7011-3646-B84E-1047763DCAA7}" destId="{D77A17F0-FD24-804F-B9BA-B89549FA1E9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FD19C-DD54-B24D-B755-43F907118B14}">
      <dsp:nvSpPr>
        <dsp:cNvPr id="0" name=""/>
        <dsp:cNvSpPr/>
      </dsp:nvSpPr>
      <dsp:spPr>
        <a:xfrm rot="10800000">
          <a:off x="1749128" y="457196"/>
          <a:ext cx="5906684" cy="3352807"/>
        </a:xfrm>
        <a:prstGeom prst="homePlat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4467" tIns="118110" rIns="220472" bIns="118110" numCol="1" spcCol="1270" anchor="t" anchorCtr="0">
          <a:noAutofit/>
        </a:bodyPr>
        <a:lstStyle/>
        <a:p>
          <a:pPr lvl="0" algn="l" defTabSz="1377950" rtl="0">
            <a:lnSpc>
              <a:spcPct val="90000"/>
            </a:lnSpc>
            <a:spcBef>
              <a:spcPct val="0"/>
            </a:spcBef>
            <a:spcAft>
              <a:spcPct val="35000"/>
            </a:spcAft>
          </a:pPr>
          <a:r>
            <a:rPr lang="en-US" sz="3100" kern="1200" dirty="0" smtClean="0"/>
            <a:t>Algorithms used for the selection of a page to replace:</a:t>
          </a:r>
          <a:endParaRPr lang="en-US" sz="3100" kern="1200" dirty="0"/>
        </a:p>
        <a:p>
          <a:pPr marL="228600" lvl="1" indent="-228600" algn="l" defTabSz="1066800" rtl="0">
            <a:lnSpc>
              <a:spcPct val="90000"/>
            </a:lnSpc>
            <a:spcBef>
              <a:spcPct val="0"/>
            </a:spcBef>
            <a:spcAft>
              <a:spcPct val="15000"/>
            </a:spcAft>
            <a:buChar char="••"/>
          </a:pPr>
          <a:r>
            <a:rPr lang="en-US" sz="2400" kern="1200" dirty="0" smtClean="0"/>
            <a:t>Optimal</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Least recently used (LRU)</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First-in-first-out (FIFO)</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Clock</a:t>
          </a:r>
          <a:endParaRPr lang="en-US" sz="2400" kern="1200" dirty="0"/>
        </a:p>
      </dsp:txBody>
      <dsp:txXfrm rot="10800000">
        <a:off x="2587330" y="457196"/>
        <a:ext cx="5068482" cy="3352807"/>
      </dsp:txXfrm>
    </dsp:sp>
    <dsp:sp modelId="{30C7C1FC-ABE9-9F49-B497-834E86732140}">
      <dsp:nvSpPr>
        <dsp:cNvPr id="0" name=""/>
        <dsp:cNvSpPr/>
      </dsp:nvSpPr>
      <dsp:spPr>
        <a:xfrm>
          <a:off x="497586" y="685799"/>
          <a:ext cx="2987757" cy="2895600"/>
        </a:xfrm>
        <a:prstGeom prst="ellipse">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BCAFC-DF0A-5549-A2F3-6215A5F91819}">
      <dsp:nvSpPr>
        <dsp:cNvPr id="0" name=""/>
        <dsp:cNvSpPr/>
      </dsp:nvSpPr>
      <dsp:spPr>
        <a:xfrm>
          <a:off x="0" y="1808968"/>
          <a:ext cx="7772400" cy="1186879"/>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smtClean="0"/>
            <a:t>Precleaning</a:t>
          </a:r>
          <a:endParaRPr lang="en-US" sz="2300" kern="1200" dirty="0" smtClean="0"/>
        </a:p>
      </dsp:txBody>
      <dsp:txXfrm>
        <a:off x="0" y="1808968"/>
        <a:ext cx="7772400" cy="640914"/>
      </dsp:txXfrm>
    </dsp:sp>
    <dsp:sp modelId="{018DC2B8-76E2-0D4E-ADFB-FC2DFEC19ABD}">
      <dsp:nvSpPr>
        <dsp:cNvPr id="0" name=""/>
        <dsp:cNvSpPr/>
      </dsp:nvSpPr>
      <dsp:spPr>
        <a:xfrm>
          <a:off x="0" y="2426146"/>
          <a:ext cx="7772400" cy="54596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smtClean="0"/>
            <a:t>allows the writing of pages in batches</a:t>
          </a:r>
          <a:endParaRPr lang="en-US" sz="1800" kern="1200" dirty="0"/>
        </a:p>
      </dsp:txBody>
      <dsp:txXfrm>
        <a:off x="0" y="2426146"/>
        <a:ext cx="7772400" cy="545964"/>
      </dsp:txXfrm>
    </dsp:sp>
    <dsp:sp modelId="{07D657C2-6456-3E4C-98E3-58A8B5462A1D}">
      <dsp:nvSpPr>
        <dsp:cNvPr id="0" name=""/>
        <dsp:cNvSpPr/>
      </dsp:nvSpPr>
      <dsp:spPr>
        <a:xfrm rot="10800000">
          <a:off x="0" y="1351"/>
          <a:ext cx="7772400" cy="1825420"/>
        </a:xfrm>
        <a:prstGeom prst="upArrowCallout">
          <a:avLst/>
        </a:prstGeom>
        <a:solidFill>
          <a:schemeClr val="accent6">
            <a:lumMod val="75000"/>
          </a:schemeClr>
        </a:solidFill>
        <a:ln>
          <a:solidFill>
            <a:schemeClr val="accent6">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Demand Cleaning</a:t>
          </a:r>
          <a:endParaRPr lang="en-US" sz="2300" kern="1200" dirty="0"/>
        </a:p>
      </dsp:txBody>
      <dsp:txXfrm rot="-10800000">
        <a:off x="0" y="1351"/>
        <a:ext cx="7772400" cy="640722"/>
      </dsp:txXfrm>
    </dsp:sp>
    <dsp:sp modelId="{D77A17F0-FD24-804F-B9BA-B89549FA1E9B}">
      <dsp:nvSpPr>
        <dsp:cNvPr id="0" name=""/>
        <dsp:cNvSpPr/>
      </dsp:nvSpPr>
      <dsp:spPr>
        <a:xfrm>
          <a:off x="0" y="642074"/>
          <a:ext cx="7772400" cy="545800"/>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a page is written out to secondary memory only when it has been selected for replacement</a:t>
          </a:r>
        </a:p>
      </dsp:txBody>
      <dsp:txXfrm>
        <a:off x="0" y="642074"/>
        <a:ext cx="7772400" cy="5458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737037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8 “</a:t>
            </a:r>
            <a:r>
              <a:rPr kumimoji="1" lang="en-GB" dirty="0" smtClean="0">
                <a:latin typeface="Times New Roman" pitchFamily="-106" charset="0"/>
                <a:ea typeface="ＭＳ Ｐゴシック" pitchFamily="-106" charset="-128"/>
                <a:cs typeface="ＭＳ Ｐゴシック" pitchFamily="-106" charset="-128"/>
              </a:rPr>
              <a:t>Virtual</a:t>
            </a:r>
            <a:r>
              <a:rPr kumimoji="1" lang="en-GB" baseline="0" dirty="0" smtClean="0">
                <a:latin typeface="Times New Roman" pitchFamily="-106" charset="0"/>
                <a:ea typeface="ＭＳ Ｐゴシック" pitchFamily="-106" charset="-128"/>
                <a:cs typeface="ＭＳ Ｐゴシック" pitchFamily="-106" charset="-128"/>
              </a:rPr>
              <a:t> Memory</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341367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reasoning is based on belief in the </a:t>
            </a:r>
            <a:r>
              <a:rPr lang="en-US" sz="1200" b="1" kern="1200" baseline="0" dirty="0" smtClean="0">
                <a:solidFill>
                  <a:schemeClr val="tx1"/>
                </a:solidFill>
                <a:latin typeface="+mn-lt"/>
                <a:ea typeface="+mn-ea"/>
                <a:cs typeface="+mn-cs"/>
              </a:rPr>
              <a:t>principle of locality , which was introduced</a:t>
            </a:r>
          </a:p>
          <a:p>
            <a:r>
              <a:rPr lang="en-US" sz="1200" kern="1200" baseline="0" dirty="0" smtClean="0">
                <a:solidFill>
                  <a:schemeClr val="tx1"/>
                </a:solidFill>
                <a:latin typeface="+mn-lt"/>
                <a:ea typeface="+mn-ea"/>
                <a:cs typeface="+mn-cs"/>
              </a:rPr>
              <a:t>in Chapter 1 (see especially Appendix 1A). To summarize, the principle of</a:t>
            </a:r>
          </a:p>
          <a:p>
            <a:r>
              <a:rPr lang="en-US" sz="1200" kern="1200" baseline="0" dirty="0" smtClean="0">
                <a:solidFill>
                  <a:schemeClr val="tx1"/>
                </a:solidFill>
                <a:latin typeface="+mn-lt"/>
                <a:ea typeface="+mn-ea"/>
                <a:cs typeface="+mn-cs"/>
              </a:rPr>
              <a:t>locality states that program and data references within a process tend to cluster.</a:t>
            </a:r>
          </a:p>
          <a:p>
            <a:r>
              <a:rPr lang="en-US" sz="1200" kern="1200" baseline="0" dirty="0" smtClean="0">
                <a:solidFill>
                  <a:schemeClr val="tx1"/>
                </a:solidFill>
                <a:latin typeface="+mn-lt"/>
                <a:ea typeface="+mn-ea"/>
                <a:cs typeface="+mn-cs"/>
              </a:rPr>
              <a:t>Hence, the assumption that only a few pieces of a process will be needed over a short</a:t>
            </a:r>
          </a:p>
          <a:p>
            <a:r>
              <a:rPr lang="en-US" sz="1200" kern="1200" baseline="0" dirty="0" smtClean="0">
                <a:solidFill>
                  <a:schemeClr val="tx1"/>
                </a:solidFill>
                <a:latin typeface="+mn-lt"/>
                <a:ea typeface="+mn-ea"/>
                <a:cs typeface="+mn-cs"/>
              </a:rPr>
              <a:t>period of time is valid. Also, it should be possible to make intelligent guesses about</a:t>
            </a:r>
          </a:p>
          <a:p>
            <a:r>
              <a:rPr lang="en-US" sz="1200" kern="1200" baseline="0" dirty="0" smtClean="0">
                <a:solidFill>
                  <a:schemeClr val="tx1"/>
                </a:solidFill>
                <a:latin typeface="+mn-lt"/>
                <a:ea typeface="+mn-ea"/>
                <a:cs typeface="+mn-cs"/>
              </a:rPr>
              <a:t>which pieces of a process will be needed in the near future, which avoids thrashing.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259542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we see that the principle of locality suggests that a virtual memory</a:t>
            </a:r>
          </a:p>
          <a:p>
            <a:r>
              <a:rPr lang="en-US" sz="1200" kern="1200" baseline="0" dirty="0" smtClean="0">
                <a:solidFill>
                  <a:schemeClr val="tx1"/>
                </a:solidFill>
                <a:latin typeface="+mn-lt"/>
                <a:ea typeface="+mn-ea"/>
                <a:cs typeface="+mn-cs"/>
              </a:rPr>
              <a:t>scheme may work. For virtual memory to be practical and effective, two ingredients</a:t>
            </a:r>
          </a:p>
          <a:p>
            <a:r>
              <a:rPr lang="en-US" sz="1200" kern="1200" baseline="0" dirty="0" smtClean="0">
                <a:solidFill>
                  <a:schemeClr val="tx1"/>
                </a:solidFill>
                <a:latin typeface="+mn-lt"/>
                <a:ea typeface="+mn-ea"/>
                <a:cs typeface="+mn-cs"/>
              </a:rPr>
              <a:t>are needed. First, there must be hardware support for the paging and/or segmentation</a:t>
            </a:r>
          </a:p>
          <a:p>
            <a:r>
              <a:rPr lang="en-US" sz="1200" kern="1200" baseline="0" dirty="0" smtClean="0">
                <a:solidFill>
                  <a:schemeClr val="tx1"/>
                </a:solidFill>
                <a:latin typeface="+mn-lt"/>
                <a:ea typeface="+mn-ea"/>
                <a:cs typeface="+mn-cs"/>
              </a:rPr>
              <a:t>scheme to be employed. Second, the operating system must include software</a:t>
            </a:r>
          </a:p>
          <a:p>
            <a:r>
              <a:rPr lang="en-US" sz="1200" kern="1200" baseline="0" dirty="0" smtClean="0">
                <a:solidFill>
                  <a:schemeClr val="tx1"/>
                </a:solidFill>
                <a:latin typeface="+mn-lt"/>
                <a:ea typeface="+mn-ea"/>
                <a:cs typeface="+mn-cs"/>
              </a:rPr>
              <a:t>for managing the movement of pages and/or segments between secondary memory</a:t>
            </a:r>
          </a:p>
          <a:p>
            <a:r>
              <a:rPr lang="en-US" sz="1200" kern="1200" baseline="0" dirty="0" smtClean="0">
                <a:solidFill>
                  <a:schemeClr val="tx1"/>
                </a:solidFill>
                <a:latin typeface="+mn-lt"/>
                <a:ea typeface="+mn-ea"/>
                <a:cs typeface="+mn-cs"/>
              </a:rPr>
              <a:t>and main memory.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323902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virtual memory is usually associated with systems that employ paging,</a:t>
            </a:r>
          </a:p>
          <a:p>
            <a:r>
              <a:rPr lang="en-US" sz="1200" kern="1200" baseline="0" dirty="0" smtClean="0">
                <a:solidFill>
                  <a:schemeClr val="tx1"/>
                </a:solidFill>
                <a:latin typeface="+mn-lt"/>
                <a:ea typeface="+mn-ea"/>
                <a:cs typeface="+mn-cs"/>
              </a:rPr>
              <a:t>although virtual memory based on segmentation is also used and is discussed next.</a:t>
            </a:r>
          </a:p>
          <a:p>
            <a:r>
              <a:rPr lang="en-US" sz="1200" kern="1200" baseline="0" dirty="0" smtClean="0">
                <a:solidFill>
                  <a:schemeClr val="tx1"/>
                </a:solidFill>
                <a:latin typeface="+mn-lt"/>
                <a:ea typeface="+mn-ea"/>
                <a:cs typeface="+mn-cs"/>
              </a:rPr>
              <a:t>The use of paging to achieve virtual memory was first reported for the Atlas computer</a:t>
            </a:r>
          </a:p>
          <a:p>
            <a:r>
              <a:rPr lang="en-US" sz="1200" kern="1200" baseline="0" dirty="0" smtClean="0">
                <a:solidFill>
                  <a:schemeClr val="tx1"/>
                </a:solidFill>
                <a:latin typeface="+mn-lt"/>
                <a:ea typeface="+mn-ea"/>
                <a:cs typeface="+mn-cs"/>
              </a:rPr>
              <a:t>[KILB62] and soon came into widespread commercial 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discussion of simple paging, we indicated that each process has its</a:t>
            </a:r>
          </a:p>
          <a:p>
            <a:r>
              <a:rPr lang="en-US" sz="1200" kern="1200" baseline="0" dirty="0" smtClean="0">
                <a:solidFill>
                  <a:schemeClr val="tx1"/>
                </a:solidFill>
                <a:latin typeface="+mn-lt"/>
                <a:ea typeface="+mn-ea"/>
                <a:cs typeface="+mn-cs"/>
              </a:rPr>
              <a:t>own page table, and when all of its pages are loaded into main memory, the page table </a:t>
            </a:r>
          </a:p>
          <a:p>
            <a:r>
              <a:rPr lang="en-US" sz="1200" kern="1200" baseline="0" dirty="0" smtClean="0">
                <a:solidFill>
                  <a:schemeClr val="tx1"/>
                </a:solidFill>
                <a:latin typeface="+mn-lt"/>
                <a:ea typeface="+mn-ea"/>
                <a:cs typeface="+mn-cs"/>
              </a:rPr>
              <a:t>for a process is created and loaded into main memory. Each page table entry</a:t>
            </a:r>
          </a:p>
          <a:p>
            <a:r>
              <a:rPr lang="en-US" sz="1200" kern="1200" baseline="0" dirty="0" smtClean="0">
                <a:solidFill>
                  <a:schemeClr val="tx1"/>
                </a:solidFill>
                <a:latin typeface="+mn-lt"/>
                <a:ea typeface="+mn-ea"/>
                <a:cs typeface="+mn-cs"/>
              </a:rPr>
              <a:t>(PTE) contains the frame number of the corresponding page in main memory. A</a:t>
            </a:r>
          </a:p>
          <a:p>
            <a:r>
              <a:rPr lang="en-US" sz="1200" kern="1200" baseline="0" dirty="0" smtClean="0">
                <a:solidFill>
                  <a:schemeClr val="tx1"/>
                </a:solidFill>
                <a:latin typeface="+mn-lt"/>
                <a:ea typeface="+mn-ea"/>
                <a:cs typeface="+mn-cs"/>
              </a:rPr>
              <a:t>page table is also needed for a virtual memory scheme based on paging.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3876273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Again, it is typical to associate a unique page table with each process. In this case, however,</a:t>
            </a:r>
          </a:p>
          <a:p>
            <a:r>
              <a:rPr lang="en-US" sz="1200" kern="1200" baseline="0" dirty="0" smtClean="0">
                <a:solidFill>
                  <a:schemeClr val="tx1"/>
                </a:solidFill>
                <a:latin typeface="+mn-lt"/>
                <a:ea typeface="+mn-ea"/>
                <a:cs typeface="+mn-cs"/>
              </a:rPr>
              <a:t>the page table entries become more complex ( Figure 8.1a ). Because only some of</a:t>
            </a:r>
          </a:p>
          <a:p>
            <a:r>
              <a:rPr lang="en-US" sz="1200" kern="1200" baseline="0" dirty="0" smtClean="0">
                <a:solidFill>
                  <a:schemeClr val="tx1"/>
                </a:solidFill>
                <a:latin typeface="+mn-lt"/>
                <a:ea typeface="+mn-ea"/>
                <a:cs typeface="+mn-cs"/>
              </a:rPr>
              <a:t>the pages of a process may be in main memory, a bit is needed in each page table</a:t>
            </a:r>
          </a:p>
          <a:p>
            <a:r>
              <a:rPr lang="en-US" sz="1200" kern="1200" baseline="0" dirty="0" smtClean="0">
                <a:solidFill>
                  <a:schemeClr val="tx1"/>
                </a:solidFill>
                <a:latin typeface="+mn-lt"/>
                <a:ea typeface="+mn-ea"/>
                <a:cs typeface="+mn-cs"/>
              </a:rPr>
              <a:t>entry to indicate whether the corresponding page is present (P) in main memory or</a:t>
            </a:r>
          </a:p>
          <a:p>
            <a:r>
              <a:rPr lang="en-US" sz="1200" kern="1200" baseline="0" dirty="0" smtClean="0">
                <a:solidFill>
                  <a:schemeClr val="tx1"/>
                </a:solidFill>
                <a:latin typeface="+mn-lt"/>
                <a:ea typeface="+mn-ea"/>
                <a:cs typeface="+mn-cs"/>
              </a:rPr>
              <a:t>not. If the bit indicates that the page is in memory, then the entry also includes the</a:t>
            </a:r>
          </a:p>
          <a:p>
            <a:r>
              <a:rPr lang="en-US" sz="1200" kern="1200" baseline="0" dirty="0" smtClean="0">
                <a:solidFill>
                  <a:schemeClr val="tx1"/>
                </a:solidFill>
                <a:latin typeface="+mn-lt"/>
                <a:ea typeface="+mn-ea"/>
                <a:cs typeface="+mn-cs"/>
              </a:rPr>
              <a:t>frame number of that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page table entry includes a modify (M) bit, indicating whether the contents</a:t>
            </a:r>
          </a:p>
          <a:p>
            <a:r>
              <a:rPr lang="en-US" sz="1200" kern="1200" baseline="0" dirty="0" smtClean="0">
                <a:solidFill>
                  <a:schemeClr val="tx1"/>
                </a:solidFill>
                <a:latin typeface="+mn-lt"/>
                <a:ea typeface="+mn-ea"/>
                <a:cs typeface="+mn-cs"/>
              </a:rPr>
              <a:t>of the corresponding page have been altered since the page was last loaded</a:t>
            </a:r>
          </a:p>
          <a:p>
            <a:r>
              <a:rPr lang="en-US" sz="1200" kern="1200" baseline="0" dirty="0" smtClean="0">
                <a:solidFill>
                  <a:schemeClr val="tx1"/>
                </a:solidFill>
                <a:latin typeface="+mn-lt"/>
                <a:ea typeface="+mn-ea"/>
                <a:cs typeface="+mn-cs"/>
              </a:rPr>
              <a:t>into main memory. If there has been no change, then it is not necessary to write the</a:t>
            </a:r>
          </a:p>
          <a:p>
            <a:r>
              <a:rPr lang="en-US" sz="1200" kern="1200" baseline="0" dirty="0" smtClean="0">
                <a:solidFill>
                  <a:schemeClr val="tx1"/>
                </a:solidFill>
                <a:latin typeface="+mn-lt"/>
                <a:ea typeface="+mn-ea"/>
                <a:cs typeface="+mn-cs"/>
              </a:rPr>
              <a:t>page out when it comes time to replace the page in the frame that it currently occupies.</a:t>
            </a:r>
          </a:p>
          <a:p>
            <a:r>
              <a:rPr lang="en-US" sz="1200" kern="1200" baseline="0" dirty="0" smtClean="0">
                <a:solidFill>
                  <a:schemeClr val="tx1"/>
                </a:solidFill>
                <a:latin typeface="+mn-lt"/>
                <a:ea typeface="+mn-ea"/>
                <a:cs typeface="+mn-cs"/>
              </a:rPr>
              <a:t>Other control bits may also be present. For example, if protection or sharing is</a:t>
            </a:r>
          </a:p>
          <a:p>
            <a:r>
              <a:rPr lang="en-US" sz="1200" kern="1200" baseline="0" dirty="0" smtClean="0">
                <a:solidFill>
                  <a:schemeClr val="tx1"/>
                </a:solidFill>
                <a:latin typeface="+mn-lt"/>
                <a:ea typeface="+mn-ea"/>
                <a:cs typeface="+mn-cs"/>
              </a:rPr>
              <a:t>managed at the page level, then bits for that purpose will be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689726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The basic mechanism for reading a word from memory</a:t>
            </a:r>
          </a:p>
          <a:p>
            <a:r>
              <a:rPr lang="en-US" sz="1200" kern="1200" baseline="0" dirty="0" smtClean="0">
                <a:solidFill>
                  <a:schemeClr val="tx1"/>
                </a:solidFill>
                <a:latin typeface="+mn-lt"/>
                <a:ea typeface="+mn-ea"/>
                <a:cs typeface="+mn-cs"/>
              </a:rPr>
              <a:t>involves the translation of a virtual, or logical, address, consisting of page number</a:t>
            </a:r>
          </a:p>
          <a:p>
            <a:r>
              <a:rPr lang="en-US" sz="1200" kern="1200" baseline="0" dirty="0" smtClean="0">
                <a:solidFill>
                  <a:schemeClr val="tx1"/>
                </a:solidFill>
                <a:latin typeface="+mn-lt"/>
                <a:ea typeface="+mn-ea"/>
                <a:cs typeface="+mn-cs"/>
              </a:rPr>
              <a:t>and offset, into a physical address, consisting of frame number and offset, using a</a:t>
            </a:r>
          </a:p>
          <a:p>
            <a:r>
              <a:rPr lang="en-US" sz="1200" kern="1200" baseline="0" dirty="0" smtClean="0">
                <a:solidFill>
                  <a:schemeClr val="tx1"/>
                </a:solidFill>
                <a:latin typeface="+mn-lt"/>
                <a:ea typeface="+mn-ea"/>
                <a:cs typeface="+mn-cs"/>
              </a:rPr>
              <a:t>page table. Because the page table is of variable length, depending on the size of the</a:t>
            </a:r>
          </a:p>
          <a:p>
            <a:r>
              <a:rPr lang="en-US" sz="1200" kern="1200" baseline="0" dirty="0" smtClean="0">
                <a:solidFill>
                  <a:schemeClr val="tx1"/>
                </a:solidFill>
                <a:latin typeface="+mn-lt"/>
                <a:ea typeface="+mn-ea"/>
                <a:cs typeface="+mn-cs"/>
              </a:rPr>
              <a:t>process, we cannot expect to hold it in registers. Instead, it must be in main memory</a:t>
            </a:r>
          </a:p>
          <a:p>
            <a:r>
              <a:rPr lang="en-US" sz="1200" kern="1200" baseline="0" dirty="0" smtClean="0">
                <a:solidFill>
                  <a:schemeClr val="tx1"/>
                </a:solidFill>
                <a:latin typeface="+mn-lt"/>
                <a:ea typeface="+mn-ea"/>
                <a:cs typeface="+mn-cs"/>
              </a:rPr>
              <a:t>to be accessed. Figure 8.2 suggests a hardware implementation. When a particular</a:t>
            </a:r>
          </a:p>
          <a:p>
            <a:r>
              <a:rPr lang="en-US" sz="1200" kern="1200" baseline="0" dirty="0" smtClean="0">
                <a:solidFill>
                  <a:schemeClr val="tx1"/>
                </a:solidFill>
                <a:latin typeface="+mn-lt"/>
                <a:ea typeface="+mn-ea"/>
                <a:cs typeface="+mn-cs"/>
              </a:rPr>
              <a:t>process is running, a register holds the starting address of the page table for that</a:t>
            </a:r>
          </a:p>
          <a:p>
            <a:r>
              <a:rPr lang="en-US" sz="1200" kern="1200" baseline="0" dirty="0" smtClean="0">
                <a:solidFill>
                  <a:schemeClr val="tx1"/>
                </a:solidFill>
                <a:latin typeface="+mn-lt"/>
                <a:ea typeface="+mn-ea"/>
                <a:cs typeface="+mn-cs"/>
              </a:rPr>
              <a:t>process. The page number of a virtual address is used to index that table and look</a:t>
            </a:r>
          </a:p>
          <a:p>
            <a:r>
              <a:rPr lang="en-US" sz="1200" kern="1200" baseline="0" dirty="0" smtClean="0">
                <a:solidFill>
                  <a:schemeClr val="tx1"/>
                </a:solidFill>
                <a:latin typeface="+mn-lt"/>
                <a:ea typeface="+mn-ea"/>
                <a:cs typeface="+mn-cs"/>
              </a:rPr>
              <a:t>up the corresponding frame number. This is combined with the offset portion of the</a:t>
            </a:r>
          </a:p>
          <a:p>
            <a:r>
              <a:rPr lang="en-US" sz="1200" kern="1200" baseline="0" dirty="0" smtClean="0">
                <a:solidFill>
                  <a:schemeClr val="tx1"/>
                </a:solidFill>
                <a:latin typeface="+mn-lt"/>
                <a:ea typeface="+mn-ea"/>
                <a:cs typeface="+mn-cs"/>
              </a:rPr>
              <a:t>virtual address to produce the desired real address. Typically, the page number field</a:t>
            </a:r>
          </a:p>
          <a:p>
            <a:r>
              <a:rPr lang="en-US" sz="1200" kern="1200" baseline="0" dirty="0" smtClean="0">
                <a:solidFill>
                  <a:schemeClr val="tx1"/>
                </a:solidFill>
                <a:latin typeface="+mn-lt"/>
                <a:ea typeface="+mn-ea"/>
                <a:cs typeface="+mn-cs"/>
              </a:rPr>
              <a:t>is longer than the frame number field (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&gt;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40140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kern="1200" baseline="0" dirty="0" smtClean="0">
                <a:solidFill>
                  <a:schemeClr val="tx1"/>
                </a:solidFill>
                <a:latin typeface="+mn-lt"/>
                <a:ea typeface="+mn-ea"/>
                <a:cs typeface="+mn-cs"/>
              </a:rPr>
              <a:t>A drawback of the type of page tables that we have been</a:t>
            </a:r>
          </a:p>
          <a:p>
            <a:r>
              <a:rPr lang="en-US" sz="1200" kern="1200" baseline="0" dirty="0" smtClean="0">
                <a:solidFill>
                  <a:schemeClr val="tx1"/>
                </a:solidFill>
                <a:latin typeface="+mn-lt"/>
                <a:ea typeface="+mn-ea"/>
                <a:cs typeface="+mn-cs"/>
              </a:rPr>
              <a:t>discussing is that their size is proportional to that of the virtual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alternative approach to the use of one or multiple-level page tables is the</a:t>
            </a:r>
          </a:p>
          <a:p>
            <a:r>
              <a:rPr lang="en-US" sz="1200" kern="1200" baseline="0" dirty="0" smtClean="0">
                <a:solidFill>
                  <a:schemeClr val="tx1"/>
                </a:solidFill>
                <a:latin typeface="+mn-lt"/>
                <a:ea typeface="+mn-ea"/>
                <a:cs typeface="+mn-cs"/>
              </a:rPr>
              <a:t>use of an </a:t>
            </a:r>
            <a:r>
              <a:rPr lang="en-US" sz="1200" b="1" kern="1200" baseline="0" dirty="0" smtClean="0">
                <a:solidFill>
                  <a:schemeClr val="tx1"/>
                </a:solidFill>
                <a:latin typeface="+mn-lt"/>
                <a:ea typeface="+mn-ea"/>
                <a:cs typeface="+mn-cs"/>
              </a:rPr>
              <a:t>inverted page table structure. </a:t>
            </a:r>
            <a:r>
              <a:rPr lang="en-US" sz="1200" b="0" kern="1200" baseline="0" dirty="0" smtClean="0">
                <a:solidFill>
                  <a:schemeClr val="tx1"/>
                </a:solidFill>
                <a:latin typeface="+mn-lt"/>
                <a:ea typeface="+mn-ea"/>
                <a:cs typeface="+mn-cs"/>
              </a:rPr>
              <a:t>Variations on this approach are used on</a:t>
            </a:r>
          </a:p>
          <a:p>
            <a:r>
              <a:rPr lang="en-US" sz="1200" kern="1200" baseline="0" dirty="0" smtClean="0">
                <a:solidFill>
                  <a:schemeClr val="tx1"/>
                </a:solidFill>
                <a:latin typeface="+mn-lt"/>
                <a:ea typeface="+mn-ea"/>
                <a:cs typeface="+mn-cs"/>
              </a:rPr>
              <a:t>the PowerPC, </a:t>
            </a:r>
            <a:r>
              <a:rPr lang="en-US" sz="1200" kern="1200" baseline="0" dirty="0" err="1" smtClean="0">
                <a:solidFill>
                  <a:schemeClr val="tx1"/>
                </a:solidFill>
                <a:latin typeface="+mn-lt"/>
                <a:ea typeface="+mn-ea"/>
                <a:cs typeface="+mn-cs"/>
              </a:rPr>
              <a:t>UltraSPARC</a:t>
            </a:r>
            <a:r>
              <a:rPr lang="en-US" sz="1200" kern="1200" baseline="0" dirty="0" smtClean="0">
                <a:solidFill>
                  <a:schemeClr val="tx1"/>
                </a:solidFill>
                <a:latin typeface="+mn-lt"/>
                <a:ea typeface="+mn-ea"/>
                <a:cs typeface="+mn-cs"/>
              </a:rPr>
              <a:t>, and the IA-64 architecture. An implementation of the</a:t>
            </a:r>
          </a:p>
          <a:p>
            <a:r>
              <a:rPr lang="en-US" sz="1200" kern="1200" baseline="0" dirty="0" smtClean="0">
                <a:solidFill>
                  <a:schemeClr val="tx1"/>
                </a:solidFill>
                <a:latin typeface="+mn-lt"/>
                <a:ea typeface="+mn-ea"/>
                <a:cs typeface="+mn-cs"/>
              </a:rPr>
              <a:t>Mach operating system on the RT-PC also uses this technique.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approach, the page number portion of a virtual address is mapped into a</a:t>
            </a:r>
          </a:p>
          <a:p>
            <a:r>
              <a:rPr lang="en-US" sz="1200" kern="1200" baseline="0" dirty="0" smtClean="0">
                <a:solidFill>
                  <a:schemeClr val="tx1"/>
                </a:solidFill>
                <a:latin typeface="+mn-lt"/>
                <a:ea typeface="+mn-ea"/>
                <a:cs typeface="+mn-cs"/>
              </a:rPr>
              <a:t>hash value using a simple hashing function.  The hash value is a pointer to the inverted</a:t>
            </a:r>
          </a:p>
          <a:p>
            <a:r>
              <a:rPr lang="en-US" sz="1200" kern="1200" baseline="0" dirty="0" smtClean="0">
                <a:solidFill>
                  <a:schemeClr val="tx1"/>
                </a:solidFill>
                <a:latin typeface="+mn-lt"/>
                <a:ea typeface="+mn-ea"/>
                <a:cs typeface="+mn-cs"/>
              </a:rPr>
              <a:t>page table, which contains the page table entries. There is one entry in the inverted</a:t>
            </a:r>
          </a:p>
          <a:p>
            <a:r>
              <a:rPr lang="en-US" sz="1200" kern="1200" baseline="0" dirty="0" smtClean="0">
                <a:solidFill>
                  <a:schemeClr val="tx1"/>
                </a:solidFill>
                <a:latin typeface="+mn-lt"/>
                <a:ea typeface="+mn-ea"/>
                <a:cs typeface="+mn-cs"/>
              </a:rPr>
              <a:t>page table for each real memory page frame rather than one per virtual page. Thus,</a:t>
            </a:r>
          </a:p>
          <a:p>
            <a:r>
              <a:rPr lang="en-US" sz="1200" kern="1200" baseline="0" dirty="0" smtClean="0">
                <a:solidFill>
                  <a:schemeClr val="tx1"/>
                </a:solidFill>
                <a:latin typeface="+mn-lt"/>
                <a:ea typeface="+mn-ea"/>
                <a:cs typeface="+mn-cs"/>
              </a:rPr>
              <a:t>a fixed proportion of real memory is required for the tables regardless of the number</a:t>
            </a:r>
          </a:p>
          <a:p>
            <a:r>
              <a:rPr lang="en-US" sz="1200" kern="1200" baseline="0" dirty="0" smtClean="0">
                <a:solidFill>
                  <a:schemeClr val="tx1"/>
                </a:solidFill>
                <a:latin typeface="+mn-lt"/>
                <a:ea typeface="+mn-ea"/>
                <a:cs typeface="+mn-cs"/>
              </a:rPr>
              <a:t>of processes or virtual pages supported. Because more than one virtual address may</a:t>
            </a:r>
          </a:p>
          <a:p>
            <a:r>
              <a:rPr lang="en-US" sz="1200" kern="1200" baseline="0" dirty="0" smtClean="0">
                <a:solidFill>
                  <a:schemeClr val="tx1"/>
                </a:solidFill>
                <a:latin typeface="+mn-lt"/>
                <a:ea typeface="+mn-ea"/>
                <a:cs typeface="+mn-cs"/>
              </a:rPr>
              <a:t>map into the same hash table entry, a chaining technique is used for managing the</a:t>
            </a:r>
          </a:p>
          <a:p>
            <a:r>
              <a:rPr lang="en-US" sz="1200" kern="1200" baseline="0" dirty="0" smtClean="0">
                <a:solidFill>
                  <a:schemeClr val="tx1"/>
                </a:solidFill>
                <a:latin typeface="+mn-lt"/>
                <a:ea typeface="+mn-ea"/>
                <a:cs typeface="+mn-cs"/>
              </a:rPr>
              <a:t>overflow. The hashing technique results in chains that are typically short—between</a:t>
            </a:r>
          </a:p>
          <a:p>
            <a:r>
              <a:rPr lang="en-US" sz="1200" kern="1200" baseline="0" dirty="0" smtClean="0">
                <a:solidFill>
                  <a:schemeClr val="tx1"/>
                </a:solidFill>
                <a:latin typeface="+mn-lt"/>
                <a:ea typeface="+mn-ea"/>
                <a:cs typeface="+mn-cs"/>
              </a:rPr>
              <a:t>one and two entries. The page table’s structure is called </a:t>
            </a:r>
            <a:r>
              <a:rPr lang="en-US" sz="1200" i="1" kern="1200" baseline="0" dirty="0" smtClean="0">
                <a:solidFill>
                  <a:schemeClr val="tx1"/>
                </a:solidFill>
                <a:latin typeface="+mn-lt"/>
                <a:ea typeface="+mn-ea"/>
                <a:cs typeface="+mn-cs"/>
              </a:rPr>
              <a:t>inverted because it indexes</a:t>
            </a:r>
          </a:p>
          <a:p>
            <a:r>
              <a:rPr lang="en-US" sz="1200" kern="1200" baseline="0" dirty="0" smtClean="0">
                <a:solidFill>
                  <a:schemeClr val="tx1"/>
                </a:solidFill>
                <a:latin typeface="+mn-lt"/>
                <a:ea typeface="+mn-ea"/>
                <a:cs typeface="+mn-cs"/>
              </a:rPr>
              <a:t>page table entries by frame number rather than by virtual page number.</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3397343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kern="1200" baseline="0" dirty="0" smtClean="0">
                <a:solidFill>
                  <a:schemeClr val="tx1"/>
                </a:solidFill>
                <a:latin typeface="+mn-lt"/>
                <a:ea typeface="+mn-ea"/>
                <a:cs typeface="+mn-cs"/>
              </a:rPr>
              <a:t>A drawback of the type of page tables that we have been</a:t>
            </a:r>
          </a:p>
          <a:p>
            <a:r>
              <a:rPr lang="en-US" sz="1200" kern="1200" baseline="0" dirty="0" smtClean="0">
                <a:solidFill>
                  <a:schemeClr val="tx1"/>
                </a:solidFill>
                <a:latin typeface="+mn-lt"/>
                <a:ea typeface="+mn-ea"/>
                <a:cs typeface="+mn-cs"/>
              </a:rPr>
              <a:t>discussing is that their size is proportional to that of the virtual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alternative approach to the use of one or multiple-level page tables is the</a:t>
            </a:r>
          </a:p>
          <a:p>
            <a:r>
              <a:rPr lang="en-US" sz="1200" kern="1200" baseline="0" dirty="0" smtClean="0">
                <a:solidFill>
                  <a:schemeClr val="tx1"/>
                </a:solidFill>
                <a:latin typeface="+mn-lt"/>
                <a:ea typeface="+mn-ea"/>
                <a:cs typeface="+mn-cs"/>
              </a:rPr>
              <a:t>use of an </a:t>
            </a:r>
            <a:r>
              <a:rPr lang="en-US" sz="1200" b="1" kern="1200" baseline="0" dirty="0" smtClean="0">
                <a:solidFill>
                  <a:schemeClr val="tx1"/>
                </a:solidFill>
                <a:latin typeface="+mn-lt"/>
                <a:ea typeface="+mn-ea"/>
                <a:cs typeface="+mn-cs"/>
              </a:rPr>
              <a:t>inverted page table structure. </a:t>
            </a:r>
            <a:r>
              <a:rPr lang="en-US" sz="1200" b="0" kern="1200" baseline="0" dirty="0" smtClean="0">
                <a:solidFill>
                  <a:schemeClr val="tx1"/>
                </a:solidFill>
                <a:latin typeface="+mn-lt"/>
                <a:ea typeface="+mn-ea"/>
                <a:cs typeface="+mn-cs"/>
              </a:rPr>
              <a:t>Variations on this approach are used on</a:t>
            </a:r>
          </a:p>
          <a:p>
            <a:r>
              <a:rPr lang="en-US" sz="1200" kern="1200" baseline="0" dirty="0" smtClean="0">
                <a:solidFill>
                  <a:schemeClr val="tx1"/>
                </a:solidFill>
                <a:latin typeface="+mn-lt"/>
                <a:ea typeface="+mn-ea"/>
                <a:cs typeface="+mn-cs"/>
              </a:rPr>
              <a:t>the PowerPC, </a:t>
            </a:r>
            <a:r>
              <a:rPr lang="en-US" sz="1200" kern="1200" baseline="0" dirty="0" err="1" smtClean="0">
                <a:solidFill>
                  <a:schemeClr val="tx1"/>
                </a:solidFill>
                <a:latin typeface="+mn-lt"/>
                <a:ea typeface="+mn-ea"/>
                <a:cs typeface="+mn-cs"/>
              </a:rPr>
              <a:t>UltraSPARC</a:t>
            </a:r>
            <a:r>
              <a:rPr lang="en-US" sz="1200" kern="1200" baseline="0" dirty="0" smtClean="0">
                <a:solidFill>
                  <a:schemeClr val="tx1"/>
                </a:solidFill>
                <a:latin typeface="+mn-lt"/>
                <a:ea typeface="+mn-ea"/>
                <a:cs typeface="+mn-cs"/>
              </a:rPr>
              <a:t>, and the IA-64 architecture. An implementation of the</a:t>
            </a:r>
          </a:p>
          <a:p>
            <a:r>
              <a:rPr lang="en-US" sz="1200" kern="1200" baseline="0" dirty="0" smtClean="0">
                <a:solidFill>
                  <a:schemeClr val="tx1"/>
                </a:solidFill>
                <a:latin typeface="+mn-lt"/>
                <a:ea typeface="+mn-ea"/>
                <a:cs typeface="+mn-cs"/>
              </a:rPr>
              <a:t>Mach operating system on the RT-PC also uses this technique.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approach, the page number portion of a virtual address is mapped into a</a:t>
            </a:r>
          </a:p>
          <a:p>
            <a:r>
              <a:rPr lang="en-US" sz="1200" kern="1200" baseline="0" dirty="0" smtClean="0">
                <a:solidFill>
                  <a:schemeClr val="tx1"/>
                </a:solidFill>
                <a:latin typeface="+mn-lt"/>
                <a:ea typeface="+mn-ea"/>
                <a:cs typeface="+mn-cs"/>
              </a:rPr>
              <a:t>hash value using a simple hashing function.  The hash value is a pointer to the inverted</a:t>
            </a:r>
          </a:p>
          <a:p>
            <a:r>
              <a:rPr lang="en-US" sz="1200" kern="1200" baseline="0" dirty="0" smtClean="0">
                <a:solidFill>
                  <a:schemeClr val="tx1"/>
                </a:solidFill>
                <a:latin typeface="+mn-lt"/>
                <a:ea typeface="+mn-ea"/>
                <a:cs typeface="+mn-cs"/>
              </a:rPr>
              <a:t>page table, which contains the page table entries. There is one entry in the inverted</a:t>
            </a:r>
          </a:p>
          <a:p>
            <a:r>
              <a:rPr lang="en-US" sz="1200" kern="1200" baseline="0" dirty="0" smtClean="0">
                <a:solidFill>
                  <a:schemeClr val="tx1"/>
                </a:solidFill>
                <a:latin typeface="+mn-lt"/>
                <a:ea typeface="+mn-ea"/>
                <a:cs typeface="+mn-cs"/>
              </a:rPr>
              <a:t>page table for each real memory page frame rather than one per virtual page. Thus,</a:t>
            </a:r>
          </a:p>
          <a:p>
            <a:r>
              <a:rPr lang="en-US" sz="1200" kern="1200" baseline="0" dirty="0" smtClean="0">
                <a:solidFill>
                  <a:schemeClr val="tx1"/>
                </a:solidFill>
                <a:latin typeface="+mn-lt"/>
                <a:ea typeface="+mn-ea"/>
                <a:cs typeface="+mn-cs"/>
              </a:rPr>
              <a:t>a fixed proportion of real memory is required for the tables regardless of the number</a:t>
            </a:r>
          </a:p>
          <a:p>
            <a:r>
              <a:rPr lang="en-US" sz="1200" kern="1200" baseline="0" dirty="0" smtClean="0">
                <a:solidFill>
                  <a:schemeClr val="tx1"/>
                </a:solidFill>
                <a:latin typeface="+mn-lt"/>
                <a:ea typeface="+mn-ea"/>
                <a:cs typeface="+mn-cs"/>
              </a:rPr>
              <a:t>of processes or virtual pages supported. Because more than one virtual address may</a:t>
            </a:r>
          </a:p>
          <a:p>
            <a:r>
              <a:rPr lang="en-US" sz="1200" kern="1200" baseline="0" dirty="0" smtClean="0">
                <a:solidFill>
                  <a:schemeClr val="tx1"/>
                </a:solidFill>
                <a:latin typeface="+mn-lt"/>
                <a:ea typeface="+mn-ea"/>
                <a:cs typeface="+mn-cs"/>
              </a:rPr>
              <a:t>map into the same hash table entry, a chaining technique is used for managing the</a:t>
            </a:r>
          </a:p>
          <a:p>
            <a:r>
              <a:rPr lang="en-US" sz="1200" kern="1200" baseline="0" dirty="0" smtClean="0">
                <a:solidFill>
                  <a:schemeClr val="tx1"/>
                </a:solidFill>
                <a:latin typeface="+mn-lt"/>
                <a:ea typeface="+mn-ea"/>
                <a:cs typeface="+mn-cs"/>
              </a:rPr>
              <a:t>overflow. The hashing technique results in chains that are typically short—between</a:t>
            </a:r>
          </a:p>
          <a:p>
            <a:r>
              <a:rPr lang="en-US" sz="1200" kern="1200" baseline="0" dirty="0" smtClean="0">
                <a:solidFill>
                  <a:schemeClr val="tx1"/>
                </a:solidFill>
                <a:latin typeface="+mn-lt"/>
                <a:ea typeface="+mn-ea"/>
                <a:cs typeface="+mn-cs"/>
              </a:rPr>
              <a:t>one and two entries. The page table’s structure is called </a:t>
            </a:r>
            <a:r>
              <a:rPr lang="en-US" sz="1200" i="1" kern="1200" baseline="0" dirty="0" smtClean="0">
                <a:solidFill>
                  <a:schemeClr val="tx1"/>
                </a:solidFill>
                <a:latin typeface="+mn-lt"/>
                <a:ea typeface="+mn-ea"/>
                <a:cs typeface="+mn-cs"/>
              </a:rPr>
              <a:t>inverted because it indexes</a:t>
            </a:r>
          </a:p>
          <a:p>
            <a:r>
              <a:rPr lang="en-US" sz="1200" kern="1200" baseline="0" dirty="0" smtClean="0">
                <a:solidFill>
                  <a:schemeClr val="tx1"/>
                </a:solidFill>
                <a:latin typeface="+mn-lt"/>
                <a:ea typeface="+mn-ea"/>
                <a:cs typeface="+mn-cs"/>
              </a:rPr>
              <a:t>page table entries by frame number rather than by virtual page number.</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2690572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8.3 shows an example of a two-level scheme typical for use with a</a:t>
            </a:r>
          </a:p>
          <a:p>
            <a:r>
              <a:rPr lang="en-US" sz="1200" kern="1200" baseline="0" dirty="0" smtClean="0">
                <a:solidFill>
                  <a:schemeClr val="tx1"/>
                </a:solidFill>
                <a:latin typeface="+mn-lt"/>
                <a:ea typeface="+mn-ea"/>
                <a:cs typeface="+mn-cs"/>
              </a:rPr>
              <a:t>32-bit address. If we assume byte-level addressing and 4-kbyte (2 </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 pages, then the</a:t>
            </a:r>
          </a:p>
          <a:p>
            <a:r>
              <a:rPr lang="en-US" sz="1200" kern="1200" baseline="0" dirty="0" smtClean="0">
                <a:solidFill>
                  <a:schemeClr val="tx1"/>
                </a:solidFill>
                <a:latin typeface="+mn-lt"/>
                <a:ea typeface="+mn-ea"/>
                <a:cs typeface="+mn-cs"/>
              </a:rPr>
              <a:t>4-Gbyte (2 </a:t>
            </a:r>
            <a:r>
              <a:rPr lang="en-US" sz="1200" kern="1200" baseline="30000" dirty="0" smtClean="0">
                <a:solidFill>
                  <a:schemeClr val="tx1"/>
                </a:solidFill>
                <a:latin typeface="+mn-lt"/>
                <a:ea typeface="+mn-ea"/>
                <a:cs typeface="+mn-cs"/>
              </a:rPr>
              <a:t>32</a:t>
            </a:r>
            <a:r>
              <a:rPr lang="en-US" sz="1200" kern="1200" baseline="0" dirty="0" smtClean="0">
                <a:solidFill>
                  <a:schemeClr val="tx1"/>
                </a:solidFill>
                <a:latin typeface="+mn-lt"/>
                <a:ea typeface="+mn-ea"/>
                <a:cs typeface="+mn-cs"/>
              </a:rPr>
              <a:t> ) virtual address space is composed of 2 </a:t>
            </a:r>
            <a:r>
              <a:rPr lang="en-US" sz="1200" kern="1200" baseline="30000" dirty="0" smtClean="0">
                <a:solidFill>
                  <a:schemeClr val="tx1"/>
                </a:solidFill>
                <a:latin typeface="+mn-lt"/>
                <a:ea typeface="+mn-ea"/>
                <a:cs typeface="+mn-cs"/>
              </a:rPr>
              <a:t>20</a:t>
            </a:r>
            <a:r>
              <a:rPr lang="en-US" sz="1200" kern="1200" baseline="0" dirty="0" smtClean="0">
                <a:solidFill>
                  <a:schemeClr val="tx1"/>
                </a:solidFill>
                <a:latin typeface="+mn-lt"/>
                <a:ea typeface="+mn-ea"/>
                <a:cs typeface="+mn-cs"/>
              </a:rPr>
              <a:t> pages. If each of these pages</a:t>
            </a:r>
          </a:p>
          <a:p>
            <a:r>
              <a:rPr lang="en-US" sz="1200" kern="1200" baseline="0" dirty="0" smtClean="0">
                <a:solidFill>
                  <a:schemeClr val="tx1"/>
                </a:solidFill>
                <a:latin typeface="+mn-lt"/>
                <a:ea typeface="+mn-ea"/>
                <a:cs typeface="+mn-cs"/>
              </a:rPr>
              <a:t>is mapped by a 4-byte page table entry, we can create a user page table composed of</a:t>
            </a:r>
          </a:p>
          <a:p>
            <a:r>
              <a:rPr lang="en-US" sz="1200" kern="1200" baseline="0" dirty="0" smtClean="0">
                <a:solidFill>
                  <a:schemeClr val="tx1"/>
                </a:solidFill>
                <a:latin typeface="+mn-lt"/>
                <a:ea typeface="+mn-ea"/>
                <a:cs typeface="+mn-cs"/>
              </a:rPr>
              <a:t>2 </a:t>
            </a:r>
            <a:r>
              <a:rPr lang="en-US" sz="1200" kern="1200" baseline="30000" dirty="0" smtClean="0">
                <a:solidFill>
                  <a:schemeClr val="tx1"/>
                </a:solidFill>
                <a:latin typeface="+mn-lt"/>
                <a:ea typeface="+mn-ea"/>
                <a:cs typeface="+mn-cs"/>
              </a:rPr>
              <a:t>20</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PTEs</a:t>
            </a:r>
            <a:r>
              <a:rPr lang="en-US" sz="1200" kern="1200" baseline="0" dirty="0" smtClean="0">
                <a:solidFill>
                  <a:schemeClr val="tx1"/>
                </a:solidFill>
                <a:latin typeface="+mn-lt"/>
                <a:ea typeface="+mn-ea"/>
                <a:cs typeface="+mn-cs"/>
              </a:rPr>
              <a:t> requiring 4 Mbytes (2 </a:t>
            </a:r>
            <a:r>
              <a:rPr lang="en-US" sz="1200" kern="1200" baseline="30000" dirty="0" smtClean="0">
                <a:solidFill>
                  <a:schemeClr val="tx1"/>
                </a:solidFill>
                <a:latin typeface="+mn-lt"/>
                <a:ea typeface="+mn-ea"/>
                <a:cs typeface="+mn-cs"/>
              </a:rPr>
              <a:t>22 </a:t>
            </a:r>
            <a:r>
              <a:rPr lang="en-US" sz="1200" kern="1200" baseline="0" dirty="0" smtClean="0">
                <a:solidFill>
                  <a:schemeClr val="tx1"/>
                </a:solidFill>
                <a:latin typeface="+mn-lt"/>
                <a:ea typeface="+mn-ea"/>
                <a:cs typeface="+mn-cs"/>
              </a:rPr>
              <a:t>). This huge user page table, occupying 2 </a:t>
            </a:r>
            <a:r>
              <a:rPr lang="en-US" sz="1200" kern="1200" baseline="300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pages,</a:t>
            </a:r>
          </a:p>
          <a:p>
            <a:r>
              <a:rPr lang="en-US" sz="1200" kern="1200" baseline="0" dirty="0" smtClean="0">
                <a:solidFill>
                  <a:schemeClr val="tx1"/>
                </a:solidFill>
                <a:latin typeface="+mn-lt"/>
                <a:ea typeface="+mn-ea"/>
                <a:cs typeface="+mn-cs"/>
              </a:rPr>
              <a:t>can be kept in virtual memory and mapped by a root page table with 2 </a:t>
            </a:r>
            <a:r>
              <a:rPr lang="en-US" sz="1200" kern="1200" baseline="300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PTEs</a:t>
            </a:r>
            <a:r>
              <a:rPr lang="en-US" sz="1200" kern="1200" baseline="0" dirty="0" smtClean="0">
                <a:solidFill>
                  <a:schemeClr val="tx1"/>
                </a:solidFill>
                <a:latin typeface="+mn-lt"/>
                <a:ea typeface="+mn-ea"/>
                <a:cs typeface="+mn-cs"/>
              </a:rPr>
              <a:t> occupying</a:t>
            </a:r>
          </a:p>
          <a:p>
            <a:r>
              <a:rPr lang="en-US" sz="1200" kern="1200" baseline="0" dirty="0" smtClean="0">
                <a:solidFill>
                  <a:schemeClr val="tx1"/>
                </a:solidFill>
                <a:latin typeface="+mn-lt"/>
                <a:ea typeface="+mn-ea"/>
                <a:cs typeface="+mn-cs"/>
              </a:rPr>
              <a:t>4 Kbyte (2 </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 of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20260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8.4 shows the steps involved in address translation for this scheme. </a:t>
            </a:r>
          </a:p>
          <a:p>
            <a:r>
              <a:rPr lang="en-US" sz="1200" kern="1200" baseline="0" dirty="0" smtClean="0">
                <a:solidFill>
                  <a:schemeClr val="tx1"/>
                </a:solidFill>
                <a:latin typeface="+mn-lt"/>
                <a:ea typeface="+mn-ea"/>
                <a:cs typeface="+mn-cs"/>
              </a:rPr>
              <a:t>The root page always remains in main memory. The</a:t>
            </a:r>
          </a:p>
          <a:p>
            <a:r>
              <a:rPr lang="en-US" sz="1200" kern="1200" baseline="0" dirty="0" smtClean="0">
                <a:solidFill>
                  <a:schemeClr val="tx1"/>
                </a:solidFill>
                <a:latin typeface="+mn-lt"/>
                <a:ea typeface="+mn-ea"/>
                <a:cs typeface="+mn-cs"/>
              </a:rPr>
              <a:t>first 10 bits of a virtual address are used to index into the root page to find a PTE</a:t>
            </a:r>
          </a:p>
          <a:p>
            <a:r>
              <a:rPr lang="en-US" sz="1200" kern="1200" baseline="0" dirty="0" smtClean="0">
                <a:solidFill>
                  <a:schemeClr val="tx1"/>
                </a:solidFill>
                <a:latin typeface="+mn-lt"/>
                <a:ea typeface="+mn-ea"/>
                <a:cs typeface="+mn-cs"/>
              </a:rPr>
              <a:t>for a page of the user page table. If that page is not in main memory, a page fault</a:t>
            </a:r>
          </a:p>
          <a:p>
            <a:r>
              <a:rPr lang="en-US" sz="1200" kern="1200" baseline="0" dirty="0" smtClean="0">
                <a:solidFill>
                  <a:schemeClr val="tx1"/>
                </a:solidFill>
                <a:latin typeface="+mn-lt"/>
                <a:ea typeface="+mn-ea"/>
                <a:cs typeface="+mn-cs"/>
              </a:rPr>
              <a:t>occurs. If that page is in main memory, then the next 10 bits of the virtual address</a:t>
            </a:r>
          </a:p>
          <a:p>
            <a:r>
              <a:rPr lang="en-US" sz="1200" kern="1200" baseline="0" dirty="0" smtClean="0">
                <a:solidFill>
                  <a:schemeClr val="tx1"/>
                </a:solidFill>
                <a:latin typeface="+mn-lt"/>
                <a:ea typeface="+mn-ea"/>
                <a:cs typeface="+mn-cs"/>
              </a:rPr>
              <a:t>index into the user PTE page to find the PTE for the page that is referenced by the</a:t>
            </a:r>
          </a:p>
          <a:p>
            <a:r>
              <a:rPr lang="en-US" sz="1200" kern="1200" baseline="0" dirty="0" smtClean="0">
                <a:solidFill>
                  <a:schemeClr val="tx1"/>
                </a:solidFill>
                <a:latin typeface="+mn-lt"/>
                <a:ea typeface="+mn-ea"/>
                <a:cs typeface="+mn-cs"/>
              </a:rPr>
              <a:t>virtual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780711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TRANSLATION LOOKASIDE BUFFER </a:t>
            </a:r>
            <a:r>
              <a:rPr lang="en-US" sz="1200" b="0" i="1" kern="1200" baseline="0" dirty="0" smtClean="0">
                <a:solidFill>
                  <a:schemeClr val="tx1"/>
                </a:solidFill>
                <a:latin typeface="+mn-lt"/>
                <a:ea typeface="+mn-ea"/>
                <a:cs typeface="+mn-cs"/>
              </a:rPr>
              <a:t>In principle, every virtual memory reference</a:t>
            </a:r>
          </a:p>
          <a:p>
            <a:r>
              <a:rPr lang="en-US" sz="1200" kern="1200" baseline="0" dirty="0" smtClean="0">
                <a:solidFill>
                  <a:schemeClr val="tx1"/>
                </a:solidFill>
                <a:latin typeface="+mn-lt"/>
                <a:ea typeface="+mn-ea"/>
                <a:cs typeface="+mn-cs"/>
              </a:rPr>
              <a:t>can cause two physical memory accesses: one to fetch the appropriate page table</a:t>
            </a:r>
          </a:p>
          <a:p>
            <a:r>
              <a:rPr lang="en-US" sz="1200" kern="1200" baseline="0" dirty="0" smtClean="0">
                <a:solidFill>
                  <a:schemeClr val="tx1"/>
                </a:solidFill>
                <a:latin typeface="+mn-lt"/>
                <a:ea typeface="+mn-ea"/>
                <a:cs typeface="+mn-cs"/>
              </a:rPr>
              <a:t>entry and one to fetch the desired data. Thus, a straightforward virtual memory</a:t>
            </a:r>
          </a:p>
          <a:p>
            <a:r>
              <a:rPr lang="en-US" sz="1200" kern="1200" baseline="0" dirty="0" smtClean="0">
                <a:solidFill>
                  <a:schemeClr val="tx1"/>
                </a:solidFill>
                <a:latin typeface="+mn-lt"/>
                <a:ea typeface="+mn-ea"/>
                <a:cs typeface="+mn-cs"/>
              </a:rPr>
              <a:t>scheme would have the effect of doubling the memory access time. To overcome</a:t>
            </a:r>
          </a:p>
          <a:p>
            <a:r>
              <a:rPr lang="en-US" sz="1200" kern="1200" baseline="0" dirty="0" smtClean="0">
                <a:solidFill>
                  <a:schemeClr val="tx1"/>
                </a:solidFill>
                <a:latin typeface="+mn-lt"/>
                <a:ea typeface="+mn-ea"/>
                <a:cs typeface="+mn-cs"/>
              </a:rPr>
              <a:t>this problem, most virtual memory schemes make use of a special high-speed cache</a:t>
            </a:r>
          </a:p>
          <a:p>
            <a:r>
              <a:rPr lang="en-US" sz="1200" kern="1200" baseline="0" dirty="0" smtClean="0">
                <a:solidFill>
                  <a:schemeClr val="tx1"/>
                </a:solidFill>
                <a:latin typeface="+mn-lt"/>
                <a:ea typeface="+mn-ea"/>
                <a:cs typeface="+mn-cs"/>
              </a:rPr>
              <a:t>for page table entries, usually called a </a:t>
            </a:r>
            <a:r>
              <a:rPr lang="en-US" sz="1200" b="1" kern="1200" baseline="0" dirty="0" smtClean="0">
                <a:solidFill>
                  <a:schemeClr val="tx1"/>
                </a:solidFill>
                <a:latin typeface="+mn-lt"/>
                <a:ea typeface="+mn-ea"/>
                <a:cs typeface="+mn-cs"/>
              </a:rPr>
              <a:t>translation </a:t>
            </a:r>
            <a:r>
              <a:rPr lang="en-US" sz="1200" b="1" kern="1200" baseline="0" dirty="0" err="1" smtClean="0">
                <a:solidFill>
                  <a:schemeClr val="tx1"/>
                </a:solidFill>
                <a:latin typeface="+mn-lt"/>
                <a:ea typeface="+mn-ea"/>
                <a:cs typeface="+mn-cs"/>
              </a:rPr>
              <a:t>lookaside</a:t>
            </a:r>
            <a:r>
              <a:rPr lang="en-US" sz="1200" b="1" kern="1200" baseline="0" dirty="0" smtClean="0">
                <a:solidFill>
                  <a:schemeClr val="tx1"/>
                </a:solidFill>
                <a:latin typeface="+mn-lt"/>
                <a:ea typeface="+mn-ea"/>
                <a:cs typeface="+mn-cs"/>
              </a:rPr>
              <a:t> buffer (TLB) . This</a:t>
            </a:r>
          </a:p>
          <a:p>
            <a:r>
              <a:rPr lang="en-US" sz="1200" kern="1200" baseline="0" dirty="0" smtClean="0">
                <a:solidFill>
                  <a:schemeClr val="tx1"/>
                </a:solidFill>
                <a:latin typeface="+mn-lt"/>
                <a:ea typeface="+mn-ea"/>
                <a:cs typeface="+mn-cs"/>
              </a:rPr>
              <a:t>cache functions in the same way as a memory cache (see Chapter 1 ) and contains</a:t>
            </a:r>
          </a:p>
          <a:p>
            <a:r>
              <a:rPr lang="en-US" sz="1200" kern="1200" baseline="0" dirty="0" smtClean="0">
                <a:solidFill>
                  <a:schemeClr val="tx1"/>
                </a:solidFill>
                <a:latin typeface="+mn-lt"/>
                <a:ea typeface="+mn-ea"/>
                <a:cs typeface="+mn-cs"/>
              </a:rPr>
              <a:t>those page table entries that have been most recently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269210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8.1 defines some key terms related to virtual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20489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organization of the resulting paging hardware is illustrated in Figure 8.6 . Given a virtual address,</a:t>
            </a:r>
          </a:p>
          <a:p>
            <a:r>
              <a:rPr lang="en-US" sz="1200" kern="1200" baseline="0" dirty="0" smtClean="0">
                <a:solidFill>
                  <a:schemeClr val="tx1"/>
                </a:solidFill>
                <a:latin typeface="+mn-lt"/>
                <a:ea typeface="+mn-ea"/>
                <a:cs typeface="+mn-cs"/>
              </a:rPr>
              <a:t>the processor will first examine the TLB. If the desired page table entry is present</a:t>
            </a:r>
          </a:p>
          <a:p>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TLB hit ), then the frame number is retrieved and the real address is formed. If the</a:t>
            </a:r>
          </a:p>
          <a:p>
            <a:r>
              <a:rPr lang="en-US" sz="1200" kern="1200" baseline="0" dirty="0" smtClean="0">
                <a:solidFill>
                  <a:schemeClr val="tx1"/>
                </a:solidFill>
                <a:latin typeface="+mn-lt"/>
                <a:ea typeface="+mn-ea"/>
                <a:cs typeface="+mn-cs"/>
              </a:rPr>
              <a:t>desired page table entry is not found ( </a:t>
            </a:r>
            <a:r>
              <a:rPr lang="en-US" sz="1200" i="1" kern="1200" baseline="0" dirty="0" smtClean="0">
                <a:solidFill>
                  <a:schemeClr val="tx1"/>
                </a:solidFill>
                <a:latin typeface="+mn-lt"/>
                <a:ea typeface="+mn-ea"/>
                <a:cs typeface="+mn-cs"/>
              </a:rPr>
              <a:t>TLB miss ), then the processor uses the page</a:t>
            </a:r>
          </a:p>
          <a:p>
            <a:r>
              <a:rPr lang="en-US" sz="1200" kern="1200" baseline="0" dirty="0" smtClean="0">
                <a:solidFill>
                  <a:schemeClr val="tx1"/>
                </a:solidFill>
                <a:latin typeface="+mn-lt"/>
                <a:ea typeface="+mn-ea"/>
                <a:cs typeface="+mn-cs"/>
              </a:rPr>
              <a:t>number to index the process page table and examine the corresponding page table</a:t>
            </a:r>
          </a:p>
          <a:p>
            <a:r>
              <a:rPr lang="en-US" sz="1200" kern="1200" baseline="0" dirty="0" smtClean="0">
                <a:solidFill>
                  <a:schemeClr val="tx1"/>
                </a:solidFill>
                <a:latin typeface="+mn-lt"/>
                <a:ea typeface="+mn-ea"/>
                <a:cs typeface="+mn-cs"/>
              </a:rPr>
              <a:t>entry. If the “present bit” is set, then the page is in main memory, and the processor</a:t>
            </a:r>
          </a:p>
          <a:p>
            <a:r>
              <a:rPr lang="en-US" sz="1200" kern="1200" baseline="0" dirty="0" smtClean="0">
                <a:solidFill>
                  <a:schemeClr val="tx1"/>
                </a:solidFill>
                <a:latin typeface="+mn-lt"/>
                <a:ea typeface="+mn-ea"/>
                <a:cs typeface="+mn-cs"/>
              </a:rPr>
              <a:t>can retrieve the frame number from the page table entry to form the real address.</a:t>
            </a:r>
          </a:p>
          <a:p>
            <a:r>
              <a:rPr lang="en-US" sz="1200" kern="1200" baseline="0" dirty="0" smtClean="0">
                <a:solidFill>
                  <a:schemeClr val="tx1"/>
                </a:solidFill>
                <a:latin typeface="+mn-lt"/>
                <a:ea typeface="+mn-ea"/>
                <a:cs typeface="+mn-cs"/>
              </a:rPr>
              <a:t>The processor also updates the TLB to include this new page table entry. Finally,</a:t>
            </a:r>
          </a:p>
          <a:p>
            <a:r>
              <a:rPr lang="en-US" sz="1200" kern="1200" baseline="0" dirty="0" smtClean="0">
                <a:solidFill>
                  <a:schemeClr val="tx1"/>
                </a:solidFill>
                <a:latin typeface="+mn-lt"/>
                <a:ea typeface="+mn-ea"/>
                <a:cs typeface="+mn-cs"/>
              </a:rPr>
              <a:t>if the present bit is not set, then the desired page is not in main memory and a</a:t>
            </a:r>
          </a:p>
          <a:p>
            <a:r>
              <a:rPr lang="en-US" sz="1200" kern="1200" baseline="0" dirty="0" smtClean="0">
                <a:solidFill>
                  <a:schemeClr val="tx1"/>
                </a:solidFill>
                <a:latin typeface="+mn-lt"/>
                <a:ea typeface="+mn-ea"/>
                <a:cs typeface="+mn-cs"/>
              </a:rPr>
              <a:t>memory access fault, called a </a:t>
            </a:r>
            <a:r>
              <a:rPr lang="en-US" sz="1200" b="1" kern="1200" baseline="0" dirty="0" smtClean="0">
                <a:solidFill>
                  <a:schemeClr val="tx1"/>
                </a:solidFill>
                <a:latin typeface="+mn-lt"/>
                <a:ea typeface="+mn-ea"/>
                <a:cs typeface="+mn-cs"/>
              </a:rPr>
              <a:t>page fault </a:t>
            </a:r>
            <a:r>
              <a:rPr lang="en-US" sz="1200" b="0" kern="1200" baseline="0" dirty="0" smtClean="0">
                <a:solidFill>
                  <a:schemeClr val="tx1"/>
                </a:solidFill>
                <a:latin typeface="+mn-lt"/>
                <a:ea typeface="+mn-ea"/>
                <a:cs typeface="+mn-cs"/>
              </a:rPr>
              <a:t>, is issued. At this point, we leave the realm</a:t>
            </a:r>
          </a:p>
          <a:p>
            <a:r>
              <a:rPr lang="en-US" sz="1200" kern="1200" baseline="0" dirty="0" smtClean="0">
                <a:solidFill>
                  <a:schemeClr val="tx1"/>
                </a:solidFill>
                <a:latin typeface="+mn-lt"/>
                <a:ea typeface="+mn-ea"/>
                <a:cs typeface="+mn-cs"/>
              </a:rPr>
              <a:t>of hardware and invoke the operating system, which loads the needed page and</a:t>
            </a:r>
          </a:p>
          <a:p>
            <a:r>
              <a:rPr lang="en-US" sz="1200" kern="1200" baseline="0" dirty="0" smtClean="0">
                <a:solidFill>
                  <a:schemeClr val="tx1"/>
                </a:solidFill>
                <a:latin typeface="+mn-lt"/>
                <a:ea typeface="+mn-ea"/>
                <a:cs typeface="+mn-cs"/>
              </a:rPr>
              <a:t>updates the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509303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8.7 is a flowchart that shows the use of the TLB. The flowchart shows</a:t>
            </a:r>
          </a:p>
          <a:p>
            <a:r>
              <a:rPr lang="en-US" sz="1200" kern="1200" baseline="0" dirty="0" smtClean="0">
                <a:solidFill>
                  <a:schemeClr val="tx1"/>
                </a:solidFill>
                <a:latin typeface="+mn-lt"/>
                <a:ea typeface="+mn-ea"/>
                <a:cs typeface="+mn-cs"/>
              </a:rPr>
              <a:t>that if the desired page is not in main memory, a page fault interrupt causes the</a:t>
            </a:r>
          </a:p>
          <a:p>
            <a:r>
              <a:rPr lang="en-US" sz="1200" kern="1200" baseline="0" dirty="0" smtClean="0">
                <a:solidFill>
                  <a:schemeClr val="tx1"/>
                </a:solidFill>
                <a:latin typeface="+mn-lt"/>
                <a:ea typeface="+mn-ea"/>
                <a:cs typeface="+mn-cs"/>
              </a:rPr>
              <a:t>page fault handling routine to be invoked. To keep the flowchart simple, the fact</a:t>
            </a:r>
          </a:p>
          <a:p>
            <a:r>
              <a:rPr lang="en-US" sz="1200" kern="1200" baseline="0" dirty="0" smtClean="0">
                <a:solidFill>
                  <a:schemeClr val="tx1"/>
                </a:solidFill>
                <a:latin typeface="+mn-lt"/>
                <a:ea typeface="+mn-ea"/>
                <a:cs typeface="+mn-cs"/>
              </a:rPr>
              <a:t>that the operating system may dispatch another process while disk I/O is underway</a:t>
            </a:r>
          </a:p>
          <a:p>
            <a:r>
              <a:rPr lang="en-US" sz="1200" kern="1200" baseline="0" dirty="0" smtClean="0">
                <a:solidFill>
                  <a:schemeClr val="tx1"/>
                </a:solidFill>
                <a:latin typeface="+mn-lt"/>
                <a:ea typeface="+mn-ea"/>
                <a:cs typeface="+mn-cs"/>
              </a:rPr>
              <a:t>is not shown. By the principle of locality, most virtual memory references will be to</a:t>
            </a:r>
          </a:p>
          <a:p>
            <a:r>
              <a:rPr lang="en-US" sz="1200" kern="1200" baseline="0" dirty="0" smtClean="0">
                <a:solidFill>
                  <a:schemeClr val="tx1"/>
                </a:solidFill>
                <a:latin typeface="+mn-lt"/>
                <a:ea typeface="+mn-ea"/>
                <a:cs typeface="+mn-cs"/>
              </a:rPr>
              <a:t>locations in recently used pages. Therefore, most references will involve page table</a:t>
            </a:r>
          </a:p>
          <a:p>
            <a:r>
              <a:rPr lang="en-US" sz="1200" kern="1200" baseline="0" dirty="0" smtClean="0">
                <a:solidFill>
                  <a:schemeClr val="tx1"/>
                </a:solidFill>
                <a:latin typeface="+mn-lt"/>
                <a:ea typeface="+mn-ea"/>
                <a:cs typeface="+mn-cs"/>
              </a:rPr>
              <a:t>entries in the cache. Studies of the VAX TLB have shown that this scheme can significantly</a:t>
            </a:r>
          </a:p>
          <a:p>
            <a:r>
              <a:rPr lang="en-US" sz="1200" kern="1200" baseline="0" dirty="0" smtClean="0">
                <a:solidFill>
                  <a:schemeClr val="tx1"/>
                </a:solidFill>
                <a:latin typeface="+mn-lt"/>
                <a:ea typeface="+mn-ea"/>
                <a:cs typeface="+mn-cs"/>
              </a:rPr>
              <a:t>improve performance [CLAR85, SATY81].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1004896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a:t>
            </a:r>
            <a:r>
              <a:rPr lang="en-US" sz="1200" kern="1200" baseline="0" dirty="0" smtClean="0">
                <a:solidFill>
                  <a:schemeClr val="tx1"/>
                </a:solidFill>
                <a:latin typeface="+mn-lt"/>
                <a:ea typeface="+mn-ea"/>
                <a:cs typeface="+mn-cs"/>
              </a:rPr>
              <a:t>There are a number of additional details concerning the actual organization</a:t>
            </a:r>
          </a:p>
          <a:p>
            <a:r>
              <a:rPr lang="en-US" sz="1200" kern="1200" baseline="0" dirty="0" smtClean="0">
                <a:solidFill>
                  <a:schemeClr val="tx1"/>
                </a:solidFill>
                <a:latin typeface="+mn-lt"/>
                <a:ea typeface="+mn-ea"/>
                <a:cs typeface="+mn-cs"/>
              </a:rPr>
              <a:t>of the TLB. Because the TLB contains only some of the entries in a full page table,</a:t>
            </a:r>
          </a:p>
          <a:p>
            <a:r>
              <a:rPr lang="en-US" sz="1200" kern="1200" baseline="0" dirty="0" smtClean="0">
                <a:solidFill>
                  <a:schemeClr val="tx1"/>
                </a:solidFill>
                <a:latin typeface="+mn-lt"/>
                <a:ea typeface="+mn-ea"/>
                <a:cs typeface="+mn-cs"/>
              </a:rPr>
              <a:t>we cannot simply index into the TLB based on page number. Instead, each entry</a:t>
            </a:r>
          </a:p>
          <a:p>
            <a:r>
              <a:rPr lang="en-US" sz="1200" kern="1200" baseline="0" dirty="0" smtClean="0">
                <a:solidFill>
                  <a:schemeClr val="tx1"/>
                </a:solidFill>
                <a:latin typeface="+mn-lt"/>
                <a:ea typeface="+mn-ea"/>
                <a:cs typeface="+mn-cs"/>
              </a:rPr>
              <a:t>in the TLB must include the page number as well as the complete page table entry.</a:t>
            </a:r>
          </a:p>
          <a:p>
            <a:r>
              <a:rPr lang="en-US" sz="1200" kern="1200" baseline="0" dirty="0" smtClean="0">
                <a:solidFill>
                  <a:schemeClr val="tx1"/>
                </a:solidFill>
                <a:latin typeface="+mn-lt"/>
                <a:ea typeface="+mn-ea"/>
                <a:cs typeface="+mn-cs"/>
              </a:rPr>
              <a:t>The processor is equipped with hardware that allows it to interrogate simultaneously</a:t>
            </a:r>
          </a:p>
          <a:p>
            <a:r>
              <a:rPr lang="en-US" sz="1200" kern="1200" baseline="0" dirty="0" smtClean="0">
                <a:solidFill>
                  <a:schemeClr val="tx1"/>
                </a:solidFill>
                <a:latin typeface="+mn-lt"/>
                <a:ea typeface="+mn-ea"/>
                <a:cs typeface="+mn-cs"/>
              </a:rPr>
              <a:t>a number of TLB entries to determine if there is a match on page number.</a:t>
            </a:r>
          </a:p>
          <a:p>
            <a:r>
              <a:rPr lang="en-US" sz="1200" kern="1200" baseline="0" dirty="0" smtClean="0">
                <a:solidFill>
                  <a:schemeClr val="tx1"/>
                </a:solidFill>
                <a:latin typeface="+mn-lt"/>
                <a:ea typeface="+mn-ea"/>
                <a:cs typeface="+mn-cs"/>
              </a:rPr>
              <a:t>This technique is referred to as </a:t>
            </a:r>
            <a:r>
              <a:rPr lang="en-US" sz="1200" b="1" kern="1200" baseline="0" dirty="0" smtClean="0">
                <a:solidFill>
                  <a:schemeClr val="tx1"/>
                </a:solidFill>
                <a:latin typeface="+mn-lt"/>
                <a:ea typeface="+mn-ea"/>
                <a:cs typeface="+mn-cs"/>
              </a:rPr>
              <a:t>associative mapping </a:t>
            </a:r>
            <a:r>
              <a:rPr lang="en-US" sz="1200" b="0" kern="1200" baseline="0" dirty="0" smtClean="0">
                <a:solidFill>
                  <a:schemeClr val="tx1"/>
                </a:solidFill>
                <a:latin typeface="+mn-lt"/>
                <a:ea typeface="+mn-ea"/>
                <a:cs typeface="+mn-cs"/>
              </a:rPr>
              <a:t>and is contrasted with the direct</a:t>
            </a:r>
          </a:p>
          <a:p>
            <a:r>
              <a:rPr lang="en-US" sz="1200" kern="1200" baseline="0" dirty="0" smtClean="0">
                <a:solidFill>
                  <a:schemeClr val="tx1"/>
                </a:solidFill>
                <a:latin typeface="+mn-lt"/>
                <a:ea typeface="+mn-ea"/>
                <a:cs typeface="+mn-cs"/>
              </a:rPr>
              <a:t>mapping, or indexing, used for lookup in the page table in Figure 8.8 . The design of</a:t>
            </a:r>
          </a:p>
          <a:p>
            <a:r>
              <a:rPr lang="en-US" sz="1200" kern="1200" baseline="0" dirty="0" smtClean="0">
                <a:solidFill>
                  <a:schemeClr val="tx1"/>
                </a:solidFill>
                <a:latin typeface="+mn-lt"/>
                <a:ea typeface="+mn-ea"/>
                <a:cs typeface="+mn-cs"/>
              </a:rPr>
              <a:t>the TLB also must consider the way in which entries are organized in the TLB and</a:t>
            </a:r>
          </a:p>
          <a:p>
            <a:r>
              <a:rPr lang="en-US" sz="1200" kern="1200" baseline="0" dirty="0" smtClean="0">
                <a:solidFill>
                  <a:schemeClr val="tx1"/>
                </a:solidFill>
                <a:latin typeface="+mn-lt"/>
                <a:ea typeface="+mn-ea"/>
                <a:cs typeface="+mn-cs"/>
              </a:rPr>
              <a:t>which entry to replace when a new entry is brought in. These issues must be considered</a:t>
            </a:r>
          </a:p>
          <a:p>
            <a:r>
              <a:rPr lang="en-US" sz="1200" kern="1200" baseline="0" dirty="0" smtClean="0">
                <a:solidFill>
                  <a:schemeClr val="tx1"/>
                </a:solidFill>
                <a:latin typeface="+mn-lt"/>
                <a:ea typeface="+mn-ea"/>
                <a:cs typeface="+mn-cs"/>
              </a:rPr>
              <a:t>in any hardware cache design. This topic is not pursued here; the reader may</a:t>
            </a:r>
          </a:p>
          <a:p>
            <a:r>
              <a:rPr lang="en-US" sz="1200" kern="1200" baseline="0" dirty="0" smtClean="0">
                <a:solidFill>
                  <a:schemeClr val="tx1"/>
                </a:solidFill>
                <a:latin typeface="+mn-lt"/>
                <a:ea typeface="+mn-ea"/>
                <a:cs typeface="+mn-cs"/>
              </a:rPr>
              <a:t>consult a treatment of cache design for further details (e.g., [STAL13]).</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2266582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8.8  Direct Versus Associative Lookup for Page Table Entries</a:t>
            </a:r>
          </a:p>
          <a:p>
            <a:endParaRPr lang="en-US" dirty="0" smtClean="0"/>
          </a:p>
          <a:p>
            <a:r>
              <a:rPr lang="en-US" dirty="0" smtClean="0"/>
              <a:t>This slide contrasts associative mapping with direct mapping</a:t>
            </a:r>
            <a:r>
              <a:rPr lang="en-US" baseline="0" dirty="0" smtClean="0"/>
              <a:t> </a:t>
            </a:r>
            <a:r>
              <a:rPr lang="en-NZ" dirty="0" smtClean="0"/>
              <a:t>or indexing, used for lookup in the page table.</a:t>
            </a:r>
          </a:p>
          <a:p>
            <a:endParaRPr lang="en-NZ" dirty="0" smtClean="0"/>
          </a:p>
          <a:p>
            <a:r>
              <a:rPr lang="en-NZ" dirty="0" smtClean="0"/>
              <a:t>The design of the TLB also must consider the way in which entries are organized in the TLB and which entry to replace when a new entry is brought in.</a:t>
            </a:r>
          </a:p>
          <a:p>
            <a:pPr lvl="1"/>
            <a:r>
              <a:rPr lang="en-NZ" dirty="0" smtClean="0"/>
              <a:t>These issues must be considered in any hardware cache design. </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1000720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Finally, the virtual memory mechanism must interact with the cache system</a:t>
            </a:r>
          </a:p>
          <a:p>
            <a:r>
              <a:rPr lang="en-US" sz="1200" kern="1200" baseline="0" dirty="0" smtClean="0">
                <a:solidFill>
                  <a:schemeClr val="tx1"/>
                </a:solidFill>
                <a:latin typeface="+mn-lt"/>
                <a:ea typeface="+mn-ea"/>
                <a:cs typeface="+mn-cs"/>
              </a:rPr>
              <a:t>(not the TLB cache, but the main memory cache). This is illustrated in Figure 8.9 .</a:t>
            </a:r>
          </a:p>
          <a:p>
            <a:r>
              <a:rPr lang="en-US" sz="1200" kern="1200" baseline="0" dirty="0" smtClean="0">
                <a:solidFill>
                  <a:schemeClr val="tx1"/>
                </a:solidFill>
                <a:latin typeface="+mn-lt"/>
                <a:ea typeface="+mn-ea"/>
                <a:cs typeface="+mn-cs"/>
              </a:rPr>
              <a:t>A virtual address will generally be in the form of a page number, offset. First, the</a:t>
            </a:r>
          </a:p>
          <a:p>
            <a:r>
              <a:rPr lang="en-US" sz="1200" kern="1200" baseline="0" dirty="0" smtClean="0">
                <a:solidFill>
                  <a:schemeClr val="tx1"/>
                </a:solidFill>
                <a:latin typeface="+mn-lt"/>
                <a:ea typeface="+mn-ea"/>
                <a:cs typeface="+mn-cs"/>
              </a:rPr>
              <a:t>memory system consults the TLB to see if the matching page table entry is present.</a:t>
            </a:r>
          </a:p>
          <a:p>
            <a:r>
              <a:rPr lang="en-US" sz="1200" kern="1200" baseline="0" dirty="0" smtClean="0">
                <a:solidFill>
                  <a:schemeClr val="tx1"/>
                </a:solidFill>
                <a:latin typeface="+mn-lt"/>
                <a:ea typeface="+mn-ea"/>
                <a:cs typeface="+mn-cs"/>
              </a:rPr>
              <a:t>If it is, the real (physical) address is generated by combining the frame number with</a:t>
            </a:r>
          </a:p>
          <a:p>
            <a:r>
              <a:rPr lang="en-US" sz="1200" kern="1200" baseline="0" dirty="0" smtClean="0">
                <a:solidFill>
                  <a:schemeClr val="tx1"/>
                </a:solidFill>
                <a:latin typeface="+mn-lt"/>
                <a:ea typeface="+mn-ea"/>
                <a:cs typeface="+mn-cs"/>
              </a:rPr>
              <a:t>the offset. If not, the entry is accessed from a page table. Once the real address is </a:t>
            </a:r>
          </a:p>
          <a:p>
            <a:r>
              <a:rPr lang="en-US" sz="1200" kern="1200" baseline="0" dirty="0" smtClean="0">
                <a:solidFill>
                  <a:schemeClr val="tx1"/>
                </a:solidFill>
                <a:latin typeface="+mn-lt"/>
                <a:ea typeface="+mn-ea"/>
                <a:cs typeface="+mn-cs"/>
              </a:rPr>
              <a:t>generated, which is in the form of a tag and a remainder, the cache is consulted to</a:t>
            </a:r>
          </a:p>
          <a:p>
            <a:r>
              <a:rPr lang="en-US" sz="1200" kern="1200" baseline="0" dirty="0" smtClean="0">
                <a:solidFill>
                  <a:schemeClr val="tx1"/>
                </a:solidFill>
                <a:latin typeface="+mn-lt"/>
                <a:ea typeface="+mn-ea"/>
                <a:cs typeface="+mn-cs"/>
              </a:rPr>
              <a:t>see if the block containing that word is present. If so, it is returned to the CPU. If</a:t>
            </a:r>
          </a:p>
          <a:p>
            <a:r>
              <a:rPr lang="en-US" sz="1200" kern="1200" baseline="0" dirty="0" smtClean="0">
                <a:solidFill>
                  <a:schemeClr val="tx1"/>
                </a:solidFill>
                <a:latin typeface="+mn-lt"/>
                <a:ea typeface="+mn-ea"/>
                <a:cs typeface="+mn-cs"/>
              </a:rPr>
              <a:t>not, the word is retrieved from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3296208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An important hardware design decision is the size of page to be used.</a:t>
            </a:r>
          </a:p>
          <a:p>
            <a:r>
              <a:rPr lang="en-US" sz="1200" kern="1200" baseline="0" dirty="0" smtClean="0">
                <a:solidFill>
                  <a:schemeClr val="tx1"/>
                </a:solidFill>
                <a:latin typeface="+mn-lt"/>
                <a:ea typeface="+mn-ea"/>
                <a:cs typeface="+mn-cs"/>
              </a:rPr>
              <a:t>There are several factors to consider. One is internal fragmentation. Clearly, the</a:t>
            </a:r>
          </a:p>
          <a:p>
            <a:r>
              <a:rPr lang="en-US" sz="1200" kern="1200" baseline="0" dirty="0" smtClean="0">
                <a:solidFill>
                  <a:schemeClr val="tx1"/>
                </a:solidFill>
                <a:latin typeface="+mn-lt"/>
                <a:ea typeface="+mn-ea"/>
                <a:cs typeface="+mn-cs"/>
              </a:rPr>
              <a:t>smaller the page size, the lesser is the amount of internal fragmentation. To optimize</a:t>
            </a:r>
          </a:p>
          <a:p>
            <a:r>
              <a:rPr lang="en-US" sz="1200" kern="1200" baseline="0" dirty="0" smtClean="0">
                <a:solidFill>
                  <a:schemeClr val="tx1"/>
                </a:solidFill>
                <a:latin typeface="+mn-lt"/>
                <a:ea typeface="+mn-ea"/>
                <a:cs typeface="+mn-cs"/>
              </a:rPr>
              <a:t>the use of main memory, we would like to reduce internal fragmentation. On the</a:t>
            </a:r>
          </a:p>
          <a:p>
            <a:r>
              <a:rPr lang="en-US" sz="1200" kern="1200" baseline="0" dirty="0" smtClean="0">
                <a:solidFill>
                  <a:schemeClr val="tx1"/>
                </a:solidFill>
                <a:latin typeface="+mn-lt"/>
                <a:ea typeface="+mn-ea"/>
                <a:cs typeface="+mn-cs"/>
              </a:rPr>
              <a:t>other hand, the smaller the page, the greater is the number of pages required per</a:t>
            </a:r>
          </a:p>
          <a:p>
            <a:r>
              <a:rPr lang="en-US" sz="1200" kern="1200" baseline="0" dirty="0" smtClean="0">
                <a:solidFill>
                  <a:schemeClr val="tx1"/>
                </a:solidFill>
                <a:latin typeface="+mn-lt"/>
                <a:ea typeface="+mn-ea"/>
                <a:cs typeface="+mn-cs"/>
              </a:rPr>
              <a:t>process. More pages per process means larger page tables. For large programs in</a:t>
            </a:r>
          </a:p>
          <a:p>
            <a:r>
              <a:rPr lang="en-US" sz="1200" kern="1200" baseline="0" dirty="0" smtClean="0">
                <a:solidFill>
                  <a:schemeClr val="tx1"/>
                </a:solidFill>
                <a:latin typeface="+mn-lt"/>
                <a:ea typeface="+mn-ea"/>
                <a:cs typeface="+mn-cs"/>
              </a:rPr>
              <a:t>a heavily </a:t>
            </a:r>
            <a:r>
              <a:rPr lang="en-US" sz="1200" kern="1200" baseline="0" dirty="0" err="1" smtClean="0">
                <a:solidFill>
                  <a:schemeClr val="tx1"/>
                </a:solidFill>
                <a:latin typeface="+mn-lt"/>
                <a:ea typeface="+mn-ea"/>
                <a:cs typeface="+mn-cs"/>
              </a:rPr>
              <a:t>multiprogrammed</a:t>
            </a:r>
            <a:r>
              <a:rPr lang="en-US" sz="1200" kern="1200" baseline="0" dirty="0" smtClean="0">
                <a:solidFill>
                  <a:schemeClr val="tx1"/>
                </a:solidFill>
                <a:latin typeface="+mn-lt"/>
                <a:ea typeface="+mn-ea"/>
                <a:cs typeface="+mn-cs"/>
              </a:rPr>
              <a:t> environment, this may mean that some portion of the</a:t>
            </a:r>
          </a:p>
          <a:p>
            <a:r>
              <a:rPr lang="en-US" sz="1200" kern="1200" baseline="0" dirty="0" smtClean="0">
                <a:solidFill>
                  <a:schemeClr val="tx1"/>
                </a:solidFill>
                <a:latin typeface="+mn-lt"/>
                <a:ea typeface="+mn-ea"/>
                <a:cs typeface="+mn-cs"/>
              </a:rPr>
              <a:t>page tables of active processes must be in virtual memory, not in main memory.</a:t>
            </a:r>
          </a:p>
          <a:p>
            <a:r>
              <a:rPr lang="en-US" sz="1200" kern="1200" baseline="0" dirty="0" smtClean="0">
                <a:solidFill>
                  <a:schemeClr val="tx1"/>
                </a:solidFill>
                <a:latin typeface="+mn-lt"/>
                <a:ea typeface="+mn-ea"/>
                <a:cs typeface="+mn-cs"/>
              </a:rPr>
              <a:t>Thus, there may be a double page fault for a single reference to memory: first to</a:t>
            </a:r>
          </a:p>
          <a:p>
            <a:r>
              <a:rPr lang="en-US" sz="1200" kern="1200" baseline="0" dirty="0" smtClean="0">
                <a:solidFill>
                  <a:schemeClr val="tx1"/>
                </a:solidFill>
                <a:latin typeface="+mn-lt"/>
                <a:ea typeface="+mn-ea"/>
                <a:cs typeface="+mn-cs"/>
              </a:rPr>
              <a:t>bring in the needed portion of the page table and second to bring in the process page.</a:t>
            </a:r>
          </a:p>
          <a:p>
            <a:r>
              <a:rPr lang="en-US" sz="1200" kern="1200" baseline="0" dirty="0" smtClean="0">
                <a:solidFill>
                  <a:schemeClr val="tx1"/>
                </a:solidFill>
                <a:latin typeface="+mn-lt"/>
                <a:ea typeface="+mn-ea"/>
                <a:cs typeface="+mn-cs"/>
              </a:rPr>
              <a:t>Another factor is that the physical characteristics of most secondary-memory devices,</a:t>
            </a:r>
          </a:p>
          <a:p>
            <a:r>
              <a:rPr lang="en-US" sz="1200" kern="1200" baseline="0" dirty="0" smtClean="0">
                <a:solidFill>
                  <a:schemeClr val="tx1"/>
                </a:solidFill>
                <a:latin typeface="+mn-lt"/>
                <a:ea typeface="+mn-ea"/>
                <a:cs typeface="+mn-cs"/>
              </a:rPr>
              <a:t>which are rotational, favor a larger page size for more efficient block transfer of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3316960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Complicating these matters is the effect of page size on the rate at which page</a:t>
            </a:r>
          </a:p>
          <a:p>
            <a:r>
              <a:rPr lang="en-US" sz="1200" kern="1200" baseline="0" dirty="0" smtClean="0">
                <a:solidFill>
                  <a:schemeClr val="tx1"/>
                </a:solidFill>
                <a:latin typeface="+mn-lt"/>
                <a:ea typeface="+mn-ea"/>
                <a:cs typeface="+mn-cs"/>
              </a:rPr>
              <a:t>faults occur. This behavior, in general terms, is depicted in Figure 8.10a and is based</a:t>
            </a:r>
          </a:p>
          <a:p>
            <a:r>
              <a:rPr lang="en-US" sz="1200" kern="1200" baseline="0" dirty="0" smtClean="0">
                <a:solidFill>
                  <a:schemeClr val="tx1"/>
                </a:solidFill>
                <a:latin typeface="+mn-lt"/>
                <a:ea typeface="+mn-ea"/>
                <a:cs typeface="+mn-cs"/>
              </a:rPr>
              <a:t>on the principle of locality. If the page size is very small, then ordinarily a relatively</a:t>
            </a:r>
          </a:p>
          <a:p>
            <a:r>
              <a:rPr lang="en-US" sz="1200" kern="1200" baseline="0" dirty="0" smtClean="0">
                <a:solidFill>
                  <a:schemeClr val="tx1"/>
                </a:solidFill>
                <a:latin typeface="+mn-lt"/>
                <a:ea typeface="+mn-ea"/>
                <a:cs typeface="+mn-cs"/>
              </a:rPr>
              <a:t>large number of pages will be available in main memory for a process. After a time,</a:t>
            </a:r>
          </a:p>
          <a:p>
            <a:r>
              <a:rPr lang="en-US" sz="1200" kern="1200" baseline="0" dirty="0" smtClean="0">
                <a:solidFill>
                  <a:schemeClr val="tx1"/>
                </a:solidFill>
                <a:latin typeface="+mn-lt"/>
                <a:ea typeface="+mn-ea"/>
                <a:cs typeface="+mn-cs"/>
              </a:rPr>
              <a:t>the pages in memory will all contain portions of the process near recent references.</a:t>
            </a:r>
          </a:p>
          <a:p>
            <a:r>
              <a:rPr lang="en-US" sz="1200" kern="1200" baseline="0" dirty="0" smtClean="0">
                <a:solidFill>
                  <a:schemeClr val="tx1"/>
                </a:solidFill>
                <a:latin typeface="+mn-lt"/>
                <a:ea typeface="+mn-ea"/>
                <a:cs typeface="+mn-cs"/>
              </a:rPr>
              <a:t>Thus, the page fault rate should be low. As the size of the page is increased, each</a:t>
            </a:r>
          </a:p>
          <a:p>
            <a:r>
              <a:rPr lang="en-US" sz="1200" kern="1200" baseline="0" dirty="0" smtClean="0">
                <a:solidFill>
                  <a:schemeClr val="tx1"/>
                </a:solidFill>
                <a:latin typeface="+mn-lt"/>
                <a:ea typeface="+mn-ea"/>
                <a:cs typeface="+mn-cs"/>
              </a:rPr>
              <a:t>individual page will contain locations further and further from any particular recent</a:t>
            </a:r>
          </a:p>
          <a:p>
            <a:r>
              <a:rPr lang="en-US" sz="1200" kern="1200" baseline="0" dirty="0" smtClean="0">
                <a:solidFill>
                  <a:schemeClr val="tx1"/>
                </a:solidFill>
                <a:latin typeface="+mn-lt"/>
                <a:ea typeface="+mn-ea"/>
                <a:cs typeface="+mn-cs"/>
              </a:rPr>
              <a:t>reference. Thus the effect of the principle of locality is weakened and the page fault</a:t>
            </a:r>
          </a:p>
          <a:p>
            <a:r>
              <a:rPr lang="en-US" sz="1200" kern="1200" baseline="0" dirty="0" smtClean="0">
                <a:solidFill>
                  <a:schemeClr val="tx1"/>
                </a:solidFill>
                <a:latin typeface="+mn-lt"/>
                <a:ea typeface="+mn-ea"/>
                <a:cs typeface="+mn-cs"/>
              </a:rPr>
              <a:t>rate begins to rise. Eventually, however, the page fault rate will begin to fall as the</a:t>
            </a:r>
          </a:p>
          <a:p>
            <a:r>
              <a:rPr lang="en-US" sz="1200" kern="1200" baseline="0" dirty="0" smtClean="0">
                <a:solidFill>
                  <a:schemeClr val="tx1"/>
                </a:solidFill>
                <a:latin typeface="+mn-lt"/>
                <a:ea typeface="+mn-ea"/>
                <a:cs typeface="+mn-cs"/>
              </a:rPr>
              <a:t>size of a page approaches the size of the entire process (point </a:t>
            </a:r>
            <a:r>
              <a:rPr lang="en-US" sz="1200" i="1" kern="1200" baseline="0" dirty="0" smtClean="0">
                <a:solidFill>
                  <a:schemeClr val="tx1"/>
                </a:solidFill>
                <a:latin typeface="+mn-lt"/>
                <a:ea typeface="+mn-ea"/>
                <a:cs typeface="+mn-cs"/>
              </a:rPr>
              <a:t>P in the diagram).</a:t>
            </a:r>
          </a:p>
          <a:p>
            <a:r>
              <a:rPr lang="en-US" sz="1200" kern="1200" baseline="0" dirty="0" smtClean="0">
                <a:solidFill>
                  <a:schemeClr val="tx1"/>
                </a:solidFill>
                <a:latin typeface="+mn-lt"/>
                <a:ea typeface="+mn-ea"/>
                <a:cs typeface="+mn-cs"/>
              </a:rPr>
              <a:t>When a single page encompasses the entire process, there will be no page faults.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further complication is that the page fault rate is also determined by the</a:t>
            </a:r>
          </a:p>
          <a:p>
            <a:r>
              <a:rPr lang="en-US" sz="1200" kern="1200" baseline="0" dirty="0" smtClean="0">
                <a:solidFill>
                  <a:schemeClr val="tx1"/>
                </a:solidFill>
                <a:latin typeface="+mn-lt"/>
                <a:ea typeface="+mn-ea"/>
                <a:cs typeface="+mn-cs"/>
              </a:rPr>
              <a:t>number of frames allocated to a process. Figure 8.10b shows that, for a fixed page</a:t>
            </a:r>
          </a:p>
          <a:p>
            <a:r>
              <a:rPr lang="en-US" sz="1200" kern="1200" baseline="0" dirty="0" smtClean="0">
                <a:solidFill>
                  <a:schemeClr val="tx1"/>
                </a:solidFill>
                <a:latin typeface="+mn-lt"/>
                <a:ea typeface="+mn-ea"/>
                <a:cs typeface="+mn-cs"/>
              </a:rPr>
              <a:t>size, the fault rate drops as the number of pages maintained in main memory grows. </a:t>
            </a:r>
          </a:p>
          <a:p>
            <a:r>
              <a:rPr lang="en-US" sz="1200" kern="1200" baseline="0" dirty="0" smtClean="0">
                <a:solidFill>
                  <a:schemeClr val="tx1"/>
                </a:solidFill>
                <a:latin typeface="+mn-lt"/>
                <a:ea typeface="+mn-ea"/>
                <a:cs typeface="+mn-cs"/>
              </a:rPr>
              <a:t>Thus, a software policy (the amount of memory to allocate to each process) interacts</a:t>
            </a:r>
          </a:p>
          <a:p>
            <a:r>
              <a:rPr lang="en-US" sz="1200" kern="1200" baseline="0" dirty="0" smtClean="0">
                <a:solidFill>
                  <a:schemeClr val="tx1"/>
                </a:solidFill>
                <a:latin typeface="+mn-lt"/>
                <a:ea typeface="+mn-ea"/>
                <a:cs typeface="+mn-cs"/>
              </a:rPr>
              <a:t>with a hardware design decision (page size).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2479465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Finally, the design issue of page size is related to the size of physical main memory</a:t>
            </a:r>
          </a:p>
          <a:p>
            <a:r>
              <a:rPr lang="en-US" sz="1200" kern="1200" baseline="0" dirty="0" smtClean="0">
                <a:solidFill>
                  <a:schemeClr val="tx1"/>
                </a:solidFill>
                <a:latin typeface="+mn-lt"/>
                <a:ea typeface="+mn-ea"/>
                <a:cs typeface="+mn-cs"/>
              </a:rPr>
              <a:t>and program size. At the same time that main memory is getting larger, the address</a:t>
            </a:r>
          </a:p>
          <a:p>
            <a:r>
              <a:rPr lang="en-US" sz="1200" kern="1200" baseline="0" dirty="0" smtClean="0">
                <a:solidFill>
                  <a:schemeClr val="tx1"/>
                </a:solidFill>
                <a:latin typeface="+mn-lt"/>
                <a:ea typeface="+mn-ea"/>
                <a:cs typeface="+mn-cs"/>
              </a:rPr>
              <a:t>space used by applications is also growing. The trend is most obvious on personal</a:t>
            </a:r>
          </a:p>
          <a:p>
            <a:r>
              <a:rPr lang="en-US" sz="1200" kern="1200" baseline="0" dirty="0" smtClean="0">
                <a:solidFill>
                  <a:schemeClr val="tx1"/>
                </a:solidFill>
                <a:latin typeface="+mn-lt"/>
                <a:ea typeface="+mn-ea"/>
                <a:cs typeface="+mn-cs"/>
              </a:rPr>
              <a:t>computers and workstations, where applications are becoming increasingly complex.</a:t>
            </a:r>
          </a:p>
          <a:p>
            <a:r>
              <a:rPr lang="en-US" sz="1200" kern="1200" baseline="0" dirty="0" smtClean="0">
                <a:solidFill>
                  <a:schemeClr val="tx1"/>
                </a:solidFill>
                <a:latin typeface="+mn-lt"/>
                <a:ea typeface="+mn-ea"/>
                <a:cs typeface="+mn-cs"/>
              </a:rPr>
              <a:t>Furthermore, contemporary programming techniques used in large programs tend to</a:t>
            </a:r>
          </a:p>
          <a:p>
            <a:r>
              <a:rPr lang="en-US" sz="1200" kern="1200" baseline="0" dirty="0" smtClean="0">
                <a:solidFill>
                  <a:schemeClr val="tx1"/>
                </a:solidFill>
                <a:latin typeface="+mn-lt"/>
                <a:ea typeface="+mn-ea"/>
                <a:cs typeface="+mn-cs"/>
              </a:rPr>
              <a:t>decrease the locality of references within a process [HUCK93]. For example,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Object-oriented techniques encourage the use of many small program and</a:t>
            </a:r>
          </a:p>
          <a:p>
            <a:r>
              <a:rPr lang="en-US" sz="1200" kern="1200" baseline="0" dirty="0" smtClean="0">
                <a:solidFill>
                  <a:schemeClr val="tx1"/>
                </a:solidFill>
                <a:latin typeface="+mn-lt"/>
                <a:ea typeface="+mn-ea"/>
                <a:cs typeface="+mn-cs"/>
              </a:rPr>
              <a:t>data modules with references scattered over a relatively large number of objects</a:t>
            </a:r>
          </a:p>
          <a:p>
            <a:r>
              <a:rPr lang="en-US" sz="1200" kern="1200" baseline="0" dirty="0" smtClean="0">
                <a:solidFill>
                  <a:schemeClr val="tx1"/>
                </a:solidFill>
                <a:latin typeface="+mn-lt"/>
                <a:ea typeface="+mn-ea"/>
                <a:cs typeface="+mn-cs"/>
              </a:rPr>
              <a:t>over a relatively short period of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Multithreaded applications may result in abrupt changes in the instruction</a:t>
            </a:r>
          </a:p>
          <a:p>
            <a:r>
              <a:rPr lang="en-US" sz="1200" kern="1200" baseline="0" dirty="0" smtClean="0">
                <a:solidFill>
                  <a:schemeClr val="tx1"/>
                </a:solidFill>
                <a:latin typeface="+mn-lt"/>
                <a:ea typeface="+mn-ea"/>
                <a:cs typeface="+mn-cs"/>
              </a:rPr>
              <a:t>stream and in scattered memory references.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a given size of TLB, as the memory size of processes grows and as locality</a:t>
            </a:r>
          </a:p>
          <a:p>
            <a:r>
              <a:rPr lang="en-US" sz="1200" kern="1200" baseline="0" dirty="0" smtClean="0">
                <a:solidFill>
                  <a:schemeClr val="tx1"/>
                </a:solidFill>
                <a:latin typeface="+mn-lt"/>
                <a:ea typeface="+mn-ea"/>
                <a:cs typeface="+mn-cs"/>
              </a:rPr>
              <a:t>decreases, the hit ratio on TLB accesses declines. Under these circumstances, the</a:t>
            </a:r>
          </a:p>
          <a:p>
            <a:r>
              <a:rPr lang="en-US" sz="1200" kern="1200" baseline="0" dirty="0" smtClean="0">
                <a:solidFill>
                  <a:schemeClr val="tx1"/>
                </a:solidFill>
                <a:latin typeface="+mn-lt"/>
                <a:ea typeface="+mn-ea"/>
                <a:cs typeface="+mn-cs"/>
              </a:rPr>
              <a:t>TLB can become a performance bottleneck (e.g., see [CHEN92]).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way to improve TLB performance is to use a larger TLB with more</a:t>
            </a:r>
          </a:p>
          <a:p>
            <a:r>
              <a:rPr lang="en-US" sz="1200" kern="1200" baseline="0" dirty="0" smtClean="0">
                <a:solidFill>
                  <a:schemeClr val="tx1"/>
                </a:solidFill>
                <a:latin typeface="+mn-lt"/>
                <a:ea typeface="+mn-ea"/>
                <a:cs typeface="+mn-cs"/>
              </a:rPr>
              <a:t>entries. However, TLB size interacts with other aspects of the hardware design,</a:t>
            </a:r>
          </a:p>
          <a:p>
            <a:r>
              <a:rPr lang="en-US" sz="1200" kern="1200" baseline="0" dirty="0" smtClean="0">
                <a:solidFill>
                  <a:schemeClr val="tx1"/>
                </a:solidFill>
                <a:latin typeface="+mn-lt"/>
                <a:ea typeface="+mn-ea"/>
                <a:cs typeface="+mn-cs"/>
              </a:rPr>
              <a:t>such as the main memory cache and the number of memory accesses per instruction</a:t>
            </a:r>
          </a:p>
          <a:p>
            <a:r>
              <a:rPr lang="en-US" sz="1200" kern="1200" baseline="0" dirty="0" smtClean="0">
                <a:solidFill>
                  <a:schemeClr val="tx1"/>
                </a:solidFill>
                <a:latin typeface="+mn-lt"/>
                <a:ea typeface="+mn-ea"/>
                <a:cs typeface="+mn-cs"/>
              </a:rPr>
              <a:t>cycle [TALL92]. The upshot is that TLB size is unlikely to grow as rapidly as main</a:t>
            </a:r>
          </a:p>
          <a:p>
            <a:r>
              <a:rPr lang="en-US" sz="1200" kern="1200" baseline="0" dirty="0" smtClean="0">
                <a:solidFill>
                  <a:schemeClr val="tx1"/>
                </a:solidFill>
                <a:latin typeface="+mn-lt"/>
                <a:ea typeface="+mn-ea"/>
                <a:cs typeface="+mn-cs"/>
              </a:rPr>
              <a:t>memory size. An alternative is to use larger page sizes so that each page table entry</a:t>
            </a:r>
          </a:p>
          <a:p>
            <a:r>
              <a:rPr lang="en-US" sz="1200" kern="1200" baseline="0" dirty="0" smtClean="0">
                <a:solidFill>
                  <a:schemeClr val="tx1"/>
                </a:solidFill>
                <a:latin typeface="+mn-lt"/>
                <a:ea typeface="+mn-ea"/>
                <a:cs typeface="+mn-cs"/>
              </a:rPr>
              <a:t>in the TLB refers to a larger block of memory. But we have just seen that the use of</a:t>
            </a:r>
          </a:p>
          <a:p>
            <a:r>
              <a:rPr lang="en-US" sz="1200" kern="1200" baseline="0" dirty="0" smtClean="0">
                <a:solidFill>
                  <a:schemeClr val="tx1"/>
                </a:solidFill>
                <a:latin typeface="+mn-lt"/>
                <a:ea typeface="+mn-ea"/>
                <a:cs typeface="+mn-cs"/>
              </a:rPr>
              <a:t>large page sizes can lead to performance degradation.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Accordingly, a number of designers have investigated the use of multiple</a:t>
            </a:r>
          </a:p>
          <a:p>
            <a:r>
              <a:rPr lang="en-US" sz="1200" kern="1200" baseline="0" dirty="0" smtClean="0">
                <a:solidFill>
                  <a:schemeClr val="tx1"/>
                </a:solidFill>
                <a:latin typeface="+mn-lt"/>
                <a:ea typeface="+mn-ea"/>
                <a:cs typeface="+mn-cs"/>
              </a:rPr>
              <a:t>page sizes [TALL92, KHAL93], and several microprocessor architectures support</a:t>
            </a:r>
          </a:p>
          <a:p>
            <a:r>
              <a:rPr lang="en-US" sz="1200" kern="1200" baseline="0" dirty="0" smtClean="0">
                <a:solidFill>
                  <a:schemeClr val="tx1"/>
                </a:solidFill>
                <a:latin typeface="+mn-lt"/>
                <a:ea typeface="+mn-ea"/>
                <a:cs typeface="+mn-cs"/>
              </a:rPr>
              <a:t>multiple pages sizes, including MIPS R4000, Alpha, </a:t>
            </a:r>
            <a:r>
              <a:rPr lang="en-US" sz="1200" kern="1200" baseline="0" dirty="0" err="1" smtClean="0">
                <a:solidFill>
                  <a:schemeClr val="tx1"/>
                </a:solidFill>
                <a:latin typeface="+mn-lt"/>
                <a:ea typeface="+mn-ea"/>
                <a:cs typeface="+mn-cs"/>
              </a:rPr>
              <a:t>UltraSPARC</a:t>
            </a:r>
            <a:r>
              <a:rPr lang="en-US" sz="1200" kern="1200" baseline="0" dirty="0" smtClean="0">
                <a:solidFill>
                  <a:schemeClr val="tx1"/>
                </a:solidFill>
                <a:latin typeface="+mn-lt"/>
                <a:ea typeface="+mn-ea"/>
                <a:cs typeface="+mn-cs"/>
              </a:rPr>
              <a:t>, Pentium, and</a:t>
            </a:r>
          </a:p>
          <a:p>
            <a:r>
              <a:rPr lang="en-US" sz="1200" kern="1200" baseline="0" dirty="0" smtClean="0">
                <a:solidFill>
                  <a:schemeClr val="tx1"/>
                </a:solidFill>
                <a:latin typeface="+mn-lt"/>
                <a:ea typeface="+mn-ea"/>
                <a:cs typeface="+mn-cs"/>
              </a:rPr>
              <a:t>IA-64. Multiple page sizes provide the flexibility needed to use a TLB effectively.</a:t>
            </a:r>
          </a:p>
          <a:p>
            <a:r>
              <a:rPr lang="en-US" sz="1200" kern="1200" baseline="0" dirty="0" smtClean="0">
                <a:solidFill>
                  <a:schemeClr val="tx1"/>
                </a:solidFill>
                <a:latin typeface="+mn-lt"/>
                <a:ea typeface="+mn-ea"/>
                <a:cs typeface="+mn-cs"/>
              </a:rPr>
              <a:t>For example, large contiguous regions in the address space of a process, such as program</a:t>
            </a:r>
          </a:p>
          <a:p>
            <a:r>
              <a:rPr lang="en-US" sz="1200" kern="1200" baseline="0" dirty="0" smtClean="0">
                <a:solidFill>
                  <a:schemeClr val="tx1"/>
                </a:solidFill>
                <a:latin typeface="+mn-lt"/>
                <a:ea typeface="+mn-ea"/>
                <a:cs typeface="+mn-cs"/>
              </a:rPr>
              <a:t>instructions, may be mapped using a small number of large pages rather than</a:t>
            </a:r>
          </a:p>
          <a:p>
            <a:r>
              <a:rPr lang="en-US" sz="1200" kern="1200" baseline="0" dirty="0" smtClean="0">
                <a:solidFill>
                  <a:schemeClr val="tx1"/>
                </a:solidFill>
                <a:latin typeface="+mn-lt"/>
                <a:ea typeface="+mn-ea"/>
                <a:cs typeface="+mn-cs"/>
              </a:rPr>
              <a:t>a large number of small pages, while thread stacks may be mapped using the small</a:t>
            </a:r>
          </a:p>
          <a:p>
            <a:r>
              <a:rPr lang="en-US" sz="1200" kern="1200" baseline="0" dirty="0" smtClean="0">
                <a:solidFill>
                  <a:schemeClr val="tx1"/>
                </a:solidFill>
                <a:latin typeface="+mn-lt"/>
                <a:ea typeface="+mn-ea"/>
                <a:cs typeface="+mn-cs"/>
              </a:rPr>
              <a:t>page size. However, most commercial operating systems still support only one page</a:t>
            </a:r>
          </a:p>
          <a:p>
            <a:r>
              <a:rPr lang="en-US" sz="1200" kern="1200" baseline="0" dirty="0" smtClean="0">
                <a:solidFill>
                  <a:schemeClr val="tx1"/>
                </a:solidFill>
                <a:latin typeface="+mn-lt"/>
                <a:ea typeface="+mn-ea"/>
                <a:cs typeface="+mn-cs"/>
              </a:rPr>
              <a:t>size, regardless of the capability of the underlying hardware. The reason for this is</a:t>
            </a:r>
          </a:p>
          <a:p>
            <a:r>
              <a:rPr lang="en-US" sz="1200" kern="1200" baseline="0" dirty="0" smtClean="0">
                <a:solidFill>
                  <a:schemeClr val="tx1"/>
                </a:solidFill>
                <a:latin typeface="+mn-lt"/>
                <a:ea typeface="+mn-ea"/>
                <a:cs typeface="+mn-cs"/>
              </a:rPr>
              <a:t>that page size affects many aspects of the operating system; thus, a change to multiple</a:t>
            </a:r>
          </a:p>
          <a:p>
            <a:r>
              <a:rPr lang="en-US" sz="1200" kern="1200" baseline="0" dirty="0" smtClean="0">
                <a:solidFill>
                  <a:schemeClr val="tx1"/>
                </a:solidFill>
                <a:latin typeface="+mn-lt"/>
                <a:ea typeface="+mn-ea"/>
                <a:cs typeface="+mn-cs"/>
              </a:rPr>
              <a:t>page sizes is a complex undertaking (see [GANA98]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3763753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Segmentation allows the programmer to view memory as consisting of multiple address spaces or segments. </a:t>
            </a:r>
          </a:p>
          <a:p>
            <a:r>
              <a:rPr lang="en-NZ" dirty="0" smtClean="0"/>
              <a:t>Segments may be of unequal, indeed dynamic, size. </a:t>
            </a:r>
          </a:p>
          <a:p>
            <a:r>
              <a:rPr lang="en-NZ" dirty="0" smtClean="0"/>
              <a:t>Memory references consist of a form of address (segment number, offset).</a:t>
            </a:r>
          </a:p>
          <a:p>
            <a:endParaRPr lang="en-NZ" dirty="0" smtClean="0"/>
          </a:p>
          <a:p>
            <a:r>
              <a:rPr lang="en-NZ" dirty="0" smtClean="0"/>
              <a:t>This organization has a number of advantages to the programmer over a nonsegmented address space:</a:t>
            </a:r>
          </a:p>
          <a:p>
            <a:endParaRPr lang="en-NZ" dirty="0" smtClean="0"/>
          </a:p>
          <a:p>
            <a:pPr marL="228600" indent="-228600">
              <a:buAutoNum type="arabicPeriod"/>
            </a:pPr>
            <a:r>
              <a:rPr lang="en-NZ" b="1" dirty="0" smtClean="0"/>
              <a:t>It simplifies the handling of growing data structures</a:t>
            </a:r>
            <a:r>
              <a:rPr lang="en-NZ" dirty="0" smtClean="0"/>
              <a:t>. </a:t>
            </a:r>
          </a:p>
          <a:p>
            <a:pPr marL="685800" lvl="1" indent="-228600">
              <a:buFont typeface="Arial" pitchFamily="34" charset="0"/>
              <a:buChar char="•"/>
            </a:pPr>
            <a:r>
              <a:rPr lang="en-NZ" dirty="0" smtClean="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smtClean="0"/>
              <a:t>If a segment that needs to be expanded is in main memory and there is insufficient room, the operating system may move the segment to a larger area of main memory, if available, or swap it out. The enlarged segment would be swapped back in at the next opportunity.</a:t>
            </a:r>
          </a:p>
          <a:p>
            <a:endParaRPr lang="en-NZ" dirty="0" smtClean="0"/>
          </a:p>
          <a:p>
            <a:r>
              <a:rPr lang="en-NZ" dirty="0" smtClean="0"/>
              <a:t>2. </a:t>
            </a:r>
            <a:r>
              <a:rPr lang="en-NZ" b="1" dirty="0" smtClean="0"/>
              <a:t>It allows programs to be altered and recompiled independently, </a:t>
            </a:r>
          </a:p>
          <a:p>
            <a:pPr lvl="1">
              <a:buFont typeface="Arial" pitchFamily="34" charset="0"/>
              <a:buChar char="•"/>
            </a:pPr>
            <a:r>
              <a:rPr lang="en-NZ" b="1" dirty="0" smtClean="0"/>
              <a:t> </a:t>
            </a:r>
            <a:r>
              <a:rPr lang="en-NZ" dirty="0" smtClean="0"/>
              <a:t>without requiring the entire set of programs to be relinked and reloaded.</a:t>
            </a:r>
          </a:p>
          <a:p>
            <a:pPr lvl="1">
              <a:buFont typeface="Arial" pitchFamily="34" charset="0"/>
              <a:buChar char="•"/>
            </a:pPr>
            <a:r>
              <a:rPr lang="en-NZ" dirty="0" smtClean="0"/>
              <a:t> Again, this is accomplished using multiple segments.</a:t>
            </a:r>
          </a:p>
          <a:p>
            <a:pPr lvl="1">
              <a:buFont typeface="Arial" pitchFamily="34" charset="0"/>
              <a:buNone/>
            </a:pPr>
            <a:endParaRPr lang="en-NZ" dirty="0" smtClean="0"/>
          </a:p>
          <a:p>
            <a:r>
              <a:rPr lang="en-NZ" dirty="0" smtClean="0"/>
              <a:t>3. </a:t>
            </a:r>
            <a:r>
              <a:rPr lang="en-NZ" b="1" dirty="0" smtClean="0"/>
              <a:t>It lends itself to sharing among processes</a:t>
            </a:r>
            <a:r>
              <a:rPr lang="en-NZ" dirty="0" smtClean="0"/>
              <a:t>. </a:t>
            </a:r>
          </a:p>
          <a:p>
            <a:pPr lvl="1">
              <a:buFont typeface="Arial" pitchFamily="34" charset="0"/>
              <a:buChar char="•"/>
            </a:pPr>
            <a:r>
              <a:rPr lang="en-NZ" dirty="0" smtClean="0"/>
              <a:t> A programmer can place a utility program or a useful table of data in a segment that can be referenced by other processes.</a:t>
            </a:r>
          </a:p>
          <a:p>
            <a:pPr lvl="1">
              <a:buFont typeface="Arial" pitchFamily="34" charset="0"/>
              <a:buNone/>
            </a:pPr>
            <a:endParaRPr lang="en-NZ" dirty="0" smtClean="0"/>
          </a:p>
          <a:p>
            <a:r>
              <a:rPr lang="en-NZ" dirty="0" smtClean="0"/>
              <a:t>4. </a:t>
            </a:r>
            <a:r>
              <a:rPr lang="en-NZ" b="1" dirty="0" smtClean="0"/>
              <a:t>It lends itself to protection.</a:t>
            </a:r>
          </a:p>
          <a:p>
            <a:pPr lvl="1">
              <a:buFont typeface="Arial" pitchFamily="34" charset="0"/>
              <a:buChar char="•"/>
            </a:pPr>
            <a:r>
              <a:rPr lang="en-NZ" b="1" dirty="0" smtClean="0"/>
              <a:t> </a:t>
            </a:r>
            <a:r>
              <a:rPr lang="en-NZ" dirty="0" smtClean="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689810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smtClean="0">
                <a:solidFill>
                  <a:schemeClr val="tx1"/>
                </a:solidFill>
                <a:latin typeface="+mn-lt"/>
                <a:ea typeface="+mn-ea"/>
                <a:cs typeface="+mn-cs"/>
              </a:rPr>
              <a:t>In the discussion of simple segmentation, we indicated that each</a:t>
            </a:r>
          </a:p>
          <a:p>
            <a:r>
              <a:rPr lang="en-US" sz="1200" kern="1200" baseline="0" dirty="0" smtClean="0">
                <a:solidFill>
                  <a:schemeClr val="tx1"/>
                </a:solidFill>
                <a:latin typeface="+mn-lt"/>
                <a:ea typeface="+mn-ea"/>
                <a:cs typeface="+mn-cs"/>
              </a:rPr>
              <a:t>process has its own segment table, and when all of its segments are loaded into main</a:t>
            </a:r>
          </a:p>
          <a:p>
            <a:r>
              <a:rPr lang="en-US" sz="1200" kern="1200" baseline="0" dirty="0" smtClean="0">
                <a:solidFill>
                  <a:schemeClr val="tx1"/>
                </a:solidFill>
                <a:latin typeface="+mn-lt"/>
                <a:ea typeface="+mn-ea"/>
                <a:cs typeface="+mn-cs"/>
              </a:rPr>
              <a:t>memory, the segment table for a process is created and loaded into main memory.</a:t>
            </a:r>
          </a:p>
          <a:p>
            <a:r>
              <a:rPr lang="en-US" sz="1200" kern="1200" baseline="0" dirty="0" smtClean="0">
                <a:solidFill>
                  <a:schemeClr val="tx1"/>
                </a:solidFill>
                <a:latin typeface="+mn-lt"/>
                <a:ea typeface="+mn-ea"/>
                <a:cs typeface="+mn-cs"/>
              </a:rPr>
              <a:t>Each segment table entry contains the starting address of the corresponding segment</a:t>
            </a:r>
          </a:p>
          <a:p>
            <a:r>
              <a:rPr lang="en-US" sz="1200" kern="1200" baseline="0" dirty="0" smtClean="0">
                <a:solidFill>
                  <a:schemeClr val="tx1"/>
                </a:solidFill>
                <a:latin typeface="+mn-lt"/>
                <a:ea typeface="+mn-ea"/>
                <a:cs typeface="+mn-cs"/>
              </a:rPr>
              <a:t>in main memory, as well as the length of the segment. The same device, a segment</a:t>
            </a:r>
          </a:p>
          <a:p>
            <a:r>
              <a:rPr lang="en-US" sz="1200" kern="1200" baseline="0" dirty="0" smtClean="0">
                <a:solidFill>
                  <a:schemeClr val="tx1"/>
                </a:solidFill>
                <a:latin typeface="+mn-lt"/>
                <a:ea typeface="+mn-ea"/>
                <a:cs typeface="+mn-cs"/>
              </a:rPr>
              <a:t>table, is needed when we consider a virtual memory scheme based on segmentation.</a:t>
            </a:r>
          </a:p>
          <a:p>
            <a:r>
              <a:rPr lang="en-US" sz="1200" kern="1200" baseline="0" dirty="0" smtClean="0">
                <a:solidFill>
                  <a:schemeClr val="tx1"/>
                </a:solidFill>
                <a:latin typeface="+mn-lt"/>
                <a:ea typeface="+mn-ea"/>
                <a:cs typeface="+mn-cs"/>
              </a:rPr>
              <a:t>Again, it is typical to associate a unique segment table with each process. In this</a:t>
            </a:r>
          </a:p>
          <a:p>
            <a:r>
              <a:rPr lang="en-US" sz="1200" kern="1200" baseline="0" dirty="0" smtClean="0">
                <a:solidFill>
                  <a:schemeClr val="tx1"/>
                </a:solidFill>
                <a:latin typeface="+mn-lt"/>
                <a:ea typeface="+mn-ea"/>
                <a:cs typeface="+mn-cs"/>
              </a:rPr>
              <a:t>case, however, the segment table entries become more complex ( Figure 8.1b ).</a:t>
            </a:r>
          </a:p>
          <a:p>
            <a:r>
              <a:rPr lang="en-US" sz="1200" kern="1200" baseline="0" dirty="0" smtClean="0">
                <a:solidFill>
                  <a:schemeClr val="tx1"/>
                </a:solidFill>
                <a:latin typeface="+mn-lt"/>
                <a:ea typeface="+mn-ea"/>
                <a:cs typeface="+mn-cs"/>
              </a:rPr>
              <a:t>Because only some of the segments of a process may be in main memory, a bit is</a:t>
            </a:r>
          </a:p>
          <a:p>
            <a:r>
              <a:rPr lang="en-US" sz="1200" kern="1200" baseline="0" dirty="0" smtClean="0">
                <a:solidFill>
                  <a:schemeClr val="tx1"/>
                </a:solidFill>
                <a:latin typeface="+mn-lt"/>
                <a:ea typeface="+mn-ea"/>
                <a:cs typeface="+mn-cs"/>
              </a:rPr>
              <a:t>needed in each segment table entry to indicate whether the corresponding segment</a:t>
            </a:r>
          </a:p>
          <a:p>
            <a:r>
              <a:rPr lang="en-US" sz="1200" kern="1200" baseline="0" dirty="0" smtClean="0">
                <a:solidFill>
                  <a:schemeClr val="tx1"/>
                </a:solidFill>
                <a:latin typeface="+mn-lt"/>
                <a:ea typeface="+mn-ea"/>
                <a:cs typeface="+mn-cs"/>
              </a:rPr>
              <a:t>is present in main memory or not. If the bit indicates that the segment is in memory,</a:t>
            </a:r>
          </a:p>
          <a:p>
            <a:r>
              <a:rPr lang="en-US" sz="1200" kern="1200" baseline="0" dirty="0" smtClean="0">
                <a:solidFill>
                  <a:schemeClr val="tx1"/>
                </a:solidFill>
                <a:latin typeface="+mn-lt"/>
                <a:ea typeface="+mn-ea"/>
                <a:cs typeface="+mn-cs"/>
              </a:rPr>
              <a:t>then the entry also includes the starting address and length of that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control bit in the segmentation table entry is a modify bit, indicating</a:t>
            </a:r>
          </a:p>
          <a:p>
            <a:r>
              <a:rPr lang="en-US" sz="1200" kern="1200" baseline="0" dirty="0" smtClean="0">
                <a:solidFill>
                  <a:schemeClr val="tx1"/>
                </a:solidFill>
                <a:latin typeface="+mn-lt"/>
                <a:ea typeface="+mn-ea"/>
                <a:cs typeface="+mn-cs"/>
              </a:rPr>
              <a:t>whether the contents of the corresponding segment have been altered since the segment</a:t>
            </a:r>
          </a:p>
          <a:p>
            <a:r>
              <a:rPr lang="en-US" sz="1200" kern="1200" baseline="0" dirty="0" smtClean="0">
                <a:solidFill>
                  <a:schemeClr val="tx1"/>
                </a:solidFill>
                <a:latin typeface="+mn-lt"/>
                <a:ea typeface="+mn-ea"/>
                <a:cs typeface="+mn-cs"/>
              </a:rPr>
              <a:t>was last loaded into main memory. If there has been no change, then it is not</a:t>
            </a:r>
          </a:p>
          <a:p>
            <a:r>
              <a:rPr lang="en-US" sz="1200" kern="1200" baseline="0" dirty="0" smtClean="0">
                <a:solidFill>
                  <a:schemeClr val="tx1"/>
                </a:solidFill>
                <a:latin typeface="+mn-lt"/>
                <a:ea typeface="+mn-ea"/>
                <a:cs typeface="+mn-cs"/>
              </a:rPr>
              <a:t>necessary to write the segment out when it comes time to replace the segment in the</a:t>
            </a:r>
          </a:p>
          <a:p>
            <a:r>
              <a:rPr lang="en-US" sz="1200" kern="1200" baseline="0" dirty="0" smtClean="0">
                <a:solidFill>
                  <a:schemeClr val="tx1"/>
                </a:solidFill>
                <a:latin typeface="+mn-lt"/>
                <a:ea typeface="+mn-ea"/>
                <a:cs typeface="+mn-cs"/>
              </a:rPr>
              <a:t>frame that it currently occupies. Other control bits may also be present. For example,</a:t>
            </a:r>
          </a:p>
          <a:p>
            <a:r>
              <a:rPr lang="en-US" sz="1200" kern="1200" baseline="0" dirty="0" smtClean="0">
                <a:solidFill>
                  <a:schemeClr val="tx1"/>
                </a:solidFill>
                <a:latin typeface="+mn-lt"/>
                <a:ea typeface="+mn-ea"/>
                <a:cs typeface="+mn-cs"/>
              </a:rPr>
              <a:t>if protection or sharing is managed at the segment level, then bits for that purpose</a:t>
            </a:r>
          </a:p>
          <a:p>
            <a:r>
              <a:rPr lang="en-US" sz="1200" kern="1200" baseline="0" dirty="0" smtClean="0">
                <a:solidFill>
                  <a:schemeClr val="tx1"/>
                </a:solidFill>
                <a:latin typeface="+mn-lt"/>
                <a:ea typeface="+mn-ea"/>
                <a:cs typeface="+mn-cs"/>
              </a:rPr>
              <a:t>will be required.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240781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now, we can talk in general</a:t>
            </a:r>
          </a:p>
          <a:p>
            <a:r>
              <a:rPr lang="en-US" sz="1200" kern="1200" baseline="0" dirty="0" smtClean="0">
                <a:solidFill>
                  <a:schemeClr val="tx1"/>
                </a:solidFill>
                <a:latin typeface="+mn-lt"/>
                <a:ea typeface="+mn-ea"/>
                <a:cs typeface="+mn-cs"/>
              </a:rPr>
              <a:t>terms, and we will use the term </a:t>
            </a:r>
            <a:r>
              <a:rPr lang="en-US" sz="1200" i="1" kern="1200" baseline="0" dirty="0" smtClean="0">
                <a:solidFill>
                  <a:schemeClr val="tx1"/>
                </a:solidFill>
                <a:latin typeface="+mn-lt"/>
                <a:ea typeface="+mn-ea"/>
                <a:cs typeface="+mn-cs"/>
              </a:rPr>
              <a:t>piece to refer to either page or segment, depending</a:t>
            </a:r>
          </a:p>
          <a:p>
            <a:r>
              <a:rPr lang="en-US" sz="1200" kern="1200" baseline="0" dirty="0" smtClean="0">
                <a:solidFill>
                  <a:schemeClr val="tx1"/>
                </a:solidFill>
                <a:latin typeface="+mn-lt"/>
                <a:ea typeface="+mn-ea"/>
                <a:cs typeface="+mn-cs"/>
              </a:rPr>
              <a:t>on whether paging or segmentation is employed. Suppose that it is time to bring a</a:t>
            </a:r>
          </a:p>
          <a:p>
            <a:r>
              <a:rPr lang="en-US" sz="1200" kern="1200" baseline="0" dirty="0" smtClean="0">
                <a:solidFill>
                  <a:schemeClr val="tx1"/>
                </a:solidFill>
                <a:latin typeface="+mn-lt"/>
                <a:ea typeface="+mn-ea"/>
                <a:cs typeface="+mn-cs"/>
              </a:rPr>
              <a:t>new process into memory. The operating system begins by bringing in only one or</a:t>
            </a:r>
          </a:p>
          <a:p>
            <a:r>
              <a:rPr lang="en-US" sz="1200" kern="1200" baseline="0" dirty="0" smtClean="0">
                <a:solidFill>
                  <a:schemeClr val="tx1"/>
                </a:solidFill>
                <a:latin typeface="+mn-lt"/>
                <a:ea typeface="+mn-ea"/>
                <a:cs typeface="+mn-cs"/>
              </a:rPr>
              <a:t>a few pieces, to include the initial program piece and the initial data piece to which</a:t>
            </a:r>
          </a:p>
          <a:p>
            <a:r>
              <a:rPr lang="en-US" sz="1200" kern="1200" baseline="0" dirty="0" smtClean="0">
                <a:solidFill>
                  <a:schemeClr val="tx1"/>
                </a:solidFill>
                <a:latin typeface="+mn-lt"/>
                <a:ea typeface="+mn-ea"/>
                <a:cs typeface="+mn-cs"/>
              </a:rPr>
              <a:t>those instructions refer.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portion of a process that is actually in main memory</a:t>
            </a:r>
          </a:p>
          <a:p>
            <a:r>
              <a:rPr lang="en-US" sz="1200" kern="1200" baseline="0" dirty="0" smtClean="0">
                <a:solidFill>
                  <a:schemeClr val="tx1"/>
                </a:solidFill>
                <a:latin typeface="+mn-lt"/>
                <a:ea typeface="+mn-ea"/>
                <a:cs typeface="+mn-cs"/>
              </a:rPr>
              <a:t>at any time is defined to be the </a:t>
            </a:r>
            <a:r>
              <a:rPr lang="en-US" sz="1200" b="1" kern="1200" baseline="0" dirty="0" smtClean="0">
                <a:solidFill>
                  <a:schemeClr val="tx1"/>
                </a:solidFill>
                <a:latin typeface="+mn-lt"/>
                <a:ea typeface="+mn-ea"/>
                <a:cs typeface="+mn-cs"/>
              </a:rPr>
              <a:t>resident </a:t>
            </a:r>
            <a:r>
              <a:rPr lang="en-US" sz="1200" b="0" kern="1200" baseline="0" dirty="0" smtClean="0">
                <a:solidFill>
                  <a:schemeClr val="tx1"/>
                </a:solidFill>
                <a:latin typeface="+mn-lt"/>
                <a:ea typeface="+mn-ea"/>
                <a:cs typeface="+mn-cs"/>
              </a:rPr>
              <a:t>set of the process. As the process executes,</a:t>
            </a:r>
          </a:p>
          <a:p>
            <a:r>
              <a:rPr lang="en-US" sz="1200" kern="1200" baseline="0" dirty="0" smtClean="0">
                <a:solidFill>
                  <a:schemeClr val="tx1"/>
                </a:solidFill>
                <a:latin typeface="+mn-lt"/>
                <a:ea typeface="+mn-ea"/>
                <a:cs typeface="+mn-cs"/>
              </a:rPr>
              <a:t>things proceed smoothly as long as all memory references are to locations that are</a:t>
            </a:r>
          </a:p>
          <a:p>
            <a:r>
              <a:rPr lang="en-US" sz="1200" kern="1200" baseline="0" dirty="0" smtClean="0">
                <a:solidFill>
                  <a:schemeClr val="tx1"/>
                </a:solidFill>
                <a:latin typeface="+mn-lt"/>
                <a:ea typeface="+mn-ea"/>
                <a:cs typeface="+mn-cs"/>
              </a:rPr>
              <a:t>in the resident set. Using the segment or page table, the processor always is able to</a:t>
            </a:r>
          </a:p>
          <a:p>
            <a:r>
              <a:rPr lang="en-US" sz="1200" kern="1200" baseline="0" dirty="0" smtClean="0">
                <a:solidFill>
                  <a:schemeClr val="tx1"/>
                </a:solidFill>
                <a:latin typeface="+mn-lt"/>
                <a:ea typeface="+mn-ea"/>
                <a:cs typeface="+mn-cs"/>
              </a:rPr>
              <a:t>determine whether this is so. If the processor encounters a logical address that is</a:t>
            </a:r>
          </a:p>
          <a:p>
            <a:r>
              <a:rPr lang="en-US" sz="1200" kern="1200" baseline="0" dirty="0" smtClean="0">
                <a:solidFill>
                  <a:schemeClr val="tx1"/>
                </a:solidFill>
                <a:latin typeface="+mn-lt"/>
                <a:ea typeface="+mn-ea"/>
                <a:cs typeface="+mn-cs"/>
              </a:rPr>
              <a:t>not in main memory, it generates an interrupt indicating a memory access fault. The</a:t>
            </a:r>
          </a:p>
          <a:p>
            <a:r>
              <a:rPr lang="en-US" sz="1200" kern="1200" baseline="0" dirty="0" smtClean="0">
                <a:solidFill>
                  <a:schemeClr val="tx1"/>
                </a:solidFill>
                <a:latin typeface="+mn-lt"/>
                <a:ea typeface="+mn-ea"/>
                <a:cs typeface="+mn-cs"/>
              </a:rPr>
              <a:t>operating system puts the interrupted process in a blocking state.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213663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basic mechanism for reading a word from memory involves the translation</a:t>
            </a:r>
          </a:p>
          <a:p>
            <a:r>
              <a:rPr lang="en-US" sz="1200" kern="1200" baseline="0" dirty="0" smtClean="0">
                <a:solidFill>
                  <a:schemeClr val="tx1"/>
                </a:solidFill>
                <a:latin typeface="+mn-lt"/>
                <a:ea typeface="+mn-ea"/>
                <a:cs typeface="+mn-cs"/>
              </a:rPr>
              <a:t>of a virtual, or logical, address, consisting of segment number and offset, into a physical</a:t>
            </a:r>
          </a:p>
          <a:p>
            <a:r>
              <a:rPr lang="en-US" sz="1200" kern="1200" baseline="0" dirty="0" smtClean="0">
                <a:solidFill>
                  <a:schemeClr val="tx1"/>
                </a:solidFill>
                <a:latin typeface="+mn-lt"/>
                <a:ea typeface="+mn-ea"/>
                <a:cs typeface="+mn-cs"/>
              </a:rPr>
              <a:t>address, using a segment table. Because the segment table is of variable length,</a:t>
            </a:r>
          </a:p>
          <a:p>
            <a:r>
              <a:rPr lang="en-US" sz="1200" kern="1200" baseline="0" dirty="0" smtClean="0">
                <a:solidFill>
                  <a:schemeClr val="tx1"/>
                </a:solidFill>
                <a:latin typeface="+mn-lt"/>
                <a:ea typeface="+mn-ea"/>
                <a:cs typeface="+mn-cs"/>
              </a:rPr>
              <a:t>depending on the size of the process, we cannot expect to hold it in registers. Instead,</a:t>
            </a:r>
          </a:p>
          <a:p>
            <a:r>
              <a:rPr lang="en-US" sz="1200" kern="1200" baseline="0" dirty="0" smtClean="0">
                <a:solidFill>
                  <a:schemeClr val="tx1"/>
                </a:solidFill>
                <a:latin typeface="+mn-lt"/>
                <a:ea typeface="+mn-ea"/>
                <a:cs typeface="+mn-cs"/>
              </a:rPr>
              <a:t>it must be in main memory to be accessed. Figure 8.11 suggests a hardware implementation</a:t>
            </a:r>
          </a:p>
          <a:p>
            <a:r>
              <a:rPr lang="en-US" sz="1200" kern="1200" baseline="0" dirty="0" smtClean="0">
                <a:solidFill>
                  <a:schemeClr val="tx1"/>
                </a:solidFill>
                <a:latin typeface="+mn-lt"/>
                <a:ea typeface="+mn-ea"/>
                <a:cs typeface="+mn-cs"/>
              </a:rPr>
              <a:t>of this scheme (note similarity to Figure 8.2 ). When a particular process</a:t>
            </a:r>
          </a:p>
          <a:p>
            <a:r>
              <a:rPr lang="en-US" sz="1200" kern="1200" baseline="0" dirty="0" smtClean="0">
                <a:solidFill>
                  <a:schemeClr val="tx1"/>
                </a:solidFill>
                <a:latin typeface="+mn-lt"/>
                <a:ea typeface="+mn-ea"/>
                <a:cs typeface="+mn-cs"/>
              </a:rPr>
              <a:t>is running, a register holds the starting address of the segment table for that process.</a:t>
            </a:r>
          </a:p>
          <a:p>
            <a:r>
              <a:rPr lang="en-US" sz="1200" kern="1200" baseline="0" dirty="0" smtClean="0">
                <a:solidFill>
                  <a:schemeClr val="tx1"/>
                </a:solidFill>
                <a:latin typeface="+mn-lt"/>
                <a:ea typeface="+mn-ea"/>
                <a:cs typeface="+mn-cs"/>
              </a:rPr>
              <a:t>The segment number of a virtual address is used to index that table and look up the</a:t>
            </a:r>
          </a:p>
          <a:p>
            <a:r>
              <a:rPr lang="en-US" sz="1200" kern="1200" baseline="0" dirty="0" smtClean="0">
                <a:solidFill>
                  <a:schemeClr val="tx1"/>
                </a:solidFill>
                <a:latin typeface="+mn-lt"/>
                <a:ea typeface="+mn-ea"/>
                <a:cs typeface="+mn-cs"/>
              </a:rPr>
              <a:t>corresponding main memory address for the start of the segment. This is added to</a:t>
            </a:r>
          </a:p>
          <a:p>
            <a:r>
              <a:rPr lang="en-US" sz="1200" kern="1200" baseline="0" dirty="0" smtClean="0">
                <a:solidFill>
                  <a:schemeClr val="tx1"/>
                </a:solidFill>
                <a:latin typeface="+mn-lt"/>
                <a:ea typeface="+mn-ea"/>
                <a:cs typeface="+mn-cs"/>
              </a:rPr>
              <a:t>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845320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Both paging and segmentation have their strengths. Paging, which is transparent</a:t>
            </a:r>
          </a:p>
          <a:p>
            <a:r>
              <a:rPr lang="en-US" sz="1200" kern="1200" baseline="0" dirty="0" smtClean="0">
                <a:solidFill>
                  <a:schemeClr val="tx1"/>
                </a:solidFill>
                <a:latin typeface="+mn-lt"/>
                <a:ea typeface="+mn-ea"/>
                <a:cs typeface="+mn-cs"/>
              </a:rPr>
              <a:t>to the programmer, eliminates external fragmentation and thus provides efficient</a:t>
            </a:r>
          </a:p>
          <a:p>
            <a:r>
              <a:rPr lang="en-US" sz="1200" kern="1200" baseline="0" dirty="0" smtClean="0">
                <a:solidFill>
                  <a:schemeClr val="tx1"/>
                </a:solidFill>
                <a:latin typeface="+mn-lt"/>
                <a:ea typeface="+mn-ea"/>
                <a:cs typeface="+mn-cs"/>
              </a:rPr>
              <a:t>use of main memory. In addition, because the pieces that are moved in and out of</a:t>
            </a:r>
          </a:p>
          <a:p>
            <a:r>
              <a:rPr lang="en-US" sz="1200" kern="1200" baseline="0" dirty="0" smtClean="0">
                <a:solidFill>
                  <a:schemeClr val="tx1"/>
                </a:solidFill>
                <a:latin typeface="+mn-lt"/>
                <a:ea typeface="+mn-ea"/>
                <a:cs typeface="+mn-cs"/>
              </a:rPr>
              <a:t>main memory are of fixed, equal size, it is possible to develop sophisticated memory</a:t>
            </a:r>
          </a:p>
          <a:p>
            <a:r>
              <a:rPr lang="en-US" sz="1200" kern="1200" baseline="0" dirty="0" smtClean="0">
                <a:solidFill>
                  <a:schemeClr val="tx1"/>
                </a:solidFill>
                <a:latin typeface="+mn-lt"/>
                <a:ea typeface="+mn-ea"/>
                <a:cs typeface="+mn-cs"/>
              </a:rPr>
              <a:t>management algorithms that exploit the behavior of programs, as we shall see.</a:t>
            </a:r>
          </a:p>
          <a:p>
            <a:r>
              <a:rPr lang="en-US" sz="1200" kern="1200" baseline="0" dirty="0" smtClean="0">
                <a:solidFill>
                  <a:schemeClr val="tx1"/>
                </a:solidFill>
                <a:latin typeface="+mn-lt"/>
                <a:ea typeface="+mn-ea"/>
                <a:cs typeface="+mn-cs"/>
              </a:rPr>
              <a:t>Segmentation, which is visible to the programmer, has the strengths listed earlier,</a:t>
            </a:r>
          </a:p>
          <a:p>
            <a:r>
              <a:rPr lang="en-US" sz="1200" kern="1200" baseline="0" dirty="0" smtClean="0">
                <a:solidFill>
                  <a:schemeClr val="tx1"/>
                </a:solidFill>
                <a:latin typeface="+mn-lt"/>
                <a:ea typeface="+mn-ea"/>
                <a:cs typeface="+mn-cs"/>
              </a:rPr>
              <a:t>including the ability to handle growing data structures, modularity, and support</a:t>
            </a:r>
          </a:p>
          <a:p>
            <a:r>
              <a:rPr lang="en-US" sz="1200" kern="1200" baseline="0" dirty="0" smtClean="0">
                <a:solidFill>
                  <a:schemeClr val="tx1"/>
                </a:solidFill>
                <a:latin typeface="+mn-lt"/>
                <a:ea typeface="+mn-ea"/>
                <a:cs typeface="+mn-cs"/>
              </a:rPr>
              <a:t>for sharing and protection. To combine the advantages of both, some systems are</a:t>
            </a:r>
          </a:p>
          <a:p>
            <a:r>
              <a:rPr lang="en-US" sz="1200" kern="1200" baseline="0" dirty="0" smtClean="0">
                <a:solidFill>
                  <a:schemeClr val="tx1"/>
                </a:solidFill>
                <a:latin typeface="+mn-lt"/>
                <a:ea typeface="+mn-ea"/>
                <a:cs typeface="+mn-cs"/>
              </a:rPr>
              <a:t>equipped with processor hardware and operating system software to provide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combined paging/segmentation system, a user’s address space is broken</a:t>
            </a:r>
          </a:p>
          <a:p>
            <a:r>
              <a:rPr lang="en-US" sz="1200" kern="1200" baseline="0" dirty="0" smtClean="0">
                <a:solidFill>
                  <a:schemeClr val="tx1"/>
                </a:solidFill>
                <a:latin typeface="+mn-lt"/>
                <a:ea typeface="+mn-ea"/>
                <a:cs typeface="+mn-cs"/>
              </a:rPr>
              <a:t>up into a number of segments, at the discretion of the programmer. Each segment</a:t>
            </a:r>
          </a:p>
          <a:p>
            <a:r>
              <a:rPr lang="en-US" sz="1200" kern="1200" baseline="0" dirty="0" smtClean="0">
                <a:solidFill>
                  <a:schemeClr val="tx1"/>
                </a:solidFill>
                <a:latin typeface="+mn-lt"/>
                <a:ea typeface="+mn-ea"/>
                <a:cs typeface="+mn-cs"/>
              </a:rPr>
              <a:t>is, in turn, broken up into a number of fixed-size pages, which are equal in length to</a:t>
            </a:r>
          </a:p>
          <a:p>
            <a:r>
              <a:rPr lang="en-US" sz="1200" kern="1200" baseline="0" dirty="0" smtClean="0">
                <a:solidFill>
                  <a:schemeClr val="tx1"/>
                </a:solidFill>
                <a:latin typeface="+mn-lt"/>
                <a:ea typeface="+mn-ea"/>
                <a:cs typeface="+mn-cs"/>
              </a:rPr>
              <a:t>a main memory frame. If a segment has length less than that of a page, the segment</a:t>
            </a:r>
          </a:p>
          <a:p>
            <a:r>
              <a:rPr lang="en-US" sz="1200" kern="1200" baseline="0" dirty="0" smtClean="0">
                <a:solidFill>
                  <a:schemeClr val="tx1"/>
                </a:solidFill>
                <a:latin typeface="+mn-lt"/>
                <a:ea typeface="+mn-ea"/>
                <a:cs typeface="+mn-cs"/>
              </a:rPr>
              <a:t>occupies just one page. From the programmer’s point of view, a logical address still</a:t>
            </a:r>
          </a:p>
          <a:p>
            <a:r>
              <a:rPr lang="en-US" sz="1200" kern="1200" baseline="0" dirty="0" smtClean="0">
                <a:solidFill>
                  <a:schemeClr val="tx1"/>
                </a:solidFill>
                <a:latin typeface="+mn-lt"/>
                <a:ea typeface="+mn-ea"/>
                <a:cs typeface="+mn-cs"/>
              </a:rPr>
              <a:t>consists of a segment number and a segment offset. From the system’s point of view,</a:t>
            </a:r>
          </a:p>
          <a:p>
            <a:r>
              <a:rPr lang="en-US" sz="1200" kern="1200" baseline="0" dirty="0" smtClean="0">
                <a:solidFill>
                  <a:schemeClr val="tx1"/>
                </a:solidFill>
                <a:latin typeface="+mn-lt"/>
                <a:ea typeface="+mn-ea"/>
                <a:cs typeface="+mn-cs"/>
              </a:rPr>
              <a:t>the segment offset is viewed as a page number and page offset for a page within the</a:t>
            </a:r>
          </a:p>
          <a:p>
            <a:r>
              <a:rPr lang="en-US" sz="1200" kern="1200" baseline="0" dirty="0" smtClean="0">
                <a:solidFill>
                  <a:schemeClr val="tx1"/>
                </a:solidFill>
                <a:latin typeface="+mn-lt"/>
                <a:ea typeface="+mn-ea"/>
                <a:cs typeface="+mn-cs"/>
              </a:rPr>
              <a:t>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204711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8.12 suggests a structure to support combined paging/segmentation</a:t>
            </a:r>
          </a:p>
          <a:p>
            <a:r>
              <a:rPr lang="en-US" sz="1200" kern="1200" baseline="0" dirty="0" smtClean="0">
                <a:solidFill>
                  <a:schemeClr val="tx1"/>
                </a:solidFill>
                <a:latin typeface="+mn-lt"/>
                <a:ea typeface="+mn-ea"/>
                <a:cs typeface="+mn-cs"/>
              </a:rPr>
              <a:t>(note similarity to Figure 8.4 ). Associated with each process is a segment table and</a:t>
            </a:r>
          </a:p>
          <a:p>
            <a:r>
              <a:rPr lang="en-US" sz="1200" kern="1200" baseline="0" dirty="0" smtClean="0">
                <a:solidFill>
                  <a:schemeClr val="tx1"/>
                </a:solidFill>
                <a:latin typeface="+mn-lt"/>
                <a:ea typeface="+mn-ea"/>
                <a:cs typeface="+mn-cs"/>
              </a:rPr>
              <a:t>a number of page tables, one per process segment. When a particular process is</a:t>
            </a:r>
          </a:p>
          <a:p>
            <a:r>
              <a:rPr lang="en-US" sz="1200" kern="1200" baseline="0" dirty="0" smtClean="0">
                <a:solidFill>
                  <a:schemeClr val="tx1"/>
                </a:solidFill>
                <a:latin typeface="+mn-lt"/>
                <a:ea typeface="+mn-ea"/>
                <a:cs typeface="+mn-cs"/>
              </a:rPr>
              <a:t>running, a register holds the starting address of the segment table for that process.</a:t>
            </a:r>
          </a:p>
          <a:p>
            <a:r>
              <a:rPr lang="en-US" sz="1200" kern="1200" baseline="0" dirty="0" smtClean="0">
                <a:solidFill>
                  <a:schemeClr val="tx1"/>
                </a:solidFill>
                <a:latin typeface="+mn-lt"/>
                <a:ea typeface="+mn-ea"/>
                <a:cs typeface="+mn-cs"/>
              </a:rPr>
              <a:t>Presented with a virtual address, the processor uses the segment number portion to</a:t>
            </a:r>
          </a:p>
          <a:p>
            <a:r>
              <a:rPr lang="en-US" sz="1200" kern="1200" baseline="0" dirty="0" smtClean="0">
                <a:solidFill>
                  <a:schemeClr val="tx1"/>
                </a:solidFill>
                <a:latin typeface="+mn-lt"/>
                <a:ea typeface="+mn-ea"/>
                <a:cs typeface="+mn-cs"/>
              </a:rPr>
              <a:t>index into the process segment table to find the page table for that segment. Then</a:t>
            </a:r>
          </a:p>
          <a:p>
            <a:r>
              <a:rPr lang="en-US" sz="1200" kern="1200" baseline="0" dirty="0" smtClean="0">
                <a:solidFill>
                  <a:schemeClr val="tx1"/>
                </a:solidFill>
                <a:latin typeface="+mn-lt"/>
                <a:ea typeface="+mn-ea"/>
                <a:cs typeface="+mn-cs"/>
              </a:rPr>
              <a:t>the page number portion of the virtual address is used to index the page table and</a:t>
            </a:r>
          </a:p>
          <a:p>
            <a:r>
              <a:rPr lang="en-US" sz="1200" kern="1200" baseline="0" dirty="0" smtClean="0">
                <a:solidFill>
                  <a:schemeClr val="tx1"/>
                </a:solidFill>
                <a:latin typeface="+mn-lt"/>
                <a:ea typeface="+mn-ea"/>
                <a:cs typeface="+mn-cs"/>
              </a:rPr>
              <a:t>look up the corresponding frame number. This is combined with the offset portion</a:t>
            </a:r>
          </a:p>
          <a:p>
            <a:r>
              <a:rPr lang="en-US" sz="1200" kern="1200" baseline="0" dirty="0" smtClean="0">
                <a:solidFill>
                  <a:schemeClr val="tx1"/>
                </a:solidFill>
                <a:latin typeface="+mn-lt"/>
                <a:ea typeface="+mn-ea"/>
                <a:cs typeface="+mn-cs"/>
              </a:rPr>
              <a:t>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661983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8.1c suggests the segment table entry and page table entry formats. As</a:t>
            </a:r>
          </a:p>
          <a:p>
            <a:r>
              <a:rPr lang="en-US" sz="1200" kern="1200" baseline="0" dirty="0" smtClean="0">
                <a:solidFill>
                  <a:schemeClr val="tx1"/>
                </a:solidFill>
                <a:latin typeface="+mn-lt"/>
                <a:ea typeface="+mn-ea"/>
                <a:cs typeface="+mn-cs"/>
              </a:rPr>
              <a:t>before, the segment table entry contains the length of the segment. It also contains</a:t>
            </a:r>
          </a:p>
          <a:p>
            <a:r>
              <a:rPr lang="en-US" sz="1200" kern="1200" baseline="0" dirty="0" smtClean="0">
                <a:solidFill>
                  <a:schemeClr val="tx1"/>
                </a:solidFill>
                <a:latin typeface="+mn-lt"/>
                <a:ea typeface="+mn-ea"/>
                <a:cs typeface="+mn-cs"/>
              </a:rPr>
              <a:t>a base field, which now refers to a page table. The present and modified bits are not</a:t>
            </a:r>
          </a:p>
          <a:p>
            <a:r>
              <a:rPr lang="en-US" sz="1200" kern="1200" baseline="0" dirty="0" smtClean="0">
                <a:solidFill>
                  <a:schemeClr val="tx1"/>
                </a:solidFill>
                <a:latin typeface="+mn-lt"/>
                <a:ea typeface="+mn-ea"/>
                <a:cs typeface="+mn-cs"/>
              </a:rPr>
              <a:t>needed because these matters are handled at the page level. Other control bits may</a:t>
            </a:r>
          </a:p>
          <a:p>
            <a:r>
              <a:rPr lang="en-US" sz="1200" kern="1200" baseline="0" dirty="0" smtClean="0">
                <a:solidFill>
                  <a:schemeClr val="tx1"/>
                </a:solidFill>
                <a:latin typeface="+mn-lt"/>
                <a:ea typeface="+mn-ea"/>
                <a:cs typeface="+mn-cs"/>
              </a:rPr>
              <a:t>be used, for purposes of sharing and protection. The page table entry is essentially</a:t>
            </a:r>
          </a:p>
          <a:p>
            <a:r>
              <a:rPr lang="en-US" sz="1200" kern="1200" baseline="0" dirty="0" smtClean="0">
                <a:solidFill>
                  <a:schemeClr val="tx1"/>
                </a:solidFill>
                <a:latin typeface="+mn-lt"/>
                <a:ea typeface="+mn-ea"/>
                <a:cs typeface="+mn-cs"/>
              </a:rPr>
              <a:t>the same as is used in a pure paging system. Each page number is mapped into a corresponding</a:t>
            </a:r>
          </a:p>
          <a:p>
            <a:r>
              <a:rPr lang="en-US" sz="1200" kern="1200" baseline="0" dirty="0" smtClean="0">
                <a:solidFill>
                  <a:schemeClr val="tx1"/>
                </a:solidFill>
                <a:latin typeface="+mn-lt"/>
                <a:ea typeface="+mn-ea"/>
                <a:cs typeface="+mn-cs"/>
              </a:rPr>
              <a:t>frame number if the page is present in main memory. The modified bit</a:t>
            </a:r>
          </a:p>
          <a:p>
            <a:r>
              <a:rPr lang="en-US" sz="1200" kern="1200" baseline="0" dirty="0" smtClean="0">
                <a:solidFill>
                  <a:schemeClr val="tx1"/>
                </a:solidFill>
                <a:latin typeface="+mn-lt"/>
                <a:ea typeface="+mn-ea"/>
                <a:cs typeface="+mn-cs"/>
              </a:rPr>
              <a:t>indicates whether this page needs to be written back out when the frame is allocated</a:t>
            </a:r>
          </a:p>
          <a:p>
            <a:r>
              <a:rPr lang="en-US" sz="1200" kern="1200" baseline="0" dirty="0" smtClean="0">
                <a:solidFill>
                  <a:schemeClr val="tx1"/>
                </a:solidFill>
                <a:latin typeface="+mn-lt"/>
                <a:ea typeface="+mn-ea"/>
                <a:cs typeface="+mn-cs"/>
              </a:rPr>
              <a:t>to another page. There may be other control bits dealing with protection or other</a:t>
            </a:r>
          </a:p>
          <a:p>
            <a:r>
              <a:rPr lang="en-US" sz="1200" kern="1200" baseline="0" dirty="0" smtClean="0">
                <a:solidFill>
                  <a:schemeClr val="tx1"/>
                </a:solidFill>
                <a:latin typeface="+mn-lt"/>
                <a:ea typeface="+mn-ea"/>
                <a:cs typeface="+mn-cs"/>
              </a:rPr>
              <a:t>aspects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2959548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Segmentation lends itself to the implementation of protection and sharing policies.</a:t>
            </a:r>
          </a:p>
          <a:p>
            <a:r>
              <a:rPr lang="en-US" sz="1200" kern="1200" baseline="0" dirty="0" smtClean="0">
                <a:solidFill>
                  <a:schemeClr val="tx1"/>
                </a:solidFill>
                <a:latin typeface="+mn-lt"/>
                <a:ea typeface="+mn-ea"/>
                <a:cs typeface="+mn-cs"/>
              </a:rPr>
              <a:t>Because each segment table entry includes a length as well as a base address, a program</a:t>
            </a:r>
          </a:p>
          <a:p>
            <a:r>
              <a:rPr lang="en-US" sz="1200" kern="1200" baseline="0" dirty="0" smtClean="0">
                <a:solidFill>
                  <a:schemeClr val="tx1"/>
                </a:solidFill>
                <a:latin typeface="+mn-lt"/>
                <a:ea typeface="+mn-ea"/>
                <a:cs typeface="+mn-cs"/>
              </a:rPr>
              <a:t>cannot inadvertently access a main memory location beyond the limits of a</a:t>
            </a:r>
          </a:p>
          <a:p>
            <a:r>
              <a:rPr lang="en-US" sz="1200" kern="1200" baseline="0" dirty="0" smtClean="0">
                <a:solidFill>
                  <a:schemeClr val="tx1"/>
                </a:solidFill>
                <a:latin typeface="+mn-lt"/>
                <a:ea typeface="+mn-ea"/>
                <a:cs typeface="+mn-cs"/>
              </a:rPr>
              <a:t>segment. To achieve sharing, it is possible for a segment to be referenced in the segment</a:t>
            </a:r>
          </a:p>
          <a:p>
            <a:r>
              <a:rPr lang="en-US" sz="1200" kern="1200" baseline="0" dirty="0" smtClean="0">
                <a:solidFill>
                  <a:schemeClr val="tx1"/>
                </a:solidFill>
                <a:latin typeface="+mn-lt"/>
                <a:ea typeface="+mn-ea"/>
                <a:cs typeface="+mn-cs"/>
              </a:rPr>
              <a:t>tables of more than one process. The same mechanisms are, of course, available</a:t>
            </a:r>
          </a:p>
          <a:p>
            <a:r>
              <a:rPr lang="en-US" sz="1200" kern="1200" baseline="0" dirty="0" smtClean="0">
                <a:solidFill>
                  <a:schemeClr val="tx1"/>
                </a:solidFill>
                <a:latin typeface="+mn-lt"/>
                <a:ea typeface="+mn-ea"/>
                <a:cs typeface="+mn-cs"/>
              </a:rPr>
              <a:t>in a paging system. However, in this case the page structure of programs and</a:t>
            </a:r>
          </a:p>
          <a:p>
            <a:r>
              <a:rPr lang="en-US" sz="1200" kern="1200" baseline="0" dirty="0" smtClean="0">
                <a:solidFill>
                  <a:schemeClr val="tx1"/>
                </a:solidFill>
                <a:latin typeface="+mn-lt"/>
                <a:ea typeface="+mn-ea"/>
                <a:cs typeface="+mn-cs"/>
              </a:rPr>
              <a:t>data is not visible to the programmer, making the specification of protection and</a:t>
            </a:r>
          </a:p>
          <a:p>
            <a:r>
              <a:rPr lang="en-US" sz="1200" kern="1200" baseline="0" dirty="0" smtClean="0">
                <a:solidFill>
                  <a:schemeClr val="tx1"/>
                </a:solidFill>
                <a:latin typeface="+mn-lt"/>
                <a:ea typeface="+mn-ea"/>
                <a:cs typeface="+mn-cs"/>
              </a:rPr>
              <a:t>sharing requirements more awkward.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88815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Table 8.4 lists the key design elements that</a:t>
            </a:r>
          </a:p>
          <a:p>
            <a:r>
              <a:rPr lang="en-US" sz="1200" kern="1200" baseline="0" dirty="0" smtClean="0">
                <a:solidFill>
                  <a:schemeClr val="tx1"/>
                </a:solidFill>
                <a:latin typeface="+mn-lt"/>
                <a:ea typeface="+mn-ea"/>
                <a:cs typeface="+mn-cs"/>
              </a:rPr>
              <a:t>we examine. In each case, the key issue is one of performance: We would like to</a:t>
            </a:r>
          </a:p>
          <a:p>
            <a:r>
              <a:rPr lang="en-US" sz="1200" kern="1200" baseline="0" dirty="0" smtClean="0">
                <a:solidFill>
                  <a:schemeClr val="tx1"/>
                </a:solidFill>
                <a:latin typeface="+mn-lt"/>
                <a:ea typeface="+mn-ea"/>
                <a:cs typeface="+mn-cs"/>
              </a:rPr>
              <a:t>minimize the rate at which page faults occur, because page faults cause considerable</a:t>
            </a:r>
          </a:p>
          <a:p>
            <a:r>
              <a:rPr lang="en-US" sz="1200" kern="1200" baseline="0" dirty="0" smtClean="0">
                <a:solidFill>
                  <a:schemeClr val="tx1"/>
                </a:solidFill>
                <a:latin typeface="+mn-lt"/>
                <a:ea typeface="+mn-ea"/>
                <a:cs typeface="+mn-cs"/>
              </a:rPr>
              <a:t>software overhead. At a minimum, the overhead includes deciding which resident</a:t>
            </a:r>
          </a:p>
          <a:p>
            <a:r>
              <a:rPr lang="en-US" sz="1200" kern="1200" baseline="0" dirty="0" smtClean="0">
                <a:solidFill>
                  <a:schemeClr val="tx1"/>
                </a:solidFill>
                <a:latin typeface="+mn-lt"/>
                <a:ea typeface="+mn-ea"/>
                <a:cs typeface="+mn-cs"/>
              </a:rPr>
              <a:t>page or pages to replace, and the I/O of exchanging pages. Also, the operating system</a:t>
            </a:r>
          </a:p>
          <a:p>
            <a:r>
              <a:rPr lang="en-US" sz="1200" kern="1200" baseline="0" dirty="0" smtClean="0">
                <a:solidFill>
                  <a:schemeClr val="tx1"/>
                </a:solidFill>
                <a:latin typeface="+mn-lt"/>
                <a:ea typeface="+mn-ea"/>
                <a:cs typeface="+mn-cs"/>
              </a:rPr>
              <a:t>must schedule another process to run during the page I/O, causing a process</a:t>
            </a:r>
          </a:p>
          <a:p>
            <a:r>
              <a:rPr lang="en-US" sz="1200" kern="1200" baseline="0" dirty="0" smtClean="0">
                <a:solidFill>
                  <a:schemeClr val="tx1"/>
                </a:solidFill>
                <a:latin typeface="+mn-lt"/>
                <a:ea typeface="+mn-ea"/>
                <a:cs typeface="+mn-cs"/>
              </a:rPr>
              <a:t>switch. Accordingly, we would like to arrange matters so that, during the time that</a:t>
            </a:r>
          </a:p>
          <a:p>
            <a:r>
              <a:rPr lang="en-US" sz="1200" kern="1200" baseline="0" dirty="0" smtClean="0">
                <a:solidFill>
                  <a:schemeClr val="tx1"/>
                </a:solidFill>
                <a:latin typeface="+mn-lt"/>
                <a:ea typeface="+mn-ea"/>
                <a:cs typeface="+mn-cs"/>
              </a:rPr>
              <a:t>a process is executing, the probability of referencing a word on a missing page is</a:t>
            </a:r>
          </a:p>
          <a:p>
            <a:r>
              <a:rPr lang="en-US" sz="1200" kern="1200" baseline="0" dirty="0" smtClean="0">
                <a:solidFill>
                  <a:schemeClr val="tx1"/>
                </a:solidFill>
                <a:latin typeface="+mn-lt"/>
                <a:ea typeface="+mn-ea"/>
                <a:cs typeface="+mn-cs"/>
              </a:rPr>
              <a:t>minimized. In all of the areas referred to in Table 8.4 , there is no definitive policy</a:t>
            </a:r>
          </a:p>
          <a:p>
            <a:r>
              <a:rPr lang="en-US" sz="1200" kern="1200" baseline="0" dirty="0" smtClean="0">
                <a:solidFill>
                  <a:schemeClr val="tx1"/>
                </a:solidFill>
                <a:latin typeface="+mn-lt"/>
                <a:ea typeface="+mn-ea"/>
                <a:cs typeface="+mn-cs"/>
              </a:rPr>
              <a:t>that works best.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As we shall see, the task of memory management in a paging environment</a:t>
            </a:r>
          </a:p>
          <a:p>
            <a:r>
              <a:rPr lang="en-US" sz="1200" kern="1200" baseline="0" dirty="0" smtClean="0">
                <a:solidFill>
                  <a:schemeClr val="tx1"/>
                </a:solidFill>
                <a:latin typeface="+mn-lt"/>
                <a:ea typeface="+mn-ea"/>
                <a:cs typeface="+mn-cs"/>
              </a:rPr>
              <a:t>is fiendishly complex. Furthermore, the performance of any particular set</a:t>
            </a:r>
          </a:p>
          <a:p>
            <a:r>
              <a:rPr lang="en-US" sz="1200" kern="1200" baseline="0" dirty="0" smtClean="0">
                <a:solidFill>
                  <a:schemeClr val="tx1"/>
                </a:solidFill>
                <a:latin typeface="+mn-lt"/>
                <a:ea typeface="+mn-ea"/>
                <a:cs typeface="+mn-cs"/>
              </a:rPr>
              <a:t>of policies depends on main memory size, the relative speed of main and secondary</a:t>
            </a:r>
          </a:p>
          <a:p>
            <a:r>
              <a:rPr lang="en-US" sz="1200" kern="1200" baseline="0" dirty="0" smtClean="0">
                <a:solidFill>
                  <a:schemeClr val="tx1"/>
                </a:solidFill>
                <a:latin typeface="+mn-lt"/>
                <a:ea typeface="+mn-ea"/>
                <a:cs typeface="+mn-cs"/>
              </a:rPr>
              <a:t>memory, the size and number of processes competing for resources, and the execution</a:t>
            </a:r>
          </a:p>
          <a:p>
            <a:r>
              <a:rPr lang="en-US" sz="1200" kern="1200" baseline="0" dirty="0" smtClean="0">
                <a:solidFill>
                  <a:schemeClr val="tx1"/>
                </a:solidFill>
                <a:latin typeface="+mn-lt"/>
                <a:ea typeface="+mn-ea"/>
                <a:cs typeface="+mn-cs"/>
              </a:rPr>
              <a:t>behavior of individual programs. This latter characteristic depends on the nature</a:t>
            </a:r>
          </a:p>
          <a:p>
            <a:r>
              <a:rPr lang="en-US" sz="1200" kern="1200" baseline="0" dirty="0" smtClean="0">
                <a:solidFill>
                  <a:schemeClr val="tx1"/>
                </a:solidFill>
                <a:latin typeface="+mn-lt"/>
                <a:ea typeface="+mn-ea"/>
                <a:cs typeface="+mn-cs"/>
              </a:rPr>
              <a:t>of the application, the programming language and compiler employed, the style of</a:t>
            </a:r>
          </a:p>
          <a:p>
            <a:r>
              <a:rPr lang="en-US" sz="1200" kern="1200" baseline="0" dirty="0" smtClean="0">
                <a:solidFill>
                  <a:schemeClr val="tx1"/>
                </a:solidFill>
                <a:latin typeface="+mn-lt"/>
                <a:ea typeface="+mn-ea"/>
                <a:cs typeface="+mn-cs"/>
              </a:rPr>
              <a:t>the programmer who wrote it, and, for an interactive program, the dynamic behavior</a:t>
            </a:r>
          </a:p>
          <a:p>
            <a:r>
              <a:rPr lang="en-US" sz="1200" kern="1200" baseline="0" dirty="0" smtClean="0">
                <a:solidFill>
                  <a:schemeClr val="tx1"/>
                </a:solidFill>
                <a:latin typeface="+mn-lt"/>
                <a:ea typeface="+mn-ea"/>
                <a:cs typeface="+mn-cs"/>
              </a:rPr>
              <a:t>of the user. Thus, the reader must expect no final answers here or anywhere. For</a:t>
            </a:r>
          </a:p>
          <a:p>
            <a:r>
              <a:rPr lang="en-US" sz="1200" kern="1200" baseline="0" dirty="0" smtClean="0">
                <a:solidFill>
                  <a:schemeClr val="tx1"/>
                </a:solidFill>
                <a:latin typeface="+mn-lt"/>
                <a:ea typeface="+mn-ea"/>
                <a:cs typeface="+mn-cs"/>
              </a:rPr>
              <a:t>smaller systems, the operating system designer should attempt to choose a set of policies</a:t>
            </a:r>
          </a:p>
          <a:p>
            <a:r>
              <a:rPr lang="en-US" sz="1200" kern="1200" baseline="0" dirty="0" smtClean="0">
                <a:solidFill>
                  <a:schemeClr val="tx1"/>
                </a:solidFill>
                <a:latin typeface="+mn-lt"/>
                <a:ea typeface="+mn-ea"/>
                <a:cs typeface="+mn-cs"/>
              </a:rPr>
              <a:t>that seems “good” over a wide range of conditions, based on the current state of</a:t>
            </a:r>
          </a:p>
          <a:p>
            <a:r>
              <a:rPr lang="en-US" sz="1200" kern="1200" baseline="0" dirty="0" smtClean="0">
                <a:solidFill>
                  <a:schemeClr val="tx1"/>
                </a:solidFill>
                <a:latin typeface="+mn-lt"/>
                <a:ea typeface="+mn-ea"/>
                <a:cs typeface="+mn-cs"/>
              </a:rPr>
              <a:t>knowledge. For larger systems, particularly mainframes, the operating system should</a:t>
            </a:r>
          </a:p>
          <a:p>
            <a:r>
              <a:rPr lang="en-US" sz="1200" kern="1200" baseline="0" dirty="0" smtClean="0">
                <a:solidFill>
                  <a:schemeClr val="tx1"/>
                </a:solidFill>
                <a:latin typeface="+mn-lt"/>
                <a:ea typeface="+mn-ea"/>
                <a:cs typeface="+mn-cs"/>
              </a:rPr>
              <a:t>be equipped with monitoring and control tools that allow the site manager to tune</a:t>
            </a:r>
          </a:p>
          <a:p>
            <a:r>
              <a:rPr lang="en-US" sz="1200" kern="1200" baseline="0" dirty="0" smtClean="0">
                <a:solidFill>
                  <a:schemeClr val="tx1"/>
                </a:solidFill>
                <a:latin typeface="+mn-lt"/>
                <a:ea typeface="+mn-ea"/>
                <a:cs typeface="+mn-cs"/>
              </a:rPr>
              <a:t>the operating system to get “good” results based on site conditions.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8342385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fetch policy determines when a page should be brought into main memory. The</a:t>
            </a:r>
          </a:p>
          <a:p>
            <a:r>
              <a:rPr lang="en-US" sz="1200" kern="1200" baseline="0" dirty="0" smtClean="0">
                <a:solidFill>
                  <a:schemeClr val="tx1"/>
                </a:solidFill>
                <a:latin typeface="+mn-lt"/>
                <a:ea typeface="+mn-ea"/>
                <a:cs typeface="+mn-cs"/>
              </a:rPr>
              <a:t>two common alternatives are demand paging and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521440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demand paging ,</a:t>
            </a:r>
          </a:p>
          <a:p>
            <a:r>
              <a:rPr lang="en-US" sz="1200" kern="1200" baseline="0" dirty="0" smtClean="0">
                <a:solidFill>
                  <a:schemeClr val="tx1"/>
                </a:solidFill>
                <a:latin typeface="+mn-lt"/>
                <a:ea typeface="+mn-ea"/>
                <a:cs typeface="+mn-cs"/>
              </a:rPr>
              <a:t>a page is brought into main memory only when a reference is made to a location on</a:t>
            </a:r>
          </a:p>
          <a:p>
            <a:r>
              <a:rPr lang="en-US" sz="1200" kern="1200" baseline="0" dirty="0" smtClean="0">
                <a:solidFill>
                  <a:schemeClr val="tx1"/>
                </a:solidFill>
                <a:latin typeface="+mn-lt"/>
                <a:ea typeface="+mn-ea"/>
                <a:cs typeface="+mn-cs"/>
              </a:rPr>
              <a:t>that page. If the other elements of memory management policy are good, the following</a:t>
            </a:r>
          </a:p>
          <a:p>
            <a:r>
              <a:rPr lang="en-US" sz="1200" kern="1200" baseline="0" dirty="0" smtClean="0">
                <a:solidFill>
                  <a:schemeClr val="tx1"/>
                </a:solidFill>
                <a:latin typeface="+mn-lt"/>
                <a:ea typeface="+mn-ea"/>
                <a:cs typeface="+mn-cs"/>
              </a:rPr>
              <a:t>should happen. When a process is first started, there will be a flurry of page</a:t>
            </a:r>
          </a:p>
          <a:p>
            <a:r>
              <a:rPr lang="en-US" sz="1200" kern="1200" baseline="0" dirty="0" smtClean="0">
                <a:solidFill>
                  <a:schemeClr val="tx1"/>
                </a:solidFill>
                <a:latin typeface="+mn-lt"/>
                <a:ea typeface="+mn-ea"/>
                <a:cs typeface="+mn-cs"/>
              </a:rPr>
              <a:t>faults. As more and more pages are brought in, the principle of locality suggests that</a:t>
            </a:r>
          </a:p>
          <a:p>
            <a:r>
              <a:rPr lang="en-US" sz="1200" kern="1200" baseline="0" dirty="0" smtClean="0">
                <a:solidFill>
                  <a:schemeClr val="tx1"/>
                </a:solidFill>
                <a:latin typeface="+mn-lt"/>
                <a:ea typeface="+mn-ea"/>
                <a:cs typeface="+mn-cs"/>
              </a:rPr>
              <a:t>most future references will be to pages that have recently been brought in. Thus,</a:t>
            </a:r>
          </a:p>
          <a:p>
            <a:r>
              <a:rPr lang="en-US" sz="1200" kern="1200" baseline="0" dirty="0" smtClean="0">
                <a:solidFill>
                  <a:schemeClr val="tx1"/>
                </a:solidFill>
                <a:latin typeface="+mn-lt"/>
                <a:ea typeface="+mn-ea"/>
                <a:cs typeface="+mn-cs"/>
              </a:rPr>
              <a:t>after a time, matters should settle down and the number of page faults should drop</a:t>
            </a:r>
          </a:p>
          <a:p>
            <a:r>
              <a:rPr lang="en-US" sz="1200" kern="1200" baseline="0" dirty="0" smtClean="0">
                <a:solidFill>
                  <a:schemeClr val="tx1"/>
                </a:solidFill>
                <a:latin typeface="+mn-lt"/>
                <a:ea typeface="+mn-ea"/>
                <a:cs typeface="+mn-cs"/>
              </a:rPr>
              <a:t>to a very low level.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398529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With </a:t>
            </a:r>
            <a:r>
              <a:rPr lang="en-US" sz="1200" b="1" kern="1200" baseline="0" dirty="0" err="1" smtClean="0">
                <a:solidFill>
                  <a:schemeClr val="tx1"/>
                </a:solidFill>
                <a:latin typeface="+mn-lt"/>
                <a:ea typeface="+mn-ea"/>
                <a:cs typeface="+mn-cs"/>
              </a:rPr>
              <a:t>prepaging</a:t>
            </a:r>
            <a:r>
              <a:rPr lang="en-US" sz="1200" b="1" kern="1200" baseline="0" dirty="0" smtClean="0">
                <a:solidFill>
                  <a:schemeClr val="tx1"/>
                </a:solidFill>
                <a:latin typeface="+mn-lt"/>
                <a:ea typeface="+mn-ea"/>
                <a:cs typeface="+mn-cs"/>
              </a:rPr>
              <a:t> , </a:t>
            </a:r>
            <a:r>
              <a:rPr lang="en-US" sz="1200" b="0" kern="1200" baseline="0" dirty="0" smtClean="0">
                <a:solidFill>
                  <a:schemeClr val="tx1"/>
                </a:solidFill>
                <a:latin typeface="+mn-lt"/>
                <a:ea typeface="+mn-ea"/>
                <a:cs typeface="+mn-cs"/>
              </a:rPr>
              <a:t>pages other than the one demanded by a page fault are</a:t>
            </a:r>
          </a:p>
          <a:p>
            <a:r>
              <a:rPr lang="en-US" sz="1200" kern="1200" baseline="0" dirty="0" smtClean="0">
                <a:solidFill>
                  <a:schemeClr val="tx1"/>
                </a:solidFill>
                <a:latin typeface="+mn-lt"/>
                <a:ea typeface="+mn-ea"/>
                <a:cs typeface="+mn-cs"/>
              </a:rPr>
              <a:t>brought in.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exploits the characteristics of most secondary memory</a:t>
            </a:r>
          </a:p>
          <a:p>
            <a:r>
              <a:rPr lang="en-US" sz="1200" kern="1200" baseline="0" dirty="0" smtClean="0">
                <a:solidFill>
                  <a:schemeClr val="tx1"/>
                </a:solidFill>
                <a:latin typeface="+mn-lt"/>
                <a:ea typeface="+mn-ea"/>
                <a:cs typeface="+mn-cs"/>
              </a:rPr>
              <a:t>devices, such as disks, which have seek times and rotational latency. If the pages of</a:t>
            </a:r>
          </a:p>
          <a:p>
            <a:r>
              <a:rPr lang="en-US" sz="1200" kern="1200" baseline="0" dirty="0" smtClean="0">
                <a:solidFill>
                  <a:schemeClr val="tx1"/>
                </a:solidFill>
                <a:latin typeface="+mn-lt"/>
                <a:ea typeface="+mn-ea"/>
                <a:cs typeface="+mn-cs"/>
              </a:rPr>
              <a:t>a process are stored contiguously in secondary memory, then it is more efficient to</a:t>
            </a:r>
          </a:p>
          <a:p>
            <a:r>
              <a:rPr lang="en-US" sz="1200" kern="1200" baseline="0" dirty="0" smtClean="0">
                <a:solidFill>
                  <a:schemeClr val="tx1"/>
                </a:solidFill>
                <a:latin typeface="+mn-lt"/>
                <a:ea typeface="+mn-ea"/>
                <a:cs typeface="+mn-cs"/>
              </a:rPr>
              <a:t>bring in a number of contiguous pages at one time rather than bringing them in one</a:t>
            </a:r>
          </a:p>
          <a:p>
            <a:r>
              <a:rPr lang="en-US" sz="1200" kern="1200" baseline="0" dirty="0" smtClean="0">
                <a:solidFill>
                  <a:schemeClr val="tx1"/>
                </a:solidFill>
                <a:latin typeface="+mn-lt"/>
                <a:ea typeface="+mn-ea"/>
                <a:cs typeface="+mn-cs"/>
              </a:rPr>
              <a:t>at a time over an extended period. Of course, this policy is ineffective if most of the</a:t>
            </a:r>
          </a:p>
          <a:p>
            <a:r>
              <a:rPr lang="en-US" sz="1200" kern="1200" baseline="0" dirty="0" smtClean="0">
                <a:solidFill>
                  <a:schemeClr val="tx1"/>
                </a:solidFill>
                <a:latin typeface="+mn-lt"/>
                <a:ea typeface="+mn-ea"/>
                <a:cs typeface="+mn-cs"/>
              </a:rPr>
              <a:t>extra pages that are brought in are not referenced.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policy could be employed either when a process first starts up,</a:t>
            </a:r>
          </a:p>
          <a:p>
            <a:r>
              <a:rPr lang="en-US" sz="1200" kern="1200" baseline="0" dirty="0" smtClean="0">
                <a:solidFill>
                  <a:schemeClr val="tx1"/>
                </a:solidFill>
                <a:latin typeface="+mn-lt"/>
                <a:ea typeface="+mn-ea"/>
                <a:cs typeface="+mn-cs"/>
              </a:rPr>
              <a:t>in which case the programmer would somehow have to designate desired pages, or</a:t>
            </a:r>
          </a:p>
          <a:p>
            <a:r>
              <a:rPr lang="en-US" sz="1200" kern="1200" baseline="0" dirty="0" smtClean="0">
                <a:solidFill>
                  <a:schemeClr val="tx1"/>
                </a:solidFill>
                <a:latin typeface="+mn-lt"/>
                <a:ea typeface="+mn-ea"/>
                <a:cs typeface="+mn-cs"/>
              </a:rPr>
              <a:t>every time a page fault occurs. This latter course would seem preferable because</a:t>
            </a:r>
          </a:p>
          <a:p>
            <a:r>
              <a:rPr lang="en-US" sz="1200" kern="1200" baseline="0" dirty="0" smtClean="0">
                <a:solidFill>
                  <a:schemeClr val="tx1"/>
                </a:solidFill>
                <a:latin typeface="+mn-lt"/>
                <a:ea typeface="+mn-ea"/>
                <a:cs typeface="+mn-cs"/>
              </a:rPr>
              <a:t>it is invisible to the programmer. However, the utility of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has not been</a:t>
            </a:r>
          </a:p>
          <a:p>
            <a:r>
              <a:rPr lang="en-US" sz="1200" kern="1200" baseline="0" dirty="0" smtClean="0">
                <a:solidFill>
                  <a:schemeClr val="tx1"/>
                </a:solidFill>
                <a:latin typeface="+mn-lt"/>
                <a:ea typeface="+mn-ea"/>
                <a:cs typeface="+mn-cs"/>
              </a:rPr>
              <a:t>established [MAEK87].</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should not be confused with swapping. When a process is swapped</a:t>
            </a:r>
          </a:p>
          <a:p>
            <a:r>
              <a:rPr lang="en-US" sz="1200" kern="1200" baseline="0" dirty="0" smtClean="0">
                <a:solidFill>
                  <a:schemeClr val="tx1"/>
                </a:solidFill>
                <a:latin typeface="+mn-lt"/>
                <a:ea typeface="+mn-ea"/>
                <a:cs typeface="+mn-cs"/>
              </a:rPr>
              <a:t>out of memory and put in a suspended state, all of its resident pages are moved out.</a:t>
            </a:r>
          </a:p>
          <a:p>
            <a:r>
              <a:rPr lang="en-US" sz="1200" kern="1200" baseline="0" dirty="0" smtClean="0">
                <a:solidFill>
                  <a:schemeClr val="tx1"/>
                </a:solidFill>
                <a:latin typeface="+mn-lt"/>
                <a:ea typeface="+mn-ea"/>
                <a:cs typeface="+mn-cs"/>
              </a:rPr>
              <a:t>When the process is resumed, all of the pages that were previously in main memory</a:t>
            </a:r>
          </a:p>
          <a:p>
            <a:r>
              <a:rPr lang="en-US" sz="1200" kern="1200" baseline="0" dirty="0" smtClean="0">
                <a:solidFill>
                  <a:schemeClr val="tx1"/>
                </a:solidFill>
                <a:latin typeface="+mn-lt"/>
                <a:ea typeface="+mn-ea"/>
                <a:cs typeface="+mn-cs"/>
              </a:rPr>
              <a:t>are returned to main memory.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869214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placement policy determines where in real memory a process piece is to reside.</a:t>
            </a:r>
          </a:p>
          <a:p>
            <a:r>
              <a:rPr lang="en-US" sz="1200" kern="1200" baseline="0" dirty="0" smtClean="0">
                <a:solidFill>
                  <a:schemeClr val="tx1"/>
                </a:solidFill>
                <a:latin typeface="+mn-lt"/>
                <a:ea typeface="+mn-ea"/>
                <a:cs typeface="+mn-cs"/>
              </a:rPr>
              <a:t>In a pure segmentation system, the placement policy is an important design issue;</a:t>
            </a:r>
          </a:p>
          <a:p>
            <a:r>
              <a:rPr lang="en-US" sz="1200" kern="1200" baseline="0" dirty="0" smtClean="0">
                <a:solidFill>
                  <a:schemeClr val="tx1"/>
                </a:solidFill>
                <a:latin typeface="+mn-lt"/>
                <a:ea typeface="+mn-ea"/>
                <a:cs typeface="+mn-cs"/>
              </a:rPr>
              <a:t>policies such as best-fit, first-fit, and so on, which were discussed in Chapter 7 , are</a:t>
            </a:r>
          </a:p>
          <a:p>
            <a:r>
              <a:rPr lang="en-US" sz="1200" kern="1200" baseline="0" dirty="0" smtClean="0">
                <a:solidFill>
                  <a:schemeClr val="tx1"/>
                </a:solidFill>
                <a:latin typeface="+mn-lt"/>
                <a:ea typeface="+mn-ea"/>
                <a:cs typeface="+mn-cs"/>
              </a:rPr>
              <a:t>possible alternatives. However, for a system that uses either pure paging or paging</a:t>
            </a:r>
          </a:p>
          <a:p>
            <a:r>
              <a:rPr lang="en-US" sz="1200" kern="1200" baseline="0" dirty="0" smtClean="0">
                <a:solidFill>
                  <a:schemeClr val="tx1"/>
                </a:solidFill>
                <a:latin typeface="+mn-lt"/>
                <a:ea typeface="+mn-ea"/>
                <a:cs typeface="+mn-cs"/>
              </a:rPr>
              <a:t>combined with segmentation, placement is usually irrelevant because the address</a:t>
            </a:r>
          </a:p>
          <a:p>
            <a:r>
              <a:rPr lang="en-US" sz="1200" kern="1200" baseline="0" dirty="0" smtClean="0">
                <a:solidFill>
                  <a:schemeClr val="tx1"/>
                </a:solidFill>
                <a:latin typeface="+mn-lt"/>
                <a:ea typeface="+mn-ea"/>
                <a:cs typeface="+mn-cs"/>
              </a:rPr>
              <a:t>translation hardware and the main memory access hardware can perform their</a:t>
            </a:r>
          </a:p>
          <a:p>
            <a:r>
              <a:rPr lang="en-US" sz="1200" kern="1200" baseline="0" dirty="0" smtClean="0">
                <a:solidFill>
                  <a:schemeClr val="tx1"/>
                </a:solidFill>
                <a:latin typeface="+mn-lt"/>
                <a:ea typeface="+mn-ea"/>
                <a:cs typeface="+mn-cs"/>
              </a:rPr>
              <a:t>functions for any page-frame combination with equal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one area in which placement does become a concern, and this is a</a:t>
            </a:r>
          </a:p>
          <a:p>
            <a:r>
              <a:rPr lang="en-US" sz="1200" kern="1200" baseline="0" dirty="0" smtClean="0">
                <a:solidFill>
                  <a:schemeClr val="tx1"/>
                </a:solidFill>
                <a:latin typeface="+mn-lt"/>
                <a:ea typeface="+mn-ea"/>
                <a:cs typeface="+mn-cs"/>
              </a:rPr>
              <a:t>subject of research and development. On a so-called </a:t>
            </a:r>
            <a:r>
              <a:rPr lang="en-US" sz="1200" kern="1200" baseline="0" dirty="0" err="1" smtClean="0">
                <a:solidFill>
                  <a:schemeClr val="tx1"/>
                </a:solidFill>
                <a:latin typeface="+mn-lt"/>
                <a:ea typeface="+mn-ea"/>
                <a:cs typeface="+mn-cs"/>
              </a:rPr>
              <a:t>nonuniform</a:t>
            </a:r>
            <a:r>
              <a:rPr lang="en-US" sz="1200" kern="1200" baseline="0" dirty="0" smtClean="0">
                <a:solidFill>
                  <a:schemeClr val="tx1"/>
                </a:solidFill>
                <a:latin typeface="+mn-lt"/>
                <a:ea typeface="+mn-ea"/>
                <a:cs typeface="+mn-cs"/>
              </a:rPr>
              <a:t> memory access</a:t>
            </a:r>
          </a:p>
          <a:p>
            <a:r>
              <a:rPr lang="en-US" sz="1200" kern="1200" baseline="0" dirty="0" smtClean="0">
                <a:solidFill>
                  <a:schemeClr val="tx1"/>
                </a:solidFill>
                <a:latin typeface="+mn-lt"/>
                <a:ea typeface="+mn-ea"/>
                <a:cs typeface="+mn-cs"/>
              </a:rPr>
              <a:t>(NUMA) multiprocessor, the distributed, shared memory of the machine can be</a:t>
            </a:r>
          </a:p>
          <a:p>
            <a:r>
              <a:rPr lang="en-US" sz="1200" kern="1200" baseline="0" dirty="0" smtClean="0">
                <a:solidFill>
                  <a:schemeClr val="tx1"/>
                </a:solidFill>
                <a:latin typeface="+mn-lt"/>
                <a:ea typeface="+mn-ea"/>
                <a:cs typeface="+mn-cs"/>
              </a:rPr>
              <a:t>referenced by any processor on the machine, but the time for accessing a particular</a:t>
            </a:r>
          </a:p>
          <a:p>
            <a:r>
              <a:rPr lang="en-US" sz="1200" kern="1200" baseline="0" dirty="0" smtClean="0">
                <a:solidFill>
                  <a:schemeClr val="tx1"/>
                </a:solidFill>
                <a:latin typeface="+mn-lt"/>
                <a:ea typeface="+mn-ea"/>
                <a:cs typeface="+mn-cs"/>
              </a:rPr>
              <a:t>physical location varies with the distance between the processor and the memory</a:t>
            </a:r>
          </a:p>
          <a:p>
            <a:r>
              <a:rPr lang="en-US" sz="1200" kern="1200" baseline="0" dirty="0" smtClean="0">
                <a:solidFill>
                  <a:schemeClr val="tx1"/>
                </a:solidFill>
                <a:latin typeface="+mn-lt"/>
                <a:ea typeface="+mn-ea"/>
                <a:cs typeface="+mn-cs"/>
              </a:rPr>
              <a:t>module. Thus, performance depends heavily on the extent to which data reside</a:t>
            </a:r>
          </a:p>
          <a:p>
            <a:r>
              <a:rPr lang="en-US" sz="1200" kern="1200" baseline="0" dirty="0" smtClean="0">
                <a:solidFill>
                  <a:schemeClr val="tx1"/>
                </a:solidFill>
                <a:latin typeface="+mn-lt"/>
                <a:ea typeface="+mn-ea"/>
                <a:cs typeface="+mn-cs"/>
              </a:rPr>
              <a:t>close to the processors that use them [LARO92, BOLO89, COX89]. For NUMA</a:t>
            </a:r>
          </a:p>
          <a:p>
            <a:r>
              <a:rPr lang="en-US" sz="1200" kern="1200" baseline="0" dirty="0" smtClean="0">
                <a:solidFill>
                  <a:schemeClr val="tx1"/>
                </a:solidFill>
                <a:latin typeface="+mn-lt"/>
                <a:ea typeface="+mn-ea"/>
                <a:cs typeface="+mn-cs"/>
              </a:rPr>
              <a:t>systems, an automatic placement strategy is desirable to assign pages to the memory</a:t>
            </a:r>
          </a:p>
          <a:p>
            <a:r>
              <a:rPr lang="en-US" sz="1200" kern="1200" baseline="0" dirty="0" smtClean="0">
                <a:solidFill>
                  <a:schemeClr val="tx1"/>
                </a:solidFill>
                <a:latin typeface="+mn-lt"/>
                <a:ea typeface="+mn-ea"/>
                <a:cs typeface="+mn-cs"/>
              </a:rPr>
              <a:t>module that provides the best performance.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97821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the execution of this process to proceed later, the operating system will need to</a:t>
            </a:r>
          </a:p>
          <a:p>
            <a:r>
              <a:rPr lang="en-US" sz="1200" kern="1200" baseline="0" dirty="0" smtClean="0">
                <a:solidFill>
                  <a:schemeClr val="tx1"/>
                </a:solidFill>
                <a:latin typeface="+mn-lt"/>
                <a:ea typeface="+mn-ea"/>
                <a:cs typeface="+mn-cs"/>
              </a:rPr>
              <a:t>bring into main memory the piece of the process that contains the logical address</a:t>
            </a:r>
          </a:p>
          <a:p>
            <a:r>
              <a:rPr lang="en-US" sz="1200" kern="1200" baseline="0" dirty="0" smtClean="0">
                <a:solidFill>
                  <a:schemeClr val="tx1"/>
                </a:solidFill>
                <a:latin typeface="+mn-lt"/>
                <a:ea typeface="+mn-ea"/>
                <a:cs typeface="+mn-cs"/>
              </a:rPr>
              <a:t>that caused the access fault. For this purpose, the operating system issues a disk I/O</a:t>
            </a:r>
          </a:p>
          <a:p>
            <a:r>
              <a:rPr lang="en-US" sz="1200" kern="1200" baseline="0" dirty="0" smtClean="0">
                <a:solidFill>
                  <a:schemeClr val="tx1"/>
                </a:solidFill>
                <a:latin typeface="+mn-lt"/>
                <a:ea typeface="+mn-ea"/>
                <a:cs typeface="+mn-cs"/>
              </a:rPr>
              <a:t>read request. After the I/O request has been issued, the operating system can dispatch</a:t>
            </a:r>
          </a:p>
          <a:p>
            <a:r>
              <a:rPr lang="en-US" sz="1200" kern="1200" baseline="0" dirty="0" smtClean="0">
                <a:solidFill>
                  <a:schemeClr val="tx1"/>
                </a:solidFill>
                <a:latin typeface="+mn-lt"/>
                <a:ea typeface="+mn-ea"/>
                <a:cs typeface="+mn-cs"/>
              </a:rPr>
              <a:t>another process to run while the disk I/O is performed. Once the desired piece</a:t>
            </a:r>
          </a:p>
          <a:p>
            <a:r>
              <a:rPr lang="en-US" sz="1200" kern="1200" baseline="0" dirty="0" smtClean="0">
                <a:solidFill>
                  <a:schemeClr val="tx1"/>
                </a:solidFill>
                <a:latin typeface="+mn-lt"/>
                <a:ea typeface="+mn-ea"/>
                <a:cs typeface="+mn-cs"/>
              </a:rPr>
              <a:t>has been brought into main memory, an I/O interrupt is issued, giving control back</a:t>
            </a:r>
          </a:p>
          <a:p>
            <a:r>
              <a:rPr lang="en-US" sz="1200" kern="1200" baseline="0" dirty="0" smtClean="0">
                <a:solidFill>
                  <a:schemeClr val="tx1"/>
                </a:solidFill>
                <a:latin typeface="+mn-lt"/>
                <a:ea typeface="+mn-ea"/>
                <a:cs typeface="+mn-cs"/>
              </a:rPr>
              <a:t>to the operating system, which places the affected process back into a Ready 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6564421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In most operating system texts, the treatment of memory management includes a</a:t>
            </a:r>
          </a:p>
          <a:p>
            <a:r>
              <a:rPr lang="en-US" sz="1200" kern="1200" baseline="0" dirty="0" smtClean="0">
                <a:solidFill>
                  <a:schemeClr val="tx1"/>
                </a:solidFill>
                <a:latin typeface="+mn-lt"/>
                <a:ea typeface="+mn-ea"/>
                <a:cs typeface="+mn-cs"/>
              </a:rPr>
              <a:t>section entitled “replacement policy,” which deals with the selection of a page in</a:t>
            </a:r>
          </a:p>
          <a:p>
            <a:r>
              <a:rPr lang="en-US" sz="1200" kern="1200" baseline="0" dirty="0" smtClean="0">
                <a:solidFill>
                  <a:schemeClr val="tx1"/>
                </a:solidFill>
                <a:latin typeface="+mn-lt"/>
                <a:ea typeface="+mn-ea"/>
                <a:cs typeface="+mn-cs"/>
              </a:rPr>
              <a:t>main memory to be replaced when a new page must be brought in. This topic is</a:t>
            </a:r>
          </a:p>
          <a:p>
            <a:r>
              <a:rPr lang="en-US" sz="1200" kern="1200" baseline="0" dirty="0" smtClean="0">
                <a:solidFill>
                  <a:schemeClr val="tx1"/>
                </a:solidFill>
                <a:latin typeface="+mn-lt"/>
                <a:ea typeface="+mn-ea"/>
                <a:cs typeface="+mn-cs"/>
              </a:rPr>
              <a:t>sometimes difficult to explain because several interrelated concepts are involved: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many page frames are to be allocated to each active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the set of pages to be considered for replacement should be limited</a:t>
            </a:r>
          </a:p>
          <a:p>
            <a:r>
              <a:rPr lang="en-US" sz="1200" kern="1200" baseline="0" dirty="0" smtClean="0">
                <a:solidFill>
                  <a:schemeClr val="tx1"/>
                </a:solidFill>
                <a:latin typeface="+mn-lt"/>
                <a:ea typeface="+mn-ea"/>
                <a:cs typeface="+mn-cs"/>
              </a:rPr>
              <a:t>to those of the process that caused the page fault or encompass all the page</a:t>
            </a:r>
          </a:p>
          <a:p>
            <a:r>
              <a:rPr lang="en-US" sz="1200" kern="1200" baseline="0" dirty="0" smtClean="0">
                <a:solidFill>
                  <a:schemeClr val="tx1"/>
                </a:solidFill>
                <a:latin typeface="+mn-lt"/>
                <a:ea typeface="+mn-ea"/>
                <a:cs typeface="+mn-cs"/>
              </a:rPr>
              <a:t>frames in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Among the set of pages considered, which particular page should be selected</a:t>
            </a:r>
          </a:p>
          <a:p>
            <a:r>
              <a:rPr lang="en-US" sz="1200" kern="1200" baseline="0" dirty="0" smtClean="0">
                <a:solidFill>
                  <a:schemeClr val="tx1"/>
                </a:solidFill>
                <a:latin typeface="+mn-lt"/>
                <a:ea typeface="+mn-ea"/>
                <a:cs typeface="+mn-cs"/>
              </a:rPr>
              <a:t>for replacement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shall refer to the first two concepts as </a:t>
            </a:r>
            <a:r>
              <a:rPr lang="en-US" sz="1200" i="1" kern="1200" baseline="0" dirty="0" smtClean="0">
                <a:solidFill>
                  <a:schemeClr val="tx1"/>
                </a:solidFill>
                <a:latin typeface="+mn-lt"/>
                <a:ea typeface="+mn-ea"/>
                <a:cs typeface="+mn-cs"/>
              </a:rPr>
              <a:t>resident set management , which is dealt</a:t>
            </a:r>
          </a:p>
          <a:p>
            <a:r>
              <a:rPr lang="en-US" sz="1200" kern="1200" baseline="0" dirty="0" smtClean="0">
                <a:solidFill>
                  <a:schemeClr val="tx1"/>
                </a:solidFill>
                <a:latin typeface="+mn-lt"/>
                <a:ea typeface="+mn-ea"/>
                <a:cs typeface="+mn-cs"/>
              </a:rPr>
              <a:t>with in the next subsection, and reserve the term </a:t>
            </a:r>
            <a:r>
              <a:rPr lang="en-US" sz="1200" i="1" kern="1200" baseline="0" dirty="0" smtClean="0">
                <a:solidFill>
                  <a:schemeClr val="tx1"/>
                </a:solidFill>
                <a:latin typeface="+mn-lt"/>
                <a:ea typeface="+mn-ea"/>
                <a:cs typeface="+mn-cs"/>
              </a:rPr>
              <a:t>replacement policy for the third</a:t>
            </a:r>
          </a:p>
          <a:p>
            <a:r>
              <a:rPr lang="en-US" sz="1200" kern="1200" baseline="0" dirty="0" smtClean="0">
                <a:solidFill>
                  <a:schemeClr val="tx1"/>
                </a:solidFill>
                <a:latin typeface="+mn-lt"/>
                <a:ea typeface="+mn-ea"/>
                <a:cs typeface="+mn-cs"/>
              </a:rPr>
              <a:t>concept, which is discussed in this subsection.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area of replacement policy is probably the most studied of any area of</a:t>
            </a:r>
          </a:p>
          <a:p>
            <a:r>
              <a:rPr lang="en-US" sz="1200" kern="1200" baseline="0" dirty="0" smtClean="0">
                <a:solidFill>
                  <a:schemeClr val="tx1"/>
                </a:solidFill>
                <a:latin typeface="+mn-lt"/>
                <a:ea typeface="+mn-ea"/>
                <a:cs typeface="+mn-cs"/>
              </a:rPr>
              <a:t>memory management. When all of the frames in main memory are occupied and</a:t>
            </a:r>
          </a:p>
          <a:p>
            <a:r>
              <a:rPr lang="en-US" sz="1200" kern="1200" baseline="0" dirty="0" smtClean="0">
                <a:solidFill>
                  <a:schemeClr val="tx1"/>
                </a:solidFill>
                <a:latin typeface="+mn-lt"/>
                <a:ea typeface="+mn-ea"/>
                <a:cs typeface="+mn-cs"/>
              </a:rPr>
              <a:t>it is necessary to bring in a new page to satisfy a page fault, the replacement policy</a:t>
            </a:r>
          </a:p>
          <a:p>
            <a:r>
              <a:rPr lang="en-US" sz="1200" kern="1200" baseline="0" dirty="0" smtClean="0">
                <a:solidFill>
                  <a:schemeClr val="tx1"/>
                </a:solidFill>
                <a:latin typeface="+mn-lt"/>
                <a:ea typeface="+mn-ea"/>
                <a:cs typeface="+mn-cs"/>
              </a:rPr>
              <a:t>determines which page currently in memory is to be replaced. All of the policies</a:t>
            </a:r>
          </a:p>
          <a:p>
            <a:r>
              <a:rPr lang="en-US" sz="1200" kern="1200" baseline="0" dirty="0" smtClean="0">
                <a:solidFill>
                  <a:schemeClr val="tx1"/>
                </a:solidFill>
                <a:latin typeface="+mn-lt"/>
                <a:ea typeface="+mn-ea"/>
                <a:cs typeface="+mn-cs"/>
              </a:rPr>
              <a:t>have as their objective that the page that is removed should be the page least likely</a:t>
            </a:r>
          </a:p>
          <a:p>
            <a:r>
              <a:rPr lang="en-US" sz="1200" kern="1200" baseline="0" dirty="0" smtClean="0">
                <a:solidFill>
                  <a:schemeClr val="tx1"/>
                </a:solidFill>
                <a:latin typeface="+mn-lt"/>
                <a:ea typeface="+mn-ea"/>
                <a:cs typeface="+mn-cs"/>
              </a:rPr>
              <a:t>to be referenced in the near future. Because of the principle of locality, there is</a:t>
            </a:r>
          </a:p>
          <a:p>
            <a:r>
              <a:rPr lang="en-US" sz="1200" kern="1200" baseline="0" dirty="0" smtClean="0">
                <a:solidFill>
                  <a:schemeClr val="tx1"/>
                </a:solidFill>
                <a:latin typeface="+mn-lt"/>
                <a:ea typeface="+mn-ea"/>
                <a:cs typeface="+mn-cs"/>
              </a:rPr>
              <a:t>often a high correlation between recent referencing history and near-future referencing</a:t>
            </a:r>
          </a:p>
          <a:p>
            <a:r>
              <a:rPr lang="en-US" sz="1200" kern="1200" baseline="0" dirty="0" smtClean="0">
                <a:solidFill>
                  <a:schemeClr val="tx1"/>
                </a:solidFill>
                <a:latin typeface="+mn-lt"/>
                <a:ea typeface="+mn-ea"/>
                <a:cs typeface="+mn-cs"/>
              </a:rPr>
              <a:t>patterns. Thus, most policies try to predict future behavior on the basis of</a:t>
            </a:r>
          </a:p>
          <a:p>
            <a:r>
              <a:rPr lang="en-US" sz="1200" kern="1200" baseline="0" dirty="0" smtClean="0">
                <a:solidFill>
                  <a:schemeClr val="tx1"/>
                </a:solidFill>
                <a:latin typeface="+mn-lt"/>
                <a:ea typeface="+mn-ea"/>
                <a:cs typeface="+mn-cs"/>
              </a:rPr>
              <a:t>past behavior. One trade-off that must be considered is that the more elaborate and</a:t>
            </a:r>
          </a:p>
          <a:p>
            <a:r>
              <a:rPr lang="en-US" sz="1200" kern="1200" baseline="0" dirty="0" smtClean="0">
                <a:solidFill>
                  <a:schemeClr val="tx1"/>
                </a:solidFill>
                <a:latin typeface="+mn-lt"/>
                <a:ea typeface="+mn-ea"/>
                <a:cs typeface="+mn-cs"/>
              </a:rPr>
              <a:t>sophisticated the replacement policy, the greater will be the hardware and software</a:t>
            </a:r>
          </a:p>
          <a:p>
            <a:r>
              <a:rPr lang="en-US" sz="1200" kern="1200" baseline="0" dirty="0" smtClean="0">
                <a:solidFill>
                  <a:schemeClr val="tx1"/>
                </a:solidFill>
                <a:latin typeface="+mn-lt"/>
                <a:ea typeface="+mn-ea"/>
                <a:cs typeface="+mn-cs"/>
              </a:rPr>
              <a:t>overhead to implement it.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29996635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One restriction on replacement policy needs to be mentioned</a:t>
            </a:r>
          </a:p>
          <a:p>
            <a:r>
              <a:rPr lang="en-US" sz="1200" kern="1200" baseline="0" dirty="0" smtClean="0">
                <a:solidFill>
                  <a:schemeClr val="tx1"/>
                </a:solidFill>
                <a:latin typeface="+mn-lt"/>
                <a:ea typeface="+mn-ea"/>
                <a:cs typeface="+mn-cs"/>
              </a:rPr>
              <a:t>before looking at various algorithms: Some of the frames in main memory may be</a:t>
            </a:r>
          </a:p>
          <a:p>
            <a:r>
              <a:rPr lang="en-US" sz="1200" kern="1200" baseline="0" dirty="0" smtClean="0">
                <a:solidFill>
                  <a:schemeClr val="tx1"/>
                </a:solidFill>
                <a:latin typeface="+mn-lt"/>
                <a:ea typeface="+mn-ea"/>
                <a:cs typeface="+mn-cs"/>
              </a:rPr>
              <a:t>locked. When a frame is locked, the page currently stored in that frame may not be</a:t>
            </a:r>
          </a:p>
          <a:p>
            <a:r>
              <a:rPr lang="en-US" sz="1200" kern="1200" baseline="0" dirty="0" smtClean="0">
                <a:solidFill>
                  <a:schemeClr val="tx1"/>
                </a:solidFill>
                <a:latin typeface="+mn-lt"/>
                <a:ea typeface="+mn-ea"/>
                <a:cs typeface="+mn-cs"/>
              </a:rPr>
              <a:t>replaced. Much of the kernel of the OS, as well as key control structures, are held in</a:t>
            </a:r>
          </a:p>
          <a:p>
            <a:r>
              <a:rPr lang="en-US" sz="1200" kern="1200" baseline="0" dirty="0" smtClean="0">
                <a:solidFill>
                  <a:schemeClr val="tx1"/>
                </a:solidFill>
                <a:latin typeface="+mn-lt"/>
                <a:ea typeface="+mn-ea"/>
                <a:cs typeface="+mn-cs"/>
              </a:rPr>
              <a:t>locked frames. In addition, I/O buffers and other time-critical areas may be locked</a:t>
            </a:r>
          </a:p>
          <a:p>
            <a:r>
              <a:rPr lang="en-US" sz="1200" kern="1200" baseline="0" dirty="0" smtClean="0">
                <a:solidFill>
                  <a:schemeClr val="tx1"/>
                </a:solidFill>
                <a:latin typeface="+mn-lt"/>
                <a:ea typeface="+mn-ea"/>
                <a:cs typeface="+mn-cs"/>
              </a:rPr>
              <a:t>into main memory frames. Locking is achieved by associating a lock bit with each</a:t>
            </a:r>
          </a:p>
          <a:p>
            <a:r>
              <a:rPr lang="en-US" sz="1200" kern="1200" baseline="0" dirty="0" smtClean="0">
                <a:solidFill>
                  <a:schemeClr val="tx1"/>
                </a:solidFill>
                <a:latin typeface="+mn-lt"/>
                <a:ea typeface="+mn-ea"/>
                <a:cs typeface="+mn-cs"/>
              </a:rPr>
              <a:t>frame. This bit may be kept in a frame table as well as being included in the current</a:t>
            </a:r>
          </a:p>
          <a:p>
            <a:r>
              <a:rPr lang="en-US" sz="1200" kern="1200" baseline="0" dirty="0" smtClean="0">
                <a:solidFill>
                  <a:schemeClr val="tx1"/>
                </a:solidFill>
                <a:latin typeface="+mn-lt"/>
                <a:ea typeface="+mn-ea"/>
                <a:cs typeface="+mn-cs"/>
              </a:rPr>
              <a:t>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1248557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Regardless of the resident set management strategy (discussed</a:t>
            </a:r>
          </a:p>
          <a:p>
            <a:r>
              <a:rPr lang="en-US" sz="1200" kern="1200" baseline="0" dirty="0" smtClean="0">
                <a:solidFill>
                  <a:schemeClr val="tx1"/>
                </a:solidFill>
                <a:latin typeface="+mn-lt"/>
                <a:ea typeface="+mn-ea"/>
                <a:cs typeface="+mn-cs"/>
              </a:rPr>
              <a:t>in the next subsection), there are certain basic algorithms that are used for the</a:t>
            </a:r>
          </a:p>
          <a:p>
            <a:r>
              <a:rPr lang="en-US" sz="1200" kern="1200" baseline="0" dirty="0" smtClean="0">
                <a:solidFill>
                  <a:schemeClr val="tx1"/>
                </a:solidFill>
                <a:latin typeface="+mn-lt"/>
                <a:ea typeface="+mn-ea"/>
                <a:cs typeface="+mn-cs"/>
              </a:rPr>
              <a:t>selection of a page to replace. Replacement algorithms that have been discussed in</a:t>
            </a:r>
          </a:p>
          <a:p>
            <a:r>
              <a:rPr lang="en-US" sz="1200" kern="1200" baseline="0" dirty="0" smtClean="0">
                <a:solidFill>
                  <a:schemeClr val="tx1"/>
                </a:solidFill>
                <a:latin typeface="+mn-lt"/>
                <a:ea typeface="+mn-ea"/>
                <a:cs typeface="+mn-cs"/>
              </a:rPr>
              <a:t>the literature include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Optimal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recently used (LRU)</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First-in-first-out (FIFO)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3625762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optimal policy </a:t>
            </a:r>
            <a:r>
              <a:rPr lang="en-US" sz="1200" b="0" kern="1200" baseline="0" dirty="0" smtClean="0">
                <a:solidFill>
                  <a:schemeClr val="tx1"/>
                </a:solidFill>
                <a:latin typeface="+mn-lt"/>
                <a:ea typeface="+mn-ea"/>
                <a:cs typeface="+mn-cs"/>
              </a:rPr>
              <a:t>selects for replacement that page for which the time to the next</a:t>
            </a:r>
          </a:p>
          <a:p>
            <a:r>
              <a:rPr lang="en-US" sz="1200" kern="1200" baseline="0" dirty="0" smtClean="0">
                <a:solidFill>
                  <a:schemeClr val="tx1"/>
                </a:solidFill>
                <a:latin typeface="+mn-lt"/>
                <a:ea typeface="+mn-ea"/>
                <a:cs typeface="+mn-cs"/>
              </a:rPr>
              <a:t>reference is the longest. It can be shown that this policy results in the fewest number of</a:t>
            </a:r>
          </a:p>
          <a:p>
            <a:r>
              <a:rPr lang="en-US" sz="1200" kern="1200" baseline="0" dirty="0" smtClean="0">
                <a:solidFill>
                  <a:schemeClr val="tx1"/>
                </a:solidFill>
                <a:latin typeface="+mn-lt"/>
                <a:ea typeface="+mn-ea"/>
                <a:cs typeface="+mn-cs"/>
              </a:rPr>
              <a:t>page faults [BELA66]. Clearly, this policy is impossible to implement, because it would</a:t>
            </a:r>
          </a:p>
          <a:p>
            <a:r>
              <a:rPr lang="en-US" sz="1200" kern="1200" baseline="0" dirty="0" smtClean="0">
                <a:solidFill>
                  <a:schemeClr val="tx1"/>
                </a:solidFill>
                <a:latin typeface="+mn-lt"/>
                <a:ea typeface="+mn-ea"/>
                <a:cs typeface="+mn-cs"/>
              </a:rPr>
              <a:t>require the operating system to have perfect knowledge of future events. However, it</a:t>
            </a:r>
          </a:p>
          <a:p>
            <a:r>
              <a:rPr lang="en-US" sz="1200" kern="1200" baseline="0" dirty="0" smtClean="0">
                <a:solidFill>
                  <a:schemeClr val="tx1"/>
                </a:solidFill>
                <a:latin typeface="+mn-lt"/>
                <a:ea typeface="+mn-ea"/>
                <a:cs typeface="+mn-cs"/>
              </a:rPr>
              <a:t>does serve as a standard against which to judge real-world algorithms.</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8.14 gives an example of the optimal policy. The example assumes a</a:t>
            </a:r>
          </a:p>
          <a:p>
            <a:r>
              <a:rPr lang="en-US" sz="1200" kern="1200" baseline="0" dirty="0" smtClean="0">
                <a:solidFill>
                  <a:schemeClr val="tx1"/>
                </a:solidFill>
                <a:latin typeface="+mn-lt"/>
                <a:ea typeface="+mn-ea"/>
                <a:cs typeface="+mn-cs"/>
              </a:rPr>
              <a:t>fixed frame allocation (fixed resident set size) for this process of three frames. The</a:t>
            </a:r>
          </a:p>
          <a:p>
            <a:r>
              <a:rPr lang="en-US" sz="1200" kern="1200" baseline="0" dirty="0" smtClean="0">
                <a:solidFill>
                  <a:schemeClr val="tx1"/>
                </a:solidFill>
                <a:latin typeface="+mn-lt"/>
                <a:ea typeface="+mn-ea"/>
                <a:cs typeface="+mn-cs"/>
              </a:rPr>
              <a:t>execution of the process requires reference to five distinct pages. The page address</a:t>
            </a:r>
          </a:p>
          <a:p>
            <a:r>
              <a:rPr lang="en-US" sz="1200" kern="1200" baseline="0" dirty="0" smtClean="0">
                <a:solidFill>
                  <a:schemeClr val="tx1"/>
                </a:solidFill>
                <a:latin typeface="+mn-lt"/>
                <a:ea typeface="+mn-ea"/>
                <a:cs typeface="+mn-cs"/>
              </a:rPr>
              <a:t>stream formed by executing the program is</a:t>
            </a:r>
          </a:p>
          <a:p>
            <a:r>
              <a:rPr lang="en-US" sz="1200" kern="1200" baseline="0" dirty="0" smtClean="0">
                <a:solidFill>
                  <a:schemeClr val="tx1"/>
                </a:solidFill>
                <a:latin typeface="+mn-lt"/>
                <a:ea typeface="+mn-ea"/>
                <a:cs typeface="+mn-cs"/>
              </a:rPr>
              <a:t>2 3 2 1 5 2 4 5 3 2 5 2</a:t>
            </a:r>
          </a:p>
          <a:p>
            <a:r>
              <a:rPr lang="en-US" sz="1200" kern="1200" baseline="0" dirty="0" smtClean="0">
                <a:solidFill>
                  <a:schemeClr val="tx1"/>
                </a:solidFill>
                <a:latin typeface="+mn-lt"/>
                <a:ea typeface="+mn-ea"/>
                <a:cs typeface="+mn-cs"/>
              </a:rPr>
              <a:t>which means that the first page referenced is 2, the second page referenced is 3, and</a:t>
            </a:r>
          </a:p>
          <a:p>
            <a:r>
              <a:rPr lang="en-US" sz="1200" kern="1200" baseline="0" dirty="0" smtClean="0">
                <a:solidFill>
                  <a:schemeClr val="tx1"/>
                </a:solidFill>
                <a:latin typeface="+mn-lt"/>
                <a:ea typeface="+mn-ea"/>
                <a:cs typeface="+mn-cs"/>
              </a:rPr>
              <a:t>so on. The optimal policy produces three page faults after the frame allocation has</a:t>
            </a:r>
          </a:p>
          <a:p>
            <a:r>
              <a:rPr lang="en-US" sz="1200" kern="1200" baseline="0" dirty="0" smtClean="0">
                <a:solidFill>
                  <a:schemeClr val="tx1"/>
                </a:solidFill>
                <a:latin typeface="+mn-lt"/>
                <a:ea typeface="+mn-ea"/>
                <a:cs typeface="+mn-cs"/>
              </a:rPr>
              <a:t>been filled.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1923303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least recently used (LRU) policy replaces the page in memory that has</a:t>
            </a:r>
          </a:p>
          <a:p>
            <a:r>
              <a:rPr lang="en-US" sz="1200" kern="1200" baseline="0" dirty="0" smtClean="0">
                <a:solidFill>
                  <a:schemeClr val="tx1"/>
                </a:solidFill>
                <a:latin typeface="+mn-lt"/>
                <a:ea typeface="+mn-ea"/>
                <a:cs typeface="+mn-cs"/>
              </a:rPr>
              <a:t>not been referenced for the longest time. By the principle of locality, this should</a:t>
            </a:r>
          </a:p>
          <a:p>
            <a:r>
              <a:rPr lang="en-US" sz="1200" kern="1200" baseline="0" dirty="0" smtClean="0">
                <a:solidFill>
                  <a:schemeClr val="tx1"/>
                </a:solidFill>
                <a:latin typeface="+mn-lt"/>
                <a:ea typeface="+mn-ea"/>
                <a:cs typeface="+mn-cs"/>
              </a:rPr>
              <a:t>be the page least likely to be referenced in the near future. And, in fact, the LRU</a:t>
            </a:r>
          </a:p>
          <a:p>
            <a:r>
              <a:rPr lang="en-US" sz="1200" kern="1200" baseline="0" dirty="0" smtClean="0">
                <a:solidFill>
                  <a:schemeClr val="tx1"/>
                </a:solidFill>
                <a:latin typeface="+mn-lt"/>
                <a:ea typeface="+mn-ea"/>
                <a:cs typeface="+mn-cs"/>
              </a:rPr>
              <a:t>policy does nearly as well as the optimal policy. The problem with this approach is</a:t>
            </a:r>
          </a:p>
          <a:p>
            <a:r>
              <a:rPr lang="en-US" sz="1200" kern="1200" baseline="0" dirty="0" smtClean="0">
                <a:solidFill>
                  <a:schemeClr val="tx1"/>
                </a:solidFill>
                <a:latin typeface="+mn-lt"/>
                <a:ea typeface="+mn-ea"/>
                <a:cs typeface="+mn-cs"/>
              </a:rPr>
              <a:t>the difficulty in implementation. One approach would be to tag each page with the</a:t>
            </a:r>
          </a:p>
          <a:p>
            <a:r>
              <a:rPr lang="en-US" sz="1200" kern="1200" baseline="0" dirty="0" smtClean="0">
                <a:solidFill>
                  <a:schemeClr val="tx1"/>
                </a:solidFill>
                <a:latin typeface="+mn-lt"/>
                <a:ea typeface="+mn-ea"/>
                <a:cs typeface="+mn-cs"/>
              </a:rPr>
              <a:t>time of its last reference; this would have to be done at each memory reference,</a:t>
            </a:r>
          </a:p>
          <a:p>
            <a:r>
              <a:rPr lang="en-US" sz="1200" kern="1200" baseline="0" dirty="0" smtClean="0">
                <a:solidFill>
                  <a:schemeClr val="tx1"/>
                </a:solidFill>
                <a:latin typeface="+mn-lt"/>
                <a:ea typeface="+mn-ea"/>
                <a:cs typeface="+mn-cs"/>
              </a:rPr>
              <a:t>both instruction and data. Even if the hardware would support such a scheme, the</a:t>
            </a:r>
          </a:p>
          <a:p>
            <a:r>
              <a:rPr lang="en-US" sz="1200" kern="1200" baseline="0" dirty="0" smtClean="0">
                <a:solidFill>
                  <a:schemeClr val="tx1"/>
                </a:solidFill>
                <a:latin typeface="+mn-lt"/>
                <a:ea typeface="+mn-ea"/>
                <a:cs typeface="+mn-cs"/>
              </a:rPr>
              <a:t>overhead would be tremendous. Alternatively, one could maintain a stack of page</a:t>
            </a:r>
          </a:p>
          <a:p>
            <a:r>
              <a:rPr lang="en-US" sz="1200" kern="1200" baseline="0" dirty="0" smtClean="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35265391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least recently used (LRU) policy replaces the page in memory that has</a:t>
            </a:r>
          </a:p>
          <a:p>
            <a:r>
              <a:rPr lang="en-US" sz="1200" kern="1200" baseline="0" dirty="0" smtClean="0">
                <a:solidFill>
                  <a:schemeClr val="tx1"/>
                </a:solidFill>
                <a:latin typeface="+mn-lt"/>
                <a:ea typeface="+mn-ea"/>
                <a:cs typeface="+mn-cs"/>
              </a:rPr>
              <a:t>not been referenced for the longest time. By the principle of locality, this should</a:t>
            </a:r>
          </a:p>
          <a:p>
            <a:r>
              <a:rPr lang="en-US" sz="1200" kern="1200" baseline="0" dirty="0" smtClean="0">
                <a:solidFill>
                  <a:schemeClr val="tx1"/>
                </a:solidFill>
                <a:latin typeface="+mn-lt"/>
                <a:ea typeface="+mn-ea"/>
                <a:cs typeface="+mn-cs"/>
              </a:rPr>
              <a:t>be the page least likely to be referenced in the near future. And, in fact, the LRU</a:t>
            </a:r>
          </a:p>
          <a:p>
            <a:r>
              <a:rPr lang="en-US" sz="1200" kern="1200" baseline="0" dirty="0" smtClean="0">
                <a:solidFill>
                  <a:schemeClr val="tx1"/>
                </a:solidFill>
                <a:latin typeface="+mn-lt"/>
                <a:ea typeface="+mn-ea"/>
                <a:cs typeface="+mn-cs"/>
              </a:rPr>
              <a:t>policy does nearly as well as the optimal policy. The problem with this approach is</a:t>
            </a:r>
          </a:p>
          <a:p>
            <a:r>
              <a:rPr lang="en-US" sz="1200" kern="1200" baseline="0" dirty="0" smtClean="0">
                <a:solidFill>
                  <a:schemeClr val="tx1"/>
                </a:solidFill>
                <a:latin typeface="+mn-lt"/>
                <a:ea typeface="+mn-ea"/>
                <a:cs typeface="+mn-cs"/>
              </a:rPr>
              <a:t>the difficulty in implementation. One approach would be to tag each page with the</a:t>
            </a:r>
          </a:p>
          <a:p>
            <a:r>
              <a:rPr lang="en-US" sz="1200" kern="1200" baseline="0" dirty="0" smtClean="0">
                <a:solidFill>
                  <a:schemeClr val="tx1"/>
                </a:solidFill>
                <a:latin typeface="+mn-lt"/>
                <a:ea typeface="+mn-ea"/>
                <a:cs typeface="+mn-cs"/>
              </a:rPr>
              <a:t>time of its last reference; this would have to be done at each memory reference,</a:t>
            </a:r>
          </a:p>
          <a:p>
            <a:r>
              <a:rPr lang="en-US" sz="1200" kern="1200" baseline="0" dirty="0" smtClean="0">
                <a:solidFill>
                  <a:schemeClr val="tx1"/>
                </a:solidFill>
                <a:latin typeface="+mn-lt"/>
                <a:ea typeface="+mn-ea"/>
                <a:cs typeface="+mn-cs"/>
              </a:rPr>
              <a:t>both instruction and data. Even if the hardware would support such a scheme, the</a:t>
            </a:r>
          </a:p>
          <a:p>
            <a:r>
              <a:rPr lang="en-US" sz="1200" kern="1200" baseline="0" dirty="0" smtClean="0">
                <a:solidFill>
                  <a:schemeClr val="tx1"/>
                </a:solidFill>
                <a:latin typeface="+mn-lt"/>
                <a:ea typeface="+mn-ea"/>
                <a:cs typeface="+mn-cs"/>
              </a:rPr>
              <a:t>overhead would be tremendous. Alternatively, one could maintain a stack of page</a:t>
            </a:r>
          </a:p>
          <a:p>
            <a:r>
              <a:rPr lang="en-US" sz="1200" kern="1200" baseline="0" dirty="0" smtClean="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23263878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first-in-first-out (FIFO) </a:t>
            </a:r>
            <a:r>
              <a:rPr lang="en-US" sz="1200" b="0" kern="1200" baseline="0" dirty="0" smtClean="0">
                <a:solidFill>
                  <a:schemeClr val="tx1"/>
                </a:solidFill>
                <a:latin typeface="+mn-lt"/>
                <a:ea typeface="+mn-ea"/>
                <a:cs typeface="+mn-cs"/>
              </a:rPr>
              <a:t>policy treats the page frames allocated to a process</a:t>
            </a:r>
          </a:p>
          <a:p>
            <a:r>
              <a:rPr lang="en-US" sz="1200" kern="1200" baseline="0" dirty="0" smtClean="0">
                <a:solidFill>
                  <a:schemeClr val="tx1"/>
                </a:solidFill>
                <a:latin typeface="+mn-lt"/>
                <a:ea typeface="+mn-ea"/>
                <a:cs typeface="+mn-cs"/>
              </a:rPr>
              <a:t>as a circular buffer, and pages are removed in round-robin style. All that is</a:t>
            </a:r>
          </a:p>
          <a:p>
            <a:r>
              <a:rPr lang="en-US" sz="1200" kern="1200" baseline="0" dirty="0" smtClean="0">
                <a:solidFill>
                  <a:schemeClr val="tx1"/>
                </a:solidFill>
                <a:latin typeface="+mn-lt"/>
                <a:ea typeface="+mn-ea"/>
                <a:cs typeface="+mn-cs"/>
              </a:rPr>
              <a:t>required is a pointer that circles through the page frames of the process. This is</a:t>
            </a:r>
          </a:p>
          <a:p>
            <a:r>
              <a:rPr lang="en-US" sz="1200" kern="1200" baseline="0" dirty="0" smtClean="0">
                <a:solidFill>
                  <a:schemeClr val="tx1"/>
                </a:solidFill>
                <a:latin typeface="+mn-lt"/>
                <a:ea typeface="+mn-ea"/>
                <a:cs typeface="+mn-cs"/>
              </a:rPr>
              <a:t>therefore one of the simplest page replacement policies to implement. The logic</a:t>
            </a:r>
          </a:p>
          <a:p>
            <a:r>
              <a:rPr lang="en-US" sz="1200" kern="1200" baseline="0" dirty="0" smtClean="0">
                <a:solidFill>
                  <a:schemeClr val="tx1"/>
                </a:solidFill>
                <a:latin typeface="+mn-lt"/>
                <a:ea typeface="+mn-ea"/>
                <a:cs typeface="+mn-cs"/>
              </a:rPr>
              <a:t>behind this choice, other than its simplicity, is that one is replacing the page that</a:t>
            </a:r>
          </a:p>
          <a:p>
            <a:r>
              <a:rPr lang="en-US" sz="1200" kern="1200" baseline="0" dirty="0" smtClean="0">
                <a:solidFill>
                  <a:schemeClr val="tx1"/>
                </a:solidFill>
                <a:latin typeface="+mn-lt"/>
                <a:ea typeface="+mn-ea"/>
                <a:cs typeface="+mn-cs"/>
              </a:rPr>
              <a:t>has been in memory the longest: A page fetched into memory a long time ago may</a:t>
            </a:r>
          </a:p>
          <a:p>
            <a:r>
              <a:rPr lang="en-US" sz="1200" kern="1200" baseline="0" dirty="0" smtClean="0">
                <a:solidFill>
                  <a:schemeClr val="tx1"/>
                </a:solidFill>
                <a:latin typeface="+mn-lt"/>
                <a:ea typeface="+mn-ea"/>
                <a:cs typeface="+mn-cs"/>
              </a:rPr>
              <a:t>have now fallen out of use. This reasoning will often be wrong, because there will</a:t>
            </a:r>
          </a:p>
          <a:p>
            <a:r>
              <a:rPr lang="en-US" sz="1200" kern="1200" baseline="0" dirty="0" smtClean="0">
                <a:solidFill>
                  <a:schemeClr val="tx1"/>
                </a:solidFill>
                <a:latin typeface="+mn-lt"/>
                <a:ea typeface="+mn-ea"/>
                <a:cs typeface="+mn-cs"/>
              </a:rPr>
              <a:t>often be regions of program or data that are heavily used throughout the life of a</a:t>
            </a:r>
          </a:p>
          <a:p>
            <a:r>
              <a:rPr lang="en-US" sz="1200" kern="1200" baseline="0" dirty="0" smtClean="0">
                <a:solidFill>
                  <a:schemeClr val="tx1"/>
                </a:solidFill>
                <a:latin typeface="+mn-lt"/>
                <a:ea typeface="+mn-ea"/>
                <a:cs typeface="+mn-cs"/>
              </a:rPr>
              <a:t>program. Those pages will be repeatedly paged in and out by the FIFO algorithm.</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33602046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simplest form of clock policy requires the association of an additional</a:t>
            </a:r>
          </a:p>
          <a:p>
            <a:r>
              <a:rPr lang="en-US" sz="1200" kern="1200" baseline="0" dirty="0" smtClean="0">
                <a:solidFill>
                  <a:schemeClr val="tx1"/>
                </a:solidFill>
                <a:latin typeface="+mn-lt"/>
                <a:ea typeface="+mn-ea"/>
                <a:cs typeface="+mn-cs"/>
              </a:rPr>
              <a:t>bit with each frame, referred to as the use bit. When a page is first loaded into a</a:t>
            </a:r>
          </a:p>
          <a:p>
            <a:r>
              <a:rPr lang="en-US" sz="1200" kern="1200" baseline="0" dirty="0" smtClean="0">
                <a:solidFill>
                  <a:schemeClr val="tx1"/>
                </a:solidFill>
                <a:latin typeface="+mn-lt"/>
                <a:ea typeface="+mn-ea"/>
                <a:cs typeface="+mn-cs"/>
              </a:rPr>
              <a:t>frame in memory, the use bit for that frame is set to 1. Whenever the page is subsequently</a:t>
            </a:r>
          </a:p>
          <a:p>
            <a:r>
              <a:rPr lang="en-US" sz="1200" kern="1200" baseline="0" dirty="0" smtClean="0">
                <a:solidFill>
                  <a:schemeClr val="tx1"/>
                </a:solidFill>
                <a:latin typeface="+mn-lt"/>
                <a:ea typeface="+mn-ea"/>
                <a:cs typeface="+mn-cs"/>
              </a:rPr>
              <a:t>referenced (after the reference that generated the page fault), its use bit is</a:t>
            </a:r>
          </a:p>
          <a:p>
            <a:r>
              <a:rPr lang="en-US" sz="1200" kern="1200" baseline="0" dirty="0" smtClean="0">
                <a:solidFill>
                  <a:schemeClr val="tx1"/>
                </a:solidFill>
                <a:latin typeface="+mn-lt"/>
                <a:ea typeface="+mn-ea"/>
                <a:cs typeface="+mn-cs"/>
              </a:rPr>
              <a:t>set to 1. For the page replacement algorithm, the set of frames that are candidates</a:t>
            </a:r>
          </a:p>
          <a:p>
            <a:r>
              <a:rPr lang="en-US" sz="1200" kern="1200" baseline="0" dirty="0" smtClean="0">
                <a:solidFill>
                  <a:schemeClr val="tx1"/>
                </a:solidFill>
                <a:latin typeface="+mn-lt"/>
                <a:ea typeface="+mn-ea"/>
                <a:cs typeface="+mn-cs"/>
              </a:rPr>
              <a:t>for replacement (this process: local scope; all of main memory: global scope  ) is</a:t>
            </a:r>
          </a:p>
          <a:p>
            <a:r>
              <a:rPr lang="en-US" sz="1200" kern="1200" baseline="0" dirty="0" smtClean="0">
                <a:solidFill>
                  <a:schemeClr val="tx1"/>
                </a:solidFill>
                <a:latin typeface="+mn-lt"/>
                <a:ea typeface="+mn-ea"/>
                <a:cs typeface="+mn-cs"/>
              </a:rPr>
              <a:t>considered to be a circular buffer, with which a pointer is associated. When a page</a:t>
            </a:r>
          </a:p>
          <a:p>
            <a:r>
              <a:rPr lang="en-US" sz="1200" kern="1200" baseline="0" dirty="0" smtClean="0">
                <a:solidFill>
                  <a:schemeClr val="tx1"/>
                </a:solidFill>
                <a:latin typeface="+mn-lt"/>
                <a:ea typeface="+mn-ea"/>
                <a:cs typeface="+mn-cs"/>
              </a:rPr>
              <a:t>is replaced, the pointer is set to indicate the next frame in the buffer after the one</a:t>
            </a:r>
          </a:p>
          <a:p>
            <a:r>
              <a:rPr lang="en-US" sz="1200" kern="1200" baseline="0" dirty="0" smtClean="0">
                <a:solidFill>
                  <a:schemeClr val="tx1"/>
                </a:solidFill>
                <a:latin typeface="+mn-lt"/>
                <a:ea typeface="+mn-ea"/>
                <a:cs typeface="+mn-cs"/>
              </a:rPr>
              <a:t>just updated. When it comes time to replace a page, the operating system scans</a:t>
            </a:r>
          </a:p>
          <a:p>
            <a:r>
              <a:rPr lang="en-US" sz="1200" kern="1200" baseline="0" dirty="0" smtClean="0">
                <a:solidFill>
                  <a:schemeClr val="tx1"/>
                </a:solidFill>
                <a:latin typeface="+mn-lt"/>
                <a:ea typeface="+mn-ea"/>
                <a:cs typeface="+mn-cs"/>
              </a:rPr>
              <a:t>the buffer to find a frame with a use bit set to 0. Each time it encounters a frame</a:t>
            </a:r>
          </a:p>
          <a:p>
            <a:r>
              <a:rPr lang="en-US" sz="1200" kern="1200" baseline="0" dirty="0" smtClean="0">
                <a:solidFill>
                  <a:schemeClr val="tx1"/>
                </a:solidFill>
                <a:latin typeface="+mn-lt"/>
                <a:ea typeface="+mn-ea"/>
                <a:cs typeface="+mn-cs"/>
              </a:rPr>
              <a:t>with a use bit of 1, it resets that bit to 0 and continues on. If any of the frames in</a:t>
            </a:r>
          </a:p>
          <a:p>
            <a:r>
              <a:rPr lang="en-US" sz="1200" kern="1200" baseline="0" dirty="0" smtClean="0">
                <a:solidFill>
                  <a:schemeClr val="tx1"/>
                </a:solidFill>
                <a:latin typeface="+mn-lt"/>
                <a:ea typeface="+mn-ea"/>
                <a:cs typeface="+mn-cs"/>
              </a:rPr>
              <a:t>the buffer have a use bit of 0 at the beginning of this process, the first such frame</a:t>
            </a:r>
          </a:p>
          <a:p>
            <a:r>
              <a:rPr lang="en-US" sz="1200" kern="1200" baseline="0" dirty="0" smtClean="0">
                <a:solidFill>
                  <a:schemeClr val="tx1"/>
                </a:solidFill>
                <a:latin typeface="+mn-lt"/>
                <a:ea typeface="+mn-ea"/>
                <a:cs typeface="+mn-cs"/>
              </a:rPr>
              <a:t>encountered is chosen for replacement. If all of the frames have a use bit of 1, then</a:t>
            </a:r>
          </a:p>
          <a:p>
            <a:r>
              <a:rPr lang="en-US" sz="1200" kern="1200" baseline="0" dirty="0" smtClean="0">
                <a:solidFill>
                  <a:schemeClr val="tx1"/>
                </a:solidFill>
                <a:latin typeface="+mn-lt"/>
                <a:ea typeface="+mn-ea"/>
                <a:cs typeface="+mn-cs"/>
              </a:rPr>
              <a:t>the pointer will make one complete cycle through the buffer, setting all the use bits</a:t>
            </a:r>
          </a:p>
          <a:p>
            <a:r>
              <a:rPr lang="en-US" sz="1200" kern="1200" baseline="0" dirty="0" smtClean="0">
                <a:solidFill>
                  <a:schemeClr val="tx1"/>
                </a:solidFill>
                <a:latin typeface="+mn-lt"/>
                <a:ea typeface="+mn-ea"/>
                <a:cs typeface="+mn-cs"/>
              </a:rPr>
              <a:t>to 0, and stop at its original position, replacing the page in that frame. We can see</a:t>
            </a:r>
          </a:p>
          <a:p>
            <a:r>
              <a:rPr lang="en-US" sz="1200" kern="1200" baseline="0" dirty="0" smtClean="0">
                <a:solidFill>
                  <a:schemeClr val="tx1"/>
                </a:solidFill>
                <a:latin typeface="+mn-lt"/>
                <a:ea typeface="+mn-ea"/>
                <a:cs typeface="+mn-cs"/>
              </a:rPr>
              <a:t>that this policy is similar to FIFO, except that, in the clock policy, any frame with</a:t>
            </a:r>
          </a:p>
          <a:p>
            <a:r>
              <a:rPr lang="en-US" sz="1200" kern="1200" baseline="0" dirty="0" smtClean="0">
                <a:solidFill>
                  <a:schemeClr val="tx1"/>
                </a:solidFill>
                <a:latin typeface="+mn-lt"/>
                <a:ea typeface="+mn-ea"/>
                <a:cs typeface="+mn-cs"/>
              </a:rPr>
              <a:t>a use bit of 1 is passed over by the algorithm. The policy is referred to as a clock</a:t>
            </a:r>
          </a:p>
          <a:p>
            <a:r>
              <a:rPr lang="en-US" sz="1200" kern="1200" baseline="0" dirty="0" smtClean="0">
                <a:solidFill>
                  <a:schemeClr val="tx1"/>
                </a:solidFill>
                <a:latin typeface="+mn-lt"/>
                <a:ea typeface="+mn-ea"/>
                <a:cs typeface="+mn-cs"/>
              </a:rPr>
              <a:t>policy because we can visualize the page frames as laid out in a circle. A number of</a:t>
            </a:r>
          </a:p>
          <a:p>
            <a:r>
              <a:rPr lang="en-US" sz="1200" kern="1200" baseline="0" dirty="0" smtClean="0">
                <a:solidFill>
                  <a:schemeClr val="tx1"/>
                </a:solidFill>
                <a:latin typeface="+mn-lt"/>
                <a:ea typeface="+mn-ea"/>
                <a:cs typeface="+mn-cs"/>
              </a:rPr>
              <a:t>operating systems have employed some variation of this simple clock policy (e.g.,</a:t>
            </a:r>
          </a:p>
          <a:p>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 [CORB68]).</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3312393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8.15 provides an example of the simple clock policy mechanism. A circular</a:t>
            </a:r>
          </a:p>
          <a:p>
            <a:r>
              <a:rPr lang="en-US" sz="1200" kern="1200" baseline="0" dirty="0" smtClean="0">
                <a:solidFill>
                  <a:schemeClr val="tx1"/>
                </a:solidFill>
                <a:latin typeface="+mn-lt"/>
                <a:ea typeface="+mn-ea"/>
                <a:cs typeface="+mn-cs"/>
              </a:rPr>
              <a:t>buffer of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main memory frames is available for page replacement. Just prior</a:t>
            </a:r>
          </a:p>
          <a:p>
            <a:r>
              <a:rPr lang="en-US" sz="1200" kern="1200" baseline="0" dirty="0" smtClean="0">
                <a:solidFill>
                  <a:schemeClr val="tx1"/>
                </a:solidFill>
                <a:latin typeface="+mn-lt"/>
                <a:ea typeface="+mn-ea"/>
                <a:cs typeface="+mn-cs"/>
              </a:rPr>
              <a:t>to the replacement of a page from the buffer with incoming page 727 , the next frame</a:t>
            </a:r>
          </a:p>
          <a:p>
            <a:r>
              <a:rPr lang="en-US" sz="1200" kern="1200" baseline="0" dirty="0" smtClean="0">
                <a:solidFill>
                  <a:schemeClr val="tx1"/>
                </a:solidFill>
                <a:latin typeface="+mn-lt"/>
                <a:ea typeface="+mn-ea"/>
                <a:cs typeface="+mn-cs"/>
              </a:rPr>
              <a:t>pointer points at frame 2, which contains page 45 . The clock policy is now executed.</a:t>
            </a:r>
          </a:p>
          <a:p>
            <a:r>
              <a:rPr lang="en-US" sz="1200" kern="1200" baseline="0" dirty="0" smtClean="0">
                <a:solidFill>
                  <a:schemeClr val="tx1"/>
                </a:solidFill>
                <a:latin typeface="+mn-lt"/>
                <a:ea typeface="+mn-ea"/>
                <a:cs typeface="+mn-cs"/>
              </a:rPr>
              <a:t>Because the use bit for page 45 in frame 2 is equal to 1, this page is not replaced.</a:t>
            </a:r>
          </a:p>
          <a:p>
            <a:r>
              <a:rPr lang="en-US" sz="1200" kern="1200" baseline="0" dirty="0" smtClean="0">
                <a:solidFill>
                  <a:schemeClr val="tx1"/>
                </a:solidFill>
                <a:latin typeface="+mn-lt"/>
                <a:ea typeface="+mn-ea"/>
                <a:cs typeface="+mn-cs"/>
              </a:rPr>
              <a:t>Instead, the use bit is set to 0 and the pointer advances. Similarly, page 191 in frame</a:t>
            </a:r>
          </a:p>
          <a:p>
            <a:r>
              <a:rPr lang="en-US" sz="1200" kern="1200" baseline="0" dirty="0" smtClean="0">
                <a:solidFill>
                  <a:schemeClr val="tx1"/>
                </a:solidFill>
                <a:latin typeface="+mn-lt"/>
                <a:ea typeface="+mn-ea"/>
                <a:cs typeface="+mn-cs"/>
              </a:rPr>
              <a:t>3 is not replaced; its use bit is set to 0 and the pointer advances. In the next frame,</a:t>
            </a:r>
          </a:p>
          <a:p>
            <a:r>
              <a:rPr lang="en-US" sz="1200" kern="1200" baseline="0" dirty="0" smtClean="0">
                <a:solidFill>
                  <a:schemeClr val="tx1"/>
                </a:solidFill>
                <a:latin typeface="+mn-lt"/>
                <a:ea typeface="+mn-ea"/>
                <a:cs typeface="+mn-cs"/>
              </a:rPr>
              <a:t>frame 4, the use bit is set to 0. Therefore, page 556 is replaced with page 727 . The</a:t>
            </a:r>
          </a:p>
          <a:p>
            <a:r>
              <a:rPr lang="en-US" sz="1200" kern="1200" baseline="0" dirty="0" smtClean="0">
                <a:solidFill>
                  <a:schemeClr val="tx1"/>
                </a:solidFill>
                <a:latin typeface="+mn-lt"/>
                <a:ea typeface="+mn-ea"/>
                <a:cs typeface="+mn-cs"/>
              </a:rPr>
              <a:t>use bit is set to 1 for this frame and the pointer advances to frame 5, completing the</a:t>
            </a:r>
          </a:p>
          <a:p>
            <a:r>
              <a:rPr lang="en-US" sz="1200" kern="1200" baseline="0" dirty="0" smtClean="0">
                <a:solidFill>
                  <a:schemeClr val="tx1"/>
                </a:solidFill>
                <a:latin typeface="+mn-lt"/>
                <a:ea typeface="+mn-ea"/>
                <a:cs typeface="+mn-cs"/>
              </a:rPr>
              <a:t>page replacement procedure.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147656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8.16 shows the results of an experiment reported in [BAER80], which</a:t>
            </a:r>
          </a:p>
          <a:p>
            <a:r>
              <a:rPr lang="en-US" sz="1200" kern="1200" baseline="0" dirty="0" smtClean="0">
                <a:solidFill>
                  <a:schemeClr val="tx1"/>
                </a:solidFill>
                <a:latin typeface="+mn-lt"/>
                <a:ea typeface="+mn-ea"/>
                <a:cs typeface="+mn-cs"/>
              </a:rPr>
              <a:t>compares the four algorithms that we have been discussing; it is assumed that the</a:t>
            </a:r>
          </a:p>
          <a:p>
            <a:r>
              <a:rPr lang="en-US" sz="1200" kern="1200" baseline="0" dirty="0" smtClean="0">
                <a:solidFill>
                  <a:schemeClr val="tx1"/>
                </a:solidFill>
                <a:latin typeface="+mn-lt"/>
                <a:ea typeface="+mn-ea"/>
                <a:cs typeface="+mn-cs"/>
              </a:rPr>
              <a:t>number of page frames assigned to a process is fixed. The results are based on the</a:t>
            </a:r>
          </a:p>
          <a:p>
            <a:r>
              <a:rPr lang="en-US" sz="1200" kern="1200" baseline="0" dirty="0" smtClean="0">
                <a:solidFill>
                  <a:schemeClr val="tx1"/>
                </a:solidFill>
                <a:latin typeface="+mn-lt"/>
                <a:ea typeface="+mn-ea"/>
                <a:cs typeface="+mn-cs"/>
              </a:rPr>
              <a:t>execution of 0.25 </a:t>
            </a:r>
            <a:r>
              <a:rPr lang="en-US" sz="1200" kern="1200" baseline="0" dirty="0" err="1"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10</a:t>
            </a:r>
            <a:r>
              <a:rPr lang="en-US" sz="1200" kern="1200" baseline="30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references in a FORTRAN program, using a page size of 256</a:t>
            </a:r>
          </a:p>
          <a:p>
            <a:r>
              <a:rPr lang="en-US" sz="1200" kern="1200" baseline="0" dirty="0" smtClean="0">
                <a:solidFill>
                  <a:schemeClr val="tx1"/>
                </a:solidFill>
                <a:latin typeface="+mn-lt"/>
                <a:ea typeface="+mn-ea"/>
                <a:cs typeface="+mn-cs"/>
              </a:rPr>
              <a:t>words. Baer ran the experiment with frame allocations of 6, 8, 10, 12, and 14 frames.</a:t>
            </a:r>
          </a:p>
          <a:p>
            <a:r>
              <a:rPr lang="en-US" sz="1200" kern="1200" baseline="0" dirty="0" smtClean="0">
                <a:solidFill>
                  <a:schemeClr val="tx1"/>
                </a:solidFill>
                <a:latin typeface="+mn-lt"/>
                <a:ea typeface="+mn-ea"/>
                <a:cs typeface="+mn-cs"/>
              </a:rPr>
              <a:t>The differences among the four policies are most striking at small allocations, with</a:t>
            </a:r>
          </a:p>
          <a:p>
            <a:r>
              <a:rPr lang="en-US" sz="1200" kern="1200" baseline="0" dirty="0" smtClean="0">
                <a:solidFill>
                  <a:schemeClr val="tx1"/>
                </a:solidFill>
                <a:latin typeface="+mn-lt"/>
                <a:ea typeface="+mn-ea"/>
                <a:cs typeface="+mn-cs"/>
              </a:rPr>
              <a:t>FIFO being over a factor of 2 worse than optimal. All four curves have the same shape</a:t>
            </a:r>
          </a:p>
          <a:p>
            <a:r>
              <a:rPr lang="en-US" sz="1200" kern="1200" baseline="0" dirty="0" smtClean="0">
                <a:solidFill>
                  <a:schemeClr val="tx1"/>
                </a:solidFill>
                <a:latin typeface="+mn-lt"/>
                <a:ea typeface="+mn-ea"/>
                <a:cs typeface="+mn-cs"/>
              </a:rPr>
              <a:t>as the idealized behavior shown in Figure 8.10b . In order to run efficiently, we would</a:t>
            </a:r>
          </a:p>
          <a:p>
            <a:r>
              <a:rPr lang="en-US" sz="1200" kern="1200" baseline="0" dirty="0" smtClean="0">
                <a:solidFill>
                  <a:schemeClr val="tx1"/>
                </a:solidFill>
                <a:latin typeface="+mn-lt"/>
                <a:ea typeface="+mn-ea"/>
                <a:cs typeface="+mn-cs"/>
              </a:rPr>
              <a:t>like to be to the right of the knee of the curve (with a small page fault rate) while</a:t>
            </a:r>
          </a:p>
          <a:p>
            <a:r>
              <a:rPr lang="en-US" sz="1200" kern="1200" baseline="0" dirty="0" smtClean="0">
                <a:solidFill>
                  <a:schemeClr val="tx1"/>
                </a:solidFill>
                <a:latin typeface="+mn-lt"/>
                <a:ea typeface="+mn-ea"/>
                <a:cs typeface="+mn-cs"/>
              </a:rPr>
              <a:t>keeping a small frame allocation (to the left of the knee of the curve). These two constraints</a:t>
            </a:r>
          </a:p>
          <a:p>
            <a:r>
              <a:rPr lang="en-US" sz="1200" kern="1200" baseline="0" dirty="0" smtClean="0">
                <a:solidFill>
                  <a:schemeClr val="tx1"/>
                </a:solidFill>
                <a:latin typeface="+mn-lt"/>
                <a:ea typeface="+mn-ea"/>
                <a:cs typeface="+mn-cs"/>
              </a:rPr>
              <a:t>indicate that a desirable mode of operation would be at the knee of the curve.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clock algorithm has also been compared to these other algorithms when</a:t>
            </a:r>
          </a:p>
          <a:p>
            <a:r>
              <a:rPr lang="en-US" sz="1200" kern="1200" baseline="0" dirty="0" smtClean="0">
                <a:solidFill>
                  <a:schemeClr val="tx1"/>
                </a:solidFill>
                <a:latin typeface="+mn-lt"/>
                <a:ea typeface="+mn-ea"/>
                <a:cs typeface="+mn-cs"/>
              </a:rPr>
              <a:t>a variable allocation and either global or local replacement scope (see the following</a:t>
            </a:r>
          </a:p>
          <a:p>
            <a:r>
              <a:rPr lang="en-US" sz="1200" kern="1200" baseline="0" dirty="0" smtClean="0">
                <a:solidFill>
                  <a:schemeClr val="tx1"/>
                </a:solidFill>
                <a:latin typeface="+mn-lt"/>
                <a:ea typeface="+mn-ea"/>
                <a:cs typeface="+mn-cs"/>
              </a:rPr>
              <a:t>discussion of replacement policy) is used [CARR81]. The clock algorithm</a:t>
            </a:r>
          </a:p>
          <a:p>
            <a:r>
              <a:rPr lang="en-US" sz="1200" kern="1200" baseline="0" dirty="0" smtClean="0">
                <a:solidFill>
                  <a:schemeClr val="tx1"/>
                </a:solidFill>
                <a:latin typeface="+mn-lt"/>
                <a:ea typeface="+mn-ea"/>
                <a:cs typeface="+mn-cs"/>
              </a:rPr>
              <a:t>was found to approximate closely the performance of LRU.</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2713252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a process executes only in main memory, that memory is referred to</a:t>
            </a:r>
          </a:p>
          <a:p>
            <a:r>
              <a:rPr lang="en-US" sz="1200" kern="1200" baseline="0" dirty="0" smtClean="0">
                <a:solidFill>
                  <a:schemeClr val="tx1"/>
                </a:solidFill>
                <a:latin typeface="+mn-lt"/>
                <a:ea typeface="+mn-ea"/>
                <a:cs typeface="+mn-cs"/>
              </a:rPr>
              <a:t>as </a:t>
            </a:r>
            <a:r>
              <a:rPr lang="en-US" sz="1200" b="1" kern="1200" baseline="0" dirty="0" smtClean="0">
                <a:solidFill>
                  <a:schemeClr val="tx1"/>
                </a:solidFill>
                <a:latin typeface="+mn-lt"/>
                <a:ea typeface="+mn-ea"/>
                <a:cs typeface="+mn-cs"/>
              </a:rPr>
              <a:t>real memory </a:t>
            </a:r>
            <a:r>
              <a:rPr lang="en-US" sz="1200" b="0" kern="1200" baseline="0" dirty="0" smtClean="0">
                <a:solidFill>
                  <a:schemeClr val="tx1"/>
                </a:solidFill>
                <a:latin typeface="+mn-lt"/>
                <a:ea typeface="+mn-ea"/>
                <a:cs typeface="+mn-cs"/>
              </a:rPr>
              <a:t>. But a programmer or user perceives a potentially much larger memory—</a:t>
            </a:r>
          </a:p>
          <a:p>
            <a:r>
              <a:rPr lang="en-US" sz="1200" kern="1200" baseline="0" dirty="0" smtClean="0">
                <a:solidFill>
                  <a:schemeClr val="tx1"/>
                </a:solidFill>
                <a:latin typeface="+mn-lt"/>
                <a:ea typeface="+mn-ea"/>
                <a:cs typeface="+mn-cs"/>
              </a:rPr>
              <a:t>that which is allocated on disk. This latter is referred to as </a:t>
            </a:r>
            <a:r>
              <a:rPr lang="en-US" sz="1200" b="1" kern="1200" baseline="0" dirty="0" smtClean="0">
                <a:solidFill>
                  <a:schemeClr val="tx1"/>
                </a:solidFill>
                <a:latin typeface="+mn-lt"/>
                <a:ea typeface="+mn-ea"/>
                <a:cs typeface="+mn-cs"/>
              </a:rPr>
              <a:t>virtual memory .</a:t>
            </a:r>
          </a:p>
          <a:p>
            <a:r>
              <a:rPr lang="en-US" sz="1200" kern="1200" baseline="0" dirty="0" smtClean="0">
                <a:solidFill>
                  <a:schemeClr val="tx1"/>
                </a:solidFill>
                <a:latin typeface="+mn-lt"/>
                <a:ea typeface="+mn-ea"/>
                <a:cs typeface="+mn-cs"/>
              </a:rPr>
              <a:t>Virtual memory allows for very effective multiprogramming and relieves the user</a:t>
            </a:r>
          </a:p>
          <a:p>
            <a:r>
              <a:rPr lang="en-US" sz="1200" kern="1200" baseline="0" dirty="0" smtClean="0">
                <a:solidFill>
                  <a:schemeClr val="tx1"/>
                </a:solidFill>
                <a:latin typeface="+mn-lt"/>
                <a:ea typeface="+mn-ea"/>
                <a:cs typeface="+mn-cs"/>
              </a:rPr>
              <a:t>of the unnecessarily tight constraints of main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5629613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least recently used (LRU) policy replaces the page in memory that has</a:t>
            </a:r>
          </a:p>
          <a:p>
            <a:r>
              <a:rPr lang="en-US" sz="1200" kern="1200" baseline="0" dirty="0" smtClean="0">
                <a:solidFill>
                  <a:schemeClr val="tx1"/>
                </a:solidFill>
                <a:latin typeface="+mn-lt"/>
                <a:ea typeface="+mn-ea"/>
                <a:cs typeface="+mn-cs"/>
              </a:rPr>
              <a:t>not been referenced for the longest time. By the principle of locality, this should</a:t>
            </a:r>
          </a:p>
          <a:p>
            <a:r>
              <a:rPr lang="en-US" sz="1200" kern="1200" baseline="0" dirty="0" smtClean="0">
                <a:solidFill>
                  <a:schemeClr val="tx1"/>
                </a:solidFill>
                <a:latin typeface="+mn-lt"/>
                <a:ea typeface="+mn-ea"/>
                <a:cs typeface="+mn-cs"/>
              </a:rPr>
              <a:t>be the page least likely to be referenced in the near future. And, in fact, the LRU</a:t>
            </a:r>
          </a:p>
          <a:p>
            <a:r>
              <a:rPr lang="en-US" sz="1200" kern="1200" baseline="0" dirty="0" smtClean="0">
                <a:solidFill>
                  <a:schemeClr val="tx1"/>
                </a:solidFill>
                <a:latin typeface="+mn-lt"/>
                <a:ea typeface="+mn-ea"/>
                <a:cs typeface="+mn-cs"/>
              </a:rPr>
              <a:t>policy does nearly as well as the optimal policy. The problem with this approach is</a:t>
            </a:r>
          </a:p>
          <a:p>
            <a:r>
              <a:rPr lang="en-US" sz="1200" kern="1200" baseline="0" dirty="0" smtClean="0">
                <a:solidFill>
                  <a:schemeClr val="tx1"/>
                </a:solidFill>
                <a:latin typeface="+mn-lt"/>
                <a:ea typeface="+mn-ea"/>
                <a:cs typeface="+mn-cs"/>
              </a:rPr>
              <a:t>the difficulty in implementation. One approach would be to tag each page with the</a:t>
            </a:r>
          </a:p>
          <a:p>
            <a:r>
              <a:rPr lang="en-US" sz="1200" kern="1200" baseline="0" dirty="0" smtClean="0">
                <a:solidFill>
                  <a:schemeClr val="tx1"/>
                </a:solidFill>
                <a:latin typeface="+mn-lt"/>
                <a:ea typeface="+mn-ea"/>
                <a:cs typeface="+mn-cs"/>
              </a:rPr>
              <a:t>time of its last reference; this would have to be done at each memory reference,</a:t>
            </a:r>
          </a:p>
          <a:p>
            <a:r>
              <a:rPr lang="en-US" sz="1200" kern="1200" baseline="0" dirty="0" smtClean="0">
                <a:solidFill>
                  <a:schemeClr val="tx1"/>
                </a:solidFill>
                <a:latin typeface="+mn-lt"/>
                <a:ea typeface="+mn-ea"/>
                <a:cs typeface="+mn-cs"/>
              </a:rPr>
              <a:t>both instruction and data. Even if the hardware would support such a scheme, the</a:t>
            </a:r>
          </a:p>
          <a:p>
            <a:r>
              <a:rPr lang="en-US" sz="1200" kern="1200" baseline="0" dirty="0" smtClean="0">
                <a:solidFill>
                  <a:schemeClr val="tx1"/>
                </a:solidFill>
                <a:latin typeface="+mn-lt"/>
                <a:ea typeface="+mn-ea"/>
                <a:cs typeface="+mn-cs"/>
              </a:rPr>
              <a:t>overhead would be tremendous. Alternatively, one could maintain a stack of page</a:t>
            </a:r>
          </a:p>
          <a:p>
            <a:r>
              <a:rPr lang="en-US" sz="1200" kern="1200" baseline="0" dirty="0" smtClean="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29523145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least recently used (LRU) policy replaces the page in memory that has</a:t>
            </a:r>
          </a:p>
          <a:p>
            <a:r>
              <a:rPr lang="en-US" sz="1200" kern="1200" baseline="0" dirty="0" smtClean="0">
                <a:solidFill>
                  <a:schemeClr val="tx1"/>
                </a:solidFill>
                <a:latin typeface="+mn-lt"/>
                <a:ea typeface="+mn-ea"/>
                <a:cs typeface="+mn-cs"/>
              </a:rPr>
              <a:t>not been referenced for the longest time. By the principle of locality, this should</a:t>
            </a:r>
          </a:p>
          <a:p>
            <a:r>
              <a:rPr lang="en-US" sz="1200" kern="1200" baseline="0" dirty="0" smtClean="0">
                <a:solidFill>
                  <a:schemeClr val="tx1"/>
                </a:solidFill>
                <a:latin typeface="+mn-lt"/>
                <a:ea typeface="+mn-ea"/>
                <a:cs typeface="+mn-cs"/>
              </a:rPr>
              <a:t>be the page least likely to be referenced in the near future. And, in fact, the LRU</a:t>
            </a:r>
          </a:p>
          <a:p>
            <a:r>
              <a:rPr lang="en-US" sz="1200" kern="1200" baseline="0" dirty="0" smtClean="0">
                <a:solidFill>
                  <a:schemeClr val="tx1"/>
                </a:solidFill>
                <a:latin typeface="+mn-lt"/>
                <a:ea typeface="+mn-ea"/>
                <a:cs typeface="+mn-cs"/>
              </a:rPr>
              <a:t>policy does nearly as well as the optimal policy. The problem with this approach is</a:t>
            </a:r>
          </a:p>
          <a:p>
            <a:r>
              <a:rPr lang="en-US" sz="1200" kern="1200" baseline="0" dirty="0" smtClean="0">
                <a:solidFill>
                  <a:schemeClr val="tx1"/>
                </a:solidFill>
                <a:latin typeface="+mn-lt"/>
                <a:ea typeface="+mn-ea"/>
                <a:cs typeface="+mn-cs"/>
              </a:rPr>
              <a:t>the difficulty in implementation. One approach would be to tag each page with the</a:t>
            </a:r>
          </a:p>
          <a:p>
            <a:r>
              <a:rPr lang="en-US" sz="1200" kern="1200" baseline="0" dirty="0" smtClean="0">
                <a:solidFill>
                  <a:schemeClr val="tx1"/>
                </a:solidFill>
                <a:latin typeface="+mn-lt"/>
                <a:ea typeface="+mn-ea"/>
                <a:cs typeface="+mn-cs"/>
              </a:rPr>
              <a:t>time of its last reference; this would have to be done at each memory reference,</a:t>
            </a:r>
          </a:p>
          <a:p>
            <a:r>
              <a:rPr lang="en-US" sz="1200" kern="1200" baseline="0" dirty="0" smtClean="0">
                <a:solidFill>
                  <a:schemeClr val="tx1"/>
                </a:solidFill>
                <a:latin typeface="+mn-lt"/>
                <a:ea typeface="+mn-ea"/>
                <a:cs typeface="+mn-cs"/>
              </a:rPr>
              <a:t>both instruction and data. Even if the hardware would support such a scheme, the</a:t>
            </a:r>
          </a:p>
          <a:p>
            <a:r>
              <a:rPr lang="en-US" sz="1200" kern="1200" baseline="0" dirty="0" smtClean="0">
                <a:solidFill>
                  <a:schemeClr val="tx1"/>
                </a:solidFill>
                <a:latin typeface="+mn-lt"/>
                <a:ea typeface="+mn-ea"/>
                <a:cs typeface="+mn-cs"/>
              </a:rPr>
              <a:t>overhead would be tremendous. Alternatively, one could maintain a stack of page</a:t>
            </a:r>
          </a:p>
          <a:p>
            <a:r>
              <a:rPr lang="en-US" sz="1200" kern="1200" baseline="0" dirty="0" smtClean="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31143189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least recently used (LRU) policy replaces the page in memory that has</a:t>
            </a:r>
          </a:p>
          <a:p>
            <a:r>
              <a:rPr lang="en-US" sz="1200" kern="1200" baseline="0" dirty="0" smtClean="0">
                <a:solidFill>
                  <a:schemeClr val="tx1"/>
                </a:solidFill>
                <a:latin typeface="+mn-lt"/>
                <a:ea typeface="+mn-ea"/>
                <a:cs typeface="+mn-cs"/>
              </a:rPr>
              <a:t>not been referenced for the longest time. By the principle of locality, this should</a:t>
            </a:r>
          </a:p>
          <a:p>
            <a:r>
              <a:rPr lang="en-US" sz="1200" kern="1200" baseline="0" dirty="0" smtClean="0">
                <a:solidFill>
                  <a:schemeClr val="tx1"/>
                </a:solidFill>
                <a:latin typeface="+mn-lt"/>
                <a:ea typeface="+mn-ea"/>
                <a:cs typeface="+mn-cs"/>
              </a:rPr>
              <a:t>be the page least likely to be referenced in the near future. And, in fact, the LRU</a:t>
            </a:r>
          </a:p>
          <a:p>
            <a:r>
              <a:rPr lang="en-US" sz="1200" kern="1200" baseline="0" dirty="0" smtClean="0">
                <a:solidFill>
                  <a:schemeClr val="tx1"/>
                </a:solidFill>
                <a:latin typeface="+mn-lt"/>
                <a:ea typeface="+mn-ea"/>
                <a:cs typeface="+mn-cs"/>
              </a:rPr>
              <a:t>policy does nearly as well as the optimal policy. The problem with this approach is</a:t>
            </a:r>
          </a:p>
          <a:p>
            <a:r>
              <a:rPr lang="en-US" sz="1200" kern="1200" baseline="0" dirty="0" smtClean="0">
                <a:solidFill>
                  <a:schemeClr val="tx1"/>
                </a:solidFill>
                <a:latin typeface="+mn-lt"/>
                <a:ea typeface="+mn-ea"/>
                <a:cs typeface="+mn-cs"/>
              </a:rPr>
              <a:t>the difficulty in implementation. One approach would be to tag each page with the</a:t>
            </a:r>
          </a:p>
          <a:p>
            <a:r>
              <a:rPr lang="en-US" sz="1200" kern="1200" baseline="0" dirty="0" smtClean="0">
                <a:solidFill>
                  <a:schemeClr val="tx1"/>
                </a:solidFill>
                <a:latin typeface="+mn-lt"/>
                <a:ea typeface="+mn-ea"/>
                <a:cs typeface="+mn-cs"/>
              </a:rPr>
              <a:t>time of its last reference; this would have to be done at each memory reference,</a:t>
            </a:r>
          </a:p>
          <a:p>
            <a:r>
              <a:rPr lang="en-US" sz="1200" kern="1200" baseline="0" dirty="0" smtClean="0">
                <a:solidFill>
                  <a:schemeClr val="tx1"/>
                </a:solidFill>
                <a:latin typeface="+mn-lt"/>
                <a:ea typeface="+mn-ea"/>
                <a:cs typeface="+mn-cs"/>
              </a:rPr>
              <a:t>both instruction and data. Even if the hardware would support such a scheme, the</a:t>
            </a:r>
          </a:p>
          <a:p>
            <a:r>
              <a:rPr lang="en-US" sz="1200" kern="1200" baseline="0" dirty="0" smtClean="0">
                <a:solidFill>
                  <a:schemeClr val="tx1"/>
                </a:solidFill>
                <a:latin typeface="+mn-lt"/>
                <a:ea typeface="+mn-ea"/>
                <a:cs typeface="+mn-cs"/>
              </a:rPr>
              <a:t>overhead would be tremendous. Alternatively, one could maintain a stack of page</a:t>
            </a:r>
          </a:p>
          <a:p>
            <a:r>
              <a:rPr lang="en-US" sz="1200" kern="1200" baseline="0" dirty="0" smtClean="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920749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least recently used (LRU) policy replaces the page in memory that has</a:t>
            </a:r>
          </a:p>
          <a:p>
            <a:r>
              <a:rPr lang="en-US" sz="1200" kern="1200" baseline="0" dirty="0" smtClean="0">
                <a:solidFill>
                  <a:schemeClr val="tx1"/>
                </a:solidFill>
                <a:latin typeface="+mn-lt"/>
                <a:ea typeface="+mn-ea"/>
                <a:cs typeface="+mn-cs"/>
              </a:rPr>
              <a:t>not been referenced for the longest time. By the principle of locality, this should</a:t>
            </a:r>
          </a:p>
          <a:p>
            <a:r>
              <a:rPr lang="en-US" sz="1200" kern="1200" baseline="0" dirty="0" smtClean="0">
                <a:solidFill>
                  <a:schemeClr val="tx1"/>
                </a:solidFill>
                <a:latin typeface="+mn-lt"/>
                <a:ea typeface="+mn-ea"/>
                <a:cs typeface="+mn-cs"/>
              </a:rPr>
              <a:t>be the page least likely to be referenced in the near future. And, in fact, the LRU</a:t>
            </a:r>
          </a:p>
          <a:p>
            <a:r>
              <a:rPr lang="en-US" sz="1200" kern="1200" baseline="0" dirty="0" smtClean="0">
                <a:solidFill>
                  <a:schemeClr val="tx1"/>
                </a:solidFill>
                <a:latin typeface="+mn-lt"/>
                <a:ea typeface="+mn-ea"/>
                <a:cs typeface="+mn-cs"/>
              </a:rPr>
              <a:t>policy does nearly as well as the optimal policy. The problem with this approach is</a:t>
            </a:r>
          </a:p>
          <a:p>
            <a:r>
              <a:rPr lang="en-US" sz="1200" kern="1200" baseline="0" dirty="0" smtClean="0">
                <a:solidFill>
                  <a:schemeClr val="tx1"/>
                </a:solidFill>
                <a:latin typeface="+mn-lt"/>
                <a:ea typeface="+mn-ea"/>
                <a:cs typeface="+mn-cs"/>
              </a:rPr>
              <a:t>the difficulty in implementation. One approach would be to tag each page with the</a:t>
            </a:r>
          </a:p>
          <a:p>
            <a:r>
              <a:rPr lang="en-US" sz="1200" kern="1200" baseline="0" dirty="0" smtClean="0">
                <a:solidFill>
                  <a:schemeClr val="tx1"/>
                </a:solidFill>
                <a:latin typeface="+mn-lt"/>
                <a:ea typeface="+mn-ea"/>
                <a:cs typeface="+mn-cs"/>
              </a:rPr>
              <a:t>time of its last reference; this would have to be done at each memory reference,</a:t>
            </a:r>
          </a:p>
          <a:p>
            <a:r>
              <a:rPr lang="en-US" sz="1200" kern="1200" baseline="0" dirty="0" smtClean="0">
                <a:solidFill>
                  <a:schemeClr val="tx1"/>
                </a:solidFill>
                <a:latin typeface="+mn-lt"/>
                <a:ea typeface="+mn-ea"/>
                <a:cs typeface="+mn-cs"/>
              </a:rPr>
              <a:t>both instruction and data. Even if the hardware would support such a scheme, the</a:t>
            </a:r>
          </a:p>
          <a:p>
            <a:r>
              <a:rPr lang="en-US" sz="1200" kern="1200" baseline="0" dirty="0" smtClean="0">
                <a:solidFill>
                  <a:schemeClr val="tx1"/>
                </a:solidFill>
                <a:latin typeface="+mn-lt"/>
                <a:ea typeface="+mn-ea"/>
                <a:cs typeface="+mn-cs"/>
              </a:rPr>
              <a:t>overhead would be tremendous. Alternatively, one could maintain a stack of page</a:t>
            </a:r>
          </a:p>
          <a:p>
            <a:r>
              <a:rPr lang="en-US" sz="1200" kern="1200" baseline="0" dirty="0" smtClean="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2012328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A cleaning policy is the opposite of a fetch policy; it is concerned with determining</a:t>
            </a:r>
          </a:p>
          <a:p>
            <a:r>
              <a:rPr lang="en-US" sz="1200" b="0" kern="1200" baseline="0" dirty="0" smtClean="0">
                <a:solidFill>
                  <a:schemeClr val="tx1"/>
                </a:solidFill>
                <a:latin typeface="+mn-lt"/>
                <a:ea typeface="+mn-ea"/>
                <a:cs typeface="+mn-cs"/>
              </a:rPr>
              <a:t>when a modified page should be written out to secondary memory. Two common</a:t>
            </a:r>
          </a:p>
          <a:p>
            <a:r>
              <a:rPr lang="en-US" sz="1200" b="0" kern="1200" baseline="0" dirty="0" smtClean="0">
                <a:solidFill>
                  <a:schemeClr val="tx1"/>
                </a:solidFill>
                <a:latin typeface="+mn-lt"/>
                <a:ea typeface="+mn-ea"/>
                <a:cs typeface="+mn-cs"/>
              </a:rPr>
              <a:t>alternatives are demand cleaning and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With demand cleaning , a page is</a:t>
            </a:r>
          </a:p>
          <a:p>
            <a:r>
              <a:rPr lang="en-US" sz="1200" b="0" kern="1200" baseline="0" dirty="0" smtClean="0">
                <a:solidFill>
                  <a:schemeClr val="tx1"/>
                </a:solidFill>
                <a:latin typeface="+mn-lt"/>
                <a:ea typeface="+mn-ea"/>
                <a:cs typeface="+mn-cs"/>
              </a:rPr>
              <a:t>written out to secondary memory only when it has been selected for replacement.</a:t>
            </a:r>
          </a:p>
          <a:p>
            <a:r>
              <a:rPr lang="en-US" sz="1200" b="0" kern="1200" baseline="0" dirty="0" smtClean="0">
                <a:solidFill>
                  <a:schemeClr val="tx1"/>
                </a:solidFill>
                <a:latin typeface="+mn-lt"/>
                <a:ea typeface="+mn-ea"/>
                <a:cs typeface="+mn-cs"/>
              </a:rPr>
              <a:t>A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policy writes modified pages before their page frames are needed so</a:t>
            </a:r>
          </a:p>
          <a:p>
            <a:r>
              <a:rPr lang="en-US" sz="1200" b="0" kern="1200" baseline="0" dirty="0" smtClean="0">
                <a:solidFill>
                  <a:schemeClr val="tx1"/>
                </a:solidFill>
                <a:latin typeface="+mn-lt"/>
                <a:ea typeface="+mn-ea"/>
                <a:cs typeface="+mn-cs"/>
              </a:rPr>
              <a:t>that pages can be written out in batches.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There is a danger in following either policy to the full. With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a</a:t>
            </a:r>
          </a:p>
          <a:p>
            <a:r>
              <a:rPr lang="en-US" sz="1200" b="0" kern="1200" baseline="0" dirty="0" smtClean="0">
                <a:solidFill>
                  <a:schemeClr val="tx1"/>
                </a:solidFill>
                <a:latin typeface="+mn-lt"/>
                <a:ea typeface="+mn-ea"/>
                <a:cs typeface="+mn-cs"/>
              </a:rPr>
              <a:t>page is written out but remains in main memory until the page replacement algorithm</a:t>
            </a:r>
          </a:p>
          <a:p>
            <a:r>
              <a:rPr lang="en-US" sz="1200" b="0" kern="1200" baseline="0" dirty="0" smtClean="0">
                <a:solidFill>
                  <a:schemeClr val="tx1"/>
                </a:solidFill>
                <a:latin typeface="+mn-lt"/>
                <a:ea typeface="+mn-ea"/>
                <a:cs typeface="+mn-cs"/>
              </a:rPr>
              <a:t>dictates that it be removed. </a:t>
            </a:r>
            <a:r>
              <a:rPr lang="en-US" sz="1200" b="0" kern="1200" baseline="0" dirty="0" err="1" smtClean="0">
                <a:solidFill>
                  <a:schemeClr val="tx1"/>
                </a:solidFill>
                <a:latin typeface="+mn-lt"/>
                <a:ea typeface="+mn-ea"/>
                <a:cs typeface="+mn-cs"/>
              </a:rPr>
              <a:t>Precleaning</a:t>
            </a:r>
            <a:r>
              <a:rPr lang="en-US" sz="1200" b="0" kern="1200" baseline="0" dirty="0" smtClean="0">
                <a:solidFill>
                  <a:schemeClr val="tx1"/>
                </a:solidFill>
                <a:latin typeface="+mn-lt"/>
                <a:ea typeface="+mn-ea"/>
                <a:cs typeface="+mn-cs"/>
              </a:rPr>
              <a:t> allows the writing of pages in batches,</a:t>
            </a:r>
          </a:p>
          <a:p>
            <a:r>
              <a:rPr lang="en-US" sz="1200" b="0" kern="1200" baseline="0" dirty="0" smtClean="0">
                <a:solidFill>
                  <a:schemeClr val="tx1"/>
                </a:solidFill>
                <a:latin typeface="+mn-lt"/>
                <a:ea typeface="+mn-ea"/>
                <a:cs typeface="+mn-cs"/>
              </a:rPr>
              <a:t>but it makes little sense to write out hundreds or thousands of pages only to find</a:t>
            </a:r>
          </a:p>
          <a:p>
            <a:r>
              <a:rPr lang="en-US" sz="1200" b="0" kern="1200" baseline="0" dirty="0" smtClean="0">
                <a:solidFill>
                  <a:schemeClr val="tx1"/>
                </a:solidFill>
                <a:latin typeface="+mn-lt"/>
                <a:ea typeface="+mn-ea"/>
                <a:cs typeface="+mn-cs"/>
              </a:rPr>
              <a:t>that the majority of them have been modified again before they are replaced. The</a:t>
            </a:r>
          </a:p>
          <a:p>
            <a:r>
              <a:rPr lang="en-US" sz="1200" b="0" kern="1200" baseline="0" dirty="0" smtClean="0">
                <a:solidFill>
                  <a:schemeClr val="tx1"/>
                </a:solidFill>
                <a:latin typeface="+mn-lt"/>
                <a:ea typeface="+mn-ea"/>
                <a:cs typeface="+mn-cs"/>
              </a:rPr>
              <a:t>transfer capacity of secondary memory is limited and should not be wasted with</a:t>
            </a:r>
          </a:p>
          <a:p>
            <a:r>
              <a:rPr lang="en-US" sz="1200" b="0" kern="1200" baseline="0" dirty="0" smtClean="0">
                <a:solidFill>
                  <a:schemeClr val="tx1"/>
                </a:solidFill>
                <a:latin typeface="+mn-lt"/>
                <a:ea typeface="+mn-ea"/>
                <a:cs typeface="+mn-cs"/>
              </a:rPr>
              <a:t>unnecessary cleaning operations.</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 the other hand, with demand cleaning, the writing of a dirty page is coupled</a:t>
            </a:r>
          </a:p>
          <a:p>
            <a:r>
              <a:rPr lang="en-US" sz="1200" kern="1200" baseline="0" dirty="0" smtClean="0">
                <a:solidFill>
                  <a:schemeClr val="tx1"/>
                </a:solidFill>
                <a:latin typeface="+mn-lt"/>
                <a:ea typeface="+mn-ea"/>
                <a:cs typeface="+mn-cs"/>
              </a:rPr>
              <a:t>to, and precedes, the reading in of a new page. This technique may minimize</a:t>
            </a:r>
          </a:p>
          <a:p>
            <a:r>
              <a:rPr lang="en-US" sz="1200" kern="1200" baseline="0" dirty="0" smtClean="0">
                <a:solidFill>
                  <a:schemeClr val="tx1"/>
                </a:solidFill>
                <a:latin typeface="+mn-lt"/>
                <a:ea typeface="+mn-ea"/>
                <a:cs typeface="+mn-cs"/>
              </a:rPr>
              <a:t>page writes, but it means that a process that suffers a page fault may have to wait</a:t>
            </a:r>
          </a:p>
          <a:p>
            <a:r>
              <a:rPr lang="en-US" sz="1200" kern="1200" baseline="0" dirty="0" smtClean="0">
                <a:solidFill>
                  <a:schemeClr val="tx1"/>
                </a:solidFill>
                <a:latin typeface="+mn-lt"/>
                <a:ea typeface="+mn-ea"/>
                <a:cs typeface="+mn-cs"/>
              </a:rPr>
              <a:t>for two page transfers before it can be unblocked. This may decrease processor</a:t>
            </a:r>
          </a:p>
          <a:p>
            <a:r>
              <a:rPr lang="en-US" sz="1200" kern="1200" baseline="0" dirty="0" smtClean="0">
                <a:solidFill>
                  <a:schemeClr val="tx1"/>
                </a:solidFill>
                <a:latin typeface="+mn-lt"/>
                <a:ea typeface="+mn-ea"/>
                <a:cs typeface="+mn-cs"/>
              </a:rPr>
              <a:t>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better approach incorporates page buffering. This allows the adoption of the</a:t>
            </a:r>
          </a:p>
          <a:p>
            <a:r>
              <a:rPr lang="en-US" sz="1200" kern="1200" baseline="0" dirty="0" smtClean="0">
                <a:solidFill>
                  <a:schemeClr val="tx1"/>
                </a:solidFill>
                <a:latin typeface="+mn-lt"/>
                <a:ea typeface="+mn-ea"/>
                <a:cs typeface="+mn-cs"/>
              </a:rPr>
              <a:t>following policy: Clean only pages that are replaceable, but decouple the cleaning</a:t>
            </a:r>
          </a:p>
          <a:p>
            <a:r>
              <a:rPr lang="en-US" sz="1200" kern="1200" baseline="0" dirty="0" smtClean="0">
                <a:solidFill>
                  <a:schemeClr val="tx1"/>
                </a:solidFill>
                <a:latin typeface="+mn-lt"/>
                <a:ea typeface="+mn-ea"/>
                <a:cs typeface="+mn-cs"/>
              </a:rPr>
              <a:t>and replacement operations. With page buffering, replaced pages can be placed on</a:t>
            </a:r>
          </a:p>
          <a:p>
            <a:r>
              <a:rPr lang="en-US" sz="1200" kern="1200" baseline="0" dirty="0" smtClean="0">
                <a:solidFill>
                  <a:schemeClr val="tx1"/>
                </a:solidFill>
                <a:latin typeface="+mn-lt"/>
                <a:ea typeface="+mn-ea"/>
                <a:cs typeface="+mn-cs"/>
              </a:rPr>
              <a:t>two lists: modified and unmodified. The pages on the modified list can periodically</a:t>
            </a:r>
          </a:p>
          <a:p>
            <a:r>
              <a:rPr lang="en-US" sz="1200" kern="1200" baseline="0" dirty="0" smtClean="0">
                <a:solidFill>
                  <a:schemeClr val="tx1"/>
                </a:solidFill>
                <a:latin typeface="+mn-lt"/>
                <a:ea typeface="+mn-ea"/>
                <a:cs typeface="+mn-cs"/>
              </a:rPr>
              <a:t>be written out in batches and moved to the unmodified list. A page on the unmodified</a:t>
            </a:r>
          </a:p>
          <a:p>
            <a:r>
              <a:rPr lang="en-US" sz="1200" kern="1200" baseline="0" dirty="0" smtClean="0">
                <a:solidFill>
                  <a:schemeClr val="tx1"/>
                </a:solidFill>
                <a:latin typeface="+mn-lt"/>
                <a:ea typeface="+mn-ea"/>
                <a:cs typeface="+mn-cs"/>
              </a:rPr>
              <a:t>list is either reclaimed if it is referenced or lost when its frame is assigned to</a:t>
            </a:r>
          </a:p>
          <a:p>
            <a:r>
              <a:rPr lang="en-US" sz="1200" kern="1200" baseline="0" dirty="0" smtClean="0">
                <a:solidFill>
                  <a:schemeClr val="tx1"/>
                </a:solidFill>
                <a:latin typeface="+mn-lt"/>
                <a:ea typeface="+mn-ea"/>
                <a:cs typeface="+mn-cs"/>
              </a:rPr>
              <a:t>another page.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878718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53210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There are two implications, the second more startling than the first, and both lead to improved</a:t>
            </a:r>
          </a:p>
          <a:p>
            <a:r>
              <a:rPr lang="en-US" sz="1200" kern="1200" baseline="0" dirty="0" smtClean="0">
                <a:solidFill>
                  <a:schemeClr val="tx1"/>
                </a:solidFill>
                <a:latin typeface="+mn-lt"/>
                <a:ea typeface="+mn-ea"/>
                <a:cs typeface="+mn-cs"/>
              </a:rPr>
              <a:t>system 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More processes may be maintained in main memory.  Because we are only</a:t>
            </a:r>
          </a:p>
          <a:p>
            <a:r>
              <a:rPr lang="en-US" sz="1200" kern="1200" baseline="0" dirty="0" smtClean="0">
                <a:solidFill>
                  <a:schemeClr val="tx1"/>
                </a:solidFill>
                <a:latin typeface="+mn-lt"/>
                <a:ea typeface="+mn-ea"/>
                <a:cs typeface="+mn-cs"/>
              </a:rPr>
              <a:t>going to load some of the pieces of any particular process, there is room for</a:t>
            </a:r>
          </a:p>
          <a:p>
            <a:r>
              <a:rPr lang="en-US" sz="1200" kern="1200" baseline="0" dirty="0" smtClean="0">
                <a:solidFill>
                  <a:schemeClr val="tx1"/>
                </a:solidFill>
                <a:latin typeface="+mn-lt"/>
                <a:ea typeface="+mn-ea"/>
                <a:cs typeface="+mn-cs"/>
              </a:rPr>
              <a:t>more processes. This leads to more efficient utilization of the processor because</a:t>
            </a:r>
          </a:p>
          <a:p>
            <a:r>
              <a:rPr lang="en-US" sz="1200" kern="1200" baseline="0" dirty="0" smtClean="0">
                <a:solidFill>
                  <a:schemeClr val="tx1"/>
                </a:solidFill>
                <a:latin typeface="+mn-lt"/>
                <a:ea typeface="+mn-ea"/>
                <a:cs typeface="+mn-cs"/>
              </a:rPr>
              <a:t>it is more likely that at least one of the more numerous processes will be</a:t>
            </a:r>
          </a:p>
          <a:p>
            <a:r>
              <a:rPr lang="en-US" sz="1200" kern="1200" baseline="0" dirty="0" smtClean="0">
                <a:solidFill>
                  <a:schemeClr val="tx1"/>
                </a:solidFill>
                <a:latin typeface="+mn-lt"/>
                <a:ea typeface="+mn-ea"/>
                <a:cs typeface="+mn-cs"/>
              </a:rPr>
              <a:t>in a Ready state at any particular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A process may be larger than all of main memory.  One of the most fundamental</a:t>
            </a:r>
          </a:p>
          <a:p>
            <a:r>
              <a:rPr lang="en-US" sz="1200" kern="1200" baseline="0" dirty="0" smtClean="0">
                <a:solidFill>
                  <a:schemeClr val="tx1"/>
                </a:solidFill>
                <a:latin typeface="+mn-lt"/>
                <a:ea typeface="+mn-ea"/>
                <a:cs typeface="+mn-cs"/>
              </a:rPr>
              <a:t>restrictions in programming is lifted. Without the scheme we have</a:t>
            </a:r>
          </a:p>
          <a:p>
            <a:r>
              <a:rPr lang="en-US" sz="1200" kern="1200" baseline="0" dirty="0" smtClean="0">
                <a:solidFill>
                  <a:schemeClr val="tx1"/>
                </a:solidFill>
                <a:latin typeface="+mn-lt"/>
                <a:ea typeface="+mn-ea"/>
                <a:cs typeface="+mn-cs"/>
              </a:rPr>
              <a:t>been discussing, a programmer must be acutely aware of how much memory</a:t>
            </a:r>
          </a:p>
          <a:p>
            <a:r>
              <a:rPr lang="en-US" sz="1200" kern="1200" baseline="0" dirty="0" smtClean="0">
                <a:solidFill>
                  <a:schemeClr val="tx1"/>
                </a:solidFill>
                <a:latin typeface="+mn-lt"/>
                <a:ea typeface="+mn-ea"/>
                <a:cs typeface="+mn-cs"/>
              </a:rPr>
              <a:t>is available. If the program being written is too large, the programmer must</a:t>
            </a:r>
          </a:p>
          <a:p>
            <a:r>
              <a:rPr lang="en-US" sz="1200" kern="1200" baseline="0" dirty="0" smtClean="0">
                <a:solidFill>
                  <a:schemeClr val="tx1"/>
                </a:solidFill>
                <a:latin typeface="+mn-lt"/>
                <a:ea typeface="+mn-ea"/>
                <a:cs typeface="+mn-cs"/>
              </a:rPr>
              <a:t>devise ways to structure the program into pieces that can be loaded separately</a:t>
            </a:r>
          </a:p>
          <a:p>
            <a:r>
              <a:rPr lang="en-US" sz="1200" kern="1200" baseline="0" dirty="0" smtClean="0">
                <a:solidFill>
                  <a:schemeClr val="tx1"/>
                </a:solidFill>
                <a:latin typeface="+mn-lt"/>
                <a:ea typeface="+mn-ea"/>
                <a:cs typeface="+mn-cs"/>
              </a:rPr>
              <a:t>in some sort of overlay strategy. With virtual memory based on paging</a:t>
            </a:r>
          </a:p>
          <a:p>
            <a:r>
              <a:rPr lang="en-US" sz="1200" kern="1200" baseline="0" dirty="0" smtClean="0">
                <a:solidFill>
                  <a:schemeClr val="tx1"/>
                </a:solidFill>
                <a:latin typeface="+mn-lt"/>
                <a:ea typeface="+mn-ea"/>
                <a:cs typeface="+mn-cs"/>
              </a:rPr>
              <a:t> or segmentation, that job is left to the OS and the hardware. As far as the</a:t>
            </a:r>
          </a:p>
          <a:p>
            <a:r>
              <a:rPr lang="en-US" sz="1200" kern="1200" baseline="0" dirty="0" smtClean="0">
                <a:solidFill>
                  <a:schemeClr val="tx1"/>
                </a:solidFill>
                <a:latin typeface="+mn-lt"/>
                <a:ea typeface="+mn-ea"/>
                <a:cs typeface="+mn-cs"/>
              </a:rPr>
              <a:t>programmer is concerned, he or she is dealing with a huge memory, the size associated</a:t>
            </a:r>
          </a:p>
          <a:p>
            <a:r>
              <a:rPr lang="en-US" sz="1200" kern="1200" baseline="0" dirty="0" smtClean="0">
                <a:solidFill>
                  <a:schemeClr val="tx1"/>
                </a:solidFill>
                <a:latin typeface="+mn-lt"/>
                <a:ea typeface="+mn-ea"/>
                <a:cs typeface="+mn-cs"/>
              </a:rPr>
              <a:t>with disk storage. The OS automatically loads pieces of a process into</a:t>
            </a:r>
          </a:p>
          <a:p>
            <a:r>
              <a:rPr lang="en-US" sz="1200" kern="1200" baseline="0" dirty="0" smtClean="0">
                <a:solidFill>
                  <a:schemeClr val="tx1"/>
                </a:solidFill>
                <a:latin typeface="+mn-lt"/>
                <a:ea typeface="+mn-ea"/>
                <a:cs typeface="+mn-cs"/>
              </a:rPr>
              <a:t>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98636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a process executes only in main memory, that memory is referred to</a:t>
            </a:r>
          </a:p>
          <a:p>
            <a:r>
              <a:rPr lang="en-US" sz="1200" kern="1200" baseline="0" dirty="0" smtClean="0">
                <a:solidFill>
                  <a:schemeClr val="tx1"/>
                </a:solidFill>
                <a:latin typeface="+mn-lt"/>
                <a:ea typeface="+mn-ea"/>
                <a:cs typeface="+mn-cs"/>
              </a:rPr>
              <a:t>as </a:t>
            </a:r>
            <a:r>
              <a:rPr lang="en-US" sz="1200" b="1" kern="1200" baseline="0" dirty="0" smtClean="0">
                <a:solidFill>
                  <a:schemeClr val="tx1"/>
                </a:solidFill>
                <a:latin typeface="+mn-lt"/>
                <a:ea typeface="+mn-ea"/>
                <a:cs typeface="+mn-cs"/>
              </a:rPr>
              <a:t>real memory </a:t>
            </a:r>
            <a:r>
              <a:rPr lang="en-US" sz="1200" b="0" kern="1200" baseline="0" dirty="0" smtClean="0">
                <a:solidFill>
                  <a:schemeClr val="tx1"/>
                </a:solidFill>
                <a:latin typeface="+mn-lt"/>
                <a:ea typeface="+mn-ea"/>
                <a:cs typeface="+mn-cs"/>
              </a:rPr>
              <a:t>. But a programmer or user perceives a potentially much larger memory—</a:t>
            </a:r>
          </a:p>
          <a:p>
            <a:r>
              <a:rPr lang="en-US" sz="1200" kern="1200" baseline="0" dirty="0" smtClean="0">
                <a:solidFill>
                  <a:schemeClr val="tx1"/>
                </a:solidFill>
                <a:latin typeface="+mn-lt"/>
                <a:ea typeface="+mn-ea"/>
                <a:cs typeface="+mn-cs"/>
              </a:rPr>
              <a:t>that which is allocated on disk. This latter is referred to as </a:t>
            </a:r>
            <a:r>
              <a:rPr lang="en-US" sz="1200" b="1" kern="1200" baseline="0" dirty="0" smtClean="0">
                <a:solidFill>
                  <a:schemeClr val="tx1"/>
                </a:solidFill>
                <a:latin typeface="+mn-lt"/>
                <a:ea typeface="+mn-ea"/>
                <a:cs typeface="+mn-cs"/>
              </a:rPr>
              <a:t>virtual memory .</a:t>
            </a:r>
          </a:p>
          <a:p>
            <a:r>
              <a:rPr lang="en-US" sz="1200" kern="1200" baseline="0" dirty="0" smtClean="0">
                <a:solidFill>
                  <a:schemeClr val="tx1"/>
                </a:solidFill>
                <a:latin typeface="+mn-lt"/>
                <a:ea typeface="+mn-ea"/>
                <a:cs typeface="+mn-cs"/>
              </a:rPr>
              <a:t>Virtual memory allows for very effective multiprogramming and relieves the user</a:t>
            </a:r>
          </a:p>
          <a:p>
            <a:r>
              <a:rPr lang="en-US" sz="1200" kern="1200" baseline="0" dirty="0" smtClean="0">
                <a:solidFill>
                  <a:schemeClr val="tx1"/>
                </a:solidFill>
                <a:latin typeface="+mn-lt"/>
                <a:ea typeface="+mn-ea"/>
                <a:cs typeface="+mn-cs"/>
              </a:rPr>
              <a:t>of the unnecessarily tight constraints of main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54535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8.2 summarizes characteristics</a:t>
            </a:r>
          </a:p>
          <a:p>
            <a:r>
              <a:rPr lang="en-US" sz="1200" kern="1200" baseline="0" dirty="0" smtClean="0">
                <a:solidFill>
                  <a:schemeClr val="tx1"/>
                </a:solidFill>
                <a:latin typeface="+mn-lt"/>
                <a:ea typeface="+mn-ea"/>
                <a:cs typeface="+mn-cs"/>
              </a:rPr>
              <a:t>of paging and segmentation, with and without the use of virtual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79552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To understand what the key issue is, and why virtual memory was a matter</a:t>
            </a:r>
          </a:p>
          <a:p>
            <a:r>
              <a:rPr lang="en-US" sz="1200" kern="1200" baseline="0" dirty="0" smtClean="0">
                <a:solidFill>
                  <a:schemeClr val="tx1"/>
                </a:solidFill>
                <a:latin typeface="+mn-lt"/>
                <a:ea typeface="+mn-ea"/>
                <a:cs typeface="+mn-cs"/>
              </a:rPr>
              <a:t>of much debate, let us examine again the task of the operating system with respect</a:t>
            </a:r>
          </a:p>
          <a:p>
            <a:r>
              <a:rPr lang="en-US" sz="1200" kern="1200" baseline="0" dirty="0" smtClean="0">
                <a:solidFill>
                  <a:schemeClr val="tx1"/>
                </a:solidFill>
                <a:latin typeface="+mn-lt"/>
                <a:ea typeface="+mn-ea"/>
                <a:cs typeface="+mn-cs"/>
              </a:rPr>
              <a:t>to virtual memory. Consider a large process, consisting of a long program plus a</a:t>
            </a:r>
          </a:p>
          <a:p>
            <a:r>
              <a:rPr lang="en-US" sz="1200" kern="1200" baseline="0" dirty="0" smtClean="0">
                <a:solidFill>
                  <a:schemeClr val="tx1"/>
                </a:solidFill>
                <a:latin typeface="+mn-lt"/>
                <a:ea typeface="+mn-ea"/>
                <a:cs typeface="+mn-cs"/>
              </a:rPr>
              <a:t>number of arrays of data. Over any short period of time, execution may be confined</a:t>
            </a:r>
          </a:p>
          <a:p>
            <a:r>
              <a:rPr lang="en-US" sz="1200" kern="1200" baseline="0" dirty="0" smtClean="0">
                <a:solidFill>
                  <a:schemeClr val="tx1"/>
                </a:solidFill>
                <a:latin typeface="+mn-lt"/>
                <a:ea typeface="+mn-ea"/>
                <a:cs typeface="+mn-cs"/>
              </a:rPr>
              <a:t>to a small section of the program (e.g., a subroutine) and access to perhaps only one</a:t>
            </a:r>
          </a:p>
          <a:p>
            <a:r>
              <a:rPr lang="en-US" sz="1200" kern="1200" baseline="0" dirty="0" smtClean="0">
                <a:solidFill>
                  <a:schemeClr val="tx1"/>
                </a:solidFill>
                <a:latin typeface="+mn-lt"/>
                <a:ea typeface="+mn-ea"/>
                <a:cs typeface="+mn-cs"/>
              </a:rPr>
              <a:t>or two arrays of data. If this is so, then it would clearly be wasteful to load in dozens</a:t>
            </a:r>
          </a:p>
          <a:p>
            <a:r>
              <a:rPr lang="en-US" sz="1200" kern="1200" baseline="0" dirty="0" smtClean="0">
                <a:solidFill>
                  <a:schemeClr val="tx1"/>
                </a:solidFill>
                <a:latin typeface="+mn-lt"/>
                <a:ea typeface="+mn-ea"/>
                <a:cs typeface="+mn-cs"/>
              </a:rPr>
              <a:t>of pieces for that process when only a few pieces will be used before the program is</a:t>
            </a:r>
          </a:p>
          <a:p>
            <a:r>
              <a:rPr lang="en-US" sz="1200" kern="1200" baseline="0" dirty="0" smtClean="0">
                <a:solidFill>
                  <a:schemeClr val="tx1"/>
                </a:solidFill>
                <a:latin typeface="+mn-lt"/>
                <a:ea typeface="+mn-ea"/>
                <a:cs typeface="+mn-cs"/>
              </a:rPr>
              <a:t>suspended and swapped out. We can make better use of memory by loading in just a</a:t>
            </a:r>
          </a:p>
          <a:p>
            <a:r>
              <a:rPr lang="en-US" sz="1200" kern="1200" baseline="0" dirty="0" smtClean="0">
                <a:solidFill>
                  <a:schemeClr val="tx1"/>
                </a:solidFill>
                <a:latin typeface="+mn-lt"/>
                <a:ea typeface="+mn-ea"/>
                <a:cs typeface="+mn-cs"/>
              </a:rPr>
              <a:t>few pieces. Then, if the program branches to an instruction or references a data item</a:t>
            </a:r>
          </a:p>
          <a:p>
            <a:r>
              <a:rPr lang="en-US" sz="1200" kern="1200" baseline="0" dirty="0" smtClean="0">
                <a:solidFill>
                  <a:schemeClr val="tx1"/>
                </a:solidFill>
                <a:latin typeface="+mn-lt"/>
                <a:ea typeface="+mn-ea"/>
                <a:cs typeface="+mn-cs"/>
              </a:rPr>
              <a:t>on a piece not in main memory, a fault is triggered. This tells the operating system</a:t>
            </a:r>
          </a:p>
          <a:p>
            <a:r>
              <a:rPr lang="en-US" sz="1200" kern="1200" baseline="0" dirty="0" smtClean="0">
                <a:solidFill>
                  <a:schemeClr val="tx1"/>
                </a:solidFill>
                <a:latin typeface="+mn-lt"/>
                <a:ea typeface="+mn-ea"/>
                <a:cs typeface="+mn-cs"/>
              </a:rPr>
              <a:t>to bring in the desired piece.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at any one time, only a few pieces of any given process are in memory,</a:t>
            </a:r>
          </a:p>
          <a:p>
            <a:r>
              <a:rPr lang="en-US" sz="1200" kern="1200" baseline="0" dirty="0" smtClean="0">
                <a:solidFill>
                  <a:schemeClr val="tx1"/>
                </a:solidFill>
                <a:latin typeface="+mn-lt"/>
                <a:ea typeface="+mn-ea"/>
                <a:cs typeface="+mn-cs"/>
              </a:rPr>
              <a:t>and therefore more processes can be maintained in memory. Furthermore, time is</a:t>
            </a:r>
          </a:p>
          <a:p>
            <a:r>
              <a:rPr lang="en-US" sz="1200" kern="1200" baseline="0" dirty="0" smtClean="0">
                <a:solidFill>
                  <a:schemeClr val="tx1"/>
                </a:solidFill>
                <a:latin typeface="+mn-lt"/>
                <a:ea typeface="+mn-ea"/>
                <a:cs typeface="+mn-cs"/>
              </a:rPr>
              <a:t>saved because unused pieces are not swapped in and out of memory. However, the</a:t>
            </a:r>
          </a:p>
          <a:p>
            <a:r>
              <a:rPr lang="en-US" sz="1200" kern="1200" baseline="0" dirty="0" smtClean="0">
                <a:solidFill>
                  <a:schemeClr val="tx1"/>
                </a:solidFill>
                <a:latin typeface="+mn-lt"/>
                <a:ea typeface="+mn-ea"/>
                <a:cs typeface="+mn-cs"/>
              </a:rPr>
              <a:t>operating system must be clever about how it manages this scheme. In the steady</a:t>
            </a:r>
          </a:p>
          <a:p>
            <a:r>
              <a:rPr lang="en-US" sz="1200" kern="1200" baseline="0" dirty="0" smtClean="0">
                <a:solidFill>
                  <a:schemeClr val="tx1"/>
                </a:solidFill>
                <a:latin typeface="+mn-lt"/>
                <a:ea typeface="+mn-ea"/>
                <a:cs typeface="+mn-cs"/>
              </a:rPr>
              <a:t>state, practically all of main memory will be occupied with process pieces, so that the</a:t>
            </a:r>
          </a:p>
          <a:p>
            <a:r>
              <a:rPr lang="en-US" sz="1200" kern="1200" baseline="0" dirty="0" smtClean="0">
                <a:solidFill>
                  <a:schemeClr val="tx1"/>
                </a:solidFill>
                <a:latin typeface="+mn-lt"/>
                <a:ea typeface="+mn-ea"/>
                <a:cs typeface="+mn-cs"/>
              </a:rPr>
              <a:t>processor and operating system have direct access to as many processes as possible.</a:t>
            </a:r>
          </a:p>
          <a:p>
            <a:r>
              <a:rPr lang="en-US" sz="1200" kern="1200" baseline="0" dirty="0" smtClean="0">
                <a:solidFill>
                  <a:schemeClr val="tx1"/>
                </a:solidFill>
                <a:latin typeface="+mn-lt"/>
                <a:ea typeface="+mn-ea"/>
                <a:cs typeface="+mn-cs"/>
              </a:rPr>
              <a:t>Thus, when the operating system brings one piece in, it must throw another out. If it</a:t>
            </a:r>
          </a:p>
          <a:p>
            <a:r>
              <a:rPr lang="en-US" sz="1200" kern="1200" baseline="0" dirty="0" smtClean="0">
                <a:solidFill>
                  <a:schemeClr val="tx1"/>
                </a:solidFill>
                <a:latin typeface="+mn-lt"/>
                <a:ea typeface="+mn-ea"/>
                <a:cs typeface="+mn-cs"/>
              </a:rPr>
              <a:t>throws out a piece just before it is used, then it will just have to go get that piece again</a:t>
            </a:r>
          </a:p>
          <a:p>
            <a:r>
              <a:rPr lang="en-US" sz="1200" kern="1200" baseline="0" dirty="0" smtClean="0">
                <a:solidFill>
                  <a:schemeClr val="tx1"/>
                </a:solidFill>
                <a:latin typeface="+mn-lt"/>
                <a:ea typeface="+mn-ea"/>
                <a:cs typeface="+mn-cs"/>
              </a:rPr>
              <a:t>almost immediately. Too much of this leads to a condition known as </a:t>
            </a:r>
            <a:r>
              <a:rPr lang="en-US" sz="1200" b="1" kern="1200" baseline="0" dirty="0" smtClean="0">
                <a:solidFill>
                  <a:schemeClr val="tx1"/>
                </a:solidFill>
                <a:latin typeface="+mn-lt"/>
                <a:ea typeface="+mn-ea"/>
                <a:cs typeface="+mn-cs"/>
              </a:rPr>
              <a:t>thrashing : The</a:t>
            </a:r>
          </a:p>
          <a:p>
            <a:r>
              <a:rPr lang="en-US" sz="1200" kern="1200" baseline="0" dirty="0" smtClean="0">
                <a:solidFill>
                  <a:schemeClr val="tx1"/>
                </a:solidFill>
                <a:latin typeface="+mn-lt"/>
                <a:ea typeface="+mn-ea"/>
                <a:cs typeface="+mn-cs"/>
              </a:rPr>
              <a:t>system spends most of its time swapping pieces rather than executing instructions.</a:t>
            </a:r>
          </a:p>
          <a:p>
            <a:r>
              <a:rPr lang="en-US" sz="1200" kern="1200" baseline="0" dirty="0" smtClean="0">
                <a:solidFill>
                  <a:schemeClr val="tx1"/>
                </a:solidFill>
                <a:latin typeface="+mn-lt"/>
                <a:ea typeface="+mn-ea"/>
                <a:cs typeface="+mn-cs"/>
              </a:rPr>
              <a:t>The avoidance of thrashing was a major research area in the 1970s and led to a variety</a:t>
            </a:r>
          </a:p>
          <a:p>
            <a:r>
              <a:rPr lang="en-US" sz="1200" kern="1200" baseline="0" dirty="0" smtClean="0">
                <a:solidFill>
                  <a:schemeClr val="tx1"/>
                </a:solidFill>
                <a:latin typeface="+mn-lt"/>
                <a:ea typeface="+mn-ea"/>
                <a:cs typeface="+mn-cs"/>
              </a:rPr>
              <a:t>of complex but effective algorithms. In essence, the operating system tries to guess,</a:t>
            </a:r>
          </a:p>
          <a:p>
            <a:r>
              <a:rPr lang="en-US" sz="1200" kern="1200" baseline="0" dirty="0" smtClean="0">
                <a:solidFill>
                  <a:schemeClr val="tx1"/>
                </a:solidFill>
                <a:latin typeface="+mn-lt"/>
                <a:ea typeface="+mn-ea"/>
                <a:cs typeface="+mn-cs"/>
              </a:rPr>
              <a:t>based on recent history, which pieces are least likely to be used in the near future.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50693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4AB02A5-4FE5-49D9-9E24-09F23B90C450}" type="datetimeFigureOut">
              <a:rPr lang="en-US" smtClean="0"/>
              <a:pPr/>
              <a:t>3/23/2021</a:t>
            </a:fld>
            <a:endParaRPr lang="en-US"/>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91AF2B4D-6B12-4EDF-87BB-2B55CECB6611}" type="slidenum">
              <a:rPr lang="en-US" smtClean="0"/>
              <a:pPr/>
              <a:t>‹#›</a:t>
            </a:fld>
            <a:endParaRPr lang="en-US"/>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endParaRPr kumimoji="0"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F255A8-9423-42F7-892F-EFB819AE1A5A}" type="datetime1">
              <a:rPr lang="en-US" smtClean="0"/>
              <a:pPr/>
              <a:t>3/23/2021</a:t>
            </a:fld>
            <a:endParaRPr lang="en-US"/>
          </a:p>
        </p:txBody>
      </p:sp>
      <p:sp>
        <p:nvSpPr>
          <p:cNvPr id="5" name="Footer Placeholder 4"/>
          <p:cNvSpPr>
            <a:spLocks noGrp="1"/>
          </p:cNvSpPr>
          <p:nvPr>
            <p:ph type="ftr" sz="quarter" idx="11"/>
          </p:nvPr>
        </p:nvSpPr>
        <p:spPr/>
        <p:txBody>
          <a:bodyPr/>
          <a:lstStyle/>
          <a:p>
            <a:r>
              <a:rPr lang="en-US" smtClean="0"/>
              <a:t>
              </a:t>
            </a:r>
            <a:endParaRPr lang="en-US"/>
          </a:p>
        </p:txBody>
      </p:sp>
      <p:sp>
        <p:nvSpPr>
          <p:cNvPr id="6" name="Slide Number Placeholder 5"/>
          <p:cNvSpPr>
            <a:spLocks noGrp="1"/>
          </p:cNvSpPr>
          <p:nvPr>
            <p:ph type="sldNum" sz="quarter" idx="12"/>
          </p:nvPr>
        </p:nvSpPr>
        <p:spPr/>
        <p:txBody>
          <a:bodyPr/>
          <a:lstStyle/>
          <a:p>
            <a:fld id="{B1AA4845-A08A-4DF4-8D99-E2E7B6D41C67}" type="slidenum">
              <a:rPr lang="en-US" smtClean="0"/>
              <a:pPr/>
              <a:t>‹#›</a:t>
            </a:fld>
            <a:endParaRPr lang="en-US"/>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96652B35-718D-4E28-AFEB-B694A3B357E8}" type="slidenum">
              <a:rPr kumimoji="0" lang="en-US" smtClean="0"/>
              <a:pPr/>
              <a:t>‹#›</a:t>
            </a:fld>
            <a:endParaRPr kumimoji="0" lang="en-US"/>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3/23/2021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201CF5B1-68BC-4F44-89BE-2F24F67B5729}"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69DAB5F-4C32-47E8-A254-E438E2D0D3F6}"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201CF5B1-68BC-4F44-89BE-2F24F67B5729}"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69DAB5F-4C32-47E8-A254-E438E2D0D3F6}"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201CF5B1-68BC-4F44-89BE-2F24F67B5729}"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69DAB5F-4C32-47E8-A254-E438E2D0D3F6}"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3/23/2021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3/23/2021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3/23/2021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3/23/2021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3/23/2021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3/23/2021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3/23/2021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3/23/2021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3/23/2021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3/23/2021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3/23/2021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3/23/2021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3/23/2021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3/23/2021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3/23/2021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3/23/2021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3/23/2021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3/23/2021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3/23/2021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3/23/2021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201CF5B1-68BC-4F44-89BE-2F24F67B5729}" type="datetimeFigureOut">
              <a:rPr lang="en-US" smtClean="0"/>
              <a:pPr>
                <a:defRPr/>
              </a:pPr>
              <a:t>3/23/2021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F69DAB5F-4C32-47E8-A254-E438E2D0D3F6}"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482" r:id="rId1"/>
    <p:sldLayoutId id="2147484483" r:id="rId2"/>
    <p:sldLayoutId id="2147484484" r:id="rId3"/>
    <p:sldLayoutId id="2147484485" r:id="rId4"/>
    <p:sldLayoutId id="2147484486" r:id="rId5"/>
    <p:sldLayoutId id="2147484487" r:id="rId6"/>
    <p:sldLayoutId id="2147484488" r:id="rId7"/>
    <p:sldLayoutId id="2147484489" r:id="rId8"/>
    <p:sldLayoutId id="2147484490" r:id="rId9"/>
    <p:sldLayoutId id="2147484491" r:id="rId10"/>
    <p:sldLayoutId id="2147484492" r:id="rId11"/>
    <p:sldLayoutId id="2147484493" r:id="rId12"/>
    <p:sldLayoutId id="2147484494" r:id="rId13"/>
    <p:sldLayoutId id="214748449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3/23/2021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0.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4.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3429000" y="2667001"/>
            <a:ext cx="5396671" cy="1600200"/>
          </a:xfrm>
        </p:spPr>
        <p:txBody>
          <a:bodyPr/>
          <a:lstStyle/>
          <a:p>
            <a:pPr eaLnBrk="1" hangingPunct="1"/>
            <a:r>
              <a:rPr lang="en-US" dirty="0" smtClean="0"/>
              <a:t>Chapter 8</a:t>
            </a:r>
            <a:br>
              <a:rPr lang="en-US" dirty="0" smtClean="0"/>
            </a:br>
            <a:r>
              <a:rPr lang="en-US" dirty="0" smtClean="0"/>
              <a:t>Virtual Memory</a:t>
            </a:r>
          </a:p>
        </p:txBody>
      </p:sp>
      <p:sp>
        <p:nvSpPr>
          <p:cNvPr id="3" name="Subtitle 2"/>
          <p:cNvSpPr>
            <a:spLocks noGrp="1"/>
          </p:cNvSpPr>
          <p:nvPr>
            <p:ph type="body" idx="1"/>
          </p:nvPr>
        </p:nvSpPr>
        <p:spPr>
          <a:xfrm>
            <a:off x="533401" y="1676400"/>
            <a:ext cx="1981200" cy="4267200"/>
          </a:xfrm>
        </p:spPr>
        <p:txBody>
          <a:bodyPr rtlCol="0">
            <a:normAutofit/>
          </a:bodyPr>
          <a:lstStyle/>
          <a:p>
            <a:pPr algn="ctr" eaLnBrk="1" fontAlgn="auto" hangingPunct="1">
              <a:spcAft>
                <a:spcPts val="0"/>
              </a:spcAft>
              <a:buFont typeface="Arial" pitchFamily="34" charset="0"/>
              <a:buNone/>
              <a:defRPr/>
            </a:pPr>
            <a:r>
              <a:rPr lang="en-US" sz="3200" i="1" dirty="0" smtClean="0">
                <a:solidFill>
                  <a:schemeClr val="bg2">
                    <a:lumMod val="25000"/>
                  </a:schemeClr>
                </a:solidFill>
              </a:rPr>
              <a:t>Operating Systems:</a:t>
            </a:r>
            <a:br>
              <a:rPr lang="en-US" sz="3200" i="1" dirty="0" smtClean="0">
                <a:solidFill>
                  <a:schemeClr val="bg2">
                    <a:lumMod val="25000"/>
                  </a:schemeClr>
                </a:solidFill>
              </a:rPr>
            </a:br>
            <a:r>
              <a:rPr lang="en-US" sz="3200" i="1" dirty="0" smtClean="0">
                <a:solidFill>
                  <a:schemeClr val="bg2">
                    <a:lumMod val="25000"/>
                  </a:schemeClr>
                </a:solidFill>
              </a:rPr>
              <a:t>Internals </a:t>
            </a:r>
          </a:p>
          <a:p>
            <a:pPr algn="ctr" eaLnBrk="1" fontAlgn="auto" hangingPunct="1">
              <a:spcAft>
                <a:spcPts val="0"/>
              </a:spcAft>
              <a:buFont typeface="Arial" pitchFamily="34" charset="0"/>
              <a:buNone/>
              <a:defRPr/>
            </a:pPr>
            <a:r>
              <a:rPr lang="en-US" sz="3200" i="1" dirty="0" smtClean="0">
                <a:solidFill>
                  <a:schemeClr val="bg2">
                    <a:lumMod val="25000"/>
                  </a:schemeClr>
                </a:solidFill>
              </a:rPr>
              <a:t>and Design Principles</a:t>
            </a:r>
          </a:p>
        </p:txBody>
      </p:sp>
      <p:sp>
        <p:nvSpPr>
          <p:cNvPr id="4" name="Footer Placeholder 3"/>
          <p:cNvSpPr>
            <a:spLocks noGrp="1"/>
          </p:cNvSpPr>
          <p:nvPr>
            <p:ph type="ftr" sz="quarter" idx="11"/>
          </p:nvPr>
        </p:nvSpPr>
        <p:spPr>
          <a:xfrm>
            <a:off x="6324600" y="4419600"/>
            <a:ext cx="2209800" cy="685800"/>
          </a:xfrm>
        </p:spPr>
        <p:txBody>
          <a:bodyPr/>
          <a:lstStyle/>
          <a:p>
            <a:pPr algn="r"/>
            <a:r>
              <a:rPr lang="en-US" sz="1800" b="0" dirty="0" smtClean="0">
                <a:solidFill>
                  <a:schemeClr val="tx1">
                    <a:lumMod val="50000"/>
                    <a:lumOff val="50000"/>
                  </a:schemeClr>
                </a:solidFill>
                <a:latin typeface="+mn-lt"/>
              </a:rPr>
              <a:t>Eighth Edition</a:t>
            </a:r>
          </a:p>
          <a:p>
            <a:pPr algn="r"/>
            <a:r>
              <a:rPr lang="en-US" sz="1800" b="0" dirty="0" smtClean="0">
                <a:solidFill>
                  <a:schemeClr val="tx1">
                    <a:lumMod val="50000"/>
                    <a:lumOff val="50000"/>
                  </a:schemeClr>
                </a:solidFill>
                <a:latin typeface="+mn-lt"/>
              </a:rPr>
              <a:t>William Stallings</a:t>
            </a:r>
          </a:p>
          <a:p>
            <a:pPr>
              <a:defRPr/>
            </a:pP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50000"/>
                  </a:schemeClr>
                </a:solidFill>
              </a:rPr>
              <a:t>Principle of Locality</a:t>
            </a:r>
            <a:endParaRPr lang="en-US" b="1" dirty="0">
              <a:solidFill>
                <a:schemeClr val="accent1">
                  <a:lumMod val="50000"/>
                </a:schemeClr>
              </a:solidFill>
            </a:endParaRPr>
          </a:p>
        </p:txBody>
      </p:sp>
      <p:sp>
        <p:nvSpPr>
          <p:cNvPr id="3" name="Content Placeholder 2"/>
          <p:cNvSpPr>
            <a:spLocks noGrp="1"/>
          </p:cNvSpPr>
          <p:nvPr>
            <p:ph idx="4294967295"/>
          </p:nvPr>
        </p:nvSpPr>
        <p:spPr>
          <a:xfrm>
            <a:off x="609600" y="2286000"/>
            <a:ext cx="8001000" cy="3840163"/>
          </a:xfrm>
        </p:spPr>
        <p:txBody>
          <a:bodyPr/>
          <a:lstStyle/>
          <a:p>
            <a:r>
              <a:rPr lang="en-US" sz="2200" dirty="0" smtClean="0"/>
              <a:t>Program and data references within a process tend to cluster</a:t>
            </a:r>
          </a:p>
          <a:p>
            <a:r>
              <a:rPr lang="en-US" sz="2200" dirty="0" smtClean="0"/>
              <a:t>Only a few pieces of a process will be needed over a short period of time</a:t>
            </a:r>
          </a:p>
          <a:p>
            <a:r>
              <a:rPr lang="en-US" sz="2200" dirty="0" smtClean="0"/>
              <a:t>Therefore it is possible to make intelligent guesses about which pieces will be needed in the future</a:t>
            </a:r>
          </a:p>
          <a:p>
            <a:r>
              <a:rPr lang="en-US" sz="2200" dirty="0" smtClean="0"/>
              <a:t>Avoids thrashing</a:t>
            </a:r>
          </a:p>
          <a:p>
            <a:endParaRPr lang="en-US" dirty="0"/>
          </a:p>
        </p:txBody>
      </p:sp>
      <p:pic>
        <p:nvPicPr>
          <p:cNvPr id="4" name="Picture 3"/>
          <p:cNvPicPr>
            <a:picLocks noChangeAspect="1"/>
          </p:cNvPicPr>
          <p:nvPr/>
        </p:nvPicPr>
        <p:blipFill>
          <a:blip r:embed="rId3" cstate="print"/>
          <a:stretch>
            <a:fillRect/>
          </a:stretch>
        </p:blipFill>
        <p:spPr>
          <a:xfrm>
            <a:off x="5943600" y="4572000"/>
            <a:ext cx="1828800" cy="1828800"/>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323041"/>
          </a:xfrm>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Support Needed for Virtual Memory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996812881"/>
              </p:ext>
            </p:extLst>
          </p:nvPr>
        </p:nvGraphicFramePr>
        <p:xfrm>
          <a:off x="990600" y="2514600"/>
          <a:ext cx="70104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solidFill>
                  <a:schemeClr val="accent6">
                    <a:lumMod val="75000"/>
                  </a:schemeClr>
                </a:solidFill>
              </a:rPr>
              <a:t>Paging</a:t>
            </a:r>
            <a:endParaRPr lang="en-US" b="1" dirty="0">
              <a:solidFill>
                <a:schemeClr val="accent6">
                  <a:lumMod val="75000"/>
                </a:schemeClr>
              </a:solidFill>
            </a:endParaRPr>
          </a:p>
        </p:txBody>
      </p:sp>
      <p:sp>
        <p:nvSpPr>
          <p:cNvPr id="3" name="Content Placeholder 2"/>
          <p:cNvSpPr>
            <a:spLocks noGrp="1"/>
          </p:cNvSpPr>
          <p:nvPr>
            <p:ph idx="4294967295"/>
          </p:nvPr>
        </p:nvSpPr>
        <p:spPr>
          <a:xfrm>
            <a:off x="609600" y="2286000"/>
            <a:ext cx="8001000" cy="3840163"/>
          </a:xfrm>
        </p:spPr>
        <p:txBody>
          <a:bodyPr/>
          <a:lstStyle/>
          <a:p>
            <a:r>
              <a:rPr lang="en-US" sz="2200" dirty="0" smtClean="0"/>
              <a:t>The term </a:t>
            </a:r>
            <a:r>
              <a:rPr lang="en-US" sz="2200" i="1" dirty="0" smtClean="0"/>
              <a:t>virtual memory </a:t>
            </a:r>
            <a:r>
              <a:rPr lang="en-US" sz="2200" dirty="0" smtClean="0"/>
              <a:t>is usually associated with systems that employ paging</a:t>
            </a:r>
          </a:p>
          <a:p>
            <a:r>
              <a:rPr lang="en-US" sz="2200" dirty="0" smtClean="0"/>
              <a:t>Use of paging to achieve virtual memory was first reported for the Atlas computer</a:t>
            </a:r>
          </a:p>
          <a:p>
            <a:r>
              <a:rPr lang="en-US" sz="2200" dirty="0" smtClean="0"/>
              <a:t>Each process has its own page table</a:t>
            </a:r>
          </a:p>
          <a:p>
            <a:pPr lvl="1"/>
            <a:r>
              <a:rPr lang="en-US" sz="2200" dirty="0" smtClean="0"/>
              <a:t>each page table entry contains the frame number of the corresponding page in main memory</a:t>
            </a:r>
          </a:p>
          <a:p>
            <a:endParaRPr lang="en-US" dirty="0"/>
          </a:p>
        </p:txBody>
      </p:sp>
      <p:pic>
        <p:nvPicPr>
          <p:cNvPr id="4" name="Picture 3"/>
          <p:cNvPicPr>
            <a:picLocks noChangeAspect="1"/>
          </p:cNvPicPr>
          <p:nvPr/>
        </p:nvPicPr>
        <p:blipFill>
          <a:blip r:embed="rId3"/>
          <a:stretch>
            <a:fillRect/>
          </a:stretch>
        </p:blipFill>
        <p:spPr>
          <a:xfrm>
            <a:off x="7391400" y="5257800"/>
            <a:ext cx="931863" cy="1232926"/>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pdf"/>
          <p:cNvPicPr>
            <a:picLocks noChangeAspect="1"/>
          </p:cNvPicPr>
          <p:nvPr/>
        </p:nvPicPr>
        <p:blipFill>
          <a:blip r:embed="rId3"/>
          <a:srcRect t="7273" b="7273"/>
          <a:stretch>
            <a:fillRect/>
          </a:stretch>
        </p:blipFill>
        <p:spPr>
          <a:xfrm>
            <a:off x="304800" y="685800"/>
            <a:ext cx="9448800" cy="6096000"/>
          </a:xfrm>
          <a:prstGeom prst="rect">
            <a:avLst/>
          </a:prstGeom>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Multilevel Paging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1828800"/>
            <a:ext cx="8229600" cy="5791200"/>
          </a:xfrm>
        </p:spPr>
        <p:txBody>
          <a:bodyPr>
            <a:normAutofit/>
          </a:bodyPr>
          <a:lstStyle/>
          <a:p>
            <a:r>
              <a:rPr lang="en-US" sz="2200" dirty="0" smtClean="0"/>
              <a:t>If size of table is larger than frame size</a:t>
            </a:r>
          </a:p>
          <a:p>
            <a:endParaRPr lang="en-US" dirty="0"/>
          </a:p>
        </p:txBody>
      </p:sp>
      <p:pic>
        <p:nvPicPr>
          <p:cNvPr id="4" name="Picture 3"/>
          <p:cNvPicPr>
            <a:picLocks noChangeAspect="1"/>
          </p:cNvPicPr>
          <p:nvPr/>
        </p:nvPicPr>
        <p:blipFill>
          <a:blip r:embed="rId3"/>
          <a:stretch>
            <a:fillRect/>
          </a:stretch>
        </p:blipFill>
        <p:spPr>
          <a:xfrm>
            <a:off x="429904" y="2438400"/>
            <a:ext cx="3495675" cy="161925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078406" y="2438400"/>
                <a:ext cx="4572000"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𝑃𝐴𝑆</m:t>
                      </m:r>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8</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20</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r>
                            <a:rPr lang="en-US" i="1">
                              <a:latin typeface="Cambria Math" panose="02040503050406030204" pitchFamily="18" charset="0"/>
                            </a:rPr>
                            <m:t>8</m:t>
                          </m:r>
                        </m:sup>
                      </m:sSup>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i="1">
                          <a:latin typeface="Cambria Math" panose="02040503050406030204" pitchFamily="18" charset="0"/>
                        </a:rPr>
                        <m:t>𝐴𝑆</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m:t>
                          </m:r>
                          <m:r>
                            <a:rPr lang="en-US" i="1">
                              <a:latin typeface="Cambria Math" panose="02040503050406030204" pitchFamily="18" charset="0"/>
                            </a:rPr>
                            <m:t>0</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32</m:t>
                          </m:r>
                        </m:sup>
                      </m:sSup>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𝐹𝑟𝑎𝑚𝑒</m:t>
                      </m:r>
                      <m:r>
                        <a:rPr lang="en-US" b="0" i="1" smtClean="0">
                          <a:latin typeface="Cambria Math" panose="02040503050406030204" pitchFamily="18" charset="0"/>
                        </a:rPr>
                        <m:t> </m:t>
                      </m:r>
                      <m:r>
                        <a:rPr lang="en-US" b="0" i="1" smtClean="0">
                          <a:latin typeface="Cambria Math" panose="02040503050406030204" pitchFamily="18" charset="0"/>
                        </a:rPr>
                        <m:t>𝑆𝑖𝑧𝑒</m:t>
                      </m:r>
                      <m:r>
                        <a:rPr lang="en-US" b="0" i="1" smtClean="0">
                          <a:latin typeface="Cambria Math" panose="02040503050406030204" pitchFamily="18" charset="0"/>
                        </a:rPr>
                        <m:t>=</m:t>
                      </m:r>
                      <m:r>
                        <a:rPr lang="en-US" b="0" i="1" smtClean="0">
                          <a:latin typeface="Cambria Math" panose="02040503050406030204" pitchFamily="18" charset="0"/>
                        </a:rPr>
                        <m:t>𝑃𝑎𝑔𝑒</m:t>
                      </m:r>
                      <m:r>
                        <a:rPr lang="en-US" b="0" i="1" smtClean="0">
                          <a:latin typeface="Cambria Math" panose="02040503050406030204" pitchFamily="18" charset="0"/>
                        </a:rPr>
                        <m:t> </m:t>
                      </m:r>
                      <m:r>
                        <a:rPr lang="en-US" b="0" i="1" smtClean="0">
                          <a:latin typeface="Cambria Math" panose="02040503050406030204" pitchFamily="18" charset="0"/>
                        </a:rPr>
                        <m:t>𝑆𝑖𝑧𝑒</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m:t>
                          </m:r>
                          <m:r>
                            <a:rPr lang="en-US" i="1">
                              <a:latin typeface="Cambria Math" panose="02040503050406030204" pitchFamily="18" charset="0"/>
                            </a:rPr>
                            <m:t>0</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12</m:t>
                          </m:r>
                        </m:sup>
                      </m:sSup>
                    </m:oMath>
                  </m:oMathPara>
                </a14:m>
                <a:endParaRPr lang="en-US" dirty="0" smtClean="0"/>
              </a:p>
              <a:p>
                <a:r>
                  <a:rPr lang="en-US" dirty="0"/>
                  <a:t> </a:t>
                </a:r>
                <a:r>
                  <a:rPr lang="en-US" dirty="0" smtClean="0"/>
                  <a:t>Page Offset= 12 Bits, Page No.= 20 bits</a:t>
                </a:r>
              </a:p>
              <a:p>
                <a:r>
                  <a:rPr lang="en-US" dirty="0" smtClean="0"/>
                  <a:t>Frame Offset= 12 Bits, Frame no.= 16 bits</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078406" y="2438400"/>
                <a:ext cx="4572000" cy="1477328"/>
              </a:xfrm>
              <a:prstGeom prst="rect">
                <a:avLst/>
              </a:prstGeom>
              <a:blipFill rotWithShape="0">
                <a:blip r:embed="rId4"/>
                <a:stretch>
                  <a:fillRect l="-1067" b="-5785"/>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2426322796"/>
              </p:ext>
            </p:extLst>
          </p:nvPr>
        </p:nvGraphicFramePr>
        <p:xfrm>
          <a:off x="462886" y="4128574"/>
          <a:ext cx="1600200" cy="2641597"/>
        </p:xfrm>
        <a:graphic>
          <a:graphicData uri="http://schemas.openxmlformats.org/drawingml/2006/table">
            <a:tbl>
              <a:tblPr firstRow="1" bandRow="1">
                <a:tableStyleId>{5C22544A-7EE6-4342-B048-85BDC9FD1C3A}</a:tableStyleId>
              </a:tblPr>
              <a:tblGrid>
                <a:gridCol w="1600200"/>
              </a:tblGrid>
              <a:tr h="377371">
                <a:tc>
                  <a:txBody>
                    <a:bodyPr/>
                    <a:lstStyle/>
                    <a:p>
                      <a:r>
                        <a:rPr lang="en-US" dirty="0" smtClean="0"/>
                        <a:t>Page Table</a:t>
                      </a:r>
                      <a:endParaRPr lang="en-US" dirty="0"/>
                    </a:p>
                  </a:txBody>
                  <a:tcPr/>
                </a:tc>
              </a:tr>
              <a:tr h="377371">
                <a:tc>
                  <a:txBody>
                    <a:bodyPr/>
                    <a:lstStyle/>
                    <a:p>
                      <a:r>
                        <a:rPr lang="en-US" dirty="0" smtClean="0"/>
                        <a:t>16 bits=2B</a:t>
                      </a:r>
                      <a:endParaRPr lang="en-US" dirty="0"/>
                    </a:p>
                  </a:txBody>
                  <a:tcPr/>
                </a:tc>
              </a:tr>
              <a:tr h="377371">
                <a:tc>
                  <a:txBody>
                    <a:bodyPr/>
                    <a:lstStyle/>
                    <a:p>
                      <a:r>
                        <a:rPr lang="en-US" dirty="0" smtClean="0"/>
                        <a:t>16 bits=2B</a:t>
                      </a:r>
                      <a:endParaRPr lang="en-US" dirty="0"/>
                    </a:p>
                  </a:txBody>
                  <a:tcPr/>
                </a:tc>
              </a:tr>
              <a:tr h="377371">
                <a:tc>
                  <a:txBody>
                    <a:bodyPr/>
                    <a:lstStyle/>
                    <a:p>
                      <a:r>
                        <a:rPr lang="en-US" dirty="0" smtClean="0"/>
                        <a:t>16 bits=2B</a:t>
                      </a:r>
                      <a:endParaRPr lang="en-US" dirty="0"/>
                    </a:p>
                  </a:txBody>
                  <a:tcPr/>
                </a:tc>
              </a:tr>
              <a:tr h="377371">
                <a:tc>
                  <a:txBody>
                    <a:bodyPr/>
                    <a:lstStyle/>
                    <a:p>
                      <a:r>
                        <a:rPr lang="en-US" dirty="0" smtClean="0"/>
                        <a:t>..</a:t>
                      </a:r>
                      <a:endParaRPr lang="en-US" dirty="0"/>
                    </a:p>
                  </a:txBody>
                  <a:tcPr/>
                </a:tc>
              </a:tr>
              <a:tr h="377371">
                <a:tc>
                  <a:txBody>
                    <a:bodyPr/>
                    <a:lstStyle/>
                    <a:p>
                      <a:r>
                        <a:rPr lang="en-US" dirty="0" smtClean="0"/>
                        <a:t>..</a:t>
                      </a:r>
                      <a:endParaRPr lang="en-US" dirty="0"/>
                    </a:p>
                  </a:txBody>
                  <a:tcPr/>
                </a:tc>
              </a:tr>
              <a:tr h="377371">
                <a:tc>
                  <a:txBody>
                    <a:bodyPr/>
                    <a:lstStyle/>
                    <a:p>
                      <a:r>
                        <a:rPr lang="en-US" dirty="0" smtClean="0"/>
                        <a:t>16 bits=2B</a:t>
                      </a:r>
                      <a:endParaRPr lang="en-US" dirty="0"/>
                    </a:p>
                  </a:txBody>
                  <a:tcPr/>
                </a:tc>
              </a:tr>
            </a:tbl>
          </a:graphicData>
        </a:graphic>
      </p:graphicFrame>
      <p:cxnSp>
        <p:nvCxnSpPr>
          <p:cNvPr id="9" name="Straight Arrow Connector 8"/>
          <p:cNvCxnSpPr/>
          <p:nvPr/>
        </p:nvCxnSpPr>
        <p:spPr>
          <a:xfrm>
            <a:off x="2286000" y="4495800"/>
            <a:ext cx="0" cy="220980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437607" y="5371268"/>
                <a:ext cx="2133600" cy="381000"/>
              </a:xfrm>
              <a:prstGeom prst="rect">
                <a:avLst/>
              </a:prstGeom>
              <a:noFill/>
            </p:spPr>
            <p:txBody>
              <a:bodyPr wrap="square" rtlCol="0">
                <a:spAutoFit/>
              </a:bodyPr>
              <a:lstStyle/>
              <a:p>
                <a:r>
                  <a:rPr lang="en-US" dirty="0" smtClean="0"/>
                  <a:t>No. of entries=</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r>
                          <a:rPr lang="en-US" i="1">
                            <a:latin typeface="Cambria Math" panose="02040503050406030204" pitchFamily="18" charset="0"/>
                          </a:rPr>
                          <m:t>0</m:t>
                        </m:r>
                      </m:sup>
                    </m:sSup>
                  </m:oMath>
                </a14:m>
                <a:r>
                  <a:rPr lang="en-US" dirty="0" smtClean="0"/>
                  <a:t> </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437607" y="5371268"/>
                <a:ext cx="2133600" cy="381000"/>
              </a:xfrm>
              <a:prstGeom prst="rect">
                <a:avLst/>
              </a:prstGeom>
              <a:blipFill rotWithShape="0">
                <a:blip r:embed="rId5"/>
                <a:stretch>
                  <a:fillRect l="-2571"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105400" y="4389404"/>
                <a:ext cx="3545006" cy="1784206"/>
              </a:xfrm>
              <a:prstGeom prst="rect">
                <a:avLst/>
              </a:prstGeom>
              <a:noFill/>
              <a:ln w="38100">
                <a:solidFill>
                  <a:schemeClr val="tx1"/>
                </a:solidFill>
              </a:ln>
            </p:spPr>
            <p:txBody>
              <a:bodyPr wrap="square" rtlCol="0">
                <a:spAutoFit/>
              </a:bodyPr>
              <a:lstStyle/>
              <a:p>
                <a:r>
                  <a:rPr lang="en-US" dirty="0" smtClean="0"/>
                  <a:t>-</a:t>
                </a:r>
                <a:r>
                  <a:rPr lang="en-US" b="1" dirty="0" smtClean="0"/>
                  <a:t>Size of Page Table=</a:t>
                </a:r>
                <a14:m>
                  <m:oMath xmlns:m="http://schemas.openxmlformats.org/officeDocument/2006/math">
                    <m:r>
                      <a:rPr lang="en-US" b="1" i="0" smtClean="0">
                        <a:latin typeface="Cambria Math" panose="02040503050406030204" pitchFamily="18" charset="0"/>
                      </a:rPr>
                      <m:t>𝟐𝐁</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𝟐</m:t>
                        </m:r>
                      </m:e>
                      <m:sup>
                        <m:r>
                          <a:rPr lang="en-US" b="1" i="1" smtClean="0">
                            <a:latin typeface="Cambria Math" panose="02040503050406030204" pitchFamily="18" charset="0"/>
                          </a:rPr>
                          <m:t>𝟐</m:t>
                        </m:r>
                        <m:r>
                          <a:rPr lang="en-US" b="1" i="1">
                            <a:latin typeface="Cambria Math" panose="02040503050406030204" pitchFamily="18" charset="0"/>
                          </a:rPr>
                          <m:t>𝟎</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sSup>
                          <m:sSupPr>
                            <m:ctrlPr>
                              <a:rPr lang="en-US" b="1" i="1">
                                <a:latin typeface="Cambria Math" panose="02040503050406030204" pitchFamily="18" charset="0"/>
                              </a:rPr>
                            </m:ctrlPr>
                          </m:sSupPr>
                          <m:e>
                            <m:r>
                              <a:rPr lang="en-US" b="1" i="1">
                                <a:latin typeface="Cambria Math" panose="02040503050406030204" pitchFamily="18" charset="0"/>
                              </a:rPr>
                              <m:t>𝟐</m:t>
                            </m:r>
                          </m:e>
                          <m:sup>
                            <m:r>
                              <a:rPr lang="en-US" b="1" i="1" smtClean="0">
                                <a:latin typeface="Cambria Math" panose="02040503050406030204" pitchFamily="18" charset="0"/>
                              </a:rPr>
                              <m:t>𝟏</m:t>
                            </m:r>
                          </m:sup>
                        </m:sSup>
                        <m:r>
                          <a:rPr lang="en-US" b="1" i="1" smtClean="0">
                            <a:latin typeface="Cambria Math" panose="02040503050406030204" pitchFamily="18" charset="0"/>
                          </a:rPr>
                          <m:t>∗</m:t>
                        </m:r>
                        <m:r>
                          <a:rPr lang="en-US" b="1" i="1">
                            <a:latin typeface="Cambria Math" panose="02040503050406030204" pitchFamily="18" charset="0"/>
                          </a:rPr>
                          <m:t>𝟐</m:t>
                        </m:r>
                      </m:e>
                      <m:sup>
                        <m:r>
                          <a:rPr lang="en-US" b="1" i="1">
                            <a:latin typeface="Cambria Math" panose="02040503050406030204" pitchFamily="18" charset="0"/>
                          </a:rPr>
                          <m:t>𝟐𝟎</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𝟐</m:t>
                        </m:r>
                      </m:e>
                      <m:sup>
                        <m:r>
                          <a:rPr lang="en-US" b="1" i="1">
                            <a:latin typeface="Cambria Math" panose="02040503050406030204" pitchFamily="18" charset="0"/>
                          </a:rPr>
                          <m:t>𝟐</m:t>
                        </m:r>
                        <m:r>
                          <a:rPr lang="en-US" b="1" i="1" smtClean="0">
                            <a:latin typeface="Cambria Math" panose="02040503050406030204" pitchFamily="18" charset="0"/>
                          </a:rPr>
                          <m:t>𝟏</m:t>
                        </m:r>
                      </m:sup>
                    </m:sSup>
                  </m:oMath>
                </a14:m>
                <a:r>
                  <a:rPr lang="en-US" b="1" dirty="0" smtClean="0"/>
                  <a:t>= 2 MB</a:t>
                </a:r>
              </a:p>
              <a:p>
                <a:pPr marL="285750" indent="-285750">
                  <a:buFontTx/>
                  <a:buChar char="-"/>
                </a:pPr>
                <a:r>
                  <a:rPr lang="en-US" b="1" dirty="0" smtClean="0"/>
                  <a:t>Can not fit into frame</a:t>
                </a:r>
              </a:p>
              <a:p>
                <a:pPr marL="285750" indent="-285750">
                  <a:buFontTx/>
                  <a:buChar char="-"/>
                </a:pPr>
                <a:r>
                  <a:rPr lang="en-US" b="1" dirty="0" smtClean="0"/>
                  <a:t>Therefore Divide the page table </a:t>
                </a:r>
                <a:endParaRPr lang="en-US" b="1" dirty="0"/>
              </a:p>
              <a:p>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105400" y="4389404"/>
                <a:ext cx="3545006" cy="1784206"/>
              </a:xfrm>
              <a:prstGeom prst="rect">
                <a:avLst/>
              </a:prstGeom>
              <a:blipFill rotWithShape="0">
                <a:blip r:embed="rId6"/>
                <a:stretch>
                  <a:fillRect l="-1022"/>
                </a:stretch>
              </a:blipFill>
              <a:ln w="381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44777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Multilevel Paging- Dividing the Page Table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456407" y="1981200"/>
                <a:ext cx="8229600" cy="5791200"/>
              </a:xfrm>
            </p:spPr>
            <p:txBody>
              <a:bodyPr>
                <a:normAutofit/>
              </a:bodyPr>
              <a:lstStyle/>
              <a:p>
                <a:r>
                  <a:rPr lang="en-US" sz="2200" dirty="0" smtClean="0"/>
                  <a:t>Divide The Page Table Size with Frame Size</a:t>
                </a:r>
              </a:p>
              <a:p>
                <a:pPr lvl="1"/>
                <a:r>
                  <a:rPr lang="en-US" sz="2400" dirty="0" smtClean="0"/>
                  <a:t>Total No. of Pages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2 </m:t>
                        </m:r>
                        <m:r>
                          <a:rPr lang="en-US" sz="2400" b="0" i="1" smtClean="0">
                            <a:latin typeface="Cambria Math" panose="02040503050406030204" pitchFamily="18" charset="0"/>
                          </a:rPr>
                          <m:t>𝑀𝐵</m:t>
                        </m:r>
                      </m:num>
                      <m:den>
                        <m:r>
                          <a:rPr lang="en-US" sz="2400" b="0" i="1" smtClean="0">
                            <a:latin typeface="Cambria Math" panose="02040503050406030204" pitchFamily="18" charset="0"/>
                          </a:rPr>
                          <m:t>4 </m:t>
                        </m:r>
                        <m:r>
                          <a:rPr lang="en-US" sz="2400" b="0" i="1" smtClean="0">
                            <a:latin typeface="Cambria Math" panose="02040503050406030204" pitchFamily="18" charset="0"/>
                          </a:rPr>
                          <m:t>𝐾𝐵</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20</m:t>
                            </m:r>
                          </m:sup>
                        </m:sSup>
                      </m:num>
                      <m:den>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1</m:t>
                            </m:r>
                            <m:r>
                              <a:rPr lang="en-US" sz="2400" i="1">
                                <a:latin typeface="Cambria Math" panose="02040503050406030204" pitchFamily="18" charset="0"/>
                              </a:rPr>
                              <m:t>0</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21</m:t>
                            </m:r>
                          </m:sup>
                        </m:sSup>
                      </m:num>
                      <m:den>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1</m:t>
                            </m:r>
                            <m:r>
                              <a:rPr lang="en-US" sz="2400" i="1">
                                <a:latin typeface="Cambria Math" panose="02040503050406030204" pitchFamily="18" charset="0"/>
                              </a:rPr>
                              <m:t>2</m:t>
                            </m:r>
                          </m:sup>
                        </m:sSup>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9</m:t>
                        </m:r>
                      </m:sup>
                    </m:sSup>
                    <m:r>
                      <a:rPr lang="en-US" sz="2400" b="0" i="1" smtClean="0">
                        <a:latin typeface="Cambria Math" panose="02040503050406030204" pitchFamily="18" charset="0"/>
                      </a:rPr>
                      <m:t>=512</m:t>
                    </m:r>
                  </m:oMath>
                </a14:m>
                <a:endParaRPr lang="en-US" sz="2400" b="0" dirty="0" smtClean="0"/>
              </a:p>
              <a:p>
                <a:pPr lvl="1"/>
                <a:r>
                  <a:rPr lang="en-US" sz="2400" dirty="0" smtClean="0"/>
                  <a:t>Create Outer Page Table with 512 entries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456407" y="1981200"/>
                <a:ext cx="8229600" cy="5791200"/>
              </a:xfrm>
              <a:blipFill rotWithShape="0">
                <a:blip r:embed="rId3"/>
                <a:stretch>
                  <a:fillRect l="-370" t="-737"/>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921407750"/>
              </p:ext>
            </p:extLst>
          </p:nvPr>
        </p:nvGraphicFramePr>
        <p:xfrm>
          <a:off x="304800" y="3683003"/>
          <a:ext cx="1981200" cy="2641597"/>
        </p:xfrm>
        <a:graphic>
          <a:graphicData uri="http://schemas.openxmlformats.org/drawingml/2006/table">
            <a:tbl>
              <a:tblPr firstRow="1" bandRow="1">
                <a:tableStyleId>{5C22544A-7EE6-4342-B048-85BDC9FD1C3A}</a:tableStyleId>
              </a:tblPr>
              <a:tblGrid>
                <a:gridCol w="1981200"/>
              </a:tblGrid>
              <a:tr h="377371">
                <a:tc>
                  <a:txBody>
                    <a:bodyPr/>
                    <a:lstStyle/>
                    <a:p>
                      <a:r>
                        <a:rPr lang="en-US" dirty="0" smtClean="0"/>
                        <a:t>Outer Page Table</a:t>
                      </a:r>
                      <a:endParaRPr lang="en-US" dirty="0"/>
                    </a:p>
                  </a:txBody>
                  <a:tcPr/>
                </a:tc>
              </a:tr>
              <a:tr h="377371">
                <a:tc>
                  <a:txBody>
                    <a:bodyPr/>
                    <a:lstStyle/>
                    <a:p>
                      <a:r>
                        <a:rPr lang="en-US" dirty="0" smtClean="0"/>
                        <a:t>16 bits=2B</a:t>
                      </a:r>
                      <a:endParaRPr lang="en-US" dirty="0"/>
                    </a:p>
                  </a:txBody>
                  <a:tcPr/>
                </a:tc>
              </a:tr>
              <a:tr h="377371">
                <a:tc>
                  <a:txBody>
                    <a:bodyPr/>
                    <a:lstStyle/>
                    <a:p>
                      <a:r>
                        <a:rPr lang="en-US" dirty="0" smtClean="0"/>
                        <a:t>16 bits=2B</a:t>
                      </a:r>
                      <a:endParaRPr lang="en-US" dirty="0"/>
                    </a:p>
                  </a:txBody>
                  <a:tcPr/>
                </a:tc>
              </a:tr>
              <a:tr h="377371">
                <a:tc>
                  <a:txBody>
                    <a:bodyPr/>
                    <a:lstStyle/>
                    <a:p>
                      <a:r>
                        <a:rPr lang="en-US" dirty="0" smtClean="0"/>
                        <a:t>16 bits=2B</a:t>
                      </a:r>
                      <a:endParaRPr lang="en-US" dirty="0"/>
                    </a:p>
                  </a:txBody>
                  <a:tcPr/>
                </a:tc>
              </a:tr>
              <a:tr h="377371">
                <a:tc>
                  <a:txBody>
                    <a:bodyPr/>
                    <a:lstStyle/>
                    <a:p>
                      <a:r>
                        <a:rPr lang="en-US" dirty="0" smtClean="0"/>
                        <a:t>..</a:t>
                      </a:r>
                      <a:endParaRPr lang="en-US" dirty="0"/>
                    </a:p>
                  </a:txBody>
                  <a:tcPr/>
                </a:tc>
              </a:tr>
              <a:tr h="377371">
                <a:tc>
                  <a:txBody>
                    <a:bodyPr/>
                    <a:lstStyle/>
                    <a:p>
                      <a:r>
                        <a:rPr lang="en-US" dirty="0" smtClean="0"/>
                        <a:t>..</a:t>
                      </a:r>
                      <a:endParaRPr lang="en-US" dirty="0"/>
                    </a:p>
                  </a:txBody>
                  <a:tcPr/>
                </a:tc>
              </a:tr>
              <a:tr h="377371">
                <a:tc>
                  <a:txBody>
                    <a:bodyPr/>
                    <a:lstStyle/>
                    <a:p>
                      <a:r>
                        <a:rPr lang="en-US" dirty="0" smtClean="0"/>
                        <a:t>16 bits=2B</a:t>
                      </a:r>
                      <a:endParaRPr lang="en-US" dirty="0"/>
                    </a:p>
                  </a:txBody>
                  <a:tcPr/>
                </a:tc>
              </a:tr>
            </a:tbl>
          </a:graphicData>
        </a:graphic>
      </p:graphicFrame>
      <p:cxnSp>
        <p:nvCxnSpPr>
          <p:cNvPr id="9" name="Straight Arrow Connector 8"/>
          <p:cNvCxnSpPr/>
          <p:nvPr/>
        </p:nvCxnSpPr>
        <p:spPr>
          <a:xfrm>
            <a:off x="2439193" y="4050229"/>
            <a:ext cx="0" cy="220980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590800" y="4925697"/>
                <a:ext cx="2133600" cy="646331"/>
              </a:xfrm>
              <a:prstGeom prst="rect">
                <a:avLst/>
              </a:prstGeom>
              <a:noFill/>
            </p:spPr>
            <p:txBody>
              <a:bodyPr wrap="square" rtlCol="0">
                <a:spAutoFit/>
              </a:bodyPr>
              <a:lstStyle/>
              <a:p>
                <a:r>
                  <a:rPr lang="en-US" dirty="0" smtClean="0"/>
                  <a:t>No. of entries=</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9</m:t>
                        </m:r>
                      </m:sup>
                    </m:sSup>
                    <m:r>
                      <a:rPr lang="en-US" b="0" i="1" smtClean="0">
                        <a:latin typeface="Cambria Math" panose="02040503050406030204" pitchFamily="18" charset="0"/>
                      </a:rPr>
                      <m:t>=512</m:t>
                    </m:r>
                  </m:oMath>
                </a14:m>
                <a:r>
                  <a:rPr lang="en-US" dirty="0" smtClean="0"/>
                  <a:t> </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90800" y="4925697"/>
                <a:ext cx="2133600" cy="646331"/>
              </a:xfrm>
              <a:prstGeom prst="rect">
                <a:avLst/>
              </a:prstGeom>
              <a:blipFill rotWithShape="0">
                <a:blip r:embed="rId4"/>
                <a:stretch>
                  <a:fillRect l="-2286"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24400" y="3805648"/>
                <a:ext cx="3545006" cy="929550"/>
              </a:xfrm>
              <a:prstGeom prst="rect">
                <a:avLst/>
              </a:prstGeom>
              <a:noFill/>
              <a:ln w="38100">
                <a:solidFill>
                  <a:schemeClr val="tx1"/>
                </a:solidFill>
              </a:ln>
            </p:spPr>
            <p:txBody>
              <a:bodyPr wrap="square" rtlCol="0">
                <a:spAutoFit/>
              </a:bodyPr>
              <a:lstStyle/>
              <a:p>
                <a:r>
                  <a:rPr lang="en-US" dirty="0" smtClean="0"/>
                  <a:t>-</a:t>
                </a:r>
                <a:r>
                  <a:rPr lang="en-US" b="1" dirty="0" smtClean="0"/>
                  <a:t>Size of Outer Page Table=</a:t>
                </a:r>
                <a14:m>
                  <m:oMath xmlns:m="http://schemas.openxmlformats.org/officeDocument/2006/math">
                    <m:r>
                      <a:rPr lang="en-US" b="1" i="0" smtClean="0">
                        <a:latin typeface="Cambria Math" panose="02040503050406030204" pitchFamily="18" charset="0"/>
                      </a:rPr>
                      <m:t>𝟐𝐁</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𝟐</m:t>
                        </m:r>
                      </m:e>
                      <m:sup>
                        <m:r>
                          <a:rPr lang="en-US" b="1" i="1" smtClean="0">
                            <a:latin typeface="Cambria Math" panose="02040503050406030204" pitchFamily="18" charset="0"/>
                          </a:rPr>
                          <m:t>𝟗</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sSup>
                          <m:sSupPr>
                            <m:ctrlPr>
                              <a:rPr lang="en-US" b="1" i="1">
                                <a:latin typeface="Cambria Math" panose="02040503050406030204" pitchFamily="18" charset="0"/>
                              </a:rPr>
                            </m:ctrlPr>
                          </m:sSupPr>
                          <m:e>
                            <m:r>
                              <a:rPr lang="en-US" b="1" i="1">
                                <a:latin typeface="Cambria Math" panose="02040503050406030204" pitchFamily="18" charset="0"/>
                              </a:rPr>
                              <m:t>𝟐</m:t>
                            </m:r>
                          </m:e>
                          <m:sup>
                            <m:r>
                              <a:rPr lang="en-US" b="1" i="1" smtClean="0">
                                <a:latin typeface="Cambria Math" panose="02040503050406030204" pitchFamily="18" charset="0"/>
                              </a:rPr>
                              <m:t>𝟏</m:t>
                            </m:r>
                          </m:sup>
                        </m:sSup>
                        <m:r>
                          <a:rPr lang="en-US" b="1" i="1" smtClean="0">
                            <a:latin typeface="Cambria Math" panose="02040503050406030204" pitchFamily="18" charset="0"/>
                          </a:rPr>
                          <m:t>∗</m:t>
                        </m:r>
                        <m:r>
                          <a:rPr lang="en-US" b="1" i="1">
                            <a:latin typeface="Cambria Math" panose="02040503050406030204" pitchFamily="18" charset="0"/>
                          </a:rPr>
                          <m:t>𝟐</m:t>
                        </m:r>
                      </m:e>
                      <m:sup>
                        <m:r>
                          <a:rPr lang="en-US" b="1" i="1" smtClean="0">
                            <a:latin typeface="Cambria Math" panose="02040503050406030204" pitchFamily="18" charset="0"/>
                          </a:rPr>
                          <m:t>𝟗</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𝟐</m:t>
                        </m:r>
                      </m:e>
                      <m:sup>
                        <m:r>
                          <a:rPr lang="en-US" b="1" i="1" smtClean="0">
                            <a:latin typeface="Cambria Math" panose="02040503050406030204" pitchFamily="18" charset="0"/>
                          </a:rPr>
                          <m:t>𝟏𝟎</m:t>
                        </m:r>
                      </m:sup>
                    </m:sSup>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𝑲𝑩</m:t>
                    </m:r>
                  </m:oMath>
                </a14:m>
                <a:endParaRPr lang="en-US" b="1" dirty="0" smtClean="0"/>
              </a:p>
              <a:p>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724400" y="3805648"/>
                <a:ext cx="3545006" cy="929550"/>
              </a:xfrm>
              <a:prstGeom prst="rect">
                <a:avLst/>
              </a:prstGeom>
              <a:blipFill rotWithShape="0">
                <a:blip r:embed="rId5"/>
                <a:stretch>
                  <a:fillRect l="-850" t="-1258"/>
                </a:stretch>
              </a:blipFill>
              <a:ln w="38100">
                <a:solidFill>
                  <a:schemeClr val="tx1"/>
                </a:solidFill>
              </a:ln>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686892712"/>
              </p:ext>
            </p:extLst>
          </p:nvPr>
        </p:nvGraphicFramePr>
        <p:xfrm>
          <a:off x="4552961" y="4794788"/>
          <a:ext cx="4166316" cy="1554480"/>
        </p:xfrm>
        <a:graphic>
          <a:graphicData uri="http://schemas.openxmlformats.org/drawingml/2006/table">
            <a:tbl>
              <a:tblPr firstRow="1" bandRow="1">
                <a:tableStyleId>{5C22544A-7EE6-4342-B048-85BDC9FD1C3A}</a:tableStyleId>
              </a:tblPr>
              <a:tblGrid>
                <a:gridCol w="1651717"/>
                <a:gridCol w="1125827"/>
                <a:gridCol w="1388772"/>
              </a:tblGrid>
              <a:tr h="253670">
                <a:tc gridSpan="2">
                  <a:txBody>
                    <a:bodyPr/>
                    <a:lstStyle/>
                    <a:p>
                      <a:pPr algn="ctr"/>
                      <a:r>
                        <a:rPr lang="en-US" dirty="0" smtClean="0"/>
                        <a:t>Page 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a:txBody>
                    <a:bodyPr/>
                    <a:lstStyle/>
                    <a:p>
                      <a:pPr algn="ctr"/>
                      <a:r>
                        <a:rPr lang="en-US" dirty="0" smtClean="0"/>
                        <a:t>Offset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3670">
                <a:tc gridSpan="2">
                  <a:txBody>
                    <a:bodyPr/>
                    <a:lstStyle/>
                    <a:p>
                      <a:pPr algn="ctr"/>
                      <a:r>
                        <a:rPr lang="en-US" dirty="0" smtClean="0"/>
                        <a:t>20 Bits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a:txBody>
                    <a:bodyPr/>
                    <a:lstStyle/>
                    <a:p>
                      <a:pPr algn="ctr"/>
                      <a:r>
                        <a:rPr lang="en-US" dirty="0" smtClean="0"/>
                        <a:t>12</a:t>
                      </a:r>
                      <a:r>
                        <a:rPr lang="en-US" baseline="0" dirty="0" smtClean="0"/>
                        <a:t> bits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9301">
                <a:tc>
                  <a:txBody>
                    <a:bodyPr/>
                    <a:lstStyle/>
                    <a:p>
                      <a:pPr algn="ctr"/>
                      <a:r>
                        <a:rPr lang="en-US" dirty="0" smtClean="0"/>
                        <a:t>9 Bits</a:t>
                      </a:r>
                    </a:p>
                    <a:p>
                      <a:pPr algn="ctr"/>
                      <a:r>
                        <a:rPr lang="en-US" sz="1500" dirty="0" smtClean="0"/>
                        <a:t>(Outer/Root Page Table)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11 Bits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 Page Table)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 Bits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5173731" y="6374980"/>
            <a:ext cx="3276600" cy="369332"/>
          </a:xfrm>
          <a:prstGeom prst="rect">
            <a:avLst/>
          </a:prstGeom>
          <a:noFill/>
        </p:spPr>
        <p:txBody>
          <a:bodyPr wrap="square" rtlCol="0">
            <a:spAutoFit/>
          </a:bodyPr>
          <a:lstStyle/>
          <a:p>
            <a:pPr algn="ctr"/>
            <a:r>
              <a:rPr lang="en-US" dirty="0" smtClean="0"/>
              <a:t>Logical Address ( 32 Bits)</a:t>
            </a:r>
            <a:endParaRPr lang="en-US" dirty="0"/>
          </a:p>
        </p:txBody>
      </p:sp>
    </p:spTree>
    <p:extLst>
      <p:ext uri="{BB962C8B-B14F-4D97-AF65-F5344CB8AC3E}">
        <p14:creationId xmlns:p14="http://schemas.microsoft.com/office/powerpoint/2010/main" val="2865383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17273" t="16471" r="18182" b="25882"/>
          <a:stretch>
            <a:fillRect/>
          </a:stretch>
        </p:blipFill>
        <p:spPr>
          <a:xfrm>
            <a:off x="304800" y="762000"/>
            <a:ext cx="8686800" cy="5995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4">
                    <a:lumMod val="50000"/>
                  </a:schemeClr>
                </a:solidFill>
              </a:rPr>
              <a:t>Translation Lookaside</a:t>
            </a:r>
            <a:br>
              <a:rPr lang="en-US" dirty="0" smtClean="0">
                <a:solidFill>
                  <a:schemeClr val="accent4">
                    <a:lumMod val="50000"/>
                  </a:schemeClr>
                </a:solidFill>
              </a:rPr>
            </a:br>
            <a:r>
              <a:rPr lang="en-US" dirty="0" smtClean="0">
                <a:solidFill>
                  <a:schemeClr val="accent4">
                    <a:lumMod val="50000"/>
                  </a:schemeClr>
                </a:solidFill>
              </a:rPr>
              <a:t>Buffer (TLB)</a:t>
            </a:r>
            <a:endParaRPr lang="en-US" dirty="0">
              <a:solidFill>
                <a:schemeClr val="accent4">
                  <a:lumMod val="50000"/>
                </a:schemeClr>
              </a:solidFill>
            </a:endParaRPr>
          </a:p>
        </p:txBody>
      </p:sp>
      <p:sp>
        <p:nvSpPr>
          <p:cNvPr id="3" name="Content Placeholder 2"/>
          <p:cNvSpPr>
            <a:spLocks noGrp="1"/>
          </p:cNvSpPr>
          <p:nvPr>
            <p:ph sz="half" idx="1"/>
          </p:nvPr>
        </p:nvSpPr>
        <p:spPr>
          <a:xfrm>
            <a:off x="4876800" y="2438400"/>
            <a:ext cx="3657600" cy="3840163"/>
          </a:xfrm>
        </p:spPr>
        <p:txBody>
          <a:bodyPr/>
          <a:lstStyle/>
          <a:p>
            <a:r>
              <a:rPr lang="en-US" sz="2200" dirty="0" smtClean="0"/>
              <a:t>To overcome the effect of doubling the memory access time, most virtual memory schemes make use of a special high-speed cache called a </a:t>
            </a:r>
            <a:r>
              <a:rPr lang="en-US" sz="2200" b="1" i="1" dirty="0" smtClean="0"/>
              <a:t>translation </a:t>
            </a:r>
            <a:r>
              <a:rPr lang="en-US" sz="2200" b="1" i="1" dirty="0" err="1" smtClean="0"/>
              <a:t>lookaside</a:t>
            </a:r>
            <a:r>
              <a:rPr lang="en-US" sz="2200" b="1" i="1" dirty="0" smtClean="0"/>
              <a:t> buffer</a:t>
            </a:r>
            <a:endParaRPr lang="en-US" sz="2200" b="1" dirty="0" smtClean="0"/>
          </a:p>
          <a:p>
            <a:endParaRPr lang="en-US" dirty="0"/>
          </a:p>
        </p:txBody>
      </p:sp>
      <p:sp>
        <p:nvSpPr>
          <p:cNvPr id="11" name="Content Placeholder 10"/>
          <p:cNvSpPr>
            <a:spLocks noGrp="1"/>
          </p:cNvSpPr>
          <p:nvPr>
            <p:ph sz="half" idx="2"/>
          </p:nvPr>
        </p:nvSpPr>
        <p:spPr>
          <a:xfrm>
            <a:off x="609600" y="2514600"/>
            <a:ext cx="3657600" cy="3840163"/>
          </a:xfrm>
        </p:spPr>
        <p:txBody>
          <a:bodyPr/>
          <a:lstStyle/>
          <a:p>
            <a:pPr lvl="0"/>
            <a:r>
              <a:rPr lang="en-US" sz="2200" dirty="0" smtClean="0"/>
              <a:t>Each virtual memory reference can cause two physical memory accesses:</a:t>
            </a:r>
          </a:p>
          <a:p>
            <a:pPr marL="855663" lvl="1" indent="-280988"/>
            <a:r>
              <a:rPr lang="en-US" sz="2000" dirty="0" smtClean="0"/>
              <a:t>one to fetch the page table entry</a:t>
            </a:r>
          </a:p>
          <a:p>
            <a:pPr marL="855663" lvl="1" indent="-280988"/>
            <a:r>
              <a:rPr lang="en-US" sz="2000" dirty="0" smtClean="0"/>
              <a:t>one to fetch the data</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6096000"/>
            <a:ext cx="7924801" cy="293132"/>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a:off x="533400" y="1066800"/>
            <a:ext cx="8077200" cy="4299970"/>
          </a:xfrm>
          <a:prstGeom prst="rect">
            <a:avLst/>
          </a:prstGeom>
        </p:spPr>
      </p:pic>
      <p:sp>
        <p:nvSpPr>
          <p:cNvPr id="7" name="Rectangle 6"/>
          <p:cNvSpPr/>
          <p:nvPr/>
        </p:nvSpPr>
        <p:spPr>
          <a:xfrm>
            <a:off x="533400" y="5562600"/>
            <a:ext cx="8153400" cy="369332"/>
          </a:xfrm>
          <a:prstGeom prst="rect">
            <a:avLst/>
          </a:prstGeom>
        </p:spPr>
        <p:txBody>
          <a:bodyPr wrap="square">
            <a:spAutoFit/>
          </a:bodyPr>
          <a:lstStyle/>
          <a:p>
            <a:pPr algn="ctr"/>
            <a:r>
              <a:rPr lang="en-US" b="1" dirty="0" smtClean="0">
                <a:latin typeface="+mn-lt"/>
              </a:rPr>
              <a:t>Table 8.1  Virtual Memory Terminology</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t="10000" b="18182"/>
          <a:stretch>
            <a:fillRect/>
          </a:stretch>
        </p:blipFill>
        <p:spPr>
          <a:xfrm>
            <a:off x="1219200" y="609600"/>
            <a:ext cx="6406547" cy="59543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tx2">
                    <a:lumMod val="50000"/>
                  </a:schemeClr>
                </a:solidFill>
              </a:rPr>
              <a:t>Associative Mapping</a:t>
            </a:r>
            <a:endParaRPr lang="en-NZ" b="1" dirty="0">
              <a:solidFill>
                <a:schemeClr val="tx2">
                  <a:lumMod val="50000"/>
                </a:schemeClr>
              </a:solidFill>
            </a:endParaRPr>
          </a:p>
        </p:txBody>
      </p:sp>
      <p:sp>
        <p:nvSpPr>
          <p:cNvPr id="3" name="Content Placeholder 2"/>
          <p:cNvSpPr>
            <a:spLocks noGrp="1"/>
          </p:cNvSpPr>
          <p:nvPr>
            <p:ph idx="4294967295"/>
          </p:nvPr>
        </p:nvSpPr>
        <p:spPr>
          <a:xfrm>
            <a:off x="609600" y="2286000"/>
            <a:ext cx="8153400" cy="3840163"/>
          </a:xfrm>
        </p:spPr>
        <p:txBody>
          <a:bodyPr>
            <a:normAutofit/>
          </a:bodyPr>
          <a:lstStyle/>
          <a:p>
            <a:r>
              <a:rPr lang="en-NZ" sz="2200" dirty="0" smtClean="0"/>
              <a:t>The TLB only contains some of the page table entries so we cannot simply index into the TLB based on page number</a:t>
            </a:r>
          </a:p>
          <a:p>
            <a:pPr lvl="1"/>
            <a:r>
              <a:rPr lang="en-NZ" sz="2200" dirty="0" smtClean="0"/>
              <a:t>each TLB entry must include the page number as well as the complete page table entry</a:t>
            </a:r>
          </a:p>
          <a:p>
            <a:r>
              <a:rPr lang="en-NZ" sz="2200" dirty="0" smtClean="0"/>
              <a:t>The processor is equipped with hardware that allows it to interrogate simultaneously a number of TLB entries to determine if there is a match on page number</a:t>
            </a:r>
            <a:endParaRPr lang="en-NZ" sz="2200" dirty="0"/>
          </a:p>
        </p:txBody>
      </p:sp>
      <p:pic>
        <p:nvPicPr>
          <p:cNvPr id="4" name="Picture 3"/>
          <p:cNvPicPr>
            <a:picLocks noChangeAspect="1"/>
          </p:cNvPicPr>
          <p:nvPr/>
        </p:nvPicPr>
        <p:blipFill>
          <a:blip r:embed="rId3"/>
          <a:stretch>
            <a:fillRect/>
          </a:stretch>
        </p:blipFill>
        <p:spPr>
          <a:xfrm>
            <a:off x="6553200" y="5029200"/>
            <a:ext cx="1752096" cy="1214786"/>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tretch>
            <a:fillRect/>
          </a:stretch>
        </p:blipFill>
        <p:spPr>
          <a:xfrm>
            <a:off x="268941" y="15240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Page Size</a:t>
            </a:r>
            <a:endParaRPr lang="en-US" b="1" dirty="0">
              <a:solidFill>
                <a:schemeClr val="accent1">
                  <a:lumMod val="50000"/>
                </a:schemeClr>
              </a:solidFill>
            </a:endParaRPr>
          </a:p>
        </p:txBody>
      </p:sp>
      <p:sp>
        <p:nvSpPr>
          <p:cNvPr id="3" name="Content Placeholder 2"/>
          <p:cNvSpPr>
            <a:spLocks noGrp="1"/>
          </p:cNvSpPr>
          <p:nvPr>
            <p:ph idx="4294967295"/>
          </p:nvPr>
        </p:nvSpPr>
        <p:spPr>
          <a:xfrm>
            <a:off x="381000" y="2209800"/>
            <a:ext cx="8382000" cy="5334000"/>
          </a:xfrm>
        </p:spPr>
        <p:txBody>
          <a:bodyPr/>
          <a:lstStyle/>
          <a:p>
            <a:r>
              <a:rPr lang="en-US" sz="2200" dirty="0" smtClean="0"/>
              <a:t>The smaller the page size, the lesser the amount of internal fragmentation</a:t>
            </a:r>
          </a:p>
          <a:p>
            <a:pPr lvl="2"/>
            <a:r>
              <a:rPr lang="en-US" sz="2200" dirty="0" smtClean="0"/>
              <a:t>however, more pages are required per process</a:t>
            </a:r>
          </a:p>
          <a:p>
            <a:pPr lvl="2"/>
            <a:r>
              <a:rPr lang="en-US" sz="2200" dirty="0" smtClean="0"/>
              <a:t>more pages per process means larger page tables</a:t>
            </a:r>
          </a:p>
          <a:p>
            <a:pPr lvl="2"/>
            <a:r>
              <a:rPr lang="en-US" sz="2200" dirty="0" smtClean="0"/>
              <a:t>for large programs in a heavily </a:t>
            </a:r>
            <a:r>
              <a:rPr lang="en-US" sz="2200" dirty="0" err="1" smtClean="0"/>
              <a:t>multiprogrammed</a:t>
            </a:r>
            <a:r>
              <a:rPr lang="en-US" sz="2200" dirty="0" smtClean="0"/>
              <a:t> environment some portion of the page tables of active processes must be in virtual memory instead of main memory</a:t>
            </a:r>
          </a:p>
          <a:p>
            <a:pPr lvl="2"/>
            <a:r>
              <a:rPr lang="en-US" sz="2200" dirty="0" smtClean="0"/>
              <a:t>the physical characteristics of most secondary-memory devices favor a larger page size for more efficient block transfer of data</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tretch>
            <a:fillRect/>
          </a:stretch>
        </p:blipFill>
        <p:spPr>
          <a:xfrm>
            <a:off x="-152400" y="0"/>
            <a:ext cx="9601200" cy="74191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6000" b="1" dirty="0" smtClean="0">
                <a:ln w="1905"/>
                <a:solidFill>
                  <a:schemeClr val="accent4">
                    <a:lumMod val="50000"/>
                  </a:schemeClr>
                </a:solidFill>
                <a:effectLst>
                  <a:innerShdw blurRad="69850" dist="43180" dir="5400000">
                    <a:srgbClr val="000000">
                      <a:alpha val="65000"/>
                    </a:srgbClr>
                  </a:innerShdw>
                </a:effectLst>
              </a:rPr>
              <a:t>Page Size</a:t>
            </a:r>
            <a:endParaRPr lang="en-US" sz="6000" b="1" dirty="0">
              <a:ln w="1905"/>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4267200"/>
            <a:ext cx="4495800" cy="2057400"/>
          </a:xfrm>
        </p:spPr>
        <p:txBody>
          <a:bodyPr>
            <a:normAutofit/>
          </a:bodyPr>
          <a:lstStyle/>
          <a:p>
            <a:pPr marL="342900" lvl="2" indent="-342900"/>
            <a:r>
              <a:rPr lang="en-US" sz="2200" dirty="0" smtClean="0"/>
              <a:t>Contemporary programming techniques used in large programs tend to decrease the locality of references within a process</a:t>
            </a:r>
          </a:p>
        </p:txBody>
      </p:sp>
      <p:graphicFrame>
        <p:nvGraphicFramePr>
          <p:cNvPr id="4" name="Diagram 3"/>
          <p:cNvGraphicFramePr/>
          <p:nvPr>
            <p:extLst>
              <p:ext uri="{D42A27DB-BD31-4B8C-83A1-F6EECF244321}">
                <p14:modId xmlns:p14="http://schemas.microsoft.com/office/powerpoint/2010/main" val="101801424"/>
              </p:ext>
            </p:extLst>
          </p:nvPr>
        </p:nvGraphicFramePr>
        <p:xfrm>
          <a:off x="381000" y="2133600"/>
          <a:ext cx="822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smtClean="0">
                <a:solidFill>
                  <a:schemeClr val="accent1">
                    <a:lumMod val="50000"/>
                  </a:schemeClr>
                </a:solidFill>
              </a:rPr>
              <a:t>Segmentation</a:t>
            </a:r>
            <a:endParaRPr lang="en-US" dirty="0">
              <a:solidFill>
                <a:schemeClr val="accent1">
                  <a:lumMod val="50000"/>
                </a:schemeClr>
              </a:solidFill>
            </a:endParaRPr>
          </a:p>
        </p:txBody>
      </p:sp>
      <p:sp>
        <p:nvSpPr>
          <p:cNvPr id="3" name="Content Placeholder 2"/>
          <p:cNvSpPr>
            <a:spLocks noGrp="1"/>
          </p:cNvSpPr>
          <p:nvPr>
            <p:ph idx="4294967295"/>
          </p:nvPr>
        </p:nvSpPr>
        <p:spPr>
          <a:xfrm>
            <a:off x="914400" y="2438400"/>
            <a:ext cx="2667000" cy="4114800"/>
          </a:xfrm>
        </p:spPr>
        <p:txBody>
          <a:bodyPr>
            <a:normAutofit/>
          </a:bodyPr>
          <a:lstStyle/>
          <a:p>
            <a:r>
              <a:rPr lang="en-NZ" sz="2200" dirty="0" smtClean="0"/>
              <a:t>Segmentation allows the programmer to view memory as consisting of multiple address spaces or segments</a:t>
            </a:r>
          </a:p>
        </p:txBody>
      </p:sp>
      <p:graphicFrame>
        <p:nvGraphicFramePr>
          <p:cNvPr id="4" name="Diagram 3"/>
          <p:cNvGraphicFramePr/>
          <p:nvPr/>
        </p:nvGraphicFramePr>
        <p:xfrm>
          <a:off x="3200400" y="1981200"/>
          <a:ext cx="52578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p:cNvCxnSpPr/>
          <p:nvPr/>
        </p:nvCxnSpPr>
        <p:spPr>
          <a:xfrm rot="5400000">
            <a:off x="2705894" y="4228306"/>
            <a:ext cx="29718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lumMod val="50000"/>
                  </a:schemeClr>
                </a:solidFill>
              </a:rPr>
              <a:t>Segment Organization</a:t>
            </a:r>
            <a:endParaRPr lang="en-US" b="1" dirty="0">
              <a:solidFill>
                <a:schemeClr val="accent4">
                  <a:lumMod val="50000"/>
                </a:schemeClr>
              </a:solidFill>
            </a:endParaRPr>
          </a:p>
        </p:txBody>
      </p:sp>
      <p:sp>
        <p:nvSpPr>
          <p:cNvPr id="3" name="Content Placeholder 2"/>
          <p:cNvSpPr>
            <a:spLocks noGrp="1"/>
          </p:cNvSpPr>
          <p:nvPr>
            <p:ph idx="4294967295"/>
          </p:nvPr>
        </p:nvSpPr>
        <p:spPr>
          <a:xfrm>
            <a:off x="457200" y="2057400"/>
            <a:ext cx="8229600" cy="5105400"/>
          </a:xfrm>
        </p:spPr>
        <p:txBody>
          <a:bodyPr/>
          <a:lstStyle/>
          <a:p>
            <a:r>
              <a:rPr lang="en-US" sz="2200" dirty="0" smtClean="0"/>
              <a:t>Each segment table entry contains the starting address of the corresponding segment in main memory and the length of the segment</a:t>
            </a:r>
          </a:p>
          <a:p>
            <a:r>
              <a:rPr lang="en-US" sz="2200" dirty="0" smtClean="0"/>
              <a:t>A bit is needed to determine if the segment is already in main memory</a:t>
            </a:r>
          </a:p>
          <a:p>
            <a:r>
              <a:rPr lang="en-US" sz="2200" dirty="0" smtClean="0"/>
              <a:t>Another bit is needed to determine if the segment has been modified since it was loaded in main memory</a:t>
            </a:r>
          </a:p>
          <a:p>
            <a:endParaRPr lang="en-US" dirty="0"/>
          </a:p>
        </p:txBody>
      </p:sp>
      <p:pic>
        <p:nvPicPr>
          <p:cNvPr id="6" name="Picture 5"/>
          <p:cNvPicPr>
            <a:picLocks noChangeAspect="1"/>
          </p:cNvPicPr>
          <p:nvPr/>
        </p:nvPicPr>
        <p:blipFill>
          <a:blip r:embed="rId3"/>
          <a:stretch>
            <a:fillRect/>
          </a:stretch>
        </p:blipFill>
        <p:spPr>
          <a:xfrm>
            <a:off x="6477000" y="4953000"/>
            <a:ext cx="1905000" cy="1516944"/>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Execution of a Process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077200" cy="3840163"/>
          </a:xfrm>
        </p:spPr>
        <p:txBody>
          <a:bodyPr/>
          <a:lstStyle/>
          <a:p>
            <a:r>
              <a:rPr lang="en-US" sz="2200" dirty="0" smtClean="0"/>
              <a:t>Operating system brings into main memory a few pieces of the program</a:t>
            </a:r>
          </a:p>
          <a:p>
            <a:r>
              <a:rPr lang="en-US" sz="2200" dirty="0" smtClean="0"/>
              <a:t>Resident set</a:t>
            </a:r>
          </a:p>
          <a:p>
            <a:pPr lvl="2"/>
            <a:r>
              <a:rPr lang="en-US" dirty="0" smtClean="0"/>
              <a:t>portion of process that is in main memory</a:t>
            </a:r>
          </a:p>
          <a:p>
            <a:r>
              <a:rPr lang="en-US" sz="2200" dirty="0" smtClean="0"/>
              <a:t>An interrupt is generated when an                                       address is needed that is not in main                                 memory</a:t>
            </a:r>
          </a:p>
          <a:p>
            <a:r>
              <a:rPr lang="en-US" sz="2200" dirty="0" smtClean="0"/>
              <a:t>Operating system places the process                                              in a blocking state</a:t>
            </a:r>
          </a:p>
          <a:p>
            <a:endParaRPr lang="en-US" dirty="0"/>
          </a:p>
        </p:txBody>
      </p:sp>
      <p:sp>
        <p:nvSpPr>
          <p:cNvPr id="4" name="TextBox 3"/>
          <p:cNvSpPr txBox="1"/>
          <p:nvPr/>
        </p:nvSpPr>
        <p:spPr>
          <a:xfrm>
            <a:off x="6934200" y="6457890"/>
            <a:ext cx="1781532" cy="400110"/>
          </a:xfrm>
          <a:prstGeom prst="rect">
            <a:avLst/>
          </a:prstGeom>
          <a:noFill/>
        </p:spPr>
        <p:txBody>
          <a:bodyPr wrap="none" rtlCol="0">
            <a:spAutoFit/>
          </a:bodyPr>
          <a:lstStyle/>
          <a:p>
            <a:r>
              <a:rPr lang="en-US" sz="2000" dirty="0" smtClean="0">
                <a:latin typeface="+mn-lt"/>
              </a:rPr>
              <a:t>Continued . . .</a:t>
            </a:r>
            <a:endParaRPr lang="en-US" sz="2000" dirty="0">
              <a:latin typeface="+mn-lt"/>
            </a:endParaRPr>
          </a:p>
        </p:txBody>
      </p:sp>
      <p:pic>
        <p:nvPicPr>
          <p:cNvPr id="5" name="Picture 4"/>
          <p:cNvPicPr>
            <a:picLocks noChangeAspect="1"/>
          </p:cNvPicPr>
          <p:nvPr/>
        </p:nvPicPr>
        <p:blipFill>
          <a:blip r:embed="rId3"/>
          <a:stretch>
            <a:fillRect/>
          </a:stretch>
        </p:blipFill>
        <p:spPr>
          <a:xfrm>
            <a:off x="6172200" y="3886200"/>
            <a:ext cx="1447800" cy="2364614"/>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rcRect t="21818" b="8182"/>
          <a:stretch>
            <a:fillRect/>
          </a:stretch>
        </p:blipFill>
        <p:spPr>
          <a:xfrm>
            <a:off x="1295400" y="457200"/>
            <a:ext cx="6768516" cy="6131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accent6">
                    <a:lumMod val="75000"/>
                  </a:schemeClr>
                </a:solidFill>
              </a:rPr>
              <a:t>Combined Paging and Segmentation</a:t>
            </a:r>
            <a:endParaRPr lang="en-US" dirty="0">
              <a:solidFill>
                <a:schemeClr val="accent6">
                  <a:lumMod val="75000"/>
                </a:schemeClr>
              </a:solidFill>
            </a:endParaRPr>
          </a:p>
        </p:txBody>
      </p:sp>
      <p:graphicFrame>
        <p:nvGraphicFramePr>
          <p:cNvPr id="5" name="Diagram 4"/>
          <p:cNvGraphicFramePr/>
          <p:nvPr/>
        </p:nvGraphicFramePr>
        <p:xfrm>
          <a:off x="381000" y="20574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51818" r="9412" b="20000"/>
          <a:stretch>
            <a:fillRect/>
          </a:stretch>
        </p:blipFill>
        <p:spPr>
          <a:xfrm>
            <a:off x="0" y="1447800"/>
            <a:ext cx="8900244" cy="3886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3">
                    <a:lumMod val="50000"/>
                  </a:schemeClr>
                </a:solidFill>
              </a:rPr>
              <a:t>Protection and Sharing</a:t>
            </a:r>
            <a:endParaRPr lang="en-NZ" b="1" dirty="0">
              <a:solidFill>
                <a:schemeClr val="accent3">
                  <a:lumMod val="50000"/>
                </a:schemeClr>
              </a:solidFill>
            </a:endParaRPr>
          </a:p>
        </p:txBody>
      </p:sp>
      <p:sp>
        <p:nvSpPr>
          <p:cNvPr id="3" name="Content Placeholder 2"/>
          <p:cNvSpPr>
            <a:spLocks noGrp="1"/>
          </p:cNvSpPr>
          <p:nvPr>
            <p:ph idx="4294967295"/>
          </p:nvPr>
        </p:nvSpPr>
        <p:spPr>
          <a:xfrm>
            <a:off x="457200" y="2286000"/>
            <a:ext cx="8229600" cy="3840163"/>
          </a:xfrm>
        </p:spPr>
        <p:txBody>
          <a:bodyPr>
            <a:normAutofit/>
          </a:bodyPr>
          <a:lstStyle/>
          <a:p>
            <a:r>
              <a:rPr lang="en-NZ" sz="2200" dirty="0" smtClean="0"/>
              <a:t>Segmentation lends itself to the implementation of protection and sharing policies</a:t>
            </a:r>
          </a:p>
          <a:p>
            <a:r>
              <a:rPr lang="en-NZ" sz="2200" dirty="0" smtClean="0"/>
              <a:t>Each entry has a base address and length so inadvertent memory access can be controlled</a:t>
            </a:r>
          </a:p>
          <a:p>
            <a:r>
              <a:rPr lang="en-NZ" sz="2200" dirty="0" smtClean="0"/>
              <a:t>Sharing can be achieved by segments referencing multiple processes</a:t>
            </a:r>
            <a:endParaRPr lang="en-NZ" sz="2200" dirty="0"/>
          </a:p>
        </p:txBody>
      </p:sp>
      <p:pic>
        <p:nvPicPr>
          <p:cNvPr id="4" name="Picture 3"/>
          <p:cNvPicPr>
            <a:picLocks noChangeAspect="1"/>
          </p:cNvPicPr>
          <p:nvPr/>
        </p:nvPicPr>
        <p:blipFill>
          <a:blip r:embed="rId3"/>
          <a:stretch>
            <a:fillRect/>
          </a:stretch>
        </p:blipFill>
        <p:spPr>
          <a:xfrm>
            <a:off x="3429000" y="4724400"/>
            <a:ext cx="2171700" cy="1600200"/>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5964" y="1676400"/>
            <a:ext cx="8072072" cy="3505200"/>
          </a:xfrm>
          <a:prstGeom prst="rect">
            <a:avLst/>
          </a:prstGeom>
        </p:spPr>
      </p:pic>
      <p:sp>
        <p:nvSpPr>
          <p:cNvPr id="6" name="TextBox 5"/>
          <p:cNvSpPr txBox="1"/>
          <p:nvPr/>
        </p:nvSpPr>
        <p:spPr>
          <a:xfrm>
            <a:off x="381000" y="5795848"/>
            <a:ext cx="8382000" cy="369332"/>
          </a:xfrm>
          <a:prstGeom prst="rect">
            <a:avLst/>
          </a:prstGeom>
          <a:noFill/>
        </p:spPr>
        <p:txBody>
          <a:bodyPr wrap="square" rtlCol="0">
            <a:spAutoFit/>
          </a:bodyPr>
          <a:lstStyle/>
          <a:p>
            <a:pPr algn="ctr"/>
            <a:r>
              <a:rPr lang="en-US" b="1" dirty="0" smtClean="0">
                <a:latin typeface="+mn-lt"/>
              </a:rPr>
              <a:t>Table 8.4   Operating System Policies for Virtual Memory</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Fetch Policy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514600"/>
            <a:ext cx="3429000" cy="3962400"/>
          </a:xfrm>
        </p:spPr>
        <p:txBody>
          <a:bodyPr>
            <a:normAutofit/>
          </a:bodyPr>
          <a:lstStyle/>
          <a:p>
            <a:r>
              <a:rPr lang="en-US" sz="2600" dirty="0" smtClean="0"/>
              <a:t>Determines when a page should be brought into memory</a:t>
            </a:r>
          </a:p>
        </p:txBody>
      </p:sp>
      <p:graphicFrame>
        <p:nvGraphicFramePr>
          <p:cNvPr id="4" name="Diagram 3"/>
          <p:cNvGraphicFramePr/>
          <p:nvPr/>
        </p:nvGraphicFramePr>
        <p:xfrm>
          <a:off x="3962400" y="2514600"/>
          <a:ext cx="4419600" cy="345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stretch>
            <a:fillRect/>
          </a:stretch>
        </p:blipFill>
        <p:spPr>
          <a:xfrm>
            <a:off x="1905000" y="4572000"/>
            <a:ext cx="1602756" cy="1956165"/>
          </a:xfrm>
          <a:prstGeom prst="rect">
            <a:avLst/>
          </a:prstGeom>
        </p:spPr>
      </p:pic>
      <p:pic>
        <p:nvPicPr>
          <p:cNvPr id="6" name="Picture 5"/>
          <p:cNvPicPr>
            <a:picLocks noChangeAspect="1"/>
          </p:cNvPicPr>
          <p:nvPr/>
        </p:nvPicPr>
        <p:blipFill>
          <a:blip r:embed="rId9" cstate="print"/>
          <a:stretch>
            <a:fillRect/>
          </a:stretch>
        </p:blipFill>
        <p:spPr>
          <a:xfrm>
            <a:off x="1524000" y="6096000"/>
            <a:ext cx="425450" cy="425450"/>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4">
                    <a:lumMod val="50000"/>
                  </a:schemeClr>
                </a:solidFill>
              </a:rPr>
              <a:t>Demand Paging </a:t>
            </a:r>
            <a:endParaRPr lang="en-US" dirty="0"/>
          </a:p>
        </p:txBody>
      </p:sp>
      <p:sp>
        <p:nvSpPr>
          <p:cNvPr id="3" name="Content Placeholder 2"/>
          <p:cNvSpPr>
            <a:spLocks noGrp="1"/>
          </p:cNvSpPr>
          <p:nvPr>
            <p:ph idx="4294967295"/>
          </p:nvPr>
        </p:nvSpPr>
        <p:spPr>
          <a:xfrm>
            <a:off x="533400" y="2286000"/>
            <a:ext cx="8229600" cy="5105400"/>
          </a:xfrm>
        </p:spPr>
        <p:txBody>
          <a:bodyPr/>
          <a:lstStyle/>
          <a:p>
            <a:r>
              <a:rPr lang="en-US" sz="2200" b="1" dirty="0" smtClean="0"/>
              <a:t>Demand Paging</a:t>
            </a:r>
            <a:endParaRPr lang="en-US" sz="2200" dirty="0" smtClean="0"/>
          </a:p>
          <a:p>
            <a:pPr lvl="1"/>
            <a:r>
              <a:rPr lang="en-US" sz="2200" dirty="0" smtClean="0"/>
              <a:t>only brings pages into main memory when a reference is made to a location on the page</a:t>
            </a:r>
          </a:p>
          <a:p>
            <a:pPr lvl="1"/>
            <a:r>
              <a:rPr lang="en-US" sz="2200" dirty="0" smtClean="0"/>
              <a:t>many page faults when process is first started </a:t>
            </a:r>
          </a:p>
          <a:p>
            <a:pPr lvl="1"/>
            <a:r>
              <a:rPr lang="en-US" sz="2200" dirty="0" smtClean="0"/>
              <a:t>principle of locality suggests that as more and more pages are brought in, most future references will be to pages that have recently been brought in, and page faults should drop to a very low level</a:t>
            </a:r>
          </a:p>
          <a:p>
            <a:pPr>
              <a:buNone/>
            </a:pPr>
            <a:endParaRPr lang="en-US" dirty="0"/>
          </a:p>
        </p:txBody>
      </p:sp>
      <p:pic>
        <p:nvPicPr>
          <p:cNvPr id="5" name="Picture 4"/>
          <p:cNvPicPr>
            <a:picLocks noChangeAspect="1"/>
          </p:cNvPicPr>
          <p:nvPr/>
        </p:nvPicPr>
        <p:blipFill>
          <a:blip r:embed="rId3"/>
          <a:stretch>
            <a:fillRect/>
          </a:stretch>
        </p:blipFill>
        <p:spPr>
          <a:xfrm>
            <a:off x="4953000" y="5334000"/>
            <a:ext cx="1371600" cy="1181100"/>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sz="4800" b="1" dirty="0" smtClean="0">
                <a:solidFill>
                  <a:schemeClr val="accent1">
                    <a:lumMod val="50000"/>
                  </a:schemeClr>
                </a:solidFill>
              </a:rPr>
              <a:t>Prepaging</a:t>
            </a:r>
            <a:endParaRPr lang="en-NZ" sz="4800" b="1" dirty="0">
              <a:solidFill>
                <a:schemeClr val="accent1">
                  <a:lumMod val="50000"/>
                </a:schemeClr>
              </a:solidFill>
            </a:endParaRPr>
          </a:p>
        </p:txBody>
      </p:sp>
      <p:sp>
        <p:nvSpPr>
          <p:cNvPr id="3" name="Content Placeholder 2"/>
          <p:cNvSpPr>
            <a:spLocks noGrp="1"/>
          </p:cNvSpPr>
          <p:nvPr>
            <p:ph idx="4294967295"/>
          </p:nvPr>
        </p:nvSpPr>
        <p:spPr>
          <a:xfrm>
            <a:off x="609600" y="2209800"/>
            <a:ext cx="8229600" cy="5562600"/>
          </a:xfrm>
        </p:spPr>
        <p:txBody>
          <a:bodyPr/>
          <a:lstStyle/>
          <a:p>
            <a:r>
              <a:rPr lang="en-US" sz="2200" b="1" dirty="0" err="1" smtClean="0"/>
              <a:t>Prepaging</a:t>
            </a:r>
            <a:r>
              <a:rPr lang="en-US" sz="2200" b="1" dirty="0" smtClean="0"/>
              <a:t> </a:t>
            </a:r>
          </a:p>
          <a:p>
            <a:pPr lvl="1"/>
            <a:r>
              <a:rPr lang="en-US" sz="2200" dirty="0" smtClean="0"/>
              <a:t>pages other than the one demanded by a page fault are brought in</a:t>
            </a:r>
          </a:p>
          <a:p>
            <a:pPr lvl="1"/>
            <a:r>
              <a:rPr lang="en-US" sz="2200" dirty="0" smtClean="0"/>
              <a:t>exploits the characteristics of most secondary memory devices</a:t>
            </a:r>
          </a:p>
          <a:p>
            <a:pPr lvl="1"/>
            <a:r>
              <a:rPr lang="en-US" sz="2200" dirty="0" smtClean="0"/>
              <a:t>if pages of a process are stored contiguously in secondary memory it is more efficient to bring in a number of pages at one time</a:t>
            </a:r>
          </a:p>
          <a:p>
            <a:pPr lvl="1"/>
            <a:r>
              <a:rPr lang="en-US" sz="2200" dirty="0" smtClean="0"/>
              <a:t>ineffective if extra pages are not referenced</a:t>
            </a:r>
          </a:p>
          <a:p>
            <a:pPr lvl="1"/>
            <a:r>
              <a:rPr lang="en-US" sz="2200" dirty="0" smtClean="0"/>
              <a:t>should not be confused with “swapping”</a:t>
            </a:r>
          </a:p>
          <a:p>
            <a:endParaRPr lang="en-NZ"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lumMod val="50000"/>
                  </a:schemeClr>
                </a:solidFill>
              </a:rPr>
              <a:t>Placement Policy</a:t>
            </a:r>
            <a:endParaRPr lang="en-US" b="1" dirty="0">
              <a:solidFill>
                <a:schemeClr val="accent4">
                  <a:lumMod val="50000"/>
                </a:schemeClr>
              </a:solidFill>
            </a:endParaRPr>
          </a:p>
        </p:txBody>
      </p:sp>
      <p:sp>
        <p:nvSpPr>
          <p:cNvPr id="3" name="Content Placeholder 2"/>
          <p:cNvSpPr>
            <a:spLocks noGrp="1"/>
          </p:cNvSpPr>
          <p:nvPr>
            <p:ph type="body" orient="vert" idx="4294967295"/>
          </p:nvPr>
        </p:nvSpPr>
        <p:spPr>
          <a:xfrm>
            <a:off x="609600" y="2286000"/>
            <a:ext cx="7874000" cy="3840163"/>
          </a:xfrm>
        </p:spPr>
        <p:txBody>
          <a:bodyPr>
            <a:normAutofit fontScale="92500" lnSpcReduction="20000"/>
          </a:bodyPr>
          <a:lstStyle/>
          <a:p>
            <a:r>
              <a:rPr lang="en-US" sz="3000" dirty="0" smtClean="0"/>
              <a:t>Determines where in real memory a process piece is to reside</a:t>
            </a:r>
          </a:p>
          <a:p>
            <a:r>
              <a:rPr lang="en-US" sz="3000" dirty="0" smtClean="0"/>
              <a:t>Important design issue in a segmentation system</a:t>
            </a:r>
          </a:p>
          <a:p>
            <a:r>
              <a:rPr lang="en-US" sz="3000" dirty="0" smtClean="0"/>
              <a:t>Paging or combined paging with segmentation placing is irrelevant because hardware performs functions with equal efficiency</a:t>
            </a:r>
          </a:p>
          <a:p>
            <a:r>
              <a:rPr lang="en-US" sz="3000" dirty="0" smtClean="0"/>
              <a:t>For NUMA systems an automatic placement strategy is desirable</a:t>
            </a:r>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Execution of a Process</a:t>
            </a:r>
            <a:endParaRPr lang="en-US" b="1" dirty="0">
              <a:solidFill>
                <a:schemeClr val="accent3">
                  <a:lumMod val="50000"/>
                </a:schemeClr>
              </a:solidFill>
            </a:endParaRPr>
          </a:p>
        </p:txBody>
      </p:sp>
      <p:sp>
        <p:nvSpPr>
          <p:cNvPr id="3" name="Content Placeholder 2"/>
          <p:cNvSpPr>
            <a:spLocks noGrp="1"/>
          </p:cNvSpPr>
          <p:nvPr>
            <p:ph idx="4294967295"/>
          </p:nvPr>
        </p:nvSpPr>
        <p:spPr>
          <a:xfrm>
            <a:off x="457200" y="2209800"/>
            <a:ext cx="8305800" cy="3840163"/>
          </a:xfrm>
        </p:spPr>
        <p:txBody>
          <a:bodyPr/>
          <a:lstStyle/>
          <a:p>
            <a:r>
              <a:rPr lang="en-US" sz="2200" dirty="0" smtClean="0"/>
              <a:t>Piece of process that contains the logical address is brought into main memory</a:t>
            </a:r>
          </a:p>
          <a:p>
            <a:pPr lvl="1"/>
            <a:r>
              <a:rPr lang="en-US" sz="2200" dirty="0" smtClean="0"/>
              <a:t>operating system issues a disk I/O Read request</a:t>
            </a:r>
          </a:p>
          <a:p>
            <a:pPr lvl="1"/>
            <a:r>
              <a:rPr lang="en-US" sz="2200" dirty="0" smtClean="0"/>
              <a:t>another process is dispatched to run while the disk I/O takes place</a:t>
            </a:r>
          </a:p>
          <a:p>
            <a:pPr lvl="1"/>
            <a:r>
              <a:rPr lang="en-US" sz="2200" dirty="0" smtClean="0"/>
              <a:t>an interrupt is issued when disk I/O is complete, which causes the operating system to place the affected process in the Ready state</a:t>
            </a:r>
          </a:p>
          <a:p>
            <a:endParaRPr lang="en-US" dirty="0"/>
          </a:p>
        </p:txBody>
      </p:sp>
      <p:pic>
        <p:nvPicPr>
          <p:cNvPr id="4" name="Picture 3"/>
          <p:cNvPicPr>
            <a:picLocks noChangeAspect="1"/>
          </p:cNvPicPr>
          <p:nvPr/>
        </p:nvPicPr>
        <p:blipFill>
          <a:blip r:embed="rId3"/>
          <a:stretch>
            <a:fillRect/>
          </a:stretch>
        </p:blipFill>
        <p:spPr>
          <a:xfrm>
            <a:off x="6400800" y="5029200"/>
            <a:ext cx="1343775" cy="1453321"/>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rPr>
              <a:t>Replacement Policy</a:t>
            </a:r>
            <a:endParaRPr lang="en-US" b="1" dirty="0">
              <a:solidFill>
                <a:schemeClr val="tx2">
                  <a:lumMod val="50000"/>
                </a:schemeClr>
              </a:solidFill>
            </a:endParaRPr>
          </a:p>
        </p:txBody>
      </p:sp>
      <p:sp>
        <p:nvSpPr>
          <p:cNvPr id="3" name="Content Placeholder 2"/>
          <p:cNvSpPr>
            <a:spLocks noGrp="1"/>
          </p:cNvSpPr>
          <p:nvPr>
            <p:ph idx="4294967295"/>
          </p:nvPr>
        </p:nvSpPr>
        <p:spPr>
          <a:xfrm>
            <a:off x="457200" y="2133600"/>
            <a:ext cx="8229600" cy="5105400"/>
          </a:xfrm>
        </p:spPr>
        <p:txBody>
          <a:bodyPr>
            <a:normAutofit/>
          </a:bodyPr>
          <a:lstStyle/>
          <a:p>
            <a:r>
              <a:rPr lang="en-NZ" sz="2800" dirty="0" smtClean="0"/>
              <a:t>Deals with the selection of a page in main memory to be replaced when a new page must be brought in</a:t>
            </a:r>
          </a:p>
          <a:p>
            <a:pPr lvl="3"/>
            <a:r>
              <a:rPr lang="en-NZ" sz="2400" dirty="0" smtClean="0"/>
              <a:t>objective is that the page that is removed be the page least likely to be referenced in the near future</a:t>
            </a:r>
          </a:p>
          <a:p>
            <a:pPr marL="282575" lvl="3">
              <a:spcBef>
                <a:spcPts val="1800"/>
              </a:spcBef>
            </a:pPr>
            <a:r>
              <a:rPr lang="en-NZ" sz="2800" dirty="0" smtClean="0"/>
              <a:t>The more elaborate the replacement policy the greater the hardware and software overhead to implement it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50000"/>
                  </a:schemeClr>
                </a:solidFill>
              </a:rPr>
              <a: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Frame Locking</a:t>
            </a:r>
            <a:endParaRPr lang="en-US" b="1" dirty="0">
              <a:solidFill>
                <a:schemeClr val="accent5">
                  <a:lumMod val="50000"/>
                </a:schemeClr>
              </a:solidFill>
            </a:endParaRPr>
          </a:p>
        </p:txBody>
      </p:sp>
      <p:sp>
        <p:nvSpPr>
          <p:cNvPr id="3" name="Content Placeholder 2"/>
          <p:cNvSpPr>
            <a:spLocks noGrp="1"/>
          </p:cNvSpPr>
          <p:nvPr>
            <p:ph idx="4294967295"/>
          </p:nvPr>
        </p:nvSpPr>
        <p:spPr>
          <a:xfrm>
            <a:off x="381000" y="2438400"/>
            <a:ext cx="8229600" cy="4876800"/>
          </a:xfrm>
        </p:spPr>
        <p:txBody>
          <a:bodyPr>
            <a:normAutofit/>
          </a:bodyPr>
          <a:lstStyle/>
          <a:p>
            <a:pPr>
              <a:buSzPct val="125000"/>
              <a:buFont typeface="Wingdings" charset="2"/>
              <a:buChar char="§"/>
            </a:pPr>
            <a:r>
              <a:rPr lang="en-US" sz="2200" dirty="0" smtClean="0"/>
              <a:t>When a frame is locked the page currently stored in that frame may not be replaced</a:t>
            </a:r>
          </a:p>
          <a:p>
            <a:pPr marL="1092200" lvl="1" indent="-292100">
              <a:buSzPct val="125000"/>
              <a:buFont typeface="Wingdings" charset="2"/>
              <a:buChar char="§"/>
            </a:pPr>
            <a:r>
              <a:rPr lang="en-US" sz="2200" dirty="0" smtClean="0"/>
              <a:t>kernel of the OS as well as key control structures are held in locked frames</a:t>
            </a:r>
          </a:p>
          <a:p>
            <a:pPr marL="1092200" lvl="1" indent="-292100">
              <a:buSzPct val="125000"/>
              <a:buFont typeface="Wingdings" charset="2"/>
              <a:buChar char="§"/>
            </a:pPr>
            <a:r>
              <a:rPr lang="en-US" sz="2200" dirty="0" smtClean="0"/>
              <a:t>I/O buffers and time-critical areas may be locked into main memory frames</a:t>
            </a:r>
          </a:p>
          <a:p>
            <a:pPr marL="1092200" lvl="1" indent="-292100">
              <a:buSzPct val="125000"/>
              <a:buFont typeface="Wingdings" charset="2"/>
              <a:buChar char="§"/>
            </a:pPr>
            <a:r>
              <a:rPr lang="en-US" sz="2200" dirty="0" smtClean="0"/>
              <a:t>locking is achieved by associating a lock bit with each frame</a:t>
            </a:r>
          </a:p>
        </p:txBody>
      </p:sp>
      <p:pic>
        <p:nvPicPr>
          <p:cNvPr id="4" name="Picture 3"/>
          <p:cNvPicPr>
            <a:picLocks noChangeAspect="1"/>
          </p:cNvPicPr>
          <p:nvPr/>
        </p:nvPicPr>
        <p:blipFill>
          <a:blip r:embed="rId3"/>
          <a:stretch>
            <a:fillRect/>
          </a:stretch>
        </p:blipFill>
        <p:spPr>
          <a:xfrm>
            <a:off x="0" y="5486400"/>
            <a:ext cx="1486772" cy="137160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824788" cy="1323041"/>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Basic Algorithms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533400" y="2133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828800" y="3429000"/>
            <a:ext cx="1497013" cy="1701640"/>
          </a:xfrm>
          <a:prstGeom prst="rect">
            <a:avLst/>
          </a:prstGeo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4.pdf"/>
          <p:cNvPicPr>
            <a:picLocks noChangeAspect="1"/>
          </p:cNvPicPr>
          <p:nvPr/>
        </p:nvPicPr>
        <p:blipFill>
          <a:blip r:embed="rId3"/>
          <a:stretch>
            <a:fillRect/>
          </a:stretch>
        </p:blipFill>
        <p:spPr>
          <a:xfrm>
            <a:off x="381000" y="190500"/>
            <a:ext cx="8628529" cy="6667499"/>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771152497"/>
              </p:ext>
            </p:extLst>
          </p:nvPr>
        </p:nvGraphicFramePr>
        <p:xfrm>
          <a:off x="2057400" y="5181600"/>
          <a:ext cx="6096000" cy="18542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OPTIMAL</a:t>
            </a:r>
            <a:endParaRPr lang="en-US" b="1" dirty="0">
              <a:solidFill>
                <a:schemeClr val="accent1">
                  <a:lumMod val="50000"/>
                </a:schemeClr>
              </a:solidFill>
            </a:endParaRPr>
          </a:p>
        </p:txBody>
      </p:sp>
      <p:sp>
        <p:nvSpPr>
          <p:cNvPr id="3" name="Content Placeholder 2"/>
          <p:cNvSpPr>
            <a:spLocks noGrp="1"/>
          </p:cNvSpPr>
          <p:nvPr>
            <p:ph idx="4294967295"/>
          </p:nvPr>
        </p:nvSpPr>
        <p:spPr>
          <a:xfrm>
            <a:off x="609600" y="2209800"/>
            <a:ext cx="7924800" cy="3840163"/>
          </a:xfrm>
        </p:spPr>
        <p:txBody>
          <a:bodyPr>
            <a:normAutofit/>
          </a:bodyPr>
          <a:lstStyle/>
          <a:p>
            <a:r>
              <a:rPr lang="en-US" sz="2400" dirty="0">
                <a:solidFill>
                  <a:schemeClr val="tx1"/>
                </a:solidFill>
              </a:rPr>
              <a:t>The </a:t>
            </a:r>
            <a:r>
              <a:rPr lang="en-US" sz="2400" b="1" dirty="0">
                <a:solidFill>
                  <a:schemeClr val="tx1"/>
                </a:solidFill>
              </a:rPr>
              <a:t>optimal policy </a:t>
            </a:r>
            <a:r>
              <a:rPr lang="en-US" sz="2400" dirty="0">
                <a:solidFill>
                  <a:schemeClr val="tx1"/>
                </a:solidFill>
              </a:rPr>
              <a:t>selects for replacement that page for which the time to the </a:t>
            </a:r>
            <a:r>
              <a:rPr lang="en-US" sz="2400" dirty="0" smtClean="0">
                <a:solidFill>
                  <a:schemeClr val="tx1"/>
                </a:solidFill>
              </a:rPr>
              <a:t>next reference </a:t>
            </a:r>
            <a:r>
              <a:rPr lang="en-US" sz="2400" dirty="0">
                <a:solidFill>
                  <a:schemeClr val="tx1"/>
                </a:solidFill>
              </a:rPr>
              <a:t>is the longest. </a:t>
            </a:r>
            <a:endParaRPr lang="en-US" sz="2400" dirty="0" smtClean="0">
              <a:solidFill>
                <a:schemeClr val="tx1"/>
              </a:solidFill>
            </a:endParaRPr>
          </a:p>
          <a:p>
            <a:r>
              <a:rPr lang="en-US" sz="2400" dirty="0" smtClean="0">
                <a:solidFill>
                  <a:schemeClr val="tx1"/>
                </a:solidFill>
              </a:rPr>
              <a:t>Results in </a:t>
            </a:r>
            <a:r>
              <a:rPr lang="en-US" sz="2400" dirty="0">
                <a:solidFill>
                  <a:schemeClr val="tx1"/>
                </a:solidFill>
              </a:rPr>
              <a:t>the fewest number </a:t>
            </a:r>
            <a:r>
              <a:rPr lang="en-US" sz="2400" dirty="0" smtClean="0">
                <a:solidFill>
                  <a:schemeClr val="tx1"/>
                </a:solidFill>
              </a:rPr>
              <a:t>of page faults</a:t>
            </a:r>
          </a:p>
          <a:p>
            <a:r>
              <a:rPr lang="en-US" sz="2400" dirty="0" smtClean="0">
                <a:solidFill>
                  <a:schemeClr val="tx1"/>
                </a:solidFill>
              </a:rPr>
              <a:t> Clearly</a:t>
            </a:r>
            <a:r>
              <a:rPr lang="en-US" sz="2400" dirty="0">
                <a:solidFill>
                  <a:schemeClr val="tx1"/>
                </a:solidFill>
              </a:rPr>
              <a:t>, this policy is impossible to implement, because it </a:t>
            </a:r>
            <a:r>
              <a:rPr lang="en-US" sz="2400" dirty="0" smtClean="0">
                <a:solidFill>
                  <a:schemeClr val="tx1"/>
                </a:solidFill>
              </a:rPr>
              <a:t>would require </a:t>
            </a:r>
            <a:r>
              <a:rPr lang="en-US" sz="2400" dirty="0">
                <a:solidFill>
                  <a:schemeClr val="tx1"/>
                </a:solidFill>
              </a:rPr>
              <a:t>the operating system to have perfect knowledge of future events. </a:t>
            </a:r>
            <a:endParaRPr lang="en-US" sz="2400" dirty="0"/>
          </a:p>
        </p:txBody>
      </p:sp>
      <p:pic>
        <p:nvPicPr>
          <p:cNvPr id="4" name="Picture 3"/>
          <p:cNvPicPr>
            <a:picLocks noChangeAspect="1"/>
          </p:cNvPicPr>
          <p:nvPr/>
        </p:nvPicPr>
        <p:blipFill>
          <a:blip r:embed="rId3"/>
          <a:stretch>
            <a:fillRect/>
          </a:stretch>
        </p:blipFill>
        <p:spPr>
          <a:xfrm>
            <a:off x="7229837" y="5029200"/>
            <a:ext cx="1277576" cy="1452209"/>
          </a:xfrm>
          <a:prstGeom prst="rect">
            <a:avLst/>
          </a:prstGeom>
        </p:spPr>
      </p:pic>
    </p:spTree>
    <p:extLst>
      <p:ext uri="{BB962C8B-B14F-4D97-AF65-F5344CB8AC3E}">
        <p14:creationId xmlns:p14="http://schemas.microsoft.com/office/powerpoint/2010/main" val="149119393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Least Recently Used (LRU)</a:t>
            </a:r>
            <a:endParaRPr lang="en-US" b="1" dirty="0">
              <a:solidFill>
                <a:schemeClr val="accent1">
                  <a:lumMod val="50000"/>
                </a:schemeClr>
              </a:solidFill>
            </a:endParaRPr>
          </a:p>
        </p:txBody>
      </p:sp>
      <p:sp>
        <p:nvSpPr>
          <p:cNvPr id="3" name="Content Placeholder 2"/>
          <p:cNvSpPr>
            <a:spLocks noGrp="1"/>
          </p:cNvSpPr>
          <p:nvPr>
            <p:ph idx="4294967295"/>
          </p:nvPr>
        </p:nvSpPr>
        <p:spPr>
          <a:xfrm>
            <a:off x="609600" y="2209800"/>
            <a:ext cx="7924800" cy="3840163"/>
          </a:xfrm>
        </p:spPr>
        <p:txBody>
          <a:bodyPr>
            <a:normAutofit/>
          </a:bodyPr>
          <a:lstStyle/>
          <a:p>
            <a:r>
              <a:rPr lang="en-US" sz="2200" dirty="0" smtClean="0"/>
              <a:t>Replaces the page that has not been referenced for the longest time</a:t>
            </a:r>
          </a:p>
          <a:p>
            <a:r>
              <a:rPr lang="en-US" sz="2200" dirty="0" smtClean="0"/>
              <a:t>By the principle of locality, this should be the page least likely to be referenced in the near future</a:t>
            </a:r>
          </a:p>
          <a:p>
            <a:r>
              <a:rPr lang="en-US" sz="2200" dirty="0" smtClean="0"/>
              <a:t>Difficult to implement</a:t>
            </a:r>
          </a:p>
          <a:p>
            <a:pPr lvl="1"/>
            <a:r>
              <a:rPr lang="en-US" sz="2200" dirty="0" smtClean="0"/>
              <a:t>one approach is to tag each page with the time of last reference</a:t>
            </a:r>
          </a:p>
          <a:p>
            <a:pPr lvl="2"/>
            <a:r>
              <a:rPr lang="en-US" sz="2200" dirty="0" smtClean="0"/>
              <a:t>this requires a great deal of overhead</a:t>
            </a:r>
            <a:endParaRPr lang="en-US" sz="2200" dirty="0"/>
          </a:p>
        </p:txBody>
      </p:sp>
      <p:pic>
        <p:nvPicPr>
          <p:cNvPr id="4" name="Picture 3"/>
          <p:cNvPicPr>
            <a:picLocks noChangeAspect="1"/>
          </p:cNvPicPr>
          <p:nvPr/>
        </p:nvPicPr>
        <p:blipFill>
          <a:blip r:embed="rId3"/>
          <a:stretch>
            <a:fillRect/>
          </a:stretch>
        </p:blipFill>
        <p:spPr>
          <a:xfrm>
            <a:off x="7229837" y="5029200"/>
            <a:ext cx="1277576" cy="1452209"/>
          </a:xfrm>
          <a:prstGeom prst="rect">
            <a:avLst/>
          </a:prstGeom>
        </p:spPr>
      </p:pic>
    </p:spTree>
    <p:extLst>
      <p:ext uri="{BB962C8B-B14F-4D97-AF65-F5344CB8AC3E}">
        <p14:creationId xmlns:p14="http://schemas.microsoft.com/office/powerpoint/2010/main" val="131986110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First-in-First-out (FIFO)</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286000"/>
            <a:ext cx="8229600" cy="5334000"/>
          </a:xfrm>
        </p:spPr>
        <p:txBody>
          <a:bodyPr>
            <a:normAutofit/>
          </a:bodyPr>
          <a:lstStyle/>
          <a:p>
            <a:r>
              <a:rPr lang="en-US" sz="2200" dirty="0" smtClean="0"/>
              <a:t>Treats page frames allocated to a process as a circular buffer</a:t>
            </a:r>
          </a:p>
          <a:p>
            <a:r>
              <a:rPr lang="en-US" sz="2200" dirty="0" smtClean="0"/>
              <a:t>Pages are removed in round-robin style</a:t>
            </a:r>
          </a:p>
          <a:p>
            <a:pPr marL="625475" lvl="2" indent="-342900">
              <a:buSzPct val="100000"/>
              <a:buFont typeface="Wingdings" charset="2"/>
              <a:buChar char="§"/>
            </a:pPr>
            <a:r>
              <a:rPr lang="en-US" sz="2200" dirty="0" smtClean="0"/>
              <a:t>simple replacement policy to implement</a:t>
            </a:r>
          </a:p>
          <a:p>
            <a:r>
              <a:rPr lang="en-US" sz="2200" dirty="0" smtClean="0"/>
              <a:t>Page that has been in memory the longest is replaced</a:t>
            </a:r>
          </a:p>
        </p:txBody>
      </p:sp>
      <p:pic>
        <p:nvPicPr>
          <p:cNvPr id="4" name="Picture 3"/>
          <p:cNvPicPr>
            <a:picLocks noChangeAspect="1"/>
          </p:cNvPicPr>
          <p:nvPr/>
        </p:nvPicPr>
        <p:blipFill>
          <a:blip r:embed="rId3"/>
          <a:stretch>
            <a:fillRect/>
          </a:stretch>
        </p:blipFill>
        <p:spPr>
          <a:xfrm>
            <a:off x="7086600" y="4876800"/>
            <a:ext cx="1344613" cy="1528409"/>
          </a:xfrm>
          <a:prstGeom prst="rect">
            <a:avLst/>
          </a:prstGeom>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20147"/>
          </a:xfrm>
        </p:spPr>
        <p:txBody>
          <a:bodyPr/>
          <a:lstStyle/>
          <a:p>
            <a:pPr algn="ctr"/>
            <a:r>
              <a:rPr lang="en-US" b="1" dirty="0" smtClean="0">
                <a:solidFill>
                  <a:schemeClr val="accent1">
                    <a:lumMod val="50000"/>
                  </a:schemeClr>
                </a:solidFill>
              </a:rPr>
              <a:t>Clock Policy</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057400"/>
            <a:ext cx="8229600" cy="5181600"/>
          </a:xfrm>
        </p:spPr>
        <p:txBody>
          <a:bodyPr>
            <a:normAutofit/>
          </a:bodyPr>
          <a:lstStyle/>
          <a:p>
            <a:r>
              <a:rPr lang="en-US" sz="2200" dirty="0" smtClean="0"/>
              <a:t>Requires the association of an additional bit with each frame</a:t>
            </a:r>
          </a:p>
          <a:p>
            <a:pPr lvl="2"/>
            <a:r>
              <a:rPr lang="en-US" sz="2200" dirty="0" smtClean="0"/>
              <a:t>referred to as the </a:t>
            </a:r>
            <a:r>
              <a:rPr lang="en-US" sz="2200" i="1" dirty="0" smtClean="0"/>
              <a:t>use</a:t>
            </a:r>
            <a:r>
              <a:rPr lang="en-US" sz="2200" dirty="0" smtClean="0"/>
              <a:t> bit</a:t>
            </a:r>
          </a:p>
          <a:p>
            <a:r>
              <a:rPr lang="en-US" sz="2200" dirty="0" smtClean="0"/>
              <a:t>When a page is first loaded in memory or referenced, the use bit is set to 1</a:t>
            </a:r>
          </a:p>
          <a:p>
            <a:r>
              <a:rPr lang="en-US" sz="2200" dirty="0" smtClean="0"/>
              <a:t>The set of frames is considered to be a circular buffer</a:t>
            </a:r>
          </a:p>
          <a:p>
            <a:r>
              <a:rPr lang="en-US" sz="2200" dirty="0" smtClean="0"/>
              <a:t>Any frame with a use bit of 1 is passed over by the algorithm</a:t>
            </a:r>
          </a:p>
          <a:p>
            <a:r>
              <a:rPr lang="en-US" sz="2200" dirty="0" smtClean="0"/>
              <a:t>Page frames visualized as laid out in a circle</a:t>
            </a:r>
          </a:p>
          <a:p>
            <a:endParaRPr lang="en-US" dirty="0" smtClean="0"/>
          </a:p>
        </p:txBody>
      </p:sp>
      <p:pic>
        <p:nvPicPr>
          <p:cNvPr id="5" name="Picture 4"/>
          <p:cNvPicPr>
            <a:picLocks noChangeAspect="1"/>
          </p:cNvPicPr>
          <p:nvPr/>
        </p:nvPicPr>
        <p:blipFill>
          <a:blip r:embed="rId3"/>
          <a:stretch>
            <a:fillRect/>
          </a:stretch>
        </p:blipFill>
        <p:spPr>
          <a:xfrm>
            <a:off x="6908236" y="5029200"/>
            <a:ext cx="1388039" cy="1673083"/>
          </a:xfrm>
          <a:prstGeom prst="rect">
            <a:avLst/>
          </a:prstGeo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tretch>
            <a:fillRect/>
          </a:stretch>
        </p:blipFill>
        <p:spPr>
          <a:xfrm>
            <a:off x="2208295" y="304800"/>
            <a:ext cx="4802105" cy="6347130"/>
          </a:xfrm>
          <a:prstGeom prst="rect">
            <a:avLst/>
          </a:prstGeom>
        </p:spPr>
      </p:pic>
    </p:spTree>
  </p:cSld>
  <p:clrMapOvr>
    <a:masterClrMapping/>
  </p:clrMapOvr>
  <p:transition spd="slow">
    <p:wheel spokes="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6.pdf"/>
          <p:cNvPicPr>
            <a:picLocks noChangeAspect="1"/>
          </p:cNvPicPr>
          <p:nvPr/>
        </p:nvPicPr>
        <p:blipFill>
          <a:blip r:embed="rId3"/>
          <a:srcRect l="9091" t="22353" r="9091" b="24706"/>
          <a:stretch>
            <a:fillRect/>
          </a:stretch>
        </p:blipFill>
        <p:spPr>
          <a:xfrm>
            <a:off x="448169" y="1532976"/>
            <a:ext cx="8364143" cy="41820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Virtual Memory</a:t>
            </a:r>
            <a:endParaRPr lang="en-US"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2846483871"/>
              </p:ext>
            </p:extLst>
          </p:nvPr>
        </p:nvGraphicFramePr>
        <p:xfrm>
          <a:off x="3639214" y="2895600"/>
          <a:ext cx="2456786" cy="2966720"/>
        </p:xfrm>
        <a:graphic>
          <a:graphicData uri="http://schemas.openxmlformats.org/drawingml/2006/table">
            <a:tbl>
              <a:tblPr firstRow="1" bandRow="1">
                <a:tableStyleId>{5C22544A-7EE6-4342-B048-85BDC9FD1C3A}</a:tableStyleId>
              </a:tblPr>
              <a:tblGrid>
                <a:gridCol w="533969"/>
                <a:gridCol w="1922817"/>
              </a:tblGrid>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Page 0 of P1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Page table of P2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2 of 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2 of 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table of 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0 of 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41207019"/>
              </p:ext>
            </p:extLst>
          </p:nvPr>
        </p:nvGraphicFramePr>
        <p:xfrm>
          <a:off x="6678305" y="2133600"/>
          <a:ext cx="2057400" cy="1483360"/>
        </p:xfrm>
        <a:graphic>
          <a:graphicData uri="http://schemas.openxmlformats.org/drawingml/2006/table">
            <a:tbl>
              <a:tblPr firstRow="1" bandRow="1">
                <a:tableStyleId>{5C22544A-7EE6-4342-B048-85BDC9FD1C3A}</a:tableStyleId>
              </a:tblPr>
              <a:tblGrid>
                <a:gridCol w="2057400"/>
              </a:tblGrid>
              <a:tr h="370840">
                <a:tc>
                  <a:txBody>
                    <a:bodyPr/>
                    <a:lstStyle/>
                    <a:p>
                      <a:pPr marL="0" algn="ctr" defTabSz="914400" rtl="0" eaLnBrk="1" latinLnBrk="0" hangingPunct="1"/>
                      <a:r>
                        <a:rPr lang="en-US" sz="1800" kern="1200" dirty="0" smtClean="0">
                          <a:solidFill>
                            <a:schemeClr val="dk1"/>
                          </a:solidFill>
                          <a:latin typeface="+mn-lt"/>
                          <a:ea typeface="+mn-ea"/>
                          <a:cs typeface="+mn-cs"/>
                        </a:rPr>
                        <a:t>P0</a:t>
                      </a:r>
                      <a:endParaRPr lang="en-US" sz="1800" kern="1200" dirty="0">
                        <a:solidFill>
                          <a:schemeClr val="dk1"/>
                        </a:solidFill>
                        <a:latin typeface="+mn-lt"/>
                        <a:ea typeface="+mn-ea"/>
                        <a:cs typeface="+mn-cs"/>
                      </a:endParaRPr>
                    </a:p>
                  </a:txBody>
                  <a:tcPr>
                    <a:solidFill>
                      <a:schemeClr val="bg1">
                        <a:lumMod val="95000"/>
                      </a:schemeClr>
                    </a:solidFill>
                  </a:tcPr>
                </a:tc>
              </a:tr>
              <a:tr h="370840">
                <a:tc>
                  <a:txBody>
                    <a:bodyPr/>
                    <a:lstStyle/>
                    <a:p>
                      <a:pPr algn="ctr"/>
                      <a:r>
                        <a:rPr lang="en-US" dirty="0" smtClean="0"/>
                        <a:t>P1</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P2</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P3</a:t>
                      </a:r>
                    </a:p>
                  </a:txBody>
                  <a:tcPr/>
                </a:tc>
              </a:tr>
            </a:tbl>
          </a:graphicData>
        </a:graphic>
      </p:graphicFrame>
      <p:sp>
        <p:nvSpPr>
          <p:cNvPr id="7" name="TextBox 6"/>
          <p:cNvSpPr txBox="1"/>
          <p:nvPr/>
        </p:nvSpPr>
        <p:spPr>
          <a:xfrm>
            <a:off x="6983105" y="3657600"/>
            <a:ext cx="1828800" cy="369332"/>
          </a:xfrm>
          <a:prstGeom prst="rect">
            <a:avLst/>
          </a:prstGeom>
          <a:noFill/>
        </p:spPr>
        <p:txBody>
          <a:bodyPr wrap="square" rtlCol="0">
            <a:spAutoFit/>
          </a:bodyPr>
          <a:lstStyle/>
          <a:p>
            <a:r>
              <a:rPr lang="en-US" dirty="0" smtClean="0"/>
              <a:t>Process P1</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67244815"/>
              </p:ext>
            </p:extLst>
          </p:nvPr>
        </p:nvGraphicFramePr>
        <p:xfrm>
          <a:off x="6713562" y="4023520"/>
          <a:ext cx="2057400" cy="1483360"/>
        </p:xfrm>
        <a:graphic>
          <a:graphicData uri="http://schemas.openxmlformats.org/drawingml/2006/table">
            <a:tbl>
              <a:tblPr firstRow="1" bandRow="1">
                <a:tableStyleId>{5C22544A-7EE6-4342-B048-85BDC9FD1C3A}</a:tableStyleId>
              </a:tblPr>
              <a:tblGrid>
                <a:gridCol w="2057400"/>
              </a:tblGrid>
              <a:tr h="370840">
                <a:tc>
                  <a:txBody>
                    <a:bodyPr/>
                    <a:lstStyle/>
                    <a:p>
                      <a:pPr marL="0" algn="ctr" defTabSz="914400" rtl="0" eaLnBrk="1" latinLnBrk="0" hangingPunct="1"/>
                      <a:r>
                        <a:rPr lang="en-US" sz="1800" kern="1200" dirty="0" smtClean="0">
                          <a:solidFill>
                            <a:schemeClr val="dk1"/>
                          </a:solidFill>
                          <a:latin typeface="+mn-lt"/>
                          <a:ea typeface="+mn-ea"/>
                          <a:cs typeface="+mn-cs"/>
                        </a:rPr>
                        <a:t>P0</a:t>
                      </a:r>
                      <a:endParaRPr lang="en-US" sz="1800" kern="1200" dirty="0">
                        <a:solidFill>
                          <a:schemeClr val="dk1"/>
                        </a:solidFill>
                        <a:latin typeface="+mn-lt"/>
                        <a:ea typeface="+mn-ea"/>
                        <a:cs typeface="+mn-cs"/>
                      </a:endParaRPr>
                    </a:p>
                  </a:txBody>
                  <a:tcPr>
                    <a:solidFill>
                      <a:schemeClr val="bg1">
                        <a:lumMod val="95000"/>
                      </a:schemeClr>
                    </a:solidFill>
                  </a:tcPr>
                </a:tc>
              </a:tr>
              <a:tr h="370840">
                <a:tc>
                  <a:txBody>
                    <a:bodyPr/>
                    <a:lstStyle/>
                    <a:p>
                      <a:pPr algn="ctr"/>
                      <a:r>
                        <a:rPr lang="en-US" dirty="0" smtClean="0"/>
                        <a:t>P1</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P2</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P3</a:t>
                      </a:r>
                    </a:p>
                  </a:txBody>
                  <a:tcPr/>
                </a:tc>
              </a:tr>
            </a:tbl>
          </a:graphicData>
        </a:graphic>
      </p:graphicFrame>
      <p:sp>
        <p:nvSpPr>
          <p:cNvPr id="9" name="TextBox 8"/>
          <p:cNvSpPr txBox="1"/>
          <p:nvPr/>
        </p:nvSpPr>
        <p:spPr>
          <a:xfrm>
            <a:off x="7018362" y="5547520"/>
            <a:ext cx="1828800" cy="369332"/>
          </a:xfrm>
          <a:prstGeom prst="rect">
            <a:avLst/>
          </a:prstGeom>
          <a:noFill/>
        </p:spPr>
        <p:txBody>
          <a:bodyPr wrap="square" rtlCol="0">
            <a:spAutoFit/>
          </a:bodyPr>
          <a:lstStyle/>
          <a:p>
            <a:r>
              <a:rPr lang="en-US" dirty="0" smtClean="0"/>
              <a:t>Process P2</a:t>
            </a:r>
            <a:endParaRPr lang="en-US" dirty="0"/>
          </a:p>
        </p:txBody>
      </p:sp>
      <p:sp>
        <p:nvSpPr>
          <p:cNvPr id="10" name="Rectangle 9"/>
          <p:cNvSpPr/>
          <p:nvPr/>
        </p:nvSpPr>
        <p:spPr>
          <a:xfrm>
            <a:off x="6525905" y="1981200"/>
            <a:ext cx="2463801" cy="3935652"/>
          </a:xfrm>
          <a:prstGeom prst="rect">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000500" y="5979160"/>
            <a:ext cx="1752600" cy="369332"/>
          </a:xfrm>
          <a:prstGeom prst="rect">
            <a:avLst/>
          </a:prstGeom>
          <a:noFill/>
        </p:spPr>
        <p:txBody>
          <a:bodyPr wrap="square" rtlCol="0">
            <a:spAutoFit/>
          </a:bodyPr>
          <a:lstStyle/>
          <a:p>
            <a:r>
              <a:rPr lang="en-US" dirty="0" smtClean="0"/>
              <a:t>Main Memory</a:t>
            </a:r>
            <a:endParaRPr lang="en-US" dirty="0"/>
          </a:p>
        </p:txBody>
      </p:sp>
      <p:sp>
        <p:nvSpPr>
          <p:cNvPr id="12" name="TextBox 11"/>
          <p:cNvSpPr txBox="1"/>
          <p:nvPr/>
        </p:nvSpPr>
        <p:spPr>
          <a:xfrm>
            <a:off x="6645323" y="5928519"/>
            <a:ext cx="2574877" cy="369332"/>
          </a:xfrm>
          <a:prstGeom prst="rect">
            <a:avLst/>
          </a:prstGeom>
          <a:noFill/>
        </p:spPr>
        <p:txBody>
          <a:bodyPr wrap="square" rtlCol="0">
            <a:spAutoFit/>
          </a:bodyPr>
          <a:lstStyle/>
          <a:p>
            <a:r>
              <a:rPr lang="en-US" dirty="0" smtClean="0"/>
              <a:t>Secondary Memory</a:t>
            </a:r>
            <a:endParaRPr lang="en-US" dirty="0"/>
          </a:p>
        </p:txBody>
      </p:sp>
      <p:sp>
        <p:nvSpPr>
          <p:cNvPr id="13" name="TextBox 12"/>
          <p:cNvSpPr txBox="1"/>
          <p:nvPr/>
        </p:nvSpPr>
        <p:spPr>
          <a:xfrm>
            <a:off x="4549" y="3848669"/>
            <a:ext cx="1143000" cy="369332"/>
          </a:xfrm>
          <a:prstGeom prst="rect">
            <a:avLst/>
          </a:prstGeom>
          <a:noFill/>
          <a:ln>
            <a:solidFill>
              <a:schemeClr val="tx1"/>
            </a:solidFill>
          </a:ln>
        </p:spPr>
        <p:txBody>
          <a:bodyPr wrap="square" rtlCol="0">
            <a:spAutoFit/>
          </a:bodyPr>
          <a:lstStyle/>
          <a:p>
            <a:pPr algn="ctr"/>
            <a:r>
              <a:rPr lang="en-US" dirty="0" smtClean="0"/>
              <a:t>CPU</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914652593"/>
              </p:ext>
            </p:extLst>
          </p:nvPr>
        </p:nvGraphicFramePr>
        <p:xfrm>
          <a:off x="1600200" y="3048001"/>
          <a:ext cx="1546551" cy="2148839"/>
        </p:xfrm>
        <a:graphic>
          <a:graphicData uri="http://schemas.openxmlformats.org/drawingml/2006/table">
            <a:tbl>
              <a:tblPr firstRow="1" bandRow="1">
                <a:tableStyleId>{5C22544A-7EE6-4342-B048-85BDC9FD1C3A}</a:tableStyleId>
              </a:tblPr>
              <a:tblGrid>
                <a:gridCol w="456013"/>
                <a:gridCol w="545269"/>
                <a:gridCol w="545269"/>
              </a:tblGrid>
              <a:tr h="685799">
                <a:tc>
                  <a:txBody>
                    <a:bodyPr/>
                    <a:lstStyle/>
                    <a:p>
                      <a:pPr algn="ctr"/>
                      <a:r>
                        <a:rPr lang="en-US" dirty="0" err="1" smtClean="0"/>
                        <a:t>pg</a:t>
                      </a:r>
                      <a:r>
                        <a:rPr lang="en-US" dirty="0" smtClean="0"/>
                        <a:t> 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Fr</a:t>
                      </a:r>
                      <a:r>
                        <a:rPr lang="en-US" dirty="0" smtClean="0"/>
                        <a:t> 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2503">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2503">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2503">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25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TextBox 14"/>
          <p:cNvSpPr txBox="1"/>
          <p:nvPr/>
        </p:nvSpPr>
        <p:spPr>
          <a:xfrm>
            <a:off x="1524000" y="5178188"/>
            <a:ext cx="1752600" cy="646331"/>
          </a:xfrm>
          <a:prstGeom prst="rect">
            <a:avLst/>
          </a:prstGeom>
          <a:noFill/>
        </p:spPr>
        <p:txBody>
          <a:bodyPr wrap="square" rtlCol="0">
            <a:spAutoFit/>
          </a:bodyPr>
          <a:lstStyle/>
          <a:p>
            <a:r>
              <a:rPr lang="en-US" dirty="0" smtClean="0"/>
              <a:t>Page Table of Process P1</a:t>
            </a:r>
            <a:endParaRPr lang="en-US" dirty="0"/>
          </a:p>
        </p:txBody>
      </p:sp>
      <p:sp>
        <p:nvSpPr>
          <p:cNvPr id="17" name="Rectangle 16"/>
          <p:cNvSpPr/>
          <p:nvPr/>
        </p:nvSpPr>
        <p:spPr>
          <a:xfrm>
            <a:off x="79611" y="2286000"/>
            <a:ext cx="992875" cy="144609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Executing Process </a:t>
            </a:r>
            <a:r>
              <a:rPr lang="en-US" sz="1400" dirty="0" smtClean="0">
                <a:solidFill>
                  <a:schemeClr val="tx1"/>
                </a:solidFill>
              </a:rPr>
              <a:t>P1 (Needs Page 1 of Process 1)</a:t>
            </a:r>
            <a:endParaRPr lang="en-US" sz="1400" dirty="0">
              <a:solidFill>
                <a:schemeClr val="tx1"/>
              </a:solidFill>
            </a:endParaRPr>
          </a:p>
        </p:txBody>
      </p:sp>
      <p:cxnSp>
        <p:nvCxnSpPr>
          <p:cNvPr id="19" name="Straight Arrow Connector 18"/>
          <p:cNvCxnSpPr>
            <a:stCxn id="13" idx="3"/>
          </p:cNvCxnSpPr>
          <p:nvPr/>
        </p:nvCxnSpPr>
        <p:spPr>
          <a:xfrm>
            <a:off x="1147549" y="4033335"/>
            <a:ext cx="376451"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3007625" y="2286000"/>
            <a:ext cx="992875" cy="5307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Generates TRAP</a:t>
            </a:r>
            <a:endParaRPr lang="en-US" sz="1400" dirty="0">
              <a:solidFill>
                <a:schemeClr val="tx1"/>
              </a:solidFill>
            </a:endParaRPr>
          </a:p>
        </p:txBody>
      </p:sp>
      <p:cxnSp>
        <p:nvCxnSpPr>
          <p:cNvPr id="22" name="Straight Arrow Connector 21"/>
          <p:cNvCxnSpPr>
            <a:endCxn id="20" idx="2"/>
          </p:cNvCxnSpPr>
          <p:nvPr/>
        </p:nvCxnSpPr>
        <p:spPr>
          <a:xfrm flipV="1">
            <a:off x="3124200" y="2816768"/>
            <a:ext cx="379863" cy="14012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322360" y="2133600"/>
            <a:ext cx="1278340" cy="6831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Control Transferred to OS</a:t>
            </a:r>
            <a:endParaRPr lang="en-US" sz="1400" dirty="0">
              <a:solidFill>
                <a:schemeClr val="tx1"/>
              </a:solidFill>
            </a:endParaRPr>
          </a:p>
        </p:txBody>
      </p:sp>
      <p:cxnSp>
        <p:nvCxnSpPr>
          <p:cNvPr id="25" name="Straight Arrow Connector 24"/>
          <p:cNvCxnSpPr>
            <a:stCxn id="20" idx="3"/>
            <a:endCxn id="23" idx="1"/>
          </p:cNvCxnSpPr>
          <p:nvPr/>
        </p:nvCxnSpPr>
        <p:spPr>
          <a:xfrm flipV="1">
            <a:off x="4000500" y="2475184"/>
            <a:ext cx="321860" cy="76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3" idx="3"/>
          </p:cNvCxnSpPr>
          <p:nvPr/>
        </p:nvCxnSpPr>
        <p:spPr>
          <a:xfrm>
            <a:off x="5600700" y="2475184"/>
            <a:ext cx="1044623" cy="191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5685431" y="1530915"/>
            <a:ext cx="959892" cy="9130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OS Issues I/O Read Request</a:t>
            </a:r>
            <a:endParaRPr lang="en-US" sz="1400" dirty="0">
              <a:solidFill>
                <a:schemeClr val="tx1"/>
              </a:solidFill>
            </a:endParaRPr>
          </a:p>
        </p:txBody>
      </p:sp>
      <p:cxnSp>
        <p:nvCxnSpPr>
          <p:cNvPr id="31" name="Straight Arrow Connector 30"/>
          <p:cNvCxnSpPr/>
          <p:nvPr/>
        </p:nvCxnSpPr>
        <p:spPr>
          <a:xfrm flipH="1">
            <a:off x="6123011" y="2816768"/>
            <a:ext cx="522312" cy="2915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5844512" y="5928519"/>
            <a:ext cx="959892" cy="9130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Load page into MM frame</a:t>
            </a:r>
            <a:endParaRPr lang="en-US" sz="1400" dirty="0">
              <a:solidFill>
                <a:schemeClr val="tx1"/>
              </a:solidFill>
            </a:endParaRPr>
          </a:p>
        </p:txBody>
      </p:sp>
      <p:sp>
        <p:nvSpPr>
          <p:cNvPr id="33" name="TextBox 32"/>
          <p:cNvSpPr txBox="1"/>
          <p:nvPr/>
        </p:nvSpPr>
        <p:spPr>
          <a:xfrm>
            <a:off x="4322360" y="5547520"/>
            <a:ext cx="1522152" cy="369332"/>
          </a:xfrm>
          <a:prstGeom prst="rect">
            <a:avLst/>
          </a:prstGeom>
          <a:noFill/>
        </p:spPr>
        <p:txBody>
          <a:bodyPr wrap="square" rtlCol="0">
            <a:spAutoFit/>
          </a:bodyPr>
          <a:lstStyle/>
          <a:p>
            <a:r>
              <a:rPr lang="en-US" dirty="0" smtClean="0"/>
              <a:t>Page 1 of P1</a:t>
            </a:r>
            <a:endParaRPr lang="en-US" dirty="0"/>
          </a:p>
        </p:txBody>
      </p:sp>
      <p:cxnSp>
        <p:nvCxnSpPr>
          <p:cNvPr id="35" name="Straight Arrow Connector 34"/>
          <p:cNvCxnSpPr/>
          <p:nvPr/>
        </p:nvCxnSpPr>
        <p:spPr>
          <a:xfrm flipH="1" flipV="1">
            <a:off x="3007625" y="4274477"/>
            <a:ext cx="649975" cy="1457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2697708" y="5547520"/>
            <a:ext cx="959892" cy="9130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OS Updates Page Table</a:t>
            </a:r>
            <a:endParaRPr lang="en-US" sz="1400" dirty="0">
              <a:solidFill>
                <a:schemeClr val="tx1"/>
              </a:solidFill>
            </a:endParaRPr>
          </a:p>
        </p:txBody>
      </p:sp>
      <p:sp>
        <p:nvSpPr>
          <p:cNvPr id="37" name="TextBox 36"/>
          <p:cNvSpPr txBox="1"/>
          <p:nvPr/>
        </p:nvSpPr>
        <p:spPr>
          <a:xfrm>
            <a:off x="2195966" y="4125668"/>
            <a:ext cx="253239" cy="369332"/>
          </a:xfrm>
          <a:prstGeom prst="rect">
            <a:avLst/>
          </a:prstGeom>
          <a:noFill/>
        </p:spPr>
        <p:txBody>
          <a:bodyPr wrap="square" rtlCol="0">
            <a:spAutoFit/>
          </a:bodyPr>
          <a:lstStyle/>
          <a:p>
            <a:r>
              <a:rPr lang="en-US" dirty="0" smtClean="0"/>
              <a:t>7</a:t>
            </a:r>
            <a:endParaRPr lang="en-US" dirty="0"/>
          </a:p>
        </p:txBody>
      </p:sp>
      <p:sp>
        <p:nvSpPr>
          <p:cNvPr id="39" name="TextBox 38"/>
          <p:cNvSpPr txBox="1"/>
          <p:nvPr/>
        </p:nvSpPr>
        <p:spPr>
          <a:xfrm>
            <a:off x="2738131" y="4089811"/>
            <a:ext cx="249827" cy="369332"/>
          </a:xfrm>
          <a:prstGeom prst="rect">
            <a:avLst/>
          </a:prstGeom>
          <a:solidFill>
            <a:schemeClr val="accent1">
              <a:lumMod val="20000"/>
              <a:lumOff val="80000"/>
            </a:schemeClr>
          </a:solidFill>
        </p:spPr>
        <p:txBody>
          <a:bodyPr wrap="square" rtlCol="0">
            <a:spAutoFit/>
          </a:bodyPr>
          <a:lstStyle/>
          <a:p>
            <a:r>
              <a:rPr lang="en-US" dirty="0" smtClean="0"/>
              <a:t>1</a:t>
            </a:r>
            <a:endParaRPr lang="en-US" dirty="0"/>
          </a:p>
        </p:txBody>
      </p:sp>
      <p:cxnSp>
        <p:nvCxnSpPr>
          <p:cNvPr id="41" name="Straight Arrow Connector 40"/>
          <p:cNvCxnSpPr/>
          <p:nvPr/>
        </p:nvCxnSpPr>
        <p:spPr>
          <a:xfrm flipH="1" flipV="1">
            <a:off x="1072486" y="4218001"/>
            <a:ext cx="451514" cy="2411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542214" y="4495000"/>
            <a:ext cx="959892" cy="91308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OS gives the control to User Process</a:t>
            </a:r>
            <a:endParaRPr lang="en-US" sz="1400" dirty="0">
              <a:solidFill>
                <a:schemeClr val="tx1"/>
              </a:solidFill>
            </a:endParaRPr>
          </a:p>
        </p:txBody>
      </p:sp>
    </p:spTree>
    <p:extLst>
      <p:ext uri="{BB962C8B-B14F-4D97-AF65-F5344CB8AC3E}">
        <p14:creationId xmlns:p14="http://schemas.microsoft.com/office/powerpoint/2010/main" val="333916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ppt_x"/>
                                          </p:val>
                                        </p:tav>
                                        <p:tav tm="100000">
                                          <p:val>
                                            <p:strVal val="#ppt_x"/>
                                          </p:val>
                                        </p:tav>
                                      </p:tavLst>
                                    </p:anim>
                                    <p:anim calcmode="lin" valueType="num">
                                      <p:cBhvr additive="base">
                                        <p:cTn id="6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additive="base">
                                        <p:cTn id="79" dur="500" fill="hold"/>
                                        <p:tgtEl>
                                          <p:spTgt spid="36"/>
                                        </p:tgtEl>
                                        <p:attrNameLst>
                                          <p:attrName>ppt_x</p:attrName>
                                        </p:attrNameLst>
                                      </p:cBhvr>
                                      <p:tavLst>
                                        <p:tav tm="0">
                                          <p:val>
                                            <p:strVal val="#ppt_x"/>
                                          </p:val>
                                        </p:tav>
                                        <p:tav tm="100000">
                                          <p:val>
                                            <p:strVal val="#ppt_x"/>
                                          </p:val>
                                        </p:tav>
                                      </p:tavLst>
                                    </p:anim>
                                    <p:anim calcmode="lin" valueType="num">
                                      <p:cBhvr additive="base">
                                        <p:cTn id="8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additive="base">
                                        <p:cTn id="85" dur="500" fill="hold"/>
                                        <p:tgtEl>
                                          <p:spTgt spid="37"/>
                                        </p:tgtEl>
                                        <p:attrNameLst>
                                          <p:attrName>ppt_x</p:attrName>
                                        </p:attrNameLst>
                                      </p:cBhvr>
                                      <p:tavLst>
                                        <p:tav tm="0">
                                          <p:val>
                                            <p:strVal val="#ppt_x"/>
                                          </p:val>
                                        </p:tav>
                                        <p:tav tm="100000">
                                          <p:val>
                                            <p:strVal val="#ppt_x"/>
                                          </p:val>
                                        </p:tav>
                                      </p:tavLst>
                                    </p:anim>
                                    <p:anim calcmode="lin" valueType="num">
                                      <p:cBhvr additive="base">
                                        <p:cTn id="8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additive="base">
                                        <p:cTn id="91" dur="500" fill="hold"/>
                                        <p:tgtEl>
                                          <p:spTgt spid="39"/>
                                        </p:tgtEl>
                                        <p:attrNameLst>
                                          <p:attrName>ppt_x</p:attrName>
                                        </p:attrNameLst>
                                      </p:cBhvr>
                                      <p:tavLst>
                                        <p:tav tm="0">
                                          <p:val>
                                            <p:strVal val="#ppt_x"/>
                                          </p:val>
                                        </p:tav>
                                        <p:tav tm="100000">
                                          <p:val>
                                            <p:strVal val="#ppt_x"/>
                                          </p:val>
                                        </p:tav>
                                      </p:tavLst>
                                    </p:anim>
                                    <p:anim calcmode="lin" valueType="num">
                                      <p:cBhvr additive="base">
                                        <p:cTn id="9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1"/>
                                        </p:tgtEl>
                                        <p:attrNameLst>
                                          <p:attrName>style.visibility</p:attrName>
                                        </p:attrNameLst>
                                      </p:cBhvr>
                                      <p:to>
                                        <p:strVal val="visible"/>
                                      </p:to>
                                    </p:set>
                                    <p:anim calcmode="lin" valueType="num">
                                      <p:cBhvr additive="base">
                                        <p:cTn id="97" dur="500" fill="hold"/>
                                        <p:tgtEl>
                                          <p:spTgt spid="41"/>
                                        </p:tgtEl>
                                        <p:attrNameLst>
                                          <p:attrName>ppt_x</p:attrName>
                                        </p:attrNameLst>
                                      </p:cBhvr>
                                      <p:tavLst>
                                        <p:tav tm="0">
                                          <p:val>
                                            <p:strVal val="#ppt_x"/>
                                          </p:val>
                                        </p:tav>
                                        <p:tav tm="100000">
                                          <p:val>
                                            <p:strVal val="#ppt_x"/>
                                          </p:val>
                                        </p:tav>
                                      </p:tavLst>
                                    </p:anim>
                                    <p:anim calcmode="lin" valueType="num">
                                      <p:cBhvr additive="base">
                                        <p:cTn id="9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additive="base">
                                        <p:cTn id="103" dur="500" fill="hold"/>
                                        <p:tgtEl>
                                          <p:spTgt spid="42"/>
                                        </p:tgtEl>
                                        <p:attrNameLst>
                                          <p:attrName>ppt_x</p:attrName>
                                        </p:attrNameLst>
                                      </p:cBhvr>
                                      <p:tavLst>
                                        <p:tav tm="0">
                                          <p:val>
                                            <p:strVal val="#ppt_x"/>
                                          </p:val>
                                        </p:tav>
                                        <p:tav tm="100000">
                                          <p:val>
                                            <p:strVal val="#ppt_x"/>
                                          </p:val>
                                        </p:tav>
                                      </p:tavLst>
                                    </p:anim>
                                    <p:anim calcmode="lin" valueType="num">
                                      <p:cBhvr additive="base">
                                        <p:cTn id="10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3" grpId="0" animBg="1"/>
      <p:bldP spid="29" grpId="0" animBg="1"/>
      <p:bldP spid="32" grpId="0" animBg="1"/>
      <p:bldP spid="33" grpId="0"/>
      <p:bldP spid="36" grpId="0" animBg="1"/>
      <p:bldP spid="37" grpId="0"/>
      <p:bldP spid="39" grpId="0" animBg="1"/>
      <p:bldP spid="4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Least Frequently Used (LFU)</a:t>
            </a:r>
            <a:endParaRPr lang="en-US" b="1" dirty="0">
              <a:solidFill>
                <a:schemeClr val="accent1">
                  <a:lumMod val="50000"/>
                </a:schemeClr>
              </a:solidFill>
            </a:endParaRPr>
          </a:p>
        </p:txBody>
      </p:sp>
      <p:sp>
        <p:nvSpPr>
          <p:cNvPr id="3" name="Content Placeholder 2"/>
          <p:cNvSpPr>
            <a:spLocks noGrp="1"/>
          </p:cNvSpPr>
          <p:nvPr>
            <p:ph idx="4294967295"/>
          </p:nvPr>
        </p:nvSpPr>
        <p:spPr>
          <a:xfrm>
            <a:off x="609600" y="2209800"/>
            <a:ext cx="7924800" cy="3840163"/>
          </a:xfrm>
        </p:spPr>
        <p:txBody>
          <a:bodyPr>
            <a:normAutofit/>
          </a:bodyPr>
          <a:lstStyle/>
          <a:p>
            <a:r>
              <a:rPr lang="en-US" sz="2200" dirty="0" smtClean="0"/>
              <a:t>Replaces the page that has not been referenced frequently</a:t>
            </a:r>
          </a:p>
        </p:txBody>
      </p:sp>
      <p:graphicFrame>
        <p:nvGraphicFramePr>
          <p:cNvPr id="5" name="Table 4"/>
          <p:cNvGraphicFramePr>
            <a:graphicFrameLocks noGrp="1"/>
          </p:cNvGraphicFramePr>
          <p:nvPr>
            <p:extLst>
              <p:ext uri="{D42A27DB-BD31-4B8C-83A1-F6EECF244321}">
                <p14:modId xmlns:p14="http://schemas.microsoft.com/office/powerpoint/2010/main" val="1316741616"/>
              </p:ext>
            </p:extLst>
          </p:nvPr>
        </p:nvGraphicFramePr>
        <p:xfrm>
          <a:off x="658813" y="2667000"/>
          <a:ext cx="7543800" cy="1828800"/>
        </p:xfrm>
        <a:graphic>
          <a:graphicData uri="http://schemas.openxmlformats.org/drawingml/2006/table">
            <a:tbl>
              <a:tblPr firstRow="1" bandRow="1">
                <a:tableStyleId>{5C22544A-7EE6-4342-B048-85BDC9FD1C3A}</a:tableStyleId>
              </a:tblPr>
              <a:tblGrid>
                <a:gridCol w="502920"/>
                <a:gridCol w="502920"/>
                <a:gridCol w="502920"/>
                <a:gridCol w="502920"/>
                <a:gridCol w="502920"/>
                <a:gridCol w="502920"/>
                <a:gridCol w="502920"/>
                <a:gridCol w="502920"/>
                <a:gridCol w="502920"/>
                <a:gridCol w="502920"/>
                <a:gridCol w="502920"/>
                <a:gridCol w="502920"/>
                <a:gridCol w="502920"/>
                <a:gridCol w="502920"/>
                <a:gridCol w="502920"/>
              </a:tblGrid>
              <a:tr h="335280">
                <a:tc>
                  <a:txBody>
                    <a:bodyPr/>
                    <a:lstStyle/>
                    <a:p>
                      <a:r>
                        <a:rPr lang="en-US" dirty="0" smtClean="0"/>
                        <a:t>7</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r h="335280">
                <a:tc>
                  <a:txBody>
                    <a:bodyPr/>
                    <a:lstStyle/>
                    <a:p>
                      <a:r>
                        <a:rPr lang="en-US" dirty="0" smtClean="0"/>
                        <a:t>7</a:t>
                      </a:r>
                      <a:endParaRPr lang="en-US" dirty="0"/>
                    </a:p>
                  </a:txBody>
                  <a:tcPr/>
                </a:tc>
                <a:tc>
                  <a:txBody>
                    <a:bodyPr/>
                    <a:lstStyle/>
                    <a:p>
                      <a:r>
                        <a:rPr lang="en-US" dirty="0" smtClean="0"/>
                        <a:t>7</a:t>
                      </a:r>
                      <a:endParaRPr lang="en-US" dirty="0"/>
                    </a:p>
                  </a:txBody>
                  <a:tcPr/>
                </a:tc>
                <a:tc>
                  <a:txBody>
                    <a:bodyPr/>
                    <a:lstStyle/>
                    <a:p>
                      <a:r>
                        <a:rPr lang="en-US" dirty="0" smtClean="0"/>
                        <a:t>7</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35280">
                <a:tc>
                  <a:txBody>
                    <a:bodyPr/>
                    <a:lstStyle/>
                    <a:p>
                      <a:endParaRPr lang="en-US"/>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35280">
                <a:tc>
                  <a:txBody>
                    <a:bodyPr/>
                    <a:lstStyle/>
                    <a:p>
                      <a:endParaRPr lang="en-US"/>
                    </a:p>
                  </a:txBody>
                  <a:tcPr/>
                </a:tc>
                <a:tc>
                  <a:txBody>
                    <a:bodyPr/>
                    <a:lstStyle/>
                    <a:p>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3528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F</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00548966"/>
              </p:ext>
            </p:extLst>
          </p:nvPr>
        </p:nvGraphicFramePr>
        <p:xfrm>
          <a:off x="609600" y="4648200"/>
          <a:ext cx="3300416" cy="1005840"/>
        </p:xfrm>
        <a:graphic>
          <a:graphicData uri="http://schemas.openxmlformats.org/drawingml/2006/table">
            <a:tbl>
              <a:tblPr firstRow="1" bandRow="1">
                <a:tableStyleId>{5C22544A-7EE6-4342-B048-85BDC9FD1C3A}</a:tableStyleId>
              </a:tblPr>
              <a:tblGrid>
                <a:gridCol w="471488"/>
                <a:gridCol w="471488"/>
                <a:gridCol w="471488"/>
                <a:gridCol w="471488"/>
                <a:gridCol w="471488"/>
                <a:gridCol w="471488"/>
                <a:gridCol w="471488"/>
              </a:tblGrid>
              <a:tr h="335280">
                <a:tc>
                  <a:txBody>
                    <a:bodyPr/>
                    <a:lstStyle/>
                    <a:p>
                      <a:endParaRPr lang="en-US" dirty="0"/>
                    </a:p>
                  </a:txBody>
                  <a:tcPr/>
                </a:tc>
                <a:tc>
                  <a:txBody>
                    <a:bodyPr/>
                    <a:lstStyle/>
                    <a:p>
                      <a:r>
                        <a:rPr lang="en-US" dirty="0" smtClean="0"/>
                        <a:t>7</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r>
              <a:tr h="335280">
                <a:tc>
                  <a:txBody>
                    <a:bodyPr/>
                    <a:lstStyle/>
                    <a:p>
                      <a:r>
                        <a:rPr lang="en-US" dirty="0" err="1" smtClean="0"/>
                        <a:t>Freq</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17291311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Exercise</a:t>
            </a:r>
            <a:endParaRPr lang="en-US" b="1" dirty="0">
              <a:solidFill>
                <a:schemeClr val="accent1">
                  <a:lumMod val="50000"/>
                </a:schemeClr>
              </a:solidFill>
            </a:endParaRPr>
          </a:p>
        </p:txBody>
      </p:sp>
      <p:sp>
        <p:nvSpPr>
          <p:cNvPr id="3" name="Content Placeholder 2"/>
          <p:cNvSpPr>
            <a:spLocks noGrp="1"/>
          </p:cNvSpPr>
          <p:nvPr>
            <p:ph idx="4294967295"/>
          </p:nvPr>
        </p:nvSpPr>
        <p:spPr>
          <a:xfrm>
            <a:off x="608807" y="2057400"/>
            <a:ext cx="7924800" cy="1981200"/>
          </a:xfrm>
        </p:spPr>
        <p:txBody>
          <a:bodyPr>
            <a:normAutofit/>
          </a:bodyPr>
          <a:lstStyle/>
          <a:p>
            <a:r>
              <a:rPr lang="en-US" sz="2400" dirty="0"/>
              <a:t>Assume that there are 3 page frames which are initially empty. If the page reference string is 1, 2, 3, 4, 2, 1, 5, 3, 2, 4, 6</a:t>
            </a:r>
            <a:r>
              <a:rPr lang="en-US" sz="2400" dirty="0" smtClean="0"/>
              <a:t>, Calculate No. of Page Faults, Hit Ratio and Miss Ratio using OPTIMAL, LRU ,FIFO and LFU page replacement algorithm.</a:t>
            </a:r>
            <a:endParaRPr lang="en-US" sz="2200" dirty="0"/>
          </a:p>
        </p:txBody>
      </p:sp>
      <p:sp>
        <p:nvSpPr>
          <p:cNvPr id="5" name="Content Placeholder 2"/>
          <p:cNvSpPr txBox="1">
            <a:spLocks/>
          </p:cNvSpPr>
          <p:nvPr/>
        </p:nvSpPr>
        <p:spPr>
          <a:xfrm>
            <a:off x="682424" y="4038600"/>
            <a:ext cx="7924800" cy="1981200"/>
          </a:xfrm>
          <a:prstGeom prst="rect">
            <a:avLst/>
          </a:prstGeom>
        </p:spPr>
        <p:txBody>
          <a:bodyPr vert="horz" lIns="91440" tIns="45720" rIns="91440" bIns="45720" rtlCol="0">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400" dirty="0" smtClean="0"/>
              <a:t>OPTIMAL</a:t>
            </a:r>
          </a:p>
          <a:p>
            <a:pPr fontAlgn="auto">
              <a:spcAft>
                <a:spcPts val="0"/>
              </a:spcAft>
            </a:pPr>
            <a:endParaRPr lang="en-US" sz="2200" dirty="0"/>
          </a:p>
        </p:txBody>
      </p:sp>
      <p:graphicFrame>
        <p:nvGraphicFramePr>
          <p:cNvPr id="6" name="Table 5"/>
          <p:cNvGraphicFramePr>
            <a:graphicFrameLocks noGrp="1"/>
          </p:cNvGraphicFramePr>
          <p:nvPr/>
        </p:nvGraphicFramePr>
        <p:xfrm>
          <a:off x="838200" y="4495800"/>
          <a:ext cx="7543800" cy="18288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tblGrid>
              <a:tr h="33528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6</a:t>
                      </a:r>
                      <a:endParaRPr lang="en-US" dirty="0"/>
                    </a:p>
                  </a:txBody>
                  <a:tcPr/>
                </a:tc>
              </a:tr>
              <a:tr h="3352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3528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3528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352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4624063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Exercise</a:t>
            </a:r>
            <a:endParaRPr lang="en-US" b="1" dirty="0">
              <a:solidFill>
                <a:schemeClr val="accent1">
                  <a:lumMod val="50000"/>
                </a:schemeClr>
              </a:solidFill>
            </a:endParaRPr>
          </a:p>
        </p:txBody>
      </p:sp>
      <p:sp>
        <p:nvSpPr>
          <p:cNvPr id="5" name="Content Placeholder 2"/>
          <p:cNvSpPr txBox="1">
            <a:spLocks/>
          </p:cNvSpPr>
          <p:nvPr/>
        </p:nvSpPr>
        <p:spPr>
          <a:xfrm>
            <a:off x="558801" y="1905000"/>
            <a:ext cx="7924800" cy="4419600"/>
          </a:xfrm>
          <a:prstGeom prst="rect">
            <a:avLst/>
          </a:prstGeom>
        </p:spPr>
        <p:txBody>
          <a:bodyPr vert="horz" lIns="91440" tIns="45720" rIns="91440" bIns="45720" rtlCol="0">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400" dirty="0" smtClean="0"/>
              <a:t>OPTIMAL</a:t>
            </a:r>
          </a:p>
          <a:p>
            <a:pPr fontAlgn="auto">
              <a:spcAft>
                <a:spcPts val="0"/>
              </a:spcAft>
            </a:pPr>
            <a:endParaRPr lang="en-US" sz="2400" dirty="0"/>
          </a:p>
          <a:p>
            <a:pPr fontAlgn="auto">
              <a:spcAft>
                <a:spcPts val="0"/>
              </a:spcAft>
            </a:pPr>
            <a:endParaRPr lang="en-US" sz="2400" dirty="0" smtClean="0"/>
          </a:p>
          <a:p>
            <a:pPr fontAlgn="auto">
              <a:spcAft>
                <a:spcPts val="0"/>
              </a:spcAft>
            </a:pPr>
            <a:endParaRPr lang="en-US" sz="2400" dirty="0"/>
          </a:p>
          <a:p>
            <a:pPr fontAlgn="auto">
              <a:spcAft>
                <a:spcPts val="0"/>
              </a:spcAft>
            </a:pPr>
            <a:r>
              <a:rPr lang="en-US" sz="2400" dirty="0" smtClean="0"/>
              <a:t>LRU</a:t>
            </a:r>
            <a:endParaRPr lang="en-US" sz="2400" dirty="0"/>
          </a:p>
          <a:p>
            <a:pPr fontAlgn="auto">
              <a:spcAft>
                <a:spcPts val="0"/>
              </a:spcAft>
            </a:pPr>
            <a:endParaRPr lang="en-US" sz="2400" dirty="0" smtClean="0"/>
          </a:p>
          <a:p>
            <a:pPr fontAlgn="auto">
              <a:spcAft>
                <a:spcPts val="0"/>
              </a:spcAft>
            </a:pPr>
            <a:endParaRPr lang="en-US" sz="2200" dirty="0"/>
          </a:p>
        </p:txBody>
      </p:sp>
      <p:graphicFrame>
        <p:nvGraphicFramePr>
          <p:cNvPr id="6" name="Table 5"/>
          <p:cNvGraphicFramePr>
            <a:graphicFrameLocks noGrp="1"/>
          </p:cNvGraphicFramePr>
          <p:nvPr/>
        </p:nvGraphicFramePr>
        <p:xfrm>
          <a:off x="939801" y="2362200"/>
          <a:ext cx="7543800" cy="18288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tblGrid>
              <a:tr h="33528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6</a:t>
                      </a:r>
                      <a:endParaRPr lang="en-US" dirty="0"/>
                    </a:p>
                  </a:txBody>
                  <a:tcPr/>
                </a:tc>
              </a:tr>
              <a:tr h="33528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6</a:t>
                      </a:r>
                      <a:endParaRPr lang="en-US" dirty="0"/>
                    </a:p>
                  </a:txBody>
                  <a:tcPr/>
                </a:tc>
              </a:tr>
              <a:tr h="335280">
                <a:tc>
                  <a:txBody>
                    <a:bodyPr/>
                    <a:lstStyle/>
                    <a:p>
                      <a:endParaRPr lang="en-US"/>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335280">
                <a:tc>
                  <a:txBody>
                    <a:bodyPr/>
                    <a:lstStyle/>
                    <a:p>
                      <a:endParaRPr lang="en-US"/>
                    </a:p>
                  </a:txBody>
                  <a:tcPr/>
                </a:tc>
                <a:tc>
                  <a:txBody>
                    <a:bodyPr/>
                    <a:lstStyle/>
                    <a:p>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r>
              <a:tr h="33528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F</a:t>
                      </a:r>
                      <a:endParaRPr lang="en-US" dirty="0"/>
                    </a:p>
                  </a:txBody>
                  <a:tcPr/>
                </a:tc>
              </a:tr>
            </a:tbl>
          </a:graphicData>
        </a:graphic>
      </p:graphicFrame>
      <p:graphicFrame>
        <p:nvGraphicFramePr>
          <p:cNvPr id="7" name="Table 6"/>
          <p:cNvGraphicFramePr>
            <a:graphicFrameLocks noGrp="1"/>
          </p:cNvGraphicFramePr>
          <p:nvPr/>
        </p:nvGraphicFramePr>
        <p:xfrm>
          <a:off x="939801" y="4648200"/>
          <a:ext cx="7543800" cy="18288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tblGrid>
              <a:tr h="33528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6</a:t>
                      </a:r>
                      <a:endParaRPr lang="en-US" dirty="0"/>
                    </a:p>
                  </a:txBody>
                  <a:tcPr/>
                </a:tc>
              </a:tr>
              <a:tr h="33528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r>
              <a:tr h="335280">
                <a:tc>
                  <a:txBody>
                    <a:bodyPr/>
                    <a:lstStyle/>
                    <a:p>
                      <a:endParaRPr lang="en-US"/>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6</a:t>
                      </a:r>
                      <a:endParaRPr lang="en-US" dirty="0"/>
                    </a:p>
                  </a:txBody>
                  <a:tcPr/>
                </a:tc>
              </a:tr>
              <a:tr h="335280">
                <a:tc>
                  <a:txBody>
                    <a:bodyPr/>
                    <a:lstStyle/>
                    <a:p>
                      <a:endParaRPr lang="en-US"/>
                    </a:p>
                  </a:txBody>
                  <a:tcPr/>
                </a:tc>
                <a:tc>
                  <a:txBody>
                    <a:bodyPr/>
                    <a:lstStyle/>
                    <a:p>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33528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H</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bl>
          </a:graphicData>
        </a:graphic>
      </p:graphicFrame>
    </p:spTree>
    <p:extLst>
      <p:ext uri="{BB962C8B-B14F-4D97-AF65-F5344CB8AC3E}">
        <p14:creationId xmlns:p14="http://schemas.microsoft.com/office/powerpoint/2010/main" val="289606200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Exercise</a:t>
            </a:r>
            <a:endParaRPr lang="en-US" b="1" dirty="0">
              <a:solidFill>
                <a:schemeClr val="accent1">
                  <a:lumMod val="50000"/>
                </a:schemeClr>
              </a:solidFill>
            </a:endParaRPr>
          </a:p>
        </p:txBody>
      </p:sp>
      <p:sp>
        <p:nvSpPr>
          <p:cNvPr id="5" name="Content Placeholder 2"/>
          <p:cNvSpPr txBox="1">
            <a:spLocks/>
          </p:cNvSpPr>
          <p:nvPr/>
        </p:nvSpPr>
        <p:spPr>
          <a:xfrm>
            <a:off x="558801" y="1905000"/>
            <a:ext cx="7924800" cy="4419600"/>
          </a:xfrm>
          <a:prstGeom prst="rect">
            <a:avLst/>
          </a:prstGeom>
        </p:spPr>
        <p:txBody>
          <a:bodyPr vert="horz" lIns="91440" tIns="45720" rIns="91440" bIns="45720" rtlCol="0">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400" dirty="0" smtClean="0"/>
              <a:t>FIFO</a:t>
            </a:r>
          </a:p>
          <a:p>
            <a:pPr fontAlgn="auto">
              <a:spcAft>
                <a:spcPts val="0"/>
              </a:spcAft>
            </a:pPr>
            <a:endParaRPr lang="en-US" sz="2400" dirty="0"/>
          </a:p>
          <a:p>
            <a:pPr fontAlgn="auto">
              <a:spcAft>
                <a:spcPts val="0"/>
              </a:spcAft>
            </a:pPr>
            <a:endParaRPr lang="en-US" sz="2400" dirty="0" smtClean="0"/>
          </a:p>
          <a:p>
            <a:pPr fontAlgn="auto">
              <a:spcAft>
                <a:spcPts val="0"/>
              </a:spcAft>
            </a:pPr>
            <a:endParaRPr lang="en-US" sz="2400" dirty="0"/>
          </a:p>
          <a:p>
            <a:pPr fontAlgn="auto">
              <a:spcAft>
                <a:spcPts val="0"/>
              </a:spcAft>
            </a:pPr>
            <a:r>
              <a:rPr lang="en-US" sz="2400" dirty="0" smtClean="0"/>
              <a:t>LFU</a:t>
            </a:r>
          </a:p>
          <a:p>
            <a:pPr fontAlgn="auto">
              <a:spcAft>
                <a:spcPts val="0"/>
              </a:spcAft>
            </a:pPr>
            <a:endParaRPr lang="en-US" sz="2400" dirty="0" smtClean="0"/>
          </a:p>
          <a:p>
            <a:pPr fontAlgn="auto">
              <a:spcAft>
                <a:spcPts val="0"/>
              </a:spcAft>
            </a:pPr>
            <a:endParaRPr lang="en-US" sz="2200" dirty="0"/>
          </a:p>
        </p:txBody>
      </p:sp>
      <p:graphicFrame>
        <p:nvGraphicFramePr>
          <p:cNvPr id="6" name="Table 5"/>
          <p:cNvGraphicFramePr>
            <a:graphicFrameLocks noGrp="1"/>
          </p:cNvGraphicFramePr>
          <p:nvPr/>
        </p:nvGraphicFramePr>
        <p:xfrm>
          <a:off x="939801" y="2362200"/>
          <a:ext cx="7543800" cy="18288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tblGrid>
              <a:tr h="33528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6</a:t>
                      </a:r>
                      <a:endParaRPr lang="en-US" dirty="0"/>
                    </a:p>
                  </a:txBody>
                  <a:tcPr/>
                </a:tc>
              </a:tr>
              <a:tr h="33528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6</a:t>
                      </a:r>
                      <a:endParaRPr lang="en-US" dirty="0"/>
                    </a:p>
                  </a:txBody>
                  <a:tcPr/>
                </a:tc>
              </a:tr>
              <a:tr h="335280">
                <a:tc>
                  <a:txBody>
                    <a:bodyPr/>
                    <a:lstStyle/>
                    <a:p>
                      <a:endParaRPr lang="en-US"/>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335280">
                <a:tc>
                  <a:txBody>
                    <a:bodyPr/>
                    <a:lstStyle/>
                    <a:p>
                      <a:endParaRPr lang="en-US"/>
                    </a:p>
                  </a:txBody>
                  <a:tcPr/>
                </a:tc>
                <a:tc>
                  <a:txBody>
                    <a:bodyPr/>
                    <a:lstStyle/>
                    <a:p>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r>
              <a:tr h="33528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H</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2042513"/>
              </p:ext>
            </p:extLst>
          </p:nvPr>
        </p:nvGraphicFramePr>
        <p:xfrm>
          <a:off x="939801" y="4648200"/>
          <a:ext cx="7543800" cy="18288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tblGrid>
              <a:tr h="33528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6</a:t>
                      </a:r>
                      <a:endParaRPr lang="en-US" dirty="0"/>
                    </a:p>
                  </a:txBody>
                  <a:tcPr/>
                </a:tc>
              </a:tr>
              <a:tr h="33528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r>
              <a:tr h="335280">
                <a:tc>
                  <a:txBody>
                    <a:bodyPr/>
                    <a:lstStyle/>
                    <a:p>
                      <a:endParaRPr lang="en-US"/>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335280">
                <a:tc>
                  <a:txBody>
                    <a:bodyPr/>
                    <a:lstStyle/>
                    <a:p>
                      <a:endParaRPr lang="en-US"/>
                    </a:p>
                  </a:txBody>
                  <a:tcPr/>
                </a:tc>
                <a:tc>
                  <a:txBody>
                    <a:bodyPr/>
                    <a:lstStyle/>
                    <a:p>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6</a:t>
                      </a:r>
                      <a:endParaRPr lang="en-US" dirty="0"/>
                    </a:p>
                  </a:txBody>
                  <a:tcPr/>
                </a:tc>
              </a:tr>
              <a:tr h="33528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H</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bl>
          </a:graphicData>
        </a:graphic>
      </p:graphicFrame>
    </p:spTree>
    <p:extLst>
      <p:ext uri="{BB962C8B-B14F-4D97-AF65-F5344CB8AC3E}">
        <p14:creationId xmlns:p14="http://schemas.microsoft.com/office/powerpoint/2010/main" val="15822773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3">
                    <a:lumMod val="50000"/>
                  </a:schemeClr>
                </a:solidFill>
                <a:effectLst>
                  <a:innerShdw blurRad="69850" dist="43180" dir="5400000">
                    <a:srgbClr val="000000">
                      <a:alpha val="65000"/>
                    </a:srgbClr>
                  </a:innerShdw>
                </a:effectLst>
              </a:rPr>
              <a:t>Cleaning Policy</a:t>
            </a:r>
            <a:endParaRPr lang="en-US" b="1" dirty="0">
              <a:ln w="1905"/>
              <a:solidFill>
                <a:schemeClr val="accent3">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382000" cy="4953000"/>
          </a:xfrm>
        </p:spPr>
        <p:txBody>
          <a:bodyPr>
            <a:normAutofit/>
          </a:bodyPr>
          <a:lstStyle/>
          <a:p>
            <a:r>
              <a:rPr lang="en-NZ" sz="2200" dirty="0" smtClean="0"/>
              <a:t>Concerned with determining when a modified page should be written out to secondary memory</a:t>
            </a:r>
            <a:endParaRPr lang="en-US" sz="2200" dirty="0" smtClean="0"/>
          </a:p>
        </p:txBody>
      </p:sp>
      <p:graphicFrame>
        <p:nvGraphicFramePr>
          <p:cNvPr id="4" name="Diagram 3"/>
          <p:cNvGraphicFramePr/>
          <p:nvPr/>
        </p:nvGraphicFramePr>
        <p:xfrm>
          <a:off x="609600" y="3352800"/>
          <a:ext cx="7772400" cy="299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9" name="Content Placeholder 8"/>
          <p:cNvSpPr>
            <a:spLocks noGrp="1"/>
          </p:cNvSpPr>
          <p:nvPr>
            <p:ph sz="half" idx="14"/>
          </p:nvPr>
        </p:nvSpPr>
        <p:spPr>
          <a:xfrm>
            <a:off x="658906" y="2286000"/>
            <a:ext cx="3760694" cy="4114800"/>
          </a:xfrm>
        </p:spPr>
        <p:txBody>
          <a:bodyPr>
            <a:normAutofit fontScale="47500" lnSpcReduction="20000"/>
          </a:bodyPr>
          <a:lstStyle/>
          <a:p>
            <a:r>
              <a:rPr lang="en-US" sz="3892" dirty="0" smtClean="0"/>
              <a:t>Hardware and control structures</a:t>
            </a:r>
          </a:p>
          <a:p>
            <a:pPr lvl="2"/>
            <a:r>
              <a:rPr lang="en-US" sz="3892" dirty="0" smtClean="0"/>
              <a:t>Locality and virtual memory</a:t>
            </a:r>
          </a:p>
          <a:p>
            <a:pPr lvl="2"/>
            <a:r>
              <a:rPr lang="en-US" sz="3892" dirty="0" smtClean="0"/>
              <a:t>Paging </a:t>
            </a:r>
          </a:p>
          <a:p>
            <a:pPr lvl="2"/>
            <a:r>
              <a:rPr lang="en-US" sz="3892" dirty="0" smtClean="0"/>
              <a:t>Segmentation</a:t>
            </a:r>
          </a:p>
          <a:p>
            <a:pPr lvl="2"/>
            <a:r>
              <a:rPr lang="en-US" sz="3892" dirty="0" smtClean="0"/>
              <a:t>Combined paging and segmentation</a:t>
            </a:r>
          </a:p>
          <a:p>
            <a:r>
              <a:rPr lang="en-US" sz="3892" smtClean="0"/>
              <a:t>OS </a:t>
            </a:r>
            <a:r>
              <a:rPr lang="en-US" sz="3892" dirty="0" smtClean="0"/>
              <a:t>software</a:t>
            </a:r>
          </a:p>
          <a:p>
            <a:pPr lvl="2"/>
            <a:r>
              <a:rPr lang="en-US" sz="3892" dirty="0" smtClean="0"/>
              <a:t>Fetch policy</a:t>
            </a:r>
          </a:p>
          <a:p>
            <a:pPr lvl="2"/>
            <a:r>
              <a:rPr lang="en-US" sz="3892" dirty="0" smtClean="0"/>
              <a:t>Placement policy</a:t>
            </a:r>
          </a:p>
          <a:p>
            <a:pPr lvl="2"/>
            <a:r>
              <a:rPr lang="en-US" sz="3892" dirty="0" smtClean="0"/>
              <a:t>Replacement policy</a:t>
            </a:r>
          </a:p>
          <a:p>
            <a:pPr lvl="2"/>
            <a:r>
              <a:rPr lang="en-US" sz="3892" dirty="0" smtClean="0"/>
              <a:t>Cleaning policy</a:t>
            </a:r>
            <a:endParaRPr lang="en-US" sz="3892" dirty="0" smtClean="0"/>
          </a:p>
        </p:txBody>
      </p:sp>
      <p:sp>
        <p:nvSpPr>
          <p:cNvPr id="3" name="Content Placeholder 2"/>
          <p:cNvSpPr>
            <a:spLocks noGrp="1"/>
          </p:cNvSpPr>
          <p:nvPr>
            <p:ph sz="half"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solidFill>
                  <a:schemeClr val="accent1">
                    <a:lumMod val="50000"/>
                  </a:schemeClr>
                </a:solidFill>
              </a:rPr>
              <a:t>Implications</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286000"/>
            <a:ext cx="8153400" cy="3840163"/>
          </a:xfrm>
        </p:spPr>
        <p:txBody>
          <a:bodyPr/>
          <a:lstStyle/>
          <a:p>
            <a:r>
              <a:rPr lang="en-US" sz="2200" dirty="0" smtClean="0"/>
              <a:t>More processes may be maintained in main memory</a:t>
            </a:r>
          </a:p>
          <a:p>
            <a:pPr lvl="1"/>
            <a:r>
              <a:rPr lang="en-US" sz="2200" dirty="0" smtClean="0"/>
              <a:t>only load in some of the pieces of each process</a:t>
            </a:r>
          </a:p>
          <a:p>
            <a:pPr lvl="1"/>
            <a:r>
              <a:rPr lang="en-US" sz="2200" dirty="0" smtClean="0"/>
              <a:t>with so many processes in main memory, it is very likely a process will be in the Ready state at any particular time</a:t>
            </a:r>
          </a:p>
          <a:p>
            <a:r>
              <a:rPr lang="en-US" sz="2200" dirty="0" smtClean="0"/>
              <a:t>A process may be larger than all of main memory</a:t>
            </a:r>
          </a:p>
          <a:p>
            <a:endParaRPr lang="en-US" dirty="0"/>
          </a:p>
        </p:txBody>
      </p:sp>
      <p:pic>
        <p:nvPicPr>
          <p:cNvPr id="4" name="Picture 3"/>
          <p:cNvPicPr>
            <a:picLocks noChangeAspect="1"/>
          </p:cNvPicPr>
          <p:nvPr/>
        </p:nvPicPr>
        <p:blipFill>
          <a:blip r:embed="rId3"/>
          <a:stretch>
            <a:fillRect/>
          </a:stretch>
        </p:blipFill>
        <p:spPr>
          <a:xfrm rot="725105">
            <a:off x="6625318" y="4745268"/>
            <a:ext cx="1825625" cy="161010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Real and Virtual Memory</a:t>
            </a:r>
            <a:endParaRPr lang="en-US"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849511449"/>
              </p:ext>
            </p:extLst>
          </p:nvPr>
        </p:nvGraphicFramePr>
        <p:xfrm>
          <a:off x="213895" y="2130927"/>
          <a:ext cx="8763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rot="21164849">
            <a:off x="2215803" y="5003330"/>
            <a:ext cx="2095500" cy="14351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6400800"/>
            <a:ext cx="5410200" cy="762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a:off x="533400" y="762000"/>
            <a:ext cx="6674332" cy="5880100"/>
          </a:xfrm>
          <a:prstGeom prst="rect">
            <a:avLst/>
          </a:prstGeom>
        </p:spPr>
      </p:pic>
      <p:sp>
        <p:nvSpPr>
          <p:cNvPr id="6" name="TextBox 5"/>
          <p:cNvSpPr txBox="1"/>
          <p:nvPr/>
        </p:nvSpPr>
        <p:spPr>
          <a:xfrm>
            <a:off x="7315200" y="1985708"/>
            <a:ext cx="1447800" cy="1261884"/>
          </a:xfrm>
          <a:prstGeom prst="rect">
            <a:avLst/>
          </a:prstGeom>
          <a:noFill/>
        </p:spPr>
        <p:txBody>
          <a:bodyPr wrap="square" rtlCol="0">
            <a:spAutoFit/>
          </a:bodyPr>
          <a:lstStyle/>
          <a:p>
            <a:pPr algn="ctr"/>
            <a:r>
              <a:rPr lang="en-US" sz="2400" b="1" dirty="0" smtClean="0">
                <a:latin typeface="+mn-lt"/>
              </a:rPr>
              <a:t>Table 8.2 </a:t>
            </a:r>
          </a:p>
          <a:p>
            <a:pPr algn="ctr"/>
            <a:r>
              <a:rPr lang="en-US" sz="2400" b="1" dirty="0" smtClean="0">
                <a:latin typeface="+mn-lt"/>
              </a:rPr>
              <a:t> </a:t>
            </a:r>
            <a:r>
              <a:rPr lang="en-US" sz="1400" b="1" dirty="0" smtClean="0">
                <a:latin typeface="+mn-lt"/>
              </a:rPr>
              <a:t>Characteristics of Paging and Segmentation</a:t>
            </a:r>
            <a:r>
              <a:rPr lang="en-US" sz="1400" dirty="0" smtClean="0">
                <a:latin typeface="+mn-lt"/>
              </a:rPr>
              <a:t> </a:t>
            </a:r>
            <a:endParaRPr lang="en-US" sz="2400" dirty="0">
              <a:latin typeface="+mn-lt"/>
            </a:endParaRPr>
          </a:p>
        </p:txBody>
      </p:sp>
    </p:spTree>
  </p:cSld>
  <p:clrMapOvr>
    <a:masterClrMapping/>
  </p:clrMapOvr>
  <p:transition spd="slow">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Thrashing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0" name="Content Placeholder 9"/>
          <p:cNvGraphicFramePr>
            <a:graphicFrameLocks noGrp="1"/>
          </p:cNvGraphicFramePr>
          <p:nvPr>
            <p:ph idx="4294967295"/>
          </p:nvPr>
        </p:nvGraphicFramePr>
        <p:xfrm>
          <a:off x="0" y="1828800"/>
          <a:ext cx="8839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3.33333E-6 -7.40741E-7 C -0.0066 -0.04421 -0.01267 -0.08865 -0.01788 -0.13287 C -0.01858 -0.13796 -0.01927 -0.14305 -0.01962 -0.14814 C -0.02083 -0.15902 -0.02292 -0.18078 -0.02292 -0.18078 C -0.02726 -0.17268 -0.02899 -0.16342 -0.03264 -0.15463 C -0.03802 -0.14236 -0.04392 -0.12893 -0.05069 -0.11759 C -0.05556 -0.10972 -0.06181 -0.10277 -0.06528 -0.09351 C -0.07153 -0.07777 -0.06597 -0.09027 -0.07847 -0.06967 C -0.0842 -0.06064 -0.0875 -0.05069 -0.09306 -0.04143 C -0.10035 -0.02986 -0.1092 -0.01597 -0.11441 -0.00208 C -0.11788 0.00672 -0.11962 0.01204 -0.12587 0.0176 C -0.12691 0.00116 -0.12656 -0.01713 -0.13073 -0.03264 C -0.13229 -0.05208 -0.13125 -0.04745 -0.13403 -0.06088 C -0.13455 -0.06319 -0.13438 -0.0662 -0.13559 -0.06759 C -0.1375 -0.06967 -0.1401 -0.06898 -0.14219 -0.06967 C -0.1533 -0.0662 -0.1467 -0.07106 -0.15191 -0.05231 C -0.16424 -0.00902 -0.15313 -0.05926 -0.1651 -0.00648 C -0.1724 0.025 -0.16649 0.00834 -0.17326 0.02616 C -0.18594 0.01343 -0.18802 -0.01226 -0.19601 -0.03055 C -0.19653 -0.0331 -0.19792 -0.04791 -0.20417 -0.04351 C -0.20694 -0.04189 -0.20642 -0.03634 -0.20747 -0.03264 C -0.21111 -0.02222 -0.21389 -0.00949 -0.21892 -7.40741E-7 C -0.22031 0.00232 -0.22188 0.00486 -0.22378 0.00649 C -0.22691 0.00857 -0.23368 0.01088 -0.23368 0.01088 C -0.23611 0.01574 -0.23715 0.02199 -0.2401 0.02616 C -0.24149 0.02778 -0.24358 0.02732 -0.24514 0.02848 C -0.24688 0.0294 -0.24844 0.03125 -0.25 0.03264 C -0.26406 0.02662 -0.26597 0.00695 -0.26788 -0.01088 C -0.26944 -0.02453 -0.26719 -0.03819 -0.27622 -0.0456 C -0.27951 -0.04351 -0.28368 -0.04282 -0.28594 -0.03912 C -0.28837 -0.03588 -0.28802 -0.03055 -0.28924 -0.02615 C -0.2908 -0.02176 -0.29253 -0.01736 -0.2941 -0.01296 C -0.29688 0.00139 -0.30035 0.01621 -0.30399 0.03056 C -0.30833 0.01274 -0.31875 0.00162 -0.32344 -0.01736 C -0.32726 -0.03217 -0.33281 -0.04467 -0.33663 -0.05879 C -0.34149 -0.04629 -0.3408 -0.0331 -0.34306 -0.01944 C -0.34375 -0.01597 -0.34306 -0.01157 -0.34479 -0.00856 C -0.34635 -0.00648 -0.34913 -0.00717 -0.35122 -0.00648 C -0.3566 -0.00185 -0.35816 -0.00115 -0.36267 0.00649 C -0.36528 0.01042 -0.36927 0.01968 -0.36927 0.01968 C -0.37257 0.01899 -0.37604 0.01922 -0.37899 0.0176 C -0.38438 0.01436 -0.38941 -0.00301 -0.39045 -0.00648 C -0.39635 -0.02592 -0.39688 -0.04699 -0.40365 -0.06527 C -0.4059 -0.06458 -0.40851 -0.06527 -0.41007 -0.06319 C -0.41198 -0.06111 -0.41198 -0.05717 -0.41337 -0.05439 C -0.42431 -0.03518 -0.41667 -0.05764 -0.42483 -0.03264 C -0.42726 -0.02569 -0.43142 -0.01088 -0.43142 -0.01088 C -0.43194 -0.0074 -0.43247 -0.0037 -0.43299 -7.40741E-7 C -0.43351 0.00209 -0.43299 0.00649 -0.43455 0.00649 C -0.43628 0.00649 -0.43559 0.00209 -0.43628 -7.40741E-7 C -0.43889 -0.00764 -0.43976 -0.00902 -0.44288 -0.01527 C -0.44618 -0.03287 -0.45017 -0.05023 -0.4526 -0.06759 C -0.45434 -0.06689 -0.45625 -0.06713 -0.45747 -0.06527 C -0.45885 -0.06365 -0.45851 -0.06111 -0.4592 -0.05879 C -0.46406 -0.0449 -0.46285 -0.04791 -0.46892 -0.03703 C -0.47066 -0.02847 -0.47188 -0.02268 -0.47552 -0.01527 C -0.47795 -0.00208 -0.47795 0.00949 -0.48698 0.0176 C -0.49132 0.02616 -0.49809 0.02871 -0.50486 0.03496 C -0.5066 0.03635 -0.50972 0.03936 -0.50972 0.03936 C -0.51094 0.04144 -0.51181 0.04746 -0.51302 0.04584 C -0.51632 0.04144 -0.51545 0.03357 -0.51788 0.02848 C -0.52274 0.01852 -0.51997 0.02385 -0.52622 0.0132 C -0.52795 0.00394 -0.53108 -0.00185 -0.53264 -0.01088 C -0.54028 0.00394 -0.53177 -0.01481 -0.5375 0.00649 C -0.53976 0.01436 -0.54375 0.02199 -0.54566 0.03056 C -0.54913 0.01806 -0.54896 0.00741 -0.55712 -7.40741E-7 C -0.56059 -0.0125 -0.56667 -0.02014 -0.57188 -0.03055 C -0.57604 -0.04768 -0.58819 -0.03541 -0.59306 -0.02615 C -0.60417 -0.00555 -0.60608 0.02338 -0.61441 0.04584 C -0.61667 0.00834 -0.61719 0.01436 -0.61441 -0.03472 C -0.61406 -0.04305 -0.6066 -0.0537 -0.60295 -0.05879 C -0.59306 -0.07338 -0.58802 -0.07754 -0.57344 -0.08055 C -0.56146 -0.07847 -0.54948 -0.07731 -0.5375 -0.07407 C -0.51632 -0.06851 -0.48003 -0.0368 -0.46406 -0.01944 C -0.45139 -0.00578 -0.43438 0.00741 -0.42483 0.02616 C -0.42257 0.03889 -0.42431 0.03056 -0.42153 0.04144 C -0.42049 0.04561 -0.41823 0.05463 -0.41823 0.05463 C -0.41059 0.0213 -0.4283 -0.025 -0.39549 -0.03264 C -0.38906 -0.03426 -0.38247 -0.03611 -0.37587 -0.03703 C -0.36233 -0.03912 -0.34861 -0.04004 -0.3349 -0.04143 C -0.30503 -0.04051 -0.25955 -0.05393 -0.23854 -0.01296 C -0.23628 -0.00324 -0.23594 -0.00532 -0.23854 0.0088 C -0.23941 0.0125 -0.24097 0.01574 -0.24184 0.01968 C -0.24271 0.02246 -0.24566 0.02755 -0.2434 0.02848 C -0.23924 0.0301 -0.23472 0.02547 -0.23038 0.02408 C -0.21788 0.01019 -0.20417 -0.00231 -0.19115 -0.01527 C -0.18993 -0.01875 -0.17726 -0.04328 -0.17639 -0.04351 C -0.14132 -0.05671 -0.15729 -0.05324 -0.12899 -0.05648 C -0.08785 -0.05277 -0.0974 -0.05856 -0.07517 -0.04791 C -0.05955 -0.04051 -0.08715 -0.0537 -0.06042 -0.04143 C -0.05729 -0.04004 -0.05399 -0.03865 -0.05069 -0.03703 C -0.04913 -0.03634 -0.04566 -0.03472 -0.04566 -0.03472 C -0.04201 -0.01944 -0.04792 -0.03773 -0.03594 -0.02615 C -0.02969 -0.02014 -0.0349 -0.01365 -0.02448 -0.00856 C -0.0184 0.00348 -0.01111 -7.40741E-7 -3.33333E-6 -7.40741E-7 Z " pathEditMode="relative" ptsTypes="fffffffffffffffffffffffffffffffffffffffffffffffffffffffffffffffffffffffffffffffffffffffffffffff">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11288</Words>
  <Application>Microsoft Office PowerPoint</Application>
  <PresentationFormat>On-screen Show (4:3)</PresentationFormat>
  <Paragraphs>1268</Paragraphs>
  <Slides>55</Slides>
  <Notes>55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55</vt:i4>
      </vt:variant>
    </vt:vector>
  </HeadingPairs>
  <TitlesOfParts>
    <vt:vector size="65" baseType="lpstr">
      <vt:lpstr>ＭＳ Ｐゴシック</vt:lpstr>
      <vt:lpstr>Arial</vt:lpstr>
      <vt:lpstr>Calibri</vt:lpstr>
      <vt:lpstr>Calisto MT</vt:lpstr>
      <vt:lpstr>Cambria Math</vt:lpstr>
      <vt:lpstr>Times New Roman</vt:lpstr>
      <vt:lpstr>Wingdings</vt:lpstr>
      <vt:lpstr>Custom Design</vt:lpstr>
      <vt:lpstr>Codex</vt:lpstr>
      <vt:lpstr>1_Codex</vt:lpstr>
      <vt:lpstr>Chapter 8 Virtual Memory</vt:lpstr>
      <vt:lpstr>PowerPoint Presentation</vt:lpstr>
      <vt:lpstr>Execution of a Process</vt:lpstr>
      <vt:lpstr>Execution of a Process</vt:lpstr>
      <vt:lpstr>Virtual Memory</vt:lpstr>
      <vt:lpstr>Implications</vt:lpstr>
      <vt:lpstr>Real and Virtual Memory</vt:lpstr>
      <vt:lpstr>PowerPoint Presentation</vt:lpstr>
      <vt:lpstr>Thrashing</vt:lpstr>
      <vt:lpstr>Principle of Locality</vt:lpstr>
      <vt:lpstr>Support Needed for Virtual Memory</vt:lpstr>
      <vt:lpstr>Paging</vt:lpstr>
      <vt:lpstr>PowerPoint Presentation</vt:lpstr>
      <vt:lpstr>PowerPoint Presentation</vt:lpstr>
      <vt:lpstr>Multilevel Paging </vt:lpstr>
      <vt:lpstr>Multilevel Paging- Dividing the Page Table </vt:lpstr>
      <vt:lpstr>PowerPoint Presentation</vt:lpstr>
      <vt:lpstr>PowerPoint Presentation</vt:lpstr>
      <vt:lpstr>Translation Lookaside Buffer (TLB)</vt:lpstr>
      <vt:lpstr>PowerPoint Presentation</vt:lpstr>
      <vt:lpstr>PowerPoint Presentation</vt:lpstr>
      <vt:lpstr>Associative Mapping</vt:lpstr>
      <vt:lpstr>PowerPoint Presentation</vt:lpstr>
      <vt:lpstr>PowerPoint Presentation</vt:lpstr>
      <vt:lpstr>Page Size</vt:lpstr>
      <vt:lpstr>PowerPoint Presentation</vt:lpstr>
      <vt:lpstr>Page Size</vt:lpstr>
      <vt:lpstr>Segmentation</vt:lpstr>
      <vt:lpstr>Segment Organization</vt:lpstr>
      <vt:lpstr>PowerPoint Presentation</vt:lpstr>
      <vt:lpstr>Combined Paging and Segmentation</vt:lpstr>
      <vt:lpstr>PowerPoint Presentation</vt:lpstr>
      <vt:lpstr>PowerPoint Presentation</vt:lpstr>
      <vt:lpstr>Protection and Sharing</vt:lpstr>
      <vt:lpstr>PowerPoint Presentation</vt:lpstr>
      <vt:lpstr>Fetch Policy</vt:lpstr>
      <vt:lpstr>Demand Paging </vt:lpstr>
      <vt:lpstr>Prepaging</vt:lpstr>
      <vt:lpstr>Placement Policy</vt:lpstr>
      <vt:lpstr>Replacement Policy</vt:lpstr>
      <vt:lpstr> Frame Locking</vt:lpstr>
      <vt:lpstr>Basic Algorithms</vt:lpstr>
      <vt:lpstr>PowerPoint Presentation</vt:lpstr>
      <vt:lpstr>OPTIMAL</vt:lpstr>
      <vt:lpstr>Least Recently Used (LRU)</vt:lpstr>
      <vt:lpstr>First-in-First-out (FIFO)</vt:lpstr>
      <vt:lpstr>Clock Policy</vt:lpstr>
      <vt:lpstr>PowerPoint Presentation</vt:lpstr>
      <vt:lpstr>PowerPoint Presentation</vt:lpstr>
      <vt:lpstr>Least Frequently Used (LFU)</vt:lpstr>
      <vt:lpstr>Exercise</vt:lpstr>
      <vt:lpstr>Exercise</vt:lpstr>
      <vt:lpstr>Exercise</vt:lpstr>
      <vt:lpstr>Cleaning Policy</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2014-01-26T00:09:41Z</dcterms:created>
  <dcterms:modified xsi:type="dcterms:W3CDTF">2021-03-23T15:11:57Z</dcterms:modified>
</cp:coreProperties>
</file>