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15"/>
  </p:notesMasterIdLst>
  <p:sldIdLst>
    <p:sldId id="363" r:id="rId3"/>
    <p:sldId id="386" r:id="rId4"/>
    <p:sldId id="387" r:id="rId5"/>
    <p:sldId id="388" r:id="rId6"/>
    <p:sldId id="391" r:id="rId7"/>
    <p:sldId id="390" r:id="rId8"/>
    <p:sldId id="392" r:id="rId9"/>
    <p:sldId id="393" r:id="rId10"/>
    <p:sldId id="394" r:id="rId11"/>
    <p:sldId id="395" r:id="rId12"/>
    <p:sldId id="385" r:id="rId13"/>
    <p:sldId id="396"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533" autoAdjust="0"/>
  </p:normalViewPr>
  <p:slideViewPr>
    <p:cSldViewPr>
      <p:cViewPr varScale="1">
        <p:scale>
          <a:sx n="59" d="100"/>
          <a:sy n="59" d="100"/>
        </p:scale>
        <p:origin x="1686"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1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0E14287E-4C81-4CB9-8F88-0F2B2B13C120}" type="datetimeFigureOut">
              <a:rPr lang="en-US"/>
              <a:pPr>
                <a:defRPr/>
              </a:pPr>
              <a:t>4/15/2021</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B9581556-F252-48DD-9469-F5811B37E9D6}" type="slidenum">
              <a:rPr lang="en-US"/>
              <a:pPr>
                <a:defRPr/>
              </a:pPr>
              <a:t>‹#›</a:t>
            </a:fld>
            <a:endParaRPr lang="en-US"/>
          </a:p>
        </p:txBody>
      </p:sp>
    </p:spTree>
    <p:extLst>
      <p:ext uri="{BB962C8B-B14F-4D97-AF65-F5344CB8AC3E}">
        <p14:creationId xmlns:p14="http://schemas.microsoft.com/office/powerpoint/2010/main" val="128835583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atin typeface="Times New Roman" panose="02020603050405020304" pitchFamily="18" charset="0"/>
                <a:ea typeface="MS PGothic" panose="020B0600070205080204" pitchFamily="34" charset="-128"/>
              </a:rPr>
              <a:t>“</a:t>
            </a:r>
            <a:r>
              <a:rPr kumimoji="1" lang="en-US">
                <a:latin typeface="Times New Roman" panose="02020603050405020304" pitchFamily="18" charset="0"/>
                <a:ea typeface="MS PGothic" panose="020B0600070205080204" pitchFamily="34" charset="-128"/>
              </a:rPr>
              <a:t>Operating Systems: Internal and Design Principles</a:t>
            </a:r>
            <a:r>
              <a:rPr lang="en-US">
                <a:latin typeface="Times New Roman" panose="02020603050405020304" pitchFamily="18" charset="0"/>
                <a:ea typeface="MS PGothic" panose="020B0600070205080204" pitchFamily="34" charset="-128"/>
              </a:rPr>
              <a:t>”, 7/e, by William Stallings, Chapter 11 “</a:t>
            </a:r>
            <a:r>
              <a:rPr kumimoji="1" lang="en-GB">
                <a:latin typeface="Times New Roman" panose="02020603050405020304" pitchFamily="18" charset="0"/>
                <a:ea typeface="MS PGothic" panose="020B0600070205080204" pitchFamily="34" charset="-128"/>
              </a:rPr>
              <a:t>I/O Management and Disk Scheduling</a:t>
            </a:r>
            <a:r>
              <a:rPr lang="en-US">
                <a:latin typeface="Times New Roman" panose="02020603050405020304" pitchFamily="18" charset="0"/>
                <a:ea typeface="MS PGothic" panose="020B0600070205080204" pitchFamily="34" charset="-128"/>
              </a:rPr>
              <a:t>”.</a:t>
            </a:r>
            <a:endParaRPr lang="en-AU">
              <a:latin typeface="Times New Roman" panose="02020603050405020304" pitchFamily="18" charset="0"/>
              <a:ea typeface="MS PGothic" panose="020B0600070205080204" pitchFamily="34" charset="-128"/>
            </a:endParaRPr>
          </a:p>
          <a:p>
            <a:endParaRPr lang="en-US"/>
          </a:p>
          <a:p>
            <a:endParaRPr lang="en-US"/>
          </a:p>
        </p:txBody>
      </p:sp>
      <p:sp>
        <p:nvSpPr>
          <p:cNvPr id="133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682AA4B9-F95B-4546-85EE-4782DFDEF3C3}" type="slidenum">
              <a:rPr lang="en-US" smtClean="0"/>
              <a:pPr>
                <a:spcBef>
                  <a:spcPct val="0"/>
                </a:spcBef>
              </a:pPr>
              <a:t>1</a:t>
            </a:fld>
            <a:endParaRPr lang="en-US"/>
          </a:p>
        </p:txBody>
      </p:sp>
    </p:spTree>
    <p:extLst>
      <p:ext uri="{BB962C8B-B14F-4D97-AF65-F5344CB8AC3E}">
        <p14:creationId xmlns:p14="http://schemas.microsoft.com/office/powerpoint/2010/main" val="3956140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a:t>Perhaps the messiest aspect of operating system design is input/output. Because</a:t>
            </a:r>
          </a:p>
          <a:p>
            <a:pPr>
              <a:defRPr/>
            </a:pPr>
            <a:r>
              <a:rPr lang="en-US" dirty="0"/>
              <a:t>there is such a wide variety of devices and applications of those devices, it is difficult</a:t>
            </a:r>
          </a:p>
          <a:p>
            <a:pPr>
              <a:defRPr/>
            </a:pPr>
            <a:r>
              <a:rPr lang="en-US" dirty="0"/>
              <a:t>to develop a general, consistent solution.</a:t>
            </a:r>
          </a:p>
          <a:p>
            <a:pPr>
              <a:defRPr/>
            </a:pPr>
            <a:endParaRPr lang="en-US" dirty="0"/>
          </a:p>
          <a:p>
            <a:pPr>
              <a:defRPr/>
            </a:pPr>
            <a:r>
              <a:rPr lang="en-US" dirty="0"/>
              <a:t>We begin this chapter with a brief discussion of I/O devices and the organization</a:t>
            </a:r>
          </a:p>
          <a:p>
            <a:pPr>
              <a:defRPr/>
            </a:pPr>
            <a:r>
              <a:rPr lang="en-US" dirty="0"/>
              <a:t>of the I/O functions. These topics, which generally come within the scope of</a:t>
            </a:r>
          </a:p>
          <a:p>
            <a:pPr>
              <a:defRPr/>
            </a:pPr>
            <a:r>
              <a:rPr lang="en-US" dirty="0"/>
              <a:t>computer architecture, set the stage for an examination of I/O from the point of view</a:t>
            </a:r>
          </a:p>
          <a:p>
            <a:pPr>
              <a:defRPr/>
            </a:pPr>
            <a:r>
              <a:rPr lang="en-US" dirty="0"/>
              <a:t>of the operating system.</a:t>
            </a:r>
          </a:p>
          <a:p>
            <a:pPr>
              <a:defRPr/>
            </a:pPr>
            <a:endParaRPr lang="en-US" dirty="0"/>
          </a:p>
          <a:p>
            <a:pPr>
              <a:defRPr/>
            </a:pPr>
            <a:r>
              <a:rPr lang="en-US" dirty="0"/>
              <a:t>The next section examines operating system design issues, including design</a:t>
            </a:r>
          </a:p>
          <a:p>
            <a:pPr>
              <a:defRPr/>
            </a:pPr>
            <a:r>
              <a:rPr lang="en-US" dirty="0"/>
              <a:t>objectives, and the way in which the I/O function can be structured. Then I/O</a:t>
            </a:r>
          </a:p>
          <a:p>
            <a:pPr>
              <a:defRPr/>
            </a:pPr>
            <a:r>
              <a:rPr lang="en-US" dirty="0"/>
              <a:t>buffering is examined; one of the basic I/O services provided by the operating</a:t>
            </a:r>
          </a:p>
          <a:p>
            <a:pPr>
              <a:defRPr/>
            </a:pPr>
            <a:r>
              <a:rPr lang="en-US" dirty="0"/>
              <a:t>system is a buffering function, which improves overall performance.</a:t>
            </a:r>
          </a:p>
          <a:p>
            <a:pPr>
              <a:defRPr/>
            </a:pPr>
            <a:endParaRPr lang="en-US" dirty="0"/>
          </a:p>
          <a:p>
            <a:pPr>
              <a:defRPr/>
            </a:pPr>
            <a:r>
              <a:rPr lang="en-US" dirty="0"/>
              <a:t>The next sections of the chapter are devoted to magnetic disk I/O. In contemporary</a:t>
            </a:r>
          </a:p>
          <a:p>
            <a:pPr>
              <a:defRPr/>
            </a:pPr>
            <a:r>
              <a:rPr lang="en-US" dirty="0"/>
              <a:t>systems, this form of I/O is the most important and is key to the performance as perceived</a:t>
            </a:r>
          </a:p>
          <a:p>
            <a:pPr>
              <a:defRPr/>
            </a:pPr>
            <a:r>
              <a:rPr lang="en-US" dirty="0"/>
              <a:t>by the user. We begin by developing a model of disk I/O performance and then</a:t>
            </a:r>
          </a:p>
          <a:p>
            <a:pPr>
              <a:defRPr/>
            </a:pPr>
            <a:r>
              <a:rPr lang="en-US" dirty="0"/>
              <a:t>examine several techniques that can be used to enhance performance.</a:t>
            </a:r>
          </a:p>
          <a:p>
            <a:pPr>
              <a:defRPr/>
            </a:pPr>
            <a:endParaRPr lang="en-US" dirty="0"/>
          </a:p>
          <a:p>
            <a:pPr>
              <a:defRPr/>
            </a:pPr>
            <a:r>
              <a:rPr lang="en-US" dirty="0"/>
              <a:t>Appendix J summarizes characteristics of secondary storage devices, including</a:t>
            </a:r>
          </a:p>
          <a:p>
            <a:pPr>
              <a:defRPr/>
            </a:pPr>
            <a:r>
              <a:rPr lang="en-US" dirty="0"/>
              <a:t>magnetic disk and optical memory.</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CED569-9AA5-4E03-BDD3-F39B583DA1DB}" type="slidenum">
              <a:rPr lang="en-US" smtClean="0"/>
              <a:pPr>
                <a:spcBef>
                  <a:spcPct val="0"/>
                </a:spcBef>
              </a:pPr>
              <a:t>10</a:t>
            </a:fld>
            <a:endParaRPr lang="en-US"/>
          </a:p>
        </p:txBody>
      </p:sp>
    </p:spTree>
    <p:extLst>
      <p:ext uri="{BB962C8B-B14F-4D97-AF65-F5344CB8AC3E}">
        <p14:creationId xmlns:p14="http://schemas.microsoft.com/office/powerpoint/2010/main" val="2649441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a:t>Perhaps the messiest aspect of operating system design is input/output. Because</a:t>
            </a:r>
          </a:p>
          <a:p>
            <a:pPr>
              <a:defRPr/>
            </a:pPr>
            <a:r>
              <a:rPr lang="en-US" dirty="0"/>
              <a:t>there is such a wide variety of devices and applications of those devices, it is difficult</a:t>
            </a:r>
          </a:p>
          <a:p>
            <a:pPr>
              <a:defRPr/>
            </a:pPr>
            <a:r>
              <a:rPr lang="en-US" dirty="0"/>
              <a:t>to develop a general, consistent solution.</a:t>
            </a:r>
          </a:p>
          <a:p>
            <a:pPr>
              <a:defRPr/>
            </a:pPr>
            <a:endParaRPr lang="en-US" dirty="0"/>
          </a:p>
          <a:p>
            <a:pPr>
              <a:defRPr/>
            </a:pPr>
            <a:r>
              <a:rPr lang="en-US" dirty="0"/>
              <a:t>We begin this chapter with a brief discussion of I/O devices and the organization</a:t>
            </a:r>
          </a:p>
          <a:p>
            <a:pPr>
              <a:defRPr/>
            </a:pPr>
            <a:r>
              <a:rPr lang="en-US" dirty="0"/>
              <a:t>of the I/O functions. These topics, which generally come within the scope of</a:t>
            </a:r>
          </a:p>
          <a:p>
            <a:pPr>
              <a:defRPr/>
            </a:pPr>
            <a:r>
              <a:rPr lang="en-US" dirty="0"/>
              <a:t>computer architecture, set the stage for an examination of I/O from the point of view</a:t>
            </a:r>
          </a:p>
          <a:p>
            <a:pPr>
              <a:defRPr/>
            </a:pPr>
            <a:r>
              <a:rPr lang="en-US" dirty="0"/>
              <a:t>of the operating system.</a:t>
            </a:r>
          </a:p>
          <a:p>
            <a:pPr>
              <a:defRPr/>
            </a:pPr>
            <a:endParaRPr lang="en-US" dirty="0"/>
          </a:p>
          <a:p>
            <a:pPr>
              <a:defRPr/>
            </a:pPr>
            <a:r>
              <a:rPr lang="en-US" dirty="0"/>
              <a:t>The next section examines operating system design issues, including design</a:t>
            </a:r>
          </a:p>
          <a:p>
            <a:pPr>
              <a:defRPr/>
            </a:pPr>
            <a:r>
              <a:rPr lang="en-US" dirty="0"/>
              <a:t>objectives, and the way in which the I/O function can be structured. Then I/O</a:t>
            </a:r>
          </a:p>
          <a:p>
            <a:pPr>
              <a:defRPr/>
            </a:pPr>
            <a:r>
              <a:rPr lang="en-US" dirty="0"/>
              <a:t>buffering is examined; one of the basic I/O services provided by the operating</a:t>
            </a:r>
          </a:p>
          <a:p>
            <a:pPr>
              <a:defRPr/>
            </a:pPr>
            <a:r>
              <a:rPr lang="en-US" dirty="0"/>
              <a:t>system is a buffering function, which improves overall performance.</a:t>
            </a:r>
          </a:p>
          <a:p>
            <a:pPr>
              <a:defRPr/>
            </a:pPr>
            <a:endParaRPr lang="en-US" dirty="0"/>
          </a:p>
          <a:p>
            <a:pPr>
              <a:defRPr/>
            </a:pPr>
            <a:r>
              <a:rPr lang="en-US" dirty="0"/>
              <a:t>The next sections of the chapter are devoted to magnetic disk I/O. In contemporary</a:t>
            </a:r>
          </a:p>
          <a:p>
            <a:pPr>
              <a:defRPr/>
            </a:pPr>
            <a:r>
              <a:rPr lang="en-US" dirty="0"/>
              <a:t>systems, this form of I/O is the most important and is key to the performance as perceived</a:t>
            </a:r>
          </a:p>
          <a:p>
            <a:pPr>
              <a:defRPr/>
            </a:pPr>
            <a:r>
              <a:rPr lang="en-US" dirty="0"/>
              <a:t>by the user. We begin by developing a model of disk I/O performance and then</a:t>
            </a:r>
          </a:p>
          <a:p>
            <a:pPr>
              <a:defRPr/>
            </a:pPr>
            <a:r>
              <a:rPr lang="en-US" dirty="0"/>
              <a:t>examine several techniques that can be used to enhance performance.</a:t>
            </a:r>
          </a:p>
          <a:p>
            <a:pPr>
              <a:defRPr/>
            </a:pPr>
            <a:endParaRPr lang="en-US" dirty="0"/>
          </a:p>
          <a:p>
            <a:pPr>
              <a:defRPr/>
            </a:pPr>
            <a:r>
              <a:rPr lang="en-US" dirty="0"/>
              <a:t>Appendix J summarizes characteristics of secondary storage devices, including</a:t>
            </a:r>
          </a:p>
          <a:p>
            <a:pPr>
              <a:defRPr/>
            </a:pPr>
            <a:r>
              <a:rPr lang="en-US" dirty="0"/>
              <a:t>magnetic disk and optical memory.</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CED569-9AA5-4E03-BDD3-F39B583DA1DB}" type="slidenum">
              <a:rPr lang="en-US" smtClean="0"/>
              <a:pPr>
                <a:spcBef>
                  <a:spcPct val="0"/>
                </a:spcBef>
              </a:pPr>
              <a:t>11</a:t>
            </a:fld>
            <a:endParaRPr lang="en-US"/>
          </a:p>
        </p:txBody>
      </p:sp>
    </p:spTree>
    <p:extLst>
      <p:ext uri="{BB962C8B-B14F-4D97-AF65-F5344CB8AC3E}">
        <p14:creationId xmlns:p14="http://schemas.microsoft.com/office/powerpoint/2010/main" val="13286341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a:t>Perhaps the messiest aspect of operating system design is input/output. Because</a:t>
            </a:r>
          </a:p>
          <a:p>
            <a:pPr>
              <a:defRPr/>
            </a:pPr>
            <a:r>
              <a:rPr lang="en-US" dirty="0"/>
              <a:t>there is such a wide variety of devices and applications of those devices, it is difficult</a:t>
            </a:r>
          </a:p>
          <a:p>
            <a:pPr>
              <a:defRPr/>
            </a:pPr>
            <a:r>
              <a:rPr lang="en-US" dirty="0"/>
              <a:t>to develop a general, consistent solution.</a:t>
            </a:r>
          </a:p>
          <a:p>
            <a:pPr>
              <a:defRPr/>
            </a:pPr>
            <a:endParaRPr lang="en-US" dirty="0"/>
          </a:p>
          <a:p>
            <a:pPr>
              <a:defRPr/>
            </a:pPr>
            <a:r>
              <a:rPr lang="en-US" dirty="0"/>
              <a:t>We begin this chapter with a brief discussion of I/O devices and the organization</a:t>
            </a:r>
          </a:p>
          <a:p>
            <a:pPr>
              <a:defRPr/>
            </a:pPr>
            <a:r>
              <a:rPr lang="en-US" dirty="0"/>
              <a:t>of the I/O functions. These topics, which generally come within the scope of</a:t>
            </a:r>
          </a:p>
          <a:p>
            <a:pPr>
              <a:defRPr/>
            </a:pPr>
            <a:r>
              <a:rPr lang="en-US" dirty="0"/>
              <a:t>computer architecture, set the stage for an examination of I/O from the point of view</a:t>
            </a:r>
          </a:p>
          <a:p>
            <a:pPr>
              <a:defRPr/>
            </a:pPr>
            <a:r>
              <a:rPr lang="en-US" dirty="0"/>
              <a:t>of the operating system.</a:t>
            </a:r>
          </a:p>
          <a:p>
            <a:pPr>
              <a:defRPr/>
            </a:pPr>
            <a:endParaRPr lang="en-US" dirty="0"/>
          </a:p>
          <a:p>
            <a:pPr>
              <a:defRPr/>
            </a:pPr>
            <a:r>
              <a:rPr lang="en-US" dirty="0"/>
              <a:t>The next section examines operating system design issues, including design</a:t>
            </a:r>
          </a:p>
          <a:p>
            <a:pPr>
              <a:defRPr/>
            </a:pPr>
            <a:r>
              <a:rPr lang="en-US" dirty="0"/>
              <a:t>objectives, and the way in which the I/O function can be structured. Then I/O</a:t>
            </a:r>
          </a:p>
          <a:p>
            <a:pPr>
              <a:defRPr/>
            </a:pPr>
            <a:r>
              <a:rPr lang="en-US" dirty="0"/>
              <a:t>buffering is examined; one of the basic I/O services provided by the operating</a:t>
            </a:r>
          </a:p>
          <a:p>
            <a:pPr>
              <a:defRPr/>
            </a:pPr>
            <a:r>
              <a:rPr lang="en-US" dirty="0"/>
              <a:t>system is a buffering function, which improves overall performance.</a:t>
            </a:r>
          </a:p>
          <a:p>
            <a:pPr>
              <a:defRPr/>
            </a:pPr>
            <a:endParaRPr lang="en-US" dirty="0"/>
          </a:p>
          <a:p>
            <a:pPr>
              <a:defRPr/>
            </a:pPr>
            <a:r>
              <a:rPr lang="en-US" dirty="0"/>
              <a:t>The next sections of the chapter are devoted to magnetic disk I/O. In contemporary</a:t>
            </a:r>
          </a:p>
          <a:p>
            <a:pPr>
              <a:defRPr/>
            </a:pPr>
            <a:r>
              <a:rPr lang="en-US" dirty="0"/>
              <a:t>systems, this form of I/O is the most important and is key to the performance as perceived</a:t>
            </a:r>
          </a:p>
          <a:p>
            <a:pPr>
              <a:defRPr/>
            </a:pPr>
            <a:r>
              <a:rPr lang="en-US" dirty="0"/>
              <a:t>by the user. We begin by developing a model of disk I/O performance and then</a:t>
            </a:r>
          </a:p>
          <a:p>
            <a:pPr>
              <a:defRPr/>
            </a:pPr>
            <a:r>
              <a:rPr lang="en-US" dirty="0"/>
              <a:t>examine several techniques that can be used to enhance performance.</a:t>
            </a:r>
          </a:p>
          <a:p>
            <a:pPr>
              <a:defRPr/>
            </a:pPr>
            <a:endParaRPr lang="en-US" dirty="0"/>
          </a:p>
          <a:p>
            <a:pPr>
              <a:defRPr/>
            </a:pPr>
            <a:r>
              <a:rPr lang="en-US" dirty="0"/>
              <a:t>Appendix J summarizes characteristics of secondary storage devices, including</a:t>
            </a:r>
          </a:p>
          <a:p>
            <a:pPr>
              <a:defRPr/>
            </a:pPr>
            <a:r>
              <a:rPr lang="en-US" dirty="0"/>
              <a:t>magnetic disk and optical memory.</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CED569-9AA5-4E03-BDD3-F39B583DA1DB}" type="slidenum">
              <a:rPr lang="en-US" smtClean="0"/>
              <a:pPr>
                <a:spcBef>
                  <a:spcPct val="0"/>
                </a:spcBef>
              </a:pPr>
              <a:t>12</a:t>
            </a:fld>
            <a:endParaRPr lang="en-US"/>
          </a:p>
        </p:txBody>
      </p:sp>
    </p:spTree>
    <p:extLst>
      <p:ext uri="{BB962C8B-B14F-4D97-AF65-F5344CB8AC3E}">
        <p14:creationId xmlns:p14="http://schemas.microsoft.com/office/powerpoint/2010/main" val="771214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a:t>Perhaps the messiest aspect of operating system design is input/output. Because</a:t>
            </a:r>
          </a:p>
          <a:p>
            <a:pPr>
              <a:defRPr/>
            </a:pPr>
            <a:r>
              <a:rPr lang="en-US" dirty="0"/>
              <a:t>there is such a wide variety of devices and applications of those devices, it is difficult</a:t>
            </a:r>
          </a:p>
          <a:p>
            <a:pPr>
              <a:defRPr/>
            </a:pPr>
            <a:r>
              <a:rPr lang="en-US" dirty="0"/>
              <a:t>to develop a general, consistent solution.</a:t>
            </a:r>
          </a:p>
          <a:p>
            <a:pPr>
              <a:defRPr/>
            </a:pPr>
            <a:endParaRPr lang="en-US" dirty="0"/>
          </a:p>
          <a:p>
            <a:pPr>
              <a:defRPr/>
            </a:pPr>
            <a:r>
              <a:rPr lang="en-US" dirty="0"/>
              <a:t>We begin this chapter with a brief discussion of I/O devices and the organization</a:t>
            </a:r>
          </a:p>
          <a:p>
            <a:pPr>
              <a:defRPr/>
            </a:pPr>
            <a:r>
              <a:rPr lang="en-US" dirty="0"/>
              <a:t>of the I/O functions. These topics, which generally come within the scope of</a:t>
            </a:r>
          </a:p>
          <a:p>
            <a:pPr>
              <a:defRPr/>
            </a:pPr>
            <a:r>
              <a:rPr lang="en-US" dirty="0"/>
              <a:t>computer architecture, set the stage for an examination of I/O from the point of view</a:t>
            </a:r>
          </a:p>
          <a:p>
            <a:pPr>
              <a:defRPr/>
            </a:pPr>
            <a:r>
              <a:rPr lang="en-US" dirty="0"/>
              <a:t>of the operating system.</a:t>
            </a:r>
          </a:p>
          <a:p>
            <a:pPr>
              <a:defRPr/>
            </a:pPr>
            <a:endParaRPr lang="en-US" dirty="0"/>
          </a:p>
          <a:p>
            <a:pPr>
              <a:defRPr/>
            </a:pPr>
            <a:r>
              <a:rPr lang="en-US" dirty="0"/>
              <a:t>The next section examines operating system design issues, including design</a:t>
            </a:r>
          </a:p>
          <a:p>
            <a:pPr>
              <a:defRPr/>
            </a:pPr>
            <a:r>
              <a:rPr lang="en-US" dirty="0"/>
              <a:t>objectives, and the way in which the I/O function can be structured. Then I/O</a:t>
            </a:r>
          </a:p>
          <a:p>
            <a:pPr>
              <a:defRPr/>
            </a:pPr>
            <a:r>
              <a:rPr lang="en-US" dirty="0"/>
              <a:t>buffering is examined; one of the basic I/O services provided by the operating</a:t>
            </a:r>
          </a:p>
          <a:p>
            <a:pPr>
              <a:defRPr/>
            </a:pPr>
            <a:r>
              <a:rPr lang="en-US" dirty="0"/>
              <a:t>system is a buffering function, which improves overall performance.</a:t>
            </a:r>
          </a:p>
          <a:p>
            <a:pPr>
              <a:defRPr/>
            </a:pPr>
            <a:endParaRPr lang="en-US" dirty="0"/>
          </a:p>
          <a:p>
            <a:pPr>
              <a:defRPr/>
            </a:pPr>
            <a:r>
              <a:rPr lang="en-US" dirty="0"/>
              <a:t>The next sections of the chapter are devoted to magnetic disk I/O. In contemporary</a:t>
            </a:r>
          </a:p>
          <a:p>
            <a:pPr>
              <a:defRPr/>
            </a:pPr>
            <a:r>
              <a:rPr lang="en-US" dirty="0"/>
              <a:t>systems, this form of I/O is the most important and is key to the performance as perceived</a:t>
            </a:r>
          </a:p>
          <a:p>
            <a:pPr>
              <a:defRPr/>
            </a:pPr>
            <a:r>
              <a:rPr lang="en-US" dirty="0"/>
              <a:t>by the user. We begin by developing a model of disk I/O performance and then</a:t>
            </a:r>
          </a:p>
          <a:p>
            <a:pPr>
              <a:defRPr/>
            </a:pPr>
            <a:r>
              <a:rPr lang="en-US" dirty="0"/>
              <a:t>examine several techniques that can be used to enhance performance.</a:t>
            </a:r>
          </a:p>
          <a:p>
            <a:pPr>
              <a:defRPr/>
            </a:pPr>
            <a:endParaRPr lang="en-US" dirty="0"/>
          </a:p>
          <a:p>
            <a:pPr>
              <a:defRPr/>
            </a:pPr>
            <a:r>
              <a:rPr lang="en-US" dirty="0"/>
              <a:t>Appendix J summarizes characteristics of secondary storage devices, including</a:t>
            </a:r>
          </a:p>
          <a:p>
            <a:pPr>
              <a:defRPr/>
            </a:pPr>
            <a:r>
              <a:rPr lang="en-US" dirty="0"/>
              <a:t>magnetic disk and optical memory.</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CED569-9AA5-4E03-BDD3-F39B583DA1DB}" type="slidenum">
              <a:rPr lang="en-US" smtClean="0"/>
              <a:pPr>
                <a:spcBef>
                  <a:spcPct val="0"/>
                </a:spcBef>
              </a:pPr>
              <a:t>2</a:t>
            </a:fld>
            <a:endParaRPr lang="en-US"/>
          </a:p>
        </p:txBody>
      </p:sp>
    </p:spTree>
    <p:extLst>
      <p:ext uri="{BB962C8B-B14F-4D97-AF65-F5344CB8AC3E}">
        <p14:creationId xmlns:p14="http://schemas.microsoft.com/office/powerpoint/2010/main" val="2537553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a:t>Perhaps the messiest aspect of operating system design is input/output. Because</a:t>
            </a:r>
          </a:p>
          <a:p>
            <a:pPr>
              <a:defRPr/>
            </a:pPr>
            <a:r>
              <a:rPr lang="en-US" dirty="0"/>
              <a:t>there is such a wide variety of devices and applications of those devices, it is difficult</a:t>
            </a:r>
          </a:p>
          <a:p>
            <a:pPr>
              <a:defRPr/>
            </a:pPr>
            <a:r>
              <a:rPr lang="en-US" dirty="0"/>
              <a:t>to develop a general, consistent solution.</a:t>
            </a:r>
          </a:p>
          <a:p>
            <a:pPr>
              <a:defRPr/>
            </a:pPr>
            <a:endParaRPr lang="en-US" dirty="0"/>
          </a:p>
          <a:p>
            <a:pPr>
              <a:defRPr/>
            </a:pPr>
            <a:r>
              <a:rPr lang="en-US" dirty="0"/>
              <a:t>We begin this chapter with a brief discussion of I/O devices and the organization</a:t>
            </a:r>
          </a:p>
          <a:p>
            <a:pPr>
              <a:defRPr/>
            </a:pPr>
            <a:r>
              <a:rPr lang="en-US" dirty="0"/>
              <a:t>of the I/O functions. These topics, which generally come within the scope of</a:t>
            </a:r>
          </a:p>
          <a:p>
            <a:pPr>
              <a:defRPr/>
            </a:pPr>
            <a:r>
              <a:rPr lang="en-US" dirty="0"/>
              <a:t>computer architecture, set the stage for an examination of I/O from the point of view</a:t>
            </a:r>
          </a:p>
          <a:p>
            <a:pPr>
              <a:defRPr/>
            </a:pPr>
            <a:r>
              <a:rPr lang="en-US" dirty="0"/>
              <a:t>of the operating system.</a:t>
            </a:r>
          </a:p>
          <a:p>
            <a:pPr>
              <a:defRPr/>
            </a:pPr>
            <a:endParaRPr lang="en-US" dirty="0"/>
          </a:p>
          <a:p>
            <a:pPr>
              <a:defRPr/>
            </a:pPr>
            <a:r>
              <a:rPr lang="en-US" dirty="0"/>
              <a:t>The next section examines operating system design issues, including design</a:t>
            </a:r>
          </a:p>
          <a:p>
            <a:pPr>
              <a:defRPr/>
            </a:pPr>
            <a:r>
              <a:rPr lang="en-US" dirty="0"/>
              <a:t>objectives, and the way in which the I/O function can be structured. Then I/O</a:t>
            </a:r>
          </a:p>
          <a:p>
            <a:pPr>
              <a:defRPr/>
            </a:pPr>
            <a:r>
              <a:rPr lang="en-US" dirty="0"/>
              <a:t>buffering is examined; one of the basic I/O services provided by the operating</a:t>
            </a:r>
          </a:p>
          <a:p>
            <a:pPr>
              <a:defRPr/>
            </a:pPr>
            <a:r>
              <a:rPr lang="en-US" dirty="0"/>
              <a:t>system is a buffering function, which improves overall performance.</a:t>
            </a:r>
          </a:p>
          <a:p>
            <a:pPr>
              <a:defRPr/>
            </a:pPr>
            <a:endParaRPr lang="en-US" dirty="0"/>
          </a:p>
          <a:p>
            <a:pPr>
              <a:defRPr/>
            </a:pPr>
            <a:r>
              <a:rPr lang="en-US" dirty="0"/>
              <a:t>The next sections of the chapter are devoted to magnetic disk I/O. In contemporary</a:t>
            </a:r>
          </a:p>
          <a:p>
            <a:pPr>
              <a:defRPr/>
            </a:pPr>
            <a:r>
              <a:rPr lang="en-US" dirty="0"/>
              <a:t>systems, this form of I/O is the most important and is key to the performance as perceived</a:t>
            </a:r>
          </a:p>
          <a:p>
            <a:pPr>
              <a:defRPr/>
            </a:pPr>
            <a:r>
              <a:rPr lang="en-US" dirty="0"/>
              <a:t>by the user. We begin by developing a model of disk I/O performance and then</a:t>
            </a:r>
          </a:p>
          <a:p>
            <a:pPr>
              <a:defRPr/>
            </a:pPr>
            <a:r>
              <a:rPr lang="en-US" dirty="0"/>
              <a:t>examine several techniques that can be used to enhance performance.</a:t>
            </a:r>
          </a:p>
          <a:p>
            <a:pPr>
              <a:defRPr/>
            </a:pPr>
            <a:endParaRPr lang="en-US" dirty="0"/>
          </a:p>
          <a:p>
            <a:pPr>
              <a:defRPr/>
            </a:pPr>
            <a:r>
              <a:rPr lang="en-US" dirty="0"/>
              <a:t>Appendix J summarizes characteristics of secondary storage devices, including</a:t>
            </a:r>
          </a:p>
          <a:p>
            <a:pPr>
              <a:defRPr/>
            </a:pPr>
            <a:r>
              <a:rPr lang="en-US" dirty="0"/>
              <a:t>magnetic disk and optical memory.</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CED569-9AA5-4E03-BDD3-F39B583DA1DB}" type="slidenum">
              <a:rPr lang="en-US" smtClean="0"/>
              <a:pPr>
                <a:spcBef>
                  <a:spcPct val="0"/>
                </a:spcBef>
              </a:pPr>
              <a:t>3</a:t>
            </a:fld>
            <a:endParaRPr lang="en-US"/>
          </a:p>
        </p:txBody>
      </p:sp>
    </p:spTree>
    <p:extLst>
      <p:ext uri="{BB962C8B-B14F-4D97-AF65-F5344CB8AC3E}">
        <p14:creationId xmlns:p14="http://schemas.microsoft.com/office/powerpoint/2010/main" val="3829224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a:t>Perhaps the messiest aspect of operating system design is input/output. Because</a:t>
            </a:r>
          </a:p>
          <a:p>
            <a:pPr>
              <a:defRPr/>
            </a:pPr>
            <a:r>
              <a:rPr lang="en-US" dirty="0"/>
              <a:t>there is such a wide variety of devices and applications of those devices, it is difficult</a:t>
            </a:r>
          </a:p>
          <a:p>
            <a:pPr>
              <a:defRPr/>
            </a:pPr>
            <a:r>
              <a:rPr lang="en-US" dirty="0"/>
              <a:t>to develop a general, consistent solution.</a:t>
            </a:r>
          </a:p>
          <a:p>
            <a:pPr>
              <a:defRPr/>
            </a:pPr>
            <a:endParaRPr lang="en-US" dirty="0"/>
          </a:p>
          <a:p>
            <a:pPr>
              <a:defRPr/>
            </a:pPr>
            <a:r>
              <a:rPr lang="en-US" dirty="0"/>
              <a:t>We begin this chapter with a brief discussion of I/O devices and the organization</a:t>
            </a:r>
          </a:p>
          <a:p>
            <a:pPr>
              <a:defRPr/>
            </a:pPr>
            <a:r>
              <a:rPr lang="en-US" dirty="0"/>
              <a:t>of the I/O functions. These topics, which generally come within the scope of</a:t>
            </a:r>
          </a:p>
          <a:p>
            <a:pPr>
              <a:defRPr/>
            </a:pPr>
            <a:r>
              <a:rPr lang="en-US" dirty="0"/>
              <a:t>computer architecture, set the stage for an examination of I/O from the point of view</a:t>
            </a:r>
          </a:p>
          <a:p>
            <a:pPr>
              <a:defRPr/>
            </a:pPr>
            <a:r>
              <a:rPr lang="en-US" dirty="0"/>
              <a:t>of the operating system.</a:t>
            </a:r>
          </a:p>
          <a:p>
            <a:pPr>
              <a:defRPr/>
            </a:pPr>
            <a:endParaRPr lang="en-US" dirty="0"/>
          </a:p>
          <a:p>
            <a:pPr>
              <a:defRPr/>
            </a:pPr>
            <a:r>
              <a:rPr lang="en-US" dirty="0"/>
              <a:t>The next section examines operating system design issues, including design</a:t>
            </a:r>
          </a:p>
          <a:p>
            <a:pPr>
              <a:defRPr/>
            </a:pPr>
            <a:r>
              <a:rPr lang="en-US" dirty="0"/>
              <a:t>objectives, and the way in which the I/O function can be structured. Then I/O</a:t>
            </a:r>
          </a:p>
          <a:p>
            <a:pPr>
              <a:defRPr/>
            </a:pPr>
            <a:r>
              <a:rPr lang="en-US" dirty="0"/>
              <a:t>buffering is examined; one of the basic I/O services provided by the operating</a:t>
            </a:r>
          </a:p>
          <a:p>
            <a:pPr>
              <a:defRPr/>
            </a:pPr>
            <a:r>
              <a:rPr lang="en-US" dirty="0"/>
              <a:t>system is a buffering function, which improves overall performance.</a:t>
            </a:r>
          </a:p>
          <a:p>
            <a:pPr>
              <a:defRPr/>
            </a:pPr>
            <a:endParaRPr lang="en-US" dirty="0"/>
          </a:p>
          <a:p>
            <a:pPr>
              <a:defRPr/>
            </a:pPr>
            <a:r>
              <a:rPr lang="en-US" dirty="0"/>
              <a:t>The next sections of the chapter are devoted to magnetic disk I/O. In contemporary</a:t>
            </a:r>
          </a:p>
          <a:p>
            <a:pPr>
              <a:defRPr/>
            </a:pPr>
            <a:r>
              <a:rPr lang="en-US" dirty="0"/>
              <a:t>systems, this form of I/O is the most important and is key to the performance as perceived</a:t>
            </a:r>
          </a:p>
          <a:p>
            <a:pPr>
              <a:defRPr/>
            </a:pPr>
            <a:r>
              <a:rPr lang="en-US" dirty="0"/>
              <a:t>by the user. We begin by developing a model of disk I/O performance and then</a:t>
            </a:r>
          </a:p>
          <a:p>
            <a:pPr>
              <a:defRPr/>
            </a:pPr>
            <a:r>
              <a:rPr lang="en-US" dirty="0"/>
              <a:t>examine several techniques that can be used to enhance performance.</a:t>
            </a:r>
          </a:p>
          <a:p>
            <a:pPr>
              <a:defRPr/>
            </a:pPr>
            <a:endParaRPr lang="en-US" dirty="0"/>
          </a:p>
          <a:p>
            <a:pPr>
              <a:defRPr/>
            </a:pPr>
            <a:r>
              <a:rPr lang="en-US" dirty="0"/>
              <a:t>Appendix J summarizes characteristics of secondary storage devices, including</a:t>
            </a:r>
          </a:p>
          <a:p>
            <a:pPr>
              <a:defRPr/>
            </a:pPr>
            <a:r>
              <a:rPr lang="en-US" dirty="0"/>
              <a:t>magnetic disk and optical memory.</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CED569-9AA5-4E03-BDD3-F39B583DA1DB}" type="slidenum">
              <a:rPr lang="en-US" smtClean="0"/>
              <a:pPr>
                <a:spcBef>
                  <a:spcPct val="0"/>
                </a:spcBef>
              </a:pPr>
              <a:t>4</a:t>
            </a:fld>
            <a:endParaRPr lang="en-US"/>
          </a:p>
        </p:txBody>
      </p:sp>
    </p:spTree>
    <p:extLst>
      <p:ext uri="{BB962C8B-B14F-4D97-AF65-F5344CB8AC3E}">
        <p14:creationId xmlns:p14="http://schemas.microsoft.com/office/powerpoint/2010/main" val="2488234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a:t>Perhaps the messiest aspect of operating system design is input/output. Because</a:t>
            </a:r>
          </a:p>
          <a:p>
            <a:pPr>
              <a:defRPr/>
            </a:pPr>
            <a:r>
              <a:rPr lang="en-US" dirty="0"/>
              <a:t>there is such a wide variety of devices and applications of those devices, it is difficult</a:t>
            </a:r>
          </a:p>
          <a:p>
            <a:pPr>
              <a:defRPr/>
            </a:pPr>
            <a:r>
              <a:rPr lang="en-US" dirty="0"/>
              <a:t>to develop a general, consistent solution.</a:t>
            </a:r>
          </a:p>
          <a:p>
            <a:pPr>
              <a:defRPr/>
            </a:pPr>
            <a:endParaRPr lang="en-US" dirty="0"/>
          </a:p>
          <a:p>
            <a:pPr>
              <a:defRPr/>
            </a:pPr>
            <a:r>
              <a:rPr lang="en-US" dirty="0"/>
              <a:t>We begin this chapter with a brief discussion of I/O devices and the organization</a:t>
            </a:r>
          </a:p>
          <a:p>
            <a:pPr>
              <a:defRPr/>
            </a:pPr>
            <a:r>
              <a:rPr lang="en-US" dirty="0"/>
              <a:t>of the I/O functions. These topics, which generally come within the scope of</a:t>
            </a:r>
          </a:p>
          <a:p>
            <a:pPr>
              <a:defRPr/>
            </a:pPr>
            <a:r>
              <a:rPr lang="en-US" dirty="0"/>
              <a:t>computer architecture, set the stage for an examination of I/O from the point of view</a:t>
            </a:r>
          </a:p>
          <a:p>
            <a:pPr>
              <a:defRPr/>
            </a:pPr>
            <a:r>
              <a:rPr lang="en-US" dirty="0"/>
              <a:t>of the operating system.</a:t>
            </a:r>
          </a:p>
          <a:p>
            <a:pPr>
              <a:defRPr/>
            </a:pPr>
            <a:endParaRPr lang="en-US" dirty="0"/>
          </a:p>
          <a:p>
            <a:pPr>
              <a:defRPr/>
            </a:pPr>
            <a:r>
              <a:rPr lang="en-US" dirty="0"/>
              <a:t>The next section examines operating system design issues, including design</a:t>
            </a:r>
          </a:p>
          <a:p>
            <a:pPr>
              <a:defRPr/>
            </a:pPr>
            <a:r>
              <a:rPr lang="en-US" dirty="0"/>
              <a:t>objectives, and the way in which the I/O function can be structured. Then I/O</a:t>
            </a:r>
          </a:p>
          <a:p>
            <a:pPr>
              <a:defRPr/>
            </a:pPr>
            <a:r>
              <a:rPr lang="en-US" dirty="0"/>
              <a:t>buffering is examined; one of the basic I/O services provided by the operating</a:t>
            </a:r>
          </a:p>
          <a:p>
            <a:pPr>
              <a:defRPr/>
            </a:pPr>
            <a:r>
              <a:rPr lang="en-US" dirty="0"/>
              <a:t>system is a buffering function, which improves overall performance.</a:t>
            </a:r>
          </a:p>
          <a:p>
            <a:pPr>
              <a:defRPr/>
            </a:pPr>
            <a:endParaRPr lang="en-US" dirty="0"/>
          </a:p>
          <a:p>
            <a:pPr>
              <a:defRPr/>
            </a:pPr>
            <a:r>
              <a:rPr lang="en-US" dirty="0"/>
              <a:t>The next sections of the chapter are devoted to magnetic disk I/O. In contemporary</a:t>
            </a:r>
          </a:p>
          <a:p>
            <a:pPr>
              <a:defRPr/>
            </a:pPr>
            <a:r>
              <a:rPr lang="en-US" dirty="0"/>
              <a:t>systems, this form of I/O is the most important and is key to the performance as perceived</a:t>
            </a:r>
          </a:p>
          <a:p>
            <a:pPr>
              <a:defRPr/>
            </a:pPr>
            <a:r>
              <a:rPr lang="en-US" dirty="0"/>
              <a:t>by the user. We begin by developing a model of disk I/O performance and then</a:t>
            </a:r>
          </a:p>
          <a:p>
            <a:pPr>
              <a:defRPr/>
            </a:pPr>
            <a:r>
              <a:rPr lang="en-US" dirty="0"/>
              <a:t>examine several techniques that can be used to enhance performance.</a:t>
            </a:r>
          </a:p>
          <a:p>
            <a:pPr>
              <a:defRPr/>
            </a:pPr>
            <a:endParaRPr lang="en-US" dirty="0"/>
          </a:p>
          <a:p>
            <a:pPr>
              <a:defRPr/>
            </a:pPr>
            <a:r>
              <a:rPr lang="en-US" dirty="0"/>
              <a:t>Appendix J summarizes characteristics of secondary storage devices, including</a:t>
            </a:r>
          </a:p>
          <a:p>
            <a:pPr>
              <a:defRPr/>
            </a:pPr>
            <a:r>
              <a:rPr lang="en-US" dirty="0"/>
              <a:t>magnetic disk and optical memory.</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CED569-9AA5-4E03-BDD3-F39B583DA1DB}" type="slidenum">
              <a:rPr lang="en-US" smtClean="0"/>
              <a:pPr>
                <a:spcBef>
                  <a:spcPct val="0"/>
                </a:spcBef>
              </a:pPr>
              <a:t>5</a:t>
            </a:fld>
            <a:endParaRPr lang="en-US"/>
          </a:p>
        </p:txBody>
      </p:sp>
    </p:spTree>
    <p:extLst>
      <p:ext uri="{BB962C8B-B14F-4D97-AF65-F5344CB8AC3E}">
        <p14:creationId xmlns:p14="http://schemas.microsoft.com/office/powerpoint/2010/main" val="2008590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a:t>Perhaps the messiest aspect of operating system design is input/output. Because</a:t>
            </a:r>
          </a:p>
          <a:p>
            <a:pPr>
              <a:defRPr/>
            </a:pPr>
            <a:r>
              <a:rPr lang="en-US" dirty="0"/>
              <a:t>there is such a wide variety of devices and applications of those devices, it is difficult</a:t>
            </a:r>
          </a:p>
          <a:p>
            <a:pPr>
              <a:defRPr/>
            </a:pPr>
            <a:r>
              <a:rPr lang="en-US" dirty="0"/>
              <a:t>to develop a general, consistent solution.</a:t>
            </a:r>
          </a:p>
          <a:p>
            <a:pPr>
              <a:defRPr/>
            </a:pPr>
            <a:endParaRPr lang="en-US" dirty="0"/>
          </a:p>
          <a:p>
            <a:pPr>
              <a:defRPr/>
            </a:pPr>
            <a:r>
              <a:rPr lang="en-US" dirty="0"/>
              <a:t>We begin this chapter with a brief discussion of I/O devices and the organization</a:t>
            </a:r>
          </a:p>
          <a:p>
            <a:pPr>
              <a:defRPr/>
            </a:pPr>
            <a:r>
              <a:rPr lang="en-US" dirty="0"/>
              <a:t>of the I/O functions. These topics, which generally come within the scope of</a:t>
            </a:r>
          </a:p>
          <a:p>
            <a:pPr>
              <a:defRPr/>
            </a:pPr>
            <a:r>
              <a:rPr lang="en-US" dirty="0"/>
              <a:t>computer architecture, set the stage for an examination of I/O from the point of view</a:t>
            </a:r>
          </a:p>
          <a:p>
            <a:pPr>
              <a:defRPr/>
            </a:pPr>
            <a:r>
              <a:rPr lang="en-US" dirty="0"/>
              <a:t>of the operating system.</a:t>
            </a:r>
          </a:p>
          <a:p>
            <a:pPr>
              <a:defRPr/>
            </a:pPr>
            <a:endParaRPr lang="en-US" dirty="0"/>
          </a:p>
          <a:p>
            <a:pPr>
              <a:defRPr/>
            </a:pPr>
            <a:r>
              <a:rPr lang="en-US" dirty="0"/>
              <a:t>The next section examines operating system design issues, including design</a:t>
            </a:r>
          </a:p>
          <a:p>
            <a:pPr>
              <a:defRPr/>
            </a:pPr>
            <a:r>
              <a:rPr lang="en-US" dirty="0"/>
              <a:t>objectives, and the way in which the I/O function can be structured. Then I/O</a:t>
            </a:r>
          </a:p>
          <a:p>
            <a:pPr>
              <a:defRPr/>
            </a:pPr>
            <a:r>
              <a:rPr lang="en-US" dirty="0"/>
              <a:t>buffering is examined; one of the basic I/O services provided by the operating</a:t>
            </a:r>
          </a:p>
          <a:p>
            <a:pPr>
              <a:defRPr/>
            </a:pPr>
            <a:r>
              <a:rPr lang="en-US" dirty="0"/>
              <a:t>system is a buffering function, which improves overall performance.</a:t>
            </a:r>
          </a:p>
          <a:p>
            <a:pPr>
              <a:defRPr/>
            </a:pPr>
            <a:endParaRPr lang="en-US" dirty="0"/>
          </a:p>
          <a:p>
            <a:pPr>
              <a:defRPr/>
            </a:pPr>
            <a:r>
              <a:rPr lang="en-US" dirty="0"/>
              <a:t>The next sections of the chapter are devoted to magnetic disk I/O. In contemporary</a:t>
            </a:r>
          </a:p>
          <a:p>
            <a:pPr>
              <a:defRPr/>
            </a:pPr>
            <a:r>
              <a:rPr lang="en-US" dirty="0"/>
              <a:t>systems, this form of I/O is the most important and is key to the performance as perceived</a:t>
            </a:r>
          </a:p>
          <a:p>
            <a:pPr>
              <a:defRPr/>
            </a:pPr>
            <a:r>
              <a:rPr lang="en-US" dirty="0"/>
              <a:t>by the user. We begin by developing a model of disk I/O performance and then</a:t>
            </a:r>
          </a:p>
          <a:p>
            <a:pPr>
              <a:defRPr/>
            </a:pPr>
            <a:r>
              <a:rPr lang="en-US" dirty="0"/>
              <a:t>examine several techniques that can be used to enhance performance.</a:t>
            </a:r>
          </a:p>
          <a:p>
            <a:pPr>
              <a:defRPr/>
            </a:pPr>
            <a:endParaRPr lang="en-US" dirty="0"/>
          </a:p>
          <a:p>
            <a:pPr>
              <a:defRPr/>
            </a:pPr>
            <a:r>
              <a:rPr lang="en-US" dirty="0"/>
              <a:t>Appendix J summarizes characteristics of secondary storage devices, including</a:t>
            </a:r>
          </a:p>
          <a:p>
            <a:pPr>
              <a:defRPr/>
            </a:pPr>
            <a:r>
              <a:rPr lang="en-US" dirty="0"/>
              <a:t>magnetic disk and optical memory.</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CED569-9AA5-4E03-BDD3-F39B583DA1DB}" type="slidenum">
              <a:rPr lang="en-US" smtClean="0"/>
              <a:pPr>
                <a:spcBef>
                  <a:spcPct val="0"/>
                </a:spcBef>
              </a:pPr>
              <a:t>6</a:t>
            </a:fld>
            <a:endParaRPr lang="en-US"/>
          </a:p>
        </p:txBody>
      </p:sp>
    </p:spTree>
    <p:extLst>
      <p:ext uri="{BB962C8B-B14F-4D97-AF65-F5344CB8AC3E}">
        <p14:creationId xmlns:p14="http://schemas.microsoft.com/office/powerpoint/2010/main" val="2304967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a:t>Perhaps the messiest aspect of operating system design is input/output. Because</a:t>
            </a:r>
          </a:p>
          <a:p>
            <a:pPr>
              <a:defRPr/>
            </a:pPr>
            <a:r>
              <a:rPr lang="en-US" dirty="0"/>
              <a:t>there is such a wide variety of devices and applications of those devices, it is difficult</a:t>
            </a:r>
          </a:p>
          <a:p>
            <a:pPr>
              <a:defRPr/>
            </a:pPr>
            <a:r>
              <a:rPr lang="en-US" dirty="0"/>
              <a:t>to develop a general, consistent solution.</a:t>
            </a:r>
          </a:p>
          <a:p>
            <a:pPr>
              <a:defRPr/>
            </a:pPr>
            <a:endParaRPr lang="en-US" dirty="0"/>
          </a:p>
          <a:p>
            <a:pPr>
              <a:defRPr/>
            </a:pPr>
            <a:r>
              <a:rPr lang="en-US" dirty="0"/>
              <a:t>We begin this chapter with a brief discussion of I/O devices and the organization</a:t>
            </a:r>
          </a:p>
          <a:p>
            <a:pPr>
              <a:defRPr/>
            </a:pPr>
            <a:r>
              <a:rPr lang="en-US" dirty="0"/>
              <a:t>of the I/O functions. These topics, which generally come within the scope of</a:t>
            </a:r>
          </a:p>
          <a:p>
            <a:pPr>
              <a:defRPr/>
            </a:pPr>
            <a:r>
              <a:rPr lang="en-US" dirty="0"/>
              <a:t>computer architecture, set the stage for an examination of I/O from the point of view</a:t>
            </a:r>
          </a:p>
          <a:p>
            <a:pPr>
              <a:defRPr/>
            </a:pPr>
            <a:r>
              <a:rPr lang="en-US" dirty="0"/>
              <a:t>of the operating system.</a:t>
            </a:r>
          </a:p>
          <a:p>
            <a:pPr>
              <a:defRPr/>
            </a:pPr>
            <a:endParaRPr lang="en-US" dirty="0"/>
          </a:p>
          <a:p>
            <a:pPr>
              <a:defRPr/>
            </a:pPr>
            <a:r>
              <a:rPr lang="en-US" dirty="0"/>
              <a:t>The next section examines operating system design issues, including design</a:t>
            </a:r>
          </a:p>
          <a:p>
            <a:pPr>
              <a:defRPr/>
            </a:pPr>
            <a:r>
              <a:rPr lang="en-US" dirty="0"/>
              <a:t>objectives, and the way in which the I/O function can be structured. Then I/O</a:t>
            </a:r>
          </a:p>
          <a:p>
            <a:pPr>
              <a:defRPr/>
            </a:pPr>
            <a:r>
              <a:rPr lang="en-US" dirty="0"/>
              <a:t>buffering is examined; one of the basic I/O services provided by the operating</a:t>
            </a:r>
          </a:p>
          <a:p>
            <a:pPr>
              <a:defRPr/>
            </a:pPr>
            <a:r>
              <a:rPr lang="en-US" dirty="0"/>
              <a:t>system is a buffering function, which improves overall performance.</a:t>
            </a:r>
          </a:p>
          <a:p>
            <a:pPr>
              <a:defRPr/>
            </a:pPr>
            <a:endParaRPr lang="en-US" dirty="0"/>
          </a:p>
          <a:p>
            <a:pPr>
              <a:defRPr/>
            </a:pPr>
            <a:r>
              <a:rPr lang="en-US" dirty="0"/>
              <a:t>The next sections of the chapter are devoted to magnetic disk I/O. In contemporary</a:t>
            </a:r>
          </a:p>
          <a:p>
            <a:pPr>
              <a:defRPr/>
            </a:pPr>
            <a:r>
              <a:rPr lang="en-US" dirty="0"/>
              <a:t>systems, this form of I/O is the most important and is key to the performance as perceived</a:t>
            </a:r>
          </a:p>
          <a:p>
            <a:pPr>
              <a:defRPr/>
            </a:pPr>
            <a:r>
              <a:rPr lang="en-US" dirty="0"/>
              <a:t>by the user. We begin by developing a model of disk I/O performance and then</a:t>
            </a:r>
          </a:p>
          <a:p>
            <a:pPr>
              <a:defRPr/>
            </a:pPr>
            <a:r>
              <a:rPr lang="en-US" dirty="0"/>
              <a:t>examine several techniques that can be used to enhance performance.</a:t>
            </a:r>
          </a:p>
          <a:p>
            <a:pPr>
              <a:defRPr/>
            </a:pPr>
            <a:endParaRPr lang="en-US" dirty="0"/>
          </a:p>
          <a:p>
            <a:pPr>
              <a:defRPr/>
            </a:pPr>
            <a:r>
              <a:rPr lang="en-US" dirty="0"/>
              <a:t>Appendix J summarizes characteristics of secondary storage devices, including</a:t>
            </a:r>
          </a:p>
          <a:p>
            <a:pPr>
              <a:defRPr/>
            </a:pPr>
            <a:r>
              <a:rPr lang="en-US" dirty="0"/>
              <a:t>magnetic disk and optical memory.</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CED569-9AA5-4E03-BDD3-F39B583DA1DB}" type="slidenum">
              <a:rPr lang="en-US" smtClean="0"/>
              <a:pPr>
                <a:spcBef>
                  <a:spcPct val="0"/>
                </a:spcBef>
              </a:pPr>
              <a:t>7</a:t>
            </a:fld>
            <a:endParaRPr lang="en-US"/>
          </a:p>
        </p:txBody>
      </p:sp>
    </p:spTree>
    <p:extLst>
      <p:ext uri="{BB962C8B-B14F-4D97-AF65-F5344CB8AC3E}">
        <p14:creationId xmlns:p14="http://schemas.microsoft.com/office/powerpoint/2010/main" val="341441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a:t>Perhaps the messiest aspect of operating system design is input/output. Because</a:t>
            </a:r>
          </a:p>
          <a:p>
            <a:pPr>
              <a:defRPr/>
            </a:pPr>
            <a:r>
              <a:rPr lang="en-US" dirty="0"/>
              <a:t>there is such a wide variety of devices and applications of those devices, it is difficult</a:t>
            </a:r>
          </a:p>
          <a:p>
            <a:pPr>
              <a:defRPr/>
            </a:pPr>
            <a:r>
              <a:rPr lang="en-US" dirty="0"/>
              <a:t>to develop a general, consistent solution.</a:t>
            </a:r>
          </a:p>
          <a:p>
            <a:pPr>
              <a:defRPr/>
            </a:pPr>
            <a:endParaRPr lang="en-US" dirty="0"/>
          </a:p>
          <a:p>
            <a:pPr>
              <a:defRPr/>
            </a:pPr>
            <a:r>
              <a:rPr lang="en-US" dirty="0"/>
              <a:t>We begin this chapter with a brief discussion of I/O devices and the organization</a:t>
            </a:r>
          </a:p>
          <a:p>
            <a:pPr>
              <a:defRPr/>
            </a:pPr>
            <a:r>
              <a:rPr lang="en-US" dirty="0"/>
              <a:t>of the I/O functions. These topics, which generally come within the scope of</a:t>
            </a:r>
          </a:p>
          <a:p>
            <a:pPr>
              <a:defRPr/>
            </a:pPr>
            <a:r>
              <a:rPr lang="en-US" dirty="0"/>
              <a:t>computer architecture, set the stage for an examination of I/O from the point of view</a:t>
            </a:r>
          </a:p>
          <a:p>
            <a:pPr>
              <a:defRPr/>
            </a:pPr>
            <a:r>
              <a:rPr lang="en-US" dirty="0"/>
              <a:t>of the operating system.</a:t>
            </a:r>
          </a:p>
          <a:p>
            <a:pPr>
              <a:defRPr/>
            </a:pPr>
            <a:endParaRPr lang="en-US" dirty="0"/>
          </a:p>
          <a:p>
            <a:pPr>
              <a:defRPr/>
            </a:pPr>
            <a:r>
              <a:rPr lang="en-US" dirty="0"/>
              <a:t>The next section examines operating system design issues, including design</a:t>
            </a:r>
          </a:p>
          <a:p>
            <a:pPr>
              <a:defRPr/>
            </a:pPr>
            <a:r>
              <a:rPr lang="en-US" dirty="0"/>
              <a:t>objectives, and the way in which the I/O function can be structured. Then I/O</a:t>
            </a:r>
          </a:p>
          <a:p>
            <a:pPr>
              <a:defRPr/>
            </a:pPr>
            <a:r>
              <a:rPr lang="en-US" dirty="0"/>
              <a:t>buffering is examined; one of the basic I/O services provided by the operating</a:t>
            </a:r>
          </a:p>
          <a:p>
            <a:pPr>
              <a:defRPr/>
            </a:pPr>
            <a:r>
              <a:rPr lang="en-US" dirty="0"/>
              <a:t>system is a buffering function, which improves overall performance.</a:t>
            </a:r>
          </a:p>
          <a:p>
            <a:pPr>
              <a:defRPr/>
            </a:pPr>
            <a:endParaRPr lang="en-US" dirty="0"/>
          </a:p>
          <a:p>
            <a:pPr>
              <a:defRPr/>
            </a:pPr>
            <a:r>
              <a:rPr lang="en-US" dirty="0"/>
              <a:t>The next sections of the chapter are devoted to magnetic disk I/O. In contemporary</a:t>
            </a:r>
          </a:p>
          <a:p>
            <a:pPr>
              <a:defRPr/>
            </a:pPr>
            <a:r>
              <a:rPr lang="en-US" dirty="0"/>
              <a:t>systems, this form of I/O is the most important and is key to the performance as perceived</a:t>
            </a:r>
          </a:p>
          <a:p>
            <a:pPr>
              <a:defRPr/>
            </a:pPr>
            <a:r>
              <a:rPr lang="en-US" dirty="0"/>
              <a:t>by the user. We begin by developing a model of disk I/O performance and then</a:t>
            </a:r>
          </a:p>
          <a:p>
            <a:pPr>
              <a:defRPr/>
            </a:pPr>
            <a:r>
              <a:rPr lang="en-US" dirty="0"/>
              <a:t>examine several techniques that can be used to enhance performance.</a:t>
            </a:r>
          </a:p>
          <a:p>
            <a:pPr>
              <a:defRPr/>
            </a:pPr>
            <a:endParaRPr lang="en-US" dirty="0"/>
          </a:p>
          <a:p>
            <a:pPr>
              <a:defRPr/>
            </a:pPr>
            <a:r>
              <a:rPr lang="en-US" dirty="0"/>
              <a:t>Appendix J summarizes characteristics of secondary storage devices, including</a:t>
            </a:r>
          </a:p>
          <a:p>
            <a:pPr>
              <a:defRPr/>
            </a:pPr>
            <a:r>
              <a:rPr lang="en-US" dirty="0"/>
              <a:t>magnetic disk and optical memory.</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CED569-9AA5-4E03-BDD3-F39B583DA1DB}" type="slidenum">
              <a:rPr lang="en-US" smtClean="0"/>
              <a:pPr>
                <a:spcBef>
                  <a:spcPct val="0"/>
                </a:spcBef>
              </a:pPr>
              <a:t>8</a:t>
            </a:fld>
            <a:endParaRPr lang="en-US"/>
          </a:p>
        </p:txBody>
      </p:sp>
    </p:spTree>
    <p:extLst>
      <p:ext uri="{BB962C8B-B14F-4D97-AF65-F5344CB8AC3E}">
        <p14:creationId xmlns:p14="http://schemas.microsoft.com/office/powerpoint/2010/main" val="3087380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Notes Placeholder 2"/>
          <p:cNvSpPr>
            <a:spLocks noGrp="1"/>
          </p:cNvSpPr>
          <p:nvPr>
            <p:ph type="body" idx="1"/>
          </p:nvPr>
        </p:nvSpPr>
        <p:spPr/>
        <p:txBody>
          <a:bodyPr>
            <a:normAutofit fontScale="92500" lnSpcReduction="20000"/>
          </a:bodyPr>
          <a:lstStyle/>
          <a:p>
            <a:pPr>
              <a:defRPr/>
            </a:pPr>
            <a:r>
              <a:rPr lang="en-US" dirty="0"/>
              <a:t>Perhaps the messiest aspect of operating system design is input/output. Because</a:t>
            </a:r>
          </a:p>
          <a:p>
            <a:pPr>
              <a:defRPr/>
            </a:pPr>
            <a:r>
              <a:rPr lang="en-US" dirty="0"/>
              <a:t>there is such a wide variety of devices and applications of those devices, it is difficult</a:t>
            </a:r>
          </a:p>
          <a:p>
            <a:pPr>
              <a:defRPr/>
            </a:pPr>
            <a:r>
              <a:rPr lang="en-US" dirty="0"/>
              <a:t>to develop a general, consistent solution.</a:t>
            </a:r>
          </a:p>
          <a:p>
            <a:pPr>
              <a:defRPr/>
            </a:pPr>
            <a:endParaRPr lang="en-US" dirty="0"/>
          </a:p>
          <a:p>
            <a:pPr>
              <a:defRPr/>
            </a:pPr>
            <a:r>
              <a:rPr lang="en-US" dirty="0"/>
              <a:t>We begin this chapter with a brief discussion of I/O devices and the organization</a:t>
            </a:r>
          </a:p>
          <a:p>
            <a:pPr>
              <a:defRPr/>
            </a:pPr>
            <a:r>
              <a:rPr lang="en-US" dirty="0"/>
              <a:t>of the I/O functions. These topics, which generally come within the scope of</a:t>
            </a:r>
          </a:p>
          <a:p>
            <a:pPr>
              <a:defRPr/>
            </a:pPr>
            <a:r>
              <a:rPr lang="en-US" dirty="0"/>
              <a:t>computer architecture, set the stage for an examination of I/O from the point of view</a:t>
            </a:r>
          </a:p>
          <a:p>
            <a:pPr>
              <a:defRPr/>
            </a:pPr>
            <a:r>
              <a:rPr lang="en-US" dirty="0"/>
              <a:t>of the operating system.</a:t>
            </a:r>
          </a:p>
          <a:p>
            <a:pPr>
              <a:defRPr/>
            </a:pPr>
            <a:endParaRPr lang="en-US" dirty="0"/>
          </a:p>
          <a:p>
            <a:pPr>
              <a:defRPr/>
            </a:pPr>
            <a:r>
              <a:rPr lang="en-US" dirty="0"/>
              <a:t>The next section examines operating system design issues, including design</a:t>
            </a:r>
          </a:p>
          <a:p>
            <a:pPr>
              <a:defRPr/>
            </a:pPr>
            <a:r>
              <a:rPr lang="en-US" dirty="0"/>
              <a:t>objectives, and the way in which the I/O function can be structured. Then I/O</a:t>
            </a:r>
          </a:p>
          <a:p>
            <a:pPr>
              <a:defRPr/>
            </a:pPr>
            <a:r>
              <a:rPr lang="en-US" dirty="0"/>
              <a:t>buffering is examined; one of the basic I/O services provided by the operating</a:t>
            </a:r>
          </a:p>
          <a:p>
            <a:pPr>
              <a:defRPr/>
            </a:pPr>
            <a:r>
              <a:rPr lang="en-US" dirty="0"/>
              <a:t>system is a buffering function, which improves overall performance.</a:t>
            </a:r>
          </a:p>
          <a:p>
            <a:pPr>
              <a:defRPr/>
            </a:pPr>
            <a:endParaRPr lang="en-US" dirty="0"/>
          </a:p>
          <a:p>
            <a:pPr>
              <a:defRPr/>
            </a:pPr>
            <a:r>
              <a:rPr lang="en-US" dirty="0"/>
              <a:t>The next sections of the chapter are devoted to magnetic disk I/O. In contemporary</a:t>
            </a:r>
          </a:p>
          <a:p>
            <a:pPr>
              <a:defRPr/>
            </a:pPr>
            <a:r>
              <a:rPr lang="en-US" dirty="0"/>
              <a:t>systems, this form of I/O is the most important and is key to the performance as perceived</a:t>
            </a:r>
          </a:p>
          <a:p>
            <a:pPr>
              <a:defRPr/>
            </a:pPr>
            <a:r>
              <a:rPr lang="en-US" dirty="0"/>
              <a:t>by the user. We begin by developing a model of disk I/O performance and then</a:t>
            </a:r>
          </a:p>
          <a:p>
            <a:pPr>
              <a:defRPr/>
            </a:pPr>
            <a:r>
              <a:rPr lang="en-US" dirty="0"/>
              <a:t>examine several techniques that can be used to enhance performance.</a:t>
            </a:r>
          </a:p>
          <a:p>
            <a:pPr>
              <a:defRPr/>
            </a:pPr>
            <a:endParaRPr lang="en-US" dirty="0"/>
          </a:p>
          <a:p>
            <a:pPr>
              <a:defRPr/>
            </a:pPr>
            <a:r>
              <a:rPr lang="en-US" dirty="0"/>
              <a:t>Appendix J summarizes characteristics of secondary storage devices, including</a:t>
            </a:r>
          </a:p>
          <a:p>
            <a:pPr>
              <a:defRPr/>
            </a:pPr>
            <a:r>
              <a:rPr lang="en-US" dirty="0"/>
              <a:t>magnetic disk and optical memory.</a:t>
            </a:r>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08CED569-9AA5-4E03-BDD3-F39B583DA1DB}" type="slidenum">
              <a:rPr lang="en-US" smtClean="0"/>
              <a:pPr>
                <a:spcBef>
                  <a:spcPct val="0"/>
                </a:spcBef>
              </a:pPr>
              <a:t>9</a:t>
            </a:fld>
            <a:endParaRPr lang="en-US"/>
          </a:p>
        </p:txBody>
      </p:sp>
    </p:spTree>
    <p:extLst>
      <p:ext uri="{BB962C8B-B14F-4D97-AF65-F5344CB8AC3E}">
        <p14:creationId xmlns:p14="http://schemas.microsoft.com/office/powerpoint/2010/main" val="3495863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20E738E8-A4BA-41B8-8A42-FAE5DAE1AA0D}" type="datetimeFigureOut">
              <a:rPr lang="en-US"/>
              <a:pPr>
                <a:defRPr/>
              </a:pPr>
              <a:t>4/15/2021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05B3DF6-E147-4409-9CF9-D6622AA88CE2}" type="slidenum">
              <a:rPr lang="en-US"/>
              <a:pPr>
                <a:defRPr/>
              </a:pPr>
              <a:t>‹#›</a:t>
            </a:fld>
            <a:endParaRPr lang="en-US"/>
          </a:p>
        </p:txBody>
      </p:sp>
    </p:spTree>
    <p:extLst>
      <p:ext uri="{BB962C8B-B14F-4D97-AF65-F5344CB8AC3E}">
        <p14:creationId xmlns:p14="http://schemas.microsoft.com/office/powerpoint/2010/main" val="265386172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028C797-6627-4C66-BD1E-7BEEAC6805EF}" type="datetimeFigureOut">
              <a:rPr lang="en-US"/>
              <a:pPr>
                <a:defRPr/>
              </a:pPr>
              <a:t>4/15/2021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ACC0273-0CAD-42A0-B49F-2A884AE846DE}" type="slidenum">
              <a:rPr lang="en-US"/>
              <a:pPr>
                <a:defRPr/>
              </a:pPr>
              <a:t>‹#›</a:t>
            </a:fld>
            <a:endParaRPr lang="en-US"/>
          </a:p>
        </p:txBody>
      </p:sp>
    </p:spTree>
    <p:extLst>
      <p:ext uri="{BB962C8B-B14F-4D97-AF65-F5344CB8AC3E}">
        <p14:creationId xmlns:p14="http://schemas.microsoft.com/office/powerpoint/2010/main" val="401079542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FC98A15-03E9-4DBD-96F4-5DED31807990}" type="datetimeFigureOut">
              <a:rPr lang="en-US"/>
              <a:pPr>
                <a:defRPr/>
              </a:pPr>
              <a:t>4/15/2021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B8FD03F-1A53-4380-BA74-803D897CECE3}" type="slidenum">
              <a:rPr lang="en-US"/>
              <a:pPr>
                <a:defRPr/>
              </a:pPr>
              <a:t>‹#›</a:t>
            </a:fld>
            <a:endParaRPr lang="en-US"/>
          </a:p>
        </p:txBody>
      </p:sp>
    </p:spTree>
    <p:extLst>
      <p:ext uri="{BB962C8B-B14F-4D97-AF65-F5344CB8AC3E}">
        <p14:creationId xmlns:p14="http://schemas.microsoft.com/office/powerpoint/2010/main" val="25144542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4" name="Rectangle 11"/>
          <p:cNvSpPr/>
          <p:nvPr/>
        </p:nvSpPr>
        <p:spPr>
          <a:xfrm>
            <a:off x="341313" y="928688"/>
            <a:ext cx="8432800" cy="17716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5" name="Rectangle 6"/>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6" name="Rectangle 7"/>
          <p:cNvSpPr/>
          <p:nvPr/>
        </p:nvSpPr>
        <p:spPr>
          <a:xfrm>
            <a:off x="457200" y="817563"/>
            <a:ext cx="8229600" cy="117475"/>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pic>
        <p:nvPicPr>
          <p:cNvPr id="7" name="Picture 8" descr="TitleSlideTop.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457200"/>
            <a:ext cx="822960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9" descr="TitleSlideBottom.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700338"/>
            <a:ext cx="8229600" cy="3700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85707" y="968189"/>
            <a:ext cx="7799387" cy="1237130"/>
          </a:xfrm>
        </p:spPr>
        <p:txBody>
          <a:bodyPr/>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9" name="Date Placeholder 3"/>
          <p:cNvSpPr>
            <a:spLocks noGrp="1"/>
          </p:cNvSpPr>
          <p:nvPr>
            <p:ph type="dt" sz="half" idx="10"/>
          </p:nvPr>
        </p:nvSpPr>
        <p:spPr/>
        <p:txBody>
          <a:bodyPr/>
          <a:lstStyle>
            <a:lvl1pPr>
              <a:defRPr/>
            </a:lvl1pPr>
          </a:lstStyle>
          <a:p>
            <a:pPr>
              <a:defRPr/>
            </a:pPr>
            <a:fld id="{11887D15-919D-45BD-8C6D-CD052E4060DF}" type="datetimeFigureOut">
              <a:rPr lang="en-US"/>
              <a:pPr>
                <a:defRPr/>
              </a:pPr>
              <a:t>4/15/2021</a:t>
            </a:fld>
            <a:endParaRPr lang="en-US" dirty="0"/>
          </a:p>
        </p:txBody>
      </p:sp>
      <p:sp>
        <p:nvSpPr>
          <p:cNvPr id="10" name="Slide Number Placeholder 5"/>
          <p:cNvSpPr>
            <a:spLocks noGrp="1"/>
          </p:cNvSpPr>
          <p:nvPr>
            <p:ph type="sldNum" sz="quarter" idx="11"/>
          </p:nvPr>
        </p:nvSpPr>
        <p:spPr>
          <a:xfrm>
            <a:off x="4305300" y="6492875"/>
            <a:ext cx="533400" cy="365125"/>
          </a:xfrm>
        </p:spPr>
        <p:txBody>
          <a:bodyPr tIns="45720" bIns="45720"/>
          <a:lstStyle>
            <a:lvl1pPr algn="ctr">
              <a:defRPr sz="1100" b="1">
                <a:solidFill>
                  <a:srgbClr val="A6A6A6"/>
                </a:solidFill>
              </a:defRPr>
            </a:lvl1pPr>
          </a:lstStyle>
          <a:p>
            <a:pPr>
              <a:defRPr/>
            </a:pPr>
            <a:fld id="{816637B9-988F-4062-BE1F-C45BA2F82F13}" type="slidenum">
              <a:rPr lang="en-US"/>
              <a:pPr>
                <a:defRPr/>
              </a:pPr>
              <a:t>‹#›</a:t>
            </a:fld>
            <a:endParaRPr lang="en-US"/>
          </a:p>
        </p:txBody>
      </p:sp>
      <p:sp>
        <p:nvSpPr>
          <p:cNvPr id="11" name="Footer Placeholder 4"/>
          <p:cNvSpPr>
            <a:spLocks noGrp="1"/>
          </p:cNvSpPr>
          <p:nvPr>
            <p:ph type="ftr" sz="quarter" idx="12"/>
          </p:nvPr>
        </p:nvSpPr>
        <p:spPr/>
        <p:txBody>
          <a:bodyP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a:p>
        </p:txBody>
      </p:sp>
    </p:spTree>
    <p:extLst>
      <p:ext uri="{BB962C8B-B14F-4D97-AF65-F5344CB8AC3E}">
        <p14:creationId xmlns:p14="http://schemas.microsoft.com/office/powerpoint/2010/main" val="19119776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green.gif"/>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429625" y="5562600"/>
            <a:ext cx="714375"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descr="hand.gif"/>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115050"/>
            <a:ext cx="1190625"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eaLnBrk="1" fontAlgn="auto" hangingPunct="1">
              <a:spcBef>
                <a:spcPts val="0"/>
              </a:spcBef>
              <a:spcAft>
                <a:spcPts val="0"/>
              </a:spcAft>
              <a:defRPr/>
            </a:pPr>
            <a:endParaRPr lang="en-US" dirty="0"/>
          </a:p>
        </p:txBody>
      </p:sp>
      <p:pic>
        <p:nvPicPr>
          <p:cNvPr id="7" name="Picture 9" descr="top.gif"/>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rot="18850181">
            <a:off x="-155575" y="330200"/>
            <a:ext cx="2000250" cy="104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3"/>
          <p:cNvSpPr>
            <a:spLocks noGrp="1"/>
          </p:cNvSpPr>
          <p:nvPr>
            <p:ph type="dt" sz="half" idx="10"/>
          </p:nvPr>
        </p:nvSpPr>
        <p:spPr/>
        <p:txBody>
          <a:bodyPr/>
          <a:lstStyle>
            <a:lvl1pPr>
              <a:defRPr/>
            </a:lvl1pPr>
          </a:lstStyle>
          <a:p>
            <a:pPr>
              <a:defRPr/>
            </a:pPr>
            <a:fld id="{4270D772-2087-4256-A3D9-587DBF349E43}" type="datetimeFigureOut">
              <a:rPr lang="en-US"/>
              <a:pPr>
                <a:defRPr/>
              </a:pPr>
              <a:t>4/15/2021</a:t>
            </a:fld>
            <a:endParaRPr/>
          </a:p>
        </p:txBody>
      </p:sp>
      <p:sp>
        <p:nvSpPr>
          <p:cNvPr id="9" name="Footer Placeholder 4"/>
          <p:cNvSpPr>
            <a:spLocks noGrp="1"/>
          </p:cNvSpPr>
          <p:nvPr>
            <p:ph type="ftr" sz="quarter" idx="11"/>
          </p:nvPr>
        </p:nvSpPr>
        <p:spPr/>
        <p:txBody>
          <a:bodyPr/>
          <a:lstStyle>
            <a:lvl1pPr>
              <a:defRPr/>
            </a:lvl1pPr>
          </a:lstStyle>
          <a:p>
            <a:pPr>
              <a:defRPr/>
            </a:pPr>
            <a:endParaRPr/>
          </a:p>
        </p:txBody>
      </p:sp>
      <p:sp>
        <p:nvSpPr>
          <p:cNvPr id="10" name="Slide Number Placeholder 5"/>
          <p:cNvSpPr>
            <a:spLocks noGrp="1"/>
          </p:cNvSpPr>
          <p:nvPr>
            <p:ph type="sldNum" sz="quarter" idx="12"/>
          </p:nvPr>
        </p:nvSpPr>
        <p:spPr/>
        <p:txBody>
          <a:bodyPr/>
          <a:lstStyle>
            <a:lvl1pPr>
              <a:defRPr/>
            </a:lvl1pPr>
          </a:lstStyle>
          <a:p>
            <a:pPr>
              <a:defRPr/>
            </a:pPr>
            <a:fld id="{E829309A-A96B-46E0-8D6E-00F834A323E5}" type="slidenum">
              <a:rPr lang="en-US"/>
              <a:pPr>
                <a:defRPr/>
              </a:pPr>
              <a:t>‹#›</a:t>
            </a:fld>
            <a:endParaRPr lang="en-US"/>
          </a:p>
        </p:txBody>
      </p:sp>
    </p:spTree>
    <p:extLst>
      <p:ext uri="{BB962C8B-B14F-4D97-AF65-F5344CB8AC3E}">
        <p14:creationId xmlns:p14="http://schemas.microsoft.com/office/powerpoint/2010/main" val="33828572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4" name="Rectangle 9"/>
          <p:cNvSpPr/>
          <p:nvPr/>
        </p:nvSpPr>
        <p:spPr>
          <a:xfrm>
            <a:off x="327025" y="363538"/>
            <a:ext cx="8439150" cy="25177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pic>
        <p:nvPicPr>
          <p:cNvPr id="5" name="Picture 6" descr="SectionHeaderLef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9900" y="457200"/>
            <a:ext cx="2217738"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7"/>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7" name="Rectangle 8"/>
          <p:cNvSpPr/>
          <p:nvPr/>
        </p:nvSpPr>
        <p:spPr>
          <a:xfrm rot="5400000">
            <a:off x="-223043" y="3369468"/>
            <a:ext cx="5943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2" name="Title 1"/>
          <p:cNvSpPr>
            <a:spLocks noGrp="1"/>
          </p:cNvSpPr>
          <p:nvPr>
            <p:ph type="title"/>
          </p:nvPr>
        </p:nvSpPr>
        <p:spPr>
          <a:xfrm>
            <a:off x="3098041" y="3575712"/>
            <a:ext cx="5396671" cy="1340467"/>
          </a:xfrm>
        </p:spPr>
        <p:txBody>
          <a:bodyPr/>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p:cNvSpPr>
            <a:spLocks noGrp="1"/>
          </p:cNvSpPr>
          <p:nvPr>
            <p:ph type="dt" sz="half" idx="10"/>
          </p:nvPr>
        </p:nvSpPr>
        <p:spPr/>
        <p:txBody>
          <a:bodyPr/>
          <a:lstStyle>
            <a:lvl1pPr>
              <a:defRPr/>
            </a:lvl1pPr>
          </a:lstStyle>
          <a:p>
            <a:pPr>
              <a:defRPr/>
            </a:pPr>
            <a:fld id="{38B9BAFE-13D4-4074-9B8F-5EBB7A9315BB}" type="datetimeFigureOut">
              <a:rPr lang="en-US"/>
              <a:pPr>
                <a:defRPr/>
              </a:pPr>
              <a:t>4/15/2021</a:t>
            </a:fld>
            <a:endParaRPr lang="en-US" dirty="0"/>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a:xfrm>
            <a:off x="4306888" y="6492875"/>
            <a:ext cx="533400" cy="365125"/>
          </a:xfrm>
        </p:spPr>
        <p:txBody>
          <a:bodyPr tIns="45720" bIns="45720"/>
          <a:lstStyle>
            <a:lvl1pPr algn="ctr">
              <a:defRPr sz="1100" b="1">
                <a:solidFill>
                  <a:srgbClr val="A6A6A6"/>
                </a:solidFill>
              </a:defRPr>
            </a:lvl1pPr>
          </a:lstStyle>
          <a:p>
            <a:pPr>
              <a:defRPr/>
            </a:pPr>
            <a:fld id="{73E2F674-7D9B-4405-B1FA-A3453F9B5F4D}" type="slidenum">
              <a:rPr lang="en-US"/>
              <a:pPr>
                <a:defRPr/>
              </a:pPr>
              <a:t>‹#›</a:t>
            </a:fld>
            <a:endParaRPr lang="en-US"/>
          </a:p>
        </p:txBody>
      </p:sp>
    </p:spTree>
    <p:extLst>
      <p:ext uri="{BB962C8B-B14F-4D97-AF65-F5344CB8AC3E}">
        <p14:creationId xmlns:p14="http://schemas.microsoft.com/office/powerpoint/2010/main" val="32839825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p:cNvSpPr>
            <a:spLocks noGrp="1"/>
          </p:cNvSpPr>
          <p:nvPr>
            <p:ph type="dt" sz="half" idx="10"/>
          </p:nvPr>
        </p:nvSpPr>
        <p:spPr/>
        <p:txBody>
          <a:bodyPr/>
          <a:lstStyle>
            <a:lvl1pPr>
              <a:defRPr/>
            </a:lvl1pPr>
          </a:lstStyle>
          <a:p>
            <a:pPr>
              <a:defRPr/>
            </a:pPr>
            <a:fld id="{7EC0C08A-9848-4C8C-98AC-5864A7A6914F}" type="datetimeFigureOut">
              <a:rPr lang="en-US"/>
              <a:pPr>
                <a:defRPr/>
              </a:pPr>
              <a:t>4/15/2021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F67D72B-18DA-46B9-B16F-A19323EB1A42}" type="slidenum">
              <a:rPr lang="en-US"/>
              <a:pPr>
                <a:defRPr/>
              </a:pPr>
              <a:t>‹#›</a:t>
            </a:fld>
            <a:endParaRPr lang="en-US"/>
          </a:p>
        </p:txBody>
      </p:sp>
    </p:spTree>
    <p:extLst>
      <p:ext uri="{BB962C8B-B14F-4D97-AF65-F5344CB8AC3E}">
        <p14:creationId xmlns:p14="http://schemas.microsoft.com/office/powerpoint/2010/main" val="23537699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rot="5400000">
            <a:off x="2885281" y="4483894"/>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6"/>
          <p:cNvSpPr>
            <a:spLocks noGrp="1"/>
          </p:cNvSpPr>
          <p:nvPr>
            <p:ph type="dt" sz="half" idx="10"/>
          </p:nvPr>
        </p:nvSpPr>
        <p:spPr/>
        <p:txBody>
          <a:bodyPr/>
          <a:lstStyle>
            <a:lvl1pPr>
              <a:defRPr/>
            </a:lvl1pPr>
          </a:lstStyle>
          <a:p>
            <a:pPr>
              <a:defRPr/>
            </a:pPr>
            <a:fld id="{97861997-09B7-4AC1-B894-D92380EEABD9}" type="datetimeFigureOut">
              <a:rPr lang="en-US"/>
              <a:pPr>
                <a:defRPr/>
              </a:pPr>
              <a:t>4/15/2021</a:t>
            </a:fld>
            <a:endParaRPr lang="en-US" dirty="0"/>
          </a:p>
        </p:txBody>
      </p:sp>
      <p:sp>
        <p:nvSpPr>
          <p:cNvPr id="9" name="Footer Placeholder 7"/>
          <p:cNvSpPr>
            <a:spLocks noGrp="1"/>
          </p:cNvSpPr>
          <p:nvPr>
            <p:ph type="ftr" sz="quarter" idx="11"/>
          </p:nvPr>
        </p:nvSpPr>
        <p:spPr/>
        <p:txBody>
          <a:bodyPr/>
          <a:lstStyle>
            <a:lvl1pPr>
              <a:defRPr/>
            </a:lvl1pPr>
          </a:lstStyle>
          <a:p>
            <a:pPr>
              <a:defRPr/>
            </a:pPr>
            <a:endParaRPr lang="en-US"/>
          </a:p>
        </p:txBody>
      </p:sp>
      <p:sp>
        <p:nvSpPr>
          <p:cNvPr id="10" name="Slide Number Placeholder 8"/>
          <p:cNvSpPr>
            <a:spLocks noGrp="1"/>
          </p:cNvSpPr>
          <p:nvPr>
            <p:ph type="sldNum" sz="quarter" idx="12"/>
          </p:nvPr>
        </p:nvSpPr>
        <p:spPr/>
        <p:txBody>
          <a:bodyPr/>
          <a:lstStyle>
            <a:lvl1pPr>
              <a:defRPr/>
            </a:lvl1pPr>
          </a:lstStyle>
          <a:p>
            <a:pPr>
              <a:defRPr/>
            </a:pPr>
            <a:fld id="{FC6B665C-D590-4024-A4D4-2756CA27B246}" type="slidenum">
              <a:rPr lang="en-US"/>
              <a:pPr>
                <a:defRPr/>
              </a:pPr>
              <a:t>‹#›</a:t>
            </a:fld>
            <a:endParaRPr lang="en-US"/>
          </a:p>
        </p:txBody>
      </p:sp>
    </p:spTree>
    <p:extLst>
      <p:ext uri="{BB962C8B-B14F-4D97-AF65-F5344CB8AC3E}">
        <p14:creationId xmlns:p14="http://schemas.microsoft.com/office/powerpoint/2010/main" val="30272348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3"/>
          <p:cNvSpPr>
            <a:spLocks noGrp="1"/>
          </p:cNvSpPr>
          <p:nvPr>
            <p:ph type="dt" sz="half" idx="14"/>
          </p:nvPr>
        </p:nvSpPr>
        <p:spPr/>
        <p:txBody>
          <a:bodyPr/>
          <a:lstStyle>
            <a:lvl1pPr>
              <a:defRPr/>
            </a:lvl1pPr>
          </a:lstStyle>
          <a:p>
            <a:pPr>
              <a:defRPr/>
            </a:pPr>
            <a:fld id="{E6CF25A8-9BCB-4A02-92AB-6ABC32B626CD}" type="datetimeFigureOut">
              <a:rPr lang="en-US"/>
              <a:pPr>
                <a:defRPr/>
              </a:pPr>
              <a:t>4/15/2021</a:t>
            </a:fld>
            <a:endParaRPr lang="en-US" dirty="0"/>
          </a:p>
        </p:txBody>
      </p:sp>
      <p:sp>
        <p:nvSpPr>
          <p:cNvPr id="6" name="Footer Placeholder 4"/>
          <p:cNvSpPr>
            <a:spLocks noGrp="1"/>
          </p:cNvSpPr>
          <p:nvPr>
            <p:ph type="ftr" sz="quarter" idx="15"/>
          </p:nvPr>
        </p:nvSpPr>
        <p:spPr/>
        <p:txBody>
          <a:bodyPr/>
          <a:lstStyle>
            <a:lvl1pPr>
              <a:defRPr/>
            </a:lvl1pPr>
          </a:lstStyle>
          <a:p>
            <a:pPr>
              <a:defRPr/>
            </a:pPr>
            <a:endParaRPr lang="en-US"/>
          </a:p>
        </p:txBody>
      </p:sp>
      <p:sp>
        <p:nvSpPr>
          <p:cNvPr id="7" name="Slide Number Placeholder 5"/>
          <p:cNvSpPr>
            <a:spLocks noGrp="1"/>
          </p:cNvSpPr>
          <p:nvPr>
            <p:ph type="sldNum" sz="quarter" idx="16"/>
          </p:nvPr>
        </p:nvSpPr>
        <p:spPr/>
        <p:txBody>
          <a:bodyPr/>
          <a:lstStyle>
            <a:lvl1pPr>
              <a:defRPr/>
            </a:lvl1pPr>
          </a:lstStyle>
          <a:p>
            <a:pPr>
              <a:defRPr/>
            </a:pPr>
            <a:fld id="{837FBE61-BAB6-4F59-8163-88FD7F081EB8}" type="slidenum">
              <a:rPr lang="en-US"/>
              <a:pPr>
                <a:defRPr/>
              </a:pPr>
              <a:t>‹#›</a:t>
            </a:fld>
            <a:endParaRPr lang="en-US"/>
          </a:p>
        </p:txBody>
      </p:sp>
    </p:spTree>
    <p:extLst>
      <p:ext uri="{BB962C8B-B14F-4D97-AF65-F5344CB8AC3E}">
        <p14:creationId xmlns:p14="http://schemas.microsoft.com/office/powerpoint/2010/main" val="413771851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Date Placeholder 3"/>
          <p:cNvSpPr>
            <a:spLocks noGrp="1"/>
          </p:cNvSpPr>
          <p:nvPr>
            <p:ph type="dt" sz="half" idx="15"/>
          </p:nvPr>
        </p:nvSpPr>
        <p:spPr/>
        <p:txBody>
          <a:bodyPr/>
          <a:lstStyle>
            <a:lvl1pPr>
              <a:defRPr/>
            </a:lvl1pPr>
          </a:lstStyle>
          <a:p>
            <a:pPr>
              <a:defRPr/>
            </a:pPr>
            <a:fld id="{03232E06-0219-4FA2-B0FD-D58BFF0AC138}" type="datetimeFigureOut">
              <a:rPr lang="en-US"/>
              <a:pPr>
                <a:defRPr/>
              </a:pPr>
              <a:t>4/15/2021</a:t>
            </a:fld>
            <a:endParaRPr lang="en-US" dirty="0"/>
          </a:p>
        </p:txBody>
      </p:sp>
      <p:sp>
        <p:nvSpPr>
          <p:cNvPr id="7" name="Footer Placeholder 4"/>
          <p:cNvSpPr>
            <a:spLocks noGrp="1"/>
          </p:cNvSpPr>
          <p:nvPr>
            <p:ph type="ftr" sz="quarter" idx="16"/>
          </p:nvPr>
        </p:nvSpPr>
        <p:spPr/>
        <p:txBody>
          <a:bodyPr/>
          <a:lstStyle>
            <a:lvl1pPr>
              <a:defRPr/>
            </a:lvl1pPr>
          </a:lstStyle>
          <a:p>
            <a:pPr>
              <a:defRPr/>
            </a:pPr>
            <a:endParaRPr lang="en-US"/>
          </a:p>
        </p:txBody>
      </p:sp>
      <p:sp>
        <p:nvSpPr>
          <p:cNvPr id="10" name="Slide Number Placeholder 5"/>
          <p:cNvSpPr>
            <a:spLocks noGrp="1"/>
          </p:cNvSpPr>
          <p:nvPr>
            <p:ph type="sldNum" sz="quarter" idx="17"/>
          </p:nvPr>
        </p:nvSpPr>
        <p:spPr/>
        <p:txBody>
          <a:bodyPr/>
          <a:lstStyle>
            <a:lvl1pPr>
              <a:defRPr/>
            </a:lvl1pPr>
          </a:lstStyle>
          <a:p>
            <a:pPr>
              <a:defRPr/>
            </a:pPr>
            <a:fld id="{775FFDC1-20B5-4865-9050-D90C13990536}" type="slidenum">
              <a:rPr lang="en-US"/>
              <a:pPr>
                <a:defRPr/>
              </a:pPr>
              <a:t>‹#›</a:t>
            </a:fld>
            <a:endParaRPr lang="en-US"/>
          </a:p>
        </p:txBody>
      </p:sp>
    </p:spTree>
    <p:extLst>
      <p:ext uri="{BB962C8B-B14F-4D97-AF65-F5344CB8AC3E}">
        <p14:creationId xmlns:p14="http://schemas.microsoft.com/office/powerpoint/2010/main" val="18960036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3"/>
          <p:cNvSpPr>
            <a:spLocks noGrp="1"/>
          </p:cNvSpPr>
          <p:nvPr>
            <p:ph type="dt" sz="half" idx="16"/>
          </p:nvPr>
        </p:nvSpPr>
        <p:spPr/>
        <p:txBody>
          <a:bodyPr/>
          <a:lstStyle>
            <a:lvl1pPr>
              <a:defRPr/>
            </a:lvl1pPr>
          </a:lstStyle>
          <a:p>
            <a:pPr>
              <a:defRPr/>
            </a:pPr>
            <a:fld id="{90934056-05A3-4EB6-841C-CD93EF6F86E8}" type="datetimeFigureOut">
              <a:rPr lang="en-US"/>
              <a:pPr>
                <a:defRPr/>
              </a:pPr>
              <a:t>4/15/2021</a:t>
            </a:fld>
            <a:endParaRPr lang="en-US" dirty="0"/>
          </a:p>
        </p:txBody>
      </p:sp>
      <p:sp>
        <p:nvSpPr>
          <p:cNvPr id="8" name="Footer Placeholder 4"/>
          <p:cNvSpPr>
            <a:spLocks noGrp="1"/>
          </p:cNvSpPr>
          <p:nvPr>
            <p:ph type="ftr" sz="quarter" idx="17"/>
          </p:nvPr>
        </p:nvSpPr>
        <p:spPr/>
        <p:txBody>
          <a:bodyPr/>
          <a:lstStyle>
            <a:lvl1pPr>
              <a:defRPr/>
            </a:lvl1pPr>
          </a:lstStyle>
          <a:p>
            <a:pPr>
              <a:defRPr/>
            </a:pPr>
            <a:endParaRPr lang="en-US"/>
          </a:p>
        </p:txBody>
      </p:sp>
      <p:sp>
        <p:nvSpPr>
          <p:cNvPr id="12" name="Slide Number Placeholder 5"/>
          <p:cNvSpPr>
            <a:spLocks noGrp="1"/>
          </p:cNvSpPr>
          <p:nvPr>
            <p:ph type="sldNum" sz="quarter" idx="18"/>
          </p:nvPr>
        </p:nvSpPr>
        <p:spPr/>
        <p:txBody>
          <a:bodyPr/>
          <a:lstStyle>
            <a:lvl1pPr>
              <a:defRPr/>
            </a:lvl1pPr>
          </a:lstStyle>
          <a:p>
            <a:pPr>
              <a:defRPr/>
            </a:pPr>
            <a:fld id="{0723335E-4B94-4E34-B723-48304E940D04}" type="slidenum">
              <a:rPr lang="en-US"/>
              <a:pPr>
                <a:defRPr/>
              </a:pPr>
              <a:t>‹#›</a:t>
            </a:fld>
            <a:endParaRPr lang="en-US"/>
          </a:p>
        </p:txBody>
      </p:sp>
    </p:spTree>
    <p:extLst>
      <p:ext uri="{BB962C8B-B14F-4D97-AF65-F5344CB8AC3E}">
        <p14:creationId xmlns:p14="http://schemas.microsoft.com/office/powerpoint/2010/main" val="2806216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C039971-8A0F-4BFE-932F-69B0708F87AA}" type="datetimeFigureOut">
              <a:rPr lang="en-US"/>
              <a:pPr>
                <a:defRPr/>
              </a:pPr>
              <a:t>4/15/2021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3C85848-3E2A-47E2-9F67-B78ADDB4F7DD}" type="slidenum">
              <a:rPr lang="en-US"/>
              <a:pPr>
                <a:defRPr/>
              </a:pPr>
              <a:t>‹#›</a:t>
            </a:fld>
            <a:endParaRPr lang="en-US"/>
          </a:p>
        </p:txBody>
      </p:sp>
    </p:spTree>
    <p:extLst>
      <p:ext uri="{BB962C8B-B14F-4D97-AF65-F5344CB8AC3E}">
        <p14:creationId xmlns:p14="http://schemas.microsoft.com/office/powerpoint/2010/main" val="4014400313"/>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3"/>
          <p:cNvSpPr>
            <a:spLocks noGrp="1"/>
          </p:cNvSpPr>
          <p:nvPr>
            <p:ph type="dt" sz="half" idx="10"/>
          </p:nvPr>
        </p:nvSpPr>
        <p:spPr/>
        <p:txBody>
          <a:bodyPr/>
          <a:lstStyle>
            <a:lvl1pPr>
              <a:defRPr/>
            </a:lvl1pPr>
          </a:lstStyle>
          <a:p>
            <a:pPr>
              <a:defRPr/>
            </a:pPr>
            <a:fld id="{4F832576-D7DF-421A-A31B-ACDF9281E49A}" type="datetimeFigureOut">
              <a:rPr lang="en-US"/>
              <a:pPr>
                <a:defRPr/>
              </a:pPr>
              <a:t>4/15/2021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A5F70652-55AC-47C5-A9A6-DF95A8546D09}" type="slidenum">
              <a:rPr lang="en-US"/>
              <a:pPr>
                <a:defRPr/>
              </a:pPr>
              <a:t>‹#›</a:t>
            </a:fld>
            <a:endParaRPr lang="en-US"/>
          </a:p>
        </p:txBody>
      </p:sp>
    </p:spTree>
    <p:extLst>
      <p:ext uri="{BB962C8B-B14F-4D97-AF65-F5344CB8AC3E}">
        <p14:creationId xmlns:p14="http://schemas.microsoft.com/office/powerpoint/2010/main" val="30685442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2" name="Rectangle 6"/>
          <p:cNvSpPr/>
          <p:nvPr/>
        </p:nvSpPr>
        <p:spPr>
          <a:xfrm>
            <a:off x="355600" y="566738"/>
            <a:ext cx="8396288" cy="25971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3" name="Rectangle 4"/>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4" name="Rectangle 5"/>
          <p:cNvSpPr/>
          <p:nvPr/>
        </p:nvSpPr>
        <p:spPr>
          <a:xfrm>
            <a:off x="457200" y="4572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5" name="Date Placeholder 1"/>
          <p:cNvSpPr>
            <a:spLocks noGrp="1"/>
          </p:cNvSpPr>
          <p:nvPr>
            <p:ph type="dt" sz="half" idx="10"/>
          </p:nvPr>
        </p:nvSpPr>
        <p:spPr/>
        <p:txBody>
          <a:bodyPr/>
          <a:lstStyle>
            <a:lvl1pPr>
              <a:defRPr/>
            </a:lvl1pPr>
          </a:lstStyle>
          <a:p>
            <a:pPr>
              <a:defRPr/>
            </a:pPr>
            <a:fld id="{AFAF24EA-3F89-4342-850D-488AF308883D}" type="datetimeFigureOut">
              <a:rPr lang="en-US"/>
              <a:pPr>
                <a:defRPr/>
              </a:pPr>
              <a:t>4/15/2021</a:t>
            </a:fld>
            <a:endParaRPr lang="en-US" dirty="0"/>
          </a:p>
        </p:txBody>
      </p:sp>
      <p:sp>
        <p:nvSpPr>
          <p:cNvPr id="6" name="Footer Placeholder 2"/>
          <p:cNvSpPr>
            <a:spLocks noGrp="1"/>
          </p:cNvSpPr>
          <p:nvPr>
            <p:ph type="ftr" sz="quarter" idx="11"/>
          </p:nvPr>
        </p:nvSpPr>
        <p:spPr/>
        <p:txBody>
          <a:bodyPr/>
          <a:lstStyle>
            <a:lvl1pPr>
              <a:defRPr/>
            </a:lvl1pPr>
          </a:lstStyle>
          <a:p>
            <a:pPr>
              <a:defRPr/>
            </a:pPr>
            <a:endParaRPr lang="en-US"/>
          </a:p>
        </p:txBody>
      </p:sp>
      <p:sp>
        <p:nvSpPr>
          <p:cNvPr id="7" name="Slide Number Placeholder 3"/>
          <p:cNvSpPr>
            <a:spLocks noGrp="1"/>
          </p:cNvSpPr>
          <p:nvPr>
            <p:ph type="sldNum" sz="quarter" idx="12"/>
          </p:nvPr>
        </p:nvSpPr>
        <p:spPr/>
        <p:txBody>
          <a:bodyPr/>
          <a:lstStyle>
            <a:lvl1pPr>
              <a:defRPr/>
            </a:lvl1pPr>
          </a:lstStyle>
          <a:p>
            <a:pPr>
              <a:defRPr/>
            </a:pPr>
            <a:fld id="{E3F6E272-0592-4F2E-8B0F-918CE4CE5454}" type="slidenum">
              <a:rPr lang="en-US"/>
              <a:pPr>
                <a:defRPr/>
              </a:pPr>
              <a:t>‹#›</a:t>
            </a:fld>
            <a:endParaRPr lang="en-US"/>
          </a:p>
        </p:txBody>
      </p:sp>
    </p:spTree>
    <p:extLst>
      <p:ext uri="{BB962C8B-B14F-4D97-AF65-F5344CB8AC3E}">
        <p14:creationId xmlns:p14="http://schemas.microsoft.com/office/powerpoint/2010/main" val="41723580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5" name="Rectangle 9"/>
          <p:cNvSpPr/>
          <p:nvPr/>
        </p:nvSpPr>
        <p:spPr>
          <a:xfrm>
            <a:off x="333375" y="566738"/>
            <a:ext cx="8455025"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6" name="Rectangle 7"/>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7" name="Rectangle 8"/>
          <p:cNvSpPr/>
          <p:nvPr/>
        </p:nvSpPr>
        <p:spPr>
          <a:xfrm>
            <a:off x="457200" y="4572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2" name="Title 1"/>
          <p:cNvSpPr>
            <a:spLocks noGrp="1"/>
          </p:cNvSpPr>
          <p:nvPr>
            <p:ph type="title"/>
          </p:nvPr>
        </p:nvSpPr>
        <p:spPr>
          <a:xfrm>
            <a:off x="658368" y="1644868"/>
            <a:ext cx="3657600" cy="1098332"/>
          </a:xfrm>
        </p:spPr>
        <p:txBody>
          <a:bodyPr/>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4"/>
          <p:cNvSpPr>
            <a:spLocks noGrp="1"/>
          </p:cNvSpPr>
          <p:nvPr>
            <p:ph type="dt" sz="half" idx="10"/>
          </p:nvPr>
        </p:nvSpPr>
        <p:spPr/>
        <p:txBody>
          <a:bodyPr/>
          <a:lstStyle>
            <a:lvl1pPr>
              <a:defRPr/>
            </a:lvl1pPr>
          </a:lstStyle>
          <a:p>
            <a:pPr>
              <a:defRPr/>
            </a:pPr>
            <a:fld id="{A21F229B-7480-47AE-82C7-95B5054FFD4D}" type="datetimeFigureOut">
              <a:rPr lang="en-US"/>
              <a:pPr>
                <a:defRPr/>
              </a:pPr>
              <a:t>4/15/2021</a:t>
            </a:fld>
            <a:endParaRPr lang="en-US" dirty="0"/>
          </a:p>
        </p:txBody>
      </p:sp>
      <p:sp>
        <p:nvSpPr>
          <p:cNvPr id="9" name="Footer Placeholder 5"/>
          <p:cNvSpPr>
            <a:spLocks noGrp="1"/>
          </p:cNvSpPr>
          <p:nvPr>
            <p:ph type="ftr" sz="quarter" idx="11"/>
          </p:nvPr>
        </p:nvSpPr>
        <p:spPr/>
        <p:txBody>
          <a:bodyPr/>
          <a:lstStyle>
            <a:lvl1pPr>
              <a:defRPr/>
            </a:lvl1pPr>
          </a:lstStyle>
          <a:p>
            <a:pPr>
              <a:defRPr/>
            </a:pPr>
            <a:endParaRPr lang="en-US"/>
          </a:p>
        </p:txBody>
      </p:sp>
      <p:sp>
        <p:nvSpPr>
          <p:cNvPr id="10" name="Slide Number Placeholder 6"/>
          <p:cNvSpPr>
            <a:spLocks noGrp="1"/>
          </p:cNvSpPr>
          <p:nvPr>
            <p:ph type="sldNum" sz="quarter" idx="12"/>
          </p:nvPr>
        </p:nvSpPr>
        <p:spPr/>
        <p:txBody>
          <a:bodyPr/>
          <a:lstStyle>
            <a:lvl1pPr>
              <a:defRPr/>
            </a:lvl1pPr>
          </a:lstStyle>
          <a:p>
            <a:pPr>
              <a:defRPr/>
            </a:pPr>
            <a:fld id="{B5BD2D15-4BF1-4345-8808-30691BBDC89D}" type="slidenum">
              <a:rPr lang="en-US"/>
              <a:pPr>
                <a:defRPr/>
              </a:pPr>
              <a:t>‹#›</a:t>
            </a:fld>
            <a:endParaRPr lang="en-US"/>
          </a:p>
        </p:txBody>
      </p:sp>
    </p:spTree>
    <p:extLst>
      <p:ext uri="{BB962C8B-B14F-4D97-AF65-F5344CB8AC3E}">
        <p14:creationId xmlns:p14="http://schemas.microsoft.com/office/powerpoint/2010/main" val="1828172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5" name="Rectangle 9"/>
          <p:cNvSpPr/>
          <p:nvPr/>
        </p:nvSpPr>
        <p:spPr>
          <a:xfrm>
            <a:off x="355600" y="347663"/>
            <a:ext cx="8432800" cy="235267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6" name="Rectangle 7"/>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7" name="Rectangle 8"/>
          <p:cNvSpPr/>
          <p:nvPr/>
        </p:nvSpPr>
        <p:spPr>
          <a:xfrm rot="5400000">
            <a:off x="5598319" y="3310731"/>
            <a:ext cx="5943600" cy="236538"/>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2" name="Title 1"/>
          <p:cNvSpPr>
            <a:spLocks noGrp="1"/>
          </p:cNvSpPr>
          <p:nvPr>
            <p:ph type="title"/>
          </p:nvPr>
        </p:nvSpPr>
        <p:spPr>
          <a:xfrm>
            <a:off x="658368" y="1644868"/>
            <a:ext cx="3657600" cy="1098332"/>
          </a:xfrm>
        </p:spPr>
        <p:txBody>
          <a:bodyPr/>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Picture Placeholder 10"/>
          <p:cNvSpPr>
            <a:spLocks noGrp="1"/>
          </p:cNvSpPr>
          <p:nvPr>
            <p:ph type="pic" sz="quarter" idx="13"/>
          </p:nvPr>
        </p:nvSpPr>
        <p:spPr>
          <a:xfrm>
            <a:off x="4828032" y="457200"/>
            <a:ext cx="3621024" cy="5943600"/>
          </a:xfrm>
        </p:spPr>
        <p:txBody>
          <a:bodyPr rtlCol="0">
            <a:normAutofit/>
          </a:bodyPr>
          <a:lstStyle>
            <a:lvl1pPr>
              <a:buNone/>
              <a:defRPr/>
            </a:lvl1pPr>
          </a:lstStyle>
          <a:p>
            <a:pPr lvl="0"/>
            <a:r>
              <a:rPr lang="en-US" noProof="0" dirty="0"/>
              <a:t>Click icon to add picture</a:t>
            </a:r>
            <a:endParaRPr noProof="0" dirty="0"/>
          </a:p>
        </p:txBody>
      </p:sp>
      <p:sp>
        <p:nvSpPr>
          <p:cNvPr id="8" name="Date Placeholder 4"/>
          <p:cNvSpPr>
            <a:spLocks noGrp="1"/>
          </p:cNvSpPr>
          <p:nvPr>
            <p:ph type="dt" sz="half" idx="14"/>
          </p:nvPr>
        </p:nvSpPr>
        <p:spPr/>
        <p:txBody>
          <a:bodyPr/>
          <a:lstStyle>
            <a:lvl1pPr>
              <a:defRPr/>
            </a:lvl1pPr>
          </a:lstStyle>
          <a:p>
            <a:pPr>
              <a:defRPr/>
            </a:pPr>
            <a:fld id="{0F989623-70CF-4DFC-8485-06ACA9D3A52C}" type="datetimeFigureOut">
              <a:rPr lang="en-US"/>
              <a:pPr>
                <a:defRPr/>
              </a:pPr>
              <a:t>4/15/2021</a:t>
            </a:fld>
            <a:endParaRPr lang="en-US" dirty="0"/>
          </a:p>
        </p:txBody>
      </p:sp>
      <p:sp>
        <p:nvSpPr>
          <p:cNvPr id="9" name="Footer Placeholder 5"/>
          <p:cNvSpPr>
            <a:spLocks noGrp="1"/>
          </p:cNvSpPr>
          <p:nvPr>
            <p:ph type="ftr" sz="quarter" idx="15"/>
          </p:nvPr>
        </p:nvSpPr>
        <p:spPr/>
        <p:txBody>
          <a:bodyPr/>
          <a:lstStyle>
            <a:lvl1pPr>
              <a:defRPr/>
            </a:lvl1pPr>
          </a:lstStyle>
          <a:p>
            <a:pPr>
              <a:defRPr/>
            </a:pPr>
            <a:endParaRPr lang="en-US"/>
          </a:p>
        </p:txBody>
      </p:sp>
      <p:sp>
        <p:nvSpPr>
          <p:cNvPr id="10" name="Slide Number Placeholder 6"/>
          <p:cNvSpPr>
            <a:spLocks noGrp="1"/>
          </p:cNvSpPr>
          <p:nvPr>
            <p:ph type="sldNum" sz="quarter" idx="16"/>
          </p:nvPr>
        </p:nvSpPr>
        <p:spPr/>
        <p:txBody>
          <a:bodyPr/>
          <a:lstStyle>
            <a:lvl1pPr>
              <a:defRPr/>
            </a:lvl1pPr>
          </a:lstStyle>
          <a:p>
            <a:pPr>
              <a:defRPr/>
            </a:pPr>
            <a:fld id="{43DDE9CA-0EA5-4CA9-94D4-430B396D676D}" type="slidenum">
              <a:rPr lang="en-US"/>
              <a:pPr>
                <a:defRPr/>
              </a:pPr>
              <a:t>‹#›</a:t>
            </a:fld>
            <a:endParaRPr lang="en-US"/>
          </a:p>
        </p:txBody>
      </p:sp>
    </p:spTree>
    <p:extLst>
      <p:ext uri="{BB962C8B-B14F-4D97-AF65-F5344CB8AC3E}">
        <p14:creationId xmlns:p14="http://schemas.microsoft.com/office/powerpoint/2010/main" val="32680404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lvl1pPr>
              <a:defRPr/>
            </a:lvl1pPr>
          </a:lstStyle>
          <a:p>
            <a:pPr>
              <a:defRPr/>
            </a:pPr>
            <a:fld id="{DAA8BD70-FE1D-4D35-85C0-3D28E11A645F}" type="datetimeFigureOut">
              <a:rPr lang="en-US"/>
              <a:pPr>
                <a:defRPr/>
              </a:pPr>
              <a:t>4/15/2021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945A6C-5E6F-48B4-A124-A7EBFC874C05}" type="slidenum">
              <a:rPr lang="en-US"/>
              <a:pPr>
                <a:defRPr/>
              </a:pPr>
              <a:t>‹#›</a:t>
            </a:fld>
            <a:endParaRPr lang="en-US"/>
          </a:p>
        </p:txBody>
      </p:sp>
    </p:spTree>
    <p:extLst>
      <p:ext uri="{BB962C8B-B14F-4D97-AF65-F5344CB8AC3E}">
        <p14:creationId xmlns:p14="http://schemas.microsoft.com/office/powerpoint/2010/main" val="30423512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4" name="Rectangle 3"/>
          <p:cNvSpPr/>
          <p:nvPr/>
        </p:nvSpPr>
        <p:spPr>
          <a:xfrm>
            <a:off x="347663" y="363538"/>
            <a:ext cx="844073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pic>
        <p:nvPicPr>
          <p:cNvPr id="5" name="Picture 8" descr="VerticalRigh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2000" y="457200"/>
            <a:ext cx="1546225" cy="594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9"/>
          <p:cNvSpPr/>
          <p:nvPr/>
        </p:nvSpPr>
        <p:spPr>
          <a:xfrm rot="5400000">
            <a:off x="4074319" y="3369469"/>
            <a:ext cx="5943600" cy="11906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7" name="Rectangle 6"/>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Date Placeholder 3"/>
          <p:cNvSpPr>
            <a:spLocks noGrp="1"/>
          </p:cNvSpPr>
          <p:nvPr>
            <p:ph type="dt" sz="half" idx="10"/>
          </p:nvPr>
        </p:nvSpPr>
        <p:spPr/>
        <p:txBody>
          <a:bodyPr/>
          <a:lstStyle>
            <a:lvl1pPr>
              <a:defRPr/>
            </a:lvl1pPr>
          </a:lstStyle>
          <a:p>
            <a:pPr>
              <a:defRPr/>
            </a:pPr>
            <a:fld id="{63B54CFE-57CC-4CAF-A04F-4AA98F5B23B1}" type="datetimeFigureOut">
              <a:rPr lang="en-US"/>
              <a:pPr>
                <a:defRPr/>
              </a:pPr>
              <a:t>4/15/2021</a:t>
            </a:fld>
            <a:endParaRPr lang="en-US" dirty="0"/>
          </a:p>
        </p:txBody>
      </p:sp>
      <p:sp>
        <p:nvSpPr>
          <p:cNvPr id="9" name="Footer Placeholder 4"/>
          <p:cNvSpPr>
            <a:spLocks noGrp="1"/>
          </p:cNvSpPr>
          <p:nvPr>
            <p:ph type="ftr" sz="quarter" idx="11"/>
          </p:nvPr>
        </p:nvSpPr>
        <p:spPr/>
        <p:txBody>
          <a:bodyPr/>
          <a:lstStyle>
            <a:lvl1pPr>
              <a:defRPr/>
            </a:lvl1pPr>
          </a:lstStyle>
          <a:p>
            <a:pPr>
              <a:defRPr/>
            </a:pPr>
            <a:endParaRPr lang="en-US"/>
          </a:p>
        </p:txBody>
      </p:sp>
      <p:sp>
        <p:nvSpPr>
          <p:cNvPr id="10" name="Slide Number Placeholder 5"/>
          <p:cNvSpPr>
            <a:spLocks noGrp="1"/>
          </p:cNvSpPr>
          <p:nvPr>
            <p:ph type="sldNum" sz="quarter" idx="12"/>
          </p:nvPr>
        </p:nvSpPr>
        <p:spPr/>
        <p:txBody>
          <a:bodyPr/>
          <a:lstStyle>
            <a:lvl1pPr>
              <a:defRPr/>
            </a:lvl1pPr>
          </a:lstStyle>
          <a:p>
            <a:pPr>
              <a:defRPr/>
            </a:pPr>
            <a:fld id="{E3825490-A054-4EC3-B5E5-E4A537BD9FF6}" type="slidenum">
              <a:rPr lang="en-US"/>
              <a:pPr>
                <a:defRPr/>
              </a:pPr>
              <a:t>‹#›</a:t>
            </a:fld>
            <a:endParaRPr lang="en-US"/>
          </a:p>
        </p:txBody>
      </p:sp>
    </p:spTree>
    <p:extLst>
      <p:ext uri="{BB962C8B-B14F-4D97-AF65-F5344CB8AC3E}">
        <p14:creationId xmlns:p14="http://schemas.microsoft.com/office/powerpoint/2010/main" val="237911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8A3C7AE-5BFD-4464-B6AF-0A9FD2A45766}" type="datetimeFigureOut">
              <a:rPr lang="en-US"/>
              <a:pPr>
                <a:defRPr/>
              </a:pPr>
              <a:t>4/15/2021</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3960144-4E56-4813-86DD-DBC53F837D97}" type="slidenum">
              <a:rPr lang="en-US"/>
              <a:pPr>
                <a:defRPr/>
              </a:pPr>
              <a:t>‹#›</a:t>
            </a:fld>
            <a:endParaRPr lang="en-US"/>
          </a:p>
        </p:txBody>
      </p:sp>
    </p:spTree>
    <p:extLst>
      <p:ext uri="{BB962C8B-B14F-4D97-AF65-F5344CB8AC3E}">
        <p14:creationId xmlns:p14="http://schemas.microsoft.com/office/powerpoint/2010/main" val="338808474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DC15160-D70D-4F98-8968-E11AB9FB994A}" type="datetimeFigureOut">
              <a:rPr lang="en-US"/>
              <a:pPr>
                <a:defRPr/>
              </a:pPr>
              <a:t>4/15/2021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5946286C-AAB8-45DD-ABAC-C3BF56B29CBE}" type="slidenum">
              <a:rPr lang="en-US"/>
              <a:pPr>
                <a:defRPr/>
              </a:pPr>
              <a:t>‹#›</a:t>
            </a:fld>
            <a:endParaRPr lang="en-US"/>
          </a:p>
        </p:txBody>
      </p:sp>
    </p:spTree>
    <p:extLst>
      <p:ext uri="{BB962C8B-B14F-4D97-AF65-F5344CB8AC3E}">
        <p14:creationId xmlns:p14="http://schemas.microsoft.com/office/powerpoint/2010/main" val="264098958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B7CBAC77-A923-473C-84BA-FAA8E03A5A53}" type="datetimeFigureOut">
              <a:rPr lang="en-US"/>
              <a:pPr>
                <a:defRPr/>
              </a:pPr>
              <a:t>4/15/2021</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8EB511DF-B795-494E-B3CF-DF965F56FE4B}" type="slidenum">
              <a:rPr lang="en-US"/>
              <a:pPr>
                <a:defRPr/>
              </a:pPr>
              <a:t>‹#›</a:t>
            </a:fld>
            <a:endParaRPr lang="en-US"/>
          </a:p>
        </p:txBody>
      </p:sp>
    </p:spTree>
    <p:extLst>
      <p:ext uri="{BB962C8B-B14F-4D97-AF65-F5344CB8AC3E}">
        <p14:creationId xmlns:p14="http://schemas.microsoft.com/office/powerpoint/2010/main" val="336338018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FAB2174-AF18-4222-9110-A8DEB55C417A}" type="datetimeFigureOut">
              <a:rPr lang="en-US"/>
              <a:pPr>
                <a:defRPr/>
              </a:pPr>
              <a:t>4/15/2021</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0EE88901-8EC6-4BFB-A829-7547DA0B950C}" type="slidenum">
              <a:rPr lang="en-US"/>
              <a:pPr>
                <a:defRPr/>
              </a:pPr>
              <a:t>‹#›</a:t>
            </a:fld>
            <a:endParaRPr lang="en-US"/>
          </a:p>
        </p:txBody>
      </p:sp>
    </p:spTree>
    <p:extLst>
      <p:ext uri="{BB962C8B-B14F-4D97-AF65-F5344CB8AC3E}">
        <p14:creationId xmlns:p14="http://schemas.microsoft.com/office/powerpoint/2010/main" val="112832604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F3F4673-EC4B-4158-BF26-0E48A5C95476}" type="datetimeFigureOut">
              <a:rPr lang="en-US"/>
              <a:pPr>
                <a:defRPr/>
              </a:pPr>
              <a:t>4/15/2021</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C65B499-11EB-48A7-8308-55CF0BF42EE8}" type="slidenum">
              <a:rPr lang="en-US"/>
              <a:pPr>
                <a:defRPr/>
              </a:pPr>
              <a:t>‹#›</a:t>
            </a:fld>
            <a:endParaRPr lang="en-US"/>
          </a:p>
        </p:txBody>
      </p:sp>
    </p:spTree>
    <p:extLst>
      <p:ext uri="{BB962C8B-B14F-4D97-AF65-F5344CB8AC3E}">
        <p14:creationId xmlns:p14="http://schemas.microsoft.com/office/powerpoint/2010/main" val="25060439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A6042155-9E1B-4B46-BC95-284B1362EAAD}" type="datetimeFigureOut">
              <a:rPr lang="en-US"/>
              <a:pPr>
                <a:defRPr/>
              </a:pPr>
              <a:t>4/15/2021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98AE0D-B510-4DA5-AD1F-5BECBF7891E0}" type="slidenum">
              <a:rPr lang="en-US"/>
              <a:pPr>
                <a:defRPr/>
              </a:pPr>
              <a:t>‹#›</a:t>
            </a:fld>
            <a:endParaRPr lang="en-US"/>
          </a:p>
        </p:txBody>
      </p:sp>
    </p:spTree>
    <p:extLst>
      <p:ext uri="{BB962C8B-B14F-4D97-AF65-F5344CB8AC3E}">
        <p14:creationId xmlns:p14="http://schemas.microsoft.com/office/powerpoint/2010/main" val="651703258"/>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BB6E2DD9-181D-46B4-B825-823D23D8BBAC}" type="datetimeFigureOut">
              <a:rPr lang="en-US"/>
              <a:pPr>
                <a:defRPr/>
              </a:pPr>
              <a:t>4/15/2021</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2E06FF8-04B6-4837-A87A-4DDF6A59E78F}" type="slidenum">
              <a:rPr lang="en-US"/>
              <a:pPr>
                <a:defRPr/>
              </a:pPr>
              <a:t>‹#›</a:t>
            </a:fld>
            <a:endParaRPr lang="en-US"/>
          </a:p>
        </p:txBody>
      </p:sp>
    </p:spTree>
    <p:extLst>
      <p:ext uri="{BB962C8B-B14F-4D97-AF65-F5344CB8AC3E}">
        <p14:creationId xmlns:p14="http://schemas.microsoft.com/office/powerpoint/2010/main" val="346583833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E181788F-4442-4966-B2E6-559C52FCB7F4}" type="datetimeFigureOut">
              <a:rPr lang="en-US"/>
              <a:pPr>
                <a:defRPr/>
              </a:pPr>
              <a:t>4/15/2021</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E4F38DF2-9E3B-43B6-915E-2299F3BFBF66}"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2050" name="Picture 10" descr="RunningTop-R.jp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457200" y="457200"/>
            <a:ext cx="8229600" cy="138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658813" y="455613"/>
            <a:ext cx="7824787" cy="1323975"/>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2052" name="Text Placeholder 2"/>
          <p:cNvSpPr>
            <a:spLocks noGrp="1"/>
          </p:cNvSpPr>
          <p:nvPr>
            <p:ph type="body" idx="1"/>
          </p:nvPr>
        </p:nvSpPr>
        <p:spPr bwMode="auto">
          <a:xfrm>
            <a:off x="2286000" y="2286000"/>
            <a:ext cx="6197600" cy="3840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689725" y="6492875"/>
            <a:ext cx="2133600" cy="365125"/>
          </a:xfrm>
          <a:prstGeom prst="rect">
            <a:avLst/>
          </a:prstGeom>
        </p:spPr>
        <p:txBody>
          <a:bodyPr vert="horz" lIns="91440" tIns="45720" rIns="91440" bIns="45720" rtlCol="0" anchor="ctr"/>
          <a:lstStyle>
            <a:lvl1pPr algn="r" eaLnBrk="1" hangingPunct="1">
              <a:defRPr sz="1100" b="1">
                <a:solidFill>
                  <a:schemeClr val="bg1">
                    <a:lumMod val="65000"/>
                  </a:schemeClr>
                </a:solidFill>
                <a:latin typeface="Calibri" pitchFamily="34" charset="0"/>
                <a:cs typeface="+mn-cs"/>
              </a:defRPr>
            </a:lvl1pPr>
          </a:lstStyle>
          <a:p>
            <a:pPr>
              <a:defRPr/>
            </a:pPr>
            <a:fld id="{D9A6E11A-375B-41B7-ABFE-895ABE9E60BB}" type="datetimeFigureOut">
              <a:rPr lang="en-US"/>
              <a:pPr>
                <a:defRPr/>
              </a:pPr>
              <a:t>4/15/2021</a:t>
            </a:fld>
            <a:endParaRPr lang="en-US" dirty="0"/>
          </a:p>
        </p:txBody>
      </p:sp>
      <p:sp>
        <p:nvSpPr>
          <p:cNvPr id="5" name="Footer Placeholder 4"/>
          <p:cNvSpPr>
            <a:spLocks noGrp="1"/>
          </p:cNvSpPr>
          <p:nvPr>
            <p:ph type="ftr" sz="quarter" idx="3"/>
          </p:nvPr>
        </p:nvSpPr>
        <p:spPr>
          <a:xfrm>
            <a:off x="317500" y="6492875"/>
            <a:ext cx="3416300"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a:p>
        </p:txBody>
      </p:sp>
      <p:sp>
        <p:nvSpPr>
          <p:cNvPr id="6" name="Slide Number Placeholder 5"/>
          <p:cNvSpPr>
            <a:spLocks noGrp="1"/>
          </p:cNvSpPr>
          <p:nvPr>
            <p:ph type="sldNum" sz="quarter" idx="4"/>
          </p:nvPr>
        </p:nvSpPr>
        <p:spPr>
          <a:xfrm>
            <a:off x="379413" y="6149975"/>
            <a:ext cx="533400" cy="365125"/>
          </a:xfrm>
          <a:prstGeom prst="rect">
            <a:avLst/>
          </a:prstGeom>
        </p:spPr>
        <p:txBody>
          <a:bodyPr vert="horz" wrap="square" lIns="91440" tIns="91440" rIns="91440" bIns="91440" numCol="1" anchor="ctr" anchorCtr="0" compatLnSpc="1">
            <a:prstTxWarp prst="textNoShape">
              <a:avLst/>
            </a:prstTxWarp>
          </a:bodyPr>
          <a:lstStyle>
            <a:lvl1pPr eaLnBrk="1" hangingPunct="1">
              <a:defRPr>
                <a:solidFill>
                  <a:schemeClr val="accent1"/>
                </a:solidFill>
                <a:latin typeface="Calibri" panose="020F0502020204030204" pitchFamily="34" charset="0"/>
              </a:defRPr>
            </a:lvl1pPr>
          </a:lstStyle>
          <a:p>
            <a:pPr>
              <a:defRPr/>
            </a:pPr>
            <a:fld id="{3AA361F7-5093-4798-BD51-8F6495CF77DE}" type="slidenum">
              <a:rPr lang="en-US"/>
              <a:pPr>
                <a:defRPr/>
              </a:pPr>
              <a:t>‹#›</a:t>
            </a:fld>
            <a:endParaRPr lang="en-US"/>
          </a:p>
        </p:txBody>
      </p:sp>
      <p:sp>
        <p:nvSpPr>
          <p:cNvPr id="7" name="Rectangle 6"/>
          <p:cNvSpPr/>
          <p:nvPr/>
        </p:nvSpPr>
        <p:spPr>
          <a:xfrm>
            <a:off x="320675" y="320675"/>
            <a:ext cx="8502650" cy="621665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
        <p:nvSpPr>
          <p:cNvPr id="10" name="Rectangle 9"/>
          <p:cNvSpPr/>
          <p:nvPr/>
        </p:nvSpPr>
        <p:spPr>
          <a:xfrm>
            <a:off x="457200" y="1841500"/>
            <a:ext cx="8229600" cy="119063"/>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a:p>
        </p:txBody>
      </p:sp>
    </p:spTree>
  </p:cSld>
  <p:clrMap bg1="lt1" tx1="dk1" bg2="lt2" tx2="dk2" accent1="accent1" accent2="accent2" accent3="accent3" accent4="accent4" accent5="accent5" accent6="accent6" hlink="hlink" folHlink="folHlink"/>
  <p:sldLayoutIdLst>
    <p:sldLayoutId id="2147483932" r:id="rId1"/>
    <p:sldLayoutId id="2147483933" r:id="rId2"/>
    <p:sldLayoutId id="2147483934" r:id="rId3"/>
    <p:sldLayoutId id="2147483926" r:id="rId4"/>
    <p:sldLayoutId id="2147483935" r:id="rId5"/>
    <p:sldLayoutId id="2147483927" r:id="rId6"/>
    <p:sldLayoutId id="2147483928" r:id="rId7"/>
    <p:sldLayoutId id="2147483929" r:id="rId8"/>
    <p:sldLayoutId id="2147483930" r:id="rId9"/>
    <p:sldLayoutId id="2147483936" r:id="rId10"/>
    <p:sldLayoutId id="2147483937" r:id="rId11"/>
    <p:sldLayoutId id="2147483938" r:id="rId12"/>
    <p:sldLayoutId id="2147483931" r:id="rId13"/>
    <p:sldLayoutId id="2147483939" r:id="rId14"/>
  </p:sldLayoutIdLst>
  <p:txStyles>
    <p:titleStyle>
      <a:lvl1pPr algn="r" rtl="0" eaLnBrk="0" fontAlgn="base" hangingPunct="0">
        <a:lnSpc>
          <a:spcPts val="5400"/>
        </a:lnSpc>
        <a:spcBef>
          <a:spcPct val="0"/>
        </a:spcBef>
        <a:spcAft>
          <a:spcPct val="0"/>
        </a:spcAft>
        <a:defRPr sz="5200" kern="1200">
          <a:solidFill>
            <a:schemeClr val="bg1"/>
          </a:solidFill>
          <a:effectLst>
            <a:outerShdw blurRad="50800" dist="38100" dir="2700000" algn="tl" rotWithShape="0">
              <a:prstClr val="black">
                <a:alpha val="40000"/>
              </a:prstClr>
            </a:outerShdw>
          </a:effectLst>
          <a:latin typeface="+mj-lt"/>
          <a:ea typeface="+mj-ea"/>
          <a:cs typeface="+mj-cs"/>
        </a:defRPr>
      </a:lvl1pPr>
      <a:lvl2pPr algn="r" rtl="0" eaLnBrk="0" fontAlgn="base" hangingPunct="0">
        <a:lnSpc>
          <a:spcPts val="5400"/>
        </a:lnSpc>
        <a:spcBef>
          <a:spcPct val="0"/>
        </a:spcBef>
        <a:spcAft>
          <a:spcPct val="0"/>
        </a:spcAft>
        <a:defRPr sz="5200">
          <a:solidFill>
            <a:schemeClr val="bg1"/>
          </a:solidFill>
          <a:latin typeface="Calisto MT" pitchFamily="18" charset="0"/>
        </a:defRPr>
      </a:lvl2pPr>
      <a:lvl3pPr algn="r" rtl="0" eaLnBrk="0" fontAlgn="base" hangingPunct="0">
        <a:lnSpc>
          <a:spcPts val="5400"/>
        </a:lnSpc>
        <a:spcBef>
          <a:spcPct val="0"/>
        </a:spcBef>
        <a:spcAft>
          <a:spcPct val="0"/>
        </a:spcAft>
        <a:defRPr sz="5200">
          <a:solidFill>
            <a:schemeClr val="bg1"/>
          </a:solidFill>
          <a:latin typeface="Calisto MT" pitchFamily="18" charset="0"/>
        </a:defRPr>
      </a:lvl3pPr>
      <a:lvl4pPr algn="r" rtl="0" eaLnBrk="0" fontAlgn="base" hangingPunct="0">
        <a:lnSpc>
          <a:spcPts val="5400"/>
        </a:lnSpc>
        <a:spcBef>
          <a:spcPct val="0"/>
        </a:spcBef>
        <a:spcAft>
          <a:spcPct val="0"/>
        </a:spcAft>
        <a:defRPr sz="5200">
          <a:solidFill>
            <a:schemeClr val="bg1"/>
          </a:solidFill>
          <a:latin typeface="Calisto MT" pitchFamily="18" charset="0"/>
        </a:defRPr>
      </a:lvl4pPr>
      <a:lvl5pPr algn="r" rtl="0" eaLnBrk="0" fontAlgn="base" hangingPunct="0">
        <a:lnSpc>
          <a:spcPts val="5400"/>
        </a:lnSpc>
        <a:spcBef>
          <a:spcPct val="0"/>
        </a:spcBef>
        <a:spcAft>
          <a:spcPct val="0"/>
        </a:spcAft>
        <a:defRPr sz="5200">
          <a:solidFill>
            <a:schemeClr val="bg1"/>
          </a:solidFill>
          <a:latin typeface="Calisto MT" pitchFamily="18" charset="0"/>
        </a:defRPr>
      </a:lvl5pPr>
      <a:lvl6pPr marL="457200" algn="r" rtl="0" fontAlgn="base">
        <a:lnSpc>
          <a:spcPts val="5400"/>
        </a:lnSpc>
        <a:spcBef>
          <a:spcPct val="0"/>
        </a:spcBef>
        <a:spcAft>
          <a:spcPct val="0"/>
        </a:spcAft>
        <a:defRPr sz="5200">
          <a:solidFill>
            <a:schemeClr val="bg1"/>
          </a:solidFill>
          <a:latin typeface="Calisto MT" pitchFamily="18" charset="0"/>
        </a:defRPr>
      </a:lvl6pPr>
      <a:lvl7pPr marL="914400" algn="r" rtl="0" fontAlgn="base">
        <a:lnSpc>
          <a:spcPts val="5400"/>
        </a:lnSpc>
        <a:spcBef>
          <a:spcPct val="0"/>
        </a:spcBef>
        <a:spcAft>
          <a:spcPct val="0"/>
        </a:spcAft>
        <a:defRPr sz="5200">
          <a:solidFill>
            <a:schemeClr val="bg1"/>
          </a:solidFill>
          <a:latin typeface="Calisto MT" pitchFamily="18" charset="0"/>
        </a:defRPr>
      </a:lvl7pPr>
      <a:lvl8pPr marL="1371600" algn="r" rtl="0" fontAlgn="base">
        <a:lnSpc>
          <a:spcPts val="5400"/>
        </a:lnSpc>
        <a:spcBef>
          <a:spcPct val="0"/>
        </a:spcBef>
        <a:spcAft>
          <a:spcPct val="0"/>
        </a:spcAft>
        <a:defRPr sz="5200">
          <a:solidFill>
            <a:schemeClr val="bg1"/>
          </a:solidFill>
          <a:latin typeface="Calisto MT" pitchFamily="18" charset="0"/>
        </a:defRPr>
      </a:lvl8pPr>
      <a:lvl9pPr marL="1828800" algn="r" rtl="0" fontAlgn="base">
        <a:lnSpc>
          <a:spcPts val="5400"/>
        </a:lnSpc>
        <a:spcBef>
          <a:spcPct val="0"/>
        </a:spcBef>
        <a:spcAft>
          <a:spcPct val="0"/>
        </a:spcAft>
        <a:defRPr sz="5200">
          <a:solidFill>
            <a:schemeClr val="bg1"/>
          </a:solidFill>
          <a:latin typeface="Calisto MT" pitchFamily="18" charset="0"/>
        </a:defRPr>
      </a:lvl9pPr>
    </p:titleStyle>
    <p:bodyStyle>
      <a:lvl1pPr marL="282575" indent="-282575" algn="l" rtl="0" eaLnBrk="0" fontAlgn="base" hangingPunct="0">
        <a:spcBef>
          <a:spcPts val="1800"/>
        </a:spcBef>
        <a:spcAft>
          <a:spcPct val="0"/>
        </a:spcAft>
        <a:buClr>
          <a:schemeClr val="accent1"/>
        </a:buClr>
        <a:buSzPct val="75000"/>
        <a:buFont typeface="Wingdings" panose="05000000000000000000" pitchFamily="2" charset="2"/>
        <a:buChar char="n"/>
        <a:defRPr sz="2000" kern="1200">
          <a:solidFill>
            <a:srgbClr val="262626"/>
          </a:solidFill>
          <a:latin typeface="+mn-lt"/>
          <a:ea typeface="+mn-ea"/>
          <a:cs typeface="+mn-cs"/>
        </a:defRPr>
      </a:lvl1pPr>
      <a:lvl2pPr marL="577850" indent="-295275" algn="l" rtl="0" eaLnBrk="0" fontAlgn="base" hangingPunct="0">
        <a:spcBef>
          <a:spcPts val="600"/>
        </a:spcBef>
        <a:spcAft>
          <a:spcPct val="0"/>
        </a:spcAft>
        <a:buClr>
          <a:schemeClr val="accent1"/>
        </a:buClr>
        <a:buSzPct val="75000"/>
        <a:buFont typeface="Wingdings" panose="05000000000000000000" pitchFamily="2" charset="2"/>
        <a:buChar char="n"/>
        <a:defRPr sz="2800" kern="1200">
          <a:solidFill>
            <a:srgbClr val="262626"/>
          </a:solidFill>
          <a:latin typeface="+mn-lt"/>
          <a:ea typeface="+mn-ea"/>
          <a:cs typeface="+mn-cs"/>
        </a:defRPr>
      </a:lvl2pPr>
      <a:lvl3pPr marL="860425" indent="-282575" algn="l" rtl="0" eaLnBrk="0" fontAlgn="base" hangingPunct="0">
        <a:spcBef>
          <a:spcPts val="600"/>
        </a:spcBef>
        <a:spcAft>
          <a:spcPct val="0"/>
        </a:spcAft>
        <a:buClr>
          <a:schemeClr val="accent1"/>
        </a:buClr>
        <a:buSzPct val="75000"/>
        <a:buFont typeface="Wingdings" panose="05000000000000000000" pitchFamily="2" charset="2"/>
        <a:buChar char="n"/>
        <a:defRPr sz="2400" kern="1200">
          <a:solidFill>
            <a:srgbClr val="262626"/>
          </a:solidFill>
          <a:latin typeface="+mn-lt"/>
          <a:ea typeface="+mn-ea"/>
          <a:cs typeface="+mn-cs"/>
        </a:defRPr>
      </a:lvl3pPr>
      <a:lvl4pPr marL="1143000" indent="-282575" algn="l" rtl="0" eaLnBrk="0" fontAlgn="base" hangingPunct="0">
        <a:spcBef>
          <a:spcPts val="600"/>
        </a:spcBef>
        <a:spcAft>
          <a:spcPct val="0"/>
        </a:spcAft>
        <a:buClr>
          <a:schemeClr val="accent1"/>
        </a:buClr>
        <a:buSzPct val="75000"/>
        <a:buFont typeface="Wingdings" panose="05000000000000000000" pitchFamily="2" charset="2"/>
        <a:buChar char="n"/>
        <a:defRPr sz="2000" kern="1200">
          <a:solidFill>
            <a:srgbClr val="262626"/>
          </a:solidFill>
          <a:latin typeface="+mn-lt"/>
          <a:ea typeface="+mn-ea"/>
          <a:cs typeface="+mn-cs"/>
        </a:defRPr>
      </a:lvl4pPr>
      <a:lvl5pPr marL="1425575" indent="-282575" algn="l" rtl="0" eaLnBrk="0" fontAlgn="base" hangingPunct="0">
        <a:spcBef>
          <a:spcPts val="600"/>
        </a:spcBef>
        <a:spcAft>
          <a:spcPct val="0"/>
        </a:spcAft>
        <a:buClr>
          <a:schemeClr val="accent1"/>
        </a:buClr>
        <a:buSzPct val="75000"/>
        <a:buFont typeface="Wingdings" panose="05000000000000000000" pitchFamily="2" charset="2"/>
        <a:buChar char="n"/>
        <a:defRPr sz="2000" kern="1200">
          <a:solidFill>
            <a:srgbClr val="262626"/>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bwMode="auto">
          <a:xfrm>
            <a:off x="2438400" y="2209800"/>
            <a:ext cx="6284913" cy="2482850"/>
          </a:xfrm>
        </p:spPr>
        <p:txBody>
          <a:bodyPr wrap="square" numCol="1" compatLnSpc="1">
            <a:prstTxWarp prst="textNoShape">
              <a:avLst/>
            </a:prstTxWarp>
          </a:bodyPr>
          <a:lstStyle/>
          <a:p>
            <a:r>
              <a:rPr lang="en-US" dirty="0"/>
              <a:t>Chapter 6</a:t>
            </a:r>
            <a:br>
              <a:rPr lang="en-US" dirty="0"/>
            </a:br>
            <a:r>
              <a:rPr lang="en-US" b="1" dirty="0"/>
              <a:t>Case Studies</a:t>
            </a:r>
            <a:endParaRPr lang="en-US" dirty="0"/>
          </a:p>
        </p:txBody>
      </p:sp>
      <p:sp>
        <p:nvSpPr>
          <p:cNvPr id="2" name="Text Placeholder 1"/>
          <p:cNvSpPr>
            <a:spLocks noGrp="1"/>
          </p:cNvSpPr>
          <p:nvPr>
            <p:ph type="body" idx="1"/>
          </p:nvPr>
        </p:nvSpPr>
        <p:spPr/>
        <p:txBody>
          <a:bodyPr/>
          <a:lstStyle/>
          <a:p>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8021"/>
            <a:ext cx="7824787" cy="1323975"/>
          </a:xfrm>
        </p:spPr>
        <p:txBody>
          <a:bodyPr/>
          <a:lstStyle/>
          <a:p>
            <a:pPr algn="ctr" eaLnBrk="1" fontAlgn="auto" hangingPunct="1">
              <a:spcAft>
                <a:spcPts val="0"/>
              </a:spcAft>
              <a:defRPr/>
            </a:pPr>
            <a:r>
              <a:rPr lang="en-US" sz="3600" dirty="0">
                <a:solidFill>
                  <a:schemeClr val="accent1">
                    <a:lumMod val="75000"/>
                  </a:schemeClr>
                </a:solidFill>
              </a:rPr>
              <a:t>Real Time OS ( RTOS)</a:t>
            </a:r>
          </a:p>
        </p:txBody>
      </p:sp>
      <p:sp>
        <p:nvSpPr>
          <p:cNvPr id="14339" name="Content Placeholder 4"/>
          <p:cNvSpPr>
            <a:spLocks noGrp="1"/>
          </p:cNvSpPr>
          <p:nvPr>
            <p:ph sz="half" idx="1"/>
          </p:nvPr>
        </p:nvSpPr>
        <p:spPr>
          <a:xfrm>
            <a:off x="533400" y="1331996"/>
            <a:ext cx="7848600" cy="5105400"/>
          </a:xfrm>
        </p:spPr>
        <p:txBody>
          <a:bodyPr>
            <a:normAutofit/>
          </a:bodyPr>
          <a:lstStyle/>
          <a:p>
            <a:r>
              <a:rPr lang="en-US" sz="2400" b="1" dirty="0"/>
              <a:t>Disadvantages:</a:t>
            </a:r>
            <a:r>
              <a:rPr lang="en-US" dirty="0"/>
              <a:t/>
            </a:r>
            <a:br>
              <a:rPr lang="en-US" dirty="0"/>
            </a:br>
            <a:endParaRPr lang="en-US" dirty="0"/>
          </a:p>
          <a:p>
            <a:pPr lvl="1"/>
            <a:r>
              <a:rPr lang="en-US" b="1" dirty="0"/>
              <a:t>Limited Tasks –</a:t>
            </a:r>
            <a:r>
              <a:rPr lang="en-US" dirty="0"/>
              <a:t/>
            </a:r>
            <a:br>
              <a:rPr lang="en-US" dirty="0"/>
            </a:br>
            <a:r>
              <a:rPr lang="en-US" dirty="0"/>
              <a:t>Very few task run at the same time and their concentration is very less on few applications to avoid errors.</a:t>
            </a:r>
          </a:p>
          <a:p>
            <a:pPr lvl="1"/>
            <a:r>
              <a:rPr lang="en-US" b="1" dirty="0"/>
              <a:t>Use Heavy System Resources –</a:t>
            </a:r>
            <a:r>
              <a:rPr lang="en-US" dirty="0"/>
              <a:t/>
            </a:r>
            <a:br>
              <a:rPr lang="en-US" dirty="0"/>
            </a:br>
            <a:r>
              <a:rPr lang="en-US" dirty="0"/>
              <a:t>Sometimes the system resources are not so good and they are expensive as well.</a:t>
            </a:r>
          </a:p>
          <a:p>
            <a:pPr lvl="1"/>
            <a:r>
              <a:rPr lang="en-US" b="1" dirty="0"/>
              <a:t>Complex Algorithms –</a:t>
            </a:r>
            <a:r>
              <a:rPr lang="en-US" dirty="0"/>
              <a:t/>
            </a:r>
            <a:br>
              <a:rPr lang="en-US" dirty="0"/>
            </a:br>
            <a:r>
              <a:rPr lang="en-US" dirty="0"/>
              <a:t>The algorithms are very complex and difficult for the designer to write on.</a:t>
            </a:r>
          </a:p>
          <a:p>
            <a:pPr lvl="1"/>
            <a:r>
              <a:rPr lang="en-US" b="1" dirty="0"/>
              <a:t>Device Driver And Interrupt signals –</a:t>
            </a:r>
            <a:r>
              <a:rPr lang="en-US" dirty="0"/>
              <a:t/>
            </a:r>
            <a:br>
              <a:rPr lang="en-US" dirty="0"/>
            </a:br>
            <a:r>
              <a:rPr lang="en-US" dirty="0"/>
              <a:t>It needs specific device drivers and interrupt signals to response earliest to </a:t>
            </a:r>
            <a:r>
              <a:rPr lang="en-US"/>
              <a:t>interrupts.</a:t>
            </a:r>
            <a:endParaRPr lang="en-US" dirty="0"/>
          </a:p>
          <a:p>
            <a:pPr lvl="2"/>
            <a:endParaRPr lang="en-US" sz="2500" dirty="0"/>
          </a:p>
          <a:p>
            <a:pPr lvl="2"/>
            <a:endParaRPr lang="en-US" sz="2400" dirty="0"/>
          </a:p>
        </p:txBody>
      </p:sp>
    </p:spTree>
    <p:extLst>
      <p:ext uri="{BB962C8B-B14F-4D97-AF65-F5344CB8AC3E}">
        <p14:creationId xmlns:p14="http://schemas.microsoft.com/office/powerpoint/2010/main" val="3193540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eaLnBrk="1" fontAlgn="auto" hangingPunct="1">
              <a:spcAft>
                <a:spcPts val="0"/>
              </a:spcAft>
              <a:defRPr/>
            </a:pPr>
            <a:r>
              <a:rPr lang="en-US" sz="3600" dirty="0">
                <a:solidFill>
                  <a:schemeClr val="accent1">
                    <a:lumMod val="75000"/>
                  </a:schemeClr>
                </a:solidFill>
              </a:rPr>
              <a:t>XV6 OS</a:t>
            </a:r>
          </a:p>
        </p:txBody>
      </p:sp>
      <p:sp>
        <p:nvSpPr>
          <p:cNvPr id="14339" name="Content Placeholder 4"/>
          <p:cNvSpPr>
            <a:spLocks noGrp="1"/>
          </p:cNvSpPr>
          <p:nvPr>
            <p:ph sz="half" idx="1"/>
          </p:nvPr>
        </p:nvSpPr>
        <p:spPr>
          <a:xfrm>
            <a:off x="762000" y="2057400"/>
            <a:ext cx="7848600" cy="4572000"/>
          </a:xfrm>
        </p:spPr>
        <p:txBody>
          <a:bodyPr>
            <a:normAutofit fontScale="92500" lnSpcReduction="10000"/>
          </a:bodyPr>
          <a:lstStyle/>
          <a:p>
            <a:pPr marL="174625" indent="-457200" eaLnBrk="1" hangingPunct="1"/>
            <a:r>
              <a:rPr lang="en-US" sz="2800" dirty="0"/>
              <a:t>Xv6 a simple, Unix-like teaching operating system developed in the summer of 2006 by MIT's</a:t>
            </a:r>
          </a:p>
          <a:p>
            <a:pPr marL="174625" indent="-457200" eaLnBrk="1" hangingPunct="1"/>
            <a:r>
              <a:rPr lang="en-US" sz="2800" dirty="0"/>
              <a:t>Provides the basic interfaces introduced by Ken Thompson and Dennis Ritchie’s Unix operating system, as well as mimicking Unix’s internal design.</a:t>
            </a:r>
          </a:p>
          <a:p>
            <a:pPr marL="174625" indent="-457200" eaLnBrk="1" hangingPunct="1"/>
            <a:r>
              <a:rPr lang="en-US" sz="2800" dirty="0"/>
              <a:t>Provides Process Management, synchronization, memory management,  File Management Functionalities. </a:t>
            </a:r>
          </a:p>
          <a:p>
            <a:pPr marL="174625" indent="-457200" eaLnBrk="1" hangingPunct="1"/>
            <a:r>
              <a:rPr lang="en-US" sz="2400" i="1" dirty="0"/>
              <a:t>Reference- https://pdos.csail.mit.edu/6.828/2012/xv6/book-rev7.pdf</a:t>
            </a:r>
          </a:p>
          <a:p>
            <a:pPr marL="174625" indent="-457200" eaLnBrk="1" hangingPunct="1"/>
            <a:endParaRPr lang="en-US" sz="2600" i="1" dirty="0"/>
          </a:p>
        </p:txBody>
      </p:sp>
    </p:spTree>
    <p:extLst>
      <p:ext uri="{BB962C8B-B14F-4D97-AF65-F5344CB8AC3E}">
        <p14:creationId xmlns:p14="http://schemas.microsoft.com/office/powerpoint/2010/main" val="1809223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8021"/>
            <a:ext cx="7824787" cy="1323975"/>
          </a:xfrm>
        </p:spPr>
        <p:txBody>
          <a:bodyPr/>
          <a:lstStyle/>
          <a:p>
            <a:pPr algn="ctr" eaLnBrk="1" fontAlgn="auto" hangingPunct="1">
              <a:spcAft>
                <a:spcPts val="0"/>
              </a:spcAft>
              <a:defRPr/>
            </a:pPr>
            <a:r>
              <a:rPr lang="en-US" sz="3600" dirty="0">
                <a:solidFill>
                  <a:schemeClr val="accent1">
                    <a:lumMod val="75000"/>
                  </a:schemeClr>
                </a:solidFill>
              </a:rPr>
              <a:t>Mobile OS </a:t>
            </a:r>
          </a:p>
        </p:txBody>
      </p:sp>
      <p:sp>
        <p:nvSpPr>
          <p:cNvPr id="14339" name="Content Placeholder 4"/>
          <p:cNvSpPr>
            <a:spLocks noGrp="1"/>
          </p:cNvSpPr>
          <p:nvPr>
            <p:ph sz="half" idx="1"/>
          </p:nvPr>
        </p:nvSpPr>
        <p:spPr>
          <a:xfrm>
            <a:off x="228600" y="1981200"/>
            <a:ext cx="8458200" cy="5105400"/>
          </a:xfrm>
        </p:spPr>
        <p:txBody>
          <a:bodyPr>
            <a:normAutofit fontScale="85000" lnSpcReduction="20000"/>
          </a:bodyPr>
          <a:lstStyle/>
          <a:p>
            <a:pPr lvl="2"/>
            <a:r>
              <a:rPr lang="en-US" sz="2400" dirty="0"/>
              <a:t>A mobile operating system is an operating system that helps to run other application software on mobile devices. It is the same kind of software as the famous computer operating systems like Linux and Windows, but now they are light and simple to some extent.</a:t>
            </a:r>
          </a:p>
          <a:p>
            <a:pPr lvl="2"/>
            <a:endParaRPr lang="en-US" sz="2400" dirty="0"/>
          </a:p>
          <a:p>
            <a:pPr lvl="2"/>
            <a:r>
              <a:rPr lang="en-US" sz="2400" dirty="0"/>
              <a:t>The operating systems found on smartphones include Symbian OS, iPhone OS, RIM's BlackBerry, Windows Mobile, Palm </a:t>
            </a:r>
            <a:r>
              <a:rPr lang="en-US" sz="2400" dirty="0" err="1"/>
              <a:t>WebOS</a:t>
            </a:r>
            <a:r>
              <a:rPr lang="en-US" sz="2400" dirty="0"/>
              <a:t>, Android, and </a:t>
            </a:r>
            <a:r>
              <a:rPr lang="en-US" sz="2400" dirty="0" err="1"/>
              <a:t>Maemo</a:t>
            </a:r>
            <a:r>
              <a:rPr lang="en-US" sz="2400" dirty="0"/>
              <a:t>. Android, </a:t>
            </a:r>
            <a:r>
              <a:rPr lang="en-US" sz="2400" dirty="0" err="1"/>
              <a:t>WebOS</a:t>
            </a:r>
            <a:r>
              <a:rPr lang="en-US" sz="2400" dirty="0"/>
              <a:t>, and </a:t>
            </a:r>
            <a:r>
              <a:rPr lang="en-US" sz="2400" dirty="0" err="1"/>
              <a:t>Maemo</a:t>
            </a:r>
            <a:r>
              <a:rPr lang="en-US" sz="2400" dirty="0"/>
              <a:t> are all derived from Linux. The iPhone OS originated from BSD and </a:t>
            </a:r>
            <a:r>
              <a:rPr lang="en-US" sz="2400" dirty="0" err="1"/>
              <a:t>NeXTSTEP</a:t>
            </a:r>
            <a:r>
              <a:rPr lang="en-US" sz="2400" dirty="0"/>
              <a:t>, which are related to Unix.</a:t>
            </a:r>
          </a:p>
          <a:p>
            <a:pPr lvl="2"/>
            <a:endParaRPr lang="en-US" sz="2400" dirty="0"/>
          </a:p>
          <a:p>
            <a:pPr lvl="2"/>
            <a:r>
              <a:rPr lang="en-US" sz="2400" dirty="0"/>
              <a:t>It combines the beauty of computer and hand use devices. It typically contains a cellular built-in modem and SIM tray for telephony and internet connections. If you buy a mobile, the manufacturer company chooses the OS for that specific device.</a:t>
            </a:r>
          </a:p>
          <a:p>
            <a:pPr lvl="2"/>
            <a:r>
              <a:rPr lang="en-US" sz="2400" dirty="0"/>
              <a:t>Reference-</a:t>
            </a:r>
          </a:p>
          <a:p>
            <a:pPr lvl="2"/>
            <a:r>
              <a:rPr lang="en-US" sz="2400" dirty="0"/>
              <a:t>https://www.ijser.org/researchpaper/A-Study-on-Current-Mobile-Operating-Systems.pdf</a:t>
            </a:r>
          </a:p>
        </p:txBody>
      </p:sp>
    </p:spTree>
    <p:extLst>
      <p:ext uri="{BB962C8B-B14F-4D97-AF65-F5344CB8AC3E}">
        <p14:creationId xmlns:p14="http://schemas.microsoft.com/office/powerpoint/2010/main" val="3940403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eaLnBrk="1" fontAlgn="auto" hangingPunct="1">
              <a:spcAft>
                <a:spcPts val="0"/>
              </a:spcAft>
              <a:defRPr/>
            </a:pPr>
            <a:r>
              <a:rPr lang="en-US" sz="3600" dirty="0">
                <a:solidFill>
                  <a:schemeClr val="accent1">
                    <a:lumMod val="75000"/>
                  </a:schemeClr>
                </a:solidFill>
              </a:rPr>
              <a:t>Distributed OS</a:t>
            </a:r>
          </a:p>
        </p:txBody>
      </p:sp>
      <p:sp>
        <p:nvSpPr>
          <p:cNvPr id="14339" name="Content Placeholder 4"/>
          <p:cNvSpPr>
            <a:spLocks noGrp="1"/>
          </p:cNvSpPr>
          <p:nvPr>
            <p:ph sz="half" idx="1"/>
          </p:nvPr>
        </p:nvSpPr>
        <p:spPr>
          <a:xfrm>
            <a:off x="762000" y="2057400"/>
            <a:ext cx="7848600" cy="4572000"/>
          </a:xfrm>
        </p:spPr>
        <p:txBody>
          <a:bodyPr>
            <a:normAutofit fontScale="85000" lnSpcReduction="20000"/>
          </a:bodyPr>
          <a:lstStyle/>
          <a:p>
            <a:pPr marL="174625" indent="-457200" eaLnBrk="1" hangingPunct="1"/>
            <a:r>
              <a:rPr lang="en-US" sz="2600" dirty="0"/>
              <a:t>A distributed operating system is system software over a collection of independent, networked, communicating, and physically separate computational nodes. They handle jobs which are serviced by multiple CPUs.</a:t>
            </a:r>
          </a:p>
          <a:p>
            <a:r>
              <a:rPr lang="en-US" sz="2800" dirty="0"/>
              <a:t>Multiple central processors are used by Distributed systems to serve multiple real-time applications and multiple users. Accordingly, Data processing jobs are distributed among the processors.</a:t>
            </a:r>
          </a:p>
          <a:p>
            <a:r>
              <a:rPr lang="en-US" sz="2800" dirty="0"/>
              <a:t>Processors communicate with each other through various communication lines (like high-speed buses or telephone lines). These are known as </a:t>
            </a:r>
            <a:r>
              <a:rPr lang="en-US" sz="2800" b="1" dirty="0"/>
              <a:t>loosely coupled systems</a:t>
            </a:r>
            <a:r>
              <a:rPr lang="en-US" sz="2800" dirty="0"/>
              <a:t> or distributed systems. Processors in this system may vary in size and function. They are referred as sites, nodes, computers, and so on.</a:t>
            </a:r>
          </a:p>
          <a:p>
            <a:pPr marL="174625" indent="-457200" eaLnBrk="1" hangingPunct="1"/>
            <a:endParaRPr lang="en-US" sz="2600" dirty="0"/>
          </a:p>
        </p:txBody>
      </p:sp>
    </p:spTree>
    <p:extLst>
      <p:ext uri="{BB962C8B-B14F-4D97-AF65-F5344CB8AC3E}">
        <p14:creationId xmlns:p14="http://schemas.microsoft.com/office/powerpoint/2010/main" val="2715246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eaLnBrk="1" fontAlgn="auto" hangingPunct="1">
              <a:spcAft>
                <a:spcPts val="0"/>
              </a:spcAft>
              <a:defRPr/>
            </a:pPr>
            <a:r>
              <a:rPr lang="en-US" sz="3600" dirty="0">
                <a:solidFill>
                  <a:schemeClr val="accent1">
                    <a:lumMod val="75000"/>
                  </a:schemeClr>
                </a:solidFill>
              </a:rPr>
              <a:t>Distributed OS</a:t>
            </a:r>
          </a:p>
        </p:txBody>
      </p:sp>
      <p:sp>
        <p:nvSpPr>
          <p:cNvPr id="14339" name="Content Placeholder 4"/>
          <p:cNvSpPr>
            <a:spLocks noGrp="1"/>
          </p:cNvSpPr>
          <p:nvPr>
            <p:ph sz="half" idx="1"/>
          </p:nvPr>
        </p:nvSpPr>
        <p:spPr>
          <a:xfrm>
            <a:off x="762000" y="2057400"/>
            <a:ext cx="7848600" cy="4572000"/>
          </a:xfrm>
        </p:spPr>
        <p:txBody>
          <a:bodyPr>
            <a:normAutofit/>
          </a:bodyPr>
          <a:lstStyle/>
          <a:p>
            <a:pPr marL="174625" indent="-457200" eaLnBrk="1" hangingPunct="1"/>
            <a:endParaRPr lang="en-US" sz="2600" dirty="0"/>
          </a:p>
        </p:txBody>
      </p:sp>
      <p:pic>
        <p:nvPicPr>
          <p:cNvPr id="124930" name="Picture 2" descr="What is distributed operating system? - Quor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813" y="1940718"/>
            <a:ext cx="7951787" cy="4688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2022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eaLnBrk="1" fontAlgn="auto" hangingPunct="1">
              <a:spcAft>
                <a:spcPts val="0"/>
              </a:spcAft>
              <a:defRPr/>
            </a:pPr>
            <a:r>
              <a:rPr lang="en-US" sz="3600" dirty="0">
                <a:solidFill>
                  <a:schemeClr val="accent1">
                    <a:lumMod val="75000"/>
                  </a:schemeClr>
                </a:solidFill>
              </a:rPr>
              <a:t>Distributed OS</a:t>
            </a:r>
          </a:p>
        </p:txBody>
      </p:sp>
      <p:sp>
        <p:nvSpPr>
          <p:cNvPr id="14339" name="Content Placeholder 4"/>
          <p:cNvSpPr>
            <a:spLocks noGrp="1"/>
          </p:cNvSpPr>
          <p:nvPr>
            <p:ph sz="half" idx="1"/>
          </p:nvPr>
        </p:nvSpPr>
        <p:spPr>
          <a:xfrm>
            <a:off x="762000" y="2057400"/>
            <a:ext cx="7848600" cy="4572000"/>
          </a:xfrm>
        </p:spPr>
        <p:txBody>
          <a:bodyPr>
            <a:normAutofit fontScale="92500" lnSpcReduction="10000"/>
          </a:bodyPr>
          <a:lstStyle/>
          <a:p>
            <a:r>
              <a:rPr lang="en-US" sz="2400" b="1" dirty="0"/>
              <a:t>Advantages</a:t>
            </a:r>
          </a:p>
          <a:p>
            <a:r>
              <a:rPr lang="en-US" sz="2400" dirty="0"/>
              <a:t>With resource sharing facility, a user at one site may be able to use the resources available at another.</a:t>
            </a:r>
          </a:p>
          <a:p>
            <a:r>
              <a:rPr lang="en-US" sz="2400" dirty="0"/>
              <a:t>Speedup the exchange of data with one another via electronic mail.</a:t>
            </a:r>
          </a:p>
          <a:p>
            <a:r>
              <a:rPr lang="en-US" sz="2400" dirty="0"/>
              <a:t>Failure of one site in a distributed system doesn’t affect the others, the remaining sites can potentially continue operating.</a:t>
            </a:r>
          </a:p>
          <a:p>
            <a:r>
              <a:rPr lang="en-US" sz="2400" dirty="0"/>
              <a:t>Better service to the customers.</a:t>
            </a:r>
          </a:p>
          <a:p>
            <a:r>
              <a:rPr lang="en-US" sz="2400" dirty="0"/>
              <a:t>Reduction of the load on the host computer.</a:t>
            </a:r>
          </a:p>
          <a:p>
            <a:r>
              <a:rPr lang="en-US" sz="2400" dirty="0"/>
              <a:t>Reduction of delays in data processing.</a:t>
            </a:r>
          </a:p>
          <a:p>
            <a:pPr marL="174625" indent="-457200" eaLnBrk="1" hangingPunct="1"/>
            <a:endParaRPr lang="en-US" sz="2600" dirty="0"/>
          </a:p>
        </p:txBody>
      </p:sp>
    </p:spTree>
    <p:extLst>
      <p:ext uri="{BB962C8B-B14F-4D97-AF65-F5344CB8AC3E}">
        <p14:creationId xmlns:p14="http://schemas.microsoft.com/office/powerpoint/2010/main" val="16601148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eaLnBrk="1" fontAlgn="auto" hangingPunct="1">
              <a:spcAft>
                <a:spcPts val="0"/>
              </a:spcAft>
              <a:defRPr/>
            </a:pPr>
            <a:r>
              <a:rPr lang="en-US" sz="3600" dirty="0">
                <a:solidFill>
                  <a:schemeClr val="accent1">
                    <a:lumMod val="75000"/>
                  </a:schemeClr>
                </a:solidFill>
              </a:rPr>
              <a:t>Real Time OS ( RTOS)</a:t>
            </a:r>
          </a:p>
        </p:txBody>
      </p:sp>
      <p:sp>
        <p:nvSpPr>
          <p:cNvPr id="14339" name="Content Placeholder 4"/>
          <p:cNvSpPr>
            <a:spLocks noGrp="1"/>
          </p:cNvSpPr>
          <p:nvPr>
            <p:ph sz="half" idx="1"/>
          </p:nvPr>
        </p:nvSpPr>
        <p:spPr>
          <a:xfrm>
            <a:off x="762000" y="2057400"/>
            <a:ext cx="7848600" cy="4572000"/>
          </a:xfrm>
        </p:spPr>
        <p:txBody>
          <a:bodyPr>
            <a:normAutofit lnSpcReduction="10000"/>
          </a:bodyPr>
          <a:lstStyle/>
          <a:p>
            <a:r>
              <a:rPr lang="en-US" sz="2400" b="1" dirty="0"/>
              <a:t>Real time operating systems (RTOS)</a:t>
            </a:r>
            <a:r>
              <a:rPr lang="en-US" sz="2400" dirty="0"/>
              <a:t> are used in environments where a large number of events, mostly external to the computer system, must be accepted and processed in a short time or within certain deadlines. such applications are industrial control, telephone switching equipment, flight control, and real time simulations.</a:t>
            </a:r>
          </a:p>
          <a:p>
            <a:r>
              <a:rPr lang="en-US" sz="2400" dirty="0"/>
              <a:t>The real time operating systems can be of 2 types –</a:t>
            </a:r>
          </a:p>
          <a:p>
            <a:r>
              <a:rPr lang="en-US" sz="2400" b="1" dirty="0"/>
              <a:t>Hard Real Time operating system</a:t>
            </a:r>
          </a:p>
          <a:p>
            <a:r>
              <a:rPr lang="en-US" sz="2400" b="1" dirty="0"/>
              <a:t>Soft real time operating system:</a:t>
            </a:r>
            <a:r>
              <a:rPr lang="en-US" sz="2400" dirty="0"/>
              <a:t/>
            </a:r>
            <a:br>
              <a:rPr lang="en-US" sz="2400" dirty="0"/>
            </a:br>
            <a:endParaRPr lang="en-US" sz="2400" dirty="0"/>
          </a:p>
        </p:txBody>
      </p:sp>
    </p:spTree>
    <p:extLst>
      <p:ext uri="{BB962C8B-B14F-4D97-AF65-F5344CB8AC3E}">
        <p14:creationId xmlns:p14="http://schemas.microsoft.com/office/powerpoint/2010/main" val="30104662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eaLnBrk="1" fontAlgn="auto" hangingPunct="1">
              <a:spcAft>
                <a:spcPts val="0"/>
              </a:spcAft>
              <a:defRPr/>
            </a:pPr>
            <a:r>
              <a:rPr lang="en-US" sz="3600" dirty="0">
                <a:solidFill>
                  <a:schemeClr val="accent1">
                    <a:lumMod val="75000"/>
                  </a:schemeClr>
                </a:solidFill>
              </a:rPr>
              <a:t>Real Time OS ( RTOS)</a:t>
            </a:r>
          </a:p>
        </p:txBody>
      </p:sp>
      <p:sp>
        <p:nvSpPr>
          <p:cNvPr id="14339" name="Content Placeholder 4"/>
          <p:cNvSpPr>
            <a:spLocks noGrp="1"/>
          </p:cNvSpPr>
          <p:nvPr>
            <p:ph sz="half" idx="1"/>
          </p:nvPr>
        </p:nvSpPr>
        <p:spPr>
          <a:xfrm>
            <a:off x="762000" y="2057400"/>
            <a:ext cx="7848600" cy="4572000"/>
          </a:xfrm>
        </p:spPr>
        <p:txBody>
          <a:bodyPr>
            <a:normAutofit/>
          </a:bodyPr>
          <a:lstStyle/>
          <a:p>
            <a:r>
              <a:rPr lang="en-US" sz="2400" b="1" dirty="0"/>
              <a:t>Hard Real Time operating system:</a:t>
            </a:r>
            <a:r>
              <a:rPr lang="en-US" sz="2400" dirty="0"/>
              <a:t/>
            </a:r>
            <a:br>
              <a:rPr lang="en-US" sz="2400" dirty="0"/>
            </a:br>
            <a:r>
              <a:rPr lang="en-US" sz="2400" dirty="0"/>
              <a:t>These operating systems guarantee that critical tasks be completed within a range of time. </a:t>
            </a:r>
          </a:p>
          <a:p>
            <a:pPr lvl="1"/>
            <a:r>
              <a:rPr lang="en-US" sz="2400" dirty="0"/>
              <a:t>For example, a robot is hired to weld a car body, if robot welds too early or too late, the car cannot be sold, so it is a hard real time system that require to complete car welding by robot hardly on the time.</a:t>
            </a:r>
          </a:p>
        </p:txBody>
      </p:sp>
    </p:spTree>
    <p:extLst>
      <p:ext uri="{BB962C8B-B14F-4D97-AF65-F5344CB8AC3E}">
        <p14:creationId xmlns:p14="http://schemas.microsoft.com/office/powerpoint/2010/main" val="3974155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eaLnBrk="1" fontAlgn="auto" hangingPunct="1">
              <a:spcAft>
                <a:spcPts val="0"/>
              </a:spcAft>
              <a:defRPr/>
            </a:pPr>
            <a:r>
              <a:rPr lang="en-US" sz="3600" dirty="0">
                <a:solidFill>
                  <a:schemeClr val="accent1">
                    <a:lumMod val="75000"/>
                  </a:schemeClr>
                </a:solidFill>
              </a:rPr>
              <a:t>Real Time OS ( RTOS)</a:t>
            </a:r>
          </a:p>
        </p:txBody>
      </p:sp>
      <p:sp>
        <p:nvSpPr>
          <p:cNvPr id="14339" name="Content Placeholder 4"/>
          <p:cNvSpPr>
            <a:spLocks noGrp="1"/>
          </p:cNvSpPr>
          <p:nvPr>
            <p:ph sz="half" idx="1"/>
          </p:nvPr>
        </p:nvSpPr>
        <p:spPr>
          <a:xfrm>
            <a:off x="762000" y="2057400"/>
            <a:ext cx="7848600" cy="4572000"/>
          </a:xfrm>
        </p:spPr>
        <p:txBody>
          <a:bodyPr>
            <a:normAutofit/>
          </a:bodyPr>
          <a:lstStyle/>
          <a:p>
            <a:r>
              <a:rPr lang="en-US" sz="2400" b="1" dirty="0"/>
              <a:t>Soft real time operating system:</a:t>
            </a:r>
            <a:r>
              <a:rPr lang="en-US" sz="2400" dirty="0"/>
              <a:t/>
            </a:r>
            <a:br>
              <a:rPr lang="en-US" sz="2400" dirty="0"/>
            </a:br>
            <a:r>
              <a:rPr lang="en-US" sz="2400" dirty="0"/>
              <a:t>This operating systems provides some relaxation in time limit. </a:t>
            </a:r>
          </a:p>
          <a:p>
            <a:pPr lvl="1"/>
            <a:r>
              <a:rPr lang="en-US" sz="2400" dirty="0"/>
              <a:t>For example – Multimedia systems, digital audio system etc. Explicit, programmer- defined and controlled processes are encountered in real time systems. A separate process is changed with handling a single external event. The process is activated upon occurrence of the related event signaled by an interrupt.</a:t>
            </a:r>
          </a:p>
        </p:txBody>
      </p:sp>
    </p:spTree>
    <p:extLst>
      <p:ext uri="{BB962C8B-B14F-4D97-AF65-F5344CB8AC3E}">
        <p14:creationId xmlns:p14="http://schemas.microsoft.com/office/powerpoint/2010/main" val="35422328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eaLnBrk="1" fontAlgn="auto" hangingPunct="1">
              <a:spcAft>
                <a:spcPts val="0"/>
              </a:spcAft>
              <a:defRPr/>
            </a:pPr>
            <a:r>
              <a:rPr lang="en-US" sz="3600" dirty="0">
                <a:solidFill>
                  <a:schemeClr val="accent1">
                    <a:lumMod val="75000"/>
                  </a:schemeClr>
                </a:solidFill>
              </a:rPr>
              <a:t>Real Time OS ( RTOS)</a:t>
            </a:r>
          </a:p>
        </p:txBody>
      </p:sp>
      <p:sp>
        <p:nvSpPr>
          <p:cNvPr id="14339" name="Content Placeholder 4"/>
          <p:cNvSpPr>
            <a:spLocks noGrp="1"/>
          </p:cNvSpPr>
          <p:nvPr>
            <p:ph sz="half" idx="1"/>
          </p:nvPr>
        </p:nvSpPr>
        <p:spPr>
          <a:xfrm>
            <a:off x="762000" y="2057400"/>
            <a:ext cx="7848600" cy="4572000"/>
          </a:xfrm>
        </p:spPr>
        <p:txBody>
          <a:bodyPr>
            <a:normAutofit/>
          </a:bodyPr>
          <a:lstStyle/>
          <a:p>
            <a:r>
              <a:rPr lang="en-US" sz="2400" dirty="0"/>
              <a:t>Multitasking operation is accomplished by scheduling processes for execution independently of each other. </a:t>
            </a:r>
          </a:p>
          <a:p>
            <a:r>
              <a:rPr lang="en-US" sz="2400" dirty="0"/>
              <a:t>Each process is assigned a certain level of priority that corresponds to the relative importance of the event that it services. </a:t>
            </a:r>
          </a:p>
          <a:p>
            <a:r>
              <a:rPr lang="en-US" sz="2400" dirty="0"/>
              <a:t>The processor is allocated to the highest priority processes. This type of scheduling, called, priority based preemptive scheduling is used by real time systems.</a:t>
            </a:r>
          </a:p>
        </p:txBody>
      </p:sp>
    </p:spTree>
    <p:extLst>
      <p:ext uri="{BB962C8B-B14F-4D97-AF65-F5344CB8AC3E}">
        <p14:creationId xmlns:p14="http://schemas.microsoft.com/office/powerpoint/2010/main" val="2262774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33400" y="8021"/>
            <a:ext cx="7824787" cy="1323975"/>
          </a:xfrm>
        </p:spPr>
        <p:txBody>
          <a:bodyPr/>
          <a:lstStyle/>
          <a:p>
            <a:pPr algn="ctr" eaLnBrk="1" fontAlgn="auto" hangingPunct="1">
              <a:spcAft>
                <a:spcPts val="0"/>
              </a:spcAft>
              <a:defRPr/>
            </a:pPr>
            <a:r>
              <a:rPr lang="en-US" sz="3600" dirty="0">
                <a:solidFill>
                  <a:schemeClr val="accent1">
                    <a:lumMod val="75000"/>
                  </a:schemeClr>
                </a:solidFill>
              </a:rPr>
              <a:t>Real Time OS ( RTOS)</a:t>
            </a:r>
          </a:p>
        </p:txBody>
      </p:sp>
      <p:sp>
        <p:nvSpPr>
          <p:cNvPr id="14339" name="Content Placeholder 4"/>
          <p:cNvSpPr>
            <a:spLocks noGrp="1"/>
          </p:cNvSpPr>
          <p:nvPr>
            <p:ph sz="half" idx="1"/>
          </p:nvPr>
        </p:nvSpPr>
        <p:spPr>
          <a:xfrm>
            <a:off x="533400" y="1600200"/>
            <a:ext cx="7848600" cy="5105400"/>
          </a:xfrm>
        </p:spPr>
        <p:txBody>
          <a:bodyPr>
            <a:normAutofit fontScale="92500" lnSpcReduction="10000"/>
          </a:bodyPr>
          <a:lstStyle/>
          <a:p>
            <a:r>
              <a:rPr lang="en-US" sz="2400" b="1" dirty="0"/>
              <a:t>Advantages:</a:t>
            </a:r>
            <a:r>
              <a:rPr lang="en-US" sz="2400" dirty="0"/>
              <a:t/>
            </a:r>
            <a:br>
              <a:rPr lang="en-US" sz="2400" dirty="0"/>
            </a:br>
            <a:endParaRPr lang="en-US" sz="2400" dirty="0"/>
          </a:p>
          <a:p>
            <a:pPr lvl="1"/>
            <a:r>
              <a:rPr lang="en-US" sz="2400" b="1" dirty="0"/>
              <a:t>Maximum consumption –</a:t>
            </a:r>
            <a:r>
              <a:rPr lang="en-US" sz="2400" dirty="0"/>
              <a:t/>
            </a:r>
            <a:br>
              <a:rPr lang="en-US" sz="2400" dirty="0"/>
            </a:br>
            <a:r>
              <a:rPr lang="en-US" sz="2400" dirty="0"/>
              <a:t>Maximum utilization of devices and system. Thus more output from all the resources.</a:t>
            </a:r>
          </a:p>
          <a:p>
            <a:pPr lvl="1"/>
            <a:r>
              <a:rPr lang="en-US" sz="2400" b="1" dirty="0"/>
              <a:t>Focus On Application –</a:t>
            </a:r>
            <a:r>
              <a:rPr lang="en-US" sz="2400" dirty="0"/>
              <a:t/>
            </a:r>
            <a:br>
              <a:rPr lang="en-US" sz="2400" dirty="0"/>
            </a:br>
            <a:r>
              <a:rPr lang="en-US" sz="2400" dirty="0"/>
              <a:t>Focus on running applications and less importance to applications which are in queue.</a:t>
            </a:r>
          </a:p>
          <a:p>
            <a:pPr lvl="1"/>
            <a:r>
              <a:rPr lang="en-US" sz="2500" b="1" dirty="0"/>
              <a:t>Real Time Operating System In Embedded System –</a:t>
            </a:r>
            <a:r>
              <a:rPr lang="en-US" sz="2500" dirty="0"/>
              <a:t/>
            </a:r>
            <a:br>
              <a:rPr lang="en-US" sz="2500" dirty="0"/>
            </a:br>
            <a:r>
              <a:rPr lang="en-US" sz="2500" dirty="0"/>
              <a:t>Since size of programs are small, RTOS can also be embedded systems like in transport and others.</a:t>
            </a:r>
          </a:p>
          <a:p>
            <a:pPr lvl="1"/>
            <a:r>
              <a:rPr lang="en-US" sz="2500" b="1" dirty="0"/>
              <a:t>Error Free –</a:t>
            </a:r>
            <a:r>
              <a:rPr lang="en-US" sz="2500" dirty="0"/>
              <a:t/>
            </a:r>
            <a:br>
              <a:rPr lang="en-US" sz="2500" dirty="0"/>
            </a:br>
            <a:r>
              <a:rPr lang="en-US" sz="2500" dirty="0"/>
              <a:t>These types of systems are error free.</a:t>
            </a:r>
          </a:p>
          <a:p>
            <a:pPr lvl="1"/>
            <a:r>
              <a:rPr lang="en-US" sz="2000" b="1" dirty="0"/>
              <a:t>Memory Allocation –</a:t>
            </a:r>
            <a:r>
              <a:rPr lang="en-US" sz="2000" dirty="0"/>
              <a:t/>
            </a:r>
            <a:br>
              <a:rPr lang="en-US" sz="2000" dirty="0"/>
            </a:br>
            <a:r>
              <a:rPr lang="en-US" sz="2000" dirty="0"/>
              <a:t>Memory allocation is best managed in these type of systems.</a:t>
            </a:r>
          </a:p>
          <a:p>
            <a:pPr lvl="1"/>
            <a:endParaRPr lang="en-US" sz="2500" dirty="0"/>
          </a:p>
          <a:p>
            <a:pPr lvl="1"/>
            <a:endParaRPr lang="en-US" sz="2400" dirty="0"/>
          </a:p>
        </p:txBody>
      </p:sp>
    </p:spTree>
    <p:extLst>
      <p:ext uri="{BB962C8B-B14F-4D97-AF65-F5344CB8AC3E}">
        <p14:creationId xmlns:p14="http://schemas.microsoft.com/office/powerpoint/2010/main" val="377006107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2901</Words>
  <Application>Microsoft Office PowerPoint</Application>
  <PresentationFormat>On-screen Show (4:3)</PresentationFormat>
  <Paragraphs>299</Paragraphs>
  <Slides>12</Slides>
  <Notes>12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12</vt:i4>
      </vt:variant>
    </vt:vector>
  </HeadingPairs>
  <TitlesOfParts>
    <vt:vector size="20" baseType="lpstr">
      <vt:lpstr>MS PGothic</vt:lpstr>
      <vt:lpstr>Arial</vt:lpstr>
      <vt:lpstr>Calibri</vt:lpstr>
      <vt:lpstr>Calisto MT</vt:lpstr>
      <vt:lpstr>Times New Roman</vt:lpstr>
      <vt:lpstr>Wingdings</vt:lpstr>
      <vt:lpstr>Custom Design</vt:lpstr>
      <vt:lpstr>Codex</vt:lpstr>
      <vt:lpstr>Chapter 6 Case Studies</vt:lpstr>
      <vt:lpstr>Distributed OS</vt:lpstr>
      <vt:lpstr>Distributed OS</vt:lpstr>
      <vt:lpstr>Distributed OS</vt:lpstr>
      <vt:lpstr>Real Time OS ( RTOS)</vt:lpstr>
      <vt:lpstr>Real Time OS ( RTOS)</vt:lpstr>
      <vt:lpstr>Real Time OS ( RTOS)</vt:lpstr>
      <vt:lpstr>Real Time OS ( RTOS)</vt:lpstr>
      <vt:lpstr>Real Time OS ( RTOS)</vt:lpstr>
      <vt:lpstr>Real Time OS ( RTOS)</vt:lpstr>
      <vt:lpstr>XV6 OS</vt:lpstr>
      <vt:lpstr>Mobile OS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I/O Management  and Disk Scheduling</dc:title>
  <dc:creator/>
  <cp:lastModifiedBy/>
  <cp:revision>4</cp:revision>
  <dcterms:created xsi:type="dcterms:W3CDTF">2011-05-15T21:24:46Z</dcterms:created>
  <dcterms:modified xsi:type="dcterms:W3CDTF">2021-04-15T14:53:01Z</dcterms:modified>
</cp:coreProperties>
</file>