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 id="2147483757" r:id="rId3"/>
  </p:sldMasterIdLst>
  <p:notesMasterIdLst>
    <p:notesMasterId r:id="rId48"/>
  </p:notesMasterIdLst>
  <p:sldIdLst>
    <p:sldId id="256" r:id="rId4"/>
    <p:sldId id="257" r:id="rId5"/>
    <p:sldId id="258" r:id="rId6"/>
    <p:sldId id="342" r:id="rId7"/>
    <p:sldId id="259" r:id="rId8"/>
    <p:sldId id="319" r:id="rId9"/>
    <p:sldId id="262" r:id="rId10"/>
    <p:sldId id="264" r:id="rId11"/>
    <p:sldId id="266" r:id="rId12"/>
    <p:sldId id="343" r:id="rId13"/>
    <p:sldId id="268" r:id="rId14"/>
    <p:sldId id="349" r:id="rId15"/>
    <p:sldId id="322" r:id="rId16"/>
    <p:sldId id="273" r:id="rId17"/>
    <p:sldId id="274" r:id="rId18"/>
    <p:sldId id="344" r:id="rId19"/>
    <p:sldId id="325" r:id="rId20"/>
    <p:sldId id="345" r:id="rId21"/>
    <p:sldId id="354" r:id="rId22"/>
    <p:sldId id="355" r:id="rId23"/>
    <p:sldId id="356" r:id="rId24"/>
    <p:sldId id="328" r:id="rId25"/>
    <p:sldId id="357" r:id="rId26"/>
    <p:sldId id="358" r:id="rId27"/>
    <p:sldId id="359" r:id="rId28"/>
    <p:sldId id="360" r:id="rId29"/>
    <p:sldId id="361" r:id="rId30"/>
    <p:sldId id="363" r:id="rId31"/>
    <p:sldId id="283" r:id="rId32"/>
    <p:sldId id="364" r:id="rId33"/>
    <p:sldId id="365" r:id="rId34"/>
    <p:sldId id="366" r:id="rId35"/>
    <p:sldId id="367" r:id="rId36"/>
    <p:sldId id="368" r:id="rId37"/>
    <p:sldId id="369" r:id="rId38"/>
    <p:sldId id="370" r:id="rId39"/>
    <p:sldId id="295" r:id="rId40"/>
    <p:sldId id="372" r:id="rId41"/>
    <p:sldId id="373" r:id="rId42"/>
    <p:sldId id="334" r:id="rId43"/>
    <p:sldId id="335" r:id="rId44"/>
    <p:sldId id="374" r:id="rId45"/>
    <p:sldId id="296" r:id="rId46"/>
    <p:sldId id="353"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72AC"/>
    <a:srgbClr val="12F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91" autoAdjust="0"/>
    <p:restoredTop sz="80116" autoAdjust="0"/>
  </p:normalViewPr>
  <p:slideViewPr>
    <p:cSldViewPr>
      <p:cViewPr varScale="1">
        <p:scale>
          <a:sx n="59" d="100"/>
          <a:sy n="59" d="100"/>
        </p:scale>
        <p:origin x="1788"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6D4981-18ED-2F4B-ABC2-4ADD91BCBCDA}" type="doc">
      <dgm:prSet loTypeId="urn:microsoft.com/office/officeart/2008/layout/VerticalCurvedList" loCatId="" qsTypeId="urn:microsoft.com/office/officeart/2005/8/quickstyle/simple4" qsCatId="simple" csTypeId="urn:microsoft.com/office/officeart/2005/8/colors/accent1_2" csCatId="accent1" phldr="1"/>
      <dgm:spPr/>
      <dgm:t>
        <a:bodyPr/>
        <a:lstStyle/>
        <a:p>
          <a:endParaRPr lang="en-US"/>
        </a:p>
      </dgm:t>
    </dgm:pt>
    <dgm:pt modelId="{4910085C-7BCE-5941-8136-3F03D25D3248}">
      <dgm:prSet phldrT="[Text]"/>
      <dgm:spPr/>
      <dgm:t>
        <a:bodyPr/>
        <a:lstStyle/>
        <a:p>
          <a:r>
            <a:rPr lang="en-US" smtClean="0"/>
            <a:t>be able to keep track of various processes</a:t>
          </a:r>
          <a:endParaRPr lang="en-US"/>
        </a:p>
      </dgm:t>
    </dgm:pt>
    <dgm:pt modelId="{26A2CD4F-DC5A-7046-B5A8-2D787561A70B}" type="parTrans" cxnId="{59E16895-2FE2-7C45-B703-76B1B3A229E7}">
      <dgm:prSet/>
      <dgm:spPr/>
      <dgm:t>
        <a:bodyPr/>
        <a:lstStyle/>
        <a:p>
          <a:endParaRPr lang="en-US"/>
        </a:p>
      </dgm:t>
    </dgm:pt>
    <dgm:pt modelId="{1F166A1A-2848-EC42-B66A-AF27748CE5D0}" type="sibTrans" cxnId="{59E16895-2FE2-7C45-B703-76B1B3A229E7}">
      <dgm:prSet/>
      <dgm:spPr/>
      <dgm:t>
        <a:bodyPr/>
        <a:lstStyle/>
        <a:p>
          <a:endParaRPr lang="en-US"/>
        </a:p>
      </dgm:t>
    </dgm:pt>
    <dgm:pt modelId="{7B42F4B4-68E1-0847-BB57-3D9A37AB9935}">
      <dgm:prSet/>
      <dgm:spPr/>
      <dgm:t>
        <a:bodyPr/>
        <a:lstStyle/>
        <a:p>
          <a:r>
            <a:rPr lang="en-US" dirty="0" smtClean="0"/>
            <a:t>allocate and de-allocate resources for each active process</a:t>
          </a:r>
        </a:p>
      </dgm:t>
    </dgm:pt>
    <dgm:pt modelId="{E71BC94D-FEFD-0B4D-ACA6-032F86815EE8}" type="parTrans" cxnId="{224FCF79-C087-5A45-8CC9-6F9B35579DCB}">
      <dgm:prSet/>
      <dgm:spPr/>
      <dgm:t>
        <a:bodyPr/>
        <a:lstStyle/>
        <a:p>
          <a:endParaRPr lang="en-US"/>
        </a:p>
      </dgm:t>
    </dgm:pt>
    <dgm:pt modelId="{923D5A0A-B536-7646-8958-B9916E2A13BB}" type="sibTrans" cxnId="{224FCF79-C087-5A45-8CC9-6F9B35579DCB}">
      <dgm:prSet/>
      <dgm:spPr/>
      <dgm:t>
        <a:bodyPr/>
        <a:lstStyle/>
        <a:p>
          <a:endParaRPr lang="en-US"/>
        </a:p>
      </dgm:t>
    </dgm:pt>
    <dgm:pt modelId="{AED781A1-DE77-E84C-BC23-35C95CE6F07F}">
      <dgm:prSet/>
      <dgm:spPr/>
      <dgm:t>
        <a:bodyPr/>
        <a:lstStyle/>
        <a:p>
          <a:r>
            <a:rPr lang="en-NZ" dirty="0" smtClean="0"/>
            <a:t>protect the data and physical resources of each process against interference by other processes</a:t>
          </a:r>
          <a:endParaRPr lang="en-US" dirty="0" smtClean="0"/>
        </a:p>
      </dgm:t>
    </dgm:pt>
    <dgm:pt modelId="{459AB6FB-B005-6C4D-B790-55D405ECA154}" type="parTrans" cxnId="{20C02C2B-223B-D74E-BC6C-837620233FAE}">
      <dgm:prSet/>
      <dgm:spPr/>
      <dgm:t>
        <a:bodyPr/>
        <a:lstStyle/>
        <a:p>
          <a:endParaRPr lang="en-US"/>
        </a:p>
      </dgm:t>
    </dgm:pt>
    <dgm:pt modelId="{36F775D6-02DB-8B48-BAA5-5254E1491E19}" type="sibTrans" cxnId="{20C02C2B-223B-D74E-BC6C-837620233FAE}">
      <dgm:prSet/>
      <dgm:spPr/>
      <dgm:t>
        <a:bodyPr/>
        <a:lstStyle/>
        <a:p>
          <a:endParaRPr lang="en-US"/>
        </a:p>
      </dgm:t>
    </dgm:pt>
    <dgm:pt modelId="{E8C9B2E2-D23A-204C-ABA6-ED16DC2F56C1}">
      <dgm:prSet/>
      <dgm:spPr/>
      <dgm:t>
        <a:bodyPr/>
        <a:lstStyle/>
        <a:p>
          <a:r>
            <a:rPr lang="en-US" dirty="0" smtClean="0"/>
            <a:t>ensure that the processes and outputs are independent of the processing speed</a:t>
          </a:r>
        </a:p>
      </dgm:t>
    </dgm:pt>
    <dgm:pt modelId="{CE425198-ADD0-E447-BD01-E577260D4041}" type="parTrans" cxnId="{5FF5E8E3-E372-2C48-A4AE-622F6D11FFB2}">
      <dgm:prSet/>
      <dgm:spPr/>
      <dgm:t>
        <a:bodyPr/>
        <a:lstStyle/>
        <a:p>
          <a:endParaRPr lang="en-US"/>
        </a:p>
      </dgm:t>
    </dgm:pt>
    <dgm:pt modelId="{6DA457C1-317A-804C-BFE4-BE39DB0207C9}" type="sibTrans" cxnId="{5FF5E8E3-E372-2C48-A4AE-622F6D11FFB2}">
      <dgm:prSet/>
      <dgm:spPr/>
      <dgm:t>
        <a:bodyPr/>
        <a:lstStyle/>
        <a:p>
          <a:endParaRPr lang="en-US"/>
        </a:p>
      </dgm:t>
    </dgm:pt>
    <dgm:pt modelId="{061F8838-9C1B-4E44-BC04-E76EC7791AF7}" type="pres">
      <dgm:prSet presAssocID="{556D4981-18ED-2F4B-ABC2-4ADD91BCBCDA}" presName="Name0" presStyleCnt="0">
        <dgm:presLayoutVars>
          <dgm:chMax val="7"/>
          <dgm:chPref val="7"/>
          <dgm:dir/>
        </dgm:presLayoutVars>
      </dgm:prSet>
      <dgm:spPr/>
      <dgm:t>
        <a:bodyPr/>
        <a:lstStyle/>
        <a:p>
          <a:endParaRPr lang="en-US"/>
        </a:p>
      </dgm:t>
    </dgm:pt>
    <dgm:pt modelId="{08D43B38-1075-ED40-9664-E09F8AC041B2}" type="pres">
      <dgm:prSet presAssocID="{556D4981-18ED-2F4B-ABC2-4ADD91BCBCDA}" presName="Name1" presStyleCnt="0"/>
      <dgm:spPr/>
    </dgm:pt>
    <dgm:pt modelId="{216C29B7-23B3-2A45-86ED-A16FF9C83C54}" type="pres">
      <dgm:prSet presAssocID="{556D4981-18ED-2F4B-ABC2-4ADD91BCBCDA}" presName="cycle" presStyleCnt="0"/>
      <dgm:spPr/>
    </dgm:pt>
    <dgm:pt modelId="{B94F19C5-71DD-0245-89D4-986A591A9A74}" type="pres">
      <dgm:prSet presAssocID="{556D4981-18ED-2F4B-ABC2-4ADD91BCBCDA}" presName="srcNode" presStyleLbl="node1" presStyleIdx="0" presStyleCnt="4"/>
      <dgm:spPr/>
    </dgm:pt>
    <dgm:pt modelId="{18B090CE-EABB-D547-9EDC-6DF6A1A69BE0}" type="pres">
      <dgm:prSet presAssocID="{556D4981-18ED-2F4B-ABC2-4ADD91BCBCDA}" presName="conn" presStyleLbl="parChTrans1D2" presStyleIdx="0" presStyleCnt="1"/>
      <dgm:spPr/>
      <dgm:t>
        <a:bodyPr/>
        <a:lstStyle/>
        <a:p>
          <a:endParaRPr lang="en-US"/>
        </a:p>
      </dgm:t>
    </dgm:pt>
    <dgm:pt modelId="{31F05962-388A-2346-B65A-410A446ED3CE}" type="pres">
      <dgm:prSet presAssocID="{556D4981-18ED-2F4B-ABC2-4ADD91BCBCDA}" presName="extraNode" presStyleLbl="node1" presStyleIdx="0" presStyleCnt="4"/>
      <dgm:spPr/>
    </dgm:pt>
    <dgm:pt modelId="{3CFAAA52-E837-9A42-9163-B9E3A298AE98}" type="pres">
      <dgm:prSet presAssocID="{556D4981-18ED-2F4B-ABC2-4ADD91BCBCDA}" presName="dstNode" presStyleLbl="node1" presStyleIdx="0" presStyleCnt="4"/>
      <dgm:spPr/>
    </dgm:pt>
    <dgm:pt modelId="{85ECFB3C-AC62-A742-9442-DB43663EA8D1}" type="pres">
      <dgm:prSet presAssocID="{4910085C-7BCE-5941-8136-3F03D25D3248}" presName="text_1" presStyleLbl="node1" presStyleIdx="0" presStyleCnt="4">
        <dgm:presLayoutVars>
          <dgm:bulletEnabled val="1"/>
        </dgm:presLayoutVars>
      </dgm:prSet>
      <dgm:spPr/>
      <dgm:t>
        <a:bodyPr/>
        <a:lstStyle/>
        <a:p>
          <a:endParaRPr lang="en-US"/>
        </a:p>
      </dgm:t>
    </dgm:pt>
    <dgm:pt modelId="{88E3478A-25E4-704A-BBA4-4BF4B228EEEA}" type="pres">
      <dgm:prSet presAssocID="{4910085C-7BCE-5941-8136-3F03D25D3248}" presName="accent_1" presStyleCnt="0"/>
      <dgm:spPr/>
    </dgm:pt>
    <dgm:pt modelId="{800DE3D9-F293-ED4A-98B5-89DBEF29A26D}" type="pres">
      <dgm:prSet presAssocID="{4910085C-7BCE-5941-8136-3F03D25D3248}" presName="accentRepeatNode" presStyleLbl="solidFgAcc1" presStyleIdx="0" presStyleCnt="4"/>
      <dgm:spPr/>
    </dgm:pt>
    <dgm:pt modelId="{406DC65F-9C07-B447-A6A5-7060228E312F}" type="pres">
      <dgm:prSet presAssocID="{7B42F4B4-68E1-0847-BB57-3D9A37AB9935}" presName="text_2" presStyleLbl="node1" presStyleIdx="1" presStyleCnt="4">
        <dgm:presLayoutVars>
          <dgm:bulletEnabled val="1"/>
        </dgm:presLayoutVars>
      </dgm:prSet>
      <dgm:spPr/>
      <dgm:t>
        <a:bodyPr/>
        <a:lstStyle/>
        <a:p>
          <a:endParaRPr lang="en-US"/>
        </a:p>
      </dgm:t>
    </dgm:pt>
    <dgm:pt modelId="{66D8FC1A-9278-DC46-9550-941003BEC506}" type="pres">
      <dgm:prSet presAssocID="{7B42F4B4-68E1-0847-BB57-3D9A37AB9935}" presName="accent_2" presStyleCnt="0"/>
      <dgm:spPr/>
    </dgm:pt>
    <dgm:pt modelId="{6512E6D8-6975-3146-9318-98BD9C39C687}" type="pres">
      <dgm:prSet presAssocID="{7B42F4B4-68E1-0847-BB57-3D9A37AB9935}" presName="accentRepeatNode" presStyleLbl="solidFgAcc1" presStyleIdx="1" presStyleCnt="4"/>
      <dgm:spPr/>
    </dgm:pt>
    <dgm:pt modelId="{7AD35A05-3034-204C-A255-E362B11949B5}" type="pres">
      <dgm:prSet presAssocID="{AED781A1-DE77-E84C-BC23-35C95CE6F07F}" presName="text_3" presStyleLbl="node1" presStyleIdx="2" presStyleCnt="4">
        <dgm:presLayoutVars>
          <dgm:bulletEnabled val="1"/>
        </dgm:presLayoutVars>
      </dgm:prSet>
      <dgm:spPr/>
      <dgm:t>
        <a:bodyPr/>
        <a:lstStyle/>
        <a:p>
          <a:endParaRPr lang="en-US"/>
        </a:p>
      </dgm:t>
    </dgm:pt>
    <dgm:pt modelId="{99CBDCC4-8A9B-E642-9DF3-C95DD9C58A72}" type="pres">
      <dgm:prSet presAssocID="{AED781A1-DE77-E84C-BC23-35C95CE6F07F}" presName="accent_3" presStyleCnt="0"/>
      <dgm:spPr/>
    </dgm:pt>
    <dgm:pt modelId="{8F2EB81C-8C54-3644-9886-FE888763CCE1}" type="pres">
      <dgm:prSet presAssocID="{AED781A1-DE77-E84C-BC23-35C95CE6F07F}" presName="accentRepeatNode" presStyleLbl="solidFgAcc1" presStyleIdx="2" presStyleCnt="4"/>
      <dgm:spPr/>
    </dgm:pt>
    <dgm:pt modelId="{A3568091-D695-0B4C-B097-E68DB412C11B}" type="pres">
      <dgm:prSet presAssocID="{E8C9B2E2-D23A-204C-ABA6-ED16DC2F56C1}" presName="text_4" presStyleLbl="node1" presStyleIdx="3" presStyleCnt="4">
        <dgm:presLayoutVars>
          <dgm:bulletEnabled val="1"/>
        </dgm:presLayoutVars>
      </dgm:prSet>
      <dgm:spPr/>
      <dgm:t>
        <a:bodyPr/>
        <a:lstStyle/>
        <a:p>
          <a:endParaRPr lang="en-US"/>
        </a:p>
      </dgm:t>
    </dgm:pt>
    <dgm:pt modelId="{EB9A7B30-8187-8E4F-9D00-21E246C14C76}" type="pres">
      <dgm:prSet presAssocID="{E8C9B2E2-D23A-204C-ABA6-ED16DC2F56C1}" presName="accent_4" presStyleCnt="0"/>
      <dgm:spPr/>
    </dgm:pt>
    <dgm:pt modelId="{AAAC62C3-7547-3948-9FBB-1592EA49AD84}" type="pres">
      <dgm:prSet presAssocID="{E8C9B2E2-D23A-204C-ABA6-ED16DC2F56C1}" presName="accentRepeatNode" presStyleLbl="solidFgAcc1" presStyleIdx="3" presStyleCnt="4"/>
      <dgm:spPr/>
    </dgm:pt>
  </dgm:ptLst>
  <dgm:cxnLst>
    <dgm:cxn modelId="{59E16895-2FE2-7C45-B703-76B1B3A229E7}" srcId="{556D4981-18ED-2F4B-ABC2-4ADD91BCBCDA}" destId="{4910085C-7BCE-5941-8136-3F03D25D3248}" srcOrd="0" destOrd="0" parTransId="{26A2CD4F-DC5A-7046-B5A8-2D787561A70B}" sibTransId="{1F166A1A-2848-EC42-B66A-AF27748CE5D0}"/>
    <dgm:cxn modelId="{BACED699-0A33-4F42-B937-2C59EB3C8D3E}" type="presOf" srcId="{556D4981-18ED-2F4B-ABC2-4ADD91BCBCDA}" destId="{061F8838-9C1B-4E44-BC04-E76EC7791AF7}" srcOrd="0" destOrd="0" presId="urn:microsoft.com/office/officeart/2008/layout/VerticalCurvedList"/>
    <dgm:cxn modelId="{2321933E-5909-9A42-8619-470B55CDE06F}" type="presOf" srcId="{E8C9B2E2-D23A-204C-ABA6-ED16DC2F56C1}" destId="{A3568091-D695-0B4C-B097-E68DB412C11B}" srcOrd="0" destOrd="0" presId="urn:microsoft.com/office/officeart/2008/layout/VerticalCurvedList"/>
    <dgm:cxn modelId="{224FCF79-C087-5A45-8CC9-6F9B35579DCB}" srcId="{556D4981-18ED-2F4B-ABC2-4ADD91BCBCDA}" destId="{7B42F4B4-68E1-0847-BB57-3D9A37AB9935}" srcOrd="1" destOrd="0" parTransId="{E71BC94D-FEFD-0B4D-ACA6-032F86815EE8}" sibTransId="{923D5A0A-B536-7646-8958-B9916E2A13BB}"/>
    <dgm:cxn modelId="{DF0C7051-768B-414B-A5F9-A96391F3AA23}" type="presOf" srcId="{4910085C-7BCE-5941-8136-3F03D25D3248}" destId="{85ECFB3C-AC62-A742-9442-DB43663EA8D1}" srcOrd="0" destOrd="0" presId="urn:microsoft.com/office/officeart/2008/layout/VerticalCurvedList"/>
    <dgm:cxn modelId="{5FF5E8E3-E372-2C48-A4AE-622F6D11FFB2}" srcId="{556D4981-18ED-2F4B-ABC2-4ADD91BCBCDA}" destId="{E8C9B2E2-D23A-204C-ABA6-ED16DC2F56C1}" srcOrd="3" destOrd="0" parTransId="{CE425198-ADD0-E447-BD01-E577260D4041}" sibTransId="{6DA457C1-317A-804C-BFE4-BE39DB0207C9}"/>
    <dgm:cxn modelId="{90C70182-6F21-AD4F-962E-968DA6C87FB3}" type="presOf" srcId="{7B42F4B4-68E1-0847-BB57-3D9A37AB9935}" destId="{406DC65F-9C07-B447-A6A5-7060228E312F}" srcOrd="0" destOrd="0" presId="urn:microsoft.com/office/officeart/2008/layout/VerticalCurvedList"/>
    <dgm:cxn modelId="{2A3160BE-7070-B64A-AE15-44D3D4C70979}" type="presOf" srcId="{1F166A1A-2848-EC42-B66A-AF27748CE5D0}" destId="{18B090CE-EABB-D547-9EDC-6DF6A1A69BE0}" srcOrd="0" destOrd="0" presId="urn:microsoft.com/office/officeart/2008/layout/VerticalCurvedList"/>
    <dgm:cxn modelId="{F49AF6BB-8A2D-1342-A963-47C59BF317D7}" type="presOf" srcId="{AED781A1-DE77-E84C-BC23-35C95CE6F07F}" destId="{7AD35A05-3034-204C-A255-E362B11949B5}" srcOrd="0" destOrd="0" presId="urn:microsoft.com/office/officeart/2008/layout/VerticalCurvedList"/>
    <dgm:cxn modelId="{20C02C2B-223B-D74E-BC6C-837620233FAE}" srcId="{556D4981-18ED-2F4B-ABC2-4ADD91BCBCDA}" destId="{AED781A1-DE77-E84C-BC23-35C95CE6F07F}" srcOrd="2" destOrd="0" parTransId="{459AB6FB-B005-6C4D-B790-55D405ECA154}" sibTransId="{36F775D6-02DB-8B48-BAA5-5254E1491E19}"/>
    <dgm:cxn modelId="{EB8713AA-3C41-F144-A4C8-584A69A71410}" type="presParOf" srcId="{061F8838-9C1B-4E44-BC04-E76EC7791AF7}" destId="{08D43B38-1075-ED40-9664-E09F8AC041B2}" srcOrd="0" destOrd="0" presId="urn:microsoft.com/office/officeart/2008/layout/VerticalCurvedList"/>
    <dgm:cxn modelId="{EDA972AE-D3B4-B449-B2B7-B5069D0A83FE}" type="presParOf" srcId="{08D43B38-1075-ED40-9664-E09F8AC041B2}" destId="{216C29B7-23B3-2A45-86ED-A16FF9C83C54}" srcOrd="0" destOrd="0" presId="urn:microsoft.com/office/officeart/2008/layout/VerticalCurvedList"/>
    <dgm:cxn modelId="{E5AE86A4-AFAE-524C-8B15-77113D4B8B01}" type="presParOf" srcId="{216C29B7-23B3-2A45-86ED-A16FF9C83C54}" destId="{B94F19C5-71DD-0245-89D4-986A591A9A74}" srcOrd="0" destOrd="0" presId="urn:microsoft.com/office/officeart/2008/layout/VerticalCurvedList"/>
    <dgm:cxn modelId="{925A1E89-7D2C-E54A-B126-CE62D8BD136F}" type="presParOf" srcId="{216C29B7-23B3-2A45-86ED-A16FF9C83C54}" destId="{18B090CE-EABB-D547-9EDC-6DF6A1A69BE0}" srcOrd="1" destOrd="0" presId="urn:microsoft.com/office/officeart/2008/layout/VerticalCurvedList"/>
    <dgm:cxn modelId="{AE22724D-9A8F-2744-9468-2D8B28B641C0}" type="presParOf" srcId="{216C29B7-23B3-2A45-86ED-A16FF9C83C54}" destId="{31F05962-388A-2346-B65A-410A446ED3CE}" srcOrd="2" destOrd="0" presId="urn:microsoft.com/office/officeart/2008/layout/VerticalCurvedList"/>
    <dgm:cxn modelId="{96DBCB48-9D79-E04A-A5C4-0DE16E08DEAC}" type="presParOf" srcId="{216C29B7-23B3-2A45-86ED-A16FF9C83C54}" destId="{3CFAAA52-E837-9A42-9163-B9E3A298AE98}" srcOrd="3" destOrd="0" presId="urn:microsoft.com/office/officeart/2008/layout/VerticalCurvedList"/>
    <dgm:cxn modelId="{BF509AF3-4EE6-9D46-B838-78991D1B74AC}" type="presParOf" srcId="{08D43B38-1075-ED40-9664-E09F8AC041B2}" destId="{85ECFB3C-AC62-A742-9442-DB43663EA8D1}" srcOrd="1" destOrd="0" presId="urn:microsoft.com/office/officeart/2008/layout/VerticalCurvedList"/>
    <dgm:cxn modelId="{B0D449AA-8BDF-B844-8C77-76A11E2366FD}" type="presParOf" srcId="{08D43B38-1075-ED40-9664-E09F8AC041B2}" destId="{88E3478A-25E4-704A-BBA4-4BF4B228EEEA}" srcOrd="2" destOrd="0" presId="urn:microsoft.com/office/officeart/2008/layout/VerticalCurvedList"/>
    <dgm:cxn modelId="{78F00842-A6CD-C545-BC15-B98F9D7C9420}" type="presParOf" srcId="{88E3478A-25E4-704A-BBA4-4BF4B228EEEA}" destId="{800DE3D9-F293-ED4A-98B5-89DBEF29A26D}" srcOrd="0" destOrd="0" presId="urn:microsoft.com/office/officeart/2008/layout/VerticalCurvedList"/>
    <dgm:cxn modelId="{74795B53-D2EA-7647-907D-CDC02417357A}" type="presParOf" srcId="{08D43B38-1075-ED40-9664-E09F8AC041B2}" destId="{406DC65F-9C07-B447-A6A5-7060228E312F}" srcOrd="3" destOrd="0" presId="urn:microsoft.com/office/officeart/2008/layout/VerticalCurvedList"/>
    <dgm:cxn modelId="{6F5B1D94-332C-7E49-AF2D-22D5F5CB9647}" type="presParOf" srcId="{08D43B38-1075-ED40-9664-E09F8AC041B2}" destId="{66D8FC1A-9278-DC46-9550-941003BEC506}" srcOrd="4" destOrd="0" presId="urn:microsoft.com/office/officeart/2008/layout/VerticalCurvedList"/>
    <dgm:cxn modelId="{2E14F365-219F-5D44-82F1-D36420CB59BE}" type="presParOf" srcId="{66D8FC1A-9278-DC46-9550-941003BEC506}" destId="{6512E6D8-6975-3146-9318-98BD9C39C687}" srcOrd="0" destOrd="0" presId="urn:microsoft.com/office/officeart/2008/layout/VerticalCurvedList"/>
    <dgm:cxn modelId="{A1098C8E-F070-8F43-99B7-994B336895C3}" type="presParOf" srcId="{08D43B38-1075-ED40-9664-E09F8AC041B2}" destId="{7AD35A05-3034-204C-A255-E362B11949B5}" srcOrd="5" destOrd="0" presId="urn:microsoft.com/office/officeart/2008/layout/VerticalCurvedList"/>
    <dgm:cxn modelId="{6BDFA329-41E5-2349-8C68-248C96C535E2}" type="presParOf" srcId="{08D43B38-1075-ED40-9664-E09F8AC041B2}" destId="{99CBDCC4-8A9B-E642-9DF3-C95DD9C58A72}" srcOrd="6" destOrd="0" presId="urn:microsoft.com/office/officeart/2008/layout/VerticalCurvedList"/>
    <dgm:cxn modelId="{FA899482-1925-9340-A72C-352AAB8FEFA9}" type="presParOf" srcId="{99CBDCC4-8A9B-E642-9DF3-C95DD9C58A72}" destId="{8F2EB81C-8C54-3644-9886-FE888763CCE1}" srcOrd="0" destOrd="0" presId="urn:microsoft.com/office/officeart/2008/layout/VerticalCurvedList"/>
    <dgm:cxn modelId="{ECF25529-5BC9-9B46-8389-F2FA1CFF8E45}" type="presParOf" srcId="{08D43B38-1075-ED40-9664-E09F8AC041B2}" destId="{A3568091-D695-0B4C-B097-E68DB412C11B}" srcOrd="7" destOrd="0" presId="urn:microsoft.com/office/officeart/2008/layout/VerticalCurvedList"/>
    <dgm:cxn modelId="{999DE755-CE48-9240-8834-7357D66847DF}" type="presParOf" srcId="{08D43B38-1075-ED40-9664-E09F8AC041B2}" destId="{EB9A7B30-8187-8E4F-9D00-21E246C14C76}" srcOrd="8" destOrd="0" presId="urn:microsoft.com/office/officeart/2008/layout/VerticalCurvedList"/>
    <dgm:cxn modelId="{D6BFE878-271D-7C4A-AD81-EC56AE424406}" type="presParOf" srcId="{EB9A7B30-8187-8E4F-9D00-21E246C14C76}" destId="{AAAC62C3-7547-3948-9FBB-1592EA49AD84}"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EBB349-1C6E-AB42-964D-E302A863F1AC}"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334DF60F-7AF4-E14B-822F-13AF290D7C94}">
      <dgm:prSet phldrT="[Text]" custT="1"/>
      <dgm:spPr>
        <a:solidFill>
          <a:schemeClr val="accent3">
            <a:lumMod val="50000"/>
          </a:schemeClr>
        </a:solidFill>
      </dgm:spPr>
      <dgm:t>
        <a:bodyPr/>
        <a:lstStyle/>
        <a:p>
          <a:r>
            <a:rPr lang="en-US" sz="2800" dirty="0" smtClean="0"/>
            <a:t>In the case of competing processes three control problems must be faced:</a:t>
          </a:r>
          <a:endParaRPr lang="en-US" sz="2800" dirty="0"/>
        </a:p>
      </dgm:t>
    </dgm:pt>
    <dgm:pt modelId="{F2640CAD-5CA2-AB47-BF2D-556487A3D6EF}" type="parTrans" cxnId="{7FAB8EF7-49E7-324E-B503-DB59F939025A}">
      <dgm:prSet/>
      <dgm:spPr/>
      <dgm:t>
        <a:bodyPr/>
        <a:lstStyle/>
        <a:p>
          <a:endParaRPr lang="en-US"/>
        </a:p>
      </dgm:t>
    </dgm:pt>
    <dgm:pt modelId="{4A26F1EA-DA28-7343-A310-D6271B17FFFB}" type="sibTrans" cxnId="{7FAB8EF7-49E7-324E-B503-DB59F939025A}">
      <dgm:prSet/>
      <dgm:spPr/>
      <dgm:t>
        <a:bodyPr/>
        <a:lstStyle/>
        <a:p>
          <a:endParaRPr lang="en-US"/>
        </a:p>
      </dgm:t>
    </dgm:pt>
    <dgm:pt modelId="{0D2240C2-9D46-9C46-B005-62FBD4EEB584}">
      <dgm:prSet custT="1"/>
      <dgm:spPr/>
      <dgm:t>
        <a:bodyPr/>
        <a:lstStyle/>
        <a:p>
          <a:pPr marL="514350" indent="744538"/>
          <a:r>
            <a:rPr lang="en-US" sz="2800" b="1" i="0" dirty="0" smtClean="0">
              <a:solidFill>
                <a:schemeClr val="accent3">
                  <a:lumMod val="50000"/>
                </a:schemeClr>
              </a:solidFill>
            </a:rPr>
            <a:t>   the need for mutual exclusion</a:t>
          </a:r>
        </a:p>
      </dgm:t>
    </dgm:pt>
    <dgm:pt modelId="{FBDDEDFD-3030-AB44-88DE-176637FDD5A7}" type="parTrans" cxnId="{60BEBF36-3A51-B144-919C-DA52FF8AFCC4}">
      <dgm:prSet/>
      <dgm:spPr/>
      <dgm:t>
        <a:bodyPr/>
        <a:lstStyle/>
        <a:p>
          <a:endParaRPr lang="en-US"/>
        </a:p>
      </dgm:t>
    </dgm:pt>
    <dgm:pt modelId="{F3B83CE3-4E31-7845-8F4B-769ACCEE3638}" type="sibTrans" cxnId="{60BEBF36-3A51-B144-919C-DA52FF8AFCC4}">
      <dgm:prSet/>
      <dgm:spPr/>
      <dgm:t>
        <a:bodyPr/>
        <a:lstStyle/>
        <a:p>
          <a:endParaRPr lang="en-US"/>
        </a:p>
      </dgm:t>
    </dgm:pt>
    <dgm:pt modelId="{2960AF8C-6A3F-C34D-98C9-F2DC75E3787E}">
      <dgm:prSet custT="1"/>
      <dgm:spPr/>
      <dgm:t>
        <a:bodyPr/>
        <a:lstStyle/>
        <a:p>
          <a:pPr marL="514350" indent="744538"/>
          <a:r>
            <a:rPr lang="en-US" sz="2800" b="1" i="0" dirty="0" smtClean="0">
              <a:solidFill>
                <a:schemeClr val="accent3">
                  <a:lumMod val="50000"/>
                </a:schemeClr>
              </a:solidFill>
            </a:rPr>
            <a:t>   deadlock</a:t>
          </a:r>
        </a:p>
      </dgm:t>
    </dgm:pt>
    <dgm:pt modelId="{05D2211E-03AD-5646-B6FB-F39429B8F08F}" type="parTrans" cxnId="{E5C19968-3C7B-2E4B-803A-6E68ACB8F0A2}">
      <dgm:prSet/>
      <dgm:spPr/>
      <dgm:t>
        <a:bodyPr/>
        <a:lstStyle/>
        <a:p>
          <a:endParaRPr lang="en-US"/>
        </a:p>
      </dgm:t>
    </dgm:pt>
    <dgm:pt modelId="{87431F10-E457-9041-855F-41BE96F289AE}" type="sibTrans" cxnId="{E5C19968-3C7B-2E4B-803A-6E68ACB8F0A2}">
      <dgm:prSet/>
      <dgm:spPr/>
      <dgm:t>
        <a:bodyPr/>
        <a:lstStyle/>
        <a:p>
          <a:endParaRPr lang="en-US"/>
        </a:p>
      </dgm:t>
    </dgm:pt>
    <dgm:pt modelId="{39BBB76B-4452-7142-899E-4C71C1B30263}">
      <dgm:prSet custT="1"/>
      <dgm:spPr/>
      <dgm:t>
        <a:bodyPr/>
        <a:lstStyle/>
        <a:p>
          <a:pPr marL="685800" indent="573088"/>
          <a:r>
            <a:rPr lang="en-US" sz="2800" b="1" i="0" dirty="0" smtClean="0">
              <a:solidFill>
                <a:schemeClr val="accent3">
                  <a:lumMod val="50000"/>
                </a:schemeClr>
              </a:solidFill>
            </a:rPr>
            <a:t>   starvation</a:t>
          </a:r>
        </a:p>
      </dgm:t>
    </dgm:pt>
    <dgm:pt modelId="{83A2A532-6B15-D34E-9D27-177F3CD0B28A}" type="parTrans" cxnId="{0A055BE5-70F5-A941-B7C0-7347B96A1EDC}">
      <dgm:prSet/>
      <dgm:spPr/>
      <dgm:t>
        <a:bodyPr/>
        <a:lstStyle/>
        <a:p>
          <a:endParaRPr lang="en-US"/>
        </a:p>
      </dgm:t>
    </dgm:pt>
    <dgm:pt modelId="{4F5D3F76-DC7C-C84B-B8CC-5439A1F6373A}" type="sibTrans" cxnId="{0A055BE5-70F5-A941-B7C0-7347B96A1EDC}">
      <dgm:prSet/>
      <dgm:spPr/>
      <dgm:t>
        <a:bodyPr/>
        <a:lstStyle/>
        <a:p>
          <a:endParaRPr lang="en-US"/>
        </a:p>
      </dgm:t>
    </dgm:pt>
    <dgm:pt modelId="{47278DBD-5FCD-1D40-9839-A095DDABA5C3}">
      <dgm:prSet/>
      <dgm:spPr/>
      <dgm:t>
        <a:bodyPr/>
        <a:lstStyle/>
        <a:p>
          <a:pPr marL="171450" indent="0"/>
          <a:endParaRPr lang="en-US" sz="1600" dirty="0" smtClean="0"/>
        </a:p>
      </dgm:t>
    </dgm:pt>
    <dgm:pt modelId="{5E48DA8C-A6FD-1D4C-95F7-48614F781476}" type="parTrans" cxnId="{65778B5A-9EE8-694B-9EBB-9F2B2EBBA068}">
      <dgm:prSet/>
      <dgm:spPr/>
      <dgm:t>
        <a:bodyPr/>
        <a:lstStyle/>
        <a:p>
          <a:endParaRPr lang="en-US"/>
        </a:p>
      </dgm:t>
    </dgm:pt>
    <dgm:pt modelId="{FA5B7C44-04EC-1D49-A4E8-0F07B46A13CC}" type="sibTrans" cxnId="{65778B5A-9EE8-694B-9EBB-9F2B2EBBA068}">
      <dgm:prSet/>
      <dgm:spPr/>
      <dgm:t>
        <a:bodyPr/>
        <a:lstStyle/>
        <a:p>
          <a:endParaRPr lang="en-US"/>
        </a:p>
      </dgm:t>
    </dgm:pt>
    <dgm:pt modelId="{899C6DED-1F3C-F14B-BD4C-7647EC5F6B3F}" type="pres">
      <dgm:prSet presAssocID="{8BEBB349-1C6E-AB42-964D-E302A863F1AC}" presName="linear" presStyleCnt="0">
        <dgm:presLayoutVars>
          <dgm:animLvl val="lvl"/>
          <dgm:resizeHandles val="exact"/>
        </dgm:presLayoutVars>
      </dgm:prSet>
      <dgm:spPr/>
      <dgm:t>
        <a:bodyPr/>
        <a:lstStyle/>
        <a:p>
          <a:endParaRPr lang="en-US"/>
        </a:p>
      </dgm:t>
    </dgm:pt>
    <dgm:pt modelId="{F562FE9C-C5FA-5E46-ADCD-3ECA6CAD0E03}" type="pres">
      <dgm:prSet presAssocID="{334DF60F-7AF4-E14B-822F-13AF290D7C94}" presName="parentText" presStyleLbl="node1" presStyleIdx="0" presStyleCnt="1" custScaleX="97872" custScaleY="326341" custLinFactNeighborX="1064" custLinFactNeighborY="-810">
        <dgm:presLayoutVars>
          <dgm:chMax val="0"/>
          <dgm:bulletEnabled val="1"/>
        </dgm:presLayoutVars>
      </dgm:prSet>
      <dgm:spPr/>
      <dgm:t>
        <a:bodyPr/>
        <a:lstStyle/>
        <a:p>
          <a:endParaRPr lang="en-US"/>
        </a:p>
      </dgm:t>
    </dgm:pt>
    <dgm:pt modelId="{6A7F9969-6F05-5F41-88FE-250A770AADDF}" type="pres">
      <dgm:prSet presAssocID="{334DF60F-7AF4-E14B-822F-13AF290D7C94}" presName="childText" presStyleLbl="revTx" presStyleIdx="0" presStyleCnt="1" custScaleY="130942" custLinFactNeighborX="3191" custLinFactNeighborY="65781">
        <dgm:presLayoutVars>
          <dgm:bulletEnabled val="1"/>
        </dgm:presLayoutVars>
      </dgm:prSet>
      <dgm:spPr/>
      <dgm:t>
        <a:bodyPr/>
        <a:lstStyle/>
        <a:p>
          <a:endParaRPr lang="en-US"/>
        </a:p>
      </dgm:t>
    </dgm:pt>
  </dgm:ptLst>
  <dgm:cxnLst>
    <dgm:cxn modelId="{7FAB8EF7-49E7-324E-B503-DB59F939025A}" srcId="{8BEBB349-1C6E-AB42-964D-E302A863F1AC}" destId="{334DF60F-7AF4-E14B-822F-13AF290D7C94}" srcOrd="0" destOrd="0" parTransId="{F2640CAD-5CA2-AB47-BF2D-556487A3D6EF}" sibTransId="{4A26F1EA-DA28-7343-A310-D6271B17FFFB}"/>
    <dgm:cxn modelId="{760A6718-16CA-3445-9217-2D89121980EE}" type="presOf" srcId="{334DF60F-7AF4-E14B-822F-13AF290D7C94}" destId="{F562FE9C-C5FA-5E46-ADCD-3ECA6CAD0E03}" srcOrd="0" destOrd="0" presId="urn:microsoft.com/office/officeart/2005/8/layout/vList2"/>
    <dgm:cxn modelId="{897202DF-2FA1-BF44-98AD-0642D5D854B8}" type="presOf" srcId="{8BEBB349-1C6E-AB42-964D-E302A863F1AC}" destId="{899C6DED-1F3C-F14B-BD4C-7647EC5F6B3F}" srcOrd="0" destOrd="0" presId="urn:microsoft.com/office/officeart/2005/8/layout/vList2"/>
    <dgm:cxn modelId="{20DF4BAA-0DFE-4F48-BB02-C5708929BACB}" type="presOf" srcId="{2960AF8C-6A3F-C34D-98C9-F2DC75E3787E}" destId="{6A7F9969-6F05-5F41-88FE-250A770AADDF}" srcOrd="0" destOrd="2" presId="urn:microsoft.com/office/officeart/2005/8/layout/vList2"/>
    <dgm:cxn modelId="{2061AC5D-4BCB-EF43-A089-A88B2A12EA6F}" type="presOf" srcId="{39BBB76B-4452-7142-899E-4C71C1B30263}" destId="{6A7F9969-6F05-5F41-88FE-250A770AADDF}" srcOrd="0" destOrd="3" presId="urn:microsoft.com/office/officeart/2005/8/layout/vList2"/>
    <dgm:cxn modelId="{F96B7CDF-4C5A-C141-A33A-4EC7F0C7D33D}" type="presOf" srcId="{47278DBD-5FCD-1D40-9839-A095DDABA5C3}" destId="{6A7F9969-6F05-5F41-88FE-250A770AADDF}" srcOrd="0" destOrd="0" presId="urn:microsoft.com/office/officeart/2005/8/layout/vList2"/>
    <dgm:cxn modelId="{E840FC4D-35E4-EA4A-802B-1855D54828EB}" type="presOf" srcId="{0D2240C2-9D46-9C46-B005-62FBD4EEB584}" destId="{6A7F9969-6F05-5F41-88FE-250A770AADDF}" srcOrd="0" destOrd="1" presId="urn:microsoft.com/office/officeart/2005/8/layout/vList2"/>
    <dgm:cxn modelId="{65778B5A-9EE8-694B-9EBB-9F2B2EBBA068}" srcId="{334DF60F-7AF4-E14B-822F-13AF290D7C94}" destId="{47278DBD-5FCD-1D40-9839-A095DDABA5C3}" srcOrd="0" destOrd="0" parTransId="{5E48DA8C-A6FD-1D4C-95F7-48614F781476}" sibTransId="{FA5B7C44-04EC-1D49-A4E8-0F07B46A13CC}"/>
    <dgm:cxn modelId="{0A055BE5-70F5-A941-B7C0-7347B96A1EDC}" srcId="{2960AF8C-6A3F-C34D-98C9-F2DC75E3787E}" destId="{39BBB76B-4452-7142-899E-4C71C1B30263}" srcOrd="0" destOrd="0" parTransId="{83A2A532-6B15-D34E-9D27-177F3CD0B28A}" sibTransId="{4F5D3F76-DC7C-C84B-B8CC-5439A1F6373A}"/>
    <dgm:cxn modelId="{E5C19968-3C7B-2E4B-803A-6E68ACB8F0A2}" srcId="{0D2240C2-9D46-9C46-B005-62FBD4EEB584}" destId="{2960AF8C-6A3F-C34D-98C9-F2DC75E3787E}" srcOrd="0" destOrd="0" parTransId="{05D2211E-03AD-5646-B6FB-F39429B8F08F}" sibTransId="{87431F10-E457-9041-855F-41BE96F289AE}"/>
    <dgm:cxn modelId="{60BEBF36-3A51-B144-919C-DA52FF8AFCC4}" srcId="{47278DBD-5FCD-1D40-9839-A095DDABA5C3}" destId="{0D2240C2-9D46-9C46-B005-62FBD4EEB584}" srcOrd="0" destOrd="0" parTransId="{FBDDEDFD-3030-AB44-88DE-176637FDD5A7}" sibTransId="{F3B83CE3-4E31-7845-8F4B-769ACCEE3638}"/>
    <dgm:cxn modelId="{D7ECF708-2FC4-8B44-BB6B-CFB15AD2BD07}" type="presParOf" srcId="{899C6DED-1F3C-F14B-BD4C-7647EC5F6B3F}" destId="{F562FE9C-C5FA-5E46-ADCD-3ECA6CAD0E03}" srcOrd="0" destOrd="0" presId="urn:microsoft.com/office/officeart/2005/8/layout/vList2"/>
    <dgm:cxn modelId="{9016F5D4-1E8A-4E48-BEC7-8DC21DDC5EC6}" type="presParOf" srcId="{899C6DED-1F3C-F14B-BD4C-7647EC5F6B3F}" destId="{6A7F9969-6F05-5F41-88FE-250A770AADD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13F4EE-7D10-DD41-B07C-4241F7924867}" type="doc">
      <dgm:prSet loTypeId="urn:microsoft.com/office/officeart/2005/8/layout/vList5" loCatId="" qsTypeId="urn:microsoft.com/office/officeart/2005/8/quickstyle/simple4" qsCatId="simple" csTypeId="urn:microsoft.com/office/officeart/2005/8/colors/accent1_2" csCatId="accent1" phldr="1"/>
      <dgm:spPr/>
      <dgm:t>
        <a:bodyPr/>
        <a:lstStyle/>
        <a:p>
          <a:endParaRPr lang="en-US"/>
        </a:p>
      </dgm:t>
    </dgm:pt>
    <dgm:pt modelId="{089281B8-1D5E-334A-A921-5425AAEB96AE}">
      <dgm:prSet/>
      <dgm:spPr>
        <a:solidFill>
          <a:schemeClr val="accent1"/>
        </a:solidFill>
      </dgm:spPr>
      <dgm:t>
        <a:bodyPr/>
        <a:lstStyle/>
        <a:p>
          <a:pPr rtl="0"/>
          <a:r>
            <a:rPr lang="en-NZ" dirty="0" smtClean="0"/>
            <a:t>A variable that has an integer value upon which only three operations are defined:</a:t>
          </a:r>
          <a:endParaRPr lang="en-US" dirty="0"/>
        </a:p>
      </dgm:t>
    </dgm:pt>
    <dgm:pt modelId="{E0980B7B-60AC-5E49-9B7D-344FC211FD30}" type="parTrans" cxnId="{3E788187-53C4-9C46-85FD-C314878B1C40}">
      <dgm:prSet/>
      <dgm:spPr/>
      <dgm:t>
        <a:bodyPr/>
        <a:lstStyle/>
        <a:p>
          <a:endParaRPr lang="en-US"/>
        </a:p>
      </dgm:t>
    </dgm:pt>
    <dgm:pt modelId="{F308D1D0-AC0A-AC41-8CDB-E4DC577760E9}" type="sibTrans" cxnId="{3E788187-53C4-9C46-85FD-C314878B1C40}">
      <dgm:prSet/>
      <dgm:spPr>
        <a:solidFill>
          <a:schemeClr val="bg2">
            <a:lumMod val="50000"/>
          </a:schemeClr>
        </a:solidFill>
        <a:ln>
          <a:solidFill>
            <a:schemeClr val="bg2">
              <a:lumMod val="50000"/>
            </a:schemeClr>
          </a:solidFill>
        </a:ln>
      </dgm:spPr>
      <dgm:t>
        <a:bodyPr/>
        <a:lstStyle/>
        <a:p>
          <a:endParaRPr lang="en-US"/>
        </a:p>
      </dgm:t>
    </dgm:pt>
    <dgm:pt modelId="{B14D91FF-8F47-D044-A103-069347FEDDCC}">
      <dgm:prSet/>
      <dgm:spPr>
        <a:solidFill>
          <a:schemeClr val="bg1"/>
        </a:solidFill>
        <a:ln>
          <a:solidFill>
            <a:schemeClr val="accent1"/>
          </a:solidFill>
        </a:ln>
      </dgm:spPr>
      <dgm:t>
        <a:bodyPr/>
        <a:lstStyle/>
        <a:p>
          <a:pPr rtl="0"/>
          <a:r>
            <a:rPr lang="en-US" dirty="0" smtClean="0">
              <a:solidFill>
                <a:schemeClr val="tx1"/>
              </a:solidFill>
            </a:rPr>
            <a:t>There is no way to inspect or manipulate semaphores other than these three operations</a:t>
          </a:r>
          <a:endParaRPr lang="en-US" dirty="0">
            <a:solidFill>
              <a:schemeClr val="tx1"/>
            </a:solidFill>
          </a:endParaRPr>
        </a:p>
      </dgm:t>
    </dgm:pt>
    <dgm:pt modelId="{AAE804C8-636A-1940-9B5A-197E4D37778E}" type="parTrans" cxnId="{EC52A4C6-FEA3-F346-8F3A-784B57F7DA2B}">
      <dgm:prSet/>
      <dgm:spPr/>
      <dgm:t>
        <a:bodyPr/>
        <a:lstStyle/>
        <a:p>
          <a:endParaRPr lang="en-US"/>
        </a:p>
      </dgm:t>
    </dgm:pt>
    <dgm:pt modelId="{E34039F6-7DBC-A44C-9BA7-37F2A18BBB2B}" type="sibTrans" cxnId="{EC52A4C6-FEA3-F346-8F3A-784B57F7DA2B}">
      <dgm:prSet/>
      <dgm:spPr/>
      <dgm:t>
        <a:bodyPr/>
        <a:lstStyle/>
        <a:p>
          <a:endParaRPr lang="en-US"/>
        </a:p>
      </dgm:t>
    </dgm:pt>
    <dgm:pt modelId="{AD854760-70DC-A04A-A103-8027AD61B020}" type="pres">
      <dgm:prSet presAssocID="{7B13F4EE-7D10-DD41-B07C-4241F7924867}" presName="Name0" presStyleCnt="0">
        <dgm:presLayoutVars>
          <dgm:dir/>
          <dgm:animLvl val="lvl"/>
          <dgm:resizeHandles val="exact"/>
        </dgm:presLayoutVars>
      </dgm:prSet>
      <dgm:spPr/>
      <dgm:t>
        <a:bodyPr/>
        <a:lstStyle/>
        <a:p>
          <a:endParaRPr lang="en-US"/>
        </a:p>
      </dgm:t>
    </dgm:pt>
    <dgm:pt modelId="{2E7045FB-CA55-064F-AA0C-6100FAE9FF99}" type="pres">
      <dgm:prSet presAssocID="{089281B8-1D5E-334A-A921-5425AAEB96AE}" presName="linNode" presStyleCnt="0"/>
      <dgm:spPr/>
    </dgm:pt>
    <dgm:pt modelId="{A5BFAE56-92D1-0448-968F-7C14E98DE1E2}" type="pres">
      <dgm:prSet presAssocID="{089281B8-1D5E-334A-A921-5425AAEB96AE}" presName="parentText" presStyleLbl="node1" presStyleIdx="0" presStyleCnt="1" custLinFactNeighborY="4167">
        <dgm:presLayoutVars>
          <dgm:chMax val="1"/>
          <dgm:bulletEnabled val="1"/>
        </dgm:presLayoutVars>
      </dgm:prSet>
      <dgm:spPr/>
      <dgm:t>
        <a:bodyPr/>
        <a:lstStyle/>
        <a:p>
          <a:endParaRPr lang="en-US"/>
        </a:p>
      </dgm:t>
    </dgm:pt>
    <dgm:pt modelId="{F4A463BE-2AEC-964C-BF35-ED24FA6317AE}" type="pres">
      <dgm:prSet presAssocID="{089281B8-1D5E-334A-A921-5425AAEB96AE}" presName="descendantText" presStyleLbl="alignAccFollowNode1" presStyleIdx="0" presStyleCnt="1">
        <dgm:presLayoutVars>
          <dgm:bulletEnabled val="1"/>
        </dgm:presLayoutVars>
      </dgm:prSet>
      <dgm:spPr/>
      <dgm:t>
        <a:bodyPr/>
        <a:lstStyle/>
        <a:p>
          <a:endParaRPr lang="en-US"/>
        </a:p>
      </dgm:t>
    </dgm:pt>
  </dgm:ptLst>
  <dgm:cxnLst>
    <dgm:cxn modelId="{EC52A4C6-FEA3-F346-8F3A-784B57F7DA2B}" srcId="{089281B8-1D5E-334A-A921-5425AAEB96AE}" destId="{B14D91FF-8F47-D044-A103-069347FEDDCC}" srcOrd="0" destOrd="0" parTransId="{AAE804C8-636A-1940-9B5A-197E4D37778E}" sibTransId="{E34039F6-7DBC-A44C-9BA7-37F2A18BBB2B}"/>
    <dgm:cxn modelId="{3E788187-53C4-9C46-85FD-C314878B1C40}" srcId="{7B13F4EE-7D10-DD41-B07C-4241F7924867}" destId="{089281B8-1D5E-334A-A921-5425AAEB96AE}" srcOrd="0" destOrd="0" parTransId="{E0980B7B-60AC-5E49-9B7D-344FC211FD30}" sibTransId="{F308D1D0-AC0A-AC41-8CDB-E4DC577760E9}"/>
    <dgm:cxn modelId="{8C639D78-2F34-BC41-92D0-36D878ECBCDA}" type="presOf" srcId="{089281B8-1D5E-334A-A921-5425AAEB96AE}" destId="{A5BFAE56-92D1-0448-968F-7C14E98DE1E2}" srcOrd="0" destOrd="0" presId="urn:microsoft.com/office/officeart/2005/8/layout/vList5"/>
    <dgm:cxn modelId="{97A908A1-88E6-7E4A-A29A-BFC59181949E}" type="presOf" srcId="{B14D91FF-8F47-D044-A103-069347FEDDCC}" destId="{F4A463BE-2AEC-964C-BF35-ED24FA6317AE}" srcOrd="0" destOrd="0" presId="urn:microsoft.com/office/officeart/2005/8/layout/vList5"/>
    <dgm:cxn modelId="{5F7A7063-C25C-4248-995E-801647FAE8E5}" type="presOf" srcId="{7B13F4EE-7D10-DD41-B07C-4241F7924867}" destId="{AD854760-70DC-A04A-A103-8027AD61B020}" srcOrd="0" destOrd="0" presId="urn:microsoft.com/office/officeart/2005/8/layout/vList5"/>
    <dgm:cxn modelId="{98D560C3-48F5-324A-A6C2-4A37A704EA14}" type="presParOf" srcId="{AD854760-70DC-A04A-A103-8027AD61B020}" destId="{2E7045FB-CA55-064F-AA0C-6100FAE9FF99}" srcOrd="0" destOrd="0" presId="urn:microsoft.com/office/officeart/2005/8/layout/vList5"/>
    <dgm:cxn modelId="{51EB7FEB-D2C5-2D47-B7E1-6CFB70316B9E}" type="presParOf" srcId="{2E7045FB-CA55-064F-AA0C-6100FAE9FF99}" destId="{A5BFAE56-92D1-0448-968F-7C14E98DE1E2}" srcOrd="0" destOrd="0" presId="urn:microsoft.com/office/officeart/2005/8/layout/vList5"/>
    <dgm:cxn modelId="{A3F21B6F-D1F8-064C-BD17-7F90FEADE5D2}" type="presParOf" srcId="{2E7045FB-CA55-064F-AA0C-6100FAE9FF99}" destId="{F4A463BE-2AEC-964C-BF35-ED24FA6317A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36A365-F9F3-41CD-9BA2-D6251E2174F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2B119CF-0E8C-4E74-9442-86608722D9D8}">
      <dgm:prSet phldrT="[Text]"/>
      <dgm:spPr/>
      <dgm:t>
        <a:bodyPr/>
        <a:lstStyle/>
        <a:p>
          <a:r>
            <a:rPr lang="en-US" dirty="0" smtClean="0"/>
            <a:t>Semaphore</a:t>
          </a:r>
          <a:endParaRPr lang="en-US" dirty="0"/>
        </a:p>
      </dgm:t>
    </dgm:pt>
    <dgm:pt modelId="{428952EF-3077-4302-8228-58ED1A9B081B}" type="parTrans" cxnId="{DB6082F1-7CB8-4704-BDC9-3E769885E07E}">
      <dgm:prSet/>
      <dgm:spPr/>
      <dgm:t>
        <a:bodyPr/>
        <a:lstStyle/>
        <a:p>
          <a:endParaRPr lang="en-US"/>
        </a:p>
      </dgm:t>
    </dgm:pt>
    <dgm:pt modelId="{0692B297-0386-4EB5-9DF7-22C27199A1E2}" type="sibTrans" cxnId="{DB6082F1-7CB8-4704-BDC9-3E769885E07E}">
      <dgm:prSet/>
      <dgm:spPr/>
      <dgm:t>
        <a:bodyPr/>
        <a:lstStyle/>
        <a:p>
          <a:endParaRPr lang="en-US"/>
        </a:p>
      </dgm:t>
    </dgm:pt>
    <dgm:pt modelId="{0923A928-0094-4038-98BC-84015A9CC6EF}">
      <dgm:prSet phldrT="[Text]"/>
      <dgm:spPr/>
      <dgm:t>
        <a:bodyPr/>
        <a:lstStyle/>
        <a:p>
          <a:r>
            <a:rPr lang="en-US" b="1" dirty="0" smtClean="0"/>
            <a:t>Counting</a:t>
          </a:r>
        </a:p>
        <a:p>
          <a:r>
            <a:rPr lang="en-US" dirty="0" smtClean="0"/>
            <a:t>Takes the value from -∞ to </a:t>
          </a:r>
          <a:r>
            <a:rPr lang="en-US" dirty="0" smtClean="0">
              <a:latin typeface="Times New Roman" panose="02020603050405020304" pitchFamily="18" charset="0"/>
              <a:cs typeface="Times New Roman" panose="02020603050405020304" pitchFamily="18" charset="0"/>
            </a:rPr>
            <a:t>∞</a:t>
          </a:r>
          <a:endParaRPr lang="en-US" dirty="0"/>
        </a:p>
      </dgm:t>
    </dgm:pt>
    <dgm:pt modelId="{5CA68AE0-A67E-4510-AA6D-4C2F49CEC0D2}" type="parTrans" cxnId="{E5615E48-A557-4128-AC01-E0ABE2EB0676}">
      <dgm:prSet/>
      <dgm:spPr/>
      <dgm:t>
        <a:bodyPr/>
        <a:lstStyle/>
        <a:p>
          <a:endParaRPr lang="en-US"/>
        </a:p>
      </dgm:t>
    </dgm:pt>
    <dgm:pt modelId="{EF1D7D4A-528E-4AA1-B4C5-C89A742B1285}" type="sibTrans" cxnId="{E5615E48-A557-4128-AC01-E0ABE2EB0676}">
      <dgm:prSet/>
      <dgm:spPr/>
      <dgm:t>
        <a:bodyPr/>
        <a:lstStyle/>
        <a:p>
          <a:endParaRPr lang="en-US"/>
        </a:p>
      </dgm:t>
    </dgm:pt>
    <dgm:pt modelId="{1DDECEE2-1DC4-4576-BB6D-2C7B66D22926}">
      <dgm:prSet phldrT="[Text]"/>
      <dgm:spPr/>
      <dgm:t>
        <a:bodyPr/>
        <a:lstStyle/>
        <a:p>
          <a:r>
            <a:rPr lang="en-US" b="1" dirty="0" smtClean="0"/>
            <a:t>Binary</a:t>
          </a:r>
        </a:p>
        <a:p>
          <a:r>
            <a:rPr lang="en-US" dirty="0" smtClean="0"/>
            <a:t>Takes value 0 and 1</a:t>
          </a:r>
          <a:endParaRPr lang="en-US" dirty="0"/>
        </a:p>
      </dgm:t>
    </dgm:pt>
    <dgm:pt modelId="{93294DC7-13E9-4928-8284-0A1C3A87EF5F}" type="parTrans" cxnId="{91AA40E5-9208-49FA-B0D5-010E44796BA1}">
      <dgm:prSet/>
      <dgm:spPr/>
      <dgm:t>
        <a:bodyPr/>
        <a:lstStyle/>
        <a:p>
          <a:endParaRPr lang="en-US"/>
        </a:p>
      </dgm:t>
    </dgm:pt>
    <dgm:pt modelId="{3C7D4843-7823-4D28-86EE-04C0EEB718BF}" type="sibTrans" cxnId="{91AA40E5-9208-49FA-B0D5-010E44796BA1}">
      <dgm:prSet/>
      <dgm:spPr/>
      <dgm:t>
        <a:bodyPr/>
        <a:lstStyle/>
        <a:p>
          <a:endParaRPr lang="en-US"/>
        </a:p>
      </dgm:t>
    </dgm:pt>
    <dgm:pt modelId="{D5020F37-9087-49B4-AED7-AEABF6ED0BE3}" type="pres">
      <dgm:prSet presAssocID="{7F36A365-F9F3-41CD-9BA2-D6251E2174F4}" presName="hierChild1" presStyleCnt="0">
        <dgm:presLayoutVars>
          <dgm:chPref val="1"/>
          <dgm:dir/>
          <dgm:animOne val="branch"/>
          <dgm:animLvl val="lvl"/>
          <dgm:resizeHandles/>
        </dgm:presLayoutVars>
      </dgm:prSet>
      <dgm:spPr/>
      <dgm:t>
        <a:bodyPr/>
        <a:lstStyle/>
        <a:p>
          <a:endParaRPr lang="en-US"/>
        </a:p>
      </dgm:t>
    </dgm:pt>
    <dgm:pt modelId="{8E80A3BE-FEBE-4953-BC14-755EBACFB7D0}" type="pres">
      <dgm:prSet presAssocID="{F2B119CF-0E8C-4E74-9442-86608722D9D8}" presName="hierRoot1" presStyleCnt="0"/>
      <dgm:spPr/>
    </dgm:pt>
    <dgm:pt modelId="{12ED2033-011C-4293-8812-BAEE91E5E3B2}" type="pres">
      <dgm:prSet presAssocID="{F2B119CF-0E8C-4E74-9442-86608722D9D8}" presName="composite" presStyleCnt="0"/>
      <dgm:spPr/>
    </dgm:pt>
    <dgm:pt modelId="{635553E0-5AA5-4A27-8D20-995136986570}" type="pres">
      <dgm:prSet presAssocID="{F2B119CF-0E8C-4E74-9442-86608722D9D8}" presName="background" presStyleLbl="node0" presStyleIdx="0" presStyleCnt="1"/>
      <dgm:spPr/>
    </dgm:pt>
    <dgm:pt modelId="{F1FDD107-3C79-402F-8992-6C1E89613549}" type="pres">
      <dgm:prSet presAssocID="{F2B119CF-0E8C-4E74-9442-86608722D9D8}" presName="text" presStyleLbl="fgAcc0" presStyleIdx="0" presStyleCnt="1">
        <dgm:presLayoutVars>
          <dgm:chPref val="3"/>
        </dgm:presLayoutVars>
      </dgm:prSet>
      <dgm:spPr/>
      <dgm:t>
        <a:bodyPr/>
        <a:lstStyle/>
        <a:p>
          <a:endParaRPr lang="en-US"/>
        </a:p>
      </dgm:t>
    </dgm:pt>
    <dgm:pt modelId="{B9E31DEE-19E0-47BF-8043-03C8547B26CE}" type="pres">
      <dgm:prSet presAssocID="{F2B119CF-0E8C-4E74-9442-86608722D9D8}" presName="hierChild2" presStyleCnt="0"/>
      <dgm:spPr/>
    </dgm:pt>
    <dgm:pt modelId="{DEFD50DC-4B2D-4BBB-B1FF-887D7249E596}" type="pres">
      <dgm:prSet presAssocID="{5CA68AE0-A67E-4510-AA6D-4C2F49CEC0D2}" presName="Name10" presStyleLbl="parChTrans1D2" presStyleIdx="0" presStyleCnt="2"/>
      <dgm:spPr/>
      <dgm:t>
        <a:bodyPr/>
        <a:lstStyle/>
        <a:p>
          <a:endParaRPr lang="en-US"/>
        </a:p>
      </dgm:t>
    </dgm:pt>
    <dgm:pt modelId="{1D2C1A22-6E54-4A89-8583-02141F347C73}" type="pres">
      <dgm:prSet presAssocID="{0923A928-0094-4038-98BC-84015A9CC6EF}" presName="hierRoot2" presStyleCnt="0"/>
      <dgm:spPr/>
    </dgm:pt>
    <dgm:pt modelId="{E47E3710-0359-4ADF-8FFD-D45F064D37A9}" type="pres">
      <dgm:prSet presAssocID="{0923A928-0094-4038-98BC-84015A9CC6EF}" presName="composite2" presStyleCnt="0"/>
      <dgm:spPr/>
    </dgm:pt>
    <dgm:pt modelId="{2F09AE79-18FE-41AA-B48B-2075AFC19063}" type="pres">
      <dgm:prSet presAssocID="{0923A928-0094-4038-98BC-84015A9CC6EF}" presName="background2" presStyleLbl="node2" presStyleIdx="0" presStyleCnt="2"/>
      <dgm:spPr/>
    </dgm:pt>
    <dgm:pt modelId="{3305CF1D-F4ED-41AB-9458-85E139CAD035}" type="pres">
      <dgm:prSet presAssocID="{0923A928-0094-4038-98BC-84015A9CC6EF}" presName="text2" presStyleLbl="fgAcc2" presStyleIdx="0" presStyleCnt="2">
        <dgm:presLayoutVars>
          <dgm:chPref val="3"/>
        </dgm:presLayoutVars>
      </dgm:prSet>
      <dgm:spPr/>
      <dgm:t>
        <a:bodyPr/>
        <a:lstStyle/>
        <a:p>
          <a:endParaRPr lang="en-US"/>
        </a:p>
      </dgm:t>
    </dgm:pt>
    <dgm:pt modelId="{76834AE4-2118-42CB-B7B7-5676E463BA77}" type="pres">
      <dgm:prSet presAssocID="{0923A928-0094-4038-98BC-84015A9CC6EF}" presName="hierChild3" presStyleCnt="0"/>
      <dgm:spPr/>
    </dgm:pt>
    <dgm:pt modelId="{6027EB9B-94AF-4634-8DB7-1A09DC99D823}" type="pres">
      <dgm:prSet presAssocID="{93294DC7-13E9-4928-8284-0A1C3A87EF5F}" presName="Name10" presStyleLbl="parChTrans1D2" presStyleIdx="1" presStyleCnt="2"/>
      <dgm:spPr/>
      <dgm:t>
        <a:bodyPr/>
        <a:lstStyle/>
        <a:p>
          <a:endParaRPr lang="en-US"/>
        </a:p>
      </dgm:t>
    </dgm:pt>
    <dgm:pt modelId="{D7B19EB0-BA8F-49AB-A8CB-8F07B82AFB4D}" type="pres">
      <dgm:prSet presAssocID="{1DDECEE2-1DC4-4576-BB6D-2C7B66D22926}" presName="hierRoot2" presStyleCnt="0"/>
      <dgm:spPr/>
    </dgm:pt>
    <dgm:pt modelId="{434FF3FF-D7C8-43C9-A07A-ACAD14DDC519}" type="pres">
      <dgm:prSet presAssocID="{1DDECEE2-1DC4-4576-BB6D-2C7B66D22926}" presName="composite2" presStyleCnt="0"/>
      <dgm:spPr/>
    </dgm:pt>
    <dgm:pt modelId="{85D162DB-8A35-48BC-A772-91DE3EA40333}" type="pres">
      <dgm:prSet presAssocID="{1DDECEE2-1DC4-4576-BB6D-2C7B66D22926}" presName="background2" presStyleLbl="node2" presStyleIdx="1" presStyleCnt="2"/>
      <dgm:spPr/>
    </dgm:pt>
    <dgm:pt modelId="{2F7B2AD4-3917-4A33-9E0B-1BE3F4634871}" type="pres">
      <dgm:prSet presAssocID="{1DDECEE2-1DC4-4576-BB6D-2C7B66D22926}" presName="text2" presStyleLbl="fgAcc2" presStyleIdx="1" presStyleCnt="2">
        <dgm:presLayoutVars>
          <dgm:chPref val="3"/>
        </dgm:presLayoutVars>
      </dgm:prSet>
      <dgm:spPr/>
      <dgm:t>
        <a:bodyPr/>
        <a:lstStyle/>
        <a:p>
          <a:endParaRPr lang="en-US"/>
        </a:p>
      </dgm:t>
    </dgm:pt>
    <dgm:pt modelId="{CB4BAEC5-4389-4D53-899F-A228D63B6615}" type="pres">
      <dgm:prSet presAssocID="{1DDECEE2-1DC4-4576-BB6D-2C7B66D22926}" presName="hierChild3" presStyleCnt="0"/>
      <dgm:spPr/>
    </dgm:pt>
  </dgm:ptLst>
  <dgm:cxnLst>
    <dgm:cxn modelId="{8392E774-E457-4A61-8185-904B6E654AEC}" type="presOf" srcId="{0923A928-0094-4038-98BC-84015A9CC6EF}" destId="{3305CF1D-F4ED-41AB-9458-85E139CAD035}" srcOrd="0" destOrd="0" presId="urn:microsoft.com/office/officeart/2005/8/layout/hierarchy1"/>
    <dgm:cxn modelId="{91AA40E5-9208-49FA-B0D5-010E44796BA1}" srcId="{F2B119CF-0E8C-4E74-9442-86608722D9D8}" destId="{1DDECEE2-1DC4-4576-BB6D-2C7B66D22926}" srcOrd="1" destOrd="0" parTransId="{93294DC7-13E9-4928-8284-0A1C3A87EF5F}" sibTransId="{3C7D4843-7823-4D28-86EE-04C0EEB718BF}"/>
    <dgm:cxn modelId="{1F07CFD7-E4DF-42DB-8828-2DE9F397222A}" type="presOf" srcId="{1DDECEE2-1DC4-4576-BB6D-2C7B66D22926}" destId="{2F7B2AD4-3917-4A33-9E0B-1BE3F4634871}" srcOrd="0" destOrd="0" presId="urn:microsoft.com/office/officeart/2005/8/layout/hierarchy1"/>
    <dgm:cxn modelId="{4F1C959A-63C8-47D7-982D-D3DD5C067DE0}" type="presOf" srcId="{93294DC7-13E9-4928-8284-0A1C3A87EF5F}" destId="{6027EB9B-94AF-4634-8DB7-1A09DC99D823}" srcOrd="0" destOrd="0" presId="urn:microsoft.com/office/officeart/2005/8/layout/hierarchy1"/>
    <dgm:cxn modelId="{192E5455-A845-4B75-9E7A-06D6543345A3}" type="presOf" srcId="{F2B119CF-0E8C-4E74-9442-86608722D9D8}" destId="{F1FDD107-3C79-402F-8992-6C1E89613549}" srcOrd="0" destOrd="0" presId="urn:microsoft.com/office/officeart/2005/8/layout/hierarchy1"/>
    <dgm:cxn modelId="{E5615E48-A557-4128-AC01-E0ABE2EB0676}" srcId="{F2B119CF-0E8C-4E74-9442-86608722D9D8}" destId="{0923A928-0094-4038-98BC-84015A9CC6EF}" srcOrd="0" destOrd="0" parTransId="{5CA68AE0-A67E-4510-AA6D-4C2F49CEC0D2}" sibTransId="{EF1D7D4A-528E-4AA1-B4C5-C89A742B1285}"/>
    <dgm:cxn modelId="{DB6082F1-7CB8-4704-BDC9-3E769885E07E}" srcId="{7F36A365-F9F3-41CD-9BA2-D6251E2174F4}" destId="{F2B119CF-0E8C-4E74-9442-86608722D9D8}" srcOrd="0" destOrd="0" parTransId="{428952EF-3077-4302-8228-58ED1A9B081B}" sibTransId="{0692B297-0386-4EB5-9DF7-22C27199A1E2}"/>
    <dgm:cxn modelId="{F1D5A211-F15C-4677-A858-4B308D39186D}" type="presOf" srcId="{7F36A365-F9F3-41CD-9BA2-D6251E2174F4}" destId="{D5020F37-9087-49B4-AED7-AEABF6ED0BE3}" srcOrd="0" destOrd="0" presId="urn:microsoft.com/office/officeart/2005/8/layout/hierarchy1"/>
    <dgm:cxn modelId="{A61497D7-78E7-456A-85B3-490BF53F9873}" type="presOf" srcId="{5CA68AE0-A67E-4510-AA6D-4C2F49CEC0D2}" destId="{DEFD50DC-4B2D-4BBB-B1FF-887D7249E596}" srcOrd="0" destOrd="0" presId="urn:microsoft.com/office/officeart/2005/8/layout/hierarchy1"/>
    <dgm:cxn modelId="{58A6458E-DFE8-4CE6-BE61-AA9BDFD7548A}" type="presParOf" srcId="{D5020F37-9087-49B4-AED7-AEABF6ED0BE3}" destId="{8E80A3BE-FEBE-4953-BC14-755EBACFB7D0}" srcOrd="0" destOrd="0" presId="urn:microsoft.com/office/officeart/2005/8/layout/hierarchy1"/>
    <dgm:cxn modelId="{7CB331CE-EF5C-47A1-A780-7AA42C9C18EA}" type="presParOf" srcId="{8E80A3BE-FEBE-4953-BC14-755EBACFB7D0}" destId="{12ED2033-011C-4293-8812-BAEE91E5E3B2}" srcOrd="0" destOrd="0" presId="urn:microsoft.com/office/officeart/2005/8/layout/hierarchy1"/>
    <dgm:cxn modelId="{10EE06B3-9444-4A02-B5DF-E2585F833A2A}" type="presParOf" srcId="{12ED2033-011C-4293-8812-BAEE91E5E3B2}" destId="{635553E0-5AA5-4A27-8D20-995136986570}" srcOrd="0" destOrd="0" presId="urn:microsoft.com/office/officeart/2005/8/layout/hierarchy1"/>
    <dgm:cxn modelId="{B973B83B-8201-4DEC-8C99-432CC1469164}" type="presParOf" srcId="{12ED2033-011C-4293-8812-BAEE91E5E3B2}" destId="{F1FDD107-3C79-402F-8992-6C1E89613549}" srcOrd="1" destOrd="0" presId="urn:microsoft.com/office/officeart/2005/8/layout/hierarchy1"/>
    <dgm:cxn modelId="{3CCCDC91-561D-427D-B78A-010BDE2D5416}" type="presParOf" srcId="{8E80A3BE-FEBE-4953-BC14-755EBACFB7D0}" destId="{B9E31DEE-19E0-47BF-8043-03C8547B26CE}" srcOrd="1" destOrd="0" presId="urn:microsoft.com/office/officeart/2005/8/layout/hierarchy1"/>
    <dgm:cxn modelId="{3681C2E9-E35F-4240-AECE-95E264DB6E9F}" type="presParOf" srcId="{B9E31DEE-19E0-47BF-8043-03C8547B26CE}" destId="{DEFD50DC-4B2D-4BBB-B1FF-887D7249E596}" srcOrd="0" destOrd="0" presId="urn:microsoft.com/office/officeart/2005/8/layout/hierarchy1"/>
    <dgm:cxn modelId="{AA39936A-1458-4363-B8CD-821D9F922CD2}" type="presParOf" srcId="{B9E31DEE-19E0-47BF-8043-03C8547B26CE}" destId="{1D2C1A22-6E54-4A89-8583-02141F347C73}" srcOrd="1" destOrd="0" presId="urn:microsoft.com/office/officeart/2005/8/layout/hierarchy1"/>
    <dgm:cxn modelId="{875D4811-E004-4BF9-8BB2-9D129D5180FD}" type="presParOf" srcId="{1D2C1A22-6E54-4A89-8583-02141F347C73}" destId="{E47E3710-0359-4ADF-8FFD-D45F064D37A9}" srcOrd="0" destOrd="0" presId="urn:microsoft.com/office/officeart/2005/8/layout/hierarchy1"/>
    <dgm:cxn modelId="{BA575755-E191-4E5A-885E-7A0455EC57E7}" type="presParOf" srcId="{E47E3710-0359-4ADF-8FFD-D45F064D37A9}" destId="{2F09AE79-18FE-41AA-B48B-2075AFC19063}" srcOrd="0" destOrd="0" presId="urn:microsoft.com/office/officeart/2005/8/layout/hierarchy1"/>
    <dgm:cxn modelId="{255AD57B-4FAE-49CA-B066-B90A85202CEA}" type="presParOf" srcId="{E47E3710-0359-4ADF-8FFD-D45F064D37A9}" destId="{3305CF1D-F4ED-41AB-9458-85E139CAD035}" srcOrd="1" destOrd="0" presId="urn:microsoft.com/office/officeart/2005/8/layout/hierarchy1"/>
    <dgm:cxn modelId="{B835906B-C696-49FF-AE17-457C32F63955}" type="presParOf" srcId="{1D2C1A22-6E54-4A89-8583-02141F347C73}" destId="{76834AE4-2118-42CB-B7B7-5676E463BA77}" srcOrd="1" destOrd="0" presId="urn:microsoft.com/office/officeart/2005/8/layout/hierarchy1"/>
    <dgm:cxn modelId="{A596ECDB-298E-4BE9-A864-F2BBF7ECD5C7}" type="presParOf" srcId="{B9E31DEE-19E0-47BF-8043-03C8547B26CE}" destId="{6027EB9B-94AF-4634-8DB7-1A09DC99D823}" srcOrd="2" destOrd="0" presId="urn:microsoft.com/office/officeart/2005/8/layout/hierarchy1"/>
    <dgm:cxn modelId="{21A8DCE6-ABEA-4A13-A5CF-E513071AD475}" type="presParOf" srcId="{B9E31DEE-19E0-47BF-8043-03C8547B26CE}" destId="{D7B19EB0-BA8F-49AB-A8CB-8F07B82AFB4D}" srcOrd="3" destOrd="0" presId="urn:microsoft.com/office/officeart/2005/8/layout/hierarchy1"/>
    <dgm:cxn modelId="{25758C50-9CA8-466F-B566-AE2E70E9934D}" type="presParOf" srcId="{D7B19EB0-BA8F-49AB-A8CB-8F07B82AFB4D}" destId="{434FF3FF-D7C8-43C9-A07A-ACAD14DDC519}" srcOrd="0" destOrd="0" presId="urn:microsoft.com/office/officeart/2005/8/layout/hierarchy1"/>
    <dgm:cxn modelId="{EEA3392C-F287-4ECB-A126-3B8FAF873195}" type="presParOf" srcId="{434FF3FF-D7C8-43C9-A07A-ACAD14DDC519}" destId="{85D162DB-8A35-48BC-A772-91DE3EA40333}" srcOrd="0" destOrd="0" presId="urn:microsoft.com/office/officeart/2005/8/layout/hierarchy1"/>
    <dgm:cxn modelId="{48D0788D-C168-4B4C-9441-0E502F961251}" type="presParOf" srcId="{434FF3FF-D7C8-43C9-A07A-ACAD14DDC519}" destId="{2F7B2AD4-3917-4A33-9E0B-1BE3F4634871}" srcOrd="1" destOrd="0" presId="urn:microsoft.com/office/officeart/2005/8/layout/hierarchy1"/>
    <dgm:cxn modelId="{FA9C3DB3-AEE7-4835-AA58-484D36F2ED00}" type="presParOf" srcId="{D7B19EB0-BA8F-49AB-A8CB-8F07B82AFB4D}" destId="{CB4BAEC5-4389-4D53-899F-A228D63B661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8D1AEF-9E3F-4749-93AF-01C806AE38B1}" type="doc">
      <dgm:prSet loTypeId="urn:microsoft.com/office/officeart/2005/8/layout/process2" loCatId="process" qsTypeId="urn:microsoft.com/office/officeart/2005/8/quickstyle/simple1" qsCatId="simple" csTypeId="urn:microsoft.com/office/officeart/2005/8/colors/colorful4" csCatId="colorful" phldr="1"/>
      <dgm:spPr/>
    </dgm:pt>
    <dgm:pt modelId="{518CBF0D-26B2-4254-A63F-271D84E1D70B}">
      <dgm:prSet phldrT="[Text]"/>
      <dgm:spPr/>
      <dgm:t>
        <a:bodyPr/>
        <a:lstStyle/>
        <a:p>
          <a:r>
            <a:rPr lang="en-US" dirty="0" smtClean="0"/>
            <a:t>Processes P1,P2,P3…</a:t>
          </a:r>
          <a:r>
            <a:rPr lang="en-US" dirty="0" err="1" smtClean="0"/>
            <a:t>Pn</a:t>
          </a:r>
          <a:endParaRPr lang="en-US" dirty="0"/>
        </a:p>
      </dgm:t>
    </dgm:pt>
    <dgm:pt modelId="{CEF34FE7-9633-4B74-B83C-3BA5200C6BEE}" type="parTrans" cxnId="{62D3B23E-B55E-4C45-B854-A25D895081E0}">
      <dgm:prSet/>
      <dgm:spPr/>
      <dgm:t>
        <a:bodyPr/>
        <a:lstStyle/>
        <a:p>
          <a:endParaRPr lang="en-US"/>
        </a:p>
      </dgm:t>
    </dgm:pt>
    <dgm:pt modelId="{D89B09CC-BACE-43B4-A5B0-6F0B0487D296}" type="sibTrans" cxnId="{62D3B23E-B55E-4C45-B854-A25D895081E0}">
      <dgm:prSet/>
      <dgm:spPr/>
      <dgm:t>
        <a:bodyPr/>
        <a:lstStyle/>
        <a:p>
          <a:endParaRPr lang="en-US"/>
        </a:p>
      </dgm:t>
    </dgm:pt>
    <dgm:pt modelId="{85E8A63B-FFD2-40D2-AD2F-5B55037D137F}">
      <dgm:prSet phldrT="[Text]"/>
      <dgm:spPr/>
      <dgm:t>
        <a:bodyPr/>
        <a:lstStyle/>
        <a:p>
          <a:r>
            <a:rPr lang="en-US" dirty="0" smtClean="0"/>
            <a:t>Critical Section</a:t>
          </a:r>
          <a:endParaRPr lang="en-US" dirty="0"/>
        </a:p>
      </dgm:t>
    </dgm:pt>
    <dgm:pt modelId="{7C1C2819-194D-42BF-8DD6-489B7C7458A3}" type="parTrans" cxnId="{8C4006F5-A0F9-4EBB-8DBF-B036CE97A3D1}">
      <dgm:prSet/>
      <dgm:spPr/>
      <dgm:t>
        <a:bodyPr/>
        <a:lstStyle/>
        <a:p>
          <a:endParaRPr lang="en-US"/>
        </a:p>
      </dgm:t>
    </dgm:pt>
    <dgm:pt modelId="{87820966-8DC2-4861-9751-B190047FA003}" type="sibTrans" cxnId="{8C4006F5-A0F9-4EBB-8DBF-B036CE97A3D1}">
      <dgm:prSet/>
      <dgm:spPr/>
      <dgm:t>
        <a:bodyPr/>
        <a:lstStyle/>
        <a:p>
          <a:endParaRPr lang="en-US"/>
        </a:p>
      </dgm:t>
    </dgm:pt>
    <dgm:pt modelId="{28A7A63B-230B-42F3-B2FF-D68D58343131}">
      <dgm:prSet phldrT="[Text]"/>
      <dgm:spPr/>
      <dgm:t>
        <a:bodyPr/>
        <a:lstStyle/>
        <a:p>
          <a:r>
            <a:rPr lang="en-US" dirty="0" smtClean="0"/>
            <a:t>Exit Code</a:t>
          </a:r>
          <a:endParaRPr lang="en-US" dirty="0"/>
        </a:p>
      </dgm:t>
    </dgm:pt>
    <dgm:pt modelId="{4FF892EF-031F-48A6-ABA9-23B440C8B133}" type="parTrans" cxnId="{7FF9DAE8-7705-43A5-BD47-55C9919CF786}">
      <dgm:prSet/>
      <dgm:spPr/>
      <dgm:t>
        <a:bodyPr/>
        <a:lstStyle/>
        <a:p>
          <a:endParaRPr lang="en-US"/>
        </a:p>
      </dgm:t>
    </dgm:pt>
    <dgm:pt modelId="{34C167DA-C138-4175-9FCA-184277C277CF}" type="sibTrans" cxnId="{7FF9DAE8-7705-43A5-BD47-55C9919CF786}">
      <dgm:prSet/>
      <dgm:spPr/>
      <dgm:t>
        <a:bodyPr/>
        <a:lstStyle/>
        <a:p>
          <a:endParaRPr lang="en-US"/>
        </a:p>
      </dgm:t>
    </dgm:pt>
    <dgm:pt modelId="{BF56447C-16AD-4BD4-9A6C-3F158E6F52FD}">
      <dgm:prSet/>
      <dgm:spPr/>
      <dgm:t>
        <a:bodyPr/>
        <a:lstStyle/>
        <a:p>
          <a:r>
            <a:rPr lang="en-US" dirty="0" smtClean="0"/>
            <a:t>Entry code</a:t>
          </a:r>
          <a:endParaRPr lang="en-US" dirty="0"/>
        </a:p>
      </dgm:t>
    </dgm:pt>
    <dgm:pt modelId="{C1C9D7A8-5738-4537-8407-9D514817A9FA}" type="parTrans" cxnId="{9DDD6E98-50D3-4A12-8CC2-F7B9C253AA00}">
      <dgm:prSet/>
      <dgm:spPr/>
      <dgm:t>
        <a:bodyPr/>
        <a:lstStyle/>
        <a:p>
          <a:endParaRPr lang="en-US"/>
        </a:p>
      </dgm:t>
    </dgm:pt>
    <dgm:pt modelId="{DF4165F2-8F9E-4A73-AB1C-1D34152F93A7}" type="sibTrans" cxnId="{9DDD6E98-50D3-4A12-8CC2-F7B9C253AA00}">
      <dgm:prSet/>
      <dgm:spPr/>
      <dgm:t>
        <a:bodyPr/>
        <a:lstStyle/>
        <a:p>
          <a:endParaRPr lang="en-US"/>
        </a:p>
      </dgm:t>
    </dgm:pt>
    <dgm:pt modelId="{0348CB09-C8F1-4960-BC8F-DE5C6315D572}" type="pres">
      <dgm:prSet presAssocID="{418D1AEF-9E3F-4749-93AF-01C806AE38B1}" presName="linearFlow" presStyleCnt="0">
        <dgm:presLayoutVars>
          <dgm:resizeHandles val="exact"/>
        </dgm:presLayoutVars>
      </dgm:prSet>
      <dgm:spPr/>
    </dgm:pt>
    <dgm:pt modelId="{2FE9ECB2-191F-47AB-A384-4513170E5A42}" type="pres">
      <dgm:prSet presAssocID="{518CBF0D-26B2-4254-A63F-271D84E1D70B}" presName="node" presStyleLbl="node1" presStyleIdx="0" presStyleCnt="4">
        <dgm:presLayoutVars>
          <dgm:bulletEnabled val="1"/>
        </dgm:presLayoutVars>
      </dgm:prSet>
      <dgm:spPr/>
      <dgm:t>
        <a:bodyPr/>
        <a:lstStyle/>
        <a:p>
          <a:endParaRPr lang="en-US"/>
        </a:p>
      </dgm:t>
    </dgm:pt>
    <dgm:pt modelId="{AD751A75-E05B-4314-A0CF-57D05A254C0E}" type="pres">
      <dgm:prSet presAssocID="{D89B09CC-BACE-43B4-A5B0-6F0B0487D296}" presName="sibTrans" presStyleLbl="sibTrans2D1" presStyleIdx="0" presStyleCnt="3"/>
      <dgm:spPr/>
      <dgm:t>
        <a:bodyPr/>
        <a:lstStyle/>
        <a:p>
          <a:endParaRPr lang="en-US"/>
        </a:p>
      </dgm:t>
    </dgm:pt>
    <dgm:pt modelId="{93741AE5-1905-4DD5-8E99-828B7E2167A1}" type="pres">
      <dgm:prSet presAssocID="{D89B09CC-BACE-43B4-A5B0-6F0B0487D296}" presName="connectorText" presStyleLbl="sibTrans2D1" presStyleIdx="0" presStyleCnt="3"/>
      <dgm:spPr/>
      <dgm:t>
        <a:bodyPr/>
        <a:lstStyle/>
        <a:p>
          <a:endParaRPr lang="en-US"/>
        </a:p>
      </dgm:t>
    </dgm:pt>
    <dgm:pt modelId="{C6B78472-1C8C-48EF-B487-E60AD0984112}" type="pres">
      <dgm:prSet presAssocID="{BF56447C-16AD-4BD4-9A6C-3F158E6F52FD}" presName="node" presStyleLbl="node1" presStyleIdx="1" presStyleCnt="4">
        <dgm:presLayoutVars>
          <dgm:bulletEnabled val="1"/>
        </dgm:presLayoutVars>
      </dgm:prSet>
      <dgm:spPr/>
      <dgm:t>
        <a:bodyPr/>
        <a:lstStyle/>
        <a:p>
          <a:endParaRPr lang="en-US"/>
        </a:p>
      </dgm:t>
    </dgm:pt>
    <dgm:pt modelId="{A019CF54-B80F-45B8-B7FC-ACC0223AA066}" type="pres">
      <dgm:prSet presAssocID="{DF4165F2-8F9E-4A73-AB1C-1D34152F93A7}" presName="sibTrans" presStyleLbl="sibTrans2D1" presStyleIdx="1" presStyleCnt="3"/>
      <dgm:spPr/>
      <dgm:t>
        <a:bodyPr/>
        <a:lstStyle/>
        <a:p>
          <a:endParaRPr lang="en-US"/>
        </a:p>
      </dgm:t>
    </dgm:pt>
    <dgm:pt modelId="{A883C0B9-3F67-420F-B51C-356B5E7F280A}" type="pres">
      <dgm:prSet presAssocID="{DF4165F2-8F9E-4A73-AB1C-1D34152F93A7}" presName="connectorText" presStyleLbl="sibTrans2D1" presStyleIdx="1" presStyleCnt="3"/>
      <dgm:spPr/>
      <dgm:t>
        <a:bodyPr/>
        <a:lstStyle/>
        <a:p>
          <a:endParaRPr lang="en-US"/>
        </a:p>
      </dgm:t>
    </dgm:pt>
    <dgm:pt modelId="{4FD60884-A3A6-4C8C-A8E9-8DF02E4AFC69}" type="pres">
      <dgm:prSet presAssocID="{85E8A63B-FFD2-40D2-AD2F-5B55037D137F}" presName="node" presStyleLbl="node1" presStyleIdx="2" presStyleCnt="4">
        <dgm:presLayoutVars>
          <dgm:bulletEnabled val="1"/>
        </dgm:presLayoutVars>
      </dgm:prSet>
      <dgm:spPr/>
      <dgm:t>
        <a:bodyPr/>
        <a:lstStyle/>
        <a:p>
          <a:endParaRPr lang="en-US"/>
        </a:p>
      </dgm:t>
    </dgm:pt>
    <dgm:pt modelId="{EF2DF3E1-3E85-4E4D-81B1-5EC5FA072ED0}" type="pres">
      <dgm:prSet presAssocID="{87820966-8DC2-4861-9751-B190047FA003}" presName="sibTrans" presStyleLbl="sibTrans2D1" presStyleIdx="2" presStyleCnt="3"/>
      <dgm:spPr/>
      <dgm:t>
        <a:bodyPr/>
        <a:lstStyle/>
        <a:p>
          <a:endParaRPr lang="en-US"/>
        </a:p>
      </dgm:t>
    </dgm:pt>
    <dgm:pt modelId="{6361D54A-039F-4243-9639-45F1C5019E12}" type="pres">
      <dgm:prSet presAssocID="{87820966-8DC2-4861-9751-B190047FA003}" presName="connectorText" presStyleLbl="sibTrans2D1" presStyleIdx="2" presStyleCnt="3"/>
      <dgm:spPr/>
      <dgm:t>
        <a:bodyPr/>
        <a:lstStyle/>
        <a:p>
          <a:endParaRPr lang="en-US"/>
        </a:p>
      </dgm:t>
    </dgm:pt>
    <dgm:pt modelId="{1A445DEF-E935-4CB3-88A2-9CE3ACCD174E}" type="pres">
      <dgm:prSet presAssocID="{28A7A63B-230B-42F3-B2FF-D68D58343131}" presName="node" presStyleLbl="node1" presStyleIdx="3" presStyleCnt="4">
        <dgm:presLayoutVars>
          <dgm:bulletEnabled val="1"/>
        </dgm:presLayoutVars>
      </dgm:prSet>
      <dgm:spPr/>
      <dgm:t>
        <a:bodyPr/>
        <a:lstStyle/>
        <a:p>
          <a:endParaRPr lang="en-US"/>
        </a:p>
      </dgm:t>
    </dgm:pt>
  </dgm:ptLst>
  <dgm:cxnLst>
    <dgm:cxn modelId="{8404155B-2BA8-43FA-A172-D455D1497CC3}" type="presOf" srcId="{28A7A63B-230B-42F3-B2FF-D68D58343131}" destId="{1A445DEF-E935-4CB3-88A2-9CE3ACCD174E}" srcOrd="0" destOrd="0" presId="urn:microsoft.com/office/officeart/2005/8/layout/process2"/>
    <dgm:cxn modelId="{9DDD6E98-50D3-4A12-8CC2-F7B9C253AA00}" srcId="{418D1AEF-9E3F-4749-93AF-01C806AE38B1}" destId="{BF56447C-16AD-4BD4-9A6C-3F158E6F52FD}" srcOrd="1" destOrd="0" parTransId="{C1C9D7A8-5738-4537-8407-9D514817A9FA}" sibTransId="{DF4165F2-8F9E-4A73-AB1C-1D34152F93A7}"/>
    <dgm:cxn modelId="{3C157FF8-006F-4322-A27F-DC13A5F47B83}" type="presOf" srcId="{D89B09CC-BACE-43B4-A5B0-6F0B0487D296}" destId="{AD751A75-E05B-4314-A0CF-57D05A254C0E}" srcOrd="0" destOrd="0" presId="urn:microsoft.com/office/officeart/2005/8/layout/process2"/>
    <dgm:cxn modelId="{8C4006F5-A0F9-4EBB-8DBF-B036CE97A3D1}" srcId="{418D1AEF-9E3F-4749-93AF-01C806AE38B1}" destId="{85E8A63B-FFD2-40D2-AD2F-5B55037D137F}" srcOrd="2" destOrd="0" parTransId="{7C1C2819-194D-42BF-8DD6-489B7C7458A3}" sibTransId="{87820966-8DC2-4861-9751-B190047FA003}"/>
    <dgm:cxn modelId="{246358ED-056E-473F-9BE5-474BE4C419A3}" type="presOf" srcId="{DF4165F2-8F9E-4A73-AB1C-1D34152F93A7}" destId="{A883C0B9-3F67-420F-B51C-356B5E7F280A}" srcOrd="1" destOrd="0" presId="urn:microsoft.com/office/officeart/2005/8/layout/process2"/>
    <dgm:cxn modelId="{5114B2E2-EB02-479E-B01F-592BF588743F}" type="presOf" srcId="{518CBF0D-26B2-4254-A63F-271D84E1D70B}" destId="{2FE9ECB2-191F-47AB-A384-4513170E5A42}" srcOrd="0" destOrd="0" presId="urn:microsoft.com/office/officeart/2005/8/layout/process2"/>
    <dgm:cxn modelId="{A136CA2A-F6C9-42A2-8F98-201BC89C1E39}" type="presOf" srcId="{DF4165F2-8F9E-4A73-AB1C-1D34152F93A7}" destId="{A019CF54-B80F-45B8-B7FC-ACC0223AA066}" srcOrd="0" destOrd="0" presId="urn:microsoft.com/office/officeart/2005/8/layout/process2"/>
    <dgm:cxn modelId="{5356331A-22FF-4548-8606-177772815AD7}" type="presOf" srcId="{D89B09CC-BACE-43B4-A5B0-6F0B0487D296}" destId="{93741AE5-1905-4DD5-8E99-828B7E2167A1}" srcOrd="1" destOrd="0" presId="urn:microsoft.com/office/officeart/2005/8/layout/process2"/>
    <dgm:cxn modelId="{C55E4291-4C1F-4B9D-9D8F-9A3E07DF9AAF}" type="presOf" srcId="{87820966-8DC2-4861-9751-B190047FA003}" destId="{EF2DF3E1-3E85-4E4D-81B1-5EC5FA072ED0}" srcOrd="0" destOrd="0" presId="urn:microsoft.com/office/officeart/2005/8/layout/process2"/>
    <dgm:cxn modelId="{7FF9DAE8-7705-43A5-BD47-55C9919CF786}" srcId="{418D1AEF-9E3F-4749-93AF-01C806AE38B1}" destId="{28A7A63B-230B-42F3-B2FF-D68D58343131}" srcOrd="3" destOrd="0" parTransId="{4FF892EF-031F-48A6-ABA9-23B440C8B133}" sibTransId="{34C167DA-C138-4175-9FCA-184277C277CF}"/>
    <dgm:cxn modelId="{0ED6DD13-5A2C-4C6E-A7C1-68DDE738C47B}" type="presOf" srcId="{85E8A63B-FFD2-40D2-AD2F-5B55037D137F}" destId="{4FD60884-A3A6-4C8C-A8E9-8DF02E4AFC69}" srcOrd="0" destOrd="0" presId="urn:microsoft.com/office/officeart/2005/8/layout/process2"/>
    <dgm:cxn modelId="{CB2C6B7B-C3C2-4051-8263-E5318300FCF2}" type="presOf" srcId="{BF56447C-16AD-4BD4-9A6C-3F158E6F52FD}" destId="{C6B78472-1C8C-48EF-B487-E60AD0984112}" srcOrd="0" destOrd="0" presId="urn:microsoft.com/office/officeart/2005/8/layout/process2"/>
    <dgm:cxn modelId="{1BAA7D25-4BA7-4FF9-9082-85D9D696A1B3}" type="presOf" srcId="{87820966-8DC2-4861-9751-B190047FA003}" destId="{6361D54A-039F-4243-9639-45F1C5019E12}" srcOrd="1" destOrd="0" presId="urn:microsoft.com/office/officeart/2005/8/layout/process2"/>
    <dgm:cxn modelId="{8F417B2B-B5FF-4356-994E-9DE1301D6925}" type="presOf" srcId="{418D1AEF-9E3F-4749-93AF-01C806AE38B1}" destId="{0348CB09-C8F1-4960-BC8F-DE5C6315D572}" srcOrd="0" destOrd="0" presId="urn:microsoft.com/office/officeart/2005/8/layout/process2"/>
    <dgm:cxn modelId="{62D3B23E-B55E-4C45-B854-A25D895081E0}" srcId="{418D1AEF-9E3F-4749-93AF-01C806AE38B1}" destId="{518CBF0D-26B2-4254-A63F-271D84E1D70B}" srcOrd="0" destOrd="0" parTransId="{CEF34FE7-9633-4B74-B83C-3BA5200C6BEE}" sibTransId="{D89B09CC-BACE-43B4-A5B0-6F0B0487D296}"/>
    <dgm:cxn modelId="{EC239BCF-C23B-4A33-8A1F-D25BE2F453D8}" type="presParOf" srcId="{0348CB09-C8F1-4960-BC8F-DE5C6315D572}" destId="{2FE9ECB2-191F-47AB-A384-4513170E5A42}" srcOrd="0" destOrd="0" presId="urn:microsoft.com/office/officeart/2005/8/layout/process2"/>
    <dgm:cxn modelId="{36F5D205-CC71-4F8E-945D-B5D7FBBA2670}" type="presParOf" srcId="{0348CB09-C8F1-4960-BC8F-DE5C6315D572}" destId="{AD751A75-E05B-4314-A0CF-57D05A254C0E}" srcOrd="1" destOrd="0" presId="urn:microsoft.com/office/officeart/2005/8/layout/process2"/>
    <dgm:cxn modelId="{09A8D3E4-7D17-4ADF-A0C3-6D67BEBF708D}" type="presParOf" srcId="{AD751A75-E05B-4314-A0CF-57D05A254C0E}" destId="{93741AE5-1905-4DD5-8E99-828B7E2167A1}" srcOrd="0" destOrd="0" presId="urn:microsoft.com/office/officeart/2005/8/layout/process2"/>
    <dgm:cxn modelId="{8A217A5A-6D43-4067-AE9D-E55CAD42BDEE}" type="presParOf" srcId="{0348CB09-C8F1-4960-BC8F-DE5C6315D572}" destId="{C6B78472-1C8C-48EF-B487-E60AD0984112}" srcOrd="2" destOrd="0" presId="urn:microsoft.com/office/officeart/2005/8/layout/process2"/>
    <dgm:cxn modelId="{6545E90A-A787-43B5-A37F-9CCC93C9CDE2}" type="presParOf" srcId="{0348CB09-C8F1-4960-BC8F-DE5C6315D572}" destId="{A019CF54-B80F-45B8-B7FC-ACC0223AA066}" srcOrd="3" destOrd="0" presId="urn:microsoft.com/office/officeart/2005/8/layout/process2"/>
    <dgm:cxn modelId="{71CFFE13-5558-438A-852D-6D6E81C8A049}" type="presParOf" srcId="{A019CF54-B80F-45B8-B7FC-ACC0223AA066}" destId="{A883C0B9-3F67-420F-B51C-356B5E7F280A}" srcOrd="0" destOrd="0" presId="urn:microsoft.com/office/officeart/2005/8/layout/process2"/>
    <dgm:cxn modelId="{255F6F04-C45B-4E9C-9A29-F9E791839956}" type="presParOf" srcId="{0348CB09-C8F1-4960-BC8F-DE5C6315D572}" destId="{4FD60884-A3A6-4C8C-A8E9-8DF02E4AFC69}" srcOrd="4" destOrd="0" presId="urn:microsoft.com/office/officeart/2005/8/layout/process2"/>
    <dgm:cxn modelId="{E5A2AF04-384A-42AF-BB5B-1F6D7AD5BE26}" type="presParOf" srcId="{0348CB09-C8F1-4960-BC8F-DE5C6315D572}" destId="{EF2DF3E1-3E85-4E4D-81B1-5EC5FA072ED0}" srcOrd="5" destOrd="0" presId="urn:microsoft.com/office/officeart/2005/8/layout/process2"/>
    <dgm:cxn modelId="{555A7AE5-A2BE-4D3E-AEBE-422BB969473C}" type="presParOf" srcId="{EF2DF3E1-3E85-4E4D-81B1-5EC5FA072ED0}" destId="{6361D54A-039F-4243-9639-45F1C5019E12}" srcOrd="0" destOrd="0" presId="urn:microsoft.com/office/officeart/2005/8/layout/process2"/>
    <dgm:cxn modelId="{DAC4D026-9418-4D7F-AB50-9F2419CC1A0E}" type="presParOf" srcId="{0348CB09-C8F1-4960-BC8F-DE5C6315D572}" destId="{1A445DEF-E935-4CB3-88A2-9CE3ACCD174E}" srcOrd="6"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41F8C2A-328F-724A-AC61-AF18203E98B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C4C5AA89-D850-1744-9E0D-9027DA949606}">
      <dgm:prSet phldrT="[Text]" custT="1"/>
      <dgm:spPr/>
      <dgm:t>
        <a:bodyPr/>
        <a:lstStyle/>
        <a:p>
          <a:r>
            <a:rPr lang="en-NZ" sz="2800" b="1" i="1" dirty="0" smtClean="0"/>
            <a:t>Strong Semaphores</a:t>
          </a:r>
          <a:r>
            <a:rPr lang="en-NZ" sz="2800" dirty="0" smtClean="0"/>
            <a:t> </a:t>
          </a:r>
          <a:endParaRPr lang="en-US" sz="2800" dirty="0"/>
        </a:p>
      </dgm:t>
    </dgm:pt>
    <dgm:pt modelId="{F82125A2-DB77-D84A-991D-3145F88168EB}" type="parTrans" cxnId="{6429F720-61DC-9545-8970-338F9FB64F22}">
      <dgm:prSet/>
      <dgm:spPr/>
      <dgm:t>
        <a:bodyPr/>
        <a:lstStyle/>
        <a:p>
          <a:endParaRPr lang="en-US"/>
        </a:p>
      </dgm:t>
    </dgm:pt>
    <dgm:pt modelId="{3E2CFF00-7B48-BA42-9D42-9E61F6B31325}" type="sibTrans" cxnId="{6429F720-61DC-9545-8970-338F9FB64F22}">
      <dgm:prSet/>
      <dgm:spPr/>
      <dgm:t>
        <a:bodyPr/>
        <a:lstStyle/>
        <a:p>
          <a:endParaRPr lang="en-US"/>
        </a:p>
      </dgm:t>
    </dgm:pt>
    <dgm:pt modelId="{99DC4C28-A725-454D-BE93-CDF6758F173D}">
      <dgm:prSet/>
      <dgm:spPr/>
      <dgm:t>
        <a:bodyPr/>
        <a:lstStyle/>
        <a:p>
          <a:r>
            <a:rPr lang="en-NZ" dirty="0" smtClean="0"/>
            <a:t>the process that has been blocked the longest is released from the queue first (FIFO)</a:t>
          </a:r>
        </a:p>
      </dgm:t>
    </dgm:pt>
    <dgm:pt modelId="{3C50D3DB-4981-CF43-BB03-CEA66146FC05}" type="parTrans" cxnId="{4835B0B4-5A13-134B-9F44-DDD5EEF77133}">
      <dgm:prSet/>
      <dgm:spPr/>
      <dgm:t>
        <a:bodyPr/>
        <a:lstStyle/>
        <a:p>
          <a:endParaRPr lang="en-US"/>
        </a:p>
      </dgm:t>
    </dgm:pt>
    <dgm:pt modelId="{9CBC6304-C560-B349-AFC8-48AEFAE62F46}" type="sibTrans" cxnId="{4835B0B4-5A13-134B-9F44-DDD5EEF77133}">
      <dgm:prSet/>
      <dgm:spPr/>
      <dgm:t>
        <a:bodyPr/>
        <a:lstStyle/>
        <a:p>
          <a:endParaRPr lang="en-US"/>
        </a:p>
      </dgm:t>
    </dgm:pt>
    <dgm:pt modelId="{E630F192-5C8B-7E47-87C7-81EB07B507C7}">
      <dgm:prSet custT="1"/>
      <dgm:spPr/>
      <dgm:t>
        <a:bodyPr/>
        <a:lstStyle/>
        <a:p>
          <a:r>
            <a:rPr lang="en-NZ" sz="2800" b="1" i="1" dirty="0" smtClean="0"/>
            <a:t>Weak Semaphores </a:t>
          </a:r>
          <a:r>
            <a:rPr lang="en-NZ" sz="2300" dirty="0" smtClean="0"/>
            <a:t> </a:t>
          </a:r>
        </a:p>
      </dgm:t>
    </dgm:pt>
    <dgm:pt modelId="{07283D72-8835-9842-AF1A-354D151BF5BF}" type="parTrans" cxnId="{41396523-F9C6-9040-B56F-52DE5CD28BDD}">
      <dgm:prSet/>
      <dgm:spPr/>
      <dgm:t>
        <a:bodyPr/>
        <a:lstStyle/>
        <a:p>
          <a:endParaRPr lang="en-US"/>
        </a:p>
      </dgm:t>
    </dgm:pt>
    <dgm:pt modelId="{ED9F0213-F9BF-F74C-A54D-0B5A37136C9C}" type="sibTrans" cxnId="{41396523-F9C6-9040-B56F-52DE5CD28BDD}">
      <dgm:prSet/>
      <dgm:spPr/>
      <dgm:t>
        <a:bodyPr/>
        <a:lstStyle/>
        <a:p>
          <a:endParaRPr lang="en-US"/>
        </a:p>
      </dgm:t>
    </dgm:pt>
    <dgm:pt modelId="{8AE05AB4-C8C1-0C46-8AC1-AB7D1EF4A317}">
      <dgm:prSet/>
      <dgm:spPr/>
      <dgm:t>
        <a:bodyPr/>
        <a:lstStyle/>
        <a:p>
          <a:r>
            <a:rPr lang="en-NZ" dirty="0" smtClean="0"/>
            <a:t>the order in which processes are removed from the queue is not specified</a:t>
          </a:r>
        </a:p>
      </dgm:t>
    </dgm:pt>
    <dgm:pt modelId="{1C6D1601-14D0-6D46-A546-BF9AD27AED31}" type="parTrans" cxnId="{4C1D0F85-1DC4-1F49-848A-0C42217A3C51}">
      <dgm:prSet/>
      <dgm:spPr/>
      <dgm:t>
        <a:bodyPr/>
        <a:lstStyle/>
        <a:p>
          <a:endParaRPr lang="en-US"/>
        </a:p>
      </dgm:t>
    </dgm:pt>
    <dgm:pt modelId="{0FEF3BC0-9BD0-6947-AE81-E95FF485537F}" type="sibTrans" cxnId="{4C1D0F85-1DC4-1F49-848A-0C42217A3C51}">
      <dgm:prSet/>
      <dgm:spPr/>
      <dgm:t>
        <a:bodyPr/>
        <a:lstStyle/>
        <a:p>
          <a:endParaRPr lang="en-US"/>
        </a:p>
      </dgm:t>
    </dgm:pt>
    <dgm:pt modelId="{F3802972-AD8D-6C46-9950-31285B6464FF}" type="pres">
      <dgm:prSet presAssocID="{841F8C2A-328F-724A-AC61-AF18203E98B3}" presName="linear" presStyleCnt="0">
        <dgm:presLayoutVars>
          <dgm:dir/>
          <dgm:animLvl val="lvl"/>
          <dgm:resizeHandles val="exact"/>
        </dgm:presLayoutVars>
      </dgm:prSet>
      <dgm:spPr/>
      <dgm:t>
        <a:bodyPr/>
        <a:lstStyle/>
        <a:p>
          <a:endParaRPr lang="en-US"/>
        </a:p>
      </dgm:t>
    </dgm:pt>
    <dgm:pt modelId="{AC315FBB-53F7-6041-A377-53BAC873EAA1}" type="pres">
      <dgm:prSet presAssocID="{C4C5AA89-D850-1744-9E0D-9027DA949606}" presName="parentLin" presStyleCnt="0"/>
      <dgm:spPr/>
    </dgm:pt>
    <dgm:pt modelId="{793462AF-15D8-084F-A5E6-11A1D6709268}" type="pres">
      <dgm:prSet presAssocID="{C4C5AA89-D850-1744-9E0D-9027DA949606}" presName="parentLeftMargin" presStyleLbl="node1" presStyleIdx="0" presStyleCnt="2"/>
      <dgm:spPr/>
      <dgm:t>
        <a:bodyPr/>
        <a:lstStyle/>
        <a:p>
          <a:endParaRPr lang="en-US"/>
        </a:p>
      </dgm:t>
    </dgm:pt>
    <dgm:pt modelId="{DD1D9237-EB74-E84E-AC7E-51428224DD48}" type="pres">
      <dgm:prSet presAssocID="{C4C5AA89-D850-1744-9E0D-9027DA949606}" presName="parentText" presStyleLbl="node1" presStyleIdx="0" presStyleCnt="2">
        <dgm:presLayoutVars>
          <dgm:chMax val="0"/>
          <dgm:bulletEnabled val="1"/>
        </dgm:presLayoutVars>
      </dgm:prSet>
      <dgm:spPr/>
      <dgm:t>
        <a:bodyPr/>
        <a:lstStyle/>
        <a:p>
          <a:endParaRPr lang="en-US"/>
        </a:p>
      </dgm:t>
    </dgm:pt>
    <dgm:pt modelId="{F763F474-FF0B-2845-BCE4-3D82A97F4081}" type="pres">
      <dgm:prSet presAssocID="{C4C5AA89-D850-1744-9E0D-9027DA949606}" presName="negativeSpace" presStyleCnt="0"/>
      <dgm:spPr/>
    </dgm:pt>
    <dgm:pt modelId="{EC4B5A1A-5870-5C40-8ADE-32EFF8546961}" type="pres">
      <dgm:prSet presAssocID="{C4C5AA89-D850-1744-9E0D-9027DA949606}" presName="childText" presStyleLbl="conFgAcc1" presStyleIdx="0" presStyleCnt="2">
        <dgm:presLayoutVars>
          <dgm:bulletEnabled val="1"/>
        </dgm:presLayoutVars>
      </dgm:prSet>
      <dgm:spPr/>
      <dgm:t>
        <a:bodyPr/>
        <a:lstStyle/>
        <a:p>
          <a:endParaRPr lang="en-US"/>
        </a:p>
      </dgm:t>
    </dgm:pt>
    <dgm:pt modelId="{1BDB3C83-8BE2-E74A-A4C1-A20CCB2BB70C}" type="pres">
      <dgm:prSet presAssocID="{3E2CFF00-7B48-BA42-9D42-9E61F6B31325}" presName="spaceBetweenRectangles" presStyleCnt="0"/>
      <dgm:spPr/>
    </dgm:pt>
    <dgm:pt modelId="{4CA8084D-C9F9-6F48-91CA-DD2D3B0ADDCF}" type="pres">
      <dgm:prSet presAssocID="{E630F192-5C8B-7E47-87C7-81EB07B507C7}" presName="parentLin" presStyleCnt="0"/>
      <dgm:spPr/>
    </dgm:pt>
    <dgm:pt modelId="{464CA9E3-BB9C-5B48-A381-0F2DD358996A}" type="pres">
      <dgm:prSet presAssocID="{E630F192-5C8B-7E47-87C7-81EB07B507C7}" presName="parentLeftMargin" presStyleLbl="node1" presStyleIdx="0" presStyleCnt="2"/>
      <dgm:spPr/>
      <dgm:t>
        <a:bodyPr/>
        <a:lstStyle/>
        <a:p>
          <a:endParaRPr lang="en-US"/>
        </a:p>
      </dgm:t>
    </dgm:pt>
    <dgm:pt modelId="{2E01E895-987A-1640-8719-30A986FB6C86}" type="pres">
      <dgm:prSet presAssocID="{E630F192-5C8B-7E47-87C7-81EB07B507C7}" presName="parentText" presStyleLbl="node1" presStyleIdx="1" presStyleCnt="2">
        <dgm:presLayoutVars>
          <dgm:chMax val="0"/>
          <dgm:bulletEnabled val="1"/>
        </dgm:presLayoutVars>
      </dgm:prSet>
      <dgm:spPr/>
      <dgm:t>
        <a:bodyPr/>
        <a:lstStyle/>
        <a:p>
          <a:endParaRPr lang="en-US"/>
        </a:p>
      </dgm:t>
    </dgm:pt>
    <dgm:pt modelId="{5455BB0B-CF8C-5E4A-AFA2-A60DAEEE4AF1}" type="pres">
      <dgm:prSet presAssocID="{E630F192-5C8B-7E47-87C7-81EB07B507C7}" presName="negativeSpace" presStyleCnt="0"/>
      <dgm:spPr/>
    </dgm:pt>
    <dgm:pt modelId="{40B0B400-5226-0F4B-98AB-E6B21FAA5A13}" type="pres">
      <dgm:prSet presAssocID="{E630F192-5C8B-7E47-87C7-81EB07B507C7}" presName="childText" presStyleLbl="conFgAcc1" presStyleIdx="1" presStyleCnt="2">
        <dgm:presLayoutVars>
          <dgm:bulletEnabled val="1"/>
        </dgm:presLayoutVars>
      </dgm:prSet>
      <dgm:spPr/>
      <dgm:t>
        <a:bodyPr/>
        <a:lstStyle/>
        <a:p>
          <a:endParaRPr lang="en-US"/>
        </a:p>
      </dgm:t>
    </dgm:pt>
  </dgm:ptLst>
  <dgm:cxnLst>
    <dgm:cxn modelId="{3B485B71-69C3-1B4D-B49A-9C72252A9F2D}" type="presOf" srcId="{E630F192-5C8B-7E47-87C7-81EB07B507C7}" destId="{464CA9E3-BB9C-5B48-A381-0F2DD358996A}" srcOrd="0" destOrd="0" presId="urn:microsoft.com/office/officeart/2005/8/layout/list1"/>
    <dgm:cxn modelId="{CC89FB04-EF5D-9542-837B-272CA417A845}" type="presOf" srcId="{C4C5AA89-D850-1744-9E0D-9027DA949606}" destId="{793462AF-15D8-084F-A5E6-11A1D6709268}" srcOrd="0" destOrd="0" presId="urn:microsoft.com/office/officeart/2005/8/layout/list1"/>
    <dgm:cxn modelId="{41396523-F9C6-9040-B56F-52DE5CD28BDD}" srcId="{841F8C2A-328F-724A-AC61-AF18203E98B3}" destId="{E630F192-5C8B-7E47-87C7-81EB07B507C7}" srcOrd="1" destOrd="0" parTransId="{07283D72-8835-9842-AF1A-354D151BF5BF}" sibTransId="{ED9F0213-F9BF-F74C-A54D-0B5A37136C9C}"/>
    <dgm:cxn modelId="{6429F720-61DC-9545-8970-338F9FB64F22}" srcId="{841F8C2A-328F-724A-AC61-AF18203E98B3}" destId="{C4C5AA89-D850-1744-9E0D-9027DA949606}" srcOrd="0" destOrd="0" parTransId="{F82125A2-DB77-D84A-991D-3145F88168EB}" sibTransId="{3E2CFF00-7B48-BA42-9D42-9E61F6B31325}"/>
    <dgm:cxn modelId="{4835B0B4-5A13-134B-9F44-DDD5EEF77133}" srcId="{C4C5AA89-D850-1744-9E0D-9027DA949606}" destId="{99DC4C28-A725-454D-BE93-CDF6758F173D}" srcOrd="0" destOrd="0" parTransId="{3C50D3DB-4981-CF43-BB03-CEA66146FC05}" sibTransId="{9CBC6304-C560-B349-AFC8-48AEFAE62F46}"/>
    <dgm:cxn modelId="{2C74517A-2455-E84A-8B78-155E80A51D13}" type="presOf" srcId="{8AE05AB4-C8C1-0C46-8AC1-AB7D1EF4A317}" destId="{40B0B400-5226-0F4B-98AB-E6B21FAA5A13}" srcOrd="0" destOrd="0" presId="urn:microsoft.com/office/officeart/2005/8/layout/list1"/>
    <dgm:cxn modelId="{3BF68787-01C8-524E-843F-78DE25BFAFAB}" type="presOf" srcId="{C4C5AA89-D850-1744-9E0D-9027DA949606}" destId="{DD1D9237-EB74-E84E-AC7E-51428224DD48}" srcOrd="1" destOrd="0" presId="urn:microsoft.com/office/officeart/2005/8/layout/list1"/>
    <dgm:cxn modelId="{CD0EE7BC-EABC-C442-8003-9D2EE71D97BB}" type="presOf" srcId="{E630F192-5C8B-7E47-87C7-81EB07B507C7}" destId="{2E01E895-987A-1640-8719-30A986FB6C86}" srcOrd="1" destOrd="0" presId="urn:microsoft.com/office/officeart/2005/8/layout/list1"/>
    <dgm:cxn modelId="{295DFF72-246F-6542-856A-0297E3667F0B}" type="presOf" srcId="{841F8C2A-328F-724A-AC61-AF18203E98B3}" destId="{F3802972-AD8D-6C46-9950-31285B6464FF}" srcOrd="0" destOrd="0" presId="urn:microsoft.com/office/officeart/2005/8/layout/list1"/>
    <dgm:cxn modelId="{431DB62E-D385-264C-9A54-CE10BAFCBF7F}" type="presOf" srcId="{99DC4C28-A725-454D-BE93-CDF6758F173D}" destId="{EC4B5A1A-5870-5C40-8ADE-32EFF8546961}" srcOrd="0" destOrd="0" presId="urn:microsoft.com/office/officeart/2005/8/layout/list1"/>
    <dgm:cxn modelId="{4C1D0F85-1DC4-1F49-848A-0C42217A3C51}" srcId="{E630F192-5C8B-7E47-87C7-81EB07B507C7}" destId="{8AE05AB4-C8C1-0C46-8AC1-AB7D1EF4A317}" srcOrd="0" destOrd="0" parTransId="{1C6D1601-14D0-6D46-A546-BF9AD27AED31}" sibTransId="{0FEF3BC0-9BD0-6947-AE81-E95FF485537F}"/>
    <dgm:cxn modelId="{4AE78692-06AA-664C-A248-5E5F6106228F}" type="presParOf" srcId="{F3802972-AD8D-6C46-9950-31285B6464FF}" destId="{AC315FBB-53F7-6041-A377-53BAC873EAA1}" srcOrd="0" destOrd="0" presId="urn:microsoft.com/office/officeart/2005/8/layout/list1"/>
    <dgm:cxn modelId="{43738B26-3E3F-224A-8263-CA0DC485C2E9}" type="presParOf" srcId="{AC315FBB-53F7-6041-A377-53BAC873EAA1}" destId="{793462AF-15D8-084F-A5E6-11A1D6709268}" srcOrd="0" destOrd="0" presId="urn:microsoft.com/office/officeart/2005/8/layout/list1"/>
    <dgm:cxn modelId="{8588013A-911F-D64A-B16E-F3576E111EEF}" type="presParOf" srcId="{AC315FBB-53F7-6041-A377-53BAC873EAA1}" destId="{DD1D9237-EB74-E84E-AC7E-51428224DD48}" srcOrd="1" destOrd="0" presId="urn:microsoft.com/office/officeart/2005/8/layout/list1"/>
    <dgm:cxn modelId="{9ADBEC57-4D40-C349-8B62-8D4F84349C21}" type="presParOf" srcId="{F3802972-AD8D-6C46-9950-31285B6464FF}" destId="{F763F474-FF0B-2845-BCE4-3D82A97F4081}" srcOrd="1" destOrd="0" presId="urn:microsoft.com/office/officeart/2005/8/layout/list1"/>
    <dgm:cxn modelId="{10BD093C-EDE4-1542-B316-4E3D9B4358E1}" type="presParOf" srcId="{F3802972-AD8D-6C46-9950-31285B6464FF}" destId="{EC4B5A1A-5870-5C40-8ADE-32EFF8546961}" srcOrd="2" destOrd="0" presId="urn:microsoft.com/office/officeart/2005/8/layout/list1"/>
    <dgm:cxn modelId="{D6B7C085-C898-2649-AEB6-294A25F83DC4}" type="presParOf" srcId="{F3802972-AD8D-6C46-9950-31285B6464FF}" destId="{1BDB3C83-8BE2-E74A-A4C1-A20CCB2BB70C}" srcOrd="3" destOrd="0" presId="urn:microsoft.com/office/officeart/2005/8/layout/list1"/>
    <dgm:cxn modelId="{AA467107-D258-9A40-8389-72BEBB74B105}" type="presParOf" srcId="{F3802972-AD8D-6C46-9950-31285B6464FF}" destId="{4CA8084D-C9F9-6F48-91CA-DD2D3B0ADDCF}" srcOrd="4" destOrd="0" presId="urn:microsoft.com/office/officeart/2005/8/layout/list1"/>
    <dgm:cxn modelId="{7E305759-17AD-8E41-91B3-5DBDEA927D59}" type="presParOf" srcId="{4CA8084D-C9F9-6F48-91CA-DD2D3B0ADDCF}" destId="{464CA9E3-BB9C-5B48-A381-0F2DD358996A}" srcOrd="0" destOrd="0" presId="urn:microsoft.com/office/officeart/2005/8/layout/list1"/>
    <dgm:cxn modelId="{9B717068-58E3-E24B-A762-14B69AF4070E}" type="presParOf" srcId="{4CA8084D-C9F9-6F48-91CA-DD2D3B0ADDCF}" destId="{2E01E895-987A-1640-8719-30A986FB6C86}" srcOrd="1" destOrd="0" presId="urn:microsoft.com/office/officeart/2005/8/layout/list1"/>
    <dgm:cxn modelId="{04E170A8-08C8-4E45-81B0-C0238986ECFB}" type="presParOf" srcId="{F3802972-AD8D-6C46-9950-31285B6464FF}" destId="{5455BB0B-CF8C-5E4A-AFA2-A60DAEEE4AF1}" srcOrd="5" destOrd="0" presId="urn:microsoft.com/office/officeart/2005/8/layout/list1"/>
    <dgm:cxn modelId="{D6D6CA4E-5F7A-B848-98C7-22A80C9F6BFC}" type="presParOf" srcId="{F3802972-AD8D-6C46-9950-31285B6464FF}" destId="{40B0B400-5226-0F4B-98AB-E6B21FAA5A1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3CA0A9-4361-4A4C-8F7D-C068CECB64A9}" type="doc">
      <dgm:prSet loTypeId="urn:microsoft.com/office/officeart/2008/layout/LinedList" loCatId="" qsTypeId="urn:microsoft.com/office/officeart/2005/8/quickstyle/simple4" qsCatId="simple" csTypeId="urn:microsoft.com/office/officeart/2005/8/colors/accent1_2" csCatId="accent1" phldr="1"/>
      <dgm:spPr/>
      <dgm:t>
        <a:bodyPr/>
        <a:lstStyle/>
        <a:p>
          <a:endParaRPr lang="en-US"/>
        </a:p>
      </dgm:t>
    </dgm:pt>
    <dgm:pt modelId="{32ADD72F-387D-5D49-B356-32480800A56F}">
      <dgm:prSet phldrT="[Text]"/>
      <dgm:spPr>
        <a:solidFill>
          <a:schemeClr val="accent6"/>
        </a:solidFill>
        <a:ln>
          <a:solidFill>
            <a:schemeClr val="bg1"/>
          </a:solidFill>
        </a:ln>
      </dgm:spPr>
      <dgm:t>
        <a:bodyPr/>
        <a:lstStyle/>
        <a:p>
          <a:r>
            <a:rPr lang="en-US" sz="3600" dirty="0" smtClean="0">
              <a:solidFill>
                <a:schemeClr val="bg1"/>
              </a:solidFill>
            </a:rPr>
            <a:t>General Statement:</a:t>
          </a:r>
          <a:endParaRPr lang="en-US" sz="3600" dirty="0">
            <a:solidFill>
              <a:schemeClr val="bg1"/>
            </a:solidFill>
          </a:endParaRPr>
        </a:p>
      </dgm:t>
    </dgm:pt>
    <dgm:pt modelId="{ACBCBA39-A19B-0D4A-825F-1C02F1751A15}" type="parTrans" cxnId="{EF10C333-2D65-2E47-B843-F834084BEDE2}">
      <dgm:prSet/>
      <dgm:spPr/>
      <dgm:t>
        <a:bodyPr/>
        <a:lstStyle/>
        <a:p>
          <a:endParaRPr lang="en-US"/>
        </a:p>
      </dgm:t>
    </dgm:pt>
    <dgm:pt modelId="{96A0B8D0-E21D-B546-B2B7-D5F5525779A8}" type="sibTrans" cxnId="{EF10C333-2D65-2E47-B843-F834084BEDE2}">
      <dgm:prSet/>
      <dgm:spPr>
        <a:solidFill>
          <a:schemeClr val="accent2">
            <a:lumMod val="50000"/>
          </a:schemeClr>
        </a:solidFill>
      </dgm:spPr>
      <dgm:t>
        <a:bodyPr/>
        <a:lstStyle/>
        <a:p>
          <a:endParaRPr lang="en-US"/>
        </a:p>
      </dgm:t>
    </dgm:pt>
    <dgm:pt modelId="{890A5C6B-01FF-8644-9F42-531144637C24}">
      <dgm:prSet custT="1"/>
      <dgm:spPr>
        <a:solidFill>
          <a:schemeClr val="accent6"/>
        </a:solidFill>
        <a:ln>
          <a:solidFill>
            <a:schemeClr val="bg1"/>
          </a:solidFill>
        </a:ln>
      </dgm:spPr>
      <dgm:t>
        <a:bodyPr/>
        <a:lstStyle/>
        <a:p>
          <a:r>
            <a:rPr lang="en-US" sz="2100" dirty="0" smtClean="0">
              <a:solidFill>
                <a:schemeClr val="bg1"/>
              </a:solidFill>
            </a:rPr>
            <a:t>one or more producers are generating data and placing these in a buffer</a:t>
          </a:r>
        </a:p>
      </dgm:t>
    </dgm:pt>
    <dgm:pt modelId="{47E672CF-2850-6947-B27E-485C3AEAA424}" type="parTrans" cxnId="{07A70EDB-5576-8B43-8D0B-DD7F50CE7F17}">
      <dgm:prSet/>
      <dgm:spPr/>
      <dgm:t>
        <a:bodyPr/>
        <a:lstStyle/>
        <a:p>
          <a:endParaRPr lang="en-US"/>
        </a:p>
      </dgm:t>
    </dgm:pt>
    <dgm:pt modelId="{A88CA46A-B080-6C46-9957-0EF93D5428E2}" type="sibTrans" cxnId="{07A70EDB-5576-8B43-8D0B-DD7F50CE7F17}">
      <dgm:prSet/>
      <dgm:spPr/>
      <dgm:t>
        <a:bodyPr/>
        <a:lstStyle/>
        <a:p>
          <a:endParaRPr lang="en-US"/>
        </a:p>
      </dgm:t>
    </dgm:pt>
    <dgm:pt modelId="{6B004168-BC8C-F145-810F-93B41C7A0BE5}">
      <dgm:prSet custT="1"/>
      <dgm:spPr>
        <a:solidFill>
          <a:schemeClr val="accent6"/>
        </a:solidFill>
        <a:ln>
          <a:solidFill>
            <a:schemeClr val="bg1"/>
          </a:solidFill>
        </a:ln>
      </dgm:spPr>
      <dgm:t>
        <a:bodyPr/>
        <a:lstStyle/>
        <a:p>
          <a:r>
            <a:rPr lang="en-US" sz="2100" dirty="0" smtClean="0">
              <a:solidFill>
                <a:schemeClr val="bg1"/>
              </a:solidFill>
            </a:rPr>
            <a:t>a single consumer is taking items out of the buffer one at a time</a:t>
          </a:r>
        </a:p>
      </dgm:t>
    </dgm:pt>
    <dgm:pt modelId="{DC4F0CD8-5D05-C944-A9B4-C41294EF32B2}" type="parTrans" cxnId="{97215901-35A1-B24E-BE2A-E4B58B7AE385}">
      <dgm:prSet/>
      <dgm:spPr/>
      <dgm:t>
        <a:bodyPr/>
        <a:lstStyle/>
        <a:p>
          <a:endParaRPr lang="en-US"/>
        </a:p>
      </dgm:t>
    </dgm:pt>
    <dgm:pt modelId="{B7A32575-2A76-3E46-B5AB-A76A5BA132B7}" type="sibTrans" cxnId="{97215901-35A1-B24E-BE2A-E4B58B7AE385}">
      <dgm:prSet/>
      <dgm:spPr/>
      <dgm:t>
        <a:bodyPr/>
        <a:lstStyle/>
        <a:p>
          <a:endParaRPr lang="en-US"/>
        </a:p>
      </dgm:t>
    </dgm:pt>
    <dgm:pt modelId="{88E986B8-7F0F-A946-BDC0-FD05E1829B0C}">
      <dgm:prSet custT="1"/>
      <dgm:spPr>
        <a:solidFill>
          <a:schemeClr val="accent6"/>
        </a:solidFill>
        <a:ln>
          <a:solidFill>
            <a:schemeClr val="bg1"/>
          </a:solidFill>
        </a:ln>
      </dgm:spPr>
      <dgm:t>
        <a:bodyPr/>
        <a:lstStyle/>
        <a:p>
          <a:r>
            <a:rPr lang="en-US" sz="2100" dirty="0" smtClean="0">
              <a:solidFill>
                <a:schemeClr val="bg1"/>
              </a:solidFill>
            </a:rPr>
            <a:t>only one producer or consumer may access the buffer at any one time</a:t>
          </a:r>
        </a:p>
      </dgm:t>
    </dgm:pt>
    <dgm:pt modelId="{A4DF1310-AE68-FC4D-A2A0-E842DE47A874}" type="parTrans" cxnId="{C8C9BC49-2BFE-E64C-A284-261D0B85069A}">
      <dgm:prSet/>
      <dgm:spPr/>
      <dgm:t>
        <a:bodyPr/>
        <a:lstStyle/>
        <a:p>
          <a:endParaRPr lang="en-US"/>
        </a:p>
      </dgm:t>
    </dgm:pt>
    <dgm:pt modelId="{8944BF98-7F51-8C42-AF3D-BD83D7EA4B86}" type="sibTrans" cxnId="{C8C9BC49-2BFE-E64C-A284-261D0B85069A}">
      <dgm:prSet/>
      <dgm:spPr/>
      <dgm:t>
        <a:bodyPr/>
        <a:lstStyle/>
        <a:p>
          <a:endParaRPr lang="en-US"/>
        </a:p>
      </dgm:t>
    </dgm:pt>
    <dgm:pt modelId="{1097D9BF-D6EE-F645-B86B-EB8202BE466B}">
      <dgm:prSet/>
      <dgm:spPr/>
      <dgm:t>
        <a:bodyPr/>
        <a:lstStyle/>
        <a:p>
          <a:r>
            <a:rPr lang="en-US" dirty="0" smtClean="0"/>
            <a:t>The Problem:</a:t>
          </a:r>
        </a:p>
      </dgm:t>
    </dgm:pt>
    <dgm:pt modelId="{81DDE126-32AB-D741-8738-24BE48D4A02D}" type="parTrans" cxnId="{025D35A0-BFBE-8143-BF4A-36C41FAED1B7}">
      <dgm:prSet/>
      <dgm:spPr/>
      <dgm:t>
        <a:bodyPr/>
        <a:lstStyle/>
        <a:p>
          <a:endParaRPr lang="en-US"/>
        </a:p>
      </dgm:t>
    </dgm:pt>
    <dgm:pt modelId="{F0E057FC-5C5A-A843-AD44-105E09ADE54B}" type="sibTrans" cxnId="{025D35A0-BFBE-8143-BF4A-36C41FAED1B7}">
      <dgm:prSet/>
      <dgm:spPr/>
      <dgm:t>
        <a:bodyPr/>
        <a:lstStyle/>
        <a:p>
          <a:endParaRPr lang="en-US"/>
        </a:p>
      </dgm:t>
    </dgm:pt>
    <dgm:pt modelId="{68859321-50D7-6A47-9CEF-1D23ED860482}">
      <dgm:prSet/>
      <dgm:spPr/>
      <dgm:t>
        <a:bodyPr/>
        <a:lstStyle/>
        <a:p>
          <a:r>
            <a:rPr lang="en-US" dirty="0" smtClean="0"/>
            <a:t>ensure that the producer can’t add data into full buffer and consumer can’t remove data from an empty buffer</a:t>
          </a:r>
          <a:endParaRPr lang="en-US" dirty="0"/>
        </a:p>
      </dgm:t>
    </dgm:pt>
    <dgm:pt modelId="{99F7E1FF-FBED-C749-84FD-ADFC15A66C55}" type="parTrans" cxnId="{EA91773A-5AB7-D546-A3B1-E48B29C8C03F}">
      <dgm:prSet/>
      <dgm:spPr/>
      <dgm:t>
        <a:bodyPr/>
        <a:lstStyle/>
        <a:p>
          <a:endParaRPr lang="en-US"/>
        </a:p>
      </dgm:t>
    </dgm:pt>
    <dgm:pt modelId="{86F6F86A-EFF7-A641-9BF5-359A74C7EEF0}" type="sibTrans" cxnId="{EA91773A-5AB7-D546-A3B1-E48B29C8C03F}">
      <dgm:prSet/>
      <dgm:spPr/>
      <dgm:t>
        <a:bodyPr/>
        <a:lstStyle/>
        <a:p>
          <a:endParaRPr lang="en-US"/>
        </a:p>
      </dgm:t>
    </dgm:pt>
    <dgm:pt modelId="{13B7BB97-DDFE-4A4A-A4A8-99B0D7D237FD}" type="pres">
      <dgm:prSet presAssocID="{7C3CA0A9-4361-4A4C-8F7D-C068CECB64A9}" presName="vert0" presStyleCnt="0">
        <dgm:presLayoutVars>
          <dgm:dir/>
          <dgm:animOne val="branch"/>
          <dgm:animLvl val="lvl"/>
        </dgm:presLayoutVars>
      </dgm:prSet>
      <dgm:spPr/>
      <dgm:t>
        <a:bodyPr/>
        <a:lstStyle/>
        <a:p>
          <a:endParaRPr lang="en-US"/>
        </a:p>
      </dgm:t>
    </dgm:pt>
    <dgm:pt modelId="{E5A042C1-6D18-0649-8C09-CD2E069729C5}" type="pres">
      <dgm:prSet presAssocID="{32ADD72F-387D-5D49-B356-32480800A56F}" presName="thickLine" presStyleLbl="alignNode1" presStyleIdx="0" presStyleCnt="2"/>
      <dgm:spPr/>
    </dgm:pt>
    <dgm:pt modelId="{D59F924E-CACC-AC41-9B59-40E21616A7AF}" type="pres">
      <dgm:prSet presAssocID="{32ADD72F-387D-5D49-B356-32480800A56F}" presName="horz1" presStyleCnt="0"/>
      <dgm:spPr/>
    </dgm:pt>
    <dgm:pt modelId="{563547AD-1931-484D-9D9A-C06BF3922B4F}" type="pres">
      <dgm:prSet presAssocID="{32ADD72F-387D-5D49-B356-32480800A56F}" presName="tx1" presStyleLbl="revTx" presStyleIdx="0" presStyleCnt="6"/>
      <dgm:spPr/>
      <dgm:t>
        <a:bodyPr/>
        <a:lstStyle/>
        <a:p>
          <a:endParaRPr lang="en-US"/>
        </a:p>
      </dgm:t>
    </dgm:pt>
    <dgm:pt modelId="{9A8A5CB4-8E9B-D24F-ACC1-9C16AE86E276}" type="pres">
      <dgm:prSet presAssocID="{32ADD72F-387D-5D49-B356-32480800A56F}" presName="vert1" presStyleCnt="0"/>
      <dgm:spPr/>
    </dgm:pt>
    <dgm:pt modelId="{4C98ECD1-C299-0541-A774-0E968055C441}" type="pres">
      <dgm:prSet presAssocID="{890A5C6B-01FF-8644-9F42-531144637C24}" presName="vertSpace2a" presStyleCnt="0"/>
      <dgm:spPr/>
    </dgm:pt>
    <dgm:pt modelId="{A4797732-8B10-C645-AC92-E6292160EC06}" type="pres">
      <dgm:prSet presAssocID="{890A5C6B-01FF-8644-9F42-531144637C24}" presName="horz2" presStyleCnt="0"/>
      <dgm:spPr/>
    </dgm:pt>
    <dgm:pt modelId="{1502A575-5573-AB4E-86F0-958C2C37A4C0}" type="pres">
      <dgm:prSet presAssocID="{890A5C6B-01FF-8644-9F42-531144637C24}" presName="horzSpace2" presStyleCnt="0"/>
      <dgm:spPr/>
    </dgm:pt>
    <dgm:pt modelId="{74A2C20F-89BB-9D44-8FB5-0F2FFC72331A}" type="pres">
      <dgm:prSet presAssocID="{890A5C6B-01FF-8644-9F42-531144637C24}" presName="tx2" presStyleLbl="revTx" presStyleIdx="1" presStyleCnt="6"/>
      <dgm:spPr/>
      <dgm:t>
        <a:bodyPr/>
        <a:lstStyle/>
        <a:p>
          <a:endParaRPr lang="en-US"/>
        </a:p>
      </dgm:t>
    </dgm:pt>
    <dgm:pt modelId="{B135C2A4-BC2B-8742-9F6E-72F0D077C590}" type="pres">
      <dgm:prSet presAssocID="{890A5C6B-01FF-8644-9F42-531144637C24}" presName="vert2" presStyleCnt="0"/>
      <dgm:spPr/>
    </dgm:pt>
    <dgm:pt modelId="{01B6A1AA-3686-5245-A2F4-F14C44FFDE82}" type="pres">
      <dgm:prSet presAssocID="{890A5C6B-01FF-8644-9F42-531144637C24}" presName="thinLine2b" presStyleLbl="callout" presStyleIdx="0" presStyleCnt="4"/>
      <dgm:spPr/>
    </dgm:pt>
    <dgm:pt modelId="{A9CFD4EE-BA20-9646-9F1C-7F684FA91B68}" type="pres">
      <dgm:prSet presAssocID="{890A5C6B-01FF-8644-9F42-531144637C24}" presName="vertSpace2b" presStyleCnt="0"/>
      <dgm:spPr/>
    </dgm:pt>
    <dgm:pt modelId="{AF69EBE5-90D3-9C4D-A92F-C69C848E43F1}" type="pres">
      <dgm:prSet presAssocID="{6B004168-BC8C-F145-810F-93B41C7A0BE5}" presName="horz2" presStyleCnt="0"/>
      <dgm:spPr/>
    </dgm:pt>
    <dgm:pt modelId="{B2B4DD01-F413-714F-B486-8630DD4190F9}" type="pres">
      <dgm:prSet presAssocID="{6B004168-BC8C-F145-810F-93B41C7A0BE5}" presName="horzSpace2" presStyleCnt="0"/>
      <dgm:spPr/>
    </dgm:pt>
    <dgm:pt modelId="{8EF32437-8594-114A-AB67-6EA3945F8843}" type="pres">
      <dgm:prSet presAssocID="{6B004168-BC8C-F145-810F-93B41C7A0BE5}" presName="tx2" presStyleLbl="revTx" presStyleIdx="2" presStyleCnt="6"/>
      <dgm:spPr/>
      <dgm:t>
        <a:bodyPr/>
        <a:lstStyle/>
        <a:p>
          <a:endParaRPr lang="en-US"/>
        </a:p>
      </dgm:t>
    </dgm:pt>
    <dgm:pt modelId="{3F0ECCD9-C106-DA4B-9C21-196E44F2ADBD}" type="pres">
      <dgm:prSet presAssocID="{6B004168-BC8C-F145-810F-93B41C7A0BE5}" presName="vert2" presStyleCnt="0"/>
      <dgm:spPr/>
    </dgm:pt>
    <dgm:pt modelId="{4A91F80F-A60A-054E-A61C-D10D4CA9398F}" type="pres">
      <dgm:prSet presAssocID="{6B004168-BC8C-F145-810F-93B41C7A0BE5}" presName="thinLine2b" presStyleLbl="callout" presStyleIdx="1" presStyleCnt="4"/>
      <dgm:spPr/>
    </dgm:pt>
    <dgm:pt modelId="{E15E71DC-F80E-494D-BEA1-E69D8C2CE926}" type="pres">
      <dgm:prSet presAssocID="{6B004168-BC8C-F145-810F-93B41C7A0BE5}" presName="vertSpace2b" presStyleCnt="0"/>
      <dgm:spPr/>
    </dgm:pt>
    <dgm:pt modelId="{A546E1CF-EC4F-4A4B-85D3-EFF998007A89}" type="pres">
      <dgm:prSet presAssocID="{88E986B8-7F0F-A946-BDC0-FD05E1829B0C}" presName="horz2" presStyleCnt="0"/>
      <dgm:spPr/>
    </dgm:pt>
    <dgm:pt modelId="{83AFA89E-0098-BA4B-8ABE-7846B2C4EC5D}" type="pres">
      <dgm:prSet presAssocID="{88E986B8-7F0F-A946-BDC0-FD05E1829B0C}" presName="horzSpace2" presStyleCnt="0"/>
      <dgm:spPr/>
    </dgm:pt>
    <dgm:pt modelId="{42FFAE56-D9EB-8847-8A6F-85117A6EDA06}" type="pres">
      <dgm:prSet presAssocID="{88E986B8-7F0F-A946-BDC0-FD05E1829B0C}" presName="tx2" presStyleLbl="revTx" presStyleIdx="3" presStyleCnt="6"/>
      <dgm:spPr/>
      <dgm:t>
        <a:bodyPr/>
        <a:lstStyle/>
        <a:p>
          <a:endParaRPr lang="en-US"/>
        </a:p>
      </dgm:t>
    </dgm:pt>
    <dgm:pt modelId="{B96B43D7-468A-2A48-8B00-9912621279B4}" type="pres">
      <dgm:prSet presAssocID="{88E986B8-7F0F-A946-BDC0-FD05E1829B0C}" presName="vert2" presStyleCnt="0"/>
      <dgm:spPr/>
    </dgm:pt>
    <dgm:pt modelId="{87CBA865-EB53-744E-AC48-C906C50E8A16}" type="pres">
      <dgm:prSet presAssocID="{88E986B8-7F0F-A946-BDC0-FD05E1829B0C}" presName="thinLine2b" presStyleLbl="callout" presStyleIdx="2" presStyleCnt="4"/>
      <dgm:spPr/>
    </dgm:pt>
    <dgm:pt modelId="{42F1F92F-6256-CC49-AA86-1948EF3020F7}" type="pres">
      <dgm:prSet presAssocID="{88E986B8-7F0F-A946-BDC0-FD05E1829B0C}" presName="vertSpace2b" presStyleCnt="0"/>
      <dgm:spPr/>
    </dgm:pt>
    <dgm:pt modelId="{5A18F4C9-6F03-B349-965E-023A06E07B8F}" type="pres">
      <dgm:prSet presAssocID="{1097D9BF-D6EE-F645-B86B-EB8202BE466B}" presName="thickLine" presStyleLbl="alignNode1" presStyleIdx="1" presStyleCnt="2"/>
      <dgm:spPr>
        <a:ln>
          <a:noFill/>
        </a:ln>
      </dgm:spPr>
      <dgm:t>
        <a:bodyPr/>
        <a:lstStyle/>
        <a:p>
          <a:endParaRPr lang="en-US"/>
        </a:p>
      </dgm:t>
    </dgm:pt>
    <dgm:pt modelId="{DD871E7F-3617-2140-B849-7FA675E54C21}" type="pres">
      <dgm:prSet presAssocID="{1097D9BF-D6EE-F645-B86B-EB8202BE466B}" presName="horz1" presStyleCnt="0"/>
      <dgm:spPr/>
    </dgm:pt>
    <dgm:pt modelId="{A6A6CCC5-7F22-9B40-8787-3789959FF659}" type="pres">
      <dgm:prSet presAssocID="{1097D9BF-D6EE-F645-B86B-EB8202BE466B}" presName="tx1" presStyleLbl="revTx" presStyleIdx="4" presStyleCnt="6"/>
      <dgm:spPr/>
      <dgm:t>
        <a:bodyPr/>
        <a:lstStyle/>
        <a:p>
          <a:endParaRPr lang="en-US"/>
        </a:p>
      </dgm:t>
    </dgm:pt>
    <dgm:pt modelId="{6F661837-5440-D448-A7E5-76C2AD9D90F3}" type="pres">
      <dgm:prSet presAssocID="{1097D9BF-D6EE-F645-B86B-EB8202BE466B}" presName="vert1" presStyleCnt="0"/>
      <dgm:spPr/>
    </dgm:pt>
    <dgm:pt modelId="{9108D3A2-9D1F-C848-B75A-370ABEC8FC4F}" type="pres">
      <dgm:prSet presAssocID="{68859321-50D7-6A47-9CEF-1D23ED860482}" presName="vertSpace2a" presStyleCnt="0"/>
      <dgm:spPr/>
    </dgm:pt>
    <dgm:pt modelId="{9DCDFFF2-AAED-D140-8E88-3125472E7CC5}" type="pres">
      <dgm:prSet presAssocID="{68859321-50D7-6A47-9CEF-1D23ED860482}" presName="horz2" presStyleCnt="0"/>
      <dgm:spPr/>
    </dgm:pt>
    <dgm:pt modelId="{5B96CC12-4FFB-0541-B410-07058E36FC5D}" type="pres">
      <dgm:prSet presAssocID="{68859321-50D7-6A47-9CEF-1D23ED860482}" presName="horzSpace2" presStyleCnt="0"/>
      <dgm:spPr/>
    </dgm:pt>
    <dgm:pt modelId="{A83C412D-1890-E047-B89D-AE0BF5D67856}" type="pres">
      <dgm:prSet presAssocID="{68859321-50D7-6A47-9CEF-1D23ED860482}" presName="tx2" presStyleLbl="revTx" presStyleIdx="5" presStyleCnt="6"/>
      <dgm:spPr/>
      <dgm:t>
        <a:bodyPr/>
        <a:lstStyle/>
        <a:p>
          <a:endParaRPr lang="en-US"/>
        </a:p>
      </dgm:t>
    </dgm:pt>
    <dgm:pt modelId="{694B60E9-A12F-3E41-9D44-6F88925141B1}" type="pres">
      <dgm:prSet presAssocID="{68859321-50D7-6A47-9CEF-1D23ED860482}" presName="vert2" presStyleCnt="0"/>
      <dgm:spPr/>
    </dgm:pt>
    <dgm:pt modelId="{583F4718-80EE-7F4E-8F00-C3D546DF95AA}" type="pres">
      <dgm:prSet presAssocID="{68859321-50D7-6A47-9CEF-1D23ED860482}" presName="thinLine2b" presStyleLbl="callout" presStyleIdx="3" presStyleCnt="4"/>
      <dgm:spPr/>
    </dgm:pt>
    <dgm:pt modelId="{366DB853-06FA-2941-ADC3-5BC49B0D70A5}" type="pres">
      <dgm:prSet presAssocID="{68859321-50D7-6A47-9CEF-1D23ED860482}" presName="vertSpace2b" presStyleCnt="0"/>
      <dgm:spPr/>
    </dgm:pt>
  </dgm:ptLst>
  <dgm:cxnLst>
    <dgm:cxn modelId="{52F7ED65-0784-5644-AEC2-867F4401939E}" type="presOf" srcId="{68859321-50D7-6A47-9CEF-1D23ED860482}" destId="{A83C412D-1890-E047-B89D-AE0BF5D67856}" srcOrd="0" destOrd="0" presId="urn:microsoft.com/office/officeart/2008/layout/LinedList"/>
    <dgm:cxn modelId="{EF10C333-2D65-2E47-B843-F834084BEDE2}" srcId="{7C3CA0A9-4361-4A4C-8F7D-C068CECB64A9}" destId="{32ADD72F-387D-5D49-B356-32480800A56F}" srcOrd="0" destOrd="0" parTransId="{ACBCBA39-A19B-0D4A-825F-1C02F1751A15}" sibTransId="{96A0B8D0-E21D-B546-B2B7-D5F5525779A8}"/>
    <dgm:cxn modelId="{787F4F3F-4B3C-2045-959E-9CCE1B28C96A}" type="presOf" srcId="{7C3CA0A9-4361-4A4C-8F7D-C068CECB64A9}" destId="{13B7BB97-DDFE-4A4A-A4A8-99B0D7D237FD}" srcOrd="0" destOrd="0" presId="urn:microsoft.com/office/officeart/2008/layout/LinedList"/>
    <dgm:cxn modelId="{719C070B-E364-A846-883A-057D2FF59687}" type="presOf" srcId="{890A5C6B-01FF-8644-9F42-531144637C24}" destId="{74A2C20F-89BB-9D44-8FB5-0F2FFC72331A}" srcOrd="0" destOrd="0" presId="urn:microsoft.com/office/officeart/2008/layout/LinedList"/>
    <dgm:cxn modelId="{C8C9BC49-2BFE-E64C-A284-261D0B85069A}" srcId="{32ADD72F-387D-5D49-B356-32480800A56F}" destId="{88E986B8-7F0F-A946-BDC0-FD05E1829B0C}" srcOrd="2" destOrd="0" parTransId="{A4DF1310-AE68-FC4D-A2A0-E842DE47A874}" sibTransId="{8944BF98-7F51-8C42-AF3D-BD83D7EA4B86}"/>
    <dgm:cxn modelId="{025D35A0-BFBE-8143-BF4A-36C41FAED1B7}" srcId="{7C3CA0A9-4361-4A4C-8F7D-C068CECB64A9}" destId="{1097D9BF-D6EE-F645-B86B-EB8202BE466B}" srcOrd="1" destOrd="0" parTransId="{81DDE126-32AB-D741-8738-24BE48D4A02D}" sibTransId="{F0E057FC-5C5A-A843-AD44-105E09ADE54B}"/>
    <dgm:cxn modelId="{07A70EDB-5576-8B43-8D0B-DD7F50CE7F17}" srcId="{32ADD72F-387D-5D49-B356-32480800A56F}" destId="{890A5C6B-01FF-8644-9F42-531144637C24}" srcOrd="0" destOrd="0" parTransId="{47E672CF-2850-6947-B27E-485C3AEAA424}" sibTransId="{A88CA46A-B080-6C46-9957-0EF93D5428E2}"/>
    <dgm:cxn modelId="{C9076B14-AAFA-E940-B08E-9449D88E4DFE}" type="presOf" srcId="{6B004168-BC8C-F145-810F-93B41C7A0BE5}" destId="{8EF32437-8594-114A-AB67-6EA3945F8843}" srcOrd="0" destOrd="0" presId="urn:microsoft.com/office/officeart/2008/layout/LinedList"/>
    <dgm:cxn modelId="{EA91773A-5AB7-D546-A3B1-E48B29C8C03F}" srcId="{1097D9BF-D6EE-F645-B86B-EB8202BE466B}" destId="{68859321-50D7-6A47-9CEF-1D23ED860482}" srcOrd="0" destOrd="0" parTransId="{99F7E1FF-FBED-C749-84FD-ADFC15A66C55}" sibTransId="{86F6F86A-EFF7-A641-9BF5-359A74C7EEF0}"/>
    <dgm:cxn modelId="{7ABA9E6E-6C48-4C4C-B452-DA79432C13CA}" type="presOf" srcId="{32ADD72F-387D-5D49-B356-32480800A56F}" destId="{563547AD-1931-484D-9D9A-C06BF3922B4F}" srcOrd="0" destOrd="0" presId="urn:microsoft.com/office/officeart/2008/layout/LinedList"/>
    <dgm:cxn modelId="{97215901-35A1-B24E-BE2A-E4B58B7AE385}" srcId="{32ADD72F-387D-5D49-B356-32480800A56F}" destId="{6B004168-BC8C-F145-810F-93B41C7A0BE5}" srcOrd="1" destOrd="0" parTransId="{DC4F0CD8-5D05-C944-A9B4-C41294EF32B2}" sibTransId="{B7A32575-2A76-3E46-B5AB-A76A5BA132B7}"/>
    <dgm:cxn modelId="{A6AE8E60-EA6D-7446-8885-6F2828424634}" type="presOf" srcId="{88E986B8-7F0F-A946-BDC0-FD05E1829B0C}" destId="{42FFAE56-D9EB-8847-8A6F-85117A6EDA06}" srcOrd="0" destOrd="0" presId="urn:microsoft.com/office/officeart/2008/layout/LinedList"/>
    <dgm:cxn modelId="{98A9A0AB-FC84-2C43-9826-6D6396641F1F}" type="presOf" srcId="{1097D9BF-D6EE-F645-B86B-EB8202BE466B}" destId="{A6A6CCC5-7F22-9B40-8787-3789959FF659}" srcOrd="0" destOrd="0" presId="urn:microsoft.com/office/officeart/2008/layout/LinedList"/>
    <dgm:cxn modelId="{7FC15259-ED22-834D-A7E7-0E5C93D9A240}" type="presParOf" srcId="{13B7BB97-DDFE-4A4A-A4A8-99B0D7D237FD}" destId="{E5A042C1-6D18-0649-8C09-CD2E069729C5}" srcOrd="0" destOrd="0" presId="urn:microsoft.com/office/officeart/2008/layout/LinedList"/>
    <dgm:cxn modelId="{70CD0984-B488-A14E-8AE9-27CE8204CE89}" type="presParOf" srcId="{13B7BB97-DDFE-4A4A-A4A8-99B0D7D237FD}" destId="{D59F924E-CACC-AC41-9B59-40E21616A7AF}" srcOrd="1" destOrd="0" presId="urn:microsoft.com/office/officeart/2008/layout/LinedList"/>
    <dgm:cxn modelId="{625E76A3-15C5-B54F-80ED-735A319429C9}" type="presParOf" srcId="{D59F924E-CACC-AC41-9B59-40E21616A7AF}" destId="{563547AD-1931-484D-9D9A-C06BF3922B4F}" srcOrd="0" destOrd="0" presId="urn:microsoft.com/office/officeart/2008/layout/LinedList"/>
    <dgm:cxn modelId="{EAC32565-8A48-B446-8F87-8C712FD6346F}" type="presParOf" srcId="{D59F924E-CACC-AC41-9B59-40E21616A7AF}" destId="{9A8A5CB4-8E9B-D24F-ACC1-9C16AE86E276}" srcOrd="1" destOrd="0" presId="urn:microsoft.com/office/officeart/2008/layout/LinedList"/>
    <dgm:cxn modelId="{D2658134-B316-1D49-968D-AB210D50232C}" type="presParOf" srcId="{9A8A5CB4-8E9B-D24F-ACC1-9C16AE86E276}" destId="{4C98ECD1-C299-0541-A774-0E968055C441}" srcOrd="0" destOrd="0" presId="urn:microsoft.com/office/officeart/2008/layout/LinedList"/>
    <dgm:cxn modelId="{D7D4DBCE-086D-8043-9F90-1E8F8A1E71C5}" type="presParOf" srcId="{9A8A5CB4-8E9B-D24F-ACC1-9C16AE86E276}" destId="{A4797732-8B10-C645-AC92-E6292160EC06}" srcOrd="1" destOrd="0" presId="urn:microsoft.com/office/officeart/2008/layout/LinedList"/>
    <dgm:cxn modelId="{E945C3FE-F824-5A43-8810-B7B74EB9450F}" type="presParOf" srcId="{A4797732-8B10-C645-AC92-E6292160EC06}" destId="{1502A575-5573-AB4E-86F0-958C2C37A4C0}" srcOrd="0" destOrd="0" presId="urn:microsoft.com/office/officeart/2008/layout/LinedList"/>
    <dgm:cxn modelId="{962D6291-E391-C140-8596-FA3B8B8F8686}" type="presParOf" srcId="{A4797732-8B10-C645-AC92-E6292160EC06}" destId="{74A2C20F-89BB-9D44-8FB5-0F2FFC72331A}" srcOrd="1" destOrd="0" presId="urn:microsoft.com/office/officeart/2008/layout/LinedList"/>
    <dgm:cxn modelId="{AE4C3029-6F6C-5543-BAD5-2707959F45BB}" type="presParOf" srcId="{A4797732-8B10-C645-AC92-E6292160EC06}" destId="{B135C2A4-BC2B-8742-9F6E-72F0D077C590}" srcOrd="2" destOrd="0" presId="urn:microsoft.com/office/officeart/2008/layout/LinedList"/>
    <dgm:cxn modelId="{EF64A1CE-AF85-1F41-9A2F-2329338CB325}" type="presParOf" srcId="{9A8A5CB4-8E9B-D24F-ACC1-9C16AE86E276}" destId="{01B6A1AA-3686-5245-A2F4-F14C44FFDE82}" srcOrd="2" destOrd="0" presId="urn:microsoft.com/office/officeart/2008/layout/LinedList"/>
    <dgm:cxn modelId="{CD225169-07DA-A044-B447-123807FA29E9}" type="presParOf" srcId="{9A8A5CB4-8E9B-D24F-ACC1-9C16AE86E276}" destId="{A9CFD4EE-BA20-9646-9F1C-7F684FA91B68}" srcOrd="3" destOrd="0" presId="urn:microsoft.com/office/officeart/2008/layout/LinedList"/>
    <dgm:cxn modelId="{205A2099-8BBB-4349-AB2C-12916F61C1A2}" type="presParOf" srcId="{9A8A5CB4-8E9B-D24F-ACC1-9C16AE86E276}" destId="{AF69EBE5-90D3-9C4D-A92F-C69C848E43F1}" srcOrd="4" destOrd="0" presId="urn:microsoft.com/office/officeart/2008/layout/LinedList"/>
    <dgm:cxn modelId="{5BB8C42E-9CE1-854E-B0D1-75FA49391867}" type="presParOf" srcId="{AF69EBE5-90D3-9C4D-A92F-C69C848E43F1}" destId="{B2B4DD01-F413-714F-B486-8630DD4190F9}" srcOrd="0" destOrd="0" presId="urn:microsoft.com/office/officeart/2008/layout/LinedList"/>
    <dgm:cxn modelId="{8F14A57A-4E9D-AF44-BF1B-B9B9E531CEA5}" type="presParOf" srcId="{AF69EBE5-90D3-9C4D-A92F-C69C848E43F1}" destId="{8EF32437-8594-114A-AB67-6EA3945F8843}" srcOrd="1" destOrd="0" presId="urn:microsoft.com/office/officeart/2008/layout/LinedList"/>
    <dgm:cxn modelId="{4D1322ED-1BC5-B24C-8B62-F0E573E6C76A}" type="presParOf" srcId="{AF69EBE5-90D3-9C4D-A92F-C69C848E43F1}" destId="{3F0ECCD9-C106-DA4B-9C21-196E44F2ADBD}" srcOrd="2" destOrd="0" presId="urn:microsoft.com/office/officeart/2008/layout/LinedList"/>
    <dgm:cxn modelId="{9F5804E9-1662-264A-9579-032FFB05A231}" type="presParOf" srcId="{9A8A5CB4-8E9B-D24F-ACC1-9C16AE86E276}" destId="{4A91F80F-A60A-054E-A61C-D10D4CA9398F}" srcOrd="5" destOrd="0" presId="urn:microsoft.com/office/officeart/2008/layout/LinedList"/>
    <dgm:cxn modelId="{F63B5272-EBD6-844B-BA7E-DAC694CE2E22}" type="presParOf" srcId="{9A8A5CB4-8E9B-D24F-ACC1-9C16AE86E276}" destId="{E15E71DC-F80E-494D-BEA1-E69D8C2CE926}" srcOrd="6" destOrd="0" presId="urn:microsoft.com/office/officeart/2008/layout/LinedList"/>
    <dgm:cxn modelId="{DF1F032B-9AE1-054D-BF8D-850FD038DEAF}" type="presParOf" srcId="{9A8A5CB4-8E9B-D24F-ACC1-9C16AE86E276}" destId="{A546E1CF-EC4F-4A4B-85D3-EFF998007A89}" srcOrd="7" destOrd="0" presId="urn:microsoft.com/office/officeart/2008/layout/LinedList"/>
    <dgm:cxn modelId="{69C9093E-FE1A-C144-BEF9-FE9499F36841}" type="presParOf" srcId="{A546E1CF-EC4F-4A4B-85D3-EFF998007A89}" destId="{83AFA89E-0098-BA4B-8ABE-7846B2C4EC5D}" srcOrd="0" destOrd="0" presId="urn:microsoft.com/office/officeart/2008/layout/LinedList"/>
    <dgm:cxn modelId="{9F099E79-7010-0542-AC71-B63EEE9F0CCD}" type="presParOf" srcId="{A546E1CF-EC4F-4A4B-85D3-EFF998007A89}" destId="{42FFAE56-D9EB-8847-8A6F-85117A6EDA06}" srcOrd="1" destOrd="0" presId="urn:microsoft.com/office/officeart/2008/layout/LinedList"/>
    <dgm:cxn modelId="{E0CF6DE7-1C1F-E74F-A8CF-31256EBA0988}" type="presParOf" srcId="{A546E1CF-EC4F-4A4B-85D3-EFF998007A89}" destId="{B96B43D7-468A-2A48-8B00-9912621279B4}" srcOrd="2" destOrd="0" presId="urn:microsoft.com/office/officeart/2008/layout/LinedList"/>
    <dgm:cxn modelId="{ED9A470F-F9F0-DF41-86CE-1677C7A3B811}" type="presParOf" srcId="{9A8A5CB4-8E9B-D24F-ACC1-9C16AE86E276}" destId="{87CBA865-EB53-744E-AC48-C906C50E8A16}" srcOrd="8" destOrd="0" presId="urn:microsoft.com/office/officeart/2008/layout/LinedList"/>
    <dgm:cxn modelId="{50289BD1-1732-F748-93BF-3AEAB4F863AC}" type="presParOf" srcId="{9A8A5CB4-8E9B-D24F-ACC1-9C16AE86E276}" destId="{42F1F92F-6256-CC49-AA86-1948EF3020F7}" srcOrd="9" destOrd="0" presId="urn:microsoft.com/office/officeart/2008/layout/LinedList"/>
    <dgm:cxn modelId="{ED351C36-2DDA-5343-90E5-0D9E1AFFC64D}" type="presParOf" srcId="{13B7BB97-DDFE-4A4A-A4A8-99B0D7D237FD}" destId="{5A18F4C9-6F03-B349-965E-023A06E07B8F}" srcOrd="2" destOrd="0" presId="urn:microsoft.com/office/officeart/2008/layout/LinedList"/>
    <dgm:cxn modelId="{966725C7-E78A-5640-89F2-F2B539B25805}" type="presParOf" srcId="{13B7BB97-DDFE-4A4A-A4A8-99B0D7D237FD}" destId="{DD871E7F-3617-2140-B849-7FA675E54C21}" srcOrd="3" destOrd="0" presId="urn:microsoft.com/office/officeart/2008/layout/LinedList"/>
    <dgm:cxn modelId="{0E2FACBC-A291-3244-873C-A1F621173C04}" type="presParOf" srcId="{DD871E7F-3617-2140-B849-7FA675E54C21}" destId="{A6A6CCC5-7F22-9B40-8787-3789959FF659}" srcOrd="0" destOrd="0" presId="urn:microsoft.com/office/officeart/2008/layout/LinedList"/>
    <dgm:cxn modelId="{051F74AE-3290-7E47-AE25-C21109BE929A}" type="presParOf" srcId="{DD871E7F-3617-2140-B849-7FA675E54C21}" destId="{6F661837-5440-D448-A7E5-76C2AD9D90F3}" srcOrd="1" destOrd="0" presId="urn:microsoft.com/office/officeart/2008/layout/LinedList"/>
    <dgm:cxn modelId="{9121B732-B2EA-CF4A-9CE1-442F06A7689F}" type="presParOf" srcId="{6F661837-5440-D448-A7E5-76C2AD9D90F3}" destId="{9108D3A2-9D1F-C848-B75A-370ABEC8FC4F}" srcOrd="0" destOrd="0" presId="urn:microsoft.com/office/officeart/2008/layout/LinedList"/>
    <dgm:cxn modelId="{EEB2C2FC-88E0-CF4A-B597-5BB4B159643F}" type="presParOf" srcId="{6F661837-5440-D448-A7E5-76C2AD9D90F3}" destId="{9DCDFFF2-AAED-D140-8E88-3125472E7CC5}" srcOrd="1" destOrd="0" presId="urn:microsoft.com/office/officeart/2008/layout/LinedList"/>
    <dgm:cxn modelId="{DF83FCE5-A78F-5E43-A346-CD423A321E8A}" type="presParOf" srcId="{9DCDFFF2-AAED-D140-8E88-3125472E7CC5}" destId="{5B96CC12-4FFB-0541-B410-07058E36FC5D}" srcOrd="0" destOrd="0" presId="urn:microsoft.com/office/officeart/2008/layout/LinedList"/>
    <dgm:cxn modelId="{51F2AF0C-178E-CB48-BEBD-032D8D38974F}" type="presParOf" srcId="{9DCDFFF2-AAED-D140-8E88-3125472E7CC5}" destId="{A83C412D-1890-E047-B89D-AE0BF5D67856}" srcOrd="1" destOrd="0" presId="urn:microsoft.com/office/officeart/2008/layout/LinedList"/>
    <dgm:cxn modelId="{81764F64-9639-554A-9488-3A5DDB449548}" type="presParOf" srcId="{9DCDFFF2-AAED-D140-8E88-3125472E7CC5}" destId="{694B60E9-A12F-3E41-9D44-6F88925141B1}" srcOrd="2" destOrd="0" presId="urn:microsoft.com/office/officeart/2008/layout/LinedList"/>
    <dgm:cxn modelId="{E6484D89-FA6F-F149-854E-8FAC5DAAD90B}" type="presParOf" srcId="{6F661837-5440-D448-A7E5-76C2AD9D90F3}" destId="{583F4718-80EE-7F4E-8F00-C3D546DF95AA}" srcOrd="2" destOrd="0" presId="urn:microsoft.com/office/officeart/2008/layout/LinedList"/>
    <dgm:cxn modelId="{FBEECE3B-EF73-E94D-A6F4-57CB206B2EB3}" type="presParOf" srcId="{6F661837-5440-D448-A7E5-76C2AD9D90F3}" destId="{366DB853-06FA-2941-ADC3-5BC49B0D70A5}"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78A990-084D-244A-ABFA-1DBDCB28F056}" type="doc">
      <dgm:prSet loTypeId="urn:microsoft.com/office/officeart/2005/8/layout/process4" loCatId="" qsTypeId="urn:microsoft.com/office/officeart/2005/8/quickstyle/simple4" qsCatId="simple" csTypeId="urn:microsoft.com/office/officeart/2005/8/colors/accent1_2" csCatId="accent1" phldr="1"/>
      <dgm:spPr/>
      <dgm:t>
        <a:bodyPr/>
        <a:lstStyle/>
        <a:p>
          <a:endParaRPr lang="en-US"/>
        </a:p>
      </dgm:t>
    </dgm:pt>
    <dgm:pt modelId="{0CD498C7-3DDE-0C46-9AE3-319907EB4EE7}">
      <dgm:prSet/>
      <dgm:spPr>
        <a:solidFill>
          <a:schemeClr val="accent3">
            <a:lumMod val="50000"/>
          </a:schemeClr>
        </a:solidFill>
        <a:ln>
          <a:solidFill>
            <a:schemeClr val="bg1"/>
          </a:solidFill>
        </a:ln>
      </dgm:spPr>
      <dgm:t>
        <a:bodyPr/>
        <a:lstStyle/>
        <a:p>
          <a:pPr rtl="0"/>
          <a:r>
            <a:rPr lang="en-US" dirty="0" smtClean="0"/>
            <a:t>Local data variables are accessible only by the monitor’s procedures and not by any external procedure</a:t>
          </a:r>
          <a:endParaRPr lang="en-US" dirty="0"/>
        </a:p>
      </dgm:t>
    </dgm:pt>
    <dgm:pt modelId="{8D950DE2-9FCB-674D-9547-FD7F92868FDF}" type="parTrans" cxnId="{9060B13E-EB83-584D-AC05-258206B1E1DC}">
      <dgm:prSet/>
      <dgm:spPr/>
      <dgm:t>
        <a:bodyPr/>
        <a:lstStyle/>
        <a:p>
          <a:endParaRPr lang="en-US"/>
        </a:p>
      </dgm:t>
    </dgm:pt>
    <dgm:pt modelId="{5CE9E49E-63E3-924D-9DA4-CE09FF92C74D}" type="sibTrans" cxnId="{9060B13E-EB83-584D-AC05-258206B1E1DC}">
      <dgm:prSet/>
      <dgm:spPr/>
      <dgm:t>
        <a:bodyPr/>
        <a:lstStyle/>
        <a:p>
          <a:endParaRPr lang="en-US"/>
        </a:p>
      </dgm:t>
    </dgm:pt>
    <dgm:pt modelId="{8EA9CC64-AB13-CE41-A069-63201EE90D17}">
      <dgm:prSet/>
      <dgm:spPr>
        <a:solidFill>
          <a:schemeClr val="accent5">
            <a:lumMod val="50000"/>
          </a:schemeClr>
        </a:solidFill>
        <a:ln>
          <a:solidFill>
            <a:schemeClr val="bg1"/>
          </a:solidFill>
        </a:ln>
      </dgm:spPr>
      <dgm:t>
        <a:bodyPr/>
        <a:lstStyle/>
        <a:p>
          <a:pPr rtl="0"/>
          <a:r>
            <a:rPr lang="en-US" dirty="0" smtClean="0"/>
            <a:t>Process enters monitor by invoking one of its procedures</a:t>
          </a:r>
          <a:endParaRPr lang="en-US" dirty="0"/>
        </a:p>
      </dgm:t>
    </dgm:pt>
    <dgm:pt modelId="{B8F14AB4-9BCB-FB49-B1D5-5A4A82657B1D}" type="parTrans" cxnId="{2A8E4868-B2DB-2F49-A4A5-95FEC4EF9A34}">
      <dgm:prSet/>
      <dgm:spPr/>
      <dgm:t>
        <a:bodyPr/>
        <a:lstStyle/>
        <a:p>
          <a:endParaRPr lang="en-US"/>
        </a:p>
      </dgm:t>
    </dgm:pt>
    <dgm:pt modelId="{10A7DE3D-0A3F-A145-95C0-0BF97558CB2F}" type="sibTrans" cxnId="{2A8E4868-B2DB-2F49-A4A5-95FEC4EF9A34}">
      <dgm:prSet/>
      <dgm:spPr/>
      <dgm:t>
        <a:bodyPr/>
        <a:lstStyle/>
        <a:p>
          <a:endParaRPr lang="en-US"/>
        </a:p>
      </dgm:t>
    </dgm:pt>
    <dgm:pt modelId="{6E91142C-36C5-A64D-8E23-3E1F763F275F}">
      <dgm:prSet/>
      <dgm:spPr>
        <a:solidFill>
          <a:schemeClr val="accent1">
            <a:lumMod val="75000"/>
          </a:schemeClr>
        </a:solidFill>
        <a:ln>
          <a:solidFill>
            <a:schemeClr val="bg1"/>
          </a:solidFill>
        </a:ln>
      </dgm:spPr>
      <dgm:t>
        <a:bodyPr/>
        <a:lstStyle/>
        <a:p>
          <a:pPr rtl="0"/>
          <a:r>
            <a:rPr lang="en-US" dirty="0" smtClean="0"/>
            <a:t>Only one process may be executing in the monitor at a time</a:t>
          </a:r>
          <a:endParaRPr lang="en-US" dirty="0"/>
        </a:p>
      </dgm:t>
    </dgm:pt>
    <dgm:pt modelId="{0CE164C2-1D94-CD4E-99FA-05E077D244EE}" type="parTrans" cxnId="{087B68F7-DC65-3E4E-9C58-622EDA633B35}">
      <dgm:prSet/>
      <dgm:spPr/>
      <dgm:t>
        <a:bodyPr/>
        <a:lstStyle/>
        <a:p>
          <a:endParaRPr lang="en-US"/>
        </a:p>
      </dgm:t>
    </dgm:pt>
    <dgm:pt modelId="{4E5A11BF-DB4A-C947-B5E9-A877E3978015}" type="sibTrans" cxnId="{087B68F7-DC65-3E4E-9C58-622EDA633B35}">
      <dgm:prSet/>
      <dgm:spPr/>
      <dgm:t>
        <a:bodyPr/>
        <a:lstStyle/>
        <a:p>
          <a:endParaRPr lang="en-US"/>
        </a:p>
      </dgm:t>
    </dgm:pt>
    <dgm:pt modelId="{93D5CD29-E19E-DD4B-A1C4-624BCFD6A397}" type="pres">
      <dgm:prSet presAssocID="{6978A990-084D-244A-ABFA-1DBDCB28F056}" presName="Name0" presStyleCnt="0">
        <dgm:presLayoutVars>
          <dgm:dir/>
          <dgm:animLvl val="lvl"/>
          <dgm:resizeHandles val="exact"/>
        </dgm:presLayoutVars>
      </dgm:prSet>
      <dgm:spPr/>
      <dgm:t>
        <a:bodyPr/>
        <a:lstStyle/>
        <a:p>
          <a:endParaRPr lang="en-US"/>
        </a:p>
      </dgm:t>
    </dgm:pt>
    <dgm:pt modelId="{43AA21C6-2510-9145-98F9-F76937106F86}" type="pres">
      <dgm:prSet presAssocID="{6E91142C-36C5-A64D-8E23-3E1F763F275F}" presName="boxAndChildren" presStyleCnt="0"/>
      <dgm:spPr/>
    </dgm:pt>
    <dgm:pt modelId="{D12AA6B8-84E5-7B4E-8638-00D328B45D77}" type="pres">
      <dgm:prSet presAssocID="{6E91142C-36C5-A64D-8E23-3E1F763F275F}" presName="parentTextBox" presStyleLbl="node1" presStyleIdx="0" presStyleCnt="3"/>
      <dgm:spPr/>
      <dgm:t>
        <a:bodyPr/>
        <a:lstStyle/>
        <a:p>
          <a:endParaRPr lang="en-US"/>
        </a:p>
      </dgm:t>
    </dgm:pt>
    <dgm:pt modelId="{9BC2A5BB-A071-FE45-BC35-8CF516A8F244}" type="pres">
      <dgm:prSet presAssocID="{10A7DE3D-0A3F-A145-95C0-0BF97558CB2F}" presName="sp" presStyleCnt="0"/>
      <dgm:spPr/>
    </dgm:pt>
    <dgm:pt modelId="{D832BF20-84F1-384A-B33B-276AD9740FCA}" type="pres">
      <dgm:prSet presAssocID="{8EA9CC64-AB13-CE41-A069-63201EE90D17}" presName="arrowAndChildren" presStyleCnt="0"/>
      <dgm:spPr/>
    </dgm:pt>
    <dgm:pt modelId="{8579B117-7007-874B-B7B6-BBD102E64284}" type="pres">
      <dgm:prSet presAssocID="{8EA9CC64-AB13-CE41-A069-63201EE90D17}" presName="parentTextArrow" presStyleLbl="node1" presStyleIdx="1" presStyleCnt="3"/>
      <dgm:spPr/>
      <dgm:t>
        <a:bodyPr/>
        <a:lstStyle/>
        <a:p>
          <a:endParaRPr lang="en-US"/>
        </a:p>
      </dgm:t>
    </dgm:pt>
    <dgm:pt modelId="{40D8F817-2054-104D-A800-9C1471B90625}" type="pres">
      <dgm:prSet presAssocID="{5CE9E49E-63E3-924D-9DA4-CE09FF92C74D}" presName="sp" presStyleCnt="0"/>
      <dgm:spPr/>
    </dgm:pt>
    <dgm:pt modelId="{72A56203-72A4-6447-8BA8-907A3A7C67DE}" type="pres">
      <dgm:prSet presAssocID="{0CD498C7-3DDE-0C46-9AE3-319907EB4EE7}" presName="arrowAndChildren" presStyleCnt="0"/>
      <dgm:spPr/>
    </dgm:pt>
    <dgm:pt modelId="{3C7C1CF7-7300-9441-8B88-36609FBE0526}" type="pres">
      <dgm:prSet presAssocID="{0CD498C7-3DDE-0C46-9AE3-319907EB4EE7}" presName="parentTextArrow" presStyleLbl="node1" presStyleIdx="2" presStyleCnt="3"/>
      <dgm:spPr/>
      <dgm:t>
        <a:bodyPr/>
        <a:lstStyle/>
        <a:p>
          <a:endParaRPr lang="en-US"/>
        </a:p>
      </dgm:t>
    </dgm:pt>
  </dgm:ptLst>
  <dgm:cxnLst>
    <dgm:cxn modelId="{087B68F7-DC65-3E4E-9C58-622EDA633B35}" srcId="{6978A990-084D-244A-ABFA-1DBDCB28F056}" destId="{6E91142C-36C5-A64D-8E23-3E1F763F275F}" srcOrd="2" destOrd="0" parTransId="{0CE164C2-1D94-CD4E-99FA-05E077D244EE}" sibTransId="{4E5A11BF-DB4A-C947-B5E9-A877E3978015}"/>
    <dgm:cxn modelId="{D2D20F53-5735-2F41-BA5B-8A298AFFC416}" type="presOf" srcId="{8EA9CC64-AB13-CE41-A069-63201EE90D17}" destId="{8579B117-7007-874B-B7B6-BBD102E64284}" srcOrd="0" destOrd="0" presId="urn:microsoft.com/office/officeart/2005/8/layout/process4"/>
    <dgm:cxn modelId="{6C1CFE9C-E499-BC47-AC7F-9AC0099442AD}" type="presOf" srcId="{6E91142C-36C5-A64D-8E23-3E1F763F275F}" destId="{D12AA6B8-84E5-7B4E-8638-00D328B45D77}" srcOrd="0" destOrd="0" presId="urn:microsoft.com/office/officeart/2005/8/layout/process4"/>
    <dgm:cxn modelId="{2A8E4868-B2DB-2F49-A4A5-95FEC4EF9A34}" srcId="{6978A990-084D-244A-ABFA-1DBDCB28F056}" destId="{8EA9CC64-AB13-CE41-A069-63201EE90D17}" srcOrd="1" destOrd="0" parTransId="{B8F14AB4-9BCB-FB49-B1D5-5A4A82657B1D}" sibTransId="{10A7DE3D-0A3F-A145-95C0-0BF97558CB2F}"/>
    <dgm:cxn modelId="{73AF20E7-B39F-AE4C-9FF3-EFFF4CBABF95}" type="presOf" srcId="{0CD498C7-3DDE-0C46-9AE3-319907EB4EE7}" destId="{3C7C1CF7-7300-9441-8B88-36609FBE0526}" srcOrd="0" destOrd="0" presId="urn:microsoft.com/office/officeart/2005/8/layout/process4"/>
    <dgm:cxn modelId="{9060B13E-EB83-584D-AC05-258206B1E1DC}" srcId="{6978A990-084D-244A-ABFA-1DBDCB28F056}" destId="{0CD498C7-3DDE-0C46-9AE3-319907EB4EE7}" srcOrd="0" destOrd="0" parTransId="{8D950DE2-9FCB-674D-9547-FD7F92868FDF}" sibTransId="{5CE9E49E-63E3-924D-9DA4-CE09FF92C74D}"/>
    <dgm:cxn modelId="{32C00325-0F76-B44C-B5D7-77C605CDA041}" type="presOf" srcId="{6978A990-084D-244A-ABFA-1DBDCB28F056}" destId="{93D5CD29-E19E-DD4B-A1C4-624BCFD6A397}" srcOrd="0" destOrd="0" presId="urn:microsoft.com/office/officeart/2005/8/layout/process4"/>
    <dgm:cxn modelId="{EC9F11CB-3500-4243-BD99-09FE796A3F8E}" type="presParOf" srcId="{93D5CD29-E19E-DD4B-A1C4-624BCFD6A397}" destId="{43AA21C6-2510-9145-98F9-F76937106F86}" srcOrd="0" destOrd="0" presId="urn:microsoft.com/office/officeart/2005/8/layout/process4"/>
    <dgm:cxn modelId="{6AC83CC1-0B1F-7C40-A91C-F1E932191E11}" type="presParOf" srcId="{43AA21C6-2510-9145-98F9-F76937106F86}" destId="{D12AA6B8-84E5-7B4E-8638-00D328B45D77}" srcOrd="0" destOrd="0" presId="urn:microsoft.com/office/officeart/2005/8/layout/process4"/>
    <dgm:cxn modelId="{17A30893-C26E-B24B-B299-2878BB823A59}" type="presParOf" srcId="{93D5CD29-E19E-DD4B-A1C4-624BCFD6A397}" destId="{9BC2A5BB-A071-FE45-BC35-8CF516A8F244}" srcOrd="1" destOrd="0" presId="urn:microsoft.com/office/officeart/2005/8/layout/process4"/>
    <dgm:cxn modelId="{671CCE1D-8F2F-734C-A4FF-66D8E4D8CEBF}" type="presParOf" srcId="{93D5CD29-E19E-DD4B-A1C4-624BCFD6A397}" destId="{D832BF20-84F1-384A-B33B-276AD9740FCA}" srcOrd="2" destOrd="0" presId="urn:microsoft.com/office/officeart/2005/8/layout/process4"/>
    <dgm:cxn modelId="{57BB761A-2899-CD48-931A-5CDA7B9B6396}" type="presParOf" srcId="{D832BF20-84F1-384A-B33B-276AD9740FCA}" destId="{8579B117-7007-874B-B7B6-BBD102E64284}" srcOrd="0" destOrd="0" presId="urn:microsoft.com/office/officeart/2005/8/layout/process4"/>
    <dgm:cxn modelId="{9C112418-83EF-3B4E-BE43-F99990EF3122}" type="presParOf" srcId="{93D5CD29-E19E-DD4B-A1C4-624BCFD6A397}" destId="{40D8F817-2054-104D-A800-9C1471B90625}" srcOrd="3" destOrd="0" presId="urn:microsoft.com/office/officeart/2005/8/layout/process4"/>
    <dgm:cxn modelId="{DFD9E09F-183E-D648-99F9-F32514B0BEE4}" type="presParOf" srcId="{93D5CD29-E19E-DD4B-A1C4-624BCFD6A397}" destId="{72A56203-72A4-6447-8BA8-907A3A7C67DE}" srcOrd="4" destOrd="0" presId="urn:microsoft.com/office/officeart/2005/8/layout/process4"/>
    <dgm:cxn modelId="{A9B9B4AF-0E66-A34A-B022-E60ACE5C9B24}" type="presParOf" srcId="{72A56203-72A4-6447-8BA8-907A3A7C67DE}" destId="{3C7C1CF7-7300-9441-8B88-36609FBE0526}"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2/21/2021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extLst>
      <p:ext uri="{BB962C8B-B14F-4D97-AF65-F5344CB8AC3E}">
        <p14:creationId xmlns:p14="http://schemas.microsoft.com/office/powerpoint/2010/main" val="22927130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06" charset="0"/>
                <a:ea typeface="ＭＳ Ｐゴシック" pitchFamily="-106" charset="-128"/>
                <a:cs typeface="ＭＳ Ｐゴシック" pitchFamily="-106" charset="-128"/>
              </a:rPr>
              <a:t>“</a:t>
            </a:r>
            <a:r>
              <a:rPr kumimoji="1" lang="en-US" dirty="0" smtClean="0">
                <a:latin typeface="Times New Roman" pitchFamily="-106" charset="0"/>
                <a:ea typeface="ＭＳ Ｐゴシック" pitchFamily="-106" charset="-128"/>
                <a:cs typeface="ＭＳ Ｐゴシック" pitchFamily="-106" charset="-128"/>
              </a:rPr>
              <a:t>Operating</a:t>
            </a:r>
            <a:r>
              <a:rPr kumimoji="1" lang="en-US" baseline="0" dirty="0" smtClean="0">
                <a:latin typeface="Times New Roman" pitchFamily="-106" charset="0"/>
                <a:ea typeface="ＭＳ Ｐゴシック" pitchFamily="-106" charset="-128"/>
                <a:cs typeface="ＭＳ Ｐゴシック" pitchFamily="-106" charset="-128"/>
              </a:rPr>
              <a:t> Systems: Internal and Design Principles</a:t>
            </a:r>
            <a:r>
              <a:rPr lang="en-US" dirty="0" smtClean="0">
                <a:latin typeface="Times New Roman" pitchFamily="-106" charset="0"/>
                <a:ea typeface="ＭＳ Ｐゴシック" pitchFamily="-106" charset="-128"/>
                <a:cs typeface="ＭＳ Ｐゴシック" pitchFamily="-106" charset="-128"/>
              </a:rPr>
              <a:t>”, 8/e, by William Stallings, Chapter 5 “</a:t>
            </a:r>
            <a:r>
              <a:rPr kumimoji="1" lang="en-GB" dirty="0" smtClean="0">
                <a:latin typeface="Times New Roman" pitchFamily="-106" charset="0"/>
                <a:ea typeface="ＭＳ Ｐゴシック" pitchFamily="-106" charset="-128"/>
                <a:cs typeface="ＭＳ Ｐゴシック" pitchFamily="-106" charset="-128"/>
              </a:rPr>
              <a:t>Concurrency:</a:t>
            </a:r>
            <a:r>
              <a:rPr kumimoji="1" lang="en-GB" baseline="0" dirty="0" smtClean="0">
                <a:latin typeface="Times New Roman" pitchFamily="-106" charset="0"/>
                <a:ea typeface="ＭＳ Ｐゴシック" pitchFamily="-106" charset="-128"/>
                <a:cs typeface="ＭＳ Ｐゴシック" pitchFamily="-106" charset="-128"/>
              </a:rPr>
              <a:t> Mutual Exclusion and Synchronization</a:t>
            </a:r>
            <a:r>
              <a:rPr lang="en-US" dirty="0" smtClean="0">
                <a:latin typeface="Times New Roman" pitchFamily="-106" charset="0"/>
                <a:ea typeface="ＭＳ Ｐゴシック" pitchFamily="-106" charset="-128"/>
                <a:cs typeface="ＭＳ Ｐゴシック" pitchFamily="-106" charset="-128"/>
              </a:rPr>
              <a:t>”.</a:t>
            </a:r>
            <a:endParaRPr lang="en-AU" dirty="0" smtClean="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extLst>
      <p:ext uri="{BB962C8B-B14F-4D97-AF65-F5344CB8AC3E}">
        <p14:creationId xmlns:p14="http://schemas.microsoft.com/office/powerpoint/2010/main" val="23770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smtClean="0">
                <a:solidFill>
                  <a:schemeClr val="tx1"/>
                </a:solidFill>
                <a:latin typeface="+mn-lt"/>
                <a:ea typeface="+mn-ea"/>
                <a:cs typeface="+mn-cs"/>
              </a:rPr>
              <a:t>Control of competition inevitably involves the OS because it is the OS that allocates resources. In addition, the processes themselves will need to be able to express the requirement for mutual exclusion in some fashion, such as locking a resource prior to its use. Any solution will involve some support from the OS, such as the provision of the locking facility.</a:t>
            </a:r>
            <a:endParaRPr lang="en-US" b="0" dirty="0" smtClean="0"/>
          </a:p>
          <a:p>
            <a:endParaRPr lang="en-US" dirty="0" smtClean="0"/>
          </a:p>
          <a:p>
            <a:r>
              <a:rPr lang="en-US" sz="1200" kern="1200" baseline="0" dirty="0" smtClean="0">
                <a:solidFill>
                  <a:schemeClr val="tx1"/>
                </a:solidFill>
                <a:latin typeface="+mn-lt"/>
                <a:ea typeface="+mn-ea"/>
                <a:cs typeface="+mn-cs"/>
              </a:rPr>
              <a:t>Figure 5.1 illustrates the mutual exclusion mechanism in abstract terms. There are </a:t>
            </a:r>
            <a:r>
              <a:rPr lang="en-US" sz="1200" i="1" kern="1200" baseline="0" dirty="0" err="1" smtClean="0">
                <a:solidFill>
                  <a:schemeClr val="tx1"/>
                </a:solidFill>
                <a:latin typeface="+mn-lt"/>
                <a:ea typeface="+mn-ea"/>
                <a:cs typeface="+mn-cs"/>
              </a:rPr>
              <a:t>n</a:t>
            </a:r>
            <a:r>
              <a:rPr lang="en-US" sz="1200" i="1" kern="1200" baseline="0" dirty="0" smtClean="0">
                <a:solidFill>
                  <a:schemeClr val="tx1"/>
                </a:solidFill>
                <a:latin typeface="+mn-lt"/>
                <a:ea typeface="+mn-ea"/>
                <a:cs typeface="+mn-cs"/>
              </a:rPr>
              <a:t> processes to be executed concurrently. </a:t>
            </a:r>
            <a:r>
              <a:rPr lang="en-US" sz="1200" kern="1200" baseline="0" dirty="0" smtClean="0">
                <a:solidFill>
                  <a:schemeClr val="tx1"/>
                </a:solidFill>
                <a:latin typeface="+mn-lt"/>
                <a:ea typeface="+mn-ea"/>
                <a:cs typeface="+mn-cs"/>
              </a:rPr>
              <a:t>Each process includes (1) a critical section that operates on some resource Ra, and (2) additional code preceding and following the critical section that does not involve access to Ra. Because all processes access the same resource Ra, it is desired that only one process at a time be in its critical section. To enforce mutual exclusion, two functions are provided: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Each function takes as an argument the name of the resource that is the subject of competition. Any process that attempts to enter its critical section while another process is in its critical section, for the same resource, is made to wait.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remains to examine specific mechanisms for providing the functions </a:t>
            </a:r>
            <a:r>
              <a:rPr lang="en-US" sz="1200" kern="1200" baseline="0" dirty="0" err="1" smtClean="0">
                <a:solidFill>
                  <a:schemeClr val="tx1"/>
                </a:solidFill>
                <a:latin typeface="+mn-lt"/>
                <a:ea typeface="+mn-ea"/>
                <a:cs typeface="+mn-cs"/>
              </a:rPr>
              <a:t>entercritical</a:t>
            </a:r>
            <a:r>
              <a:rPr lang="en-US" sz="1200" kern="1200" baseline="0" dirty="0" smtClean="0">
                <a:solidFill>
                  <a:schemeClr val="tx1"/>
                </a:solidFill>
                <a:latin typeface="+mn-lt"/>
                <a:ea typeface="+mn-ea"/>
                <a:cs typeface="+mn-cs"/>
              </a:rPr>
              <a:t> and </a:t>
            </a:r>
            <a:r>
              <a:rPr lang="en-US" sz="1200" kern="1200" baseline="0" dirty="0" err="1" smtClean="0">
                <a:solidFill>
                  <a:schemeClr val="tx1"/>
                </a:solidFill>
                <a:latin typeface="+mn-lt"/>
                <a:ea typeface="+mn-ea"/>
                <a:cs typeface="+mn-cs"/>
              </a:rPr>
              <a:t>exitcritical</a:t>
            </a:r>
            <a:r>
              <a:rPr lang="en-US" sz="1200" kern="1200" baseline="0" dirty="0" smtClean="0">
                <a:solidFill>
                  <a:schemeClr val="tx1"/>
                </a:solidFill>
                <a:latin typeface="+mn-lt"/>
                <a:ea typeface="+mn-ea"/>
                <a:cs typeface="+mn-cs"/>
              </a:rPr>
              <a:t> . For the moment, we defer this issue while we consider the other cases of process interaction.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extLst>
      <p:ext uri="{BB962C8B-B14F-4D97-AF65-F5344CB8AC3E}">
        <p14:creationId xmlns:p14="http://schemas.microsoft.com/office/powerpoint/2010/main" val="1144432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mn-lt"/>
                <a:ea typeface="+mn-ea"/>
                <a:cs typeface="+mn-cs"/>
              </a:rPr>
              <a:t>Any facility or capability that is to provide support for mutual exclusion should</a:t>
            </a:r>
          </a:p>
          <a:p>
            <a:r>
              <a:rPr lang="en-US" sz="1200" kern="1200" baseline="0" dirty="0" smtClean="0">
                <a:solidFill>
                  <a:schemeClr val="tx1"/>
                </a:solidFill>
                <a:latin typeface="+mn-lt"/>
                <a:ea typeface="+mn-ea"/>
                <a:cs typeface="+mn-cs"/>
              </a:rPr>
              <a:t>meet the following requirements: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Mutual exclusion must be enforced: Only one process at a time is allowed into</a:t>
            </a:r>
          </a:p>
          <a:p>
            <a:r>
              <a:rPr lang="en-US" sz="1200" kern="1200" baseline="0" dirty="0" smtClean="0">
                <a:solidFill>
                  <a:schemeClr val="tx1"/>
                </a:solidFill>
                <a:latin typeface="+mn-lt"/>
                <a:ea typeface="+mn-ea"/>
                <a:cs typeface="+mn-cs"/>
              </a:rPr>
              <a:t>its critical section, among all processes that have critical sections for the same resource or shared object.</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A process that halts in its noncritical section must do so without interfering</a:t>
            </a:r>
          </a:p>
          <a:p>
            <a:r>
              <a:rPr lang="en-US" sz="1200" kern="1200" baseline="0" dirty="0" smtClean="0">
                <a:solidFill>
                  <a:schemeClr val="tx1"/>
                </a:solidFill>
                <a:latin typeface="+mn-lt"/>
                <a:ea typeface="+mn-ea"/>
                <a:cs typeface="+mn-cs"/>
              </a:rPr>
              <a:t>with other processes.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must not be possible for a process requiring access to a critical section to be</a:t>
            </a:r>
          </a:p>
          <a:p>
            <a:r>
              <a:rPr lang="en-US" sz="1200" kern="1200" baseline="0" dirty="0" smtClean="0">
                <a:solidFill>
                  <a:schemeClr val="tx1"/>
                </a:solidFill>
                <a:latin typeface="+mn-lt"/>
                <a:ea typeface="+mn-ea"/>
                <a:cs typeface="+mn-cs"/>
              </a:rPr>
              <a:t>delayed indefinitely: no deadlock or starvation.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When no process is in a critical section, any process that requests entry to its</a:t>
            </a:r>
          </a:p>
          <a:p>
            <a:r>
              <a:rPr lang="en-US" sz="1200" kern="1200" baseline="0" dirty="0" smtClean="0">
                <a:solidFill>
                  <a:schemeClr val="tx1"/>
                </a:solidFill>
                <a:latin typeface="+mn-lt"/>
                <a:ea typeface="+mn-ea"/>
                <a:cs typeface="+mn-cs"/>
              </a:rPr>
              <a:t>critical section must be permitted to enter without delay.</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5. No assumptions are made about relative process speeds or number of processors.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6. A process remains inside its critical section for a finite time only.</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a number of ways in which the requirements for mutual exclusion can be satisfied. One approach is to leave the responsibility with the processes that wish to execute concurrently. Processes, whether they are system programs or application programs, would be required to coordinate with one another to enforce mutual exclusion, with no support from the programming language or the OS. We can refer to these as software approaches. Although this approach is prone to high processing overhead and bugs, it is nevertheless useful to examine such approaches to gain a better understanding of the complexity of concurrent processing. This topic is covered in Appendix A . A second approach involves the use of special purpose machine instructions. These have the advantage of reducing overhead but nevertheless will be shown to be unattractive as a general-purpose solution; they are covered in Section 5.2 . A third approach is to provide some level of support within the OS or a programming language. Three of the most important such approaches are examined in Sections 5.3 through 5.5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extLst>
      <p:ext uri="{BB962C8B-B14F-4D97-AF65-F5344CB8AC3E}">
        <p14:creationId xmlns:p14="http://schemas.microsoft.com/office/powerpoint/2010/main" val="923742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In a uniprocessor system, concurrent processes cannot have overlapped execution;</a:t>
            </a:r>
          </a:p>
          <a:p>
            <a:r>
              <a:rPr lang="en-US" sz="1200" kern="1200" baseline="0" dirty="0" smtClean="0">
                <a:solidFill>
                  <a:schemeClr val="tx1"/>
                </a:solidFill>
                <a:latin typeface="+mn-lt"/>
                <a:ea typeface="+mn-ea"/>
                <a:cs typeface="+mn-cs"/>
              </a:rPr>
              <a:t>they can only be interleaved. Furthermore, a process will continue to run until it</a:t>
            </a:r>
          </a:p>
          <a:p>
            <a:r>
              <a:rPr lang="en-US" sz="1200" kern="1200" baseline="0" dirty="0" smtClean="0">
                <a:solidFill>
                  <a:schemeClr val="tx1"/>
                </a:solidFill>
                <a:latin typeface="+mn-lt"/>
                <a:ea typeface="+mn-ea"/>
                <a:cs typeface="+mn-cs"/>
              </a:rPr>
              <a:t>invokes an OS service or until it is interrupted. Therefore, to guarantee mutual exclusion,</a:t>
            </a:r>
          </a:p>
          <a:p>
            <a:r>
              <a:rPr lang="en-US" sz="1200" kern="1200" baseline="0" dirty="0" smtClean="0">
                <a:solidFill>
                  <a:schemeClr val="tx1"/>
                </a:solidFill>
                <a:latin typeface="+mn-lt"/>
                <a:ea typeface="+mn-ea"/>
                <a:cs typeface="+mn-cs"/>
              </a:rPr>
              <a:t>it is sufficient to prevent a process from being interrupted. This capability</a:t>
            </a:r>
          </a:p>
          <a:p>
            <a:r>
              <a:rPr lang="en-US" sz="1200" kern="1200" baseline="0" dirty="0" smtClean="0">
                <a:solidFill>
                  <a:schemeClr val="tx1"/>
                </a:solidFill>
                <a:latin typeface="+mn-lt"/>
                <a:ea typeface="+mn-ea"/>
                <a:cs typeface="+mn-cs"/>
              </a:rPr>
              <a:t>can be provided in the form of primitives defined by the OS kernel for disabling and</a:t>
            </a:r>
          </a:p>
          <a:p>
            <a:r>
              <a:rPr lang="en-US" sz="1200" kern="1200" baseline="0" dirty="0" smtClean="0">
                <a:solidFill>
                  <a:schemeClr val="tx1"/>
                </a:solidFill>
                <a:latin typeface="+mn-lt"/>
                <a:ea typeface="+mn-ea"/>
                <a:cs typeface="+mn-cs"/>
              </a:rPr>
              <a:t>enabling interrupts.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Because the critical section cannot be interrupted, mutual exclusion is guaranteed.</a:t>
            </a:r>
          </a:p>
          <a:p>
            <a:r>
              <a:rPr lang="en-US" sz="1200" kern="1200" baseline="0" dirty="0" smtClean="0">
                <a:solidFill>
                  <a:schemeClr val="tx1"/>
                </a:solidFill>
                <a:latin typeface="+mn-lt"/>
                <a:ea typeface="+mn-ea"/>
                <a:cs typeface="+mn-cs"/>
              </a:rPr>
              <a:t>The price of this approach, however, is high. The efficiency of execution could</a:t>
            </a:r>
          </a:p>
          <a:p>
            <a:r>
              <a:rPr lang="en-US" sz="1200" kern="1200" baseline="0" dirty="0" smtClean="0">
                <a:solidFill>
                  <a:schemeClr val="tx1"/>
                </a:solidFill>
                <a:latin typeface="+mn-lt"/>
                <a:ea typeface="+mn-ea"/>
                <a:cs typeface="+mn-cs"/>
              </a:rPr>
              <a:t>be noticeably degraded because the processor is limited in its ability to interleave</a:t>
            </a:r>
          </a:p>
          <a:p>
            <a:r>
              <a:rPr lang="en-US" sz="1200" kern="1200" baseline="0" dirty="0" smtClean="0">
                <a:solidFill>
                  <a:schemeClr val="tx1"/>
                </a:solidFill>
                <a:latin typeface="+mn-lt"/>
                <a:ea typeface="+mn-ea"/>
                <a:cs typeface="+mn-cs"/>
              </a:rPr>
              <a:t>processes. Another problem is that this approach will not work in a multiprocessor</a:t>
            </a:r>
          </a:p>
          <a:p>
            <a:r>
              <a:rPr lang="en-US" sz="1200" kern="1200" baseline="0" dirty="0" smtClean="0">
                <a:solidFill>
                  <a:schemeClr val="tx1"/>
                </a:solidFill>
                <a:latin typeface="+mn-lt"/>
                <a:ea typeface="+mn-ea"/>
                <a:cs typeface="+mn-cs"/>
              </a:rPr>
              <a:t>architecture. When the computer includes more than one processor, it is possible (and</a:t>
            </a:r>
          </a:p>
          <a:p>
            <a:r>
              <a:rPr lang="en-US" sz="1200" kern="1200" baseline="0" dirty="0" smtClean="0">
                <a:solidFill>
                  <a:schemeClr val="tx1"/>
                </a:solidFill>
                <a:latin typeface="+mn-lt"/>
                <a:ea typeface="+mn-ea"/>
                <a:cs typeface="+mn-cs"/>
              </a:rPr>
              <a:t>typical) for more than one process to be executing at a time. In this case, disabled</a:t>
            </a:r>
          </a:p>
          <a:p>
            <a:r>
              <a:rPr lang="en-US" sz="1200" kern="1200" baseline="0" dirty="0" smtClean="0">
                <a:solidFill>
                  <a:schemeClr val="tx1"/>
                </a:solidFill>
                <a:latin typeface="+mn-lt"/>
                <a:ea typeface="+mn-ea"/>
                <a:cs typeface="+mn-cs"/>
              </a:rPr>
              <a:t>interrupts do not guarantee mutual exclusion.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extLst>
      <p:ext uri="{BB962C8B-B14F-4D97-AF65-F5344CB8AC3E}">
        <p14:creationId xmlns:p14="http://schemas.microsoft.com/office/powerpoint/2010/main" val="4194683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This version of the instruction checks a memory location ( *word ) against a test value (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 If the memory location’s current value is </a:t>
            </a:r>
            <a:r>
              <a:rPr lang="en-US" sz="1200" kern="1200" baseline="0" dirty="0" err="1" smtClean="0">
                <a:solidFill>
                  <a:schemeClr val="tx1"/>
                </a:solidFill>
                <a:latin typeface="+mn-lt"/>
                <a:ea typeface="+mn-ea"/>
                <a:cs typeface="+mn-cs"/>
              </a:rPr>
              <a:t>testval</a:t>
            </a:r>
            <a:r>
              <a:rPr lang="en-US" sz="1200" kern="1200" baseline="0" dirty="0" smtClean="0">
                <a:solidFill>
                  <a:schemeClr val="tx1"/>
                </a:solidFill>
                <a:latin typeface="+mn-lt"/>
                <a:ea typeface="+mn-ea"/>
                <a:cs typeface="+mn-cs"/>
              </a:rPr>
              <a:t>, it is replaced with </a:t>
            </a:r>
            <a:r>
              <a:rPr lang="en-US" sz="1200" kern="1200" baseline="0" dirty="0" err="1" smtClean="0">
                <a:solidFill>
                  <a:schemeClr val="tx1"/>
                </a:solidFill>
                <a:latin typeface="+mn-lt"/>
                <a:ea typeface="+mn-ea"/>
                <a:cs typeface="+mn-cs"/>
              </a:rPr>
              <a:t>newval</a:t>
            </a:r>
            <a:r>
              <a:rPr lang="en-US" sz="1200" kern="1200" baseline="0" dirty="0" smtClean="0">
                <a:solidFill>
                  <a:schemeClr val="tx1"/>
                </a:solidFill>
                <a:latin typeface="+mn-lt"/>
                <a:ea typeface="+mn-ea"/>
                <a:cs typeface="+mn-cs"/>
              </a:rPr>
              <a:t> ; otherwise it is left unchanged. The old memory value is always returned; thus, the memory location has been updated if the returned value is the same as the test value. This atomic instruction therefore has two parts: A </a:t>
            </a:r>
            <a:r>
              <a:rPr lang="en-US" sz="1200" b="1" kern="1200" baseline="0" dirty="0" smtClean="0">
                <a:solidFill>
                  <a:schemeClr val="tx1"/>
                </a:solidFill>
                <a:latin typeface="+mn-lt"/>
                <a:ea typeface="+mn-ea"/>
                <a:cs typeface="+mn-cs"/>
              </a:rPr>
              <a:t>compare is made </a:t>
            </a:r>
            <a:r>
              <a:rPr lang="en-US" sz="1200" kern="1200" baseline="0" dirty="0" smtClean="0">
                <a:solidFill>
                  <a:schemeClr val="tx1"/>
                </a:solidFill>
                <a:latin typeface="+mn-lt"/>
                <a:ea typeface="+mn-ea"/>
                <a:cs typeface="+mn-cs"/>
              </a:rPr>
              <a:t>between a memory value and a test value; if the values are the same, a </a:t>
            </a:r>
            <a:r>
              <a:rPr lang="en-US" sz="1200" b="1" kern="1200" baseline="0" dirty="0" smtClean="0">
                <a:solidFill>
                  <a:schemeClr val="tx1"/>
                </a:solidFill>
                <a:latin typeface="+mn-lt"/>
                <a:ea typeface="+mn-ea"/>
                <a:cs typeface="+mn-cs"/>
              </a:rPr>
              <a:t>swap occurs. </a:t>
            </a:r>
            <a:r>
              <a:rPr lang="en-US" sz="1200" kern="1200" baseline="0" dirty="0" smtClean="0">
                <a:solidFill>
                  <a:schemeClr val="tx1"/>
                </a:solidFill>
                <a:latin typeface="+mn-lt"/>
                <a:ea typeface="+mn-ea"/>
                <a:cs typeface="+mn-cs"/>
              </a:rPr>
              <a:t>The entire </a:t>
            </a:r>
            <a:r>
              <a:rPr lang="en-US" sz="1200" kern="1200" baseline="0" dirty="0" err="1" smtClean="0">
                <a:solidFill>
                  <a:schemeClr val="tx1"/>
                </a:solidFill>
                <a:latin typeface="+mn-lt"/>
                <a:ea typeface="+mn-ea"/>
                <a:cs typeface="+mn-cs"/>
              </a:rPr>
              <a:t>compare&amp;swap</a:t>
            </a:r>
            <a:r>
              <a:rPr lang="en-US" sz="1200" kern="1200" baseline="0" dirty="0" smtClean="0">
                <a:solidFill>
                  <a:schemeClr val="tx1"/>
                </a:solidFill>
                <a:latin typeface="+mn-lt"/>
                <a:ea typeface="+mn-ea"/>
                <a:cs typeface="+mn-cs"/>
              </a:rPr>
              <a:t> function is carried out atomically—that is, it is not subject to interruption.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version of this instruction returns a Boolean value: true if the swap occurred; false otherwise. Some version of this instruction is available on nearly all processor families (x86, IA64, </a:t>
            </a:r>
            <a:r>
              <a:rPr lang="en-US" sz="1200" kern="1200" baseline="0" dirty="0" err="1" smtClean="0">
                <a:solidFill>
                  <a:schemeClr val="tx1"/>
                </a:solidFill>
                <a:latin typeface="+mn-lt"/>
                <a:ea typeface="+mn-ea"/>
                <a:cs typeface="+mn-cs"/>
              </a:rPr>
              <a:t>sparc</a:t>
            </a:r>
            <a:r>
              <a:rPr lang="en-US" sz="1200" kern="1200" baseline="0" dirty="0" smtClean="0">
                <a:solidFill>
                  <a:schemeClr val="tx1"/>
                </a:solidFill>
                <a:latin typeface="+mn-lt"/>
                <a:ea typeface="+mn-ea"/>
                <a:cs typeface="+mn-cs"/>
              </a:rPr>
              <a:t>, IBM </a:t>
            </a:r>
            <a:r>
              <a:rPr lang="en-US" sz="1200" kern="1200" baseline="0" dirty="0" err="1" smtClean="0">
                <a:solidFill>
                  <a:schemeClr val="tx1"/>
                </a:solidFill>
                <a:latin typeface="+mn-lt"/>
                <a:ea typeface="+mn-ea"/>
                <a:cs typeface="+mn-cs"/>
              </a:rPr>
              <a:t>z</a:t>
            </a:r>
            <a:r>
              <a:rPr lang="en-US" sz="1200" kern="1200" baseline="0" dirty="0" smtClean="0">
                <a:solidFill>
                  <a:schemeClr val="tx1"/>
                </a:solidFill>
                <a:latin typeface="+mn-lt"/>
                <a:ea typeface="+mn-ea"/>
                <a:cs typeface="+mn-cs"/>
              </a:rPr>
              <a:t> series, etc.), and most operating systems use this instruction for support of concurrency.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extLst>
      <p:ext uri="{BB962C8B-B14F-4D97-AF65-F5344CB8AC3E}">
        <p14:creationId xmlns:p14="http://schemas.microsoft.com/office/powerpoint/2010/main" val="3963866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use of a special machine instruction to enforce mutual exclusion has a number of advantages:</a:t>
            </a:r>
          </a:p>
          <a:p>
            <a:r>
              <a:rPr lang="en-US" sz="1200" kern="1200" baseline="0" dirty="0" smtClean="0">
                <a:solidFill>
                  <a:schemeClr val="tx1"/>
                </a:solidFill>
                <a:latin typeface="+mn-lt"/>
                <a:ea typeface="+mn-ea"/>
                <a:cs typeface="+mn-cs"/>
              </a:rPr>
              <a:t>• It is applicable to any number of processes on either a single processor or multiple processors sharing main memory.</a:t>
            </a:r>
          </a:p>
          <a:p>
            <a:r>
              <a:rPr lang="en-US" sz="1200" kern="1200" baseline="0" dirty="0" smtClean="0">
                <a:solidFill>
                  <a:schemeClr val="tx1"/>
                </a:solidFill>
                <a:latin typeface="+mn-lt"/>
                <a:ea typeface="+mn-ea"/>
                <a:cs typeface="+mn-cs"/>
              </a:rPr>
              <a:t>• It is simple and therefore easy to verify.</a:t>
            </a:r>
          </a:p>
          <a:p>
            <a:r>
              <a:rPr lang="en-US" sz="1200" kern="1200" baseline="0" dirty="0" smtClean="0">
                <a:solidFill>
                  <a:schemeClr val="tx1"/>
                </a:solidFill>
                <a:latin typeface="+mn-lt"/>
                <a:ea typeface="+mn-ea"/>
                <a:cs typeface="+mn-cs"/>
              </a:rPr>
              <a:t>• It can be used to support multiple critical sections; each critical section can be defined by its own variable.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extLst>
      <p:ext uri="{BB962C8B-B14F-4D97-AF65-F5344CB8AC3E}">
        <p14:creationId xmlns:p14="http://schemas.microsoft.com/office/powerpoint/2010/main" val="39958355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some serious disadvantages: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Busy waiting is employed: </a:t>
            </a:r>
            <a:r>
              <a:rPr lang="en-US" sz="1200" b="0" kern="1200" baseline="0" dirty="0" smtClean="0">
                <a:solidFill>
                  <a:schemeClr val="tx1"/>
                </a:solidFill>
                <a:latin typeface="+mn-lt"/>
                <a:ea typeface="+mn-ea"/>
                <a:cs typeface="+mn-cs"/>
              </a:rPr>
              <a:t>Thus, while a process is waiting for access to a critical </a:t>
            </a:r>
            <a:r>
              <a:rPr lang="en-US" sz="1200" kern="1200" baseline="0" dirty="0" smtClean="0">
                <a:solidFill>
                  <a:schemeClr val="tx1"/>
                </a:solidFill>
                <a:latin typeface="+mn-lt"/>
                <a:ea typeface="+mn-ea"/>
                <a:cs typeface="+mn-cs"/>
              </a:rPr>
              <a:t>section, it continues to consume processor time.</a:t>
            </a:r>
          </a:p>
          <a:p>
            <a:pPr>
              <a:buFont typeface="Arial"/>
              <a:buChar char="•"/>
            </a:pPr>
            <a:endParaRPr lang="en-US" sz="1200" b="1" kern="1200" baseline="0" dirty="0" smtClean="0">
              <a:solidFill>
                <a:schemeClr val="tx1"/>
              </a:solidFill>
              <a:latin typeface="+mn-lt"/>
              <a:ea typeface="+mn-ea"/>
              <a:cs typeface="+mn-cs"/>
            </a:endParaRPr>
          </a:p>
          <a:p>
            <a:pPr>
              <a:buFont typeface="Arial"/>
              <a:buChar char="•"/>
            </a:pPr>
            <a:r>
              <a:rPr lang="en-US" sz="1200" b="1" kern="1200" baseline="0" dirty="0" smtClean="0">
                <a:solidFill>
                  <a:schemeClr val="tx1"/>
                </a:solidFill>
                <a:latin typeface="+mn-lt"/>
                <a:ea typeface="+mn-ea"/>
                <a:cs typeface="+mn-cs"/>
              </a:rPr>
              <a:t>Starvation is possible: </a:t>
            </a:r>
            <a:r>
              <a:rPr lang="en-US" sz="1200" b="0" kern="1200" baseline="0" dirty="0" smtClean="0">
                <a:solidFill>
                  <a:schemeClr val="tx1"/>
                </a:solidFill>
                <a:latin typeface="+mn-lt"/>
                <a:ea typeface="+mn-ea"/>
                <a:cs typeface="+mn-cs"/>
              </a:rPr>
              <a:t>When a process leaves a critical section and more than </a:t>
            </a:r>
            <a:r>
              <a:rPr lang="en-US" sz="1200" kern="1200" baseline="0" dirty="0" smtClean="0">
                <a:solidFill>
                  <a:schemeClr val="tx1"/>
                </a:solidFill>
                <a:latin typeface="+mn-lt"/>
                <a:ea typeface="+mn-ea"/>
                <a:cs typeface="+mn-cs"/>
              </a:rPr>
              <a:t>one process is waiting, the selection of a waiting process is arbitrary. Thus, some process could indefinitely be denied access.</a:t>
            </a:r>
          </a:p>
          <a:p>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Deadlock is possible: </a:t>
            </a:r>
            <a:r>
              <a:rPr lang="en-US" sz="1200" b="0" kern="1200" baseline="0" dirty="0" smtClean="0">
                <a:solidFill>
                  <a:schemeClr val="tx1"/>
                </a:solidFill>
                <a:latin typeface="+mn-lt"/>
                <a:ea typeface="+mn-ea"/>
                <a:cs typeface="+mn-cs"/>
              </a:rPr>
              <a:t>Consider the following scenario on a single-processor </a:t>
            </a:r>
            <a:r>
              <a:rPr lang="en-US" sz="1200" kern="1200" baseline="0" dirty="0" smtClean="0">
                <a:solidFill>
                  <a:schemeClr val="tx1"/>
                </a:solidFill>
                <a:latin typeface="+mn-lt"/>
                <a:ea typeface="+mn-ea"/>
                <a:cs typeface="+mn-cs"/>
              </a:rPr>
              <a:t>system. Process P1 executes the special instruction (e.g., compare &amp; swap, exchange ) and enters its critical section. P1 is then interrupted to give the processor to P2, which has higher priority. If P2 now attempts to use the same resource as P1, it will be denied access because of the mutual exclusion mechanism. Thus, it will go into a busy waiting loop. However, P1 will never be dispatched because it is of lower priority than another ready process, P2.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of the drawbacks of both the software and hardware solutions just outlined, we need to look for other mechanisms.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extLst>
      <p:ext uri="{BB962C8B-B14F-4D97-AF65-F5344CB8AC3E}">
        <p14:creationId xmlns:p14="http://schemas.microsoft.com/office/powerpoint/2010/main" val="411514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turn to OS and programming language mechanisms that are used to provide concurrency. Table 5.3 summarizes mechanisms in common use. We begin, in this section, with semaphores. The next two sections discuss monitors and message passing. The other mechanisms in Table 5.3 are discussed when treating specific operating system examples, in Chapters 6 and 13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extLst>
      <p:ext uri="{BB962C8B-B14F-4D97-AF65-F5344CB8AC3E}">
        <p14:creationId xmlns:p14="http://schemas.microsoft.com/office/powerpoint/2010/main" val="406990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extLst>
      <p:ext uri="{BB962C8B-B14F-4D97-AF65-F5344CB8AC3E}">
        <p14:creationId xmlns:p14="http://schemas.microsoft.com/office/powerpoint/2010/main" val="3797258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extLst>
      <p:ext uri="{BB962C8B-B14F-4D97-AF65-F5344CB8AC3E}">
        <p14:creationId xmlns:p14="http://schemas.microsoft.com/office/powerpoint/2010/main" val="2083360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extLst>
      <p:ext uri="{BB962C8B-B14F-4D97-AF65-F5344CB8AC3E}">
        <p14:creationId xmlns:p14="http://schemas.microsoft.com/office/powerpoint/2010/main" val="296744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central themes of operating system design are all concerned with the management of processes and threads: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Multiprogramming: </a:t>
            </a:r>
            <a:r>
              <a:rPr lang="en-US" sz="1200" b="0" kern="1200" baseline="0" dirty="0" smtClean="0">
                <a:solidFill>
                  <a:schemeClr val="tx1"/>
                </a:solidFill>
                <a:latin typeface="+mn-lt"/>
                <a:ea typeface="+mn-ea"/>
                <a:cs typeface="+mn-cs"/>
              </a:rPr>
              <a:t>The management of multiple processes within a uniprocessor </a:t>
            </a:r>
            <a:r>
              <a:rPr lang="en-US" sz="1200" kern="1200" baseline="0" dirty="0" smtClean="0">
                <a:solidFill>
                  <a:schemeClr val="tx1"/>
                </a:solidFill>
                <a:latin typeface="+mn-lt"/>
                <a:ea typeface="+mn-ea"/>
                <a:cs typeface="+mn-cs"/>
              </a:rPr>
              <a:t>system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Multiprocessing : </a:t>
            </a:r>
            <a:r>
              <a:rPr lang="en-US" sz="1200" b="0" kern="1200" baseline="0" dirty="0" smtClean="0">
                <a:solidFill>
                  <a:schemeClr val="tx1"/>
                </a:solidFill>
                <a:latin typeface="+mn-lt"/>
                <a:ea typeface="+mn-ea"/>
                <a:cs typeface="+mn-cs"/>
              </a:rPr>
              <a:t>The management of multiple processes within a multiprocessor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Distributed processing: </a:t>
            </a:r>
            <a:r>
              <a:rPr lang="en-US" sz="1200" b="0" kern="1200" baseline="0" dirty="0" smtClean="0">
                <a:solidFill>
                  <a:schemeClr val="tx1"/>
                </a:solidFill>
                <a:latin typeface="+mn-lt"/>
                <a:ea typeface="+mn-ea"/>
                <a:cs typeface="+mn-cs"/>
              </a:rPr>
              <a:t>The management of multiple processes executing on </a:t>
            </a:r>
            <a:r>
              <a:rPr lang="en-US" sz="1200" kern="1200" baseline="0" dirty="0" smtClean="0">
                <a:solidFill>
                  <a:schemeClr val="tx1"/>
                </a:solidFill>
                <a:latin typeface="+mn-lt"/>
                <a:ea typeface="+mn-ea"/>
                <a:cs typeface="+mn-cs"/>
              </a:rPr>
              <a:t>multiple, distributed computer systems. The recent proliferation of clusters is a prime example of this type of system.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extLst>
      <p:ext uri="{BB962C8B-B14F-4D97-AF65-F5344CB8AC3E}">
        <p14:creationId xmlns:p14="http://schemas.microsoft.com/office/powerpoint/2010/main" val="1313870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extLst>
      <p:ext uri="{BB962C8B-B14F-4D97-AF65-F5344CB8AC3E}">
        <p14:creationId xmlns:p14="http://schemas.microsoft.com/office/powerpoint/2010/main" val="1860928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extLst>
      <p:ext uri="{BB962C8B-B14F-4D97-AF65-F5344CB8AC3E}">
        <p14:creationId xmlns:p14="http://schemas.microsoft.com/office/powerpoint/2010/main" val="1655113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 both counting semaphores and binary semaphores, a queue is used to hold processes waiting on the semaphore. The question arises of the order in which processes are removed from such a queue. The fairest removal policy is first-in-first-out (FIFO): The process that has been blocked the longest is released from the queue first; a semaphore whose definition includes this policy is called a </a:t>
            </a:r>
            <a:r>
              <a:rPr lang="en-US" sz="1200" b="1" kern="1200" baseline="0" dirty="0" smtClean="0">
                <a:solidFill>
                  <a:schemeClr val="tx1"/>
                </a:solidFill>
                <a:latin typeface="+mn-lt"/>
                <a:ea typeface="+mn-ea"/>
                <a:cs typeface="+mn-cs"/>
              </a:rPr>
              <a:t>strong semaphore . </a:t>
            </a:r>
            <a:r>
              <a:rPr lang="en-US" sz="1200" b="0" kern="1200" baseline="0" dirty="0" smtClean="0">
                <a:solidFill>
                  <a:schemeClr val="tx1"/>
                </a:solidFill>
                <a:latin typeface="+mn-lt"/>
                <a:ea typeface="+mn-ea"/>
                <a:cs typeface="+mn-cs"/>
              </a:rPr>
              <a:t>A semaphore that does not specify the order in which processes </a:t>
            </a:r>
            <a:r>
              <a:rPr lang="en-US" sz="1200" kern="1200" baseline="0" dirty="0" smtClean="0">
                <a:solidFill>
                  <a:schemeClr val="tx1"/>
                </a:solidFill>
                <a:latin typeface="+mn-lt"/>
                <a:ea typeface="+mn-ea"/>
                <a:cs typeface="+mn-cs"/>
              </a:rPr>
              <a:t>are removed from the queue is a </a:t>
            </a:r>
            <a:r>
              <a:rPr lang="en-US" sz="1200" b="1" kern="1200" baseline="0" dirty="0" smtClean="0">
                <a:solidFill>
                  <a:schemeClr val="tx1"/>
                </a:solidFill>
                <a:latin typeface="+mn-lt"/>
                <a:ea typeface="+mn-ea"/>
                <a:cs typeface="+mn-cs"/>
              </a:rPr>
              <a:t>weak semaphore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extLst>
      <p:ext uri="{BB962C8B-B14F-4D97-AF65-F5344CB8AC3E}">
        <p14:creationId xmlns:p14="http://schemas.microsoft.com/office/powerpoint/2010/main" val="1372191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extLst>
      <p:ext uri="{BB962C8B-B14F-4D97-AF65-F5344CB8AC3E}">
        <p14:creationId xmlns:p14="http://schemas.microsoft.com/office/powerpoint/2010/main" val="35206173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extLst>
      <p:ext uri="{BB962C8B-B14F-4D97-AF65-F5344CB8AC3E}">
        <p14:creationId xmlns:p14="http://schemas.microsoft.com/office/powerpoint/2010/main" val="220169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extLst>
      <p:ext uri="{BB962C8B-B14F-4D97-AF65-F5344CB8AC3E}">
        <p14:creationId xmlns:p14="http://schemas.microsoft.com/office/powerpoint/2010/main" val="40907481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extLst>
      <p:ext uri="{BB962C8B-B14F-4D97-AF65-F5344CB8AC3E}">
        <p14:creationId xmlns:p14="http://schemas.microsoft.com/office/powerpoint/2010/main" val="3154412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extLst>
      <p:ext uri="{BB962C8B-B14F-4D97-AF65-F5344CB8AC3E}">
        <p14:creationId xmlns:p14="http://schemas.microsoft.com/office/powerpoint/2010/main" val="552024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fundamental principle is this: Two or more processes can cooperate by means of simple signals, such that a process can be forced to stop at a specified place until it has received a specific signal. Any complex coordination requirement can be satisfied by the appropriate structure of signals. For signaling, special variables called semaphores are used. To transmit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semSignal(s</a:t>
            </a:r>
            <a:r>
              <a:rPr lang="en-US" sz="1200" kern="1200" baseline="0" dirty="0" smtClean="0">
                <a:solidFill>
                  <a:schemeClr val="tx1"/>
                </a:solidFill>
                <a:latin typeface="+mn-lt"/>
                <a:ea typeface="+mn-ea"/>
                <a:cs typeface="+mn-cs"/>
              </a:rPr>
              <a:t>) . To receive a signal via semaphore </a:t>
            </a:r>
            <a:r>
              <a:rPr lang="en-US" sz="1200" kern="1200" baseline="0" dirty="0" err="1" smtClean="0">
                <a:solidFill>
                  <a:schemeClr val="tx1"/>
                </a:solidFill>
                <a:latin typeface="+mn-lt"/>
                <a:ea typeface="+mn-ea"/>
                <a:cs typeface="+mn-cs"/>
              </a:rPr>
              <a:t>s</a:t>
            </a:r>
            <a:r>
              <a:rPr lang="en-US" sz="1200" kern="1200" baseline="0" dirty="0" smtClean="0">
                <a:solidFill>
                  <a:schemeClr val="tx1"/>
                </a:solidFill>
                <a:latin typeface="+mn-lt"/>
                <a:ea typeface="+mn-ea"/>
                <a:cs typeface="+mn-cs"/>
              </a:rPr>
              <a:t> , a process executes the primitive </a:t>
            </a:r>
            <a:r>
              <a:rPr lang="en-US" sz="1200" kern="1200" baseline="0" dirty="0" err="1" smtClean="0">
                <a:solidFill>
                  <a:schemeClr val="tx1"/>
                </a:solidFill>
                <a:latin typeface="+mn-lt"/>
                <a:ea typeface="+mn-ea"/>
                <a:cs typeface="+mn-cs"/>
              </a:rPr>
              <a:t>semWait(s</a:t>
            </a:r>
            <a:r>
              <a:rPr lang="en-US" sz="1200" kern="1200" baseline="0" dirty="0" smtClean="0">
                <a:solidFill>
                  <a:schemeClr val="tx1"/>
                </a:solidFill>
                <a:latin typeface="+mn-lt"/>
                <a:ea typeface="+mn-ea"/>
                <a:cs typeface="+mn-cs"/>
              </a:rPr>
              <a:t>) ; if the corresponding signal has not yet been transmitted, the process is suspended until the transmission takes place.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achieve the desired effect, we can view the semaphore as a variable that has an integer value upon which only three operations are defined:</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A semaphore may be initialized to a nonnegative integer value.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a:t>
            </a:r>
            <a:r>
              <a:rPr lang="en-US" sz="1200" b="1" kern="1200" baseline="0" dirty="0" err="1" smtClean="0">
                <a:solidFill>
                  <a:schemeClr val="tx1"/>
                </a:solidFill>
                <a:latin typeface="+mn-lt"/>
                <a:ea typeface="+mn-ea"/>
                <a:cs typeface="+mn-cs"/>
              </a:rPr>
              <a:t>semWait</a:t>
            </a:r>
            <a:r>
              <a:rPr lang="en-US" sz="1200" b="1" kern="1200" baseline="0" dirty="0" smtClean="0">
                <a:solidFill>
                  <a:schemeClr val="tx1"/>
                </a:solidFill>
                <a:latin typeface="+mn-lt"/>
                <a:ea typeface="+mn-ea"/>
                <a:cs typeface="+mn-cs"/>
              </a:rPr>
              <a:t> operation decrements the semaphore value. </a:t>
            </a:r>
            <a:r>
              <a:rPr lang="en-US" sz="1200" b="0" kern="1200" baseline="0" dirty="0" smtClean="0">
                <a:solidFill>
                  <a:schemeClr val="tx1"/>
                </a:solidFill>
                <a:latin typeface="+mn-lt"/>
                <a:ea typeface="+mn-ea"/>
                <a:cs typeface="+mn-cs"/>
              </a:rPr>
              <a:t>If the value </a:t>
            </a:r>
            <a:r>
              <a:rPr lang="en-US" sz="1200" kern="1200" baseline="0" dirty="0" smtClean="0">
                <a:solidFill>
                  <a:schemeClr val="tx1"/>
                </a:solidFill>
                <a:latin typeface="+mn-lt"/>
                <a:ea typeface="+mn-ea"/>
                <a:cs typeface="+mn-cs"/>
              </a:rPr>
              <a:t>becomes negative, then the process executing the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is blocked.</a:t>
            </a:r>
          </a:p>
          <a:p>
            <a:r>
              <a:rPr lang="en-US" sz="1200" kern="1200" baseline="0" dirty="0" smtClean="0">
                <a:solidFill>
                  <a:schemeClr val="tx1"/>
                </a:solidFill>
                <a:latin typeface="+mn-lt"/>
                <a:ea typeface="+mn-ea"/>
                <a:cs typeface="+mn-cs"/>
              </a:rPr>
              <a:t>Otherwise, the process continues execution.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a:t>
            </a:r>
            <a:r>
              <a:rPr lang="en-US" sz="1200" b="1" kern="1200" baseline="0" dirty="0" err="1" smtClean="0">
                <a:solidFill>
                  <a:schemeClr val="tx1"/>
                </a:solidFill>
                <a:latin typeface="+mn-lt"/>
                <a:ea typeface="+mn-ea"/>
                <a:cs typeface="+mn-cs"/>
              </a:rPr>
              <a:t>semSignal</a:t>
            </a:r>
            <a:r>
              <a:rPr lang="en-US" sz="1200" b="1" kern="1200" baseline="0" dirty="0" smtClean="0">
                <a:solidFill>
                  <a:schemeClr val="tx1"/>
                </a:solidFill>
                <a:latin typeface="+mn-lt"/>
                <a:ea typeface="+mn-ea"/>
                <a:cs typeface="+mn-cs"/>
              </a:rPr>
              <a:t> operation increments the semaphore value</a:t>
            </a:r>
            <a:r>
              <a:rPr lang="en-US" sz="1200" b="0" kern="1200" baseline="0" dirty="0" smtClean="0">
                <a:solidFill>
                  <a:schemeClr val="tx1"/>
                </a:solidFill>
                <a:latin typeface="+mn-lt"/>
                <a:ea typeface="+mn-ea"/>
                <a:cs typeface="+mn-cs"/>
              </a:rPr>
              <a:t>. If the resulting </a:t>
            </a:r>
            <a:r>
              <a:rPr lang="en-US" sz="1200" kern="1200" baseline="0" dirty="0" smtClean="0">
                <a:solidFill>
                  <a:schemeClr val="tx1"/>
                </a:solidFill>
                <a:latin typeface="+mn-lt"/>
                <a:ea typeface="+mn-ea"/>
                <a:cs typeface="+mn-cs"/>
              </a:rPr>
              <a:t>value is less than or equal to zero, then a process blocked by a </a:t>
            </a:r>
            <a:r>
              <a:rPr lang="en-US" sz="1200" kern="1200" baseline="0" dirty="0" err="1" smtClean="0">
                <a:solidFill>
                  <a:schemeClr val="tx1"/>
                </a:solidFill>
                <a:latin typeface="+mn-lt"/>
                <a:ea typeface="+mn-ea"/>
                <a:cs typeface="+mn-cs"/>
              </a:rPr>
              <a:t>semWait</a:t>
            </a:r>
            <a:r>
              <a:rPr lang="en-US" sz="1200" kern="1200" baseline="0" dirty="0" smtClean="0">
                <a:solidFill>
                  <a:schemeClr val="tx1"/>
                </a:solidFill>
                <a:latin typeface="+mn-lt"/>
                <a:ea typeface="+mn-ea"/>
                <a:cs typeface="+mn-cs"/>
              </a:rPr>
              <a:t> operation, if any, is unblocked. Other than these three operations, there is no way to inspect or manipulate semaphores.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explain these operations as follows. To begin, the semaphore has a zero or positive value. If the value is positive, that value equals the number of processes that can issue a wait and immediately continue to execute. If the value is zero, either by initialization or because a number of processes equal to the initial semaphore value have issued a wait, the next process to issue a wait is blocked, and the semaphore value goes negative. Each subsequent wait drives the semaphore value further into minus territory. The negative value equals the number of processes waiting to be unblocked. Each signal unblocks one of the waiting processes when the semaphore value is negative.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extLst>
      <p:ext uri="{BB962C8B-B14F-4D97-AF65-F5344CB8AC3E}">
        <p14:creationId xmlns:p14="http://schemas.microsoft.com/office/powerpoint/2010/main" val="2889208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now examine one of the most common problems faced in concurrent processing: the producer/consumer problem. The general statement is this: There are one or more producers generating some type of data (records, characters) and placing these in a buffer. There is a single consumer that is taking items out of the buffer one at a time. The system is to be constrained to prevent the overlap of buffer operations. That is, only one agent (producer or consumer) may access the buffer at any one time. The problem is to make sure that the producer won’t try to add data into the buffer if it’s full and that the consumer won’t try to remove data from an empty buffer. We will look at a number of solutions to this problem to illustrate both the power and the pitfalls of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extLst>
      <p:ext uri="{BB962C8B-B14F-4D97-AF65-F5344CB8AC3E}">
        <p14:creationId xmlns:p14="http://schemas.microsoft.com/office/powerpoint/2010/main" val="434558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 Table 5.1 lists some key terms</a:t>
            </a:r>
          </a:p>
          <a:p>
            <a:r>
              <a:rPr lang="en-US" sz="1200" kern="1200" baseline="0" dirty="0" smtClean="0">
                <a:solidFill>
                  <a:schemeClr val="tx1"/>
                </a:solidFill>
                <a:latin typeface="+mn-lt"/>
                <a:ea typeface="+mn-ea"/>
                <a:cs typeface="+mn-cs"/>
              </a:rPr>
              <a:t>related to concurrency. A set of animations that illustrate concepts in this chapter is</a:t>
            </a:r>
          </a:p>
          <a:p>
            <a:r>
              <a:rPr lang="en-US" sz="1200" kern="1200" baseline="0" dirty="0" smtClean="0">
                <a:solidFill>
                  <a:schemeClr val="tx1"/>
                </a:solidFill>
                <a:latin typeface="+mn-lt"/>
                <a:ea typeface="+mn-ea"/>
                <a:cs typeface="+mn-cs"/>
              </a:rPr>
              <a:t>available online. Click on the rotating globe at this book’s Web site at </a:t>
            </a:r>
            <a:r>
              <a:rPr lang="en-US" sz="1200" kern="1200" baseline="0" dirty="0" err="1" smtClean="0">
                <a:solidFill>
                  <a:schemeClr val="tx1"/>
                </a:solidFill>
                <a:latin typeface="+mn-lt"/>
                <a:ea typeface="+mn-ea"/>
                <a:cs typeface="+mn-cs"/>
              </a:rPr>
              <a:t>WilliamStallings</a:t>
            </a:r>
            <a:r>
              <a:rPr lang="en-US" sz="1200" kern="1200" baseline="0" dirty="0" smtClean="0">
                <a:solidFill>
                  <a:schemeClr val="tx1"/>
                </a:solidFill>
                <a:latin typeface="+mn-lt"/>
                <a:ea typeface="+mn-ea"/>
                <a:cs typeface="+mn-cs"/>
              </a:rPr>
              <a:t>.</a:t>
            </a:r>
          </a:p>
          <a:p>
            <a:r>
              <a:rPr lang="en-US" sz="1200" kern="1200" baseline="0" dirty="0" smtClean="0">
                <a:solidFill>
                  <a:schemeClr val="tx1"/>
                </a:solidFill>
                <a:latin typeface="+mn-lt"/>
                <a:ea typeface="+mn-ea"/>
                <a:cs typeface="+mn-cs"/>
              </a:rPr>
              <a:t>com/OS/OS7e.html for access.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extLst>
      <p:ext uri="{BB962C8B-B14F-4D97-AF65-F5344CB8AC3E}">
        <p14:creationId xmlns:p14="http://schemas.microsoft.com/office/powerpoint/2010/main" val="13908300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extLst>
      <p:ext uri="{BB962C8B-B14F-4D97-AF65-F5344CB8AC3E}">
        <p14:creationId xmlns:p14="http://schemas.microsoft.com/office/powerpoint/2010/main" val="41386956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extLst>
      <p:ext uri="{BB962C8B-B14F-4D97-AF65-F5344CB8AC3E}">
        <p14:creationId xmlns:p14="http://schemas.microsoft.com/office/powerpoint/2010/main" val="24841341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extLst>
      <p:ext uri="{BB962C8B-B14F-4D97-AF65-F5344CB8AC3E}">
        <p14:creationId xmlns:p14="http://schemas.microsoft.com/office/powerpoint/2010/main" val="39854583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extLst>
      <p:ext uri="{BB962C8B-B14F-4D97-AF65-F5344CB8AC3E}">
        <p14:creationId xmlns:p14="http://schemas.microsoft.com/office/powerpoint/2010/main" val="31153748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extLst>
      <p:ext uri="{BB962C8B-B14F-4D97-AF65-F5344CB8AC3E}">
        <p14:creationId xmlns:p14="http://schemas.microsoft.com/office/powerpoint/2010/main" val="3672961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extLst>
      <p:ext uri="{BB962C8B-B14F-4D97-AF65-F5344CB8AC3E}">
        <p14:creationId xmlns:p14="http://schemas.microsoft.com/office/powerpoint/2010/main" val="37306970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extLst>
      <p:ext uri="{BB962C8B-B14F-4D97-AF65-F5344CB8AC3E}">
        <p14:creationId xmlns:p14="http://schemas.microsoft.com/office/powerpoint/2010/main" val="33324249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extLst>
      <p:ext uri="{BB962C8B-B14F-4D97-AF65-F5344CB8AC3E}">
        <p14:creationId xmlns:p14="http://schemas.microsoft.com/office/powerpoint/2010/main" val="7425130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extLst>
      <p:ext uri="{BB962C8B-B14F-4D97-AF65-F5344CB8AC3E}">
        <p14:creationId xmlns:p14="http://schemas.microsoft.com/office/powerpoint/2010/main" val="15851330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extLst>
      <p:ext uri="{BB962C8B-B14F-4D97-AF65-F5344CB8AC3E}">
        <p14:creationId xmlns:p14="http://schemas.microsoft.com/office/powerpoint/2010/main" val="806486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At first glance, it may seem that interleaving and overlapping represent fundamentally different modes of execution and present different problems. In fact, both techniques can be viewed as examples of concurrent processing, and both present the same problems. In the case of a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the problems stem from a basic characteristic of multiprogramming systems: The relative speed of execution of processes cannot be predicted. It depends on the activities of other processes, the way in which the OS handles interrupts, and the scheduling policies of the OS.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extLst>
      <p:ext uri="{BB962C8B-B14F-4D97-AF65-F5344CB8AC3E}">
        <p14:creationId xmlns:p14="http://schemas.microsoft.com/office/powerpoint/2010/main" val="15760267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The chief characteristics of a monitor are the following:</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1. The local data variables are accessible only by the monitor’s procedures and</a:t>
            </a:r>
          </a:p>
          <a:p>
            <a:r>
              <a:rPr lang="en-US" sz="1200" kern="1200" baseline="0" dirty="0" smtClean="0">
                <a:solidFill>
                  <a:schemeClr val="tx1"/>
                </a:solidFill>
                <a:latin typeface="+mn-lt"/>
                <a:ea typeface="+mn-ea"/>
                <a:cs typeface="+mn-cs"/>
              </a:rPr>
              <a:t>not by any external procedure.</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2. A process enters the monitor by invoking one of its procedures.</a:t>
            </a:r>
          </a:p>
          <a:p>
            <a:endParaRPr lang="en-US" sz="1200" b="0"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3. Only one process may be executing in the monitor at a time; any other processes</a:t>
            </a:r>
          </a:p>
          <a:p>
            <a:r>
              <a:rPr lang="en-US" sz="1200" kern="1200" baseline="0" dirty="0" smtClean="0">
                <a:solidFill>
                  <a:schemeClr val="tx1"/>
                </a:solidFill>
                <a:latin typeface="+mn-lt"/>
                <a:ea typeface="+mn-ea"/>
                <a:cs typeface="+mn-cs"/>
              </a:rPr>
              <a:t>that have invoked the monitor are blocked, waiting for the monitor to become available.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first two characteristics are reminiscent of those for objects in object-oriented software. Indeed, an object-oriented OS or programming language can readily implement a monitor as an object with special characteristics.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By enforcing the discipline of one process at a time, the monitor is able to provide a mutual exclusion facility. The data variables in the monitor can be accessed by only one process at a time. Thus, a shared data structure can be protected by placing it in a monitor. If the data in a monitor represent some resource, then the monitor provides a mutual exclusion facility for accessing the resource.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To be useful for concurrent processing, the monitor must include synchronization tools. For example, suppose a process invokes the monitor and, while in the</a:t>
            </a:r>
          </a:p>
          <a:p>
            <a:r>
              <a:rPr lang="en-US" sz="1200" kern="1200" baseline="0" dirty="0" smtClean="0">
                <a:solidFill>
                  <a:schemeClr val="tx1"/>
                </a:solidFill>
                <a:latin typeface="+mn-lt"/>
                <a:ea typeface="+mn-ea"/>
                <a:cs typeface="+mn-cs"/>
              </a:rPr>
              <a:t>monitor, must be blocked until some condition is satisfied. A facility is needed by which the process is not only blocked but releases the monitor so that some other process may enter it. Later, when the condition is satisfied and the monitor is again available, the process needs to be resumed and allowed to reenter the monitor at the point of its suspension.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extLst>
      <p:ext uri="{BB962C8B-B14F-4D97-AF65-F5344CB8AC3E}">
        <p14:creationId xmlns:p14="http://schemas.microsoft.com/office/powerpoint/2010/main" val="25866467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monitor supports synchronization by the use of </a:t>
            </a:r>
            <a:r>
              <a:rPr lang="en-US" sz="1200" b="1" kern="1200" baseline="0" dirty="0" smtClean="0">
                <a:solidFill>
                  <a:schemeClr val="tx1"/>
                </a:solidFill>
                <a:latin typeface="+mn-lt"/>
                <a:ea typeface="+mn-ea"/>
                <a:cs typeface="+mn-cs"/>
              </a:rPr>
              <a:t>condition variables that are </a:t>
            </a:r>
            <a:r>
              <a:rPr lang="en-US" sz="1200" kern="1200" baseline="0" dirty="0" smtClean="0">
                <a:solidFill>
                  <a:schemeClr val="tx1"/>
                </a:solidFill>
                <a:latin typeface="+mn-lt"/>
                <a:ea typeface="+mn-ea"/>
                <a:cs typeface="+mn-cs"/>
              </a:rPr>
              <a:t>contained within the monitor and accessible only within the monitor. Condition variables are a special data type in monitors, which are operated on by two functions: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cwait(c</a:t>
            </a:r>
            <a:r>
              <a:rPr lang="en-US" sz="1200" kern="1200" baseline="0" dirty="0" smtClean="0">
                <a:solidFill>
                  <a:schemeClr val="tx1"/>
                </a:solidFill>
                <a:latin typeface="+mn-lt"/>
                <a:ea typeface="+mn-ea"/>
                <a:cs typeface="+mn-cs"/>
              </a:rPr>
              <a:t>) : Suspend execution of the calling process on condition </a:t>
            </a:r>
            <a:r>
              <a:rPr lang="en-US" sz="1200" i="1" kern="1200" baseline="0" dirty="0" smtClean="0">
                <a:solidFill>
                  <a:schemeClr val="tx1"/>
                </a:solidFill>
                <a:latin typeface="+mn-lt"/>
                <a:ea typeface="+mn-ea"/>
                <a:cs typeface="+mn-cs"/>
              </a:rPr>
              <a:t>c . The monitor </a:t>
            </a:r>
            <a:r>
              <a:rPr lang="en-US" sz="1200" kern="1200" baseline="0" dirty="0" smtClean="0">
                <a:solidFill>
                  <a:schemeClr val="tx1"/>
                </a:solidFill>
                <a:latin typeface="+mn-lt"/>
                <a:ea typeface="+mn-ea"/>
                <a:cs typeface="+mn-cs"/>
              </a:rPr>
              <a:t>is now available for use by another process.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csignal(c</a:t>
            </a:r>
            <a:r>
              <a:rPr lang="en-US" sz="1200" kern="1200" baseline="0" dirty="0" smtClean="0">
                <a:solidFill>
                  <a:schemeClr val="tx1"/>
                </a:solidFill>
                <a:latin typeface="+mn-lt"/>
                <a:ea typeface="+mn-ea"/>
                <a:cs typeface="+mn-cs"/>
              </a:rPr>
              <a:t>) : Resume execution of some process blocked after a </a:t>
            </a:r>
            <a:r>
              <a:rPr lang="en-US" sz="1200" kern="1200" baseline="0" dirty="0" err="1" smtClean="0">
                <a:solidFill>
                  <a:schemeClr val="tx1"/>
                </a:solidFill>
                <a:latin typeface="+mn-lt"/>
                <a:ea typeface="+mn-ea"/>
                <a:cs typeface="+mn-cs"/>
              </a:rPr>
              <a:t>cwait</a:t>
            </a:r>
            <a:r>
              <a:rPr lang="en-US" sz="1200" kern="1200" baseline="0" dirty="0" smtClean="0">
                <a:solidFill>
                  <a:schemeClr val="tx1"/>
                </a:solidFill>
                <a:latin typeface="+mn-lt"/>
                <a:ea typeface="+mn-ea"/>
                <a:cs typeface="+mn-cs"/>
              </a:rPr>
              <a:t> on the same condition. If there are several such processes, choose one of them; if there is no such process, do nothing.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monitor </a:t>
            </a:r>
            <a:r>
              <a:rPr lang="en-US" sz="1200" i="1" kern="1200" baseline="0" dirty="0" smtClean="0">
                <a:solidFill>
                  <a:schemeClr val="tx1"/>
                </a:solidFill>
                <a:latin typeface="+mn-lt"/>
                <a:ea typeface="+mn-ea"/>
                <a:cs typeface="+mn-cs"/>
              </a:rPr>
              <a:t>wait and signal operations are different from those for the </a:t>
            </a:r>
            <a:r>
              <a:rPr lang="en-US" sz="1200" kern="1200" baseline="0" dirty="0" smtClean="0">
                <a:solidFill>
                  <a:schemeClr val="tx1"/>
                </a:solidFill>
                <a:latin typeface="+mn-lt"/>
                <a:ea typeface="+mn-ea"/>
                <a:cs typeface="+mn-cs"/>
              </a:rPr>
              <a:t>semaphore. If a process in a monitor signals and no task is waiting on the condition variable, the signal is lost.</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2319866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monitor is a programming-language construct that provides equivalent functionality to that of semaphores and that is easier to control. The concept was first formally defined in [HOAR74]. The monitor construct has been implemented in a number of programming languages, including Concurrent Pascal, Pascal-Plus, Modula-2, Modula-3, and Java. It has also been implemented as a program library. This allows programmers to put a monitor lock on any object. In particular, for something like a linked list, you may want to lock all linked lists with one lock, or have one lock for each list, or have one lock for each element of each list.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monitor is a software module consisting of one or more procedures, an initialization sequence, and local data.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extLst>
      <p:ext uri="{BB962C8B-B14F-4D97-AF65-F5344CB8AC3E}">
        <p14:creationId xmlns:p14="http://schemas.microsoft.com/office/powerpoint/2010/main" val="35944696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Figure 5.15 illustrates the structure of a monitor. Although a process can enter the monitor by invoking any of its procedures, we can think of the monitor as having a single entry point that is guarded so that only one process may be in the monitor at a time. Other processes that attempt to enter the monitor join a queue of processes blocked waiting for monitor availability. Once a process is in the monitor, it may temporarily block itself on condition </a:t>
            </a:r>
            <a:r>
              <a:rPr lang="en-US" sz="1200" i="1" kern="1200" baseline="0" dirty="0" err="1" smtClean="0">
                <a:solidFill>
                  <a:schemeClr val="tx1"/>
                </a:solidFill>
                <a:latin typeface="+mn-lt"/>
                <a:ea typeface="+mn-ea"/>
                <a:cs typeface="+mn-cs"/>
              </a:rPr>
              <a:t>x</a:t>
            </a:r>
            <a:r>
              <a:rPr lang="en-US" sz="1200" i="1" kern="1200" baseline="0" dirty="0" smtClean="0">
                <a:solidFill>
                  <a:schemeClr val="tx1"/>
                </a:solidFill>
                <a:latin typeface="+mn-lt"/>
                <a:ea typeface="+mn-ea"/>
                <a:cs typeface="+mn-cs"/>
              </a:rPr>
              <a:t> by issuing </a:t>
            </a:r>
            <a:r>
              <a:rPr lang="en-US" sz="1200" i="1" kern="1200" baseline="0" dirty="0" err="1" smtClean="0">
                <a:solidFill>
                  <a:schemeClr val="tx1"/>
                </a:solidFill>
                <a:latin typeface="+mn-lt"/>
                <a:ea typeface="+mn-ea"/>
                <a:cs typeface="+mn-cs"/>
              </a:rPr>
              <a:t>cwait(x</a:t>
            </a:r>
            <a:r>
              <a:rPr lang="en-US" sz="1200" i="1" kern="1200" baseline="0" dirty="0" smtClean="0">
                <a:solidFill>
                  <a:schemeClr val="tx1"/>
                </a:solidFill>
                <a:latin typeface="+mn-lt"/>
                <a:ea typeface="+mn-ea"/>
                <a:cs typeface="+mn-cs"/>
              </a:rPr>
              <a:t>) ; it is then placed </a:t>
            </a:r>
            <a:r>
              <a:rPr lang="en-US" sz="1200" kern="1200" baseline="0" dirty="0" smtClean="0">
                <a:solidFill>
                  <a:schemeClr val="tx1"/>
                </a:solidFill>
                <a:latin typeface="+mn-lt"/>
                <a:ea typeface="+mn-ea"/>
                <a:cs typeface="+mn-cs"/>
              </a:rPr>
              <a:t>in a queue of processes waiting to reenter the monitor when the condition changes, and resume execution at the point in its program following the </a:t>
            </a:r>
            <a:r>
              <a:rPr lang="en-US" sz="1200" kern="1200" baseline="0" dirty="0" err="1" smtClean="0">
                <a:solidFill>
                  <a:schemeClr val="tx1"/>
                </a:solidFill>
                <a:latin typeface="+mn-lt"/>
                <a:ea typeface="+mn-ea"/>
                <a:cs typeface="+mn-cs"/>
              </a:rPr>
              <a:t>cwait(x</a:t>
            </a:r>
            <a:r>
              <a:rPr lang="en-US" sz="1200" kern="1200" baseline="0" dirty="0" smtClean="0">
                <a:solidFill>
                  <a:schemeClr val="tx1"/>
                </a:solidFill>
                <a:latin typeface="+mn-lt"/>
                <a:ea typeface="+mn-ea"/>
                <a:cs typeface="+mn-cs"/>
              </a:rPr>
              <a:t>) call. If a process that is executing in the monitor detects a change in the condition variable </a:t>
            </a:r>
            <a:r>
              <a:rPr lang="en-US" sz="1200" kern="1200" baseline="0" dirty="0" err="1" smtClean="0">
                <a:solidFill>
                  <a:schemeClr val="tx1"/>
                </a:solidFill>
                <a:latin typeface="+mn-lt"/>
                <a:ea typeface="+mn-ea"/>
                <a:cs typeface="+mn-cs"/>
              </a:rPr>
              <a:t>x</a:t>
            </a:r>
            <a:r>
              <a:rPr lang="en-US" sz="1200" kern="1200" baseline="0" dirty="0" smtClean="0">
                <a:solidFill>
                  <a:schemeClr val="tx1"/>
                </a:solidFill>
                <a:latin typeface="+mn-lt"/>
                <a:ea typeface="+mn-ea"/>
                <a:cs typeface="+mn-cs"/>
              </a:rPr>
              <a:t> , it issues </a:t>
            </a:r>
            <a:r>
              <a:rPr lang="en-US" sz="1200" kern="1200" baseline="0" dirty="0" err="1" smtClean="0">
                <a:solidFill>
                  <a:schemeClr val="tx1"/>
                </a:solidFill>
                <a:latin typeface="+mn-lt"/>
                <a:ea typeface="+mn-ea"/>
                <a:cs typeface="+mn-cs"/>
              </a:rPr>
              <a:t>csignal(x</a:t>
            </a:r>
            <a:r>
              <a:rPr lang="en-US" sz="1200" kern="1200" baseline="0" dirty="0" smtClean="0">
                <a:solidFill>
                  <a:schemeClr val="tx1"/>
                </a:solidFill>
                <a:latin typeface="+mn-lt"/>
                <a:ea typeface="+mn-ea"/>
                <a:cs typeface="+mn-cs"/>
              </a:rPr>
              <a:t>) , which alerts the corresponding condition queue that the condition has changed.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extLst>
      <p:ext uri="{BB962C8B-B14F-4D97-AF65-F5344CB8AC3E}">
        <p14:creationId xmlns:p14="http://schemas.microsoft.com/office/powerpoint/2010/main" val="2604431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Summary of </a:t>
            </a:r>
            <a:r>
              <a:rPr lang="en-US" smtClean="0"/>
              <a:t>Chapter 5.</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solidFill>
                  <a:prstClr val="black"/>
                </a:solidFill>
                <a:latin typeface="Calibri"/>
              </a:rPr>
              <a:pPr>
                <a:defRPr/>
              </a:pPr>
              <a:t>44</a:t>
            </a:fld>
            <a:endParaRPr lang="en-US" dirty="0">
              <a:solidFill>
                <a:prstClr val="black"/>
              </a:solidFill>
              <a:latin typeface="Calibri"/>
            </a:endParaRPr>
          </a:p>
        </p:txBody>
      </p:sp>
    </p:spTree>
    <p:extLst>
      <p:ext uri="{BB962C8B-B14F-4D97-AF65-F5344CB8AC3E}">
        <p14:creationId xmlns:p14="http://schemas.microsoft.com/office/powerpoint/2010/main" val="2222977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The following difficulties arise:</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sharing of global resources is fraught with peril. </a:t>
            </a:r>
            <a:r>
              <a:rPr lang="en-US" sz="1200" b="0" kern="1200" baseline="0" dirty="0" smtClean="0">
                <a:solidFill>
                  <a:schemeClr val="tx1"/>
                </a:solidFill>
                <a:latin typeface="+mn-lt"/>
                <a:ea typeface="+mn-ea"/>
                <a:cs typeface="+mn-cs"/>
              </a:rPr>
              <a:t>For example, if two processes </a:t>
            </a:r>
            <a:r>
              <a:rPr lang="en-US" sz="1200" kern="1200" baseline="0" dirty="0" smtClean="0">
                <a:solidFill>
                  <a:schemeClr val="tx1"/>
                </a:solidFill>
                <a:latin typeface="+mn-lt"/>
                <a:ea typeface="+mn-ea"/>
                <a:cs typeface="+mn-cs"/>
              </a:rPr>
              <a:t>both make use of the same global variable and both perform reads and writes on that variable, then the order in which the various reads and writes are executed is critical. An example of this problem is shown in the following subsection.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It is difficult for the OS to manage the allocation of resources optimally. </a:t>
            </a:r>
            <a:r>
              <a:rPr lang="en-US" sz="1200" b="0" kern="1200" baseline="0" dirty="0" smtClean="0">
                <a:solidFill>
                  <a:schemeClr val="tx1"/>
                </a:solidFill>
                <a:latin typeface="+mn-lt"/>
                <a:ea typeface="+mn-ea"/>
                <a:cs typeface="+mn-cs"/>
              </a:rPr>
              <a:t>For</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example, process A may request use of, and be granted control of, a particular I/O channel and then be suspended before using that channel. It may be undesirable for the OS simply to lock the channel and prevent its use by other processes; indeed this may lead to a deadlock condition, as described in Chapter 6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It becomes very difficult to locate a programming error </a:t>
            </a:r>
            <a:r>
              <a:rPr lang="en-US" sz="1200" b="0" kern="1200" baseline="0" dirty="0" smtClean="0">
                <a:solidFill>
                  <a:schemeClr val="tx1"/>
                </a:solidFill>
                <a:latin typeface="+mn-lt"/>
                <a:ea typeface="+mn-ea"/>
                <a:cs typeface="+mn-cs"/>
              </a:rPr>
              <a:t>because results are </a:t>
            </a:r>
            <a:r>
              <a:rPr lang="en-US" sz="1200" kern="1200" baseline="0" dirty="0" smtClean="0">
                <a:solidFill>
                  <a:schemeClr val="tx1"/>
                </a:solidFill>
                <a:latin typeface="+mn-lt"/>
                <a:ea typeface="+mn-ea"/>
                <a:cs typeface="+mn-cs"/>
              </a:rPr>
              <a:t>typically not deterministic and reproducible (e.g., see [LEBL87, CARR89, SHEN02] for a discussion of this point).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All of the foregoing difficulties present themselves in a multiprocessor system as well, because here too the relative speed of execution of processes is unpredictable. A multiprocessor system must also deal with problems arising from the simultaneous execution of multiple processes. Fundamentally, however, the problems are the same as those for </a:t>
            </a:r>
            <a:r>
              <a:rPr lang="en-US" sz="1200" kern="1200" baseline="0" dirty="0" err="1" smtClean="0">
                <a:solidFill>
                  <a:schemeClr val="tx1"/>
                </a:solidFill>
                <a:latin typeface="+mn-lt"/>
                <a:ea typeface="+mn-ea"/>
                <a:cs typeface="+mn-cs"/>
              </a:rPr>
              <a:t>uniprocessor</a:t>
            </a:r>
            <a:r>
              <a:rPr lang="en-US" sz="1200" kern="1200" baseline="0" dirty="0" smtClean="0">
                <a:solidFill>
                  <a:schemeClr val="tx1"/>
                </a:solidFill>
                <a:latin typeface="+mn-lt"/>
                <a:ea typeface="+mn-ea"/>
                <a:cs typeface="+mn-cs"/>
              </a:rPr>
              <a:t> systems. This should become clear as the discussion proceeds.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extLst>
      <p:ext uri="{BB962C8B-B14F-4D97-AF65-F5344CB8AC3E}">
        <p14:creationId xmlns:p14="http://schemas.microsoft.com/office/powerpoint/2010/main" val="3888634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race condition occurs when multiple processes or threads read and write data items so that the final result depends on the order of execution of instructions in the multiple processes. Let us consider two simple examples.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As a first example, suppose that two processes, P1 and P2, share the global variable a . At some point in its execution, P1 updates a to the value 1, and at some point in its execution, P2 updates a to the value 2. Thus, the two tasks are in a race to write variable a . In this example, the “loser” of the race (the process that updates last) determines the final value of a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For our second example, consider two process, P3 and P4, that share global variables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and c , with initial values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1 and c = 2 . At some point in its execution, P3 executes the assignment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and at some point in its execution, P4 executes the assignment c =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c . Note that the two processes update different variables. However, the final values of the two variables depend on the order in which the two processes execute these two assignments. If P3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3 and c = 5 . If P4 executes its assignment statement first, then the final values are </a:t>
            </a:r>
            <a:r>
              <a:rPr lang="en-US" sz="1200" kern="1200" baseline="0" dirty="0" err="1" smtClean="0">
                <a:solidFill>
                  <a:schemeClr val="tx1"/>
                </a:solidFill>
                <a:latin typeface="+mn-lt"/>
                <a:ea typeface="+mn-ea"/>
                <a:cs typeface="+mn-cs"/>
              </a:rPr>
              <a:t>b</a:t>
            </a:r>
            <a:r>
              <a:rPr lang="en-US" sz="1200" kern="1200" baseline="0" dirty="0" smtClean="0">
                <a:solidFill>
                  <a:schemeClr val="tx1"/>
                </a:solidFill>
                <a:latin typeface="+mn-lt"/>
                <a:ea typeface="+mn-ea"/>
                <a:cs typeface="+mn-cs"/>
              </a:rPr>
              <a:t> = 4 and c = 3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Appendix A includes a discussion of race conditions using semaphores as an example.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extLst>
      <p:ext uri="{BB962C8B-B14F-4D97-AF65-F5344CB8AC3E}">
        <p14:creationId xmlns:p14="http://schemas.microsoft.com/office/powerpoint/2010/main" val="2844657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smtClean="0">
                <a:solidFill>
                  <a:schemeClr val="tx1"/>
                </a:solidFill>
                <a:latin typeface="+mn-lt"/>
                <a:ea typeface="+mn-ea"/>
                <a:cs typeface="+mn-cs"/>
              </a:rPr>
              <a:t>What design and management issues are raised by the existence of concurrency?</a:t>
            </a:r>
          </a:p>
          <a:p>
            <a:r>
              <a:rPr lang="en-US" sz="1200" kern="1200" baseline="0" dirty="0" smtClean="0">
                <a:solidFill>
                  <a:schemeClr val="tx1"/>
                </a:solidFill>
                <a:latin typeface="+mn-lt"/>
                <a:ea typeface="+mn-ea"/>
                <a:cs typeface="+mn-cs"/>
              </a:rPr>
              <a:t>We can list the following concerns: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1. The OS must be able to keep track of the various processes. </a:t>
            </a:r>
            <a:r>
              <a:rPr lang="en-US" sz="1200" b="0" kern="1200" baseline="0" dirty="0" smtClean="0">
                <a:solidFill>
                  <a:schemeClr val="tx1"/>
                </a:solidFill>
                <a:latin typeface="+mn-lt"/>
                <a:ea typeface="+mn-ea"/>
                <a:cs typeface="+mn-cs"/>
              </a:rPr>
              <a:t>This is done with </a:t>
            </a:r>
            <a:r>
              <a:rPr lang="en-US" sz="1200" kern="1200" baseline="0" dirty="0" smtClean="0">
                <a:solidFill>
                  <a:schemeClr val="tx1"/>
                </a:solidFill>
                <a:latin typeface="+mn-lt"/>
                <a:ea typeface="+mn-ea"/>
                <a:cs typeface="+mn-cs"/>
              </a:rPr>
              <a:t>the use of process control blocks and was described in Chapter 4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2. The OS must allocate and de-allocate various resources for each active process.</a:t>
            </a:r>
          </a:p>
          <a:p>
            <a:r>
              <a:rPr lang="en-US" sz="1200" kern="1200" baseline="0" dirty="0" smtClean="0">
                <a:solidFill>
                  <a:schemeClr val="tx1"/>
                </a:solidFill>
                <a:latin typeface="+mn-lt"/>
                <a:ea typeface="+mn-ea"/>
                <a:cs typeface="+mn-cs"/>
              </a:rPr>
              <a:t>At times, multiple processes want access to the same resource. These resources include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Processor time: </a:t>
            </a:r>
            <a:r>
              <a:rPr lang="en-US" sz="1200" b="0" kern="1200" baseline="0" dirty="0" smtClean="0">
                <a:solidFill>
                  <a:schemeClr val="tx1"/>
                </a:solidFill>
                <a:latin typeface="+mn-lt"/>
                <a:ea typeface="+mn-ea"/>
                <a:cs typeface="+mn-cs"/>
              </a:rPr>
              <a:t>This is the scheduling function, discussed in Part Four.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Memory</a:t>
            </a:r>
            <a:r>
              <a:rPr lang="en-US" sz="1200" b="0" kern="1200" baseline="0" dirty="0" smtClean="0">
                <a:solidFill>
                  <a:schemeClr val="tx1"/>
                </a:solidFill>
                <a:latin typeface="+mn-lt"/>
                <a:ea typeface="+mn-ea"/>
                <a:cs typeface="+mn-cs"/>
              </a:rPr>
              <a:t>: Most operating systems use a virtual memory scheme. The topic </a:t>
            </a:r>
            <a:r>
              <a:rPr lang="en-US" sz="1200" kern="1200" baseline="0" dirty="0" smtClean="0">
                <a:solidFill>
                  <a:schemeClr val="tx1"/>
                </a:solidFill>
                <a:latin typeface="+mn-lt"/>
                <a:ea typeface="+mn-ea"/>
                <a:cs typeface="+mn-cs"/>
              </a:rPr>
              <a:t>is addressed in Part Three.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Files: </a:t>
            </a:r>
            <a:r>
              <a:rPr lang="en-US" sz="1200" b="0" kern="1200" baseline="0" dirty="0" smtClean="0">
                <a:solidFill>
                  <a:schemeClr val="tx1"/>
                </a:solidFill>
                <a:latin typeface="+mn-lt"/>
                <a:ea typeface="+mn-ea"/>
                <a:cs typeface="+mn-cs"/>
              </a:rPr>
              <a:t>Discussed in Chapter 12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I/O devices: </a:t>
            </a:r>
            <a:r>
              <a:rPr lang="en-US" sz="1200" b="0" kern="1200" baseline="0" dirty="0" smtClean="0">
                <a:solidFill>
                  <a:schemeClr val="tx1"/>
                </a:solidFill>
                <a:latin typeface="+mn-lt"/>
                <a:ea typeface="+mn-ea"/>
                <a:cs typeface="+mn-cs"/>
              </a:rPr>
              <a:t>Discussed in Chapter 11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3. The OS must protect the data and physical resources of each process against</a:t>
            </a:r>
          </a:p>
          <a:p>
            <a:r>
              <a:rPr lang="en-US" sz="1200" kern="1200" baseline="0" dirty="0" smtClean="0">
                <a:solidFill>
                  <a:schemeClr val="tx1"/>
                </a:solidFill>
                <a:latin typeface="+mn-lt"/>
                <a:ea typeface="+mn-ea"/>
                <a:cs typeface="+mn-cs"/>
              </a:rPr>
              <a:t>unintended interference by other processes. This involves techniques that relate to memory, files, and I/O devices. A general treatment of protection is found in Part Seven .</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4. The functioning of a process, and the output it produces, must be independent </a:t>
            </a:r>
          </a:p>
          <a:p>
            <a:r>
              <a:rPr lang="en-US" sz="1200" kern="1200" baseline="0" dirty="0" smtClean="0">
                <a:solidFill>
                  <a:schemeClr val="tx1"/>
                </a:solidFill>
                <a:latin typeface="+mn-lt"/>
                <a:ea typeface="+mn-ea"/>
                <a:cs typeface="+mn-cs"/>
              </a:rPr>
              <a:t>of the speed at which its execution is carried out relative to the speed of other</a:t>
            </a:r>
          </a:p>
          <a:p>
            <a:r>
              <a:rPr lang="en-US" sz="1200" kern="1200" baseline="0" dirty="0" smtClean="0">
                <a:solidFill>
                  <a:schemeClr val="tx1"/>
                </a:solidFill>
                <a:latin typeface="+mn-lt"/>
                <a:ea typeface="+mn-ea"/>
                <a:cs typeface="+mn-cs"/>
              </a:rPr>
              <a:t>concurrent processes. This is the subject of this chapter.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extLst>
      <p:ext uri="{BB962C8B-B14F-4D97-AF65-F5344CB8AC3E}">
        <p14:creationId xmlns:p14="http://schemas.microsoft.com/office/powerpoint/2010/main" val="252693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We can classify the ways in which processes interact on the basis of the degree to which they are aware of each other’s existence. Table 5.2 lists three possible degrees of awareness plus the consequences of each:</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Processes unaware of each other: These are independent processes that are not</a:t>
            </a:r>
          </a:p>
          <a:p>
            <a:r>
              <a:rPr lang="en-US" sz="1200" kern="1200" baseline="0" dirty="0" smtClean="0">
                <a:solidFill>
                  <a:schemeClr val="tx1"/>
                </a:solidFill>
                <a:latin typeface="+mn-lt"/>
                <a:ea typeface="+mn-ea"/>
                <a:cs typeface="+mn-cs"/>
              </a:rPr>
              <a:t>intended to work together. The best example of this situation is the multiprogramming of multiple independent processes. These can either be batch jobs or interactive sessions or a mixture. Although the processes are not working together, the OS needs to be concerned about </a:t>
            </a:r>
            <a:r>
              <a:rPr lang="en-US" sz="1200" b="1" kern="1200" baseline="0" dirty="0" smtClean="0">
                <a:solidFill>
                  <a:schemeClr val="tx1"/>
                </a:solidFill>
                <a:latin typeface="+mn-lt"/>
                <a:ea typeface="+mn-ea"/>
                <a:cs typeface="+mn-cs"/>
              </a:rPr>
              <a:t>competition for resources. For </a:t>
            </a:r>
            <a:r>
              <a:rPr lang="en-US" sz="1200" kern="1200" baseline="0" dirty="0" smtClean="0">
                <a:solidFill>
                  <a:schemeClr val="tx1"/>
                </a:solidFill>
                <a:latin typeface="+mn-lt"/>
                <a:ea typeface="+mn-ea"/>
                <a:cs typeface="+mn-cs"/>
              </a:rPr>
              <a:t>example, two independent applications may both want to access the same disk or file or printer. The OS must regulate these accesses.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Processes indirectly aware of each other: These are processes that are not necessarily</a:t>
            </a:r>
          </a:p>
          <a:p>
            <a:r>
              <a:rPr lang="en-US" sz="1200" kern="1200" baseline="0" dirty="0" smtClean="0">
                <a:solidFill>
                  <a:schemeClr val="tx1"/>
                </a:solidFill>
                <a:latin typeface="+mn-lt"/>
                <a:ea typeface="+mn-ea"/>
                <a:cs typeface="+mn-cs"/>
              </a:rPr>
              <a:t>aware of each other by their respective process IDs but that share access to some object, such as an I/O buffer. Such processes exhibit </a:t>
            </a:r>
            <a:r>
              <a:rPr lang="en-US" sz="1200" b="1" kern="1200" baseline="0" dirty="0" smtClean="0">
                <a:solidFill>
                  <a:schemeClr val="tx1"/>
                </a:solidFill>
                <a:latin typeface="+mn-lt"/>
                <a:ea typeface="+mn-ea"/>
                <a:cs typeface="+mn-cs"/>
              </a:rPr>
              <a:t>cooperation </a:t>
            </a:r>
            <a:r>
              <a:rPr lang="en-US" sz="1200" kern="1200" baseline="0" dirty="0" smtClean="0">
                <a:solidFill>
                  <a:schemeClr val="tx1"/>
                </a:solidFill>
                <a:latin typeface="+mn-lt"/>
                <a:ea typeface="+mn-ea"/>
                <a:cs typeface="+mn-cs"/>
              </a:rPr>
              <a:t>in sharing the common object.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kern="1200" baseline="0" dirty="0" smtClean="0">
                <a:solidFill>
                  <a:schemeClr val="tx1"/>
                </a:solidFill>
                <a:latin typeface="+mn-lt"/>
                <a:ea typeface="+mn-ea"/>
                <a:cs typeface="+mn-cs"/>
              </a:rPr>
              <a:t>Processes directly aware of each other: These are processes that are able to</a:t>
            </a:r>
          </a:p>
          <a:p>
            <a:r>
              <a:rPr lang="en-US" sz="1200" kern="1200" baseline="0" dirty="0" smtClean="0">
                <a:solidFill>
                  <a:schemeClr val="tx1"/>
                </a:solidFill>
                <a:latin typeface="+mn-lt"/>
                <a:ea typeface="+mn-ea"/>
                <a:cs typeface="+mn-cs"/>
              </a:rPr>
              <a:t>communicate with each other by process ID and that are designed to work jointly on some activity. Again, such processes exhibit </a:t>
            </a:r>
            <a:r>
              <a:rPr lang="en-US" sz="1200" b="1" kern="1200" baseline="0" dirty="0" smtClean="0">
                <a:solidFill>
                  <a:schemeClr val="tx1"/>
                </a:solidFill>
                <a:latin typeface="+mn-lt"/>
                <a:ea typeface="+mn-ea"/>
                <a:cs typeface="+mn-cs"/>
              </a:rPr>
              <a:t>cooperation . </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Conditions will not always be as clear-cut as suggested in Table 5.2 . Rather, several processes may exhibit aspects of both competition and cooperation. Nevertheless, it is productive to examine each of the three items in the preceding list separately and determine their implications for the OS.</a:t>
            </a:r>
            <a:endParaRPr lang="en-US" b="0" i="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extLst>
      <p:ext uri="{BB962C8B-B14F-4D97-AF65-F5344CB8AC3E}">
        <p14:creationId xmlns:p14="http://schemas.microsoft.com/office/powerpoint/2010/main" val="353987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smtClean="0">
                <a:solidFill>
                  <a:schemeClr val="tx1"/>
                </a:solidFill>
                <a:latin typeface="+mn-lt"/>
                <a:ea typeface="+mn-ea"/>
                <a:cs typeface="+mn-cs"/>
              </a:rPr>
              <a:t>Concurrent processes come into conflict with each other when they are competing for the use of the same resource. In its pure form, we can describe the situation as follows. Two or more processes need to access a resource during the course of their execution. Each process is unaware of the existence of other processes, and each is to be unaffected by the execution of the other processes. It follows from this that each process should leave the state of any resource that it uses unaffected. Examples of resources include I/O devices, memory, processor time, and the clock.</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is no exchange of information between the competing processes. However, the execution of one process may affect the behavior of competing processes. In particular, if two processes both wish access to a single resource, then one process will be allocated that resource by the OS, and the other will have to wait. Therefore, the process that is denied access will be slowed down. In an extreme case, the blocked process may never get access to the resource and hence will never terminate successfully.</a:t>
            </a:r>
          </a:p>
          <a:p>
            <a:endParaRPr lang="en-US" sz="1200" b="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the case of competing processes three control problems must be faced. First is the need for </a:t>
            </a:r>
            <a:r>
              <a:rPr lang="en-US" sz="1200" b="1" kern="1200" baseline="0" dirty="0" smtClean="0">
                <a:solidFill>
                  <a:schemeClr val="tx1"/>
                </a:solidFill>
                <a:latin typeface="+mn-lt"/>
                <a:ea typeface="+mn-ea"/>
                <a:cs typeface="+mn-cs"/>
              </a:rPr>
              <a:t>mutual exclusion . </a:t>
            </a:r>
            <a:r>
              <a:rPr lang="en-US" sz="1200" b="0" kern="1200" baseline="0" dirty="0" smtClean="0">
                <a:solidFill>
                  <a:schemeClr val="tx1"/>
                </a:solidFill>
                <a:latin typeface="+mn-lt"/>
                <a:ea typeface="+mn-ea"/>
                <a:cs typeface="+mn-cs"/>
              </a:rPr>
              <a:t>Suppose two or more processes require </a:t>
            </a:r>
            <a:r>
              <a:rPr lang="en-US" sz="1200" kern="1200" baseline="0" dirty="0" smtClean="0">
                <a:solidFill>
                  <a:schemeClr val="tx1"/>
                </a:solidFill>
                <a:latin typeface="+mn-lt"/>
                <a:ea typeface="+mn-ea"/>
                <a:cs typeface="+mn-cs"/>
              </a:rPr>
              <a:t>access to a single non-sharable resource, such as a printer. During the course of execution, each process will be sending commands to the I/O device, receiving status information, sending data, and/or receiving data. We will refer to such a resource as a </a:t>
            </a:r>
            <a:r>
              <a:rPr lang="en-US" sz="1200" b="1" kern="1200" baseline="0" dirty="0" smtClean="0">
                <a:solidFill>
                  <a:schemeClr val="tx1"/>
                </a:solidFill>
                <a:latin typeface="+mn-lt"/>
                <a:ea typeface="+mn-ea"/>
                <a:cs typeface="+mn-cs"/>
              </a:rPr>
              <a:t>critical resource , </a:t>
            </a:r>
            <a:r>
              <a:rPr lang="en-US" sz="1200" b="0" kern="1200" baseline="0" dirty="0" smtClean="0">
                <a:solidFill>
                  <a:schemeClr val="tx1"/>
                </a:solidFill>
                <a:latin typeface="+mn-lt"/>
                <a:ea typeface="+mn-ea"/>
                <a:cs typeface="+mn-cs"/>
              </a:rPr>
              <a:t>and the portion of the program that uses it as a </a:t>
            </a:r>
            <a:r>
              <a:rPr lang="en-US" sz="1200" b="1" kern="1200" baseline="0" dirty="0" smtClean="0">
                <a:solidFill>
                  <a:schemeClr val="tx1"/>
                </a:solidFill>
                <a:latin typeface="+mn-lt"/>
                <a:ea typeface="+mn-ea"/>
                <a:cs typeface="+mn-cs"/>
              </a:rPr>
              <a:t>critical section </a:t>
            </a:r>
            <a:r>
              <a:rPr lang="en-US" sz="1200" b="0" kern="1200" baseline="0" dirty="0" smtClean="0">
                <a:solidFill>
                  <a:schemeClr val="tx1"/>
                </a:solidFill>
                <a:latin typeface="+mn-lt"/>
                <a:ea typeface="+mn-ea"/>
                <a:cs typeface="+mn-cs"/>
              </a:rPr>
              <a:t>of the program. It is important that only one program at a time be </a:t>
            </a:r>
            <a:r>
              <a:rPr lang="en-US" sz="1200" kern="1200" baseline="0" dirty="0" smtClean="0">
                <a:solidFill>
                  <a:schemeClr val="tx1"/>
                </a:solidFill>
                <a:latin typeface="+mn-lt"/>
                <a:ea typeface="+mn-ea"/>
                <a:cs typeface="+mn-cs"/>
              </a:rPr>
              <a:t>allowed in its critical section. We cannot simply rely on the OS to understand and enforce this restriction because the detailed requirements may not be obvious. In the case of the printer, for example, we want any individual process to have control of the printer while it prints an entire file. Otherwise, lines from competing processes will be interleaved.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enforcement of mutual exclusion creates two additional control problems. One is that of </a:t>
            </a:r>
            <a:r>
              <a:rPr lang="en-US" sz="1200" b="1" kern="1200" baseline="0" dirty="0" smtClean="0">
                <a:solidFill>
                  <a:schemeClr val="tx1"/>
                </a:solidFill>
                <a:latin typeface="+mn-lt"/>
                <a:ea typeface="+mn-ea"/>
                <a:cs typeface="+mn-cs"/>
              </a:rPr>
              <a:t>deadlock . </a:t>
            </a:r>
            <a:r>
              <a:rPr lang="en-US" sz="1200" b="0" kern="1200" baseline="0" dirty="0" smtClean="0">
                <a:solidFill>
                  <a:schemeClr val="tx1"/>
                </a:solidFill>
                <a:latin typeface="+mn-lt"/>
                <a:ea typeface="+mn-ea"/>
                <a:cs typeface="+mn-cs"/>
              </a:rPr>
              <a:t>For example, consider two processes, P1 and P2, and two </a:t>
            </a:r>
            <a:r>
              <a:rPr lang="en-US" sz="1200" kern="1200" baseline="0" dirty="0" smtClean="0">
                <a:solidFill>
                  <a:schemeClr val="tx1"/>
                </a:solidFill>
                <a:latin typeface="+mn-lt"/>
                <a:ea typeface="+mn-ea"/>
                <a:cs typeface="+mn-cs"/>
              </a:rPr>
              <a:t>resources, R1 and R2. Suppose that each process needs access to both resources to perform part of its function. Then it is possible to have the following situation: the OS assigns R1 to P2, and R2 to P1. Each process is waiting for one of the two resources. Neither will release the resource that it already owns until it has acquired the other resource and performed the function requiring both resources. The two processes are deadlocked.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final control problem is </a:t>
            </a:r>
            <a:r>
              <a:rPr lang="en-US" sz="1200" b="1" kern="1200" baseline="0" dirty="0" smtClean="0">
                <a:solidFill>
                  <a:schemeClr val="tx1"/>
                </a:solidFill>
                <a:latin typeface="+mn-lt"/>
                <a:ea typeface="+mn-ea"/>
                <a:cs typeface="+mn-cs"/>
              </a:rPr>
              <a:t>starvation . </a:t>
            </a:r>
            <a:r>
              <a:rPr lang="en-US" sz="1200" b="0" kern="1200" baseline="0" dirty="0" smtClean="0">
                <a:solidFill>
                  <a:schemeClr val="tx1"/>
                </a:solidFill>
                <a:latin typeface="+mn-lt"/>
                <a:ea typeface="+mn-ea"/>
                <a:cs typeface="+mn-cs"/>
              </a:rPr>
              <a:t>Suppose that three processes (P1, P2</a:t>
            </a:r>
            <a:r>
              <a:rPr lang="en-US" sz="1200" b="1"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P3) each require periodic access to resource R. Consider the situation in which P1 is in possession of the resource, and both P2 and P3 are delayed, waiting for that resource. When P1 exits its critical section, either P2 or P3 should be allowed access to R. Assume that the OS grants access to P3 and that P1 again requires access before P3 completes its critical section. If the OS grants access to P1 after P3 has finished, and subsequently alternately grants access to P1 and P3, then P2 may indefinitely be denied access to the resource, even though there is no deadlock situation. </a:t>
            </a:r>
            <a:endParaRPr lang="en-US" b="0"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extLst>
      <p:ext uri="{BB962C8B-B14F-4D97-AF65-F5344CB8AC3E}">
        <p14:creationId xmlns:p14="http://schemas.microsoft.com/office/powerpoint/2010/main" val="374824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2/21/2021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2/21/2021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2/21/2021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2/21/2021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2/21/2021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2/21/2021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2/21/2021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2/21/2021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2/21/2021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2/21/2021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2/21/2021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2/21/2021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2/21/2021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2/21/2021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smtClean="0"/>
              <a:t>Click icon to add picture</a:t>
            </a:r>
            <a:endParaRPr/>
          </a:p>
        </p:txBody>
      </p:sp>
    </p:spTree>
  </p:cSld>
  <p:clrMapOvr>
    <a:masterClrMapping/>
  </p:clrMapOv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2/21/2021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2/21/2021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solidFill>
                  <a:prstClr val="white">
                    <a:lumMod val="65000"/>
                  </a:prstClr>
                </a:solidFill>
              </a:rPr>
              <a:pPr>
                <a:defRPr/>
              </a:pPr>
              <a:t>‹#›</a:t>
            </a:fld>
            <a:endParaRPr lang="en-US" dirty="0">
              <a:solidFill>
                <a:prstClr val="white">
                  <a:lumMod val="65000"/>
                </a:prstClr>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solidFill>
                <a:prstClr val="white">
                  <a:lumMod val="65000"/>
                </a:prstClr>
              </a:solidFill>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solidFill>
                  <a:prstClr val="white">
                    <a:lumMod val="65000"/>
                  </a:prstClr>
                </a:solidFill>
              </a:rPr>
              <a:pPr/>
              <a:t>2/21/2021</a:t>
            </a:fld>
            <a:endParaRPr>
              <a:solidFill>
                <a:prstClr val="white">
                  <a:lumMod val="65000"/>
                </a:prstClr>
              </a:solidFill>
            </a:endParaRPr>
          </a:p>
        </p:txBody>
      </p:sp>
      <p:sp>
        <p:nvSpPr>
          <p:cNvPr id="5" name="Footer Placeholder 4"/>
          <p:cNvSpPr>
            <a:spLocks noGrp="1"/>
          </p:cNvSpPr>
          <p:nvPr>
            <p:ph type="ftr" sz="quarter" idx="11"/>
          </p:nvPr>
        </p:nvSpPr>
        <p:spPr/>
        <p:txBody>
          <a:bodyPr/>
          <a:lstStyle/>
          <a:p>
            <a:endParaRPr>
              <a:solidFill>
                <a:prstClr val="white">
                  <a:lumMod val="65000"/>
                </a:prstClr>
              </a:solidFill>
            </a:endParaRPr>
          </a:p>
        </p:txBody>
      </p:sp>
      <p:sp>
        <p:nvSpPr>
          <p:cNvPr id="6" name="Slide Number Placeholder 5"/>
          <p:cNvSpPr>
            <a:spLocks noGrp="1"/>
          </p:cNvSpPr>
          <p:nvPr>
            <p:ph type="sldNum" sz="quarter" idx="12"/>
          </p:nvPr>
        </p:nvSpPr>
        <p:spPr/>
        <p:txBody>
          <a:bodyPr/>
          <a:lstStyle/>
          <a:p>
            <a:fld id="{3FFF1679-83E0-4571-98D7-4BB535B5F505}" type="slidenum">
              <a:rPr>
                <a:solidFill>
                  <a:srgbClr val="990000"/>
                </a:solidFill>
              </a:rPr>
              <a:pPr/>
              <a:t>‹#›</a:t>
            </a:fld>
            <a:endParaRPr>
              <a:solidFill>
                <a:srgbClr val="990000"/>
              </a:solidFill>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solidFill>
                <a:prstClr val="black"/>
              </a:solidFill>
              <a:latin typeface="Calisto MT"/>
            </a:endParaRPr>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white">
                  <a:lumMod val="65000"/>
                </a:prstClr>
              </a:solidFill>
            </a:endParaRPr>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solidFill>
                  <a:prstClr val="white">
                    <a:lumMod val="65000"/>
                  </a:prstClr>
                </a:solidFill>
              </a:rPr>
              <a:pPr>
                <a:defRPr/>
              </a:pPr>
              <a:t>‹#›</a:t>
            </a:fld>
            <a:endParaRPr lang="en-US" dirty="0">
              <a:solidFill>
                <a:prstClr val="white">
                  <a:lumMod val="65000"/>
                </a:prstClr>
              </a:solidFill>
            </a:endParaRPr>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2/21/2021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white">
                  <a:lumMod val="65000"/>
                </a:prstClr>
              </a:solidFill>
            </a:endParaRPr>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solidFill>
                  <a:srgbClr val="990000"/>
                </a:solidFill>
              </a:rPr>
              <a:pPr>
                <a:defRPr/>
              </a:pPr>
              <a:t>‹#›</a:t>
            </a:fld>
            <a:endParaRPr lang="en-US" dirty="0">
              <a:solidFill>
                <a:srgbClr val="990000"/>
              </a:solidFill>
            </a:endParaRPr>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white">
                  <a:lumMod val="65000"/>
                </a:prstClr>
              </a:solidFill>
            </a:endParaRPr>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white">
                  <a:lumMod val="65000"/>
                </a:prstClr>
              </a:solidFill>
            </a:endParaRPr>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white">
                  <a:lumMod val="65000"/>
                </a:prstClr>
              </a:solidFill>
            </a:endParaRPr>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solidFill>
                  <a:srgbClr val="990000"/>
                </a:solidFill>
              </a:rPr>
              <a:pPr>
                <a:defRPr/>
              </a:pPr>
              <a:t>‹#›</a:t>
            </a:fld>
            <a:endParaRPr lang="en-US" dirty="0">
              <a:solidFill>
                <a:srgbClr val="990000"/>
              </a:solidFill>
            </a:endParaRPr>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smtClean="0"/>
              <a:t>Click icon to add picture</a:t>
            </a:r>
            <a:endParaRPr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solidFill>
                  <a:srgbClr val="990000"/>
                </a:solidFill>
              </a:rPr>
              <a:pPr>
                <a:defRPr/>
              </a:pPr>
              <a:t>‹#›</a:t>
            </a:fld>
            <a:endParaRPr lang="en-US" dirty="0">
              <a:solidFill>
                <a:srgbClr val="990000"/>
              </a:solidFill>
            </a:endParaRP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solidFill>
                  <a:srgbClr val="990000"/>
                </a:solidFill>
              </a:rPr>
              <a:pPr>
                <a:defRPr/>
              </a:pPr>
              <a:t>‹#›</a:t>
            </a:fld>
            <a:endParaRPr lang="en-US" dirty="0">
              <a:solidFill>
                <a:srgbClr val="990000"/>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2/21/2021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2/21/2021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2/21/2021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2/21/2021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2/21/2021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2/21/2021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2.jpeg"/><Relationship Id="rId2" Type="http://schemas.openxmlformats.org/officeDocument/2006/relationships/slideLayout" Target="../slideLayouts/slideLayout27.xml"/><Relationship Id="rId16" Type="http://schemas.openxmlformats.org/officeDocument/2006/relationships/image" Target="../media/image1.jpe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2/21/2021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2/21/2021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iming>
    <p:tnLst>
      <p:par>
        <p:cTn id="1" dur="indefinite" restart="never" nodeType="tmRoot"/>
      </p:par>
    </p:tnLst>
  </p:timing>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solidFill>
                  <a:prstClr val="white">
                    <a:lumMod val="65000"/>
                  </a:prstClr>
                </a:solidFill>
              </a:rPr>
              <a:pPr>
                <a:defRPr/>
              </a:pPr>
              <a:t>2/21/2021</a:t>
            </a:fld>
            <a:endParaRPr lang="en-US" dirty="0">
              <a:solidFill>
                <a:prstClr val="white">
                  <a:lumMod val="65000"/>
                </a:prstClr>
              </a:solidFill>
            </a:endParaRPr>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solidFill>
                <a:prstClr val="white">
                  <a:lumMod val="65000"/>
                </a:prstClr>
              </a:solidFill>
            </a:endParaRPr>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solidFill>
                  <a:srgbClr val="990000"/>
                </a:solidFill>
              </a:rPr>
              <a:pPr>
                <a:defRPr/>
              </a:pPr>
              <a:t>‹#›</a:t>
            </a:fld>
            <a:endParaRPr lang="en-US" dirty="0">
              <a:solidFill>
                <a:srgbClr val="990000"/>
              </a:solidFill>
            </a:endParaRPr>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prstClr val="white"/>
              </a:solidFill>
              <a:latin typeface="Calisto MT"/>
            </a:endParaRPr>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9.xml"/><Relationship Id="rId1" Type="http://schemas.openxmlformats.org/officeDocument/2006/relationships/slideLayout" Target="../slideLayouts/slideLayout1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5.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11.e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r>
              <a:rPr lang="en-US" dirty="0" smtClean="0"/>
              <a:t>Chapter 5</a:t>
            </a:r>
            <a:br>
              <a:rPr lang="en-US" dirty="0" smtClean="0"/>
            </a:br>
            <a:r>
              <a:rPr lang="en-US" dirty="0" smtClean="0"/>
              <a:t>Concurrency: Mutual Exclusion and Synchronization</a:t>
            </a:r>
          </a:p>
        </p:txBody>
      </p:sp>
      <p:sp>
        <p:nvSpPr>
          <p:cNvPr id="3" name="Subtitle 2"/>
          <p:cNvSpPr>
            <a:spLocks noGrp="1"/>
          </p:cNvSpPr>
          <p:nvPr>
            <p:ph type="body" idx="1"/>
          </p:nvPr>
        </p:nvSpPr>
        <p:spPr>
          <a:xfrm>
            <a:off x="457200" y="1905000"/>
            <a:ext cx="2133601" cy="4191000"/>
          </a:xfrm>
        </p:spPr>
        <p:txBody>
          <a:bodyPr rtlCol="0">
            <a:normAutofit/>
          </a:bodyPr>
          <a:lstStyle/>
          <a:p>
            <a:pPr algn="ctr">
              <a:spcBef>
                <a:spcPct val="20000"/>
              </a:spcBef>
              <a:buClrTx/>
              <a:buSzTx/>
              <a:defRPr/>
            </a:pPr>
            <a:r>
              <a:rPr lang="en-US" sz="3200" i="1" dirty="0" smtClean="0">
                <a:solidFill>
                  <a:schemeClr val="bg2">
                    <a:lumMod val="25000"/>
                  </a:schemeClr>
                </a:solidFill>
              </a:rPr>
              <a:t>Operating Systems:</a:t>
            </a:r>
            <a:br>
              <a:rPr lang="en-US" sz="3200" i="1" dirty="0" smtClean="0">
                <a:solidFill>
                  <a:schemeClr val="bg2">
                    <a:lumMod val="25000"/>
                  </a:schemeClr>
                </a:solidFill>
              </a:rPr>
            </a:br>
            <a:r>
              <a:rPr lang="en-US" sz="3200" i="1" dirty="0" smtClean="0">
                <a:solidFill>
                  <a:schemeClr val="bg2">
                    <a:lumMod val="25000"/>
                  </a:schemeClr>
                </a:solidFill>
              </a:rPr>
              <a:t>Internals and Design Principles</a:t>
            </a:r>
          </a:p>
        </p:txBody>
      </p:sp>
      <p:sp>
        <p:nvSpPr>
          <p:cNvPr id="7" name="Rectangle 6"/>
          <p:cNvSpPr/>
          <p:nvPr/>
        </p:nvSpPr>
        <p:spPr>
          <a:xfrm>
            <a:off x="5029200" y="5029200"/>
            <a:ext cx="3581400" cy="684803"/>
          </a:xfrm>
          <a:prstGeom prst="rect">
            <a:avLst/>
          </a:prstGeom>
        </p:spPr>
        <p:txBody>
          <a:bodyPr wrap="square">
            <a:spAutoFit/>
          </a:bodyPr>
          <a:lstStyle/>
          <a:p>
            <a:pPr algn="r">
              <a:spcBef>
                <a:spcPts val="300"/>
              </a:spcBef>
              <a:buClr>
                <a:schemeClr val="accent1"/>
              </a:buClr>
              <a:buSzPct val="75000"/>
            </a:pPr>
            <a:r>
              <a:rPr lang="en-US" dirty="0" smtClean="0">
                <a:solidFill>
                  <a:schemeClr val="tx1">
                    <a:lumMod val="50000"/>
                    <a:lumOff val="50000"/>
                  </a:schemeClr>
                </a:solidFill>
                <a:latin typeface="+mn-lt"/>
              </a:rPr>
              <a:t>Eighth Edition</a:t>
            </a:r>
          </a:p>
          <a:p>
            <a:pPr algn="r">
              <a:spcBef>
                <a:spcPts val="300"/>
              </a:spcBef>
              <a:buClr>
                <a:schemeClr val="accent1"/>
              </a:buClr>
              <a:buSzPct val="75000"/>
            </a:pPr>
            <a:r>
              <a:rPr lang="en-US" dirty="0" smtClean="0">
                <a:solidFill>
                  <a:schemeClr val="tx1">
                    <a:lumMod val="50000"/>
                    <a:lumOff val="50000"/>
                  </a:schemeClr>
                </a:solidFill>
                <a:latin typeface="+mn-lt"/>
              </a:rPr>
              <a:t>By William Stallings</a:t>
            </a:r>
            <a:endParaRPr lang="en-US" dirty="0">
              <a:solidFill>
                <a:schemeClr val="tx1">
                  <a:lumMod val="50000"/>
                  <a:lumOff val="50000"/>
                </a:schemeClr>
              </a:solidFill>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381000" y="2971800"/>
            <a:ext cx="8625503" cy="2590800"/>
          </a:xfrm>
          <a:prstGeom prst="rect">
            <a:avLst/>
          </a:prstGeom>
        </p:spPr>
      </p:pic>
      <p:sp>
        <p:nvSpPr>
          <p:cNvPr id="11" name="TextBox 10"/>
          <p:cNvSpPr txBox="1"/>
          <p:nvPr/>
        </p:nvSpPr>
        <p:spPr>
          <a:xfrm>
            <a:off x="304800" y="685800"/>
            <a:ext cx="8534400" cy="1200329"/>
          </a:xfrm>
          <a:prstGeom prst="rect">
            <a:avLst/>
          </a:prstGeom>
          <a:noFill/>
        </p:spPr>
        <p:txBody>
          <a:bodyPr wrap="square" rtlCol="0">
            <a:spAutoFit/>
          </a:bodyPr>
          <a:lstStyle/>
          <a:p>
            <a:pPr algn="ctr"/>
            <a:r>
              <a:rPr lang="en-US" sz="3600" b="1" dirty="0" smtClean="0">
                <a:latin typeface="+mj-lt"/>
              </a:rPr>
              <a:t>Figure 5.1    </a:t>
            </a:r>
          </a:p>
          <a:p>
            <a:pPr algn="ctr"/>
            <a:r>
              <a:rPr lang="en-US" sz="3600" b="1" dirty="0" smtClean="0">
                <a:latin typeface="+mj-lt"/>
              </a:rPr>
              <a:t>Illustration of Mutual Exclusion </a:t>
            </a:r>
            <a:endParaRPr lang="en-US" sz="3600" b="1" dirty="0">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Requirements for Mutual Exclusion</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057400"/>
            <a:ext cx="8153400" cy="4419600"/>
          </a:xfrm>
        </p:spPr>
        <p:txBody>
          <a:bodyPr>
            <a:normAutofit fontScale="62500" lnSpcReduction="20000"/>
          </a:bodyPr>
          <a:lstStyle/>
          <a:p>
            <a:r>
              <a:rPr lang="en-US" sz="4000" dirty="0" smtClean="0"/>
              <a:t>Must be enforced</a:t>
            </a:r>
          </a:p>
          <a:p>
            <a:r>
              <a:rPr lang="en-US" sz="4000" dirty="0" smtClean="0"/>
              <a:t>A process that halts must do so without             interfering with other processes</a:t>
            </a:r>
          </a:p>
          <a:p>
            <a:r>
              <a:rPr lang="en-US" sz="4000" dirty="0" smtClean="0"/>
              <a:t>No deadlock or starvation</a:t>
            </a:r>
          </a:p>
          <a:p>
            <a:r>
              <a:rPr lang="en-US" sz="4000" dirty="0" smtClean="0"/>
              <a:t>A process must not be denied access to a critical section when there is no other process using it</a:t>
            </a:r>
          </a:p>
          <a:p>
            <a:r>
              <a:rPr lang="en-US" sz="4000" dirty="0" smtClean="0"/>
              <a:t>No assumptions are made about relative process speeds or number of processes</a:t>
            </a:r>
          </a:p>
          <a:p>
            <a:r>
              <a:rPr lang="en-US" sz="4000" dirty="0" smtClean="0"/>
              <a:t>A process remains inside its critical section for a finite time only</a:t>
            </a:r>
          </a:p>
          <a:p>
            <a:endParaRPr lang="en-US" sz="2400" dirty="0"/>
          </a:p>
        </p:txBody>
      </p:sp>
      <p:pic>
        <p:nvPicPr>
          <p:cNvPr id="4" name="Picture 3"/>
          <p:cNvPicPr>
            <a:picLocks noChangeAspect="1"/>
          </p:cNvPicPr>
          <p:nvPr/>
        </p:nvPicPr>
        <p:blipFill>
          <a:blip r:embed="rId3"/>
          <a:stretch>
            <a:fillRect/>
          </a:stretch>
        </p:blipFill>
        <p:spPr>
          <a:xfrm>
            <a:off x="6629400" y="2362200"/>
            <a:ext cx="1968500" cy="1532725"/>
          </a:xfrm>
          <a:prstGeom prst="rect">
            <a:avLst/>
          </a:prstGeom>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endPar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8" name="TextBox 7"/>
          <p:cNvSpPr txBox="1"/>
          <p:nvPr/>
        </p:nvSpPr>
        <p:spPr>
          <a:xfrm>
            <a:off x="304800" y="2209800"/>
            <a:ext cx="4191000" cy="2954655"/>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Interrupt Disabling</a:t>
            </a:r>
          </a:p>
          <a:p>
            <a:pPr marL="342900" lvl="1" indent="-342900"/>
            <a:endParaRPr lang="en-US" sz="1600" b="1" dirty="0" smtClean="0">
              <a:solidFill>
                <a:schemeClr val="accent4">
                  <a:lumMod val="50000"/>
                </a:schemeClr>
              </a:solidFill>
            </a:endParaRPr>
          </a:p>
          <a:p>
            <a:pPr lvl="1">
              <a:buClr>
                <a:schemeClr val="accent3">
                  <a:lumMod val="50000"/>
                </a:schemeClr>
              </a:buClr>
              <a:buFont typeface="Wingdings" charset="2"/>
              <a:buChar char="§"/>
            </a:pPr>
            <a:r>
              <a:rPr lang="en-US" sz="2400" dirty="0" smtClean="0">
                <a:latin typeface="+mn-lt"/>
              </a:rPr>
              <a:t> </a:t>
            </a:r>
            <a:r>
              <a:rPr lang="en-US" sz="2400" dirty="0" err="1" smtClean="0">
                <a:latin typeface="+mn-lt"/>
              </a:rPr>
              <a:t>uniprocessor</a:t>
            </a:r>
            <a:r>
              <a:rPr lang="en-US" sz="2400" dirty="0" smtClean="0">
                <a:latin typeface="+mn-lt"/>
              </a:rPr>
              <a:t> system</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disabling interrupts      </a:t>
            </a:r>
          </a:p>
          <a:p>
            <a:pPr lvl="1">
              <a:buClr>
                <a:schemeClr val="accent3">
                  <a:lumMod val="50000"/>
                </a:schemeClr>
              </a:buClr>
            </a:pPr>
            <a:r>
              <a:rPr lang="en-US" sz="2400" dirty="0" smtClean="0">
                <a:latin typeface="+mn-lt"/>
              </a:rPr>
              <a:t>   guarantees mutual  </a:t>
            </a:r>
          </a:p>
          <a:p>
            <a:pPr lvl="1">
              <a:buClr>
                <a:schemeClr val="accent3">
                  <a:lumMod val="50000"/>
                </a:schemeClr>
              </a:buClr>
            </a:pPr>
            <a:r>
              <a:rPr lang="en-US" sz="2400" dirty="0" smtClean="0">
                <a:latin typeface="+mn-lt"/>
              </a:rPr>
              <a:t>   exclusion</a:t>
            </a:r>
          </a:p>
          <a:p>
            <a:endParaRPr lang="en-US" dirty="0"/>
          </a:p>
        </p:txBody>
      </p:sp>
      <p:sp>
        <p:nvSpPr>
          <p:cNvPr id="9" name="TextBox 8"/>
          <p:cNvSpPr txBox="1"/>
          <p:nvPr/>
        </p:nvSpPr>
        <p:spPr>
          <a:xfrm>
            <a:off x="4800600" y="2209800"/>
            <a:ext cx="3962400" cy="4001096"/>
          </a:xfrm>
          <a:prstGeom prst="rect">
            <a:avLst/>
          </a:prstGeom>
          <a:noFill/>
        </p:spPr>
        <p:txBody>
          <a:bodyPr wrap="square" rtlCol="0">
            <a:spAutoFit/>
          </a:bodyPr>
          <a:lstStyle/>
          <a:p>
            <a:pPr marL="342900" lvl="1" indent="-342900">
              <a:buFont typeface="Wingdings" charset="2"/>
              <a:buChar char="§"/>
            </a:pPr>
            <a:r>
              <a:rPr lang="en-US" sz="3200" b="1" dirty="0" smtClean="0">
                <a:ln w="1905"/>
                <a:solidFill>
                  <a:schemeClr val="accent3">
                    <a:lumMod val="50000"/>
                  </a:schemeClr>
                </a:solidFill>
                <a:effectLst>
                  <a:innerShdw blurRad="69850" dist="43180" dir="5400000">
                    <a:srgbClr val="000000">
                      <a:alpha val="65000"/>
                    </a:srgbClr>
                  </a:innerShdw>
                </a:effectLst>
                <a:latin typeface="+mn-lt"/>
              </a:rPr>
              <a:t>Disadvantages:</a:t>
            </a:r>
          </a:p>
          <a:p>
            <a:pPr marL="342900" lvl="1" indent="-342900"/>
            <a:endParaRPr lang="en-US" sz="1200" dirty="0" smtClean="0"/>
          </a:p>
          <a:p>
            <a:pPr lvl="1">
              <a:buClr>
                <a:schemeClr val="accent3">
                  <a:lumMod val="50000"/>
                </a:schemeClr>
              </a:buClr>
              <a:buFont typeface="Wingdings" charset="2"/>
              <a:buChar char="§"/>
            </a:pPr>
            <a:r>
              <a:rPr lang="en-US" sz="2400" dirty="0" smtClean="0"/>
              <a:t> </a:t>
            </a:r>
            <a:r>
              <a:rPr lang="en-US" sz="2400" dirty="0" smtClean="0">
                <a:latin typeface="+mn-lt"/>
              </a:rPr>
              <a:t>the efficiency of  </a:t>
            </a:r>
          </a:p>
          <a:p>
            <a:pPr lvl="1">
              <a:buClr>
                <a:schemeClr val="accent3">
                  <a:lumMod val="50000"/>
                </a:schemeClr>
              </a:buClr>
            </a:pPr>
            <a:r>
              <a:rPr lang="en-US" sz="2400" dirty="0" smtClean="0">
                <a:latin typeface="+mn-lt"/>
              </a:rPr>
              <a:t>   execution could be </a:t>
            </a:r>
          </a:p>
          <a:p>
            <a:pPr lvl="1">
              <a:buClr>
                <a:schemeClr val="accent3">
                  <a:lumMod val="50000"/>
                </a:schemeClr>
              </a:buClr>
            </a:pPr>
            <a:r>
              <a:rPr lang="en-US" sz="2400" dirty="0" smtClean="0">
                <a:latin typeface="+mn-lt"/>
              </a:rPr>
              <a:t>   noticeably degraded</a:t>
            </a:r>
          </a:p>
          <a:p>
            <a:pPr lvl="1">
              <a:buClr>
                <a:schemeClr val="accent3">
                  <a:lumMod val="50000"/>
                </a:schemeClr>
              </a:buClr>
              <a:buFont typeface="Wingdings" charset="2"/>
              <a:buChar char="§"/>
            </a:pPr>
            <a:endParaRPr lang="en-US" sz="2400" dirty="0" smtClean="0">
              <a:latin typeface="+mn-lt"/>
            </a:endParaRPr>
          </a:p>
          <a:p>
            <a:pPr lvl="1">
              <a:buClr>
                <a:schemeClr val="accent3">
                  <a:lumMod val="50000"/>
                </a:schemeClr>
              </a:buClr>
              <a:buFont typeface="Wingdings" charset="2"/>
              <a:buChar char="§"/>
            </a:pPr>
            <a:r>
              <a:rPr lang="en-US" sz="2400" dirty="0" smtClean="0">
                <a:latin typeface="+mn-lt"/>
              </a:rPr>
              <a:t> this approach will not </a:t>
            </a:r>
          </a:p>
          <a:p>
            <a:pPr lvl="1">
              <a:buClr>
                <a:schemeClr val="accent3">
                  <a:lumMod val="50000"/>
                </a:schemeClr>
              </a:buClr>
            </a:pPr>
            <a:r>
              <a:rPr lang="en-US" sz="2400" dirty="0" smtClean="0">
                <a:latin typeface="+mn-lt"/>
              </a:rPr>
              <a:t>   work in a  </a:t>
            </a:r>
          </a:p>
          <a:p>
            <a:pPr lvl="1">
              <a:buClr>
                <a:schemeClr val="accent3">
                  <a:lumMod val="50000"/>
                </a:schemeClr>
              </a:buClr>
            </a:pPr>
            <a:r>
              <a:rPr lang="en-US" sz="2400" dirty="0" smtClean="0">
                <a:latin typeface="+mn-lt"/>
              </a:rPr>
              <a:t>   multiprocessor </a:t>
            </a:r>
          </a:p>
          <a:p>
            <a:pPr lvl="1">
              <a:buClr>
                <a:schemeClr val="accent3">
                  <a:lumMod val="50000"/>
                </a:schemeClr>
              </a:buClr>
            </a:pPr>
            <a:r>
              <a:rPr lang="en-US" sz="2400" dirty="0" smtClean="0">
                <a:latin typeface="+mn-lt"/>
              </a:rPr>
              <a:t>   architecture</a:t>
            </a:r>
          </a:p>
          <a:p>
            <a:endParaRPr lang="en-US" dirty="0"/>
          </a:p>
        </p:txBody>
      </p:sp>
      <p:cxnSp>
        <p:nvCxnSpPr>
          <p:cNvPr id="11" name="Straight Connector 10"/>
          <p:cNvCxnSpPr/>
          <p:nvPr/>
        </p:nvCxnSpPr>
        <p:spPr>
          <a:xfrm rot="5400000">
            <a:off x="2858294" y="4228306"/>
            <a:ext cx="3581400" cy="1588"/>
          </a:xfrm>
          <a:prstGeom prst="line">
            <a:avLst/>
          </a:prstGeom>
          <a:ln w="34925">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Mutual Exclusion: </a:t>
            </a:r>
            <a:b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Hardware Support</a:t>
            </a:r>
            <a:endParaRPr lang="en-NZ"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209800"/>
            <a:ext cx="8305800" cy="4419600"/>
          </a:xfrm>
        </p:spPr>
        <p:txBody>
          <a:bodyPr>
            <a:noAutofit/>
          </a:bodyPr>
          <a:lstStyle/>
          <a:p>
            <a:pPr lvl="2"/>
            <a:r>
              <a:rPr lang="en-NZ" sz="3400" dirty="0" smtClean="0"/>
              <a:t>Compare&amp;Swap Instruction </a:t>
            </a:r>
          </a:p>
          <a:p>
            <a:pPr lvl="2"/>
            <a:r>
              <a:rPr lang="en-NZ" sz="3400" dirty="0" smtClean="0"/>
              <a:t>Exchange Instruction</a:t>
            </a:r>
          </a:p>
        </p:txBody>
      </p:sp>
      <p:pic>
        <p:nvPicPr>
          <p:cNvPr id="4" name="Picture 3"/>
          <p:cNvPicPr>
            <a:picLocks noChangeAspect="1"/>
          </p:cNvPicPr>
          <p:nvPr/>
        </p:nvPicPr>
        <p:blipFill>
          <a:blip r:embed="rId3"/>
          <a:stretch>
            <a:fillRect/>
          </a:stretch>
        </p:blipFill>
        <p:spPr>
          <a:xfrm rot="1357152">
            <a:off x="7741239" y="5378016"/>
            <a:ext cx="1240129" cy="1093725"/>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Special Machine Instruction:</a:t>
            </a:r>
            <a:b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br>
            <a:r>
              <a:rPr lang="en-US" sz="4400" dirty="0" smtClean="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rPr>
              <a:t>Advantages</a:t>
            </a:r>
            <a:endParaRPr lang="en-US" sz="4400" dirty="0">
              <a:ln w="1905">
                <a:solidFill>
                  <a:schemeClr val="accent1">
                    <a:lumMod val="75000"/>
                  </a:schemeClr>
                </a:solidFill>
              </a:ln>
              <a:solidFill>
                <a:schemeClr val="accent4">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8180296" cy="3840163"/>
          </a:xfrm>
        </p:spPr>
        <p:txBody>
          <a:bodyPr>
            <a:normAutofit fontScale="40000" lnSpcReduction="20000"/>
          </a:bodyPr>
          <a:lstStyle/>
          <a:p>
            <a:r>
              <a:rPr lang="en-US" sz="8800" dirty="0" smtClean="0"/>
              <a:t> </a:t>
            </a:r>
            <a:r>
              <a:rPr lang="en-US" sz="8000" dirty="0" smtClean="0"/>
              <a:t>Applicable to any number of processes on     either a single processor or multiple   processors sharing main memory</a:t>
            </a:r>
          </a:p>
          <a:p>
            <a:r>
              <a:rPr lang="en-US" sz="8000" dirty="0" smtClean="0"/>
              <a:t> Simple and easy to verify</a:t>
            </a:r>
          </a:p>
          <a:p>
            <a:r>
              <a:rPr lang="en-US" sz="8000" dirty="0" smtClean="0"/>
              <a:t> It can be used to support multiple critical sections; each critical section can be defined by its own variable</a:t>
            </a:r>
          </a:p>
          <a:p>
            <a:endParaRPr lang="en-US" dirty="0"/>
          </a:p>
        </p:txBody>
      </p:sp>
      <p:sp>
        <p:nvSpPr>
          <p:cNvPr id="4" name="Up Arrow 3"/>
          <p:cNvSpPr/>
          <p:nvPr/>
        </p:nvSpPr>
        <p:spPr>
          <a:xfrm>
            <a:off x="685800" y="22860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Up Arrow 7"/>
          <p:cNvSpPr/>
          <p:nvPr/>
        </p:nvSpPr>
        <p:spPr>
          <a:xfrm>
            <a:off x="685800" y="36576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Up Arrow 8"/>
          <p:cNvSpPr/>
          <p:nvPr/>
        </p:nvSpPr>
        <p:spPr>
          <a:xfrm>
            <a:off x="685800" y="4343400"/>
            <a:ext cx="381000" cy="457200"/>
          </a:xfrm>
          <a:prstGeom prst="upArrow">
            <a:avLst>
              <a:gd name="adj1" fmla="val 50000"/>
              <a:gd name="adj2" fmla="val 50000"/>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a:stretch>
            <a:fillRect/>
          </a:stretch>
        </p:blipFill>
        <p:spPr>
          <a:xfrm rot="258191">
            <a:off x="6858000" y="5257800"/>
            <a:ext cx="1524000" cy="1289538"/>
          </a:xfrm>
          <a:prstGeom prst="rect">
            <a:avLst/>
          </a:prstGeo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ln w="1905"/>
                <a:solidFill>
                  <a:schemeClr val="accent1">
                    <a:lumMod val="75000"/>
                  </a:schemeClr>
                </a:solidFill>
                <a:effectLst>
                  <a:innerShdw blurRad="69850" dist="43180" dir="5400000">
                    <a:srgbClr val="000000">
                      <a:alpha val="65000"/>
                    </a:srgbClr>
                  </a:innerShdw>
                </a:effectLst>
              </a:rPr>
              <a:t>Special Machine Instruction:</a:t>
            </a:r>
            <a:br>
              <a:rPr lang="en-US" sz="4400" b="1" dirty="0" smtClean="0">
                <a:ln w="1905"/>
                <a:solidFill>
                  <a:schemeClr val="accent1">
                    <a:lumMod val="75000"/>
                  </a:schemeClr>
                </a:solidFill>
                <a:effectLst>
                  <a:innerShdw blurRad="69850" dist="43180" dir="5400000">
                    <a:srgbClr val="000000">
                      <a:alpha val="65000"/>
                    </a:srgbClr>
                  </a:innerShdw>
                </a:effectLst>
              </a:rPr>
            </a:br>
            <a:r>
              <a:rPr lang="en-US" sz="4400" b="1" dirty="0" smtClean="0">
                <a:ln w="1905"/>
                <a:solidFill>
                  <a:schemeClr val="accent1">
                    <a:lumMod val="75000"/>
                  </a:schemeClr>
                </a:solidFill>
                <a:effectLst>
                  <a:innerShdw blurRad="69850" dist="43180" dir="5400000">
                    <a:srgbClr val="000000">
                      <a:alpha val="65000"/>
                    </a:srgbClr>
                  </a:innerShdw>
                </a:effectLst>
              </a:rPr>
              <a:t>Disadvantages</a:t>
            </a:r>
            <a:endParaRPr lang="en-US" sz="4400" b="1" dirty="0">
              <a:ln w="1905"/>
              <a:solidFill>
                <a:schemeClr val="accent1">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457200" y="2057400"/>
            <a:ext cx="8229600" cy="4495800"/>
          </a:xfrm>
        </p:spPr>
        <p:txBody>
          <a:bodyPr>
            <a:noAutofit/>
          </a:bodyPr>
          <a:lstStyle/>
          <a:p>
            <a:pPr marL="274320" indent="-457200">
              <a:spcBef>
                <a:spcPts val="600"/>
              </a:spcBef>
            </a:pPr>
            <a:r>
              <a:rPr lang="en-US" sz="3200" dirty="0" smtClean="0"/>
              <a:t>  Busy-waiting is employed, thus while a                      	process is waiting for access to a critical 	section it continues to consume processor 	time</a:t>
            </a:r>
          </a:p>
          <a:p>
            <a:pPr marL="274320" indent="-457200">
              <a:spcBef>
                <a:spcPts val="600"/>
              </a:spcBef>
            </a:pPr>
            <a:r>
              <a:rPr lang="en-US" sz="3200" dirty="0" smtClean="0"/>
              <a:t>  Starvation is possible when a process 	leaves a critical section and more than 	one process is waiting</a:t>
            </a:r>
            <a:endParaRPr lang="en-NZ" sz="3200" dirty="0" smtClean="0"/>
          </a:p>
          <a:p>
            <a:pPr marL="274320" indent="-457200">
              <a:spcBef>
                <a:spcPts val="600"/>
              </a:spcBef>
            </a:pPr>
            <a:r>
              <a:rPr lang="en-US" sz="3200" dirty="0" smtClean="0"/>
              <a:t> Deadlock is possible</a:t>
            </a:r>
          </a:p>
        </p:txBody>
      </p:sp>
      <p:sp>
        <p:nvSpPr>
          <p:cNvPr id="4" name="Down Arrow 3"/>
          <p:cNvSpPr/>
          <p:nvPr/>
        </p:nvSpPr>
        <p:spPr>
          <a:xfrm>
            <a:off x="457200" y="43434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7239000" y="5524500"/>
            <a:ext cx="1638300" cy="1333500"/>
          </a:xfrm>
          <a:prstGeom prst="rect">
            <a:avLst/>
          </a:prstGeom>
        </p:spPr>
      </p:pic>
      <p:sp>
        <p:nvSpPr>
          <p:cNvPr id="8" name="Down Arrow 7"/>
          <p:cNvSpPr/>
          <p:nvPr/>
        </p:nvSpPr>
        <p:spPr>
          <a:xfrm>
            <a:off x="457200" y="58674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457200" y="2209800"/>
            <a:ext cx="457200" cy="533400"/>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6096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5" name="TextBox 4"/>
          <p:cNvSpPr txBox="1"/>
          <p:nvPr/>
        </p:nvSpPr>
        <p:spPr>
          <a:xfrm>
            <a:off x="3124200" y="6248400"/>
            <a:ext cx="5486400" cy="228600"/>
          </a:xfrm>
          <a:prstGeom prst="rect">
            <a:avLst/>
          </a:prstGeom>
          <a:blipFill rotWithShape="1">
            <a:blip r:embed="rId3"/>
            <a:tile tx="0" ty="0" sx="100000" sy="100000" flip="none" algn="tl"/>
          </a:blipFill>
        </p:spPr>
        <p:txBody>
          <a:bodyPr wrap="square" rtlCol="0">
            <a:spAutoFit/>
          </a:bodyPr>
          <a:lstStyle/>
          <a:p>
            <a:endParaRPr lang="en-US"/>
          </a:p>
        </p:txBody>
      </p:sp>
      <p:sp>
        <p:nvSpPr>
          <p:cNvPr id="10" name="Rectangle 9"/>
          <p:cNvSpPr/>
          <p:nvPr/>
        </p:nvSpPr>
        <p:spPr>
          <a:xfrm>
            <a:off x="6477000" y="1524000"/>
            <a:ext cx="2362200" cy="3354765"/>
          </a:xfrm>
          <a:prstGeom prst="rect">
            <a:avLst/>
          </a:prstGeom>
        </p:spPr>
        <p:txBody>
          <a:bodyPr wrap="square">
            <a:spAutoFit/>
          </a:bodyPr>
          <a:lstStyle/>
          <a:p>
            <a:pPr algn="ctr"/>
            <a:r>
              <a:rPr lang="en-US" sz="3600" b="1" dirty="0" smtClean="0">
                <a:latin typeface="+mj-lt"/>
              </a:rPr>
              <a:t>Table 5.3    </a:t>
            </a:r>
          </a:p>
          <a:p>
            <a:pPr algn="ctr"/>
            <a:endParaRPr lang="en-US" sz="3600" b="1" dirty="0" smtClean="0">
              <a:latin typeface="+mj-lt"/>
            </a:endParaRPr>
          </a:p>
          <a:p>
            <a:pPr algn="ctr"/>
            <a:r>
              <a:rPr lang="en-US" sz="2800" b="1" dirty="0" smtClean="0">
                <a:latin typeface="+mj-lt"/>
              </a:rPr>
              <a:t>Common </a:t>
            </a:r>
          </a:p>
          <a:p>
            <a:pPr algn="ctr"/>
            <a:endParaRPr lang="en-US" sz="2800" b="1" dirty="0" smtClean="0">
              <a:latin typeface="+mj-lt"/>
            </a:endParaRPr>
          </a:p>
          <a:p>
            <a:pPr algn="ctr"/>
            <a:r>
              <a:rPr lang="en-US" sz="2800" b="1" dirty="0" smtClean="0">
                <a:latin typeface="+mj-lt"/>
              </a:rPr>
              <a:t>Concurrency </a:t>
            </a:r>
          </a:p>
          <a:p>
            <a:pPr algn="ctr"/>
            <a:endParaRPr lang="en-US" sz="2800" b="1" dirty="0" smtClean="0">
              <a:latin typeface="+mj-lt"/>
            </a:endParaRPr>
          </a:p>
          <a:p>
            <a:pPr algn="ctr"/>
            <a:r>
              <a:rPr lang="en-US" sz="2800" b="1" dirty="0" smtClean="0">
                <a:latin typeface="+mj-lt"/>
              </a:rPr>
              <a:t>Mechanisms</a:t>
            </a:r>
            <a:r>
              <a:rPr lang="en-US" sz="2800" dirty="0" smtClean="0">
                <a:latin typeface="+mj-lt"/>
              </a:rPr>
              <a:t> </a:t>
            </a:r>
            <a:endParaRPr lang="en-US" sz="4000" dirty="0">
              <a:latin typeface="+mj-lt"/>
            </a:endParaRPr>
          </a:p>
        </p:txBody>
      </p:sp>
      <p:pic>
        <p:nvPicPr>
          <p:cNvPr id="11" name="Picture 10"/>
          <p:cNvPicPr>
            <a:picLocks noChangeAspect="1"/>
          </p:cNvPicPr>
          <p:nvPr/>
        </p:nvPicPr>
        <p:blipFill>
          <a:blip r:embed="rId4"/>
          <a:stretch>
            <a:fillRect/>
          </a:stretch>
        </p:blipFill>
        <p:spPr>
          <a:xfrm>
            <a:off x="457200" y="685800"/>
            <a:ext cx="6133784" cy="6172200"/>
          </a:xfrm>
          <a:prstGeom prst="rect">
            <a:avLst/>
          </a:prstGeom>
        </p:spPr>
      </p:pic>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4648200" cy="1142999"/>
          </a:xfrm>
        </p:spPr>
        <p:txBody>
          <a:bodyPr/>
          <a:lstStyle/>
          <a:p>
            <a:r>
              <a:rPr lang="en-NZ" sz="5400" b="1" spc="200" dirty="0" smtClean="0">
                <a:ln w="1905"/>
                <a:solidFill>
                  <a:schemeClr val="bg2">
                    <a:lumMod val="10000"/>
                  </a:schemeClr>
                </a:solidFill>
                <a:effectLst>
                  <a:innerShdw blurRad="69850" dist="43180" dir="5400000">
                    <a:srgbClr val="000000">
                      <a:alpha val="65000"/>
                    </a:srgbClr>
                  </a:innerShdw>
                </a:effectLst>
              </a:rPr>
              <a:t>Semaphore</a:t>
            </a:r>
            <a:endParaRPr lang="en-NZ"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708646455"/>
              </p:ext>
            </p:extLst>
          </p:nvPr>
        </p:nvGraphicFramePr>
        <p:xfrm>
          <a:off x="520032" y="3168367"/>
          <a:ext cx="80772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457200" y="5177641"/>
            <a:ext cx="8229600" cy="1554272"/>
          </a:xfrm>
          <a:prstGeom prst="rect">
            <a:avLst/>
          </a:prstGeom>
          <a:blipFill rotWithShape="1">
            <a:blip r:embed="rId8"/>
            <a:tile tx="0" ty="0" sx="100000" sy="100000" flip="none" algn="tl"/>
          </a:blipFill>
        </p:spPr>
        <p:txBody>
          <a:bodyPr wrap="square" rtlCol="0">
            <a:spAutoFit/>
          </a:bodyPr>
          <a:lstStyle/>
          <a:p>
            <a:pPr marL="919163" lvl="0" indent="-457200">
              <a:spcBef>
                <a:spcPts val="1200"/>
              </a:spcBef>
              <a:buFont typeface="+mj-lt"/>
              <a:buAutoNum type="arabicParenR"/>
            </a:pPr>
            <a:r>
              <a:rPr lang="en-US" sz="2500" dirty="0" smtClean="0">
                <a:solidFill>
                  <a:schemeClr val="bg2">
                    <a:lumMod val="25000"/>
                  </a:schemeClr>
                </a:solidFill>
                <a:latin typeface="+mn-lt"/>
              </a:rPr>
              <a:t>May be initialized to a nonnegative integer value</a:t>
            </a:r>
          </a:p>
          <a:p>
            <a:pPr marL="919163" lvl="0" indent="-457200">
              <a:spcBef>
                <a:spcPts val="1200"/>
              </a:spcBef>
              <a:buFont typeface="+mj-lt"/>
              <a:buAutoNum type="arabicParenR"/>
            </a:pPr>
            <a:r>
              <a:rPr lang="en-US" sz="2500" dirty="0" smtClean="0">
                <a:solidFill>
                  <a:schemeClr val="bg2">
                    <a:lumMod val="25000"/>
                  </a:schemeClr>
                </a:solidFill>
                <a:latin typeface="+mn-lt"/>
              </a:rPr>
              <a:t>The </a:t>
            </a:r>
            <a:r>
              <a:rPr lang="en-US" sz="2500" dirty="0" err="1" smtClean="0">
                <a:solidFill>
                  <a:schemeClr val="bg2">
                    <a:lumMod val="25000"/>
                  </a:schemeClr>
                </a:solidFill>
                <a:latin typeface="+mn-lt"/>
              </a:rPr>
              <a:t>semWait</a:t>
            </a:r>
            <a:r>
              <a:rPr lang="en-US" sz="2500" dirty="0" smtClean="0">
                <a:solidFill>
                  <a:schemeClr val="bg2">
                    <a:lumMod val="25000"/>
                  </a:schemeClr>
                </a:solidFill>
                <a:latin typeface="+mn-lt"/>
              </a:rPr>
              <a:t> operation decrements the value</a:t>
            </a:r>
          </a:p>
          <a:p>
            <a:pPr marL="919163" lvl="0" indent="-457200">
              <a:spcBef>
                <a:spcPts val="1200"/>
              </a:spcBef>
              <a:buFont typeface="+mj-lt"/>
              <a:buAutoNum type="arabicParenR"/>
            </a:pPr>
            <a:r>
              <a:rPr lang="en-US" sz="2500" dirty="0" smtClean="0">
                <a:solidFill>
                  <a:schemeClr val="bg2">
                    <a:lumMod val="25000"/>
                  </a:schemeClr>
                </a:solidFill>
                <a:latin typeface="+mn-lt"/>
              </a:rPr>
              <a:t>The </a:t>
            </a:r>
            <a:r>
              <a:rPr lang="en-US" sz="2500" dirty="0" err="1" smtClean="0">
                <a:solidFill>
                  <a:schemeClr val="bg2">
                    <a:lumMod val="25000"/>
                  </a:schemeClr>
                </a:solidFill>
                <a:latin typeface="+mn-lt"/>
              </a:rPr>
              <a:t>semSignal</a:t>
            </a:r>
            <a:r>
              <a:rPr lang="en-US" sz="2500" dirty="0" smtClean="0">
                <a:solidFill>
                  <a:schemeClr val="bg2">
                    <a:lumMod val="25000"/>
                  </a:schemeClr>
                </a:solidFill>
                <a:latin typeface="+mn-lt"/>
              </a:rPr>
              <a:t> operation increments the value</a:t>
            </a:r>
            <a:endParaRPr lang="en-US" dirty="0"/>
          </a:p>
        </p:txBody>
      </p:sp>
      <p:sp>
        <p:nvSpPr>
          <p:cNvPr id="6" name="TextBox 5"/>
          <p:cNvSpPr txBox="1"/>
          <p:nvPr/>
        </p:nvSpPr>
        <p:spPr>
          <a:xfrm>
            <a:off x="609600" y="1981200"/>
            <a:ext cx="8229600" cy="1246495"/>
          </a:xfrm>
          <a:prstGeom prst="rect">
            <a:avLst/>
          </a:prstGeom>
          <a:blipFill rotWithShape="1">
            <a:blip r:embed="rId8"/>
            <a:tile tx="0" ty="0" sx="100000" sy="100000" flip="none" algn="tl"/>
          </a:blipFill>
        </p:spPr>
        <p:txBody>
          <a:bodyPr wrap="square" rtlCol="0">
            <a:spAutoFit/>
          </a:bodyPr>
          <a:lstStyle/>
          <a:p>
            <a:r>
              <a:rPr lang="en-US" sz="2500" dirty="0" smtClean="0"/>
              <a:t>A semaphore is an integer variable which is used by various concurrent cooperating processes in order to achieve synchronization</a:t>
            </a:r>
            <a:endParaRPr lang="en-US" sz="2500"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5400" b="1" spc="200" dirty="0" smtClean="0">
                <a:ln w="1905"/>
                <a:solidFill>
                  <a:schemeClr val="bg2">
                    <a:lumMod val="10000"/>
                  </a:schemeClr>
                </a:solidFill>
                <a:effectLst>
                  <a:innerShdw blurRad="69850" dist="43180" dir="5400000">
                    <a:srgbClr val="000000">
                      <a:alpha val="65000"/>
                    </a:srgbClr>
                  </a:innerShdw>
                </a:effectLst>
              </a:rPr>
              <a:t>Types of Semaphores</a:t>
            </a:r>
            <a:endParaRPr lang="en-US" sz="5400" b="1" spc="200" dirty="0">
              <a:ln w="1905"/>
              <a:solidFill>
                <a:schemeClr val="bg2">
                  <a:lumMod val="10000"/>
                </a:schemeClr>
              </a:solidFill>
              <a:effectLst>
                <a:innerShdw blurRad="69850" dist="43180" dir="5400000">
                  <a:srgbClr val="000000">
                    <a:alpha val="65000"/>
                  </a:srgbClr>
                </a:innerShdw>
              </a:effectLs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992900612"/>
              </p:ext>
            </p:extLst>
          </p:nvPr>
        </p:nvGraphicFramePr>
        <p:xfrm>
          <a:off x="658813" y="2286000"/>
          <a:ext cx="7824787" cy="3840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696200" cy="1142999"/>
          </a:xfrm>
        </p:spPr>
        <p:txBody>
          <a:bodyPr/>
          <a:lstStyle/>
          <a:p>
            <a:pPr algn="l"/>
            <a:r>
              <a:rPr lang="en-NZ" sz="5400" b="1" spc="200" dirty="0" smtClean="0">
                <a:ln w="1905"/>
                <a:solidFill>
                  <a:schemeClr val="bg2">
                    <a:lumMod val="10000"/>
                  </a:schemeClr>
                </a:solidFill>
                <a:effectLst>
                  <a:innerShdw blurRad="69850" dist="43180" dir="5400000">
                    <a:srgbClr val="000000">
                      <a:alpha val="65000"/>
                    </a:srgbClr>
                  </a:innerShdw>
                </a:effectLst>
              </a:rPr>
              <a:t>Working of Semaphore</a:t>
            </a:r>
            <a:endParaRPr lang="en-NZ" sz="5400" b="1" spc="200" dirty="0">
              <a:ln w="1905"/>
              <a:solidFill>
                <a:schemeClr val="bg2">
                  <a:lumMod val="10000"/>
                </a:schemeClr>
              </a:solidFill>
              <a:effectLst>
                <a:innerShdw blurRad="69850" dist="43180" dir="5400000">
                  <a:srgbClr val="000000">
                    <a:alpha val="65000"/>
                  </a:srgbClr>
                </a:innerShdw>
              </a:effectLst>
            </a:endParaRPr>
          </a:p>
        </p:txBody>
      </p:sp>
      <p:sp>
        <p:nvSpPr>
          <p:cNvPr id="6" name="TextBox 5"/>
          <p:cNvSpPr txBox="1"/>
          <p:nvPr/>
        </p:nvSpPr>
        <p:spPr>
          <a:xfrm>
            <a:off x="609600" y="1981200"/>
            <a:ext cx="8229600" cy="2508379"/>
          </a:xfrm>
          <a:prstGeom prst="rect">
            <a:avLst/>
          </a:prstGeom>
          <a:blipFill rotWithShape="1">
            <a:blip r:embed="rId3"/>
            <a:tile tx="0" ty="0" sx="100000" sy="100000" flip="none" algn="tl"/>
          </a:blipFill>
        </p:spPr>
        <p:txBody>
          <a:bodyPr wrap="square" rtlCol="0">
            <a:spAutoFit/>
          </a:bodyPr>
          <a:lstStyle/>
          <a:p>
            <a:pPr marL="342900" indent="-342900">
              <a:buFontTx/>
              <a:buChar char="-"/>
            </a:pPr>
            <a:r>
              <a:rPr lang="en-US" sz="2200" dirty="0" smtClean="0"/>
              <a:t>Concurrency Control mechanism used to enter critical section</a:t>
            </a:r>
          </a:p>
          <a:p>
            <a:pPr marL="342900" indent="-342900">
              <a:buFontTx/>
              <a:buChar char="-"/>
            </a:pPr>
            <a:r>
              <a:rPr lang="en-US" sz="2200" dirty="0" smtClean="0"/>
              <a:t>Every process which wants to enter critical section should execute entry code</a:t>
            </a:r>
            <a:r>
              <a:rPr lang="en-US" sz="2200" dirty="0"/>
              <a:t> </a:t>
            </a:r>
            <a:r>
              <a:rPr lang="en-US" sz="2200" dirty="0" smtClean="0"/>
              <a:t>function known as P()/ down()/ </a:t>
            </a:r>
            <a:r>
              <a:rPr lang="en-US" sz="2200" dirty="0" err="1" smtClean="0"/>
              <a:t>semwait</a:t>
            </a:r>
            <a:r>
              <a:rPr lang="en-US" sz="2200" dirty="0" smtClean="0"/>
              <a:t>()</a:t>
            </a:r>
          </a:p>
          <a:p>
            <a:pPr marL="342900" indent="-342900">
              <a:buFontTx/>
              <a:buChar char="-"/>
            </a:pPr>
            <a:r>
              <a:rPr lang="en-US" sz="2200" dirty="0" smtClean="0"/>
              <a:t>Every process which wants to leave critical section should execute exit code</a:t>
            </a:r>
            <a:r>
              <a:rPr lang="en-US" sz="2200" dirty="0"/>
              <a:t> function known as </a:t>
            </a:r>
            <a:r>
              <a:rPr lang="en-US" sz="2200" dirty="0" smtClean="0"/>
              <a:t>V() / up()/ </a:t>
            </a:r>
            <a:r>
              <a:rPr lang="en-US" sz="2200" dirty="0" err="1" smtClean="0"/>
              <a:t>semsignal</a:t>
            </a:r>
            <a:r>
              <a:rPr lang="en-US" sz="2200" dirty="0" smtClean="0"/>
              <a:t>()/post()/release()</a:t>
            </a:r>
            <a:endParaRPr lang="en-US" sz="2200" dirty="0"/>
          </a:p>
          <a:p>
            <a:pPr marL="342900" indent="-342900">
              <a:buFontTx/>
              <a:buChar char="-"/>
            </a:pPr>
            <a:endParaRPr lang="en-US" sz="2500" dirty="0"/>
          </a:p>
        </p:txBody>
      </p:sp>
      <p:graphicFrame>
        <p:nvGraphicFramePr>
          <p:cNvPr id="8" name="Diagram 7"/>
          <p:cNvGraphicFramePr/>
          <p:nvPr>
            <p:extLst>
              <p:ext uri="{D42A27DB-BD31-4B8C-83A1-F6EECF244321}">
                <p14:modId xmlns:p14="http://schemas.microsoft.com/office/powerpoint/2010/main" val="3929813990"/>
              </p:ext>
            </p:extLst>
          </p:nvPr>
        </p:nvGraphicFramePr>
        <p:xfrm>
          <a:off x="5486400" y="4038600"/>
          <a:ext cx="3352800" cy="266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6205527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Multiple  Processes</a:t>
            </a:r>
          </a:p>
        </p:txBody>
      </p:sp>
      <p:sp>
        <p:nvSpPr>
          <p:cNvPr id="4" name="Content Placeholder 3"/>
          <p:cNvSpPr>
            <a:spLocks noGrp="1"/>
          </p:cNvSpPr>
          <p:nvPr>
            <p:ph sz="half" idx="1"/>
          </p:nvPr>
        </p:nvSpPr>
        <p:spPr>
          <a:xfrm>
            <a:off x="658904" y="2286000"/>
            <a:ext cx="8027896" cy="4267200"/>
          </a:xfrm>
        </p:spPr>
        <p:txBody>
          <a:bodyPr>
            <a:normAutofit/>
          </a:bodyPr>
          <a:lstStyle/>
          <a:p>
            <a:r>
              <a:rPr lang="en-US" sz="3600" dirty="0" smtClean="0"/>
              <a:t>Operating System design is concerned with the management of processes and threads:</a:t>
            </a:r>
          </a:p>
          <a:p>
            <a:pPr lvl="2"/>
            <a:r>
              <a:rPr lang="en-US" sz="3400" dirty="0" smtClean="0"/>
              <a:t>Multiprogramming</a:t>
            </a:r>
          </a:p>
          <a:p>
            <a:pPr lvl="2"/>
            <a:r>
              <a:rPr lang="en-US" sz="3400" dirty="0" smtClean="0"/>
              <a:t>Multiprocessing</a:t>
            </a:r>
          </a:p>
        </p:txBody>
      </p:sp>
      <p:pic>
        <p:nvPicPr>
          <p:cNvPr id="5" name="Picture 4"/>
          <p:cNvPicPr>
            <a:picLocks noChangeAspect="1"/>
          </p:cNvPicPr>
          <p:nvPr/>
        </p:nvPicPr>
        <p:blipFill>
          <a:blip r:embed="rId3"/>
          <a:stretch>
            <a:fillRect/>
          </a:stretch>
        </p:blipFill>
        <p:spPr>
          <a:xfrm>
            <a:off x="6553200" y="4114800"/>
            <a:ext cx="1962379" cy="2279650"/>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1"/>
            <a:ext cx="8458200" cy="1142999"/>
          </a:xfrm>
        </p:spPr>
        <p:txBody>
          <a:bodyPr/>
          <a:lstStyle/>
          <a:p>
            <a:r>
              <a:rPr lang="en-US" sz="4000" dirty="0" smtClean="0">
                <a:solidFill>
                  <a:schemeClr val="tx1"/>
                </a:solidFill>
              </a:rPr>
              <a:t>Counting Semaphore: P( )/ Down( )/ </a:t>
            </a:r>
            <a:r>
              <a:rPr lang="en-US" sz="4000" dirty="0" err="1" smtClean="0">
                <a:solidFill>
                  <a:schemeClr val="tx1"/>
                </a:solidFill>
              </a:rPr>
              <a:t>Semwait</a:t>
            </a:r>
            <a:r>
              <a:rPr lang="en-US" sz="4000" dirty="0" smtClean="0">
                <a:solidFill>
                  <a:schemeClr val="tx1"/>
                </a:solidFill>
              </a:rPr>
              <a:t>( )</a:t>
            </a:r>
            <a:endParaRPr lang="en-US" sz="4000" dirty="0">
              <a:solidFill>
                <a:schemeClr val="tx1"/>
              </a:solidFill>
            </a:endParaRPr>
          </a:p>
        </p:txBody>
      </p:sp>
      <p:sp>
        <p:nvSpPr>
          <p:cNvPr id="6" name="TextBox 5"/>
          <p:cNvSpPr txBox="1"/>
          <p:nvPr/>
        </p:nvSpPr>
        <p:spPr>
          <a:xfrm>
            <a:off x="609600" y="1981200"/>
            <a:ext cx="8229600" cy="2400657"/>
          </a:xfrm>
          <a:prstGeom prst="rect">
            <a:avLst/>
          </a:prstGeom>
          <a:blipFill rotWithShape="1">
            <a:blip r:embed="rId3"/>
            <a:tile tx="0" ty="0" sx="100000" sy="100000" flip="none" algn="tl"/>
          </a:blipFill>
        </p:spPr>
        <p:txBody>
          <a:bodyPr wrap="square" rtlCol="0">
            <a:spAutoFit/>
          </a:bodyPr>
          <a:lstStyle/>
          <a:p>
            <a:r>
              <a:rPr lang="en-US" sz="2500" dirty="0" smtClean="0"/>
              <a:t>Down( Semaphore S)</a:t>
            </a:r>
          </a:p>
          <a:p>
            <a:r>
              <a:rPr lang="en-US" sz="2500" dirty="0" smtClean="0"/>
              <a:t>{</a:t>
            </a:r>
          </a:p>
          <a:p>
            <a:pPr lvl="1"/>
            <a:r>
              <a:rPr lang="en-US" sz="2500" dirty="0" err="1" smtClean="0"/>
              <a:t>S.value</a:t>
            </a:r>
            <a:r>
              <a:rPr lang="en-US" sz="2500" dirty="0" smtClean="0"/>
              <a:t>=S.value-1;</a:t>
            </a:r>
          </a:p>
          <a:p>
            <a:pPr lvl="1"/>
            <a:r>
              <a:rPr lang="en-US" sz="2500" dirty="0"/>
              <a:t>If (</a:t>
            </a:r>
            <a:r>
              <a:rPr lang="en-US" sz="2500" dirty="0" err="1" smtClean="0"/>
              <a:t>S.value</a:t>
            </a:r>
            <a:r>
              <a:rPr lang="en-US" sz="2500" dirty="0" smtClean="0"/>
              <a:t> &lt;0)</a:t>
            </a:r>
          </a:p>
          <a:p>
            <a:pPr lvl="2"/>
            <a:r>
              <a:rPr lang="en-US" sz="2500" dirty="0" smtClean="0"/>
              <a:t>Put process in blocked queue;</a:t>
            </a:r>
            <a:endParaRPr lang="en-US" sz="2500" dirty="0"/>
          </a:p>
          <a:p>
            <a:r>
              <a:rPr lang="en-US" sz="2500" dirty="0" smtClean="0"/>
              <a:t>} // Allow the process to enter critical section</a:t>
            </a:r>
            <a:endParaRPr lang="en-US" sz="2500" dirty="0"/>
          </a:p>
        </p:txBody>
      </p:sp>
    </p:spTree>
    <p:extLst>
      <p:ext uri="{BB962C8B-B14F-4D97-AF65-F5344CB8AC3E}">
        <p14:creationId xmlns:p14="http://schemas.microsoft.com/office/powerpoint/2010/main" val="273638167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763000" cy="1142999"/>
          </a:xfrm>
        </p:spPr>
        <p:txBody>
          <a:bodyPr/>
          <a:lstStyle/>
          <a:p>
            <a:pPr algn="ctr"/>
            <a:r>
              <a:rPr lang="en-US" sz="4000" dirty="0">
                <a:solidFill>
                  <a:schemeClr val="tx1"/>
                </a:solidFill>
              </a:rPr>
              <a:t>Counting Semaphore: </a:t>
            </a:r>
            <a:r>
              <a:rPr lang="en-US" sz="4000" dirty="0" smtClean="0">
                <a:solidFill>
                  <a:schemeClr val="tx1"/>
                </a:solidFill>
              </a:rPr>
              <a:t>V( ) </a:t>
            </a:r>
            <a:r>
              <a:rPr lang="en-US" sz="4000" dirty="0">
                <a:solidFill>
                  <a:schemeClr val="tx1"/>
                </a:solidFill>
              </a:rPr>
              <a:t>/ </a:t>
            </a:r>
            <a:r>
              <a:rPr lang="en-US" sz="4000" dirty="0" smtClean="0">
                <a:solidFill>
                  <a:schemeClr val="tx1"/>
                </a:solidFill>
              </a:rPr>
              <a:t>Up</a:t>
            </a:r>
            <a:r>
              <a:rPr lang="en-US" sz="4000" dirty="0">
                <a:solidFill>
                  <a:schemeClr val="tx1"/>
                </a:solidFill>
              </a:rPr>
              <a:t>()/ </a:t>
            </a:r>
            <a:r>
              <a:rPr lang="en-US" sz="4000" dirty="0" err="1">
                <a:solidFill>
                  <a:schemeClr val="tx1"/>
                </a:solidFill>
              </a:rPr>
              <a:t>semsignal</a:t>
            </a:r>
            <a:r>
              <a:rPr lang="en-US" sz="4000" dirty="0">
                <a:solidFill>
                  <a:schemeClr val="tx1"/>
                </a:solidFill>
              </a:rPr>
              <a:t>()/post()/release()</a:t>
            </a:r>
          </a:p>
        </p:txBody>
      </p:sp>
      <p:sp>
        <p:nvSpPr>
          <p:cNvPr id="6" name="TextBox 5"/>
          <p:cNvSpPr txBox="1"/>
          <p:nvPr/>
        </p:nvSpPr>
        <p:spPr>
          <a:xfrm>
            <a:off x="647700" y="2133600"/>
            <a:ext cx="8229600" cy="2785378"/>
          </a:xfrm>
          <a:prstGeom prst="rect">
            <a:avLst/>
          </a:prstGeom>
          <a:blipFill rotWithShape="1">
            <a:blip r:embed="rId3"/>
            <a:tile tx="0" ty="0" sx="100000" sy="100000" flip="none" algn="tl"/>
          </a:blipFill>
        </p:spPr>
        <p:txBody>
          <a:bodyPr wrap="square" rtlCol="0">
            <a:spAutoFit/>
          </a:bodyPr>
          <a:lstStyle/>
          <a:p>
            <a:r>
              <a:rPr lang="en-US" sz="2500" dirty="0" smtClean="0"/>
              <a:t>Up( Semaphore S)</a:t>
            </a:r>
          </a:p>
          <a:p>
            <a:r>
              <a:rPr lang="en-US" sz="2500" dirty="0" smtClean="0"/>
              <a:t>{</a:t>
            </a:r>
          </a:p>
          <a:p>
            <a:pPr lvl="1"/>
            <a:r>
              <a:rPr lang="en-US" sz="2500" dirty="0" err="1" smtClean="0"/>
              <a:t>S.value</a:t>
            </a:r>
            <a:r>
              <a:rPr lang="en-US" sz="2500" dirty="0" smtClean="0"/>
              <a:t>=S.value+1;</a:t>
            </a:r>
          </a:p>
          <a:p>
            <a:pPr lvl="1"/>
            <a:r>
              <a:rPr lang="en-US" sz="2500" dirty="0"/>
              <a:t>If (</a:t>
            </a:r>
            <a:r>
              <a:rPr lang="en-US" sz="2500" dirty="0" err="1" smtClean="0"/>
              <a:t>S.value</a:t>
            </a:r>
            <a:r>
              <a:rPr lang="en-US" sz="2500" dirty="0" smtClean="0"/>
              <a:t> &lt;=0)</a:t>
            </a:r>
          </a:p>
          <a:p>
            <a:pPr lvl="2"/>
            <a:r>
              <a:rPr lang="en-US" sz="2500" dirty="0" smtClean="0"/>
              <a:t>Select a process from blocked queue and put it in ready queue;</a:t>
            </a:r>
            <a:endParaRPr lang="en-US" sz="2500" dirty="0"/>
          </a:p>
          <a:p>
            <a:r>
              <a:rPr lang="en-US" sz="2500" dirty="0" smtClean="0"/>
              <a:t>}</a:t>
            </a:r>
            <a:endParaRPr lang="en-US" sz="2500" dirty="0"/>
          </a:p>
        </p:txBody>
      </p:sp>
    </p:spTree>
    <p:extLst>
      <p:ext uri="{BB962C8B-B14F-4D97-AF65-F5344CB8AC3E}">
        <p14:creationId xmlns:p14="http://schemas.microsoft.com/office/powerpoint/2010/main" val="178310487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r>
              <a:rPr lang="en-NZ" b="1" dirty="0" smtClean="0">
                <a:ln w="10541" cmpd="sng">
                  <a:solidFill>
                    <a:schemeClr val="accent1">
                      <a:shade val="88000"/>
                      <a:satMod val="110000"/>
                    </a:schemeClr>
                  </a:solidFill>
                  <a:prstDash val="solid"/>
                </a:ln>
                <a:solidFill>
                  <a:schemeClr val="accent6">
                    <a:lumMod val="50000"/>
                  </a:schemeClr>
                </a:solidFill>
                <a:effectLst/>
              </a:rPr>
              <a:t>Strong/Weak Semaphores</a:t>
            </a:r>
            <a:endParaRPr lang="en-NZ" b="1" dirty="0">
              <a:ln w="10541" cmpd="sng">
                <a:solidFill>
                  <a:schemeClr val="accent1">
                    <a:shade val="88000"/>
                    <a:satMod val="110000"/>
                  </a:schemeClr>
                </a:solidFill>
                <a:prstDash val="solid"/>
              </a:ln>
              <a:solidFill>
                <a:schemeClr val="accent6">
                  <a:lumMod val="50000"/>
                </a:schemeClr>
              </a:solidFill>
              <a:effectLst/>
            </a:endParaRPr>
          </a:p>
        </p:txBody>
      </p:sp>
      <p:sp>
        <p:nvSpPr>
          <p:cNvPr id="3" name="Content Placeholder 2"/>
          <p:cNvSpPr>
            <a:spLocks noGrp="1"/>
          </p:cNvSpPr>
          <p:nvPr>
            <p:ph sz="half" idx="1"/>
          </p:nvPr>
        </p:nvSpPr>
        <p:spPr>
          <a:xfrm>
            <a:off x="381000" y="2209799"/>
            <a:ext cx="9067800" cy="609601"/>
          </a:xfrm>
        </p:spPr>
        <p:txBody>
          <a:bodyPr>
            <a:noAutofit/>
          </a:bodyPr>
          <a:lstStyle/>
          <a:p>
            <a:pPr>
              <a:buClr>
                <a:schemeClr val="accent1">
                  <a:lumMod val="75000"/>
                </a:schemeClr>
              </a:buClr>
              <a:buSzPct val="92000"/>
              <a:buFont typeface="Wingdings" charset="2"/>
              <a:buChar char="❋"/>
            </a:pPr>
            <a:r>
              <a:rPr lang="en-NZ" sz="2400" dirty="0" smtClean="0"/>
              <a:t>A queue is used to hold processes waiting on the semaphore</a:t>
            </a:r>
          </a:p>
          <a:p>
            <a:endParaRPr lang="en-NZ" sz="2800" dirty="0"/>
          </a:p>
        </p:txBody>
      </p:sp>
      <p:graphicFrame>
        <p:nvGraphicFramePr>
          <p:cNvPr id="4" name="Diagram 3"/>
          <p:cNvGraphicFramePr/>
          <p:nvPr/>
        </p:nvGraphicFramePr>
        <p:xfrm>
          <a:off x="457200" y="2895600"/>
          <a:ext cx="82296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763000" cy="1142999"/>
          </a:xfrm>
        </p:spPr>
        <p:txBody>
          <a:bodyPr/>
          <a:lstStyle/>
          <a:p>
            <a:pPr algn="ctr"/>
            <a:r>
              <a:rPr lang="en-US" sz="4000" dirty="0" smtClean="0">
                <a:solidFill>
                  <a:schemeClr val="tx1"/>
                </a:solidFill>
              </a:rPr>
              <a:t>Exercise</a:t>
            </a:r>
            <a:endParaRPr lang="en-US" sz="4000" dirty="0">
              <a:solidFill>
                <a:schemeClr val="tx1"/>
              </a:solidFill>
            </a:endParaRPr>
          </a:p>
        </p:txBody>
      </p:sp>
      <p:sp>
        <p:nvSpPr>
          <p:cNvPr id="6" name="TextBox 5"/>
          <p:cNvSpPr txBox="1"/>
          <p:nvPr/>
        </p:nvSpPr>
        <p:spPr>
          <a:xfrm>
            <a:off x="647700" y="2133600"/>
            <a:ext cx="8229600" cy="1384995"/>
          </a:xfrm>
          <a:prstGeom prst="rect">
            <a:avLst/>
          </a:prstGeom>
          <a:blipFill rotWithShape="1">
            <a:blip r:embed="rId3"/>
            <a:tile tx="0" ty="0" sx="100000" sy="100000" flip="none" algn="tl"/>
          </a:blipFill>
        </p:spPr>
        <p:txBody>
          <a:bodyPr wrap="square" rtlCol="0">
            <a:spAutoFit/>
          </a:bodyPr>
          <a:lstStyle/>
          <a:p>
            <a:r>
              <a:rPr lang="en-US" sz="2800" dirty="0"/>
              <a:t>A counting semaphore S is initialized to 10. Then, 6 P operations and 4 V operations are performed on S. What is the final value of S</a:t>
            </a:r>
            <a:r>
              <a:rPr lang="en-US" sz="2800" dirty="0" smtClean="0"/>
              <a:t>?</a:t>
            </a:r>
          </a:p>
        </p:txBody>
      </p:sp>
      <p:sp>
        <p:nvSpPr>
          <p:cNvPr id="4" name="TextBox 3"/>
          <p:cNvSpPr txBox="1"/>
          <p:nvPr/>
        </p:nvSpPr>
        <p:spPr>
          <a:xfrm>
            <a:off x="647700" y="3810000"/>
            <a:ext cx="8229600" cy="523220"/>
          </a:xfrm>
          <a:prstGeom prst="rect">
            <a:avLst/>
          </a:prstGeom>
          <a:blipFill rotWithShape="1">
            <a:blip r:embed="rId3"/>
            <a:tile tx="0" ty="0" sx="100000" sy="100000" flip="none" algn="tl"/>
          </a:blipFill>
        </p:spPr>
        <p:txBody>
          <a:bodyPr wrap="square" rtlCol="0">
            <a:spAutoFit/>
          </a:bodyPr>
          <a:lstStyle/>
          <a:p>
            <a:r>
              <a:rPr lang="en-US" sz="2800" dirty="0" err="1" smtClean="0"/>
              <a:t>Ans</a:t>
            </a:r>
            <a:r>
              <a:rPr lang="en-US" sz="2800" dirty="0" smtClean="0"/>
              <a:t>- 8</a:t>
            </a:r>
          </a:p>
        </p:txBody>
      </p:sp>
    </p:spTree>
    <p:extLst>
      <p:ext uri="{BB962C8B-B14F-4D97-AF65-F5344CB8AC3E}">
        <p14:creationId xmlns:p14="http://schemas.microsoft.com/office/powerpoint/2010/main" val="4169741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1"/>
            <a:ext cx="8458200" cy="1142999"/>
          </a:xfrm>
        </p:spPr>
        <p:txBody>
          <a:bodyPr/>
          <a:lstStyle/>
          <a:p>
            <a:r>
              <a:rPr lang="en-US" sz="4000" dirty="0" smtClean="0">
                <a:solidFill>
                  <a:schemeClr val="tx1"/>
                </a:solidFill>
              </a:rPr>
              <a:t>Binary Semaphore: P( )/ Down( )/ </a:t>
            </a:r>
            <a:r>
              <a:rPr lang="en-US" sz="4000" dirty="0" err="1" smtClean="0">
                <a:solidFill>
                  <a:schemeClr val="tx1"/>
                </a:solidFill>
              </a:rPr>
              <a:t>Semwait</a:t>
            </a:r>
            <a:r>
              <a:rPr lang="en-US" sz="4000" dirty="0" smtClean="0">
                <a:solidFill>
                  <a:schemeClr val="tx1"/>
                </a:solidFill>
              </a:rPr>
              <a:t>( )</a:t>
            </a:r>
            <a:endParaRPr lang="en-US" sz="4000" dirty="0">
              <a:solidFill>
                <a:schemeClr val="tx1"/>
              </a:solidFill>
            </a:endParaRPr>
          </a:p>
        </p:txBody>
      </p:sp>
      <p:sp>
        <p:nvSpPr>
          <p:cNvPr id="6" name="TextBox 5"/>
          <p:cNvSpPr txBox="1"/>
          <p:nvPr/>
        </p:nvSpPr>
        <p:spPr>
          <a:xfrm>
            <a:off x="609600" y="1981200"/>
            <a:ext cx="8229600" cy="3939540"/>
          </a:xfrm>
          <a:prstGeom prst="rect">
            <a:avLst/>
          </a:prstGeom>
          <a:blipFill rotWithShape="1">
            <a:blip r:embed="rId3"/>
            <a:tile tx="0" ty="0" sx="100000" sy="100000" flip="none" algn="tl"/>
          </a:blipFill>
        </p:spPr>
        <p:txBody>
          <a:bodyPr wrap="square" rtlCol="0">
            <a:spAutoFit/>
          </a:bodyPr>
          <a:lstStyle/>
          <a:p>
            <a:r>
              <a:rPr lang="en-US" sz="2500" dirty="0" smtClean="0"/>
              <a:t>- Semaphore is initialized to 1.</a:t>
            </a:r>
          </a:p>
          <a:p>
            <a:endParaRPr lang="en-US" sz="2500" dirty="0"/>
          </a:p>
          <a:p>
            <a:r>
              <a:rPr lang="en-US" sz="2500" dirty="0" smtClean="0"/>
              <a:t>Down( Semaphore S)</a:t>
            </a:r>
          </a:p>
          <a:p>
            <a:r>
              <a:rPr lang="en-US" sz="2500" dirty="0" smtClean="0"/>
              <a:t>{</a:t>
            </a:r>
          </a:p>
          <a:p>
            <a:pPr lvl="1"/>
            <a:r>
              <a:rPr lang="en-US" sz="2500" dirty="0" smtClean="0"/>
              <a:t>If </a:t>
            </a:r>
            <a:r>
              <a:rPr lang="en-US" sz="2500" dirty="0"/>
              <a:t>(</a:t>
            </a:r>
            <a:r>
              <a:rPr lang="en-US" sz="2500" dirty="0" err="1" smtClean="0"/>
              <a:t>S.value</a:t>
            </a:r>
            <a:r>
              <a:rPr lang="en-US" sz="2500" dirty="0" smtClean="0"/>
              <a:t> == 1) </a:t>
            </a:r>
          </a:p>
          <a:p>
            <a:pPr lvl="1"/>
            <a:r>
              <a:rPr lang="en-US" sz="2500" dirty="0"/>
              <a:t>	</a:t>
            </a:r>
            <a:r>
              <a:rPr lang="en-US" sz="2500" dirty="0" err="1" smtClean="0"/>
              <a:t>S.value</a:t>
            </a:r>
            <a:r>
              <a:rPr lang="en-US" sz="2500" dirty="0" smtClean="0"/>
              <a:t>=0; </a:t>
            </a:r>
            <a:r>
              <a:rPr lang="en-US" sz="2500" dirty="0"/>
              <a:t>// Allow the process to enter critical </a:t>
            </a:r>
            <a:r>
              <a:rPr lang="en-US" sz="2500" dirty="0" smtClean="0"/>
              <a:t>			section</a:t>
            </a:r>
          </a:p>
          <a:p>
            <a:pPr lvl="1"/>
            <a:r>
              <a:rPr lang="en-US" sz="2500" dirty="0" smtClean="0"/>
              <a:t>Else</a:t>
            </a:r>
          </a:p>
          <a:p>
            <a:pPr lvl="2"/>
            <a:r>
              <a:rPr lang="en-US" sz="2500" dirty="0" smtClean="0"/>
              <a:t>Put process in blocked queue;</a:t>
            </a:r>
            <a:endParaRPr lang="en-US" sz="2500" dirty="0"/>
          </a:p>
          <a:p>
            <a:r>
              <a:rPr lang="en-US" sz="2500" dirty="0" smtClean="0"/>
              <a:t>}</a:t>
            </a:r>
            <a:endParaRPr lang="en-US" sz="2500" dirty="0"/>
          </a:p>
        </p:txBody>
      </p:sp>
    </p:spTree>
    <p:extLst>
      <p:ext uri="{BB962C8B-B14F-4D97-AF65-F5344CB8AC3E}">
        <p14:creationId xmlns:p14="http://schemas.microsoft.com/office/powerpoint/2010/main" val="136360676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763000" cy="1142999"/>
          </a:xfrm>
        </p:spPr>
        <p:txBody>
          <a:bodyPr/>
          <a:lstStyle/>
          <a:p>
            <a:pPr algn="ctr"/>
            <a:r>
              <a:rPr lang="en-US" sz="4000" dirty="0">
                <a:solidFill>
                  <a:schemeClr val="tx1"/>
                </a:solidFill>
              </a:rPr>
              <a:t>Counting Semaphore: </a:t>
            </a:r>
            <a:r>
              <a:rPr lang="en-US" sz="4000" dirty="0" smtClean="0">
                <a:solidFill>
                  <a:schemeClr val="tx1"/>
                </a:solidFill>
              </a:rPr>
              <a:t>V( ) </a:t>
            </a:r>
            <a:r>
              <a:rPr lang="en-US" sz="4000" dirty="0">
                <a:solidFill>
                  <a:schemeClr val="tx1"/>
                </a:solidFill>
              </a:rPr>
              <a:t>/ </a:t>
            </a:r>
            <a:r>
              <a:rPr lang="en-US" sz="4000" dirty="0" smtClean="0">
                <a:solidFill>
                  <a:schemeClr val="tx1"/>
                </a:solidFill>
              </a:rPr>
              <a:t>Up</a:t>
            </a:r>
            <a:r>
              <a:rPr lang="en-US" sz="4000" dirty="0">
                <a:solidFill>
                  <a:schemeClr val="tx1"/>
                </a:solidFill>
              </a:rPr>
              <a:t>()/ </a:t>
            </a:r>
            <a:r>
              <a:rPr lang="en-US" sz="4000" dirty="0" err="1">
                <a:solidFill>
                  <a:schemeClr val="tx1"/>
                </a:solidFill>
              </a:rPr>
              <a:t>semsignal</a:t>
            </a:r>
            <a:r>
              <a:rPr lang="en-US" sz="4000" dirty="0">
                <a:solidFill>
                  <a:schemeClr val="tx1"/>
                </a:solidFill>
              </a:rPr>
              <a:t>()/post()/release()</a:t>
            </a:r>
          </a:p>
        </p:txBody>
      </p:sp>
      <p:sp>
        <p:nvSpPr>
          <p:cNvPr id="6" name="TextBox 5"/>
          <p:cNvSpPr txBox="1"/>
          <p:nvPr/>
        </p:nvSpPr>
        <p:spPr>
          <a:xfrm>
            <a:off x="647700" y="2133600"/>
            <a:ext cx="8229600" cy="3554819"/>
          </a:xfrm>
          <a:prstGeom prst="rect">
            <a:avLst/>
          </a:prstGeom>
          <a:blipFill rotWithShape="1">
            <a:blip r:embed="rId3"/>
            <a:tile tx="0" ty="0" sx="100000" sy="100000" flip="none" algn="tl"/>
          </a:blipFill>
        </p:spPr>
        <p:txBody>
          <a:bodyPr wrap="square" rtlCol="0">
            <a:spAutoFit/>
          </a:bodyPr>
          <a:lstStyle/>
          <a:p>
            <a:r>
              <a:rPr lang="en-US" sz="2500" dirty="0" smtClean="0"/>
              <a:t>Up( Semaphore S)</a:t>
            </a:r>
          </a:p>
          <a:p>
            <a:r>
              <a:rPr lang="en-US" sz="2500" dirty="0" smtClean="0"/>
              <a:t>{</a:t>
            </a:r>
          </a:p>
          <a:p>
            <a:pPr lvl="1"/>
            <a:r>
              <a:rPr lang="en-US" sz="2500" dirty="0" smtClean="0"/>
              <a:t>If (blocked queue is empty)</a:t>
            </a:r>
          </a:p>
          <a:p>
            <a:pPr lvl="1"/>
            <a:r>
              <a:rPr lang="en-US" sz="2500" dirty="0"/>
              <a:t>	</a:t>
            </a:r>
            <a:r>
              <a:rPr lang="en-US" sz="2500" dirty="0" err="1" smtClean="0"/>
              <a:t>S.value</a:t>
            </a:r>
            <a:r>
              <a:rPr lang="en-US" sz="2500" dirty="0" smtClean="0"/>
              <a:t>=1</a:t>
            </a:r>
            <a:r>
              <a:rPr lang="en-US" sz="2500" dirty="0"/>
              <a:t>;</a:t>
            </a:r>
          </a:p>
          <a:p>
            <a:pPr lvl="1"/>
            <a:r>
              <a:rPr lang="en-US" sz="2500" dirty="0" smtClean="0"/>
              <a:t>else</a:t>
            </a:r>
          </a:p>
          <a:p>
            <a:pPr lvl="2"/>
            <a:r>
              <a:rPr lang="en-US" sz="2500" dirty="0" smtClean="0"/>
              <a:t>Select a process from blocked queue and put it in ready queue;</a:t>
            </a:r>
          </a:p>
          <a:p>
            <a:pPr lvl="2"/>
            <a:r>
              <a:rPr lang="en-US" sz="2500" dirty="0" err="1"/>
              <a:t>S.value</a:t>
            </a:r>
            <a:r>
              <a:rPr lang="en-US" sz="2500" dirty="0"/>
              <a:t>=1;</a:t>
            </a:r>
          </a:p>
          <a:p>
            <a:r>
              <a:rPr lang="en-US" sz="2500" dirty="0" smtClean="0"/>
              <a:t>}</a:t>
            </a:r>
            <a:endParaRPr lang="en-US" sz="2500" dirty="0"/>
          </a:p>
        </p:txBody>
      </p:sp>
    </p:spTree>
    <p:extLst>
      <p:ext uri="{BB962C8B-B14F-4D97-AF65-F5344CB8AC3E}">
        <p14:creationId xmlns:p14="http://schemas.microsoft.com/office/powerpoint/2010/main" val="123296007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763000" cy="1142999"/>
          </a:xfrm>
        </p:spPr>
        <p:txBody>
          <a:bodyPr/>
          <a:lstStyle/>
          <a:p>
            <a:pPr algn="ctr"/>
            <a:r>
              <a:rPr lang="en-US" sz="4000" dirty="0" smtClean="0">
                <a:solidFill>
                  <a:schemeClr val="tx1"/>
                </a:solidFill>
              </a:rPr>
              <a:t>Counting Semaphore Vs. Binary Semaphore</a:t>
            </a:r>
            <a:endParaRPr lang="en-US" sz="4000" dirty="0">
              <a:solidFill>
                <a:schemeClr val="tx1"/>
              </a:solidFill>
            </a:endParaRPr>
          </a:p>
        </p:txBody>
      </p:sp>
      <p:sp>
        <p:nvSpPr>
          <p:cNvPr id="6" name="TextBox 5"/>
          <p:cNvSpPr txBox="1"/>
          <p:nvPr/>
        </p:nvSpPr>
        <p:spPr>
          <a:xfrm>
            <a:off x="647700" y="2133600"/>
            <a:ext cx="8229600" cy="477054"/>
          </a:xfrm>
          <a:prstGeom prst="rect">
            <a:avLst/>
          </a:prstGeom>
          <a:blipFill rotWithShape="1">
            <a:blip r:embed="rId3"/>
            <a:tile tx="0" ty="0" sx="100000" sy="100000" flip="none" algn="tl"/>
          </a:blipFill>
        </p:spPr>
        <p:txBody>
          <a:bodyPr wrap="square" rtlCol="0">
            <a:spAutoFit/>
          </a:bodyPr>
          <a:lstStyle/>
          <a:p>
            <a:endParaRPr lang="en-US" sz="2500" dirty="0"/>
          </a:p>
        </p:txBody>
      </p:sp>
      <p:graphicFrame>
        <p:nvGraphicFramePr>
          <p:cNvPr id="3" name="Table 2"/>
          <p:cNvGraphicFramePr>
            <a:graphicFrameLocks noGrp="1"/>
          </p:cNvGraphicFramePr>
          <p:nvPr>
            <p:extLst>
              <p:ext uri="{D42A27DB-BD31-4B8C-83A1-F6EECF244321}">
                <p14:modId xmlns:p14="http://schemas.microsoft.com/office/powerpoint/2010/main" val="852452441"/>
              </p:ext>
            </p:extLst>
          </p:nvPr>
        </p:nvGraphicFramePr>
        <p:xfrm>
          <a:off x="1371600" y="2610654"/>
          <a:ext cx="6197600" cy="2666356"/>
        </p:xfrm>
        <a:graphic>
          <a:graphicData uri="http://schemas.openxmlformats.org/drawingml/2006/table">
            <a:tbl>
              <a:tblPr/>
              <a:tblGrid>
                <a:gridCol w="3098800"/>
                <a:gridCol w="3098800"/>
              </a:tblGrid>
              <a:tr h="666589">
                <a:tc>
                  <a:txBody>
                    <a:bodyPr/>
                    <a:lstStyle/>
                    <a:p>
                      <a:pPr algn="l" fontAlgn="t"/>
                      <a:r>
                        <a:rPr lang="en-US" sz="1800" b="1" dirty="0">
                          <a:effectLst/>
                        </a:rPr>
                        <a:t>Counting Semaphore</a:t>
                      </a:r>
                      <a:endParaRPr lang="en-US" sz="1800" dirty="0">
                        <a:effectLst/>
                      </a:endParaRP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800" b="1" dirty="0">
                          <a:effectLst/>
                        </a:rPr>
                        <a:t>Binary Semaphore</a:t>
                      </a:r>
                      <a:endParaRPr lang="en-US" sz="1800" dirty="0">
                        <a:effectLst/>
                      </a:endParaRP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666589">
                <a:tc>
                  <a:txBody>
                    <a:bodyPr/>
                    <a:lstStyle/>
                    <a:p>
                      <a:pPr algn="l" fontAlgn="t"/>
                      <a:r>
                        <a:rPr lang="en-US" sz="1800">
                          <a:effectLst/>
                        </a:rPr>
                        <a:t>No mutual exclusion</a:t>
                      </a: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800">
                          <a:effectLst/>
                        </a:rPr>
                        <a:t>Mutual exclusion</a:t>
                      </a: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r>
              <a:tr h="666589">
                <a:tc>
                  <a:txBody>
                    <a:bodyPr/>
                    <a:lstStyle/>
                    <a:p>
                      <a:pPr algn="l" fontAlgn="t"/>
                      <a:r>
                        <a:rPr lang="en-US" sz="1800">
                          <a:effectLst/>
                        </a:rPr>
                        <a:t>Any integer value</a:t>
                      </a: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800">
                          <a:effectLst/>
                        </a:rPr>
                        <a:t>Value only 0 and 1</a:t>
                      </a: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r h="666589">
                <a:tc>
                  <a:txBody>
                    <a:bodyPr/>
                    <a:lstStyle/>
                    <a:p>
                      <a:pPr algn="l" fontAlgn="t"/>
                      <a:r>
                        <a:rPr lang="en-US" sz="1800" dirty="0">
                          <a:effectLst/>
                        </a:rPr>
                        <a:t>Provide a set of Processes</a:t>
                      </a: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800" dirty="0">
                          <a:effectLst/>
                        </a:rPr>
                        <a:t>It has a mutual exclusion mechanism.</a:t>
                      </a:r>
                    </a:p>
                  </a:txBody>
                  <a:tcPr marL="56278" marR="56278" marT="56278" marB="5627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r>
            </a:tbl>
          </a:graphicData>
        </a:graphic>
      </p:graphicFrame>
    </p:spTree>
    <p:extLst>
      <p:ext uri="{BB962C8B-B14F-4D97-AF65-F5344CB8AC3E}">
        <p14:creationId xmlns:p14="http://schemas.microsoft.com/office/powerpoint/2010/main" val="206717921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1"/>
            <a:ext cx="8763000" cy="685800"/>
          </a:xfrm>
        </p:spPr>
        <p:txBody>
          <a:bodyPr/>
          <a:lstStyle/>
          <a:p>
            <a:pPr algn="ctr"/>
            <a:r>
              <a:rPr lang="en-US" sz="4000" dirty="0" smtClean="0">
                <a:solidFill>
                  <a:schemeClr val="tx1"/>
                </a:solidFill>
              </a:rPr>
              <a:t>MUTEX</a:t>
            </a:r>
            <a:endParaRPr lang="en-US" sz="4000" dirty="0">
              <a:solidFill>
                <a:schemeClr val="tx1"/>
              </a:solidFill>
            </a:endParaRPr>
          </a:p>
        </p:txBody>
      </p:sp>
      <p:sp>
        <p:nvSpPr>
          <p:cNvPr id="6" name="TextBox 5"/>
          <p:cNvSpPr txBox="1"/>
          <p:nvPr/>
        </p:nvSpPr>
        <p:spPr>
          <a:xfrm>
            <a:off x="647700" y="2133600"/>
            <a:ext cx="8229600" cy="477054"/>
          </a:xfrm>
          <a:prstGeom prst="rect">
            <a:avLst/>
          </a:prstGeom>
          <a:blipFill rotWithShape="1">
            <a:blip r:embed="rId3"/>
            <a:tile tx="0" ty="0" sx="100000" sy="100000" flip="none" algn="tl"/>
          </a:blipFill>
        </p:spPr>
        <p:txBody>
          <a:bodyPr wrap="square" rtlCol="0">
            <a:spAutoFit/>
          </a:bodyPr>
          <a:lstStyle/>
          <a:p>
            <a:endParaRPr lang="en-US" sz="2500" dirty="0"/>
          </a:p>
        </p:txBody>
      </p:sp>
      <p:sp>
        <p:nvSpPr>
          <p:cNvPr id="5" name="TextBox 4"/>
          <p:cNvSpPr txBox="1"/>
          <p:nvPr/>
        </p:nvSpPr>
        <p:spPr>
          <a:xfrm>
            <a:off x="228600" y="1976087"/>
            <a:ext cx="8229600" cy="3785652"/>
          </a:xfrm>
          <a:prstGeom prst="rect">
            <a:avLst/>
          </a:prstGeom>
          <a:blipFill rotWithShape="1">
            <a:blip r:embed="rId3"/>
            <a:tile tx="0" ty="0" sx="100000" sy="100000" flip="none" algn="tl"/>
          </a:blipFill>
        </p:spPr>
        <p:txBody>
          <a:bodyPr wrap="square" rtlCol="0">
            <a:spAutoFit/>
          </a:bodyPr>
          <a:lstStyle/>
          <a:p>
            <a:pPr marL="342900" indent="-34290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mutual exclusion object </a:t>
            </a:r>
            <a:r>
              <a:rPr lang="en-US" sz="2000" dirty="0">
                <a:latin typeface="Times New Roman" panose="02020603050405020304" pitchFamily="18" charset="0"/>
                <a:cs typeface="Times New Roman" panose="02020603050405020304" pitchFamily="18" charset="0"/>
              </a:rPr>
              <a:t>that synchronizes access to a resource.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created with a unique name at the start of a program.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is a locking mechanism that makes sure only one thread can acquire the </a:t>
            </a: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at a time and enter the critical section. This thread only releases the </a:t>
            </a: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when it exits the critical section</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is similar to the principles of the binary semaphore with one significant difference: the principle of ownership. </a:t>
            </a: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Ownership </a:t>
            </a:r>
            <a:r>
              <a:rPr lang="en-US" sz="2000" dirty="0">
                <a:latin typeface="Times New Roman" panose="02020603050405020304" pitchFamily="18" charset="0"/>
                <a:cs typeface="Times New Roman" panose="02020603050405020304" pitchFamily="18" charset="0"/>
              </a:rPr>
              <a:t>is the simple concept that when a task locks (acquires) a </a:t>
            </a: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only it can unlock (release) it. If a task tries to unlock a </a:t>
            </a: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it hasn’t locked (thus doesn’t own) then an error condition is encountered and, most importantly, the </a:t>
            </a:r>
            <a:r>
              <a:rPr lang="en-US" sz="2000" dirty="0" err="1">
                <a:latin typeface="Times New Roman" panose="02020603050405020304" pitchFamily="18" charset="0"/>
                <a:cs typeface="Times New Roman" panose="02020603050405020304" pitchFamily="18" charset="0"/>
              </a:rPr>
              <a:t>mutex</a:t>
            </a:r>
            <a:r>
              <a:rPr lang="en-US" sz="2000" dirty="0">
                <a:latin typeface="Times New Roman" panose="02020603050405020304" pitchFamily="18" charset="0"/>
                <a:cs typeface="Times New Roman" panose="02020603050405020304" pitchFamily="18" charset="0"/>
              </a:rPr>
              <a:t> is not unlocked. </a:t>
            </a:r>
            <a:endParaRPr lang="en-US" sz="2000" dirty="0" smtClean="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stretch>
            <a:fillRect/>
          </a:stretch>
        </p:blipFill>
        <p:spPr>
          <a:xfrm>
            <a:off x="4648200" y="5061857"/>
            <a:ext cx="4343400" cy="1828800"/>
          </a:xfrm>
          <a:prstGeom prst="rect">
            <a:avLst/>
          </a:prstGeom>
        </p:spPr>
      </p:pic>
    </p:spTree>
    <p:extLst>
      <p:ext uri="{BB962C8B-B14F-4D97-AF65-F5344CB8AC3E}">
        <p14:creationId xmlns:p14="http://schemas.microsoft.com/office/powerpoint/2010/main" val="346169844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763000" cy="1142999"/>
          </a:xfrm>
        </p:spPr>
        <p:txBody>
          <a:bodyPr/>
          <a:lstStyle/>
          <a:p>
            <a:pPr algn="ctr"/>
            <a:r>
              <a:rPr lang="en-US" sz="4000" dirty="0" smtClean="0">
                <a:solidFill>
                  <a:schemeClr val="tx1"/>
                </a:solidFill>
              </a:rPr>
              <a:t>Difference between Binary Semaphore and MUTEX</a:t>
            </a:r>
            <a:endParaRPr lang="en-US" sz="4000" dirty="0">
              <a:solidFill>
                <a:schemeClr val="tx1"/>
              </a:solidFill>
            </a:endParaRPr>
          </a:p>
        </p:txBody>
      </p:sp>
      <p:sp>
        <p:nvSpPr>
          <p:cNvPr id="6" name="TextBox 5"/>
          <p:cNvSpPr txBox="1"/>
          <p:nvPr/>
        </p:nvSpPr>
        <p:spPr>
          <a:xfrm>
            <a:off x="647700" y="2133600"/>
            <a:ext cx="8229600" cy="477054"/>
          </a:xfrm>
          <a:prstGeom prst="rect">
            <a:avLst/>
          </a:prstGeom>
          <a:blipFill rotWithShape="1">
            <a:blip r:embed="rId3"/>
            <a:tile tx="0" ty="0" sx="100000" sy="100000" flip="none" algn="tl"/>
          </a:blipFill>
        </p:spPr>
        <p:txBody>
          <a:bodyPr wrap="square" rtlCol="0">
            <a:spAutoFit/>
          </a:bodyPr>
          <a:lstStyle/>
          <a:p>
            <a:endParaRPr lang="en-US" sz="2500" dirty="0"/>
          </a:p>
        </p:txBody>
      </p:sp>
      <p:sp>
        <p:nvSpPr>
          <p:cNvPr id="5" name="TextBox 4"/>
          <p:cNvSpPr txBox="1"/>
          <p:nvPr/>
        </p:nvSpPr>
        <p:spPr>
          <a:xfrm>
            <a:off x="647700" y="2133600"/>
            <a:ext cx="8229600" cy="400110"/>
          </a:xfrm>
          <a:prstGeom prst="rect">
            <a:avLst/>
          </a:prstGeom>
          <a:blipFill rotWithShape="1">
            <a:blip r:embed="rId3"/>
            <a:tile tx="0" ty="0" sx="100000" sy="100000" flip="none" algn="tl"/>
          </a:blipFill>
        </p:spPr>
        <p:txBody>
          <a:bodyPr wrap="square" rtlCol="0">
            <a:spAutoFit/>
          </a:bodyPr>
          <a:lstStyle/>
          <a:p>
            <a:pPr marL="800100" lvl="1"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37909110"/>
              </p:ext>
            </p:extLst>
          </p:nvPr>
        </p:nvGraphicFramePr>
        <p:xfrm>
          <a:off x="647700" y="1981200"/>
          <a:ext cx="7924800" cy="4927889"/>
        </p:xfrm>
        <a:graphic>
          <a:graphicData uri="http://schemas.openxmlformats.org/drawingml/2006/table">
            <a:tbl>
              <a:tblPr/>
              <a:tblGrid>
                <a:gridCol w="3962400"/>
                <a:gridCol w="3962400"/>
              </a:tblGrid>
              <a:tr h="319047">
                <a:tc>
                  <a:txBody>
                    <a:bodyPr/>
                    <a:lstStyle/>
                    <a:p>
                      <a:pPr algn="ctr" fontAlgn="base"/>
                      <a:r>
                        <a:rPr lang="en-US" sz="1400" b="1" dirty="0">
                          <a:effectLst/>
                        </a:rPr>
                        <a:t>Binary Semaphore</a:t>
                      </a:r>
                    </a:p>
                  </a:txBody>
                  <a:tcPr marL="68985" marR="68985" marT="34492" marB="344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base"/>
                      <a:r>
                        <a:rPr lang="en-US" sz="1400" b="1" dirty="0" err="1">
                          <a:effectLst/>
                        </a:rPr>
                        <a:t>Mutex</a:t>
                      </a:r>
                      <a:endParaRPr lang="en-US" sz="1400" b="1" dirty="0">
                        <a:effectLst/>
                      </a:endParaRPr>
                    </a:p>
                  </a:txBody>
                  <a:tcPr marL="68985" marR="68985" marT="34492" marB="3449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89764">
                <a:tc>
                  <a:txBody>
                    <a:bodyPr/>
                    <a:lstStyle/>
                    <a:p>
                      <a:pPr algn="l" fontAlgn="base"/>
                      <a:r>
                        <a:rPr lang="en-US" sz="1400" b="0" dirty="0">
                          <a:effectLst/>
                        </a:rPr>
                        <a:t>Its functions based up on </a:t>
                      </a:r>
                      <a:r>
                        <a:rPr lang="en-US" sz="1400" b="0" dirty="0" err="1">
                          <a:effectLst/>
                        </a:rPr>
                        <a:t>signalling</a:t>
                      </a:r>
                      <a:r>
                        <a:rPr lang="en-US" sz="1400" b="0" dirty="0">
                          <a:effectLst/>
                        </a:rPr>
                        <a:t> mechanism</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effectLst/>
                        </a:rPr>
                        <a:t>Its functions based up on locking mechanism</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14566">
                <a:tc>
                  <a:txBody>
                    <a:bodyPr/>
                    <a:lstStyle/>
                    <a:p>
                      <a:pPr algn="l" fontAlgn="base"/>
                      <a:r>
                        <a:rPr lang="en-US" sz="1400" b="0" dirty="0">
                          <a:effectLst/>
                        </a:rPr>
                        <a:t>The thread which is having higher priority than current thread can also release binary semaphore and take lock.</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effectLst/>
                        </a:rPr>
                        <a:t>The thread which has acquired </a:t>
                      </a:r>
                      <a:r>
                        <a:rPr lang="en-US" sz="1400" b="0" dirty="0" err="1">
                          <a:effectLst/>
                        </a:rPr>
                        <a:t>mutex</a:t>
                      </a:r>
                      <a:r>
                        <a:rPr lang="en-US" sz="1400" b="0" dirty="0">
                          <a:effectLst/>
                        </a:rPr>
                        <a:t> can only release </a:t>
                      </a:r>
                      <a:r>
                        <a:rPr lang="en-US" sz="1400" b="0" dirty="0" err="1">
                          <a:effectLst/>
                        </a:rPr>
                        <a:t>Mutex</a:t>
                      </a:r>
                      <a:r>
                        <a:rPr lang="en-US" sz="1400" b="0" dirty="0">
                          <a:effectLst/>
                        </a:rPr>
                        <a:t> when it exits from critical section.</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52164">
                <a:tc>
                  <a:txBody>
                    <a:bodyPr/>
                    <a:lstStyle/>
                    <a:p>
                      <a:pPr algn="l" fontAlgn="base"/>
                      <a:r>
                        <a:rPr lang="en-US" sz="1400" b="0" dirty="0">
                          <a:effectLst/>
                        </a:rPr>
                        <a:t>Semaphore value is changed according to wait () and signal () operations.</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effectLst/>
                        </a:rPr>
                        <a:t>Mutex values can be modified just as locked or unlocked.</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52164">
                <a:tc>
                  <a:txBody>
                    <a:bodyPr/>
                    <a:lstStyle/>
                    <a:p>
                      <a:pPr algn="l" fontAlgn="base"/>
                      <a:r>
                        <a:rPr lang="en-US" sz="1400" b="0" dirty="0">
                          <a:effectLst/>
                        </a:rPr>
                        <a:t>Multiple number of threads can acquire binary semaphore at a time concurrently.</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effectLst/>
                        </a:rPr>
                        <a:t>Only one thread can acquire </a:t>
                      </a:r>
                      <a:r>
                        <a:rPr lang="en-US" sz="1400" b="0" dirty="0" err="1">
                          <a:effectLst/>
                        </a:rPr>
                        <a:t>mutex</a:t>
                      </a:r>
                      <a:r>
                        <a:rPr lang="en-US" sz="1400" b="0" dirty="0">
                          <a:effectLst/>
                        </a:rPr>
                        <a:t> at a time</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52164">
                <a:tc>
                  <a:txBody>
                    <a:bodyPr/>
                    <a:lstStyle/>
                    <a:p>
                      <a:pPr algn="l" fontAlgn="base"/>
                      <a:r>
                        <a:rPr lang="en-US" sz="1400" b="0" dirty="0">
                          <a:effectLst/>
                        </a:rPr>
                        <a:t>Binary semaphore have no ownership.</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a:effectLst/>
                        </a:rPr>
                        <a:t>There is ownership associated with mutex because only owner can release the lock.</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714566">
                <a:tc>
                  <a:txBody>
                    <a:bodyPr/>
                    <a:lstStyle/>
                    <a:p>
                      <a:pPr algn="l" fontAlgn="base"/>
                      <a:r>
                        <a:rPr lang="en-US" sz="1400" b="0" dirty="0">
                          <a:effectLst/>
                        </a:rPr>
                        <a:t>They are faster than </a:t>
                      </a:r>
                      <a:r>
                        <a:rPr lang="en-US" sz="1400" b="0" dirty="0" err="1">
                          <a:effectLst/>
                        </a:rPr>
                        <a:t>mutex</a:t>
                      </a:r>
                      <a:r>
                        <a:rPr lang="en-US" sz="1400" b="0" dirty="0">
                          <a:effectLst/>
                        </a:rPr>
                        <a:t> because any other thread/process can unlock binary semaphore.</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effectLst/>
                        </a:rPr>
                        <a:t>They are slower than binary semaphores because only thread which has acquired must release the lock.</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552164">
                <a:tc>
                  <a:txBody>
                    <a:bodyPr/>
                    <a:lstStyle/>
                    <a:p>
                      <a:pPr algn="l" fontAlgn="base"/>
                      <a:r>
                        <a:rPr lang="en-US" sz="1400" b="0">
                          <a:effectLst/>
                        </a:rPr>
                        <a:t>If you have number of instances for resource it is better to use Binary semaphore.</a:t>
                      </a: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US" sz="1400" b="0" dirty="0">
                          <a:effectLst/>
                        </a:rPr>
                        <a:t>If you have single instance for resource it is better to </a:t>
                      </a:r>
                      <a:r>
                        <a:rPr lang="en-US" sz="1400" b="0" dirty="0" smtClean="0">
                          <a:effectLst/>
                        </a:rPr>
                        <a:t>use </a:t>
                      </a:r>
                      <a:r>
                        <a:rPr lang="en-US" sz="1400" b="0" dirty="0" err="1" smtClean="0">
                          <a:effectLst/>
                        </a:rPr>
                        <a:t>mutex</a:t>
                      </a:r>
                      <a:endParaRPr lang="en-US" sz="1400" b="0" dirty="0">
                        <a:effectLst/>
                      </a:endParaRPr>
                    </a:p>
                  </a:txBody>
                  <a:tcPr marL="71859" marR="71859" marT="100603" marB="10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50592653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24788" cy="685801"/>
          </a:xfrm>
        </p:spPr>
        <p:txBody>
          <a:bodyPr/>
          <a:lstStyle/>
          <a:p>
            <a:pPr algn="ctr"/>
            <a:r>
              <a:rPr lang="en-US" sz="4400" b="1" dirty="0" smtClean="0">
                <a:solidFill>
                  <a:schemeClr val="accent6">
                    <a:lumMod val="50000"/>
                  </a:schemeClr>
                </a:solidFill>
              </a:rPr>
              <a:t>Producer/Consumer Problem</a:t>
            </a:r>
            <a:endParaRPr lang="en-US" sz="4400" b="1" dirty="0">
              <a:solidFill>
                <a:schemeClr val="accent6">
                  <a:lumMod val="50000"/>
                </a:schemeClr>
              </a:solidFill>
            </a:endParaRPr>
          </a:p>
        </p:txBody>
      </p:sp>
      <p:graphicFrame>
        <p:nvGraphicFramePr>
          <p:cNvPr id="5" name="Diagram 4"/>
          <p:cNvGraphicFramePr/>
          <p:nvPr>
            <p:extLst>
              <p:ext uri="{D42A27DB-BD31-4B8C-83A1-F6EECF244321}">
                <p14:modId xmlns:p14="http://schemas.microsoft.com/office/powerpoint/2010/main" val="2574665247"/>
              </p:ext>
            </p:extLst>
          </p:nvPr>
        </p:nvGraphicFramePr>
        <p:xfrm>
          <a:off x="533400" y="2133600"/>
          <a:ext cx="80772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2" name="Object 6"/>
          <p:cNvGraphicFramePr>
            <a:graphicFrameLocks noChangeAspect="1"/>
          </p:cNvGraphicFramePr>
          <p:nvPr>
            <p:extLst>
              <p:ext uri="{D42A27DB-BD31-4B8C-83A1-F6EECF244321}">
                <p14:modId xmlns:p14="http://schemas.microsoft.com/office/powerpoint/2010/main" val="1817417814"/>
              </p:ext>
            </p:extLst>
          </p:nvPr>
        </p:nvGraphicFramePr>
        <p:xfrm>
          <a:off x="455613" y="623888"/>
          <a:ext cx="7178675" cy="5851525"/>
        </p:xfrm>
        <a:graphic>
          <a:graphicData uri="http://schemas.openxmlformats.org/presentationml/2006/ole">
            <mc:AlternateContent xmlns:mc="http://schemas.openxmlformats.org/markup-compatibility/2006">
              <mc:Choice xmlns:v="urn:schemas-microsoft-com:vml" Requires="v">
                <p:oleObj spid="_x0000_s34952" name="Document" r:id="rId5" imgW="6123978" imgH="4991819" progId="Word.Document.12">
                  <p:embed/>
                </p:oleObj>
              </mc:Choice>
              <mc:Fallback>
                <p:oleObj name="Document" r:id="rId5" imgW="6123978" imgH="4991819" progId="Word.Document.12">
                  <p:embed/>
                  <p:pic>
                    <p:nvPicPr>
                      <p:cNvPr id="0" name="Picture 6"/>
                      <p:cNvPicPr>
                        <a:picLocks noChangeAspect="1" noChangeArrowheads="1"/>
                      </p:cNvPicPr>
                      <p:nvPr/>
                    </p:nvPicPr>
                    <p:blipFill>
                      <a:blip r:embed="rId6"/>
                      <a:srcRect/>
                      <a:stretch>
                        <a:fillRect/>
                      </a:stretch>
                    </p:blipFill>
                    <p:spPr bwMode="auto">
                      <a:xfrm>
                        <a:off x="455613" y="623888"/>
                        <a:ext cx="7178675" cy="5851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30" name="TextBox 29"/>
          <p:cNvSpPr txBox="1"/>
          <p:nvPr/>
        </p:nvSpPr>
        <p:spPr>
          <a:xfrm>
            <a:off x="381000" y="609600"/>
            <a:ext cx="7391400" cy="228600"/>
          </a:xfrm>
          <a:prstGeom prst="rect">
            <a:avLst/>
          </a:prstGeom>
          <a:blipFill rotWithShape="1">
            <a:blip r:embed="rId7"/>
            <a:tile tx="0" ty="0" sx="100000" sy="100000" flip="none" algn="tl"/>
          </a:blipFill>
        </p:spPr>
        <p:txBody>
          <a:bodyPr wrap="square" rtlCol="0">
            <a:spAutoFit/>
          </a:bodyPr>
          <a:lstStyle/>
          <a:p>
            <a:endParaRPr lang="en-US" dirty="0"/>
          </a:p>
        </p:txBody>
      </p:sp>
      <p:sp>
        <p:nvSpPr>
          <p:cNvPr id="14" name="Rectangle 13"/>
          <p:cNvSpPr/>
          <p:nvPr/>
        </p:nvSpPr>
        <p:spPr>
          <a:xfrm>
            <a:off x="7620000" y="2209800"/>
            <a:ext cx="1295400" cy="1723549"/>
          </a:xfrm>
          <a:prstGeom prst="rect">
            <a:avLst/>
          </a:prstGeom>
        </p:spPr>
        <p:txBody>
          <a:bodyPr wrap="square">
            <a:spAutoFit/>
          </a:bodyPr>
          <a:lstStyle/>
          <a:p>
            <a:pPr algn="ctr"/>
            <a:r>
              <a:rPr lang="en-US" b="1" dirty="0" smtClean="0">
                <a:latin typeface="+mn-lt"/>
              </a:rPr>
              <a:t>Table 5.1   </a:t>
            </a:r>
          </a:p>
          <a:p>
            <a:pPr algn="ctr"/>
            <a:endParaRPr lang="en-US" b="1" dirty="0" smtClean="0">
              <a:latin typeface="+mn-lt"/>
            </a:endParaRPr>
          </a:p>
          <a:p>
            <a:pPr algn="ctr"/>
            <a:r>
              <a:rPr lang="en-US" sz="1400" b="1" dirty="0" smtClean="0">
                <a:latin typeface="+mn-lt"/>
              </a:rPr>
              <a:t>Some Key Terms Related </a:t>
            </a:r>
          </a:p>
          <a:p>
            <a:pPr algn="ctr"/>
            <a:r>
              <a:rPr lang="en-US" sz="1400" b="1" dirty="0" smtClean="0">
                <a:latin typeface="+mn-lt"/>
              </a:rPr>
              <a:t>to Concurrency </a:t>
            </a:r>
            <a:endParaRPr lang="en-US" sz="1400" b="1" dirty="0">
              <a:latin typeface="+mn-lt"/>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1"/>
            <a:ext cx="8763000" cy="685800"/>
          </a:xfrm>
        </p:spPr>
        <p:txBody>
          <a:bodyPr/>
          <a:lstStyle/>
          <a:p>
            <a:pPr algn="ctr"/>
            <a:r>
              <a:rPr lang="en-US" sz="4000" b="1" dirty="0">
                <a:solidFill>
                  <a:schemeClr val="accent6">
                    <a:lumMod val="50000"/>
                  </a:schemeClr>
                </a:solidFill>
              </a:rPr>
              <a:t>Producer/Consumer Problem</a:t>
            </a:r>
            <a:endParaRPr lang="en-US" sz="4000" dirty="0">
              <a:solidFill>
                <a:schemeClr val="tx1"/>
              </a:solidFill>
            </a:endParaRPr>
          </a:p>
        </p:txBody>
      </p:sp>
      <p:sp>
        <p:nvSpPr>
          <p:cNvPr id="6" name="TextBox 5"/>
          <p:cNvSpPr txBox="1"/>
          <p:nvPr/>
        </p:nvSpPr>
        <p:spPr>
          <a:xfrm>
            <a:off x="647700" y="2133600"/>
            <a:ext cx="8229600" cy="477054"/>
          </a:xfrm>
          <a:prstGeom prst="rect">
            <a:avLst/>
          </a:prstGeom>
          <a:blipFill rotWithShape="1">
            <a:blip r:embed="rId3"/>
            <a:tile tx="0" ty="0" sx="100000" sy="100000" flip="none" algn="tl"/>
          </a:blipFill>
        </p:spPr>
        <p:txBody>
          <a:bodyPr wrap="square" rtlCol="0">
            <a:spAutoFit/>
          </a:bodyPr>
          <a:lstStyle/>
          <a:p>
            <a:endParaRPr lang="en-US" sz="2500" dirty="0"/>
          </a:p>
        </p:txBody>
      </p:sp>
      <p:sp>
        <p:nvSpPr>
          <p:cNvPr id="7" name="TextBox 6"/>
          <p:cNvSpPr txBox="1"/>
          <p:nvPr/>
        </p:nvSpPr>
        <p:spPr>
          <a:xfrm>
            <a:off x="368642" y="1905000"/>
            <a:ext cx="4050957" cy="480131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Producer Code</a:t>
            </a:r>
          </a:p>
          <a:p>
            <a:r>
              <a:rPr lang="en-US" dirty="0" err="1" smtClean="0"/>
              <a:t>Int</a:t>
            </a:r>
            <a:r>
              <a:rPr lang="en-US" dirty="0" smtClean="0"/>
              <a:t> count=0;</a:t>
            </a:r>
          </a:p>
          <a:p>
            <a:r>
              <a:rPr lang="en-US" dirty="0" smtClean="0"/>
              <a:t>Void producer()</a:t>
            </a:r>
          </a:p>
          <a:p>
            <a:r>
              <a:rPr lang="en-US" dirty="0" smtClean="0"/>
              <a:t>{</a:t>
            </a:r>
          </a:p>
          <a:p>
            <a:pPr lvl="1"/>
            <a:r>
              <a:rPr lang="en-US" dirty="0" err="1" smtClean="0"/>
              <a:t>int</a:t>
            </a:r>
            <a:r>
              <a:rPr lang="en-US" dirty="0" smtClean="0"/>
              <a:t> </a:t>
            </a:r>
            <a:r>
              <a:rPr lang="en-US" dirty="0" err="1" smtClean="0"/>
              <a:t>itemp</a:t>
            </a:r>
            <a:r>
              <a:rPr lang="en-US" dirty="0" smtClean="0"/>
              <a:t>;</a:t>
            </a:r>
          </a:p>
          <a:p>
            <a:pPr lvl="1"/>
            <a:r>
              <a:rPr lang="en-US" dirty="0" smtClean="0"/>
              <a:t>While(true)</a:t>
            </a:r>
          </a:p>
          <a:p>
            <a:pPr lvl="1"/>
            <a:r>
              <a:rPr lang="en-US" dirty="0" smtClean="0"/>
              <a:t>{</a:t>
            </a:r>
          </a:p>
          <a:p>
            <a:pPr lvl="1"/>
            <a:r>
              <a:rPr lang="en-US" dirty="0"/>
              <a:t>	</a:t>
            </a:r>
            <a:r>
              <a:rPr lang="en-US" dirty="0" err="1" smtClean="0"/>
              <a:t>produce_item</a:t>
            </a:r>
            <a:r>
              <a:rPr lang="en-US" dirty="0" smtClean="0"/>
              <a:t>(</a:t>
            </a:r>
            <a:r>
              <a:rPr lang="en-US" dirty="0" err="1" smtClean="0"/>
              <a:t>itemp</a:t>
            </a:r>
            <a:r>
              <a:rPr lang="en-US" dirty="0" smtClean="0"/>
              <a:t>);</a:t>
            </a:r>
          </a:p>
          <a:p>
            <a:pPr lvl="1"/>
            <a:r>
              <a:rPr lang="en-US" dirty="0"/>
              <a:t>	</a:t>
            </a:r>
            <a:r>
              <a:rPr lang="en-US" dirty="0" smtClean="0"/>
              <a:t>while(count==n);//buffer full</a:t>
            </a:r>
          </a:p>
          <a:p>
            <a:pPr lvl="1"/>
            <a:r>
              <a:rPr lang="en-US" dirty="0"/>
              <a:t>	</a:t>
            </a:r>
            <a:r>
              <a:rPr lang="en-US" dirty="0" smtClean="0"/>
              <a:t>buffer[in]=</a:t>
            </a:r>
            <a:r>
              <a:rPr lang="en-US" dirty="0" err="1" smtClean="0"/>
              <a:t>itemp</a:t>
            </a:r>
            <a:r>
              <a:rPr lang="en-US" dirty="0" smtClean="0"/>
              <a:t>;</a:t>
            </a:r>
          </a:p>
          <a:p>
            <a:pPr lvl="1"/>
            <a:r>
              <a:rPr lang="en-US" dirty="0"/>
              <a:t>	</a:t>
            </a:r>
            <a:r>
              <a:rPr lang="en-US" dirty="0" smtClean="0"/>
              <a:t>in= (in+1) mod n;</a:t>
            </a:r>
          </a:p>
          <a:p>
            <a:pPr lvl="1"/>
            <a:r>
              <a:rPr lang="en-US" dirty="0"/>
              <a:t>	</a:t>
            </a:r>
            <a:r>
              <a:rPr lang="en-US" dirty="0" smtClean="0"/>
              <a:t>count=count+1; </a:t>
            </a:r>
          </a:p>
          <a:p>
            <a:pPr lvl="1"/>
            <a:r>
              <a:rPr lang="en-US" dirty="0"/>
              <a:t>	</a:t>
            </a:r>
            <a:r>
              <a:rPr lang="en-US" dirty="0" smtClean="0"/>
              <a:t>//load </a:t>
            </a:r>
            <a:r>
              <a:rPr lang="en-US" dirty="0" err="1" smtClean="0"/>
              <a:t>Rp</a:t>
            </a:r>
            <a:r>
              <a:rPr lang="en-US" dirty="0" smtClean="0"/>
              <a:t>= m[count];</a:t>
            </a:r>
          </a:p>
          <a:p>
            <a:pPr lvl="1"/>
            <a:r>
              <a:rPr lang="en-US" dirty="0"/>
              <a:t>	</a:t>
            </a:r>
            <a:r>
              <a:rPr lang="en-US" dirty="0" smtClean="0"/>
              <a:t>// </a:t>
            </a:r>
            <a:r>
              <a:rPr lang="en-US" dirty="0" err="1" smtClean="0"/>
              <a:t>incr</a:t>
            </a:r>
            <a:r>
              <a:rPr lang="en-US" dirty="0" smtClean="0"/>
              <a:t> </a:t>
            </a:r>
            <a:r>
              <a:rPr lang="en-US" dirty="0" err="1" smtClean="0"/>
              <a:t>Rp</a:t>
            </a:r>
            <a:r>
              <a:rPr lang="en-US" dirty="0" smtClean="0"/>
              <a:t>;</a:t>
            </a:r>
          </a:p>
          <a:p>
            <a:pPr lvl="1"/>
            <a:r>
              <a:rPr lang="en-US" dirty="0"/>
              <a:t>	</a:t>
            </a:r>
            <a:r>
              <a:rPr lang="en-US" dirty="0" smtClean="0"/>
              <a:t>// store m[count],</a:t>
            </a:r>
            <a:r>
              <a:rPr lang="en-US" dirty="0" err="1" smtClean="0"/>
              <a:t>Rp</a:t>
            </a:r>
            <a:r>
              <a:rPr lang="en-US" dirty="0" smtClean="0"/>
              <a:t>;</a:t>
            </a:r>
          </a:p>
          <a:p>
            <a:pPr lvl="1"/>
            <a:r>
              <a:rPr lang="en-US" dirty="0" smtClean="0"/>
              <a:t>}</a:t>
            </a:r>
          </a:p>
          <a:p>
            <a:r>
              <a:rPr lang="en-US" dirty="0" smtClean="0"/>
              <a:t>}</a:t>
            </a:r>
          </a:p>
        </p:txBody>
      </p:sp>
      <p:sp>
        <p:nvSpPr>
          <p:cNvPr id="10" name="TextBox 9"/>
          <p:cNvSpPr txBox="1"/>
          <p:nvPr/>
        </p:nvSpPr>
        <p:spPr>
          <a:xfrm>
            <a:off x="4698657" y="1935892"/>
            <a:ext cx="4292943" cy="480131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Consumer Code</a:t>
            </a:r>
          </a:p>
          <a:p>
            <a:r>
              <a:rPr lang="en-US" dirty="0" smtClean="0"/>
              <a:t>Void consumer()</a:t>
            </a:r>
          </a:p>
          <a:p>
            <a:r>
              <a:rPr lang="en-US" dirty="0" smtClean="0"/>
              <a:t>{</a:t>
            </a:r>
          </a:p>
          <a:p>
            <a:pPr lvl="1"/>
            <a:r>
              <a:rPr lang="en-US" dirty="0" err="1" smtClean="0"/>
              <a:t>int</a:t>
            </a:r>
            <a:r>
              <a:rPr lang="en-US" dirty="0" smtClean="0"/>
              <a:t> </a:t>
            </a:r>
            <a:r>
              <a:rPr lang="en-US" dirty="0" err="1" smtClean="0"/>
              <a:t>itemc</a:t>
            </a:r>
            <a:r>
              <a:rPr lang="en-US" dirty="0" smtClean="0"/>
              <a:t>;</a:t>
            </a:r>
          </a:p>
          <a:p>
            <a:pPr lvl="1"/>
            <a:r>
              <a:rPr lang="en-US" dirty="0" smtClean="0"/>
              <a:t>While(true)</a:t>
            </a:r>
          </a:p>
          <a:p>
            <a:pPr lvl="1"/>
            <a:r>
              <a:rPr lang="en-US" dirty="0" smtClean="0"/>
              <a:t>{</a:t>
            </a:r>
          </a:p>
          <a:p>
            <a:pPr lvl="1"/>
            <a:r>
              <a:rPr lang="en-US" dirty="0"/>
              <a:t>	</a:t>
            </a:r>
            <a:r>
              <a:rPr lang="en-US" dirty="0" smtClean="0"/>
              <a:t>while(count==0);//buffer empty</a:t>
            </a:r>
          </a:p>
          <a:p>
            <a:pPr lvl="1"/>
            <a:r>
              <a:rPr lang="en-US" dirty="0"/>
              <a:t>	</a:t>
            </a:r>
            <a:r>
              <a:rPr lang="en-US" dirty="0" err="1" smtClean="0"/>
              <a:t>itemc</a:t>
            </a:r>
            <a:r>
              <a:rPr lang="en-US" dirty="0" smtClean="0"/>
              <a:t>= buffer[out];</a:t>
            </a:r>
            <a:endParaRPr lang="en-US" dirty="0"/>
          </a:p>
          <a:p>
            <a:pPr lvl="1"/>
            <a:r>
              <a:rPr lang="en-US" dirty="0" smtClean="0"/>
              <a:t>	out= (out+1</a:t>
            </a:r>
            <a:r>
              <a:rPr lang="en-US" dirty="0"/>
              <a:t>) mod n</a:t>
            </a:r>
            <a:r>
              <a:rPr lang="en-US" dirty="0" smtClean="0"/>
              <a:t>;</a:t>
            </a:r>
          </a:p>
          <a:p>
            <a:pPr lvl="1"/>
            <a:r>
              <a:rPr lang="en-US" dirty="0" smtClean="0"/>
              <a:t>	count=count-1</a:t>
            </a:r>
            <a:r>
              <a:rPr lang="en-US" dirty="0"/>
              <a:t>; </a:t>
            </a:r>
          </a:p>
          <a:p>
            <a:pPr lvl="1"/>
            <a:r>
              <a:rPr lang="en-US" dirty="0" smtClean="0"/>
              <a:t>	</a:t>
            </a:r>
            <a:r>
              <a:rPr lang="en-US" dirty="0"/>
              <a:t>//load </a:t>
            </a:r>
            <a:r>
              <a:rPr lang="en-US" dirty="0" err="1" smtClean="0"/>
              <a:t>Rc</a:t>
            </a:r>
            <a:r>
              <a:rPr lang="en-US" dirty="0" smtClean="0"/>
              <a:t>= </a:t>
            </a:r>
            <a:r>
              <a:rPr lang="en-US" dirty="0"/>
              <a:t>m[count];</a:t>
            </a:r>
          </a:p>
          <a:p>
            <a:pPr lvl="1"/>
            <a:r>
              <a:rPr lang="en-US" dirty="0"/>
              <a:t>	</a:t>
            </a:r>
            <a:r>
              <a:rPr lang="en-US" dirty="0" smtClean="0"/>
              <a:t>//</a:t>
            </a:r>
            <a:r>
              <a:rPr lang="en-US" dirty="0" err="1" smtClean="0"/>
              <a:t>decr</a:t>
            </a:r>
            <a:r>
              <a:rPr lang="en-US" dirty="0" smtClean="0"/>
              <a:t> </a:t>
            </a:r>
            <a:r>
              <a:rPr lang="en-US" dirty="0" err="1" smtClean="0"/>
              <a:t>Rc</a:t>
            </a:r>
            <a:r>
              <a:rPr lang="en-US" dirty="0" smtClean="0"/>
              <a:t>;</a:t>
            </a:r>
            <a:endParaRPr lang="en-US" dirty="0"/>
          </a:p>
          <a:p>
            <a:pPr lvl="1"/>
            <a:r>
              <a:rPr lang="en-US" dirty="0"/>
              <a:t>	// </a:t>
            </a:r>
            <a:r>
              <a:rPr lang="en-US" dirty="0" smtClean="0"/>
              <a:t>store </a:t>
            </a:r>
            <a:r>
              <a:rPr lang="en-US" dirty="0"/>
              <a:t>m[count],</a:t>
            </a:r>
            <a:r>
              <a:rPr lang="en-US" dirty="0" err="1" smtClean="0"/>
              <a:t>Rc</a:t>
            </a:r>
            <a:r>
              <a:rPr lang="en-US" dirty="0" smtClean="0"/>
              <a:t>;</a:t>
            </a:r>
            <a:endParaRPr lang="en-US" dirty="0"/>
          </a:p>
          <a:p>
            <a:pPr lvl="1"/>
            <a:r>
              <a:rPr lang="en-US" dirty="0"/>
              <a:t>	</a:t>
            </a:r>
            <a:r>
              <a:rPr lang="en-US" dirty="0" err="1" smtClean="0"/>
              <a:t>process_item</a:t>
            </a:r>
            <a:r>
              <a:rPr lang="en-US" dirty="0" smtClean="0"/>
              <a:t>(</a:t>
            </a:r>
            <a:r>
              <a:rPr lang="en-US" dirty="0" err="1" smtClean="0"/>
              <a:t>itemc</a:t>
            </a:r>
            <a:r>
              <a:rPr lang="en-US" dirty="0" smtClean="0"/>
              <a:t>);</a:t>
            </a:r>
            <a:endParaRPr lang="en-US" dirty="0"/>
          </a:p>
          <a:p>
            <a:pPr lvl="1"/>
            <a:r>
              <a:rPr lang="en-US" dirty="0"/>
              <a:t>		</a:t>
            </a:r>
            <a:endParaRPr lang="en-US" dirty="0" smtClean="0"/>
          </a:p>
          <a:p>
            <a:pPr lvl="1"/>
            <a:r>
              <a:rPr lang="en-US" dirty="0"/>
              <a:t>	</a:t>
            </a:r>
            <a:r>
              <a:rPr lang="en-US" dirty="0" smtClean="0"/>
              <a:t>}</a:t>
            </a:r>
          </a:p>
          <a:p>
            <a:r>
              <a:rPr lang="en-US" dirty="0" smtClean="0"/>
              <a:t>}</a:t>
            </a:r>
          </a:p>
        </p:txBody>
      </p:sp>
    </p:spTree>
    <p:extLst>
      <p:ext uri="{BB962C8B-B14F-4D97-AF65-F5344CB8AC3E}">
        <p14:creationId xmlns:p14="http://schemas.microsoft.com/office/powerpoint/2010/main" val="311239874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16926"/>
            <a:ext cx="8763000" cy="685800"/>
          </a:xfrm>
        </p:spPr>
        <p:txBody>
          <a:bodyPr/>
          <a:lstStyle/>
          <a:p>
            <a:pPr algn="ctr"/>
            <a:r>
              <a:rPr lang="en-US" sz="4000" b="1" dirty="0" smtClean="0">
                <a:solidFill>
                  <a:schemeClr val="accent6">
                    <a:lumMod val="50000"/>
                  </a:schemeClr>
                </a:solidFill>
              </a:rPr>
              <a:t/>
            </a:r>
            <a:br>
              <a:rPr lang="en-US" sz="4000" b="1" dirty="0" smtClean="0">
                <a:solidFill>
                  <a:schemeClr val="accent6">
                    <a:lumMod val="50000"/>
                  </a:schemeClr>
                </a:solidFill>
              </a:rPr>
            </a:br>
            <a:r>
              <a:rPr lang="en-US" sz="4000" b="1" dirty="0" smtClean="0">
                <a:solidFill>
                  <a:schemeClr val="accent6">
                    <a:lumMod val="50000"/>
                  </a:schemeClr>
                </a:solidFill>
              </a:rPr>
              <a:t>Producer/Consumer Problem: Case 1 Sequential Execution</a:t>
            </a:r>
            <a:endParaRPr lang="en-US" sz="4000" dirty="0">
              <a:solidFill>
                <a:schemeClr val="tx1"/>
              </a:solidFill>
            </a:endParaRPr>
          </a:p>
        </p:txBody>
      </p:sp>
      <p:sp>
        <p:nvSpPr>
          <p:cNvPr id="7" name="TextBox 6"/>
          <p:cNvSpPr txBox="1"/>
          <p:nvPr/>
        </p:nvSpPr>
        <p:spPr>
          <a:xfrm>
            <a:off x="368642" y="1905000"/>
            <a:ext cx="4203357" cy="480131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Producer Code</a:t>
            </a:r>
          </a:p>
          <a:p>
            <a:r>
              <a:rPr lang="en-US" dirty="0" err="1" smtClean="0"/>
              <a:t>Int</a:t>
            </a:r>
            <a:r>
              <a:rPr lang="en-US" dirty="0" smtClean="0"/>
              <a:t> count=0;</a:t>
            </a:r>
          </a:p>
          <a:p>
            <a:r>
              <a:rPr lang="en-US" dirty="0" smtClean="0"/>
              <a:t>Void producer()</a:t>
            </a:r>
          </a:p>
          <a:p>
            <a:r>
              <a:rPr lang="en-US" dirty="0" smtClean="0"/>
              <a:t>{</a:t>
            </a:r>
          </a:p>
          <a:p>
            <a:pPr lvl="1"/>
            <a:r>
              <a:rPr lang="en-US" dirty="0" err="1" smtClean="0"/>
              <a:t>int</a:t>
            </a:r>
            <a:r>
              <a:rPr lang="en-US" dirty="0" smtClean="0"/>
              <a:t> </a:t>
            </a:r>
            <a:r>
              <a:rPr lang="en-US" dirty="0" err="1" smtClean="0"/>
              <a:t>itemp</a:t>
            </a:r>
            <a:r>
              <a:rPr lang="en-US" dirty="0" smtClean="0"/>
              <a:t>;</a:t>
            </a:r>
          </a:p>
          <a:p>
            <a:pPr lvl="1"/>
            <a:r>
              <a:rPr lang="en-US" dirty="0" smtClean="0"/>
              <a:t>While(true)</a:t>
            </a:r>
          </a:p>
          <a:p>
            <a:pPr lvl="1"/>
            <a:r>
              <a:rPr lang="en-US" dirty="0" smtClean="0"/>
              <a:t>{</a:t>
            </a:r>
          </a:p>
          <a:p>
            <a:pPr lvl="1"/>
            <a:r>
              <a:rPr lang="en-US" dirty="0"/>
              <a:t>	</a:t>
            </a:r>
            <a:r>
              <a:rPr lang="en-US" dirty="0" err="1" smtClean="0"/>
              <a:t>produce_item</a:t>
            </a:r>
            <a:r>
              <a:rPr lang="en-US" dirty="0" smtClean="0"/>
              <a:t>(</a:t>
            </a:r>
            <a:r>
              <a:rPr lang="en-US" dirty="0" err="1" smtClean="0"/>
              <a:t>itemp</a:t>
            </a:r>
            <a:r>
              <a:rPr lang="en-US" dirty="0" smtClean="0"/>
              <a:t>);</a:t>
            </a:r>
          </a:p>
          <a:p>
            <a:pPr lvl="1"/>
            <a:r>
              <a:rPr lang="en-US" dirty="0"/>
              <a:t>	</a:t>
            </a:r>
            <a:r>
              <a:rPr lang="en-US" dirty="0" smtClean="0"/>
              <a:t>while(count==n);//buffer full</a:t>
            </a:r>
          </a:p>
          <a:p>
            <a:pPr lvl="1"/>
            <a:r>
              <a:rPr lang="en-US" dirty="0"/>
              <a:t>	</a:t>
            </a:r>
            <a:r>
              <a:rPr lang="en-US" dirty="0" smtClean="0"/>
              <a:t>buffer[in]=</a:t>
            </a:r>
            <a:r>
              <a:rPr lang="en-US" dirty="0" err="1" smtClean="0"/>
              <a:t>itemp</a:t>
            </a:r>
            <a:r>
              <a:rPr lang="en-US" dirty="0" smtClean="0"/>
              <a:t>;</a:t>
            </a:r>
          </a:p>
          <a:p>
            <a:pPr lvl="1"/>
            <a:r>
              <a:rPr lang="en-US" dirty="0"/>
              <a:t>	</a:t>
            </a:r>
            <a:r>
              <a:rPr lang="en-US" dirty="0" smtClean="0"/>
              <a:t>in= (in+1) mod n;</a:t>
            </a:r>
          </a:p>
          <a:p>
            <a:pPr lvl="1"/>
            <a:r>
              <a:rPr lang="en-US" dirty="0"/>
              <a:t>	</a:t>
            </a:r>
            <a:r>
              <a:rPr lang="en-US" dirty="0" smtClean="0"/>
              <a:t>count=count+1; </a:t>
            </a:r>
          </a:p>
          <a:p>
            <a:pPr lvl="1"/>
            <a:r>
              <a:rPr lang="en-US" dirty="0"/>
              <a:t>	</a:t>
            </a:r>
            <a:r>
              <a:rPr lang="en-US" dirty="0" smtClean="0"/>
              <a:t>//load </a:t>
            </a:r>
            <a:r>
              <a:rPr lang="en-US" dirty="0" err="1" smtClean="0"/>
              <a:t>Rp</a:t>
            </a:r>
            <a:r>
              <a:rPr lang="en-US" dirty="0" smtClean="0"/>
              <a:t>= m[count];</a:t>
            </a:r>
          </a:p>
          <a:p>
            <a:pPr lvl="1"/>
            <a:r>
              <a:rPr lang="en-US" dirty="0"/>
              <a:t>	</a:t>
            </a:r>
            <a:r>
              <a:rPr lang="en-US" dirty="0" smtClean="0"/>
              <a:t>// </a:t>
            </a:r>
            <a:r>
              <a:rPr lang="en-US" dirty="0" err="1" smtClean="0"/>
              <a:t>incr</a:t>
            </a:r>
            <a:r>
              <a:rPr lang="en-US" dirty="0" smtClean="0"/>
              <a:t> </a:t>
            </a:r>
            <a:r>
              <a:rPr lang="en-US" dirty="0" err="1" smtClean="0"/>
              <a:t>Rp</a:t>
            </a:r>
            <a:r>
              <a:rPr lang="en-US" dirty="0" smtClean="0"/>
              <a:t>;</a:t>
            </a:r>
          </a:p>
          <a:p>
            <a:pPr lvl="1"/>
            <a:r>
              <a:rPr lang="en-US" dirty="0"/>
              <a:t>	</a:t>
            </a:r>
            <a:r>
              <a:rPr lang="en-US" dirty="0" smtClean="0"/>
              <a:t>// store m[count],</a:t>
            </a:r>
            <a:r>
              <a:rPr lang="en-US" dirty="0" err="1" smtClean="0"/>
              <a:t>Rp</a:t>
            </a:r>
            <a:r>
              <a:rPr lang="en-US" dirty="0" smtClean="0"/>
              <a:t>;</a:t>
            </a:r>
          </a:p>
          <a:p>
            <a:pPr lvl="1"/>
            <a:r>
              <a:rPr lang="en-US" dirty="0" smtClean="0"/>
              <a:t>}</a:t>
            </a:r>
          </a:p>
          <a:p>
            <a:r>
              <a:rPr lang="en-US" dirty="0" smtClean="0"/>
              <a:t>}</a:t>
            </a:r>
          </a:p>
        </p:txBody>
      </p:sp>
      <p:graphicFrame>
        <p:nvGraphicFramePr>
          <p:cNvPr id="3" name="Table 2"/>
          <p:cNvGraphicFramePr>
            <a:graphicFrameLocks noGrp="1"/>
          </p:cNvGraphicFramePr>
          <p:nvPr>
            <p:extLst>
              <p:ext uri="{D42A27DB-BD31-4B8C-83A1-F6EECF244321}">
                <p14:modId xmlns:p14="http://schemas.microsoft.com/office/powerpoint/2010/main" val="707629960"/>
              </p:ext>
            </p:extLst>
          </p:nvPr>
        </p:nvGraphicFramePr>
        <p:xfrm>
          <a:off x="5486400" y="2133600"/>
          <a:ext cx="2438400" cy="3400425"/>
        </p:xfrm>
        <a:graphic>
          <a:graphicData uri="http://schemas.openxmlformats.org/drawingml/2006/table">
            <a:tbl>
              <a:tblPr firstRow="1" bandRow="1">
                <a:tableStyleId>{5C22544A-7EE6-4342-B048-85BDC9FD1C3A}</a:tableStyleId>
              </a:tblPr>
              <a:tblGrid>
                <a:gridCol w="381000"/>
                <a:gridCol w="2057400"/>
              </a:tblGrid>
              <a:tr h="377825">
                <a:tc gridSpan="2">
                  <a:txBody>
                    <a:bodyPr/>
                    <a:lstStyle/>
                    <a:p>
                      <a:pPr algn="ctr"/>
                      <a:r>
                        <a:rPr lang="en-US" dirty="0" smtClean="0"/>
                        <a:t>Buffer[0,1—n-1]</a:t>
                      </a:r>
                      <a:endParaRPr lang="en-US" dirty="0"/>
                    </a:p>
                  </a:txBody>
                  <a:tcPr/>
                </a:tc>
                <a:tc hMerge="1">
                  <a:txBody>
                    <a:bodyPr/>
                    <a:lstStyle/>
                    <a:p>
                      <a:pPr algn="ctr"/>
                      <a:endParaRPr lang="en-US" dirty="0"/>
                    </a:p>
                  </a:txBody>
                  <a:tcPr/>
                </a:tc>
              </a:tr>
              <a:tr h="377825">
                <a:tc>
                  <a:txBody>
                    <a:bodyPr/>
                    <a:lstStyle/>
                    <a:p>
                      <a:r>
                        <a:rPr lang="en-US" dirty="0" smtClean="0"/>
                        <a:t>0</a:t>
                      </a:r>
                      <a:endParaRPr lang="en-US" dirty="0"/>
                    </a:p>
                  </a:txBody>
                  <a:tcPr/>
                </a:tc>
                <a:tc>
                  <a:txBody>
                    <a:bodyPr/>
                    <a:lstStyle/>
                    <a:p>
                      <a:r>
                        <a:rPr lang="en-US" dirty="0" smtClean="0"/>
                        <a:t>x1</a:t>
                      </a:r>
                      <a:endParaRPr lang="en-US" dirty="0"/>
                    </a:p>
                  </a:txBody>
                  <a:tcPr/>
                </a:tc>
              </a:tr>
              <a:tr h="377825">
                <a:tc>
                  <a:txBody>
                    <a:bodyPr/>
                    <a:lstStyle/>
                    <a:p>
                      <a:r>
                        <a:rPr lang="en-US" dirty="0" smtClean="0"/>
                        <a:t>1</a:t>
                      </a:r>
                      <a:endParaRPr lang="en-US" dirty="0"/>
                    </a:p>
                  </a:txBody>
                  <a:tcPr/>
                </a:tc>
                <a:tc>
                  <a:txBody>
                    <a:bodyPr/>
                    <a:lstStyle/>
                    <a:p>
                      <a:endParaRPr lang="en-US" dirty="0"/>
                    </a:p>
                  </a:txBody>
                  <a:tcPr/>
                </a:tc>
              </a:tr>
              <a:tr h="377825">
                <a:tc>
                  <a:txBody>
                    <a:bodyPr/>
                    <a:lstStyle/>
                    <a:p>
                      <a:r>
                        <a:rPr lang="en-US" dirty="0" smtClean="0"/>
                        <a:t>2</a:t>
                      </a:r>
                      <a:endParaRPr lang="en-US" dirty="0"/>
                    </a:p>
                  </a:txBody>
                  <a:tcPr/>
                </a:tc>
                <a:tc>
                  <a:txBody>
                    <a:bodyPr/>
                    <a:lstStyle/>
                    <a:p>
                      <a:endParaRPr lang="en-US"/>
                    </a:p>
                  </a:txBody>
                  <a:tcPr/>
                </a:tc>
              </a:tr>
              <a:tr h="377825">
                <a:tc>
                  <a:txBody>
                    <a:bodyPr/>
                    <a:lstStyle/>
                    <a:p>
                      <a:r>
                        <a:rPr lang="en-US" dirty="0" smtClean="0"/>
                        <a:t>3</a:t>
                      </a:r>
                      <a:endParaRPr lang="en-US" dirty="0"/>
                    </a:p>
                  </a:txBody>
                  <a:tcPr/>
                </a:tc>
                <a:tc>
                  <a:txBody>
                    <a:bodyPr/>
                    <a:lstStyle/>
                    <a:p>
                      <a:endParaRPr lang="en-US"/>
                    </a:p>
                  </a:txBody>
                  <a:tcPr/>
                </a:tc>
              </a:tr>
              <a:tr h="377825">
                <a:tc>
                  <a:txBody>
                    <a:bodyPr/>
                    <a:lstStyle/>
                    <a:p>
                      <a:r>
                        <a:rPr lang="en-US" dirty="0" smtClean="0"/>
                        <a:t>4</a:t>
                      </a:r>
                      <a:endParaRPr lang="en-US" dirty="0"/>
                    </a:p>
                  </a:txBody>
                  <a:tcPr/>
                </a:tc>
                <a:tc>
                  <a:txBody>
                    <a:bodyPr/>
                    <a:lstStyle/>
                    <a:p>
                      <a:endParaRPr lang="en-US"/>
                    </a:p>
                  </a:txBody>
                  <a:tcPr/>
                </a:tc>
              </a:tr>
              <a:tr h="377825">
                <a:tc>
                  <a:txBody>
                    <a:bodyPr/>
                    <a:lstStyle/>
                    <a:p>
                      <a:r>
                        <a:rPr lang="en-US" dirty="0" smtClean="0"/>
                        <a:t>5</a:t>
                      </a:r>
                      <a:endParaRPr lang="en-US" dirty="0"/>
                    </a:p>
                  </a:txBody>
                  <a:tcPr/>
                </a:tc>
                <a:tc>
                  <a:txBody>
                    <a:bodyPr/>
                    <a:lstStyle/>
                    <a:p>
                      <a:endParaRPr lang="en-US"/>
                    </a:p>
                  </a:txBody>
                  <a:tcPr/>
                </a:tc>
              </a:tr>
              <a:tr h="377825">
                <a:tc>
                  <a:txBody>
                    <a:bodyPr/>
                    <a:lstStyle/>
                    <a:p>
                      <a:r>
                        <a:rPr lang="en-US" smtClean="0"/>
                        <a:t>6</a:t>
                      </a:r>
                      <a:endParaRPr lang="en-US" dirty="0"/>
                    </a:p>
                  </a:txBody>
                  <a:tcPr/>
                </a:tc>
                <a:tc>
                  <a:txBody>
                    <a:bodyPr/>
                    <a:lstStyle/>
                    <a:p>
                      <a:endParaRPr lang="en-US" dirty="0"/>
                    </a:p>
                  </a:txBody>
                  <a:tcPr/>
                </a:tc>
              </a:tr>
              <a:tr h="377825">
                <a:tc>
                  <a:txBody>
                    <a:bodyPr/>
                    <a:lstStyle/>
                    <a:p>
                      <a:r>
                        <a:rPr lang="en-US" dirty="0" smtClean="0"/>
                        <a:t>7</a:t>
                      </a:r>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83074056"/>
              </p:ext>
            </p:extLst>
          </p:nvPr>
        </p:nvGraphicFramePr>
        <p:xfrm>
          <a:off x="5410200" y="5715000"/>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dirty="0" smtClean="0"/>
                        <a:t>Count=0  1</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1000553"/>
              </p:ext>
            </p:extLst>
          </p:nvPr>
        </p:nvGraphicFramePr>
        <p:xfrm>
          <a:off x="5410200" y="6217920"/>
          <a:ext cx="2895600" cy="640080"/>
        </p:xfrm>
        <a:graphic>
          <a:graphicData uri="http://schemas.openxmlformats.org/drawingml/2006/table">
            <a:tbl>
              <a:tblPr firstRow="1" bandRow="1">
                <a:tableStyleId>{5C22544A-7EE6-4342-B048-85BDC9FD1C3A}</a:tableStyleId>
              </a:tblPr>
              <a:tblGrid>
                <a:gridCol w="2895600"/>
              </a:tblGrid>
              <a:tr h="370840">
                <a:tc>
                  <a:txBody>
                    <a:bodyPr/>
                    <a:lstStyle/>
                    <a:p>
                      <a:r>
                        <a:rPr lang="en-US" dirty="0" smtClean="0"/>
                        <a:t>In=address</a:t>
                      </a:r>
                      <a:r>
                        <a:rPr lang="en-US" baseline="0" dirty="0" smtClean="0"/>
                        <a:t> of next empty slot=</a:t>
                      </a:r>
                      <a:r>
                        <a:rPr lang="en-US" dirty="0" smtClean="0"/>
                        <a:t>0  1</a:t>
                      </a:r>
                      <a:endParaRPr lang="en-US" dirty="0"/>
                    </a:p>
                  </a:txBody>
                  <a:tcPr/>
                </a:tc>
              </a:tr>
            </a:tbl>
          </a:graphicData>
        </a:graphic>
      </p:graphicFrame>
      <p:sp>
        <p:nvSpPr>
          <p:cNvPr id="5" name="TextBox 4"/>
          <p:cNvSpPr txBox="1"/>
          <p:nvPr/>
        </p:nvSpPr>
        <p:spPr>
          <a:xfrm>
            <a:off x="6324600" y="1828800"/>
            <a:ext cx="1676400" cy="369332"/>
          </a:xfrm>
          <a:prstGeom prst="rect">
            <a:avLst/>
          </a:prstGeom>
          <a:noFill/>
        </p:spPr>
        <p:txBody>
          <a:bodyPr wrap="square" rtlCol="0">
            <a:spAutoFit/>
          </a:bodyPr>
          <a:lstStyle/>
          <a:p>
            <a:r>
              <a:rPr lang="en-US" dirty="0" smtClean="0"/>
              <a:t>n=8</a:t>
            </a:r>
            <a:endParaRPr lang="en-US" dirty="0"/>
          </a:p>
        </p:txBody>
      </p:sp>
      <p:cxnSp>
        <p:nvCxnSpPr>
          <p:cNvPr id="12" name="Straight Connector 11"/>
          <p:cNvCxnSpPr/>
          <p:nvPr/>
        </p:nvCxnSpPr>
        <p:spPr>
          <a:xfrm flipH="1">
            <a:off x="6210300" y="5802869"/>
            <a:ext cx="228600" cy="2293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6096000" y="6744057"/>
            <a:ext cx="228600" cy="2293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13972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763000" cy="685800"/>
          </a:xfrm>
        </p:spPr>
        <p:txBody>
          <a:bodyPr/>
          <a:lstStyle/>
          <a:p>
            <a:pPr algn="ctr"/>
            <a:r>
              <a:rPr lang="en-US" sz="4000" b="1" dirty="0">
                <a:solidFill>
                  <a:schemeClr val="accent6">
                    <a:lumMod val="50000"/>
                  </a:schemeClr>
                </a:solidFill>
              </a:rPr>
              <a:t>Producer/Consumer </a:t>
            </a:r>
            <a:r>
              <a:rPr lang="en-US" sz="4000" b="1" dirty="0" smtClean="0">
                <a:solidFill>
                  <a:schemeClr val="accent6">
                    <a:lumMod val="50000"/>
                  </a:schemeClr>
                </a:solidFill>
              </a:rPr>
              <a:t>Problem: Case 1 </a:t>
            </a:r>
            <a:r>
              <a:rPr lang="en-US" sz="4000" b="1" dirty="0">
                <a:solidFill>
                  <a:schemeClr val="accent6">
                    <a:lumMod val="50000"/>
                  </a:schemeClr>
                </a:solidFill>
              </a:rPr>
              <a:t>Sequential </a:t>
            </a:r>
            <a:r>
              <a:rPr lang="en-US" sz="4000" b="1" dirty="0" smtClean="0">
                <a:solidFill>
                  <a:schemeClr val="accent6">
                    <a:lumMod val="50000"/>
                  </a:schemeClr>
                </a:solidFill>
              </a:rPr>
              <a:t>Execution continued</a:t>
            </a:r>
            <a:endParaRPr lang="en-US" sz="4000"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34532735"/>
              </p:ext>
            </p:extLst>
          </p:nvPr>
        </p:nvGraphicFramePr>
        <p:xfrm>
          <a:off x="5486400" y="2133600"/>
          <a:ext cx="2438400" cy="3400425"/>
        </p:xfrm>
        <a:graphic>
          <a:graphicData uri="http://schemas.openxmlformats.org/drawingml/2006/table">
            <a:tbl>
              <a:tblPr firstRow="1" bandRow="1">
                <a:tableStyleId>{5C22544A-7EE6-4342-B048-85BDC9FD1C3A}</a:tableStyleId>
              </a:tblPr>
              <a:tblGrid>
                <a:gridCol w="381000"/>
                <a:gridCol w="2057400"/>
              </a:tblGrid>
              <a:tr h="377825">
                <a:tc gridSpan="2">
                  <a:txBody>
                    <a:bodyPr/>
                    <a:lstStyle/>
                    <a:p>
                      <a:pPr algn="ctr"/>
                      <a:r>
                        <a:rPr lang="en-US" dirty="0" smtClean="0"/>
                        <a:t>Buffer[0,1—n-1]</a:t>
                      </a:r>
                      <a:endParaRPr lang="en-US" dirty="0"/>
                    </a:p>
                  </a:txBody>
                  <a:tcPr/>
                </a:tc>
                <a:tc hMerge="1">
                  <a:txBody>
                    <a:bodyPr/>
                    <a:lstStyle/>
                    <a:p>
                      <a:pPr algn="ctr"/>
                      <a:endParaRPr lang="en-US" dirty="0"/>
                    </a:p>
                  </a:txBody>
                  <a:tcPr/>
                </a:tc>
              </a:tr>
              <a:tr h="377825">
                <a:tc>
                  <a:txBody>
                    <a:bodyPr/>
                    <a:lstStyle/>
                    <a:p>
                      <a:r>
                        <a:rPr lang="en-US" dirty="0" smtClean="0"/>
                        <a:t>0</a:t>
                      </a:r>
                      <a:endParaRPr lang="en-US" dirty="0"/>
                    </a:p>
                  </a:txBody>
                  <a:tcPr/>
                </a:tc>
                <a:tc>
                  <a:txBody>
                    <a:bodyPr/>
                    <a:lstStyle/>
                    <a:p>
                      <a:endParaRPr lang="en-US" dirty="0"/>
                    </a:p>
                  </a:txBody>
                  <a:tcPr/>
                </a:tc>
              </a:tr>
              <a:tr h="377825">
                <a:tc>
                  <a:txBody>
                    <a:bodyPr/>
                    <a:lstStyle/>
                    <a:p>
                      <a:r>
                        <a:rPr lang="en-US" dirty="0" smtClean="0"/>
                        <a:t>1</a:t>
                      </a:r>
                      <a:endParaRPr lang="en-US" dirty="0"/>
                    </a:p>
                  </a:txBody>
                  <a:tcPr/>
                </a:tc>
                <a:tc>
                  <a:txBody>
                    <a:bodyPr/>
                    <a:lstStyle/>
                    <a:p>
                      <a:endParaRPr lang="en-US" dirty="0"/>
                    </a:p>
                  </a:txBody>
                  <a:tcPr/>
                </a:tc>
              </a:tr>
              <a:tr h="377825">
                <a:tc>
                  <a:txBody>
                    <a:bodyPr/>
                    <a:lstStyle/>
                    <a:p>
                      <a:r>
                        <a:rPr lang="en-US" dirty="0" smtClean="0"/>
                        <a:t>2</a:t>
                      </a:r>
                      <a:endParaRPr lang="en-US" dirty="0"/>
                    </a:p>
                  </a:txBody>
                  <a:tcPr/>
                </a:tc>
                <a:tc>
                  <a:txBody>
                    <a:bodyPr/>
                    <a:lstStyle/>
                    <a:p>
                      <a:endParaRPr lang="en-US"/>
                    </a:p>
                  </a:txBody>
                  <a:tcPr/>
                </a:tc>
              </a:tr>
              <a:tr h="377825">
                <a:tc>
                  <a:txBody>
                    <a:bodyPr/>
                    <a:lstStyle/>
                    <a:p>
                      <a:r>
                        <a:rPr lang="en-US" dirty="0" smtClean="0"/>
                        <a:t>3</a:t>
                      </a:r>
                      <a:endParaRPr lang="en-US" dirty="0"/>
                    </a:p>
                  </a:txBody>
                  <a:tcPr/>
                </a:tc>
                <a:tc>
                  <a:txBody>
                    <a:bodyPr/>
                    <a:lstStyle/>
                    <a:p>
                      <a:endParaRPr lang="en-US"/>
                    </a:p>
                  </a:txBody>
                  <a:tcPr/>
                </a:tc>
              </a:tr>
              <a:tr h="377825">
                <a:tc>
                  <a:txBody>
                    <a:bodyPr/>
                    <a:lstStyle/>
                    <a:p>
                      <a:r>
                        <a:rPr lang="en-US" dirty="0" smtClean="0"/>
                        <a:t>4</a:t>
                      </a:r>
                      <a:endParaRPr lang="en-US" dirty="0"/>
                    </a:p>
                  </a:txBody>
                  <a:tcPr/>
                </a:tc>
                <a:tc>
                  <a:txBody>
                    <a:bodyPr/>
                    <a:lstStyle/>
                    <a:p>
                      <a:endParaRPr lang="en-US"/>
                    </a:p>
                  </a:txBody>
                  <a:tcPr/>
                </a:tc>
              </a:tr>
              <a:tr h="377825">
                <a:tc>
                  <a:txBody>
                    <a:bodyPr/>
                    <a:lstStyle/>
                    <a:p>
                      <a:r>
                        <a:rPr lang="en-US" dirty="0" smtClean="0"/>
                        <a:t>5</a:t>
                      </a:r>
                      <a:endParaRPr lang="en-US" dirty="0"/>
                    </a:p>
                  </a:txBody>
                  <a:tcPr/>
                </a:tc>
                <a:tc>
                  <a:txBody>
                    <a:bodyPr/>
                    <a:lstStyle/>
                    <a:p>
                      <a:endParaRPr lang="en-US"/>
                    </a:p>
                  </a:txBody>
                  <a:tcPr/>
                </a:tc>
              </a:tr>
              <a:tr h="377825">
                <a:tc>
                  <a:txBody>
                    <a:bodyPr/>
                    <a:lstStyle/>
                    <a:p>
                      <a:r>
                        <a:rPr lang="en-US" smtClean="0"/>
                        <a:t>6</a:t>
                      </a:r>
                      <a:endParaRPr lang="en-US" dirty="0"/>
                    </a:p>
                  </a:txBody>
                  <a:tcPr/>
                </a:tc>
                <a:tc>
                  <a:txBody>
                    <a:bodyPr/>
                    <a:lstStyle/>
                    <a:p>
                      <a:endParaRPr lang="en-US" dirty="0"/>
                    </a:p>
                  </a:txBody>
                  <a:tcPr/>
                </a:tc>
              </a:tr>
              <a:tr h="377825">
                <a:tc>
                  <a:txBody>
                    <a:bodyPr/>
                    <a:lstStyle/>
                    <a:p>
                      <a:r>
                        <a:rPr lang="en-US" dirty="0" smtClean="0"/>
                        <a:t>7</a:t>
                      </a:r>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58062145"/>
              </p:ext>
            </p:extLst>
          </p:nvPr>
        </p:nvGraphicFramePr>
        <p:xfrm>
          <a:off x="5410200" y="5715000"/>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dirty="0" smtClean="0"/>
                        <a:t>Count=  1 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61310314"/>
              </p:ext>
            </p:extLst>
          </p:nvPr>
        </p:nvGraphicFramePr>
        <p:xfrm>
          <a:off x="5410200" y="6217920"/>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dirty="0" smtClean="0"/>
                        <a:t>out= 0   1</a:t>
                      </a:r>
                      <a:endParaRPr lang="en-US" dirty="0"/>
                    </a:p>
                  </a:txBody>
                  <a:tcPr/>
                </a:tc>
              </a:tr>
            </a:tbl>
          </a:graphicData>
        </a:graphic>
      </p:graphicFrame>
      <p:sp>
        <p:nvSpPr>
          <p:cNvPr id="5" name="TextBox 4"/>
          <p:cNvSpPr txBox="1"/>
          <p:nvPr/>
        </p:nvSpPr>
        <p:spPr>
          <a:xfrm>
            <a:off x="6324600" y="1828800"/>
            <a:ext cx="1676400" cy="369332"/>
          </a:xfrm>
          <a:prstGeom prst="rect">
            <a:avLst/>
          </a:prstGeom>
          <a:noFill/>
        </p:spPr>
        <p:txBody>
          <a:bodyPr wrap="square" rtlCol="0">
            <a:spAutoFit/>
          </a:bodyPr>
          <a:lstStyle/>
          <a:p>
            <a:r>
              <a:rPr lang="en-US" dirty="0" smtClean="0"/>
              <a:t>n=8</a:t>
            </a:r>
            <a:endParaRPr lang="en-US" dirty="0"/>
          </a:p>
        </p:txBody>
      </p:sp>
      <p:cxnSp>
        <p:nvCxnSpPr>
          <p:cNvPr id="12" name="Straight Connector 11"/>
          <p:cNvCxnSpPr/>
          <p:nvPr/>
        </p:nvCxnSpPr>
        <p:spPr>
          <a:xfrm flipH="1">
            <a:off x="6324600" y="5791200"/>
            <a:ext cx="228600" cy="2293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5981700" y="6248400"/>
            <a:ext cx="228600" cy="2293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09600" y="1971575"/>
            <a:ext cx="3733800" cy="480131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Consumer Code</a:t>
            </a:r>
          </a:p>
          <a:p>
            <a:r>
              <a:rPr lang="en-US" dirty="0" smtClean="0"/>
              <a:t>Void consumer()</a:t>
            </a:r>
          </a:p>
          <a:p>
            <a:r>
              <a:rPr lang="en-US" dirty="0" smtClean="0"/>
              <a:t>{</a:t>
            </a:r>
          </a:p>
          <a:p>
            <a:pPr lvl="1"/>
            <a:r>
              <a:rPr lang="en-US" dirty="0" err="1" smtClean="0"/>
              <a:t>int</a:t>
            </a:r>
            <a:r>
              <a:rPr lang="en-US" dirty="0" smtClean="0"/>
              <a:t> </a:t>
            </a:r>
            <a:r>
              <a:rPr lang="en-US" dirty="0" err="1" smtClean="0"/>
              <a:t>itemc</a:t>
            </a:r>
            <a:r>
              <a:rPr lang="en-US" dirty="0" smtClean="0"/>
              <a:t>;</a:t>
            </a:r>
          </a:p>
          <a:p>
            <a:pPr lvl="1"/>
            <a:r>
              <a:rPr lang="en-US" dirty="0" smtClean="0"/>
              <a:t>While(true)</a:t>
            </a:r>
          </a:p>
          <a:p>
            <a:pPr lvl="1"/>
            <a:r>
              <a:rPr lang="en-US" dirty="0" smtClean="0"/>
              <a:t>{</a:t>
            </a:r>
          </a:p>
          <a:p>
            <a:pPr lvl="1"/>
            <a:r>
              <a:rPr lang="en-US" dirty="0"/>
              <a:t>	</a:t>
            </a:r>
            <a:r>
              <a:rPr lang="en-US" dirty="0" smtClean="0"/>
              <a:t>while(count==0);</a:t>
            </a:r>
          </a:p>
          <a:p>
            <a:pPr lvl="1"/>
            <a:r>
              <a:rPr lang="en-US" dirty="0"/>
              <a:t>	</a:t>
            </a:r>
            <a:r>
              <a:rPr lang="en-US" dirty="0" err="1" smtClean="0"/>
              <a:t>itemc</a:t>
            </a:r>
            <a:r>
              <a:rPr lang="en-US" dirty="0" smtClean="0"/>
              <a:t>= buffer[out];</a:t>
            </a:r>
            <a:endParaRPr lang="en-US" dirty="0"/>
          </a:p>
          <a:p>
            <a:pPr lvl="1"/>
            <a:r>
              <a:rPr lang="en-US" dirty="0" smtClean="0"/>
              <a:t>	out= (out+1</a:t>
            </a:r>
            <a:r>
              <a:rPr lang="en-US" dirty="0"/>
              <a:t>) mod n</a:t>
            </a:r>
            <a:r>
              <a:rPr lang="en-US" dirty="0" smtClean="0"/>
              <a:t>;</a:t>
            </a:r>
          </a:p>
          <a:p>
            <a:pPr lvl="1"/>
            <a:r>
              <a:rPr lang="en-US" dirty="0" smtClean="0"/>
              <a:t>	count=count-1</a:t>
            </a:r>
            <a:r>
              <a:rPr lang="en-US" dirty="0"/>
              <a:t>; </a:t>
            </a:r>
          </a:p>
          <a:p>
            <a:pPr lvl="1"/>
            <a:r>
              <a:rPr lang="en-US" dirty="0" smtClean="0"/>
              <a:t>	</a:t>
            </a:r>
            <a:r>
              <a:rPr lang="en-US" dirty="0"/>
              <a:t>//load </a:t>
            </a:r>
            <a:r>
              <a:rPr lang="en-US" dirty="0" err="1" smtClean="0"/>
              <a:t>Rc</a:t>
            </a:r>
            <a:r>
              <a:rPr lang="en-US" dirty="0" smtClean="0"/>
              <a:t>= </a:t>
            </a:r>
            <a:r>
              <a:rPr lang="en-US" dirty="0"/>
              <a:t>m[count];</a:t>
            </a:r>
          </a:p>
          <a:p>
            <a:pPr lvl="1"/>
            <a:r>
              <a:rPr lang="en-US" dirty="0"/>
              <a:t>	</a:t>
            </a:r>
            <a:r>
              <a:rPr lang="en-US" dirty="0" smtClean="0"/>
              <a:t>//</a:t>
            </a:r>
            <a:r>
              <a:rPr lang="en-US" dirty="0" err="1" smtClean="0"/>
              <a:t>decr</a:t>
            </a:r>
            <a:r>
              <a:rPr lang="en-US" dirty="0" smtClean="0"/>
              <a:t> </a:t>
            </a:r>
            <a:r>
              <a:rPr lang="en-US" dirty="0" err="1" smtClean="0"/>
              <a:t>Rc</a:t>
            </a:r>
            <a:r>
              <a:rPr lang="en-US" dirty="0" smtClean="0"/>
              <a:t>;</a:t>
            </a:r>
            <a:endParaRPr lang="en-US" dirty="0"/>
          </a:p>
          <a:p>
            <a:pPr lvl="1"/>
            <a:r>
              <a:rPr lang="en-US" dirty="0"/>
              <a:t>	// store m[count],</a:t>
            </a:r>
            <a:r>
              <a:rPr lang="en-US" dirty="0" err="1" smtClean="0"/>
              <a:t>Rc</a:t>
            </a:r>
            <a:r>
              <a:rPr lang="en-US" dirty="0" smtClean="0"/>
              <a:t>;</a:t>
            </a:r>
            <a:endParaRPr lang="en-US" dirty="0"/>
          </a:p>
          <a:p>
            <a:pPr lvl="1"/>
            <a:r>
              <a:rPr lang="en-US" dirty="0"/>
              <a:t>	</a:t>
            </a:r>
            <a:r>
              <a:rPr lang="en-US" dirty="0" err="1" smtClean="0"/>
              <a:t>process_item</a:t>
            </a:r>
            <a:r>
              <a:rPr lang="en-US" dirty="0" smtClean="0"/>
              <a:t>(</a:t>
            </a:r>
            <a:r>
              <a:rPr lang="en-US" dirty="0" err="1" smtClean="0"/>
              <a:t>itemc</a:t>
            </a:r>
            <a:r>
              <a:rPr lang="en-US" dirty="0" smtClean="0"/>
              <a:t>);</a:t>
            </a:r>
            <a:endParaRPr lang="en-US" dirty="0"/>
          </a:p>
          <a:p>
            <a:pPr lvl="1"/>
            <a:r>
              <a:rPr lang="en-US" dirty="0"/>
              <a:t>		</a:t>
            </a:r>
            <a:endParaRPr lang="en-US" dirty="0" smtClean="0"/>
          </a:p>
          <a:p>
            <a:pPr lvl="1"/>
            <a:r>
              <a:rPr lang="en-US" dirty="0"/>
              <a:t>	</a:t>
            </a:r>
            <a:r>
              <a:rPr lang="en-US" dirty="0" smtClean="0"/>
              <a:t>}</a:t>
            </a:r>
          </a:p>
          <a:p>
            <a:r>
              <a:rPr lang="en-US" dirty="0" smtClean="0"/>
              <a:t>}</a:t>
            </a:r>
          </a:p>
        </p:txBody>
      </p:sp>
    </p:spTree>
    <p:extLst>
      <p:ext uri="{BB962C8B-B14F-4D97-AF65-F5344CB8AC3E}">
        <p14:creationId xmlns:p14="http://schemas.microsoft.com/office/powerpoint/2010/main" val="3965203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763000" cy="685800"/>
          </a:xfrm>
        </p:spPr>
        <p:txBody>
          <a:bodyPr/>
          <a:lstStyle/>
          <a:p>
            <a:pPr algn="ctr"/>
            <a:r>
              <a:rPr lang="en-US" sz="4000" b="1" dirty="0">
                <a:solidFill>
                  <a:schemeClr val="accent6">
                    <a:lumMod val="50000"/>
                  </a:schemeClr>
                </a:solidFill>
              </a:rPr>
              <a:t>Producer/Consumer </a:t>
            </a:r>
            <a:r>
              <a:rPr lang="en-US" sz="4000" b="1" dirty="0" smtClean="0">
                <a:solidFill>
                  <a:schemeClr val="accent6">
                    <a:lumMod val="50000"/>
                  </a:schemeClr>
                </a:solidFill>
              </a:rPr>
              <a:t>Problem: Case 2 Concurrent Execution</a:t>
            </a:r>
            <a:endParaRPr lang="en-US" sz="4000" dirty="0">
              <a:solidFill>
                <a:schemeClr val="tx1"/>
              </a:solidFill>
            </a:endParaRPr>
          </a:p>
        </p:txBody>
      </p:sp>
      <p:sp>
        <p:nvSpPr>
          <p:cNvPr id="7" name="TextBox 6"/>
          <p:cNvSpPr txBox="1"/>
          <p:nvPr/>
        </p:nvSpPr>
        <p:spPr>
          <a:xfrm>
            <a:off x="0" y="1828800"/>
            <a:ext cx="3212758" cy="480131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Producer Code</a:t>
            </a:r>
          </a:p>
          <a:p>
            <a:r>
              <a:rPr lang="en-US" dirty="0" err="1" smtClean="0"/>
              <a:t>Int</a:t>
            </a:r>
            <a:r>
              <a:rPr lang="en-US" dirty="0" smtClean="0"/>
              <a:t> count=0;</a:t>
            </a:r>
          </a:p>
          <a:p>
            <a:r>
              <a:rPr lang="en-US" dirty="0" smtClean="0"/>
              <a:t>Void producer()</a:t>
            </a:r>
          </a:p>
          <a:p>
            <a:r>
              <a:rPr lang="en-US" dirty="0" smtClean="0"/>
              <a:t>{</a:t>
            </a:r>
          </a:p>
          <a:p>
            <a:r>
              <a:rPr lang="en-US" dirty="0" err="1" smtClean="0"/>
              <a:t>int</a:t>
            </a:r>
            <a:r>
              <a:rPr lang="en-US" dirty="0" smtClean="0"/>
              <a:t> </a:t>
            </a:r>
            <a:r>
              <a:rPr lang="en-US" dirty="0" err="1" smtClean="0"/>
              <a:t>itemp</a:t>
            </a:r>
            <a:r>
              <a:rPr lang="en-US" dirty="0" smtClean="0"/>
              <a:t>;</a:t>
            </a:r>
          </a:p>
          <a:p>
            <a:r>
              <a:rPr lang="en-US" dirty="0" smtClean="0"/>
              <a:t>While(true)</a:t>
            </a:r>
          </a:p>
          <a:p>
            <a:pPr lvl="1"/>
            <a:r>
              <a:rPr lang="en-US" dirty="0" smtClean="0"/>
              <a:t>{</a:t>
            </a:r>
            <a:endParaRPr lang="en-US" dirty="0"/>
          </a:p>
          <a:p>
            <a:r>
              <a:rPr lang="en-US" dirty="0" err="1" smtClean="0"/>
              <a:t>produce_item</a:t>
            </a:r>
            <a:r>
              <a:rPr lang="en-US" dirty="0" smtClean="0"/>
              <a:t>(</a:t>
            </a:r>
            <a:r>
              <a:rPr lang="en-US" dirty="0" err="1" smtClean="0"/>
              <a:t>itemp</a:t>
            </a:r>
            <a:r>
              <a:rPr lang="en-US" dirty="0" smtClean="0"/>
              <a:t>);</a:t>
            </a:r>
          </a:p>
          <a:p>
            <a:r>
              <a:rPr lang="en-US" dirty="0" smtClean="0"/>
              <a:t>while(count==n);//</a:t>
            </a:r>
            <a:r>
              <a:rPr lang="en-US" dirty="0" err="1" smtClean="0"/>
              <a:t>bufferfull</a:t>
            </a:r>
            <a:endParaRPr lang="en-US" dirty="0" smtClean="0"/>
          </a:p>
          <a:p>
            <a:r>
              <a:rPr lang="en-US" dirty="0" smtClean="0"/>
              <a:t>buffer[in]=</a:t>
            </a:r>
            <a:r>
              <a:rPr lang="en-US" dirty="0" err="1" smtClean="0"/>
              <a:t>itemp</a:t>
            </a:r>
            <a:r>
              <a:rPr lang="en-US" dirty="0" smtClean="0"/>
              <a:t>;</a:t>
            </a:r>
          </a:p>
          <a:p>
            <a:r>
              <a:rPr lang="en-US" dirty="0" smtClean="0"/>
              <a:t>in= (in+1) mod n;</a:t>
            </a:r>
          </a:p>
          <a:p>
            <a:r>
              <a:rPr lang="en-US" dirty="0" smtClean="0"/>
              <a:t>count=count+1; </a:t>
            </a:r>
          </a:p>
          <a:p>
            <a:r>
              <a:rPr lang="en-US" dirty="0" smtClean="0"/>
              <a:t>//load </a:t>
            </a:r>
            <a:r>
              <a:rPr lang="en-US" dirty="0" err="1" smtClean="0"/>
              <a:t>Rp</a:t>
            </a:r>
            <a:r>
              <a:rPr lang="en-US" dirty="0" smtClean="0"/>
              <a:t>= m[count];</a:t>
            </a:r>
          </a:p>
          <a:p>
            <a:r>
              <a:rPr lang="en-US" dirty="0" smtClean="0"/>
              <a:t>// </a:t>
            </a:r>
            <a:r>
              <a:rPr lang="en-US" dirty="0" err="1" smtClean="0"/>
              <a:t>incr</a:t>
            </a:r>
            <a:r>
              <a:rPr lang="en-US" dirty="0" smtClean="0"/>
              <a:t> </a:t>
            </a:r>
            <a:r>
              <a:rPr lang="en-US" dirty="0" err="1" smtClean="0"/>
              <a:t>Rp</a:t>
            </a:r>
            <a:r>
              <a:rPr lang="en-US" dirty="0" smtClean="0"/>
              <a:t>;</a:t>
            </a:r>
          </a:p>
          <a:p>
            <a:r>
              <a:rPr lang="en-US" dirty="0" smtClean="0"/>
              <a:t>// store m[count],</a:t>
            </a:r>
            <a:r>
              <a:rPr lang="en-US" dirty="0" err="1" smtClean="0"/>
              <a:t>Rp</a:t>
            </a:r>
            <a:r>
              <a:rPr lang="en-US" dirty="0" smtClean="0"/>
              <a:t>;</a:t>
            </a:r>
          </a:p>
          <a:p>
            <a:pPr lvl="1"/>
            <a:r>
              <a:rPr lang="en-US" dirty="0" smtClean="0"/>
              <a:t>}</a:t>
            </a:r>
          </a:p>
          <a:p>
            <a:r>
              <a:rPr lang="en-US" dirty="0" smtClean="0"/>
              <a:t>}</a:t>
            </a:r>
          </a:p>
        </p:txBody>
      </p:sp>
      <p:graphicFrame>
        <p:nvGraphicFramePr>
          <p:cNvPr id="3" name="Table 2"/>
          <p:cNvGraphicFramePr>
            <a:graphicFrameLocks noGrp="1"/>
          </p:cNvGraphicFramePr>
          <p:nvPr>
            <p:extLst>
              <p:ext uri="{D42A27DB-BD31-4B8C-83A1-F6EECF244321}">
                <p14:modId xmlns:p14="http://schemas.microsoft.com/office/powerpoint/2010/main" val="3560447282"/>
              </p:ext>
            </p:extLst>
          </p:nvPr>
        </p:nvGraphicFramePr>
        <p:xfrm>
          <a:off x="3429000" y="1914446"/>
          <a:ext cx="2438400" cy="3400425"/>
        </p:xfrm>
        <a:graphic>
          <a:graphicData uri="http://schemas.openxmlformats.org/drawingml/2006/table">
            <a:tbl>
              <a:tblPr firstRow="1" bandRow="1">
                <a:tableStyleId>{5C22544A-7EE6-4342-B048-85BDC9FD1C3A}</a:tableStyleId>
              </a:tblPr>
              <a:tblGrid>
                <a:gridCol w="381000"/>
                <a:gridCol w="2057400"/>
              </a:tblGrid>
              <a:tr h="377825">
                <a:tc gridSpan="2">
                  <a:txBody>
                    <a:bodyPr/>
                    <a:lstStyle/>
                    <a:p>
                      <a:pPr algn="ctr"/>
                      <a:r>
                        <a:rPr lang="en-US" dirty="0" smtClean="0"/>
                        <a:t>Buffer[0,1—n-1]</a:t>
                      </a:r>
                      <a:endParaRPr lang="en-US" dirty="0"/>
                    </a:p>
                  </a:txBody>
                  <a:tcPr/>
                </a:tc>
                <a:tc hMerge="1">
                  <a:txBody>
                    <a:bodyPr/>
                    <a:lstStyle/>
                    <a:p>
                      <a:pPr algn="ctr"/>
                      <a:endParaRPr lang="en-US" dirty="0"/>
                    </a:p>
                  </a:txBody>
                  <a:tcPr/>
                </a:tc>
              </a:tr>
              <a:tr h="377825">
                <a:tc>
                  <a:txBody>
                    <a:bodyPr/>
                    <a:lstStyle/>
                    <a:p>
                      <a:r>
                        <a:rPr lang="en-US" dirty="0" smtClean="0"/>
                        <a:t>0</a:t>
                      </a:r>
                      <a:endParaRPr lang="en-US" dirty="0"/>
                    </a:p>
                  </a:txBody>
                  <a:tcPr/>
                </a:tc>
                <a:tc>
                  <a:txBody>
                    <a:bodyPr/>
                    <a:lstStyle/>
                    <a:p>
                      <a:r>
                        <a:rPr lang="en-US" dirty="0" smtClean="0"/>
                        <a:t>X1</a:t>
                      </a:r>
                      <a:endParaRPr lang="en-US" dirty="0"/>
                    </a:p>
                  </a:txBody>
                  <a:tcPr/>
                </a:tc>
              </a:tr>
              <a:tr h="377825">
                <a:tc>
                  <a:txBody>
                    <a:bodyPr/>
                    <a:lstStyle/>
                    <a:p>
                      <a:r>
                        <a:rPr lang="en-US" dirty="0" smtClean="0"/>
                        <a:t>1</a:t>
                      </a:r>
                      <a:endParaRPr lang="en-US" dirty="0"/>
                    </a:p>
                  </a:txBody>
                  <a:tcPr/>
                </a:tc>
                <a:tc>
                  <a:txBody>
                    <a:bodyPr/>
                    <a:lstStyle/>
                    <a:p>
                      <a:r>
                        <a:rPr lang="en-US" dirty="0" smtClean="0"/>
                        <a:t>X2</a:t>
                      </a:r>
                      <a:endParaRPr lang="en-US" dirty="0"/>
                    </a:p>
                  </a:txBody>
                  <a:tcPr/>
                </a:tc>
              </a:tr>
              <a:tr h="377825">
                <a:tc>
                  <a:txBody>
                    <a:bodyPr/>
                    <a:lstStyle/>
                    <a:p>
                      <a:r>
                        <a:rPr lang="en-US" dirty="0" smtClean="0"/>
                        <a:t>2</a:t>
                      </a:r>
                      <a:endParaRPr lang="en-US" dirty="0"/>
                    </a:p>
                  </a:txBody>
                  <a:tcPr/>
                </a:tc>
                <a:tc>
                  <a:txBody>
                    <a:bodyPr/>
                    <a:lstStyle/>
                    <a:p>
                      <a:r>
                        <a:rPr lang="en-US" dirty="0" smtClean="0"/>
                        <a:t>X3</a:t>
                      </a:r>
                      <a:endParaRPr lang="en-US" dirty="0"/>
                    </a:p>
                  </a:txBody>
                  <a:tcPr/>
                </a:tc>
              </a:tr>
              <a:tr h="377825">
                <a:tc>
                  <a:txBody>
                    <a:bodyPr/>
                    <a:lstStyle/>
                    <a:p>
                      <a:r>
                        <a:rPr lang="en-US" dirty="0" smtClean="0"/>
                        <a:t>3</a:t>
                      </a:r>
                      <a:endParaRPr lang="en-US" dirty="0"/>
                    </a:p>
                  </a:txBody>
                  <a:tcPr/>
                </a:tc>
                <a:tc>
                  <a:txBody>
                    <a:bodyPr/>
                    <a:lstStyle/>
                    <a:p>
                      <a:r>
                        <a:rPr lang="en-US" dirty="0" smtClean="0"/>
                        <a:t>X4</a:t>
                      </a:r>
                      <a:endParaRPr lang="en-US" dirty="0"/>
                    </a:p>
                  </a:txBody>
                  <a:tcPr/>
                </a:tc>
              </a:tr>
              <a:tr h="377825">
                <a:tc>
                  <a:txBody>
                    <a:bodyPr/>
                    <a:lstStyle/>
                    <a:p>
                      <a:r>
                        <a:rPr lang="en-US" dirty="0" smtClean="0"/>
                        <a:t>4</a:t>
                      </a:r>
                      <a:endParaRPr lang="en-US" dirty="0"/>
                    </a:p>
                  </a:txBody>
                  <a:tcPr/>
                </a:tc>
                <a:tc>
                  <a:txBody>
                    <a:bodyPr/>
                    <a:lstStyle/>
                    <a:p>
                      <a:endParaRPr lang="en-US" dirty="0"/>
                    </a:p>
                  </a:txBody>
                  <a:tcPr/>
                </a:tc>
              </a:tr>
              <a:tr h="377825">
                <a:tc>
                  <a:txBody>
                    <a:bodyPr/>
                    <a:lstStyle/>
                    <a:p>
                      <a:r>
                        <a:rPr lang="en-US" dirty="0" smtClean="0"/>
                        <a:t>5</a:t>
                      </a:r>
                      <a:endParaRPr lang="en-US" dirty="0"/>
                    </a:p>
                  </a:txBody>
                  <a:tcPr/>
                </a:tc>
                <a:tc>
                  <a:txBody>
                    <a:bodyPr/>
                    <a:lstStyle/>
                    <a:p>
                      <a:endParaRPr lang="en-US" dirty="0"/>
                    </a:p>
                  </a:txBody>
                  <a:tcPr/>
                </a:tc>
              </a:tr>
              <a:tr h="377825">
                <a:tc>
                  <a:txBody>
                    <a:bodyPr/>
                    <a:lstStyle/>
                    <a:p>
                      <a:r>
                        <a:rPr lang="en-US" smtClean="0"/>
                        <a:t>6</a:t>
                      </a:r>
                      <a:endParaRPr lang="en-US" dirty="0"/>
                    </a:p>
                  </a:txBody>
                  <a:tcPr/>
                </a:tc>
                <a:tc>
                  <a:txBody>
                    <a:bodyPr/>
                    <a:lstStyle/>
                    <a:p>
                      <a:endParaRPr lang="en-US" dirty="0"/>
                    </a:p>
                  </a:txBody>
                  <a:tcPr/>
                </a:tc>
              </a:tr>
              <a:tr h="377825">
                <a:tc>
                  <a:txBody>
                    <a:bodyPr/>
                    <a:lstStyle/>
                    <a:p>
                      <a:r>
                        <a:rPr lang="en-US" dirty="0" smtClean="0"/>
                        <a:t>7</a:t>
                      </a:r>
                      <a:endParaRPr lang="en-US" dirty="0"/>
                    </a:p>
                  </a:txBody>
                  <a:tcPr/>
                </a:tc>
                <a:tc>
                  <a:txBody>
                    <a:bodyPr/>
                    <a:lstStyle/>
                    <a:p>
                      <a:endParaRPr lang="en-US"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48466503"/>
              </p:ext>
            </p:extLst>
          </p:nvPr>
        </p:nvGraphicFramePr>
        <p:xfrm>
          <a:off x="3352800" y="5495846"/>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dirty="0" smtClean="0"/>
                        <a:t>Count=0 </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53932506"/>
              </p:ext>
            </p:extLst>
          </p:nvPr>
        </p:nvGraphicFramePr>
        <p:xfrm>
          <a:off x="3352800" y="5998766"/>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dirty="0" smtClean="0"/>
                        <a:t>In=0 </a:t>
                      </a:r>
                      <a:endParaRPr lang="en-US" dirty="0"/>
                    </a:p>
                  </a:txBody>
                  <a:tcPr/>
                </a:tc>
              </a:tr>
            </a:tbl>
          </a:graphicData>
        </a:graphic>
      </p:graphicFrame>
      <p:sp>
        <p:nvSpPr>
          <p:cNvPr id="5" name="TextBox 4"/>
          <p:cNvSpPr txBox="1"/>
          <p:nvPr/>
        </p:nvSpPr>
        <p:spPr>
          <a:xfrm>
            <a:off x="4267200" y="1609646"/>
            <a:ext cx="1676400" cy="369332"/>
          </a:xfrm>
          <a:prstGeom prst="rect">
            <a:avLst/>
          </a:prstGeom>
          <a:noFill/>
        </p:spPr>
        <p:txBody>
          <a:bodyPr wrap="square" rtlCol="0">
            <a:spAutoFit/>
          </a:bodyPr>
          <a:lstStyle/>
          <a:p>
            <a:r>
              <a:rPr lang="en-US" dirty="0" smtClean="0"/>
              <a:t>n=8</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2573042024"/>
              </p:ext>
            </p:extLst>
          </p:nvPr>
        </p:nvGraphicFramePr>
        <p:xfrm>
          <a:off x="3429000" y="6410960"/>
          <a:ext cx="2895600" cy="370840"/>
        </p:xfrm>
        <a:graphic>
          <a:graphicData uri="http://schemas.openxmlformats.org/drawingml/2006/table">
            <a:tbl>
              <a:tblPr firstRow="1" bandRow="1">
                <a:tableStyleId>{5C22544A-7EE6-4342-B048-85BDC9FD1C3A}</a:tableStyleId>
              </a:tblPr>
              <a:tblGrid>
                <a:gridCol w="2895600"/>
              </a:tblGrid>
              <a:tr h="370840">
                <a:tc>
                  <a:txBody>
                    <a:bodyPr/>
                    <a:lstStyle/>
                    <a:p>
                      <a:r>
                        <a:rPr lang="en-US" dirty="0" smtClean="0"/>
                        <a:t>out=0 </a:t>
                      </a:r>
                      <a:endParaRPr lang="en-US" dirty="0"/>
                    </a:p>
                  </a:txBody>
                  <a:tcPr/>
                </a:tc>
              </a:tr>
            </a:tbl>
          </a:graphicData>
        </a:graphic>
      </p:graphicFrame>
      <p:sp>
        <p:nvSpPr>
          <p:cNvPr id="11" name="TextBox 10"/>
          <p:cNvSpPr txBox="1"/>
          <p:nvPr/>
        </p:nvSpPr>
        <p:spPr>
          <a:xfrm>
            <a:off x="6416040" y="1859280"/>
            <a:ext cx="2743200" cy="480131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Consumer Code</a:t>
            </a:r>
          </a:p>
          <a:p>
            <a:r>
              <a:rPr lang="en-US" dirty="0" smtClean="0"/>
              <a:t>Void consumer()</a:t>
            </a:r>
          </a:p>
          <a:p>
            <a:r>
              <a:rPr lang="en-US" dirty="0" smtClean="0"/>
              <a:t>{</a:t>
            </a:r>
          </a:p>
          <a:p>
            <a:r>
              <a:rPr lang="en-US" dirty="0" err="1" smtClean="0"/>
              <a:t>int</a:t>
            </a:r>
            <a:r>
              <a:rPr lang="en-US" dirty="0" smtClean="0"/>
              <a:t> </a:t>
            </a:r>
            <a:r>
              <a:rPr lang="en-US" dirty="0" err="1" smtClean="0"/>
              <a:t>itemc</a:t>
            </a:r>
            <a:r>
              <a:rPr lang="en-US" dirty="0" smtClean="0"/>
              <a:t>;</a:t>
            </a:r>
          </a:p>
          <a:p>
            <a:r>
              <a:rPr lang="en-US" dirty="0" smtClean="0"/>
              <a:t>While(true)</a:t>
            </a:r>
          </a:p>
          <a:p>
            <a:r>
              <a:rPr lang="en-US" dirty="0" smtClean="0"/>
              <a:t>	{</a:t>
            </a:r>
          </a:p>
          <a:p>
            <a:r>
              <a:rPr lang="en-US" dirty="0" smtClean="0"/>
              <a:t>while(count==0);</a:t>
            </a:r>
          </a:p>
          <a:p>
            <a:r>
              <a:rPr lang="en-US" dirty="0" err="1" smtClean="0"/>
              <a:t>itemc</a:t>
            </a:r>
            <a:r>
              <a:rPr lang="en-US" dirty="0" smtClean="0"/>
              <a:t>= buffer[out];</a:t>
            </a:r>
          </a:p>
          <a:p>
            <a:r>
              <a:rPr lang="en-US" dirty="0" smtClean="0"/>
              <a:t>out= (out+1</a:t>
            </a:r>
            <a:r>
              <a:rPr lang="en-US" dirty="0"/>
              <a:t>) mod </a:t>
            </a:r>
            <a:r>
              <a:rPr lang="en-US" dirty="0" smtClean="0"/>
              <a:t>n;</a:t>
            </a:r>
          </a:p>
          <a:p>
            <a:r>
              <a:rPr lang="en-US" dirty="0" smtClean="0"/>
              <a:t>count=count-1</a:t>
            </a:r>
            <a:r>
              <a:rPr lang="en-US" dirty="0"/>
              <a:t>; </a:t>
            </a:r>
            <a:endParaRPr lang="en-US" dirty="0" smtClean="0"/>
          </a:p>
          <a:p>
            <a:r>
              <a:rPr lang="en-US" dirty="0" smtClean="0"/>
              <a:t>//</a:t>
            </a:r>
            <a:r>
              <a:rPr lang="en-US" dirty="0"/>
              <a:t>load </a:t>
            </a:r>
            <a:r>
              <a:rPr lang="en-US" dirty="0" err="1" smtClean="0"/>
              <a:t>Rc</a:t>
            </a:r>
            <a:r>
              <a:rPr lang="en-US" dirty="0" smtClean="0"/>
              <a:t>= </a:t>
            </a:r>
            <a:r>
              <a:rPr lang="en-US" dirty="0"/>
              <a:t>m[count</a:t>
            </a:r>
            <a:r>
              <a:rPr lang="en-US" dirty="0" smtClean="0"/>
              <a:t>];</a:t>
            </a:r>
          </a:p>
          <a:p>
            <a:r>
              <a:rPr lang="en-US" dirty="0" smtClean="0"/>
              <a:t>//</a:t>
            </a:r>
            <a:r>
              <a:rPr lang="en-US" dirty="0" err="1" smtClean="0"/>
              <a:t>decr</a:t>
            </a:r>
            <a:r>
              <a:rPr lang="en-US" dirty="0" smtClean="0"/>
              <a:t> </a:t>
            </a:r>
            <a:r>
              <a:rPr lang="en-US" dirty="0" err="1" smtClean="0"/>
              <a:t>Rc</a:t>
            </a:r>
            <a:r>
              <a:rPr lang="en-US" dirty="0" smtClean="0"/>
              <a:t>;</a:t>
            </a:r>
            <a:endParaRPr lang="en-US" dirty="0"/>
          </a:p>
          <a:p>
            <a:r>
              <a:rPr lang="en-US" dirty="0" smtClean="0"/>
              <a:t>// </a:t>
            </a:r>
            <a:r>
              <a:rPr lang="en-US" dirty="0"/>
              <a:t>store m[count],</a:t>
            </a:r>
            <a:r>
              <a:rPr lang="en-US" dirty="0" err="1" smtClean="0"/>
              <a:t>Rc</a:t>
            </a:r>
            <a:r>
              <a:rPr lang="en-US" dirty="0" smtClean="0"/>
              <a:t>;</a:t>
            </a:r>
            <a:endParaRPr lang="en-US" dirty="0"/>
          </a:p>
          <a:p>
            <a:r>
              <a:rPr lang="en-US" dirty="0" err="1" smtClean="0"/>
              <a:t>process_item</a:t>
            </a:r>
            <a:r>
              <a:rPr lang="en-US" dirty="0" smtClean="0"/>
              <a:t>(</a:t>
            </a:r>
            <a:r>
              <a:rPr lang="en-US" dirty="0" err="1" smtClean="0"/>
              <a:t>itemc</a:t>
            </a:r>
            <a:r>
              <a:rPr lang="en-US" dirty="0" smtClean="0"/>
              <a:t>);</a:t>
            </a:r>
            <a:endParaRPr lang="en-US" dirty="0"/>
          </a:p>
          <a:p>
            <a:pPr lvl="1"/>
            <a:r>
              <a:rPr lang="en-US" dirty="0"/>
              <a:t>		</a:t>
            </a:r>
            <a:endParaRPr lang="en-US" dirty="0" smtClean="0"/>
          </a:p>
          <a:p>
            <a:pPr lvl="1"/>
            <a:r>
              <a:rPr lang="en-US" dirty="0"/>
              <a:t>	</a:t>
            </a:r>
            <a:r>
              <a:rPr lang="en-US" dirty="0" smtClean="0"/>
              <a:t>}</a:t>
            </a:r>
          </a:p>
          <a:p>
            <a:r>
              <a:rPr lang="en-US" dirty="0" smtClean="0"/>
              <a:t>}</a:t>
            </a:r>
          </a:p>
        </p:txBody>
      </p:sp>
    </p:spTree>
    <p:extLst>
      <p:ext uri="{BB962C8B-B14F-4D97-AF65-F5344CB8AC3E}">
        <p14:creationId xmlns:p14="http://schemas.microsoft.com/office/powerpoint/2010/main" val="5031170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763000" cy="685800"/>
          </a:xfrm>
        </p:spPr>
        <p:txBody>
          <a:bodyPr/>
          <a:lstStyle/>
          <a:p>
            <a:pPr algn="ctr"/>
            <a:r>
              <a:rPr lang="en-US" sz="4000" b="1" dirty="0" smtClean="0">
                <a:solidFill>
                  <a:schemeClr val="accent6">
                    <a:lumMod val="50000"/>
                  </a:schemeClr>
                </a:solidFill>
              </a:rPr>
              <a:t>Solution of Producer/Consumer Problem using Semaphores</a:t>
            </a:r>
            <a:endParaRPr lang="en-US" sz="4000" dirty="0">
              <a:solidFill>
                <a:schemeClr val="tx1"/>
              </a:solidFill>
            </a:endParaRPr>
          </a:p>
        </p:txBody>
      </p:sp>
      <p:sp>
        <p:nvSpPr>
          <p:cNvPr id="7" name="TextBox 6"/>
          <p:cNvSpPr txBox="1"/>
          <p:nvPr/>
        </p:nvSpPr>
        <p:spPr>
          <a:xfrm>
            <a:off x="0" y="1828800"/>
            <a:ext cx="3212758" cy="452431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Producer Code</a:t>
            </a:r>
          </a:p>
          <a:p>
            <a:r>
              <a:rPr lang="en-US" dirty="0" smtClean="0"/>
              <a:t>Void producer()</a:t>
            </a:r>
          </a:p>
          <a:p>
            <a:r>
              <a:rPr lang="en-US" dirty="0" smtClean="0"/>
              <a:t>{</a:t>
            </a:r>
          </a:p>
          <a:p>
            <a:r>
              <a:rPr lang="en-US" dirty="0" err="1" smtClean="0"/>
              <a:t>int</a:t>
            </a:r>
            <a:r>
              <a:rPr lang="en-US" dirty="0" smtClean="0"/>
              <a:t> </a:t>
            </a:r>
            <a:r>
              <a:rPr lang="en-US" dirty="0" err="1" smtClean="0"/>
              <a:t>itemp</a:t>
            </a:r>
            <a:r>
              <a:rPr lang="en-US" dirty="0" smtClean="0"/>
              <a:t>;</a:t>
            </a:r>
          </a:p>
          <a:p>
            <a:r>
              <a:rPr lang="en-US" dirty="0" smtClean="0"/>
              <a:t>While(true)</a:t>
            </a:r>
          </a:p>
          <a:p>
            <a:pPr lvl="1"/>
            <a:r>
              <a:rPr lang="en-US" dirty="0" smtClean="0"/>
              <a:t>{</a:t>
            </a:r>
            <a:endParaRPr lang="en-US" dirty="0"/>
          </a:p>
          <a:p>
            <a:r>
              <a:rPr lang="en-US" dirty="0" err="1" smtClean="0"/>
              <a:t>produce_item</a:t>
            </a:r>
            <a:r>
              <a:rPr lang="en-US" dirty="0" smtClean="0"/>
              <a:t>(</a:t>
            </a:r>
            <a:r>
              <a:rPr lang="en-US" dirty="0" err="1" smtClean="0"/>
              <a:t>itemp</a:t>
            </a:r>
            <a:r>
              <a:rPr lang="en-US" dirty="0" smtClean="0"/>
              <a:t>);</a:t>
            </a:r>
          </a:p>
          <a:p>
            <a:r>
              <a:rPr lang="en-US" dirty="0" smtClean="0"/>
              <a:t>while(Full==n);//</a:t>
            </a:r>
            <a:r>
              <a:rPr lang="en-US" dirty="0" err="1" smtClean="0"/>
              <a:t>bufferfull</a:t>
            </a:r>
            <a:endParaRPr lang="en-US" dirty="0" smtClean="0"/>
          </a:p>
          <a:p>
            <a:r>
              <a:rPr lang="en-US" dirty="0"/>
              <a:t>Down(Empty);</a:t>
            </a:r>
          </a:p>
          <a:p>
            <a:r>
              <a:rPr lang="en-US" dirty="0"/>
              <a:t>Down (S); </a:t>
            </a:r>
          </a:p>
          <a:p>
            <a:r>
              <a:rPr lang="en-US" dirty="0" smtClean="0"/>
              <a:t>buffer[in]=</a:t>
            </a:r>
            <a:r>
              <a:rPr lang="en-US" dirty="0" err="1" smtClean="0"/>
              <a:t>itemp</a:t>
            </a:r>
            <a:r>
              <a:rPr lang="en-US" dirty="0" smtClean="0"/>
              <a:t>;</a:t>
            </a:r>
          </a:p>
          <a:p>
            <a:r>
              <a:rPr lang="en-US" dirty="0" smtClean="0"/>
              <a:t>in= (in+1) mod n;</a:t>
            </a:r>
          </a:p>
          <a:p>
            <a:r>
              <a:rPr lang="en-US" dirty="0" smtClean="0"/>
              <a:t>UP(S);</a:t>
            </a:r>
          </a:p>
          <a:p>
            <a:r>
              <a:rPr lang="en-US" dirty="0" smtClean="0"/>
              <a:t>UP(Full);</a:t>
            </a:r>
          </a:p>
          <a:p>
            <a:pPr lvl="1"/>
            <a:r>
              <a:rPr lang="en-US" dirty="0" smtClean="0"/>
              <a:t>}</a:t>
            </a:r>
          </a:p>
          <a:p>
            <a:r>
              <a:rPr lang="en-US" dirty="0" smtClean="0"/>
              <a:t>}</a:t>
            </a:r>
          </a:p>
        </p:txBody>
      </p:sp>
      <p:graphicFrame>
        <p:nvGraphicFramePr>
          <p:cNvPr id="3" name="Table 2"/>
          <p:cNvGraphicFramePr>
            <a:graphicFrameLocks noGrp="1"/>
          </p:cNvGraphicFramePr>
          <p:nvPr>
            <p:extLst>
              <p:ext uri="{D42A27DB-BD31-4B8C-83A1-F6EECF244321}">
                <p14:modId xmlns:p14="http://schemas.microsoft.com/office/powerpoint/2010/main" val="2896065325"/>
              </p:ext>
            </p:extLst>
          </p:nvPr>
        </p:nvGraphicFramePr>
        <p:xfrm>
          <a:off x="3352800" y="1919207"/>
          <a:ext cx="2438400" cy="3400425"/>
        </p:xfrm>
        <a:graphic>
          <a:graphicData uri="http://schemas.openxmlformats.org/drawingml/2006/table">
            <a:tbl>
              <a:tblPr firstRow="1" bandRow="1">
                <a:tableStyleId>{5C22544A-7EE6-4342-B048-85BDC9FD1C3A}</a:tableStyleId>
              </a:tblPr>
              <a:tblGrid>
                <a:gridCol w="381000"/>
                <a:gridCol w="2057400"/>
              </a:tblGrid>
              <a:tr h="377825">
                <a:tc gridSpan="2">
                  <a:txBody>
                    <a:bodyPr/>
                    <a:lstStyle/>
                    <a:p>
                      <a:pPr algn="ctr"/>
                      <a:r>
                        <a:rPr lang="en-US" dirty="0" smtClean="0"/>
                        <a:t>Buffer[0,1—n-1]</a:t>
                      </a:r>
                      <a:endParaRPr lang="en-US" dirty="0"/>
                    </a:p>
                  </a:txBody>
                  <a:tcPr/>
                </a:tc>
                <a:tc hMerge="1">
                  <a:txBody>
                    <a:bodyPr/>
                    <a:lstStyle/>
                    <a:p>
                      <a:pPr algn="ctr"/>
                      <a:endParaRPr lang="en-US" dirty="0"/>
                    </a:p>
                  </a:txBody>
                  <a:tcPr/>
                </a:tc>
              </a:tr>
              <a:tr h="377825">
                <a:tc>
                  <a:txBody>
                    <a:bodyPr/>
                    <a:lstStyle/>
                    <a:p>
                      <a:r>
                        <a:rPr lang="en-US" dirty="0" smtClean="0"/>
                        <a:t>0</a:t>
                      </a:r>
                      <a:endParaRPr lang="en-US" dirty="0"/>
                    </a:p>
                  </a:txBody>
                  <a:tcPr/>
                </a:tc>
                <a:tc>
                  <a:txBody>
                    <a:bodyPr/>
                    <a:lstStyle/>
                    <a:p>
                      <a:r>
                        <a:rPr lang="en-US" dirty="0" smtClean="0"/>
                        <a:t>A</a:t>
                      </a:r>
                      <a:endParaRPr lang="en-US" dirty="0"/>
                    </a:p>
                  </a:txBody>
                  <a:tcPr/>
                </a:tc>
              </a:tr>
              <a:tr h="377825">
                <a:tc>
                  <a:txBody>
                    <a:bodyPr/>
                    <a:lstStyle/>
                    <a:p>
                      <a:r>
                        <a:rPr lang="en-US" dirty="0" smtClean="0"/>
                        <a:t>1</a:t>
                      </a:r>
                      <a:endParaRPr lang="en-US" dirty="0"/>
                    </a:p>
                  </a:txBody>
                  <a:tcPr/>
                </a:tc>
                <a:tc>
                  <a:txBody>
                    <a:bodyPr/>
                    <a:lstStyle/>
                    <a:p>
                      <a:r>
                        <a:rPr lang="en-US" dirty="0" smtClean="0"/>
                        <a:t>B</a:t>
                      </a:r>
                      <a:endParaRPr lang="en-US" dirty="0"/>
                    </a:p>
                  </a:txBody>
                  <a:tcPr/>
                </a:tc>
              </a:tr>
              <a:tr h="377825">
                <a:tc>
                  <a:txBody>
                    <a:bodyPr/>
                    <a:lstStyle/>
                    <a:p>
                      <a:r>
                        <a:rPr lang="en-US" dirty="0" smtClean="0"/>
                        <a:t>2</a:t>
                      </a:r>
                      <a:endParaRPr lang="en-US" dirty="0"/>
                    </a:p>
                  </a:txBody>
                  <a:tcPr/>
                </a:tc>
                <a:tc>
                  <a:txBody>
                    <a:bodyPr/>
                    <a:lstStyle/>
                    <a:p>
                      <a:r>
                        <a:rPr lang="en-US" dirty="0" smtClean="0"/>
                        <a:t>C</a:t>
                      </a:r>
                      <a:endParaRPr lang="en-US" dirty="0"/>
                    </a:p>
                  </a:txBody>
                  <a:tcPr/>
                </a:tc>
              </a:tr>
              <a:tr h="377825">
                <a:tc>
                  <a:txBody>
                    <a:bodyPr/>
                    <a:lstStyle/>
                    <a:p>
                      <a:r>
                        <a:rPr lang="en-US" dirty="0" smtClean="0"/>
                        <a:t>3</a:t>
                      </a:r>
                      <a:endParaRPr lang="en-US" dirty="0"/>
                    </a:p>
                  </a:txBody>
                  <a:tcPr/>
                </a:tc>
                <a:tc>
                  <a:txBody>
                    <a:bodyPr/>
                    <a:lstStyle/>
                    <a:p>
                      <a:endParaRPr lang="en-US" dirty="0"/>
                    </a:p>
                  </a:txBody>
                  <a:tcPr/>
                </a:tc>
              </a:tr>
              <a:tr h="377825">
                <a:tc>
                  <a:txBody>
                    <a:bodyPr/>
                    <a:lstStyle/>
                    <a:p>
                      <a:r>
                        <a:rPr lang="en-US" dirty="0" smtClean="0"/>
                        <a:t>4</a:t>
                      </a:r>
                      <a:endParaRPr lang="en-US" dirty="0"/>
                    </a:p>
                  </a:txBody>
                  <a:tcPr/>
                </a:tc>
                <a:tc>
                  <a:txBody>
                    <a:bodyPr/>
                    <a:lstStyle/>
                    <a:p>
                      <a:endParaRPr lang="en-US" dirty="0"/>
                    </a:p>
                  </a:txBody>
                  <a:tcPr/>
                </a:tc>
              </a:tr>
              <a:tr h="377825">
                <a:tc>
                  <a:txBody>
                    <a:bodyPr/>
                    <a:lstStyle/>
                    <a:p>
                      <a:r>
                        <a:rPr lang="en-US" dirty="0" smtClean="0"/>
                        <a:t>5</a:t>
                      </a:r>
                      <a:endParaRPr lang="en-US" dirty="0"/>
                    </a:p>
                  </a:txBody>
                  <a:tcPr/>
                </a:tc>
                <a:tc>
                  <a:txBody>
                    <a:bodyPr/>
                    <a:lstStyle/>
                    <a:p>
                      <a:endParaRPr lang="en-US" dirty="0"/>
                    </a:p>
                  </a:txBody>
                  <a:tcPr/>
                </a:tc>
              </a:tr>
              <a:tr h="377825">
                <a:tc>
                  <a:txBody>
                    <a:bodyPr/>
                    <a:lstStyle/>
                    <a:p>
                      <a:r>
                        <a:rPr lang="en-US" smtClean="0"/>
                        <a:t>6</a:t>
                      </a:r>
                      <a:endParaRPr lang="en-US" dirty="0"/>
                    </a:p>
                  </a:txBody>
                  <a:tcPr/>
                </a:tc>
                <a:tc>
                  <a:txBody>
                    <a:bodyPr/>
                    <a:lstStyle/>
                    <a:p>
                      <a:endParaRPr lang="en-US" dirty="0"/>
                    </a:p>
                  </a:txBody>
                  <a:tcPr/>
                </a:tc>
              </a:tr>
              <a:tr h="377825">
                <a:tc>
                  <a:txBody>
                    <a:bodyPr/>
                    <a:lstStyle/>
                    <a:p>
                      <a:r>
                        <a:rPr lang="en-US" dirty="0" smtClean="0"/>
                        <a:t>7</a:t>
                      </a:r>
                      <a:endParaRPr lang="en-US" dirty="0"/>
                    </a:p>
                  </a:txBody>
                  <a:tcPr/>
                </a:tc>
                <a:tc>
                  <a:txBody>
                    <a:bodyPr/>
                    <a:lstStyle/>
                    <a:p>
                      <a:endParaRPr lang="en-US" dirty="0"/>
                    </a:p>
                  </a:txBody>
                  <a:tcPr/>
                </a:tc>
              </a:tr>
            </a:tbl>
          </a:graphicData>
        </a:graphic>
      </p:graphicFrame>
      <p:sp>
        <p:nvSpPr>
          <p:cNvPr id="5" name="TextBox 4"/>
          <p:cNvSpPr txBox="1"/>
          <p:nvPr/>
        </p:nvSpPr>
        <p:spPr>
          <a:xfrm>
            <a:off x="4114800" y="1600200"/>
            <a:ext cx="1676400" cy="369332"/>
          </a:xfrm>
          <a:prstGeom prst="rect">
            <a:avLst/>
          </a:prstGeom>
          <a:noFill/>
        </p:spPr>
        <p:txBody>
          <a:bodyPr wrap="square" rtlCol="0">
            <a:spAutoFit/>
          </a:bodyPr>
          <a:lstStyle/>
          <a:p>
            <a:r>
              <a:rPr lang="en-US" dirty="0" smtClean="0"/>
              <a:t>n=8</a:t>
            </a:r>
            <a:endParaRPr lang="en-US" dirty="0"/>
          </a:p>
        </p:txBody>
      </p:sp>
      <p:sp>
        <p:nvSpPr>
          <p:cNvPr id="11" name="TextBox 10"/>
          <p:cNvSpPr txBox="1"/>
          <p:nvPr/>
        </p:nvSpPr>
        <p:spPr>
          <a:xfrm>
            <a:off x="6079901" y="1763831"/>
            <a:ext cx="2743200" cy="452431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u="sng" dirty="0" smtClean="0"/>
              <a:t>Consumer Code</a:t>
            </a:r>
          </a:p>
          <a:p>
            <a:r>
              <a:rPr lang="en-US" dirty="0" smtClean="0"/>
              <a:t>Void consumer()</a:t>
            </a:r>
          </a:p>
          <a:p>
            <a:r>
              <a:rPr lang="en-US" dirty="0" smtClean="0"/>
              <a:t>{</a:t>
            </a:r>
          </a:p>
          <a:p>
            <a:r>
              <a:rPr lang="en-US" dirty="0" err="1" smtClean="0"/>
              <a:t>int</a:t>
            </a:r>
            <a:r>
              <a:rPr lang="en-US" dirty="0" smtClean="0"/>
              <a:t> </a:t>
            </a:r>
            <a:r>
              <a:rPr lang="en-US" dirty="0" err="1" smtClean="0"/>
              <a:t>itemc</a:t>
            </a:r>
            <a:r>
              <a:rPr lang="en-US" dirty="0" smtClean="0"/>
              <a:t>;</a:t>
            </a:r>
          </a:p>
          <a:p>
            <a:r>
              <a:rPr lang="en-US" dirty="0" smtClean="0"/>
              <a:t>While(true)</a:t>
            </a:r>
          </a:p>
          <a:p>
            <a:r>
              <a:rPr lang="en-US" dirty="0" smtClean="0"/>
              <a:t>	{</a:t>
            </a:r>
          </a:p>
          <a:p>
            <a:r>
              <a:rPr lang="en-US" dirty="0" smtClean="0"/>
              <a:t>while(Full==0);</a:t>
            </a:r>
          </a:p>
          <a:p>
            <a:r>
              <a:rPr lang="en-US" dirty="0" smtClean="0"/>
              <a:t>Down(Full);</a:t>
            </a:r>
            <a:endParaRPr lang="en-US" dirty="0"/>
          </a:p>
          <a:p>
            <a:r>
              <a:rPr lang="en-US" dirty="0"/>
              <a:t>Down (S); </a:t>
            </a:r>
          </a:p>
          <a:p>
            <a:r>
              <a:rPr lang="en-US" dirty="0" err="1" smtClean="0"/>
              <a:t>itemc</a:t>
            </a:r>
            <a:r>
              <a:rPr lang="en-US" dirty="0" smtClean="0"/>
              <a:t>= buffer[out];</a:t>
            </a:r>
          </a:p>
          <a:p>
            <a:r>
              <a:rPr lang="en-US" dirty="0" smtClean="0"/>
              <a:t>out= (out+1</a:t>
            </a:r>
            <a:r>
              <a:rPr lang="en-US" dirty="0"/>
              <a:t>) mod </a:t>
            </a:r>
            <a:r>
              <a:rPr lang="en-US" dirty="0" smtClean="0"/>
              <a:t>n;</a:t>
            </a:r>
          </a:p>
          <a:p>
            <a:r>
              <a:rPr lang="en-US" dirty="0"/>
              <a:t>UP(S);</a:t>
            </a:r>
          </a:p>
          <a:p>
            <a:r>
              <a:rPr lang="en-US" dirty="0" smtClean="0"/>
              <a:t>UP(Empty);</a:t>
            </a:r>
            <a:endParaRPr lang="en-US" dirty="0"/>
          </a:p>
          <a:p>
            <a:r>
              <a:rPr lang="en-US" dirty="0" err="1" smtClean="0"/>
              <a:t>process_item</a:t>
            </a:r>
            <a:r>
              <a:rPr lang="en-US" dirty="0" smtClean="0"/>
              <a:t>(</a:t>
            </a:r>
            <a:r>
              <a:rPr lang="en-US" dirty="0" err="1" smtClean="0"/>
              <a:t>itemc</a:t>
            </a:r>
            <a:r>
              <a:rPr lang="en-US" dirty="0" smtClean="0"/>
              <a:t>);</a:t>
            </a:r>
            <a:endParaRPr lang="en-US" dirty="0"/>
          </a:p>
          <a:p>
            <a:pPr lvl="1"/>
            <a:r>
              <a:rPr lang="en-US" dirty="0"/>
              <a:t>}</a:t>
            </a:r>
            <a:endParaRPr lang="en-US" dirty="0" smtClean="0"/>
          </a:p>
          <a:p>
            <a:r>
              <a:rPr lang="en-US" dirty="0" smtClean="0"/>
              <a:t>}</a:t>
            </a:r>
          </a:p>
        </p:txBody>
      </p:sp>
      <p:graphicFrame>
        <p:nvGraphicFramePr>
          <p:cNvPr id="6" name="Table 5"/>
          <p:cNvGraphicFramePr>
            <a:graphicFrameLocks noGrp="1"/>
          </p:cNvGraphicFramePr>
          <p:nvPr>
            <p:extLst>
              <p:ext uri="{D42A27DB-BD31-4B8C-83A1-F6EECF244321}">
                <p14:modId xmlns:p14="http://schemas.microsoft.com/office/powerpoint/2010/main" val="518244131"/>
              </p:ext>
            </p:extLst>
          </p:nvPr>
        </p:nvGraphicFramePr>
        <p:xfrm>
          <a:off x="3281863" y="5403356"/>
          <a:ext cx="2057400" cy="1385146"/>
        </p:xfrm>
        <a:graphic>
          <a:graphicData uri="http://schemas.openxmlformats.org/drawingml/2006/table">
            <a:tbl>
              <a:tblPr firstRow="1" bandRow="1">
                <a:tableStyleId>{5C22544A-7EE6-4342-B048-85BDC9FD1C3A}</a:tableStyleId>
              </a:tblPr>
              <a:tblGrid>
                <a:gridCol w="1028700"/>
                <a:gridCol w="1028700"/>
              </a:tblGrid>
              <a:tr h="372533">
                <a:tc gridSpan="2">
                  <a:txBody>
                    <a:bodyPr/>
                    <a:lstStyle/>
                    <a:p>
                      <a:r>
                        <a:rPr lang="en-US" dirty="0" smtClean="0"/>
                        <a:t>Counting Semaphore</a:t>
                      </a:r>
                      <a:endParaRPr lang="en-US" dirty="0"/>
                    </a:p>
                  </a:txBody>
                  <a:tcPr/>
                </a:tc>
                <a:tc hMerge="1">
                  <a:txBody>
                    <a:bodyPr/>
                    <a:lstStyle/>
                    <a:p>
                      <a:endParaRPr lang="en-US" dirty="0"/>
                    </a:p>
                  </a:txBody>
                  <a:tcPr/>
                </a:tc>
              </a:tr>
              <a:tr h="372533">
                <a:tc>
                  <a:txBody>
                    <a:bodyPr/>
                    <a:lstStyle/>
                    <a:p>
                      <a:r>
                        <a:rPr lang="en-US" dirty="0" smtClean="0"/>
                        <a:t>Full</a:t>
                      </a:r>
                      <a:endParaRPr lang="en-US" dirty="0"/>
                    </a:p>
                  </a:txBody>
                  <a:tcPr/>
                </a:tc>
                <a:tc>
                  <a:txBody>
                    <a:bodyPr/>
                    <a:lstStyle/>
                    <a:p>
                      <a:r>
                        <a:rPr lang="en-US" dirty="0" smtClean="0"/>
                        <a:t>3</a:t>
                      </a:r>
                      <a:endParaRPr lang="en-US" dirty="0"/>
                    </a:p>
                  </a:txBody>
                  <a:tcPr/>
                </a:tc>
              </a:tr>
              <a:tr h="372533">
                <a:tc>
                  <a:txBody>
                    <a:bodyPr/>
                    <a:lstStyle/>
                    <a:p>
                      <a:r>
                        <a:rPr lang="en-US" dirty="0" smtClean="0"/>
                        <a:t>Empty</a:t>
                      </a:r>
                      <a:endParaRPr lang="en-US" dirty="0"/>
                    </a:p>
                  </a:txBody>
                  <a:tcPr/>
                </a:tc>
                <a:tc>
                  <a:txBody>
                    <a:bodyPr/>
                    <a:lstStyle/>
                    <a:p>
                      <a:r>
                        <a:rPr lang="en-US" dirty="0" smtClean="0"/>
                        <a:t>5</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84393522"/>
              </p:ext>
            </p:extLst>
          </p:nvPr>
        </p:nvGraphicFramePr>
        <p:xfrm>
          <a:off x="5486400" y="6353115"/>
          <a:ext cx="3147060" cy="365760"/>
        </p:xfrm>
        <a:graphic>
          <a:graphicData uri="http://schemas.openxmlformats.org/drawingml/2006/table">
            <a:tbl>
              <a:tblPr firstRow="1" bandRow="1">
                <a:tableStyleId>{5C22544A-7EE6-4342-B048-85BDC9FD1C3A}</a:tableStyleId>
              </a:tblPr>
              <a:tblGrid>
                <a:gridCol w="3147060"/>
              </a:tblGrid>
              <a:tr h="353953">
                <a:tc>
                  <a:txBody>
                    <a:bodyPr/>
                    <a:lstStyle/>
                    <a:p>
                      <a:r>
                        <a:rPr lang="en-US" dirty="0" smtClean="0"/>
                        <a:t>Binary Semaphore S=1</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074756609"/>
              </p:ext>
            </p:extLst>
          </p:nvPr>
        </p:nvGraphicFramePr>
        <p:xfrm>
          <a:off x="381000" y="6479950"/>
          <a:ext cx="1905000" cy="365760"/>
        </p:xfrm>
        <a:graphic>
          <a:graphicData uri="http://schemas.openxmlformats.org/drawingml/2006/table">
            <a:tbl>
              <a:tblPr firstRow="1" bandRow="1">
                <a:tableStyleId>{5C22544A-7EE6-4342-B048-85BDC9FD1C3A}</a:tableStyleId>
              </a:tblPr>
              <a:tblGrid>
                <a:gridCol w="1905000"/>
              </a:tblGrid>
              <a:tr h="353953">
                <a:tc>
                  <a:txBody>
                    <a:bodyPr/>
                    <a:lstStyle/>
                    <a:p>
                      <a:r>
                        <a:rPr lang="en-US" dirty="0" smtClean="0"/>
                        <a:t>IN=3</a:t>
                      </a:r>
                      <a:endParaRPr lang="en-US"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25813467"/>
              </p:ext>
            </p:extLst>
          </p:nvPr>
        </p:nvGraphicFramePr>
        <p:xfrm>
          <a:off x="6913808" y="5903068"/>
          <a:ext cx="1905000" cy="365760"/>
        </p:xfrm>
        <a:graphic>
          <a:graphicData uri="http://schemas.openxmlformats.org/drawingml/2006/table">
            <a:tbl>
              <a:tblPr firstRow="1" bandRow="1">
                <a:tableStyleId>{5C22544A-7EE6-4342-B048-85BDC9FD1C3A}</a:tableStyleId>
              </a:tblPr>
              <a:tblGrid>
                <a:gridCol w="1905000"/>
              </a:tblGrid>
              <a:tr h="353953">
                <a:tc>
                  <a:txBody>
                    <a:bodyPr/>
                    <a:lstStyle/>
                    <a:p>
                      <a:r>
                        <a:rPr lang="en-US" dirty="0" smtClean="0"/>
                        <a:t>OUT=0</a:t>
                      </a:r>
                      <a:endParaRPr lang="en-US" dirty="0"/>
                    </a:p>
                  </a:txBody>
                  <a:tcPr/>
                </a:tc>
              </a:tr>
            </a:tbl>
          </a:graphicData>
        </a:graphic>
      </p:graphicFrame>
    </p:spTree>
    <p:extLst>
      <p:ext uri="{BB962C8B-B14F-4D97-AF65-F5344CB8AC3E}">
        <p14:creationId xmlns:p14="http://schemas.microsoft.com/office/powerpoint/2010/main" val="101533002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1"/>
            <a:ext cx="8763000" cy="685800"/>
          </a:xfrm>
        </p:spPr>
        <p:txBody>
          <a:bodyPr/>
          <a:lstStyle/>
          <a:p>
            <a:pPr algn="ctr"/>
            <a:r>
              <a:rPr lang="en-US" sz="4000" b="1" dirty="0" smtClean="0">
                <a:solidFill>
                  <a:schemeClr val="accent6">
                    <a:lumMod val="50000"/>
                  </a:schemeClr>
                </a:solidFill>
              </a:rPr>
              <a:t>Readers and Writers </a:t>
            </a:r>
            <a:r>
              <a:rPr lang="en-US" sz="4000" b="1" dirty="0">
                <a:solidFill>
                  <a:schemeClr val="accent6">
                    <a:lumMod val="50000"/>
                  </a:schemeClr>
                </a:solidFill>
              </a:rPr>
              <a:t>Problem</a:t>
            </a:r>
            <a:endParaRPr lang="en-US" sz="4000" dirty="0">
              <a:solidFill>
                <a:schemeClr val="tx1"/>
              </a:solidFill>
            </a:endParaRPr>
          </a:p>
        </p:txBody>
      </p:sp>
      <p:sp>
        <p:nvSpPr>
          <p:cNvPr id="6" name="TextBox 5"/>
          <p:cNvSpPr txBox="1"/>
          <p:nvPr/>
        </p:nvSpPr>
        <p:spPr>
          <a:xfrm>
            <a:off x="647700" y="2133600"/>
            <a:ext cx="8229600" cy="477054"/>
          </a:xfrm>
          <a:prstGeom prst="rect">
            <a:avLst/>
          </a:prstGeom>
          <a:blipFill rotWithShape="1">
            <a:blip r:embed="rId3"/>
            <a:tile tx="0" ty="0" sx="100000" sy="100000" flip="none" algn="tl"/>
          </a:blipFill>
        </p:spPr>
        <p:txBody>
          <a:bodyPr wrap="square" rtlCol="0">
            <a:spAutoFit/>
          </a:bodyPr>
          <a:lstStyle/>
          <a:p>
            <a:endParaRPr lang="en-US" sz="2500" dirty="0"/>
          </a:p>
        </p:txBody>
      </p:sp>
      <p:sp>
        <p:nvSpPr>
          <p:cNvPr id="3" name="TextBox 2"/>
          <p:cNvSpPr txBox="1"/>
          <p:nvPr/>
        </p:nvSpPr>
        <p:spPr>
          <a:xfrm>
            <a:off x="647700" y="2133600"/>
            <a:ext cx="7696200"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Readers </a:t>
            </a:r>
            <a:r>
              <a:rPr lang="en-US" dirty="0"/>
              <a:t>and writers problem </a:t>
            </a:r>
            <a:r>
              <a:rPr lang="en-US" dirty="0" smtClean="0"/>
              <a:t>models </a:t>
            </a:r>
            <a:r>
              <a:rPr lang="en-US" dirty="0"/>
              <a:t>access to a </a:t>
            </a:r>
            <a:r>
              <a:rPr lang="en-US" dirty="0" smtClean="0"/>
              <a:t>database with </a:t>
            </a:r>
            <a:r>
              <a:rPr lang="en-US" dirty="0"/>
              <a:t>many competing processes wishing to read and write it</a:t>
            </a:r>
            <a:r>
              <a:rPr lang="en-US" dirty="0" smtClean="0"/>
              <a:t>.</a:t>
            </a:r>
          </a:p>
          <a:p>
            <a:pPr marL="285750" indent="-285750">
              <a:buFont typeface="Arial" panose="020B0604020202020204" pitchFamily="34" charset="0"/>
              <a:buChar char="•"/>
            </a:pPr>
            <a:r>
              <a:rPr lang="en-US" dirty="0"/>
              <a:t>It is acceptable to have multiple processes reading the database at the same time, but if one process is updating (writing) the database, no other process may have access to the database, not even a reader</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Read-Read =&gt; Allowed</a:t>
            </a:r>
          </a:p>
          <a:p>
            <a:pPr marL="285750" indent="-285750">
              <a:buFont typeface="Arial" panose="020B0604020202020204" pitchFamily="34" charset="0"/>
              <a:buChar char="•"/>
            </a:pPr>
            <a:r>
              <a:rPr lang="en-US" dirty="0" smtClean="0"/>
              <a:t>Read- Write =&gt; Not allowed</a:t>
            </a:r>
          </a:p>
          <a:p>
            <a:pPr marL="285750" indent="-285750">
              <a:buFont typeface="Arial" panose="020B0604020202020204" pitchFamily="34" charset="0"/>
              <a:buChar char="•"/>
            </a:pPr>
            <a:r>
              <a:rPr lang="en-US" dirty="0" smtClean="0"/>
              <a:t>Write- Read =&gt; </a:t>
            </a:r>
            <a:r>
              <a:rPr lang="en-US" dirty="0"/>
              <a:t>Not allowed</a:t>
            </a:r>
          </a:p>
          <a:p>
            <a:pPr marL="285750" indent="-285750">
              <a:buFont typeface="Arial" panose="020B0604020202020204" pitchFamily="34" charset="0"/>
              <a:buChar char="•"/>
            </a:pPr>
            <a:r>
              <a:rPr lang="en-US" dirty="0" smtClean="0"/>
              <a:t>Write-Write=&gt; </a:t>
            </a:r>
            <a:r>
              <a:rPr lang="en-US" dirty="0"/>
              <a:t>Not allowed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1877948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763000" cy="685800"/>
          </a:xfrm>
        </p:spPr>
        <p:txBody>
          <a:bodyPr/>
          <a:lstStyle/>
          <a:p>
            <a:pPr algn="ctr"/>
            <a:r>
              <a:rPr lang="en-US" sz="4000" b="1" dirty="0" smtClean="0">
                <a:solidFill>
                  <a:schemeClr val="accent6">
                    <a:lumMod val="50000"/>
                  </a:schemeClr>
                </a:solidFill>
              </a:rPr>
              <a:t>Solution of readers and writers Problem using Semaphores</a:t>
            </a:r>
            <a:endParaRPr lang="en-US" sz="4000" dirty="0">
              <a:solidFill>
                <a:schemeClr val="tx1"/>
              </a:solidFill>
            </a:endParaRPr>
          </a:p>
        </p:txBody>
      </p:sp>
      <p:sp>
        <p:nvSpPr>
          <p:cNvPr id="7" name="TextBox 6"/>
          <p:cNvSpPr txBox="1"/>
          <p:nvPr/>
        </p:nvSpPr>
        <p:spPr>
          <a:xfrm>
            <a:off x="228600" y="1278988"/>
            <a:ext cx="5867400" cy="600164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dirty="0" err="1"/>
              <a:t>typedef</a:t>
            </a:r>
            <a:r>
              <a:rPr lang="en-US" sz="1600" dirty="0"/>
              <a:t> </a:t>
            </a:r>
            <a:r>
              <a:rPr lang="en-US" sz="1600" dirty="0" err="1"/>
              <a:t>int</a:t>
            </a:r>
            <a:r>
              <a:rPr lang="en-US" sz="1600" dirty="0"/>
              <a:t> semaphore; </a:t>
            </a:r>
            <a:endParaRPr lang="en-US" sz="1600" dirty="0" smtClean="0"/>
          </a:p>
          <a:p>
            <a:r>
              <a:rPr lang="en-US" sz="1600" dirty="0" smtClean="0"/>
              <a:t>semaphore </a:t>
            </a:r>
            <a:r>
              <a:rPr lang="en-US" sz="1600" dirty="0" err="1"/>
              <a:t>mutex</a:t>
            </a:r>
            <a:r>
              <a:rPr lang="en-US" sz="1600" dirty="0"/>
              <a:t> = 1; /* controls access to ‘</a:t>
            </a:r>
            <a:r>
              <a:rPr lang="en-US" sz="1600" dirty="0" err="1"/>
              <a:t>rc</a:t>
            </a:r>
            <a:r>
              <a:rPr lang="en-US" sz="1600" dirty="0"/>
              <a:t>’ */ </a:t>
            </a:r>
            <a:endParaRPr lang="en-US" sz="1600" dirty="0" smtClean="0"/>
          </a:p>
          <a:p>
            <a:r>
              <a:rPr lang="en-US" sz="1600" dirty="0" smtClean="0"/>
              <a:t>semaphore </a:t>
            </a:r>
            <a:r>
              <a:rPr lang="en-US" sz="1600" dirty="0" err="1"/>
              <a:t>db</a:t>
            </a:r>
            <a:r>
              <a:rPr lang="en-US" sz="1600" dirty="0"/>
              <a:t> = 1; /* controls access to the database */ </a:t>
            </a:r>
            <a:endParaRPr lang="en-US" sz="1600" dirty="0" smtClean="0"/>
          </a:p>
          <a:p>
            <a:r>
              <a:rPr lang="en-US" sz="1600" dirty="0" err="1" smtClean="0"/>
              <a:t>int</a:t>
            </a:r>
            <a:r>
              <a:rPr lang="en-US" sz="1600" dirty="0" smtClean="0"/>
              <a:t> </a:t>
            </a:r>
            <a:r>
              <a:rPr lang="en-US" sz="1600" dirty="0" err="1"/>
              <a:t>rc</a:t>
            </a:r>
            <a:r>
              <a:rPr lang="en-US" sz="1600" dirty="0"/>
              <a:t> = 0; /* # of processes reading or wanting to */ </a:t>
            </a:r>
            <a:endParaRPr lang="en-US" sz="1600" dirty="0" smtClean="0"/>
          </a:p>
          <a:p>
            <a:r>
              <a:rPr lang="en-US" sz="1600" dirty="0" smtClean="0"/>
              <a:t>void </a:t>
            </a:r>
            <a:r>
              <a:rPr lang="en-US" sz="1600" dirty="0"/>
              <a:t>reader(void) </a:t>
            </a:r>
            <a:endParaRPr lang="en-US" sz="1600" dirty="0" smtClean="0"/>
          </a:p>
          <a:p>
            <a:r>
              <a:rPr lang="en-US" sz="1600" dirty="0" smtClean="0"/>
              <a:t>{ </a:t>
            </a:r>
          </a:p>
          <a:p>
            <a:r>
              <a:rPr lang="en-US" sz="1600" dirty="0" smtClean="0"/>
              <a:t>while </a:t>
            </a:r>
            <a:r>
              <a:rPr lang="en-US" sz="1600" dirty="0"/>
              <a:t>(TRUE) </a:t>
            </a:r>
            <a:endParaRPr lang="en-US" sz="1600" dirty="0" smtClean="0"/>
          </a:p>
          <a:p>
            <a:r>
              <a:rPr lang="en-US" sz="1600" dirty="0" smtClean="0"/>
              <a:t>{ </a:t>
            </a:r>
            <a:r>
              <a:rPr lang="en-US" sz="1600" dirty="0"/>
              <a:t>/* repeat forever */ </a:t>
            </a:r>
            <a:endParaRPr lang="en-US" sz="1600" dirty="0" smtClean="0"/>
          </a:p>
          <a:p>
            <a:r>
              <a:rPr lang="en-US" sz="1600" dirty="0" smtClean="0"/>
              <a:t>down(</a:t>
            </a:r>
            <a:r>
              <a:rPr lang="en-US" sz="1600" dirty="0" err="1" smtClean="0"/>
              <a:t>mutex</a:t>
            </a:r>
            <a:r>
              <a:rPr lang="en-US" sz="1600" dirty="0"/>
              <a:t>); /* get exclusive access to ‘</a:t>
            </a:r>
            <a:r>
              <a:rPr lang="en-US" sz="1600" dirty="0" err="1"/>
              <a:t>rc</a:t>
            </a:r>
            <a:r>
              <a:rPr lang="en-US" sz="1600" dirty="0"/>
              <a:t>’ */ </a:t>
            </a:r>
            <a:endParaRPr lang="en-US" sz="1600" dirty="0" smtClean="0"/>
          </a:p>
          <a:p>
            <a:r>
              <a:rPr lang="en-US" sz="1600" dirty="0" err="1" smtClean="0"/>
              <a:t>rc</a:t>
            </a:r>
            <a:r>
              <a:rPr lang="en-US" sz="1600" dirty="0" smtClean="0"/>
              <a:t> </a:t>
            </a:r>
            <a:r>
              <a:rPr lang="en-US" sz="1600" dirty="0"/>
              <a:t>= </a:t>
            </a:r>
            <a:r>
              <a:rPr lang="en-US" sz="1600" dirty="0" err="1"/>
              <a:t>rc</a:t>
            </a:r>
            <a:r>
              <a:rPr lang="en-US" sz="1600" dirty="0"/>
              <a:t> + 1; /* one reader more now */ </a:t>
            </a:r>
            <a:endParaRPr lang="en-US" sz="1600" dirty="0" smtClean="0"/>
          </a:p>
          <a:p>
            <a:r>
              <a:rPr lang="en-US" sz="1600" dirty="0" smtClean="0"/>
              <a:t>if </a:t>
            </a:r>
            <a:r>
              <a:rPr lang="en-US" sz="1600" dirty="0"/>
              <a:t>(</a:t>
            </a:r>
            <a:r>
              <a:rPr lang="en-US" sz="1600" dirty="0" err="1"/>
              <a:t>rc</a:t>
            </a:r>
            <a:r>
              <a:rPr lang="en-US" sz="1600" dirty="0"/>
              <a:t> == 1) </a:t>
            </a:r>
            <a:endParaRPr lang="en-US" sz="1600" dirty="0" smtClean="0"/>
          </a:p>
          <a:p>
            <a:r>
              <a:rPr lang="en-US" sz="1600" dirty="0"/>
              <a:t>	</a:t>
            </a:r>
            <a:r>
              <a:rPr lang="en-US" sz="1600" dirty="0" smtClean="0"/>
              <a:t>down(</a:t>
            </a:r>
            <a:r>
              <a:rPr lang="en-US" sz="1600" dirty="0" err="1" smtClean="0"/>
              <a:t>db</a:t>
            </a:r>
            <a:r>
              <a:rPr lang="en-US" sz="1600" dirty="0"/>
              <a:t>); /* if this is the first reader ... </a:t>
            </a:r>
            <a:r>
              <a:rPr lang="en-US" sz="1600" dirty="0" smtClean="0"/>
              <a:t>*/</a:t>
            </a:r>
          </a:p>
          <a:p>
            <a:r>
              <a:rPr lang="en-US" sz="1600" dirty="0" smtClean="0"/>
              <a:t>up(</a:t>
            </a:r>
            <a:r>
              <a:rPr lang="en-US" sz="1600" dirty="0" err="1" smtClean="0"/>
              <a:t>mutex</a:t>
            </a:r>
            <a:r>
              <a:rPr lang="en-US" sz="1600" dirty="0"/>
              <a:t>); /* release exclusive access to ‘</a:t>
            </a:r>
            <a:r>
              <a:rPr lang="en-US" sz="1600" dirty="0" err="1"/>
              <a:t>rc</a:t>
            </a:r>
            <a:r>
              <a:rPr lang="en-US" sz="1600" dirty="0"/>
              <a:t>’ */ </a:t>
            </a:r>
            <a:endParaRPr lang="en-US" sz="1600" dirty="0" smtClean="0"/>
          </a:p>
          <a:p>
            <a:endParaRPr lang="en-US" sz="1600" dirty="0" smtClean="0"/>
          </a:p>
          <a:p>
            <a:r>
              <a:rPr lang="en-US" sz="1600" dirty="0" err="1" smtClean="0"/>
              <a:t>read_database</a:t>
            </a:r>
            <a:r>
              <a:rPr lang="en-US" sz="1600" dirty="0"/>
              <a:t>( ); /* access the data */ </a:t>
            </a:r>
            <a:endParaRPr lang="en-US" sz="1600" dirty="0" smtClean="0"/>
          </a:p>
          <a:p>
            <a:endParaRPr lang="en-US" sz="1600" dirty="0" smtClean="0"/>
          </a:p>
          <a:p>
            <a:r>
              <a:rPr lang="en-US" sz="1600" dirty="0" smtClean="0"/>
              <a:t>down(</a:t>
            </a:r>
            <a:r>
              <a:rPr lang="en-US" sz="1600" dirty="0" err="1" smtClean="0"/>
              <a:t>mutex</a:t>
            </a:r>
            <a:r>
              <a:rPr lang="en-US" sz="1600" dirty="0"/>
              <a:t>); /* get exclusive access to ‘</a:t>
            </a:r>
            <a:r>
              <a:rPr lang="en-US" sz="1600" dirty="0" err="1"/>
              <a:t>rc</a:t>
            </a:r>
            <a:r>
              <a:rPr lang="en-US" sz="1600" dirty="0"/>
              <a:t>’ */ </a:t>
            </a:r>
            <a:endParaRPr lang="en-US" sz="1600" dirty="0" smtClean="0"/>
          </a:p>
          <a:p>
            <a:r>
              <a:rPr lang="en-US" sz="1600" dirty="0" err="1" smtClean="0"/>
              <a:t>rc</a:t>
            </a:r>
            <a:r>
              <a:rPr lang="en-US" sz="1600" dirty="0" smtClean="0"/>
              <a:t> </a:t>
            </a:r>
            <a:r>
              <a:rPr lang="en-US" sz="1600" dirty="0"/>
              <a:t>= </a:t>
            </a:r>
            <a:r>
              <a:rPr lang="en-US" sz="1600" dirty="0" err="1"/>
              <a:t>rc</a:t>
            </a:r>
            <a:r>
              <a:rPr lang="en-US" sz="1600" dirty="0"/>
              <a:t> − 1; /* one reader fewer now */ </a:t>
            </a:r>
            <a:endParaRPr lang="en-US" sz="1600" dirty="0" smtClean="0"/>
          </a:p>
          <a:p>
            <a:r>
              <a:rPr lang="en-US" sz="1600" dirty="0" smtClean="0"/>
              <a:t>if </a:t>
            </a:r>
            <a:r>
              <a:rPr lang="en-US" sz="1600" dirty="0"/>
              <a:t>(</a:t>
            </a:r>
            <a:r>
              <a:rPr lang="en-US" sz="1600" dirty="0" err="1"/>
              <a:t>rc</a:t>
            </a:r>
            <a:r>
              <a:rPr lang="en-US" sz="1600" dirty="0"/>
              <a:t> == 0) </a:t>
            </a:r>
            <a:endParaRPr lang="en-US" sz="1600" dirty="0" smtClean="0"/>
          </a:p>
          <a:p>
            <a:r>
              <a:rPr lang="en-US" sz="1600" dirty="0"/>
              <a:t>	</a:t>
            </a:r>
            <a:r>
              <a:rPr lang="en-US" sz="1600" dirty="0" smtClean="0"/>
              <a:t>up(</a:t>
            </a:r>
            <a:r>
              <a:rPr lang="en-US" sz="1600" dirty="0" err="1" smtClean="0"/>
              <a:t>db</a:t>
            </a:r>
            <a:r>
              <a:rPr lang="en-US" sz="1600" dirty="0"/>
              <a:t>); /* if this is the last reader ... */ </a:t>
            </a:r>
            <a:endParaRPr lang="en-US" sz="1600" dirty="0" smtClean="0"/>
          </a:p>
          <a:p>
            <a:r>
              <a:rPr lang="en-US" sz="1600" dirty="0" smtClean="0"/>
              <a:t>up(</a:t>
            </a:r>
            <a:r>
              <a:rPr lang="en-US" sz="1600" dirty="0" err="1" smtClean="0"/>
              <a:t>mutex</a:t>
            </a:r>
            <a:r>
              <a:rPr lang="en-US" sz="1600" dirty="0"/>
              <a:t>); /* release exclusive access to ‘</a:t>
            </a:r>
            <a:r>
              <a:rPr lang="en-US" sz="1600" dirty="0" err="1"/>
              <a:t>rc</a:t>
            </a:r>
            <a:r>
              <a:rPr lang="en-US" sz="1600" dirty="0"/>
              <a:t>’ </a:t>
            </a:r>
            <a:r>
              <a:rPr lang="en-US" sz="1600" dirty="0" smtClean="0"/>
              <a:t>*/</a:t>
            </a:r>
          </a:p>
          <a:p>
            <a:r>
              <a:rPr lang="en-US" sz="1600" dirty="0" smtClean="0"/>
              <a:t> </a:t>
            </a:r>
            <a:r>
              <a:rPr lang="en-US" sz="1600" dirty="0" err="1" smtClean="0"/>
              <a:t>usedata_read</a:t>
            </a:r>
            <a:r>
              <a:rPr lang="en-US" sz="1600" dirty="0"/>
              <a:t>( ); /* noncritical region </a:t>
            </a:r>
            <a:r>
              <a:rPr lang="en-US" sz="1600" dirty="0" smtClean="0"/>
              <a:t>*/</a:t>
            </a:r>
          </a:p>
          <a:p>
            <a:r>
              <a:rPr lang="en-US" sz="1600" dirty="0" smtClean="0"/>
              <a:t> }</a:t>
            </a:r>
          </a:p>
          <a:p>
            <a:r>
              <a:rPr lang="en-US" sz="1600" dirty="0" smtClean="0"/>
              <a:t> </a:t>
            </a:r>
            <a:r>
              <a:rPr lang="en-US" sz="1600" dirty="0"/>
              <a:t>}</a:t>
            </a:r>
            <a:endParaRPr lang="en-US" sz="1600" dirty="0" smtClean="0"/>
          </a:p>
        </p:txBody>
      </p:sp>
      <p:sp>
        <p:nvSpPr>
          <p:cNvPr id="11" name="TextBox 10"/>
          <p:cNvSpPr txBox="1"/>
          <p:nvPr/>
        </p:nvSpPr>
        <p:spPr>
          <a:xfrm>
            <a:off x="5105401" y="1295400"/>
            <a:ext cx="4191000" cy="313932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a:t>void writer(void) </a:t>
            </a:r>
            <a:endParaRPr lang="en-US" dirty="0" smtClean="0"/>
          </a:p>
          <a:p>
            <a:r>
              <a:rPr lang="en-US" dirty="0" smtClean="0"/>
              <a:t>{ </a:t>
            </a:r>
          </a:p>
          <a:p>
            <a:r>
              <a:rPr lang="en-US" dirty="0" smtClean="0"/>
              <a:t>while </a:t>
            </a:r>
            <a:r>
              <a:rPr lang="en-US" dirty="0"/>
              <a:t>(TRUE) </a:t>
            </a:r>
            <a:endParaRPr lang="en-US" dirty="0" smtClean="0"/>
          </a:p>
          <a:p>
            <a:r>
              <a:rPr lang="en-US" dirty="0" smtClean="0"/>
              <a:t>{ </a:t>
            </a:r>
            <a:r>
              <a:rPr lang="en-US" dirty="0"/>
              <a:t>/* repeat forever */ </a:t>
            </a:r>
            <a:endParaRPr lang="en-US" dirty="0" smtClean="0"/>
          </a:p>
          <a:p>
            <a:r>
              <a:rPr lang="en-US" dirty="0" smtClean="0"/>
              <a:t>down(</a:t>
            </a:r>
            <a:r>
              <a:rPr lang="en-US" dirty="0" err="1" smtClean="0"/>
              <a:t>db</a:t>
            </a:r>
            <a:r>
              <a:rPr lang="en-US" dirty="0"/>
              <a:t>); /* get exclusive access */ </a:t>
            </a:r>
            <a:endParaRPr lang="en-US" dirty="0" smtClean="0"/>
          </a:p>
          <a:p>
            <a:endParaRPr lang="en-US" dirty="0"/>
          </a:p>
          <a:p>
            <a:r>
              <a:rPr lang="en-US" dirty="0" err="1" smtClean="0"/>
              <a:t>write_database</a:t>
            </a:r>
            <a:r>
              <a:rPr lang="en-US" dirty="0"/>
              <a:t>( ); /* update the data */ </a:t>
            </a:r>
            <a:endParaRPr lang="en-US" dirty="0" smtClean="0"/>
          </a:p>
          <a:p>
            <a:endParaRPr lang="en-US" dirty="0"/>
          </a:p>
          <a:p>
            <a:r>
              <a:rPr lang="en-US" dirty="0" smtClean="0"/>
              <a:t>up(</a:t>
            </a:r>
            <a:r>
              <a:rPr lang="en-US" dirty="0" err="1" smtClean="0"/>
              <a:t>db</a:t>
            </a:r>
            <a:r>
              <a:rPr lang="en-US" dirty="0"/>
              <a:t>); /* release exclusive access */ </a:t>
            </a:r>
            <a:endParaRPr lang="en-US" dirty="0" smtClean="0"/>
          </a:p>
          <a:p>
            <a:r>
              <a:rPr lang="en-US" dirty="0" smtClean="0"/>
              <a:t>} </a:t>
            </a:r>
          </a:p>
          <a:p>
            <a:r>
              <a:rPr lang="en-US" dirty="0" smtClean="0"/>
              <a:t>}</a:t>
            </a:r>
          </a:p>
        </p:txBody>
      </p:sp>
      <p:sp>
        <p:nvSpPr>
          <p:cNvPr id="4" name="Rectangle 3"/>
          <p:cNvSpPr/>
          <p:nvPr/>
        </p:nvSpPr>
        <p:spPr>
          <a:xfrm>
            <a:off x="3962400" y="4648200"/>
            <a:ext cx="1143001" cy="381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Rectangle 13"/>
          <p:cNvSpPr/>
          <p:nvPr/>
        </p:nvSpPr>
        <p:spPr>
          <a:xfrm>
            <a:off x="6934200" y="3200400"/>
            <a:ext cx="1143001" cy="3810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28692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7824788" cy="1067748"/>
          </a:xfrm>
        </p:spPr>
        <p:txBody>
          <a:bodyPr/>
          <a:lstStyle/>
          <a:p>
            <a:pPr algn="l"/>
            <a:r>
              <a:rPr lang="en-US" b="1" dirty="0" smtClean="0">
                <a:ln w="1905"/>
                <a:solidFill>
                  <a:schemeClr val="accent6">
                    <a:lumMod val="75000"/>
                  </a:schemeClr>
                </a:solidFill>
                <a:effectLst>
                  <a:innerShdw blurRad="69850" dist="43180" dir="5400000">
                    <a:srgbClr val="000000">
                      <a:alpha val="65000"/>
                    </a:srgbClr>
                  </a:innerShdw>
                </a:effectLst>
              </a:rPr>
              <a:t>Monitors</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
          </p:nvPr>
        </p:nvSpPr>
        <p:spPr>
          <a:xfrm>
            <a:off x="381000" y="2057400"/>
            <a:ext cx="8382000" cy="4800600"/>
          </a:xfrm>
        </p:spPr>
        <p:txBody>
          <a:bodyPr>
            <a:normAutofit/>
          </a:bodyPr>
          <a:lstStyle/>
          <a:p>
            <a:pPr>
              <a:spcBef>
                <a:spcPts val="600"/>
              </a:spcBef>
            </a:pPr>
            <a:r>
              <a:rPr lang="en-US" sz="2800" dirty="0" smtClean="0"/>
              <a:t> Care must </a:t>
            </a:r>
            <a:r>
              <a:rPr lang="en-US" sz="2800" dirty="0"/>
              <a:t>be </a:t>
            </a:r>
            <a:r>
              <a:rPr lang="en-US" sz="2800" dirty="0" smtClean="0"/>
              <a:t>taken when </a:t>
            </a:r>
            <a:r>
              <a:rPr lang="en-US" sz="2800" dirty="0"/>
              <a:t>using </a:t>
            </a:r>
            <a:r>
              <a:rPr lang="en-US" sz="2800" dirty="0" smtClean="0"/>
              <a:t>semaphores. </a:t>
            </a:r>
          </a:p>
          <a:p>
            <a:pPr>
              <a:spcBef>
                <a:spcPts val="600"/>
              </a:spcBef>
            </a:pPr>
            <a:r>
              <a:rPr lang="en-US" sz="2800" dirty="0" smtClean="0"/>
              <a:t>One </a:t>
            </a:r>
            <a:r>
              <a:rPr lang="en-US" sz="2800" dirty="0"/>
              <a:t>subtle </a:t>
            </a:r>
            <a:r>
              <a:rPr lang="en-US" sz="2800" dirty="0" smtClean="0"/>
              <a:t>error in semaphore ordering and </a:t>
            </a:r>
            <a:r>
              <a:rPr lang="en-US" sz="2800" dirty="0"/>
              <a:t>everything comes to a grinding </a:t>
            </a:r>
            <a:r>
              <a:rPr lang="en-US" sz="2800" dirty="0" smtClean="0"/>
              <a:t>halt because </a:t>
            </a:r>
            <a:r>
              <a:rPr lang="en-US" sz="2800" dirty="0"/>
              <a:t>the errors are race conditions, deadlocks, and other </a:t>
            </a:r>
            <a:r>
              <a:rPr lang="en-US" sz="2800" dirty="0" smtClean="0"/>
              <a:t>forms </a:t>
            </a:r>
            <a:r>
              <a:rPr lang="en-US" sz="2800" dirty="0"/>
              <a:t>of unpredictable and irreproducible behavior</a:t>
            </a:r>
            <a:r>
              <a:rPr lang="en-US" sz="2800" dirty="0" smtClean="0"/>
              <a:t>.</a:t>
            </a:r>
          </a:p>
          <a:p>
            <a:pPr>
              <a:spcBef>
                <a:spcPts val="600"/>
              </a:spcBef>
            </a:pPr>
            <a:r>
              <a:rPr lang="en-US" sz="2800" dirty="0"/>
              <a:t>To make it easier to write correct programs, </a:t>
            </a:r>
            <a:r>
              <a:rPr lang="en-US" sz="2800" dirty="0" err="1"/>
              <a:t>Brinch</a:t>
            </a:r>
            <a:r>
              <a:rPr lang="en-US" sz="2800" dirty="0"/>
              <a:t> Hansen (1973) and Hoare (1974) proposed a higher level synchronization primitive called a monitor. </a:t>
            </a:r>
            <a:endParaRPr lang="en-US" sz="2800" dirty="0" smtClean="0"/>
          </a:p>
        </p:txBody>
      </p:sp>
      <p:pic>
        <p:nvPicPr>
          <p:cNvPr id="6" name="Picture 5"/>
          <p:cNvPicPr>
            <a:picLocks noChangeAspect="1"/>
          </p:cNvPicPr>
          <p:nvPr/>
        </p:nvPicPr>
        <p:blipFill>
          <a:blip r:embed="rId3"/>
          <a:stretch>
            <a:fillRect/>
          </a:stretch>
        </p:blipFill>
        <p:spPr>
          <a:xfrm>
            <a:off x="6019800" y="609600"/>
            <a:ext cx="2476788" cy="1143000"/>
          </a:xfrm>
          <a:prstGeom prst="rect">
            <a:avLst/>
          </a:prstGeom>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7824788" cy="1067748"/>
          </a:xfrm>
        </p:spPr>
        <p:txBody>
          <a:bodyPr/>
          <a:lstStyle/>
          <a:p>
            <a:pPr algn="l"/>
            <a:r>
              <a:rPr lang="en-US" b="1" dirty="0" smtClean="0">
                <a:ln w="1905"/>
                <a:solidFill>
                  <a:schemeClr val="accent6">
                    <a:lumMod val="75000"/>
                  </a:schemeClr>
                </a:solidFill>
                <a:effectLst>
                  <a:innerShdw blurRad="69850" dist="43180" dir="5400000">
                    <a:srgbClr val="000000">
                      <a:alpha val="65000"/>
                    </a:srgbClr>
                  </a:innerShdw>
                </a:effectLst>
              </a:rPr>
              <a:t>Monitors</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5" name="Content Placeholder 4"/>
          <p:cNvSpPr>
            <a:spLocks noGrp="1"/>
          </p:cNvSpPr>
          <p:nvPr>
            <p:ph sz="half" idx="1"/>
          </p:nvPr>
        </p:nvSpPr>
        <p:spPr>
          <a:xfrm>
            <a:off x="381000" y="2057400"/>
            <a:ext cx="8382000" cy="4800600"/>
          </a:xfrm>
        </p:spPr>
        <p:txBody>
          <a:bodyPr>
            <a:normAutofit/>
          </a:bodyPr>
          <a:lstStyle/>
          <a:p>
            <a:pPr>
              <a:spcBef>
                <a:spcPts val="600"/>
              </a:spcBef>
            </a:pPr>
            <a:r>
              <a:rPr lang="en-US" sz="2800" dirty="0"/>
              <a:t>A monitor is a collection of procedures, variables, and data structures that are all grouped together in a special kind of module or package. </a:t>
            </a:r>
            <a:endParaRPr lang="en-US" sz="2800" dirty="0" smtClean="0"/>
          </a:p>
          <a:p>
            <a:pPr>
              <a:spcBef>
                <a:spcPts val="600"/>
              </a:spcBef>
            </a:pPr>
            <a:r>
              <a:rPr lang="en-US" sz="2800" dirty="0" smtClean="0"/>
              <a:t>Processes </a:t>
            </a:r>
            <a:r>
              <a:rPr lang="en-US" sz="2800" dirty="0"/>
              <a:t>may call the procedures in a monitor whenever they want to, but they cannot directly access the monitor’s internal data structures from procedures declared outside the monitor</a:t>
            </a:r>
            <a:r>
              <a:rPr lang="en-US" sz="2800" dirty="0" smtClean="0"/>
              <a:t>.</a:t>
            </a:r>
          </a:p>
          <a:p>
            <a:pPr>
              <a:spcBef>
                <a:spcPts val="600"/>
              </a:spcBef>
            </a:pPr>
            <a:r>
              <a:rPr lang="en-US" sz="2800" dirty="0"/>
              <a:t>Monitors have a key property that makes them useful for achieving mutual exclusion: only one process can be active in a monitor at any instant. </a:t>
            </a:r>
          </a:p>
          <a:p>
            <a:pPr marL="0" indent="0">
              <a:spcBef>
                <a:spcPts val="600"/>
              </a:spcBef>
              <a:buNone/>
            </a:pPr>
            <a:endParaRPr lang="en-US" sz="2800" dirty="0" smtClean="0"/>
          </a:p>
        </p:txBody>
      </p:sp>
      <p:pic>
        <p:nvPicPr>
          <p:cNvPr id="6" name="Picture 5"/>
          <p:cNvPicPr>
            <a:picLocks noChangeAspect="1"/>
          </p:cNvPicPr>
          <p:nvPr/>
        </p:nvPicPr>
        <p:blipFill>
          <a:blip r:embed="rId3"/>
          <a:stretch>
            <a:fillRect/>
          </a:stretch>
        </p:blipFill>
        <p:spPr>
          <a:xfrm>
            <a:off x="6019800" y="609600"/>
            <a:ext cx="2476788" cy="1143000"/>
          </a:xfrm>
          <a:prstGeom prst="rect">
            <a:avLst/>
          </a:prstGeom>
        </p:spPr>
      </p:pic>
    </p:spTree>
    <p:extLst>
      <p:ext uri="{BB962C8B-B14F-4D97-AF65-F5344CB8AC3E}">
        <p14:creationId xmlns:p14="http://schemas.microsoft.com/office/powerpoint/2010/main" val="167469972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57200"/>
            <a:ext cx="7824788" cy="1067748"/>
          </a:xfrm>
        </p:spPr>
        <p:txBody>
          <a:bodyPr/>
          <a:lstStyle/>
          <a:p>
            <a:pPr algn="l"/>
            <a:r>
              <a:rPr lang="en-US" b="1" dirty="0" smtClean="0">
                <a:ln w="1905"/>
                <a:solidFill>
                  <a:schemeClr val="accent6">
                    <a:lumMod val="75000"/>
                  </a:schemeClr>
                </a:solidFill>
                <a:effectLst>
                  <a:innerShdw blurRad="69850" dist="43180" dir="5400000">
                    <a:srgbClr val="000000">
                      <a:alpha val="65000"/>
                    </a:srgbClr>
                  </a:innerShdw>
                </a:effectLst>
              </a:rPr>
              <a:t>Monitors</a:t>
            </a:r>
            <a:endParaRPr lang="en-US" b="1" dirty="0">
              <a:ln w="1905"/>
              <a:solidFill>
                <a:schemeClr val="accent6">
                  <a:lumMod val="75000"/>
                </a:schemeClr>
              </a:solidFill>
              <a:effectLst>
                <a:innerShdw blurRad="69850" dist="43180" dir="5400000">
                  <a:srgbClr val="000000">
                    <a:alpha val="65000"/>
                  </a:srgbClr>
                </a:innerShdw>
              </a:effectLst>
            </a:endParaRPr>
          </a:p>
        </p:txBody>
      </p:sp>
      <p:pic>
        <p:nvPicPr>
          <p:cNvPr id="6" name="Picture 5"/>
          <p:cNvPicPr>
            <a:picLocks noChangeAspect="1"/>
          </p:cNvPicPr>
          <p:nvPr/>
        </p:nvPicPr>
        <p:blipFill>
          <a:blip r:embed="rId3"/>
          <a:stretch>
            <a:fillRect/>
          </a:stretch>
        </p:blipFill>
        <p:spPr>
          <a:xfrm>
            <a:off x="6019800" y="609600"/>
            <a:ext cx="2476788" cy="1143000"/>
          </a:xfrm>
          <a:prstGeom prst="rect">
            <a:avLst/>
          </a:prstGeom>
        </p:spPr>
      </p:pic>
      <p:sp>
        <p:nvSpPr>
          <p:cNvPr id="3" name="Rectangle 2"/>
          <p:cNvSpPr/>
          <p:nvPr/>
        </p:nvSpPr>
        <p:spPr>
          <a:xfrm>
            <a:off x="685800" y="2073499"/>
            <a:ext cx="2971800" cy="3416320"/>
          </a:xfrm>
          <a:prstGeom prst="rect">
            <a:avLst/>
          </a:prstGeom>
        </p:spPr>
        <p:txBody>
          <a:bodyPr wrap="square">
            <a:spAutoFit/>
          </a:bodyPr>
          <a:lstStyle/>
          <a:p>
            <a:r>
              <a:rPr lang="en-US" dirty="0"/>
              <a:t>monitor example </a:t>
            </a:r>
            <a:endParaRPr lang="en-US" dirty="0" smtClean="0"/>
          </a:p>
          <a:p>
            <a:r>
              <a:rPr lang="en-US" dirty="0" smtClean="0"/>
              <a:t>integer </a:t>
            </a:r>
            <a:r>
              <a:rPr lang="en-US" dirty="0" err="1"/>
              <a:t>i</a:t>
            </a:r>
            <a:r>
              <a:rPr lang="en-US" dirty="0"/>
              <a:t>; </a:t>
            </a:r>
            <a:endParaRPr lang="en-US" dirty="0" smtClean="0"/>
          </a:p>
          <a:p>
            <a:r>
              <a:rPr lang="en-US" dirty="0" smtClean="0"/>
              <a:t>condition </a:t>
            </a:r>
            <a:r>
              <a:rPr lang="en-US" dirty="0"/>
              <a:t>c; </a:t>
            </a:r>
            <a:endParaRPr lang="en-US" dirty="0" smtClean="0"/>
          </a:p>
          <a:p>
            <a:endParaRPr lang="en-US" dirty="0" smtClean="0"/>
          </a:p>
          <a:p>
            <a:r>
              <a:rPr lang="en-US" dirty="0" smtClean="0"/>
              <a:t>procedure </a:t>
            </a:r>
            <a:r>
              <a:rPr lang="en-US" dirty="0"/>
              <a:t>producer(x</a:t>
            </a:r>
            <a:r>
              <a:rPr lang="en-US" dirty="0" smtClean="0"/>
              <a:t>);</a:t>
            </a:r>
          </a:p>
          <a:p>
            <a:r>
              <a:rPr lang="en-US" dirty="0" smtClean="0"/>
              <a:t> </a:t>
            </a:r>
            <a:r>
              <a:rPr lang="en-US" dirty="0"/>
              <a:t>. . . </a:t>
            </a:r>
            <a:endParaRPr lang="en-US" dirty="0" smtClean="0"/>
          </a:p>
          <a:p>
            <a:r>
              <a:rPr lang="en-US" dirty="0" smtClean="0"/>
              <a:t>end</a:t>
            </a:r>
            <a:r>
              <a:rPr lang="en-US" dirty="0"/>
              <a:t>; </a:t>
            </a:r>
            <a:endParaRPr lang="en-US" dirty="0" smtClean="0"/>
          </a:p>
          <a:p>
            <a:endParaRPr lang="en-US" dirty="0" smtClean="0"/>
          </a:p>
          <a:p>
            <a:r>
              <a:rPr lang="en-US" dirty="0" smtClean="0"/>
              <a:t>procedure </a:t>
            </a:r>
            <a:r>
              <a:rPr lang="en-US" dirty="0"/>
              <a:t>consumer(x); </a:t>
            </a:r>
            <a:endParaRPr lang="en-US" dirty="0" smtClean="0"/>
          </a:p>
          <a:p>
            <a:r>
              <a:rPr lang="en-US" dirty="0" smtClean="0"/>
              <a:t>. </a:t>
            </a:r>
            <a:r>
              <a:rPr lang="en-US" dirty="0"/>
              <a:t>. . </a:t>
            </a:r>
            <a:endParaRPr lang="en-US" dirty="0" smtClean="0"/>
          </a:p>
          <a:p>
            <a:r>
              <a:rPr lang="en-US" dirty="0" smtClean="0"/>
              <a:t>end</a:t>
            </a:r>
            <a:r>
              <a:rPr lang="en-US" dirty="0"/>
              <a:t>; </a:t>
            </a:r>
            <a:endParaRPr lang="en-US" dirty="0" smtClean="0"/>
          </a:p>
          <a:p>
            <a:r>
              <a:rPr lang="en-US" dirty="0" smtClean="0"/>
              <a:t>end </a:t>
            </a:r>
            <a:r>
              <a:rPr lang="en-US" dirty="0"/>
              <a:t>monitor;</a:t>
            </a:r>
          </a:p>
        </p:txBody>
      </p:sp>
      <p:sp>
        <p:nvSpPr>
          <p:cNvPr id="7" name="Rectangle 6"/>
          <p:cNvSpPr/>
          <p:nvPr/>
        </p:nvSpPr>
        <p:spPr>
          <a:xfrm>
            <a:off x="3232547" y="1905000"/>
            <a:ext cx="5574506" cy="4924425"/>
          </a:xfrm>
          <a:prstGeom prst="rect">
            <a:avLst/>
          </a:prstGeom>
        </p:spPr>
        <p:txBody>
          <a:bodyPr wrap="square">
            <a:spAutoFit/>
          </a:bodyPr>
          <a:lstStyle/>
          <a:p>
            <a:pPr marL="285750" indent="-285750">
              <a:spcBef>
                <a:spcPts val="600"/>
              </a:spcBef>
              <a:buFont typeface="Arial" panose="020B0604020202020204" pitchFamily="34" charset="0"/>
              <a:buChar char="•"/>
            </a:pPr>
            <a:r>
              <a:rPr lang="en-US" sz="1900" dirty="0" smtClean="0"/>
              <a:t>Monitors </a:t>
            </a:r>
            <a:r>
              <a:rPr lang="en-US" sz="1900" dirty="0"/>
              <a:t>are a programming language construct, so the compiler knows they are special and can handle calls to monitor procedures differently from other procedure calls. </a:t>
            </a:r>
          </a:p>
          <a:p>
            <a:pPr marL="285750" indent="-285750">
              <a:spcBef>
                <a:spcPts val="600"/>
              </a:spcBef>
              <a:buFont typeface="Arial" panose="020B0604020202020204" pitchFamily="34" charset="0"/>
              <a:buChar char="•"/>
            </a:pPr>
            <a:r>
              <a:rPr lang="en-US" sz="1900" dirty="0"/>
              <a:t>Typically, when a process calls a monitor procedure, the first few instructions of the procedure will check to see if any other process is currently active within the monitor. If so, the calling process will be suspended until the other process has left the monitor. If no other process is using the monitor, the calling process may enter. </a:t>
            </a:r>
          </a:p>
          <a:p>
            <a:pPr marL="285750" indent="-285750">
              <a:spcBef>
                <a:spcPts val="600"/>
              </a:spcBef>
              <a:buFont typeface="Arial" panose="020B0604020202020204" pitchFamily="34" charset="0"/>
              <a:buChar char="•"/>
            </a:pPr>
            <a:r>
              <a:rPr lang="en-US" sz="1900" dirty="0"/>
              <a:t>It is up to the compiler to implement the mutual exclusion on monitor entries, but a common way is to use a </a:t>
            </a:r>
            <a:r>
              <a:rPr lang="en-US" sz="1900" dirty="0" err="1"/>
              <a:t>mutex</a:t>
            </a:r>
            <a:r>
              <a:rPr lang="en-US" sz="1900" dirty="0"/>
              <a:t> or binary semaphore. </a:t>
            </a:r>
            <a:endParaRPr lang="en-US" dirty="0"/>
          </a:p>
        </p:txBody>
      </p:sp>
    </p:spTree>
    <p:extLst>
      <p:ext uri="{BB962C8B-B14F-4D97-AF65-F5344CB8AC3E}">
        <p14:creationId xmlns:p14="http://schemas.microsoft.com/office/powerpoint/2010/main" val="98771154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Principles of Concurrency</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8027896" cy="3840163"/>
          </a:xfrm>
        </p:spPr>
        <p:txBody>
          <a:bodyPr>
            <a:noAutofit/>
          </a:bodyPr>
          <a:lstStyle/>
          <a:p>
            <a:r>
              <a:rPr lang="en-US" sz="2800" dirty="0" smtClean="0"/>
              <a:t>Interleaving and overlapping </a:t>
            </a:r>
          </a:p>
          <a:p>
            <a:pPr lvl="2"/>
            <a:r>
              <a:rPr lang="en-US" sz="2400" dirty="0" smtClean="0"/>
              <a:t>can be viewed as examples of concurrent processing</a:t>
            </a:r>
          </a:p>
          <a:p>
            <a:pPr lvl="2"/>
            <a:r>
              <a:rPr lang="en-US" sz="2400" dirty="0" smtClean="0"/>
              <a:t>both present the same problems</a:t>
            </a:r>
          </a:p>
          <a:p>
            <a:pPr marL="282575" lvl="2">
              <a:spcBef>
                <a:spcPts val="1800"/>
              </a:spcBef>
            </a:pPr>
            <a:r>
              <a:rPr lang="en-US" sz="2800" dirty="0" err="1" smtClean="0"/>
              <a:t>Uniprocessor</a:t>
            </a:r>
            <a:r>
              <a:rPr lang="en-US" sz="2800" dirty="0" smtClean="0"/>
              <a:t> – the relative speed of execution of processes cannot be predicted</a:t>
            </a:r>
          </a:p>
          <a:p>
            <a:pPr lvl="2"/>
            <a:r>
              <a:rPr lang="en-US" sz="2400" dirty="0" smtClean="0"/>
              <a:t>depends on activities of other processes</a:t>
            </a:r>
          </a:p>
          <a:p>
            <a:pPr lvl="2"/>
            <a:r>
              <a:rPr lang="en-US" sz="2400" dirty="0" smtClean="0"/>
              <a:t>the way the OS handles interrupts</a:t>
            </a:r>
          </a:p>
          <a:p>
            <a:pPr lvl="2"/>
            <a:r>
              <a:rPr lang="en-US" sz="2400" dirty="0" smtClean="0"/>
              <a:t>scheduling policies of the OS</a:t>
            </a:r>
            <a:endParaRPr lang="en-US" sz="2400" dirty="0"/>
          </a:p>
        </p:txBody>
      </p:sp>
      <p:pic>
        <p:nvPicPr>
          <p:cNvPr id="6" name="Picture 5"/>
          <p:cNvPicPr>
            <a:picLocks noChangeAspect="1"/>
          </p:cNvPicPr>
          <p:nvPr/>
        </p:nvPicPr>
        <p:blipFill>
          <a:blip r:embed="rId3"/>
          <a:stretch>
            <a:fillRect/>
          </a:stretch>
        </p:blipFill>
        <p:spPr>
          <a:xfrm rot="865002">
            <a:off x="7018415" y="4977805"/>
            <a:ext cx="1612269" cy="1492533"/>
          </a:xfrm>
          <a:prstGeom prst="rect">
            <a:avLst/>
          </a:prstGeom>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077200" cy="1219200"/>
          </a:xfrm>
        </p:spPr>
        <p:txBody>
          <a:bodyPr/>
          <a:lstStyle/>
          <a:p>
            <a:r>
              <a:rPr lang="en-US" b="1" dirty="0" smtClean="0">
                <a:solidFill>
                  <a:schemeClr val="tx2">
                    <a:lumMod val="50000"/>
                  </a:schemeClr>
                </a:solidFill>
              </a:rPr>
              <a:t>Monitor Characteristics</a:t>
            </a:r>
            <a:endParaRPr lang="en-NZ" b="1" dirty="0">
              <a:solidFill>
                <a:schemeClr val="tx2">
                  <a:lumMod val="50000"/>
                </a:schemeClr>
              </a:solidFill>
            </a:endParaRP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766079017"/>
              </p:ext>
            </p:extLst>
          </p:nvPr>
        </p:nvGraphicFramePr>
        <p:xfrm>
          <a:off x="457200" y="2133600"/>
          <a:ext cx="82296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2"/>
            <a:ext cx="7824788" cy="1296347"/>
          </a:xfrm>
        </p:spPr>
        <p:txBody>
          <a:bodyPr/>
          <a:lstStyle/>
          <a:p>
            <a:r>
              <a:rPr lang="en-NZ" b="1" dirty="0" smtClean="0">
                <a:ln w="1905"/>
                <a:solidFill>
                  <a:schemeClr val="accent6">
                    <a:lumMod val="75000"/>
                  </a:schemeClr>
                </a:solidFill>
                <a:effectLst>
                  <a:innerShdw blurRad="69850" dist="43180" dir="5400000">
                    <a:srgbClr val="000000">
                      <a:alpha val="65000"/>
                    </a:srgbClr>
                  </a:innerShdw>
                </a:effectLst>
              </a:rPr>
              <a:t>Synchronization</a:t>
            </a:r>
            <a:endParaRPr lang="en-NZ" b="1" dirty="0">
              <a:ln w="1905"/>
              <a:solidFill>
                <a:schemeClr val="accent6">
                  <a:lumMod val="75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209800"/>
            <a:ext cx="8305800" cy="4191000"/>
          </a:xfrm>
        </p:spPr>
        <p:txBody>
          <a:bodyPr>
            <a:normAutofit/>
          </a:bodyPr>
          <a:lstStyle/>
          <a:p>
            <a:r>
              <a:rPr lang="en-NZ" sz="2800" dirty="0" smtClean="0"/>
              <a:t>Achieved by the use of </a:t>
            </a:r>
            <a:r>
              <a:rPr lang="en-NZ" sz="2800" b="1" dirty="0" smtClean="0"/>
              <a:t>condition variables </a:t>
            </a:r>
            <a:r>
              <a:rPr lang="en-NZ" sz="2800" dirty="0" smtClean="0"/>
              <a:t>that are contained within the monitor and accessible only within the monitor</a:t>
            </a:r>
          </a:p>
          <a:p>
            <a:pPr lvl="2"/>
            <a:r>
              <a:rPr lang="en-NZ" sz="2600" dirty="0" smtClean="0"/>
              <a:t>Condition variables are operated on by two functions:</a:t>
            </a:r>
          </a:p>
          <a:p>
            <a:pPr marL="1662113" lvl="4" indent="-284163"/>
            <a:r>
              <a:rPr lang="en-NZ" sz="2200" dirty="0" smtClean="0"/>
              <a:t>wait(c): suspend execution of the calling process on condition c</a:t>
            </a:r>
          </a:p>
          <a:p>
            <a:pPr marL="1662113" lvl="4" indent="-284163"/>
            <a:r>
              <a:rPr lang="en-NZ" sz="2200" dirty="0" smtClean="0"/>
              <a:t>signal(c): resume execution of some process blocked after a cwait on the same condition</a:t>
            </a:r>
          </a:p>
          <a:p>
            <a:endParaRPr lang="en-NZ" dirty="0"/>
          </a:p>
        </p:txBody>
      </p:sp>
      <p:pic>
        <p:nvPicPr>
          <p:cNvPr id="5" name="Picture 4"/>
          <p:cNvPicPr>
            <a:picLocks noChangeAspect="1"/>
          </p:cNvPicPr>
          <p:nvPr/>
        </p:nvPicPr>
        <p:blipFill>
          <a:blip r:embed="rId3"/>
          <a:stretch>
            <a:fillRect/>
          </a:stretch>
        </p:blipFill>
        <p:spPr>
          <a:xfrm>
            <a:off x="381000" y="4724400"/>
            <a:ext cx="1665514" cy="1752600"/>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9678"/>
            <a:ext cx="7824788" cy="1067748"/>
          </a:xfrm>
        </p:spPr>
        <p:txBody>
          <a:bodyPr/>
          <a:lstStyle/>
          <a:p>
            <a:pPr algn="l"/>
            <a:r>
              <a:rPr lang="en-US" b="1" dirty="0" smtClean="0">
                <a:ln w="1905"/>
                <a:solidFill>
                  <a:schemeClr val="accent6">
                    <a:lumMod val="75000"/>
                  </a:schemeClr>
                </a:solidFill>
                <a:effectLst>
                  <a:innerShdw blurRad="69850" dist="43180" dir="5400000">
                    <a:srgbClr val="000000">
                      <a:alpha val="65000"/>
                    </a:srgbClr>
                  </a:innerShdw>
                </a:effectLst>
              </a:rPr>
              <a:t>Monitors</a:t>
            </a:r>
            <a:endParaRPr lang="en-US" b="1" dirty="0">
              <a:ln w="1905"/>
              <a:solidFill>
                <a:schemeClr val="accent6">
                  <a:lumMod val="75000"/>
                </a:schemeClr>
              </a:solidFill>
              <a:effectLst>
                <a:innerShdw blurRad="69850" dist="43180" dir="5400000">
                  <a:srgbClr val="000000">
                    <a:alpha val="65000"/>
                  </a:srgbClr>
                </a:innerShdw>
              </a:effectLst>
            </a:endParaRPr>
          </a:p>
        </p:txBody>
      </p:sp>
      <p:sp>
        <p:nvSpPr>
          <p:cNvPr id="3" name="Rectangle 2"/>
          <p:cNvSpPr/>
          <p:nvPr/>
        </p:nvSpPr>
        <p:spPr>
          <a:xfrm>
            <a:off x="314410" y="1524948"/>
            <a:ext cx="4343400" cy="5355312"/>
          </a:xfrm>
          <a:prstGeom prst="rect">
            <a:avLst/>
          </a:prstGeom>
        </p:spPr>
        <p:txBody>
          <a:bodyPr wrap="square">
            <a:spAutoFit/>
          </a:bodyPr>
          <a:lstStyle/>
          <a:p>
            <a:r>
              <a:rPr lang="en-US" dirty="0"/>
              <a:t>monitor </a:t>
            </a:r>
            <a:r>
              <a:rPr lang="en-US" dirty="0" err="1"/>
              <a:t>ProducerConsumer</a:t>
            </a:r>
            <a:r>
              <a:rPr lang="en-US" dirty="0"/>
              <a:t> </a:t>
            </a:r>
            <a:endParaRPr lang="en-US" dirty="0" smtClean="0"/>
          </a:p>
          <a:p>
            <a:r>
              <a:rPr lang="en-US" dirty="0" smtClean="0"/>
              <a:t>condition </a:t>
            </a:r>
            <a:r>
              <a:rPr lang="en-US" dirty="0"/>
              <a:t>full, empty</a:t>
            </a:r>
            <a:r>
              <a:rPr lang="en-US" dirty="0" smtClean="0"/>
              <a:t>;</a:t>
            </a:r>
          </a:p>
          <a:p>
            <a:r>
              <a:rPr lang="en-US" dirty="0" smtClean="0"/>
              <a:t>integer </a:t>
            </a:r>
            <a:r>
              <a:rPr lang="en-US" dirty="0"/>
              <a:t>count; </a:t>
            </a:r>
            <a:endParaRPr lang="en-US" dirty="0" smtClean="0"/>
          </a:p>
          <a:p>
            <a:r>
              <a:rPr lang="en-US" dirty="0" smtClean="0"/>
              <a:t>procedure </a:t>
            </a:r>
            <a:r>
              <a:rPr lang="en-US" dirty="0"/>
              <a:t>insert(item: integer); </a:t>
            </a:r>
            <a:endParaRPr lang="en-US" dirty="0" smtClean="0"/>
          </a:p>
          <a:p>
            <a:r>
              <a:rPr lang="en-US" dirty="0" smtClean="0"/>
              <a:t>begin </a:t>
            </a:r>
          </a:p>
          <a:p>
            <a:pPr lvl="1"/>
            <a:r>
              <a:rPr lang="en-US" dirty="0" smtClean="0"/>
              <a:t>if </a:t>
            </a:r>
            <a:r>
              <a:rPr lang="en-US" dirty="0"/>
              <a:t>count = N then wait(full); </a:t>
            </a:r>
            <a:r>
              <a:rPr lang="en-US" dirty="0" err="1" smtClean="0"/>
              <a:t>insert_item</a:t>
            </a:r>
            <a:r>
              <a:rPr lang="en-US" dirty="0" smtClean="0"/>
              <a:t>(item</a:t>
            </a:r>
            <a:r>
              <a:rPr lang="en-US" dirty="0"/>
              <a:t>); </a:t>
            </a:r>
            <a:endParaRPr lang="en-US" dirty="0" smtClean="0"/>
          </a:p>
          <a:p>
            <a:pPr lvl="1"/>
            <a:r>
              <a:rPr lang="en-US" dirty="0" smtClean="0"/>
              <a:t>count </a:t>
            </a:r>
            <a:r>
              <a:rPr lang="en-US" dirty="0"/>
              <a:t>:= count + 1; </a:t>
            </a:r>
            <a:endParaRPr lang="en-US" dirty="0" smtClean="0"/>
          </a:p>
          <a:p>
            <a:pPr lvl="1"/>
            <a:r>
              <a:rPr lang="en-US" dirty="0" smtClean="0"/>
              <a:t>if </a:t>
            </a:r>
            <a:r>
              <a:rPr lang="en-US" dirty="0"/>
              <a:t>count = 1 </a:t>
            </a:r>
            <a:endParaRPr lang="en-US" dirty="0" smtClean="0"/>
          </a:p>
          <a:p>
            <a:pPr lvl="1"/>
            <a:r>
              <a:rPr lang="en-US" dirty="0" smtClean="0"/>
              <a:t>then </a:t>
            </a:r>
            <a:r>
              <a:rPr lang="en-US" dirty="0"/>
              <a:t>signal(empty) </a:t>
            </a:r>
            <a:endParaRPr lang="en-US" dirty="0" smtClean="0"/>
          </a:p>
          <a:p>
            <a:r>
              <a:rPr lang="en-US" dirty="0" smtClean="0"/>
              <a:t>end;</a:t>
            </a:r>
          </a:p>
          <a:p>
            <a:r>
              <a:rPr lang="en-US" dirty="0"/>
              <a:t>procedure</a:t>
            </a:r>
            <a:r>
              <a:rPr lang="en-US" dirty="0" smtClean="0"/>
              <a:t> </a:t>
            </a:r>
            <a:r>
              <a:rPr lang="en-US" dirty="0"/>
              <a:t>remove: integer; </a:t>
            </a:r>
            <a:endParaRPr lang="en-US" dirty="0" smtClean="0"/>
          </a:p>
          <a:p>
            <a:pPr lvl="1"/>
            <a:r>
              <a:rPr lang="en-US" dirty="0" smtClean="0"/>
              <a:t>begin </a:t>
            </a:r>
            <a:r>
              <a:rPr lang="en-US" dirty="0"/>
              <a:t>if count = 0 then wait(empty); remove = </a:t>
            </a:r>
            <a:r>
              <a:rPr lang="en-US" dirty="0" err="1" smtClean="0"/>
              <a:t>remove_item</a:t>
            </a:r>
            <a:r>
              <a:rPr lang="en-US" dirty="0"/>
              <a:t>; </a:t>
            </a:r>
            <a:endParaRPr lang="en-US" dirty="0" smtClean="0"/>
          </a:p>
          <a:p>
            <a:pPr lvl="1"/>
            <a:r>
              <a:rPr lang="en-US" dirty="0" smtClean="0"/>
              <a:t>count </a:t>
            </a:r>
            <a:r>
              <a:rPr lang="en-US" dirty="0"/>
              <a:t>:= count − 1; </a:t>
            </a:r>
            <a:endParaRPr lang="en-US" dirty="0" smtClean="0"/>
          </a:p>
          <a:p>
            <a:pPr lvl="1"/>
            <a:r>
              <a:rPr lang="en-US" dirty="0" smtClean="0"/>
              <a:t>if </a:t>
            </a:r>
            <a:r>
              <a:rPr lang="en-US" dirty="0"/>
              <a:t>count = N − 1 then signal(full) </a:t>
            </a:r>
            <a:endParaRPr lang="en-US" dirty="0" smtClean="0"/>
          </a:p>
          <a:p>
            <a:r>
              <a:rPr lang="en-US" dirty="0" smtClean="0"/>
              <a:t>end</a:t>
            </a:r>
            <a:r>
              <a:rPr lang="en-US" dirty="0"/>
              <a:t>; </a:t>
            </a:r>
            <a:endParaRPr lang="en-US" dirty="0" smtClean="0"/>
          </a:p>
          <a:p>
            <a:r>
              <a:rPr lang="en-US" dirty="0" smtClean="0"/>
              <a:t>count </a:t>
            </a:r>
            <a:r>
              <a:rPr lang="en-US" dirty="0"/>
              <a:t>:= 0; </a:t>
            </a:r>
            <a:endParaRPr lang="en-US" dirty="0" smtClean="0"/>
          </a:p>
          <a:p>
            <a:r>
              <a:rPr lang="en-US" dirty="0" smtClean="0"/>
              <a:t>end </a:t>
            </a:r>
            <a:r>
              <a:rPr lang="en-US" dirty="0"/>
              <a:t>monitor</a:t>
            </a:r>
          </a:p>
        </p:txBody>
      </p:sp>
      <p:sp>
        <p:nvSpPr>
          <p:cNvPr id="7" name="Rectangle 6"/>
          <p:cNvSpPr/>
          <p:nvPr/>
        </p:nvSpPr>
        <p:spPr>
          <a:xfrm>
            <a:off x="4368085" y="1524948"/>
            <a:ext cx="4800600" cy="5524589"/>
          </a:xfrm>
          <a:prstGeom prst="rect">
            <a:avLst/>
          </a:prstGeom>
        </p:spPr>
        <p:txBody>
          <a:bodyPr wrap="square">
            <a:spAutoFit/>
          </a:bodyPr>
          <a:lstStyle/>
          <a:p>
            <a:pPr>
              <a:spcBef>
                <a:spcPts val="600"/>
              </a:spcBef>
            </a:pPr>
            <a:r>
              <a:rPr lang="en-US" dirty="0"/>
              <a:t>procedure producer; </a:t>
            </a:r>
            <a:endParaRPr lang="en-US" dirty="0" smtClean="0"/>
          </a:p>
          <a:p>
            <a:pPr>
              <a:spcBef>
                <a:spcPts val="600"/>
              </a:spcBef>
            </a:pPr>
            <a:r>
              <a:rPr lang="en-US" dirty="0" smtClean="0"/>
              <a:t>begin </a:t>
            </a:r>
          </a:p>
          <a:p>
            <a:pPr lvl="1">
              <a:spcBef>
                <a:spcPts val="600"/>
              </a:spcBef>
            </a:pPr>
            <a:r>
              <a:rPr lang="en-US" dirty="0" smtClean="0"/>
              <a:t>while </a:t>
            </a:r>
            <a:r>
              <a:rPr lang="en-US" dirty="0"/>
              <a:t>true do </a:t>
            </a:r>
            <a:endParaRPr lang="en-US" dirty="0" smtClean="0"/>
          </a:p>
          <a:p>
            <a:pPr lvl="1">
              <a:spcBef>
                <a:spcPts val="600"/>
              </a:spcBef>
            </a:pPr>
            <a:r>
              <a:rPr lang="en-US" dirty="0" smtClean="0"/>
              <a:t>begin </a:t>
            </a:r>
          </a:p>
          <a:p>
            <a:pPr lvl="2">
              <a:spcBef>
                <a:spcPts val="600"/>
              </a:spcBef>
            </a:pPr>
            <a:r>
              <a:rPr lang="en-US" dirty="0" smtClean="0"/>
              <a:t>item </a:t>
            </a:r>
            <a:r>
              <a:rPr lang="en-US" dirty="0"/>
              <a:t>= </a:t>
            </a:r>
            <a:r>
              <a:rPr lang="en-US" dirty="0" err="1" smtClean="0"/>
              <a:t>produce_item</a:t>
            </a:r>
            <a:r>
              <a:rPr lang="en-US" dirty="0"/>
              <a:t>; </a:t>
            </a:r>
            <a:r>
              <a:rPr lang="en-US" dirty="0" err="1"/>
              <a:t>ProducerConsumer.insert</a:t>
            </a:r>
            <a:r>
              <a:rPr lang="en-US" dirty="0"/>
              <a:t>(item) </a:t>
            </a:r>
            <a:endParaRPr lang="en-US" dirty="0" smtClean="0"/>
          </a:p>
          <a:p>
            <a:pPr lvl="1">
              <a:spcBef>
                <a:spcPts val="600"/>
              </a:spcBef>
            </a:pPr>
            <a:r>
              <a:rPr lang="en-US" dirty="0" smtClean="0"/>
              <a:t>end </a:t>
            </a:r>
          </a:p>
          <a:p>
            <a:pPr>
              <a:spcBef>
                <a:spcPts val="600"/>
              </a:spcBef>
            </a:pPr>
            <a:r>
              <a:rPr lang="en-US" dirty="0" smtClean="0"/>
              <a:t>end</a:t>
            </a:r>
            <a:r>
              <a:rPr lang="en-US" dirty="0"/>
              <a:t>; </a:t>
            </a:r>
            <a:endParaRPr lang="en-US" dirty="0" smtClean="0"/>
          </a:p>
          <a:p>
            <a:pPr>
              <a:spcBef>
                <a:spcPts val="600"/>
              </a:spcBef>
            </a:pPr>
            <a:r>
              <a:rPr lang="en-US" dirty="0" smtClean="0"/>
              <a:t>procedure </a:t>
            </a:r>
            <a:r>
              <a:rPr lang="en-US" dirty="0"/>
              <a:t>consumer; </a:t>
            </a:r>
            <a:endParaRPr lang="en-US" dirty="0" smtClean="0"/>
          </a:p>
          <a:p>
            <a:pPr>
              <a:spcBef>
                <a:spcPts val="600"/>
              </a:spcBef>
            </a:pPr>
            <a:r>
              <a:rPr lang="en-US" dirty="0" smtClean="0"/>
              <a:t>begin </a:t>
            </a:r>
          </a:p>
          <a:p>
            <a:pPr lvl="1">
              <a:spcBef>
                <a:spcPts val="600"/>
              </a:spcBef>
            </a:pPr>
            <a:r>
              <a:rPr lang="en-US" dirty="0" smtClean="0"/>
              <a:t>while </a:t>
            </a:r>
            <a:r>
              <a:rPr lang="en-US" dirty="0"/>
              <a:t>true do </a:t>
            </a:r>
            <a:endParaRPr lang="en-US" dirty="0" smtClean="0"/>
          </a:p>
          <a:p>
            <a:pPr lvl="1">
              <a:spcBef>
                <a:spcPts val="600"/>
              </a:spcBef>
            </a:pPr>
            <a:r>
              <a:rPr lang="en-US" dirty="0" smtClean="0"/>
              <a:t>begin </a:t>
            </a:r>
          </a:p>
          <a:p>
            <a:pPr lvl="2">
              <a:spcBef>
                <a:spcPts val="600"/>
              </a:spcBef>
            </a:pPr>
            <a:r>
              <a:rPr lang="en-US" dirty="0" smtClean="0"/>
              <a:t>item </a:t>
            </a:r>
            <a:r>
              <a:rPr lang="en-US" dirty="0"/>
              <a:t>= </a:t>
            </a:r>
            <a:r>
              <a:rPr lang="en-US" dirty="0" err="1"/>
              <a:t>ProducerConsumer.remove</a:t>
            </a:r>
            <a:r>
              <a:rPr lang="en-US" dirty="0"/>
              <a:t>; </a:t>
            </a:r>
            <a:r>
              <a:rPr lang="en-US" dirty="0" err="1" smtClean="0"/>
              <a:t>consume_item</a:t>
            </a:r>
            <a:r>
              <a:rPr lang="en-US" dirty="0" smtClean="0"/>
              <a:t>(item</a:t>
            </a:r>
            <a:r>
              <a:rPr lang="en-US" dirty="0"/>
              <a:t>) </a:t>
            </a:r>
          </a:p>
          <a:p>
            <a:pPr lvl="1">
              <a:spcBef>
                <a:spcPts val="600"/>
              </a:spcBef>
            </a:pPr>
            <a:r>
              <a:rPr lang="en-US" dirty="0" smtClean="0"/>
              <a:t>end </a:t>
            </a:r>
          </a:p>
          <a:p>
            <a:pPr>
              <a:spcBef>
                <a:spcPts val="600"/>
              </a:spcBef>
            </a:pPr>
            <a:r>
              <a:rPr lang="en-US" dirty="0" smtClean="0"/>
              <a:t>end</a:t>
            </a:r>
            <a:endParaRPr lang="en-US" dirty="0"/>
          </a:p>
        </p:txBody>
      </p:sp>
    </p:spTree>
    <p:extLst>
      <p:ext uri="{BB962C8B-B14F-4D97-AF65-F5344CB8AC3E}">
        <p14:creationId xmlns:p14="http://schemas.microsoft.com/office/powerpoint/2010/main" val="384297685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15.pdf"/>
          <p:cNvPicPr>
            <a:picLocks noChangeAspect="1"/>
          </p:cNvPicPr>
          <p:nvPr/>
        </p:nvPicPr>
        <p:blipFill>
          <a:blip r:embed="rId3"/>
          <a:srcRect t="4545" b="9091"/>
          <a:stretch>
            <a:fillRect/>
          </a:stretch>
        </p:blipFill>
        <p:spPr>
          <a:xfrm>
            <a:off x="1828800" y="381000"/>
            <a:ext cx="5516290" cy="616521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600" dirty="0" smtClean="0">
                <a:solidFill>
                  <a:schemeClr val="accent1">
                    <a:lumMod val="75000"/>
                  </a:schemeClr>
                </a:solidFill>
              </a:rPr>
              <a:t>Summary</a:t>
            </a:r>
            <a:endParaRPr lang="en-US" sz="6600" dirty="0">
              <a:solidFill>
                <a:schemeClr val="accent1">
                  <a:lumMod val="75000"/>
                </a:schemeClr>
              </a:solidFill>
            </a:endParaRPr>
          </a:p>
        </p:txBody>
      </p:sp>
      <p:sp>
        <p:nvSpPr>
          <p:cNvPr id="7" name="Content Placeholder 6"/>
          <p:cNvSpPr>
            <a:spLocks noGrp="1"/>
          </p:cNvSpPr>
          <p:nvPr>
            <p:ph sz="half" idx="1"/>
          </p:nvPr>
        </p:nvSpPr>
        <p:spPr>
          <a:xfrm>
            <a:off x="4828032" y="2209800"/>
            <a:ext cx="3858768" cy="4190999"/>
          </a:xfrm>
        </p:spPr>
        <p:txBody>
          <a:bodyPr>
            <a:normAutofit lnSpcReduction="10000"/>
          </a:bodyPr>
          <a:lstStyle/>
          <a:p>
            <a:r>
              <a:rPr lang="en-US" sz="1600" dirty="0" smtClean="0"/>
              <a:t>Monitors</a:t>
            </a:r>
          </a:p>
          <a:p>
            <a:pPr lvl="1"/>
            <a:r>
              <a:rPr lang="en-US" sz="1600" dirty="0" smtClean="0"/>
              <a:t>Monitor with signal</a:t>
            </a:r>
          </a:p>
          <a:p>
            <a:pPr lvl="1"/>
            <a:r>
              <a:rPr lang="en-US" sz="1600" dirty="0" smtClean="0"/>
              <a:t>Alternate model of monitors with notify and broadcast</a:t>
            </a:r>
          </a:p>
          <a:p>
            <a:r>
              <a:rPr lang="en-US" sz="1600" dirty="0" smtClean="0"/>
              <a:t>Message passing</a:t>
            </a:r>
          </a:p>
          <a:p>
            <a:pPr lvl="1"/>
            <a:r>
              <a:rPr lang="en-US" sz="1600" dirty="0" smtClean="0"/>
              <a:t>Synchronization</a:t>
            </a:r>
          </a:p>
          <a:p>
            <a:pPr lvl="1"/>
            <a:r>
              <a:rPr lang="en-US" sz="1600" dirty="0" smtClean="0"/>
              <a:t>Addressing</a:t>
            </a:r>
          </a:p>
          <a:p>
            <a:pPr lvl="1"/>
            <a:r>
              <a:rPr lang="en-US" sz="1600" dirty="0" smtClean="0"/>
              <a:t>Message format</a:t>
            </a:r>
          </a:p>
          <a:p>
            <a:pPr lvl="1"/>
            <a:r>
              <a:rPr lang="en-US" sz="1600" dirty="0" smtClean="0"/>
              <a:t>Queueing discipline</a:t>
            </a:r>
          </a:p>
          <a:p>
            <a:pPr lvl="1"/>
            <a:r>
              <a:rPr lang="en-US" sz="1600" dirty="0" smtClean="0"/>
              <a:t>Mutual exclusion</a:t>
            </a:r>
          </a:p>
          <a:p>
            <a:r>
              <a:rPr lang="en-US" sz="1600" dirty="0" smtClean="0"/>
              <a:t>Readers/writers problem</a:t>
            </a:r>
          </a:p>
          <a:p>
            <a:pPr lvl="1"/>
            <a:r>
              <a:rPr lang="en-US" sz="1600" dirty="0" smtClean="0"/>
              <a:t>Readers have priority</a:t>
            </a:r>
          </a:p>
          <a:p>
            <a:pPr lvl="1"/>
            <a:r>
              <a:rPr lang="en-US" sz="1600" dirty="0" smtClean="0"/>
              <a:t>Writers have priority</a:t>
            </a:r>
          </a:p>
        </p:txBody>
      </p:sp>
      <p:sp>
        <p:nvSpPr>
          <p:cNvPr id="9" name="Content Placeholder 8"/>
          <p:cNvSpPr>
            <a:spLocks noGrp="1"/>
          </p:cNvSpPr>
          <p:nvPr>
            <p:ph sz="half" idx="14"/>
          </p:nvPr>
        </p:nvSpPr>
        <p:spPr>
          <a:xfrm>
            <a:off x="658906" y="2286000"/>
            <a:ext cx="3760694" cy="4114800"/>
          </a:xfrm>
        </p:spPr>
        <p:txBody>
          <a:bodyPr>
            <a:normAutofit fontScale="40000" lnSpcReduction="20000"/>
          </a:bodyPr>
          <a:lstStyle/>
          <a:p>
            <a:r>
              <a:rPr lang="en-US" sz="3892" dirty="0" smtClean="0"/>
              <a:t>Principles of concurrency</a:t>
            </a:r>
            <a:endParaRPr lang="en-US" sz="3892" dirty="0"/>
          </a:p>
          <a:p>
            <a:pPr lvl="1"/>
            <a:r>
              <a:rPr lang="en-US" sz="3892" dirty="0" smtClean="0"/>
              <a:t>Race condition</a:t>
            </a:r>
          </a:p>
          <a:p>
            <a:pPr lvl="1"/>
            <a:r>
              <a:rPr lang="en-US" sz="3892" dirty="0"/>
              <a:t>O</a:t>
            </a:r>
            <a:r>
              <a:rPr lang="en-US" sz="3892" dirty="0" smtClean="0"/>
              <a:t>S concerns</a:t>
            </a:r>
          </a:p>
          <a:p>
            <a:pPr lvl="1"/>
            <a:r>
              <a:rPr lang="en-US" sz="3892" dirty="0" smtClean="0"/>
              <a:t>Process interaction</a:t>
            </a:r>
          </a:p>
          <a:p>
            <a:pPr lvl="1"/>
            <a:r>
              <a:rPr lang="en-US" sz="3892" dirty="0" smtClean="0"/>
              <a:t>Requirements for mutual exclusion</a:t>
            </a:r>
          </a:p>
          <a:p>
            <a:r>
              <a:rPr lang="en-US" sz="3892" dirty="0" smtClean="0"/>
              <a:t>Mutual exclusion: hardware support</a:t>
            </a:r>
          </a:p>
          <a:p>
            <a:pPr lvl="1"/>
            <a:r>
              <a:rPr lang="en-US" sz="3892" dirty="0" smtClean="0"/>
              <a:t>Interrupt disabling</a:t>
            </a:r>
          </a:p>
          <a:p>
            <a:pPr lvl="1"/>
            <a:r>
              <a:rPr lang="en-US" sz="3892" dirty="0" smtClean="0"/>
              <a:t>Special machine instructions</a:t>
            </a:r>
          </a:p>
          <a:p>
            <a:r>
              <a:rPr lang="en-US" sz="3892" dirty="0" smtClean="0"/>
              <a:t>Semaphores</a:t>
            </a:r>
          </a:p>
          <a:p>
            <a:pPr lvl="1"/>
            <a:r>
              <a:rPr lang="en-US" sz="3892" dirty="0" smtClean="0"/>
              <a:t>Mutual exclusion</a:t>
            </a:r>
          </a:p>
          <a:p>
            <a:pPr lvl="1"/>
            <a:r>
              <a:rPr lang="en-US" sz="3892" dirty="0" smtClean="0"/>
              <a:t>Producer/consumer problem</a:t>
            </a:r>
          </a:p>
          <a:p>
            <a:pPr lvl="1"/>
            <a:r>
              <a:rPr lang="en-US" sz="3892" dirty="0" smtClean="0"/>
              <a:t>Implementation of semaphores</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1"/>
            <a:ext cx="8332787" cy="1143000"/>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Difficulties of Concurrency</a:t>
            </a:r>
          </a:p>
        </p:txBody>
      </p:sp>
      <p:sp>
        <p:nvSpPr>
          <p:cNvPr id="3" name="Content Placeholder 2"/>
          <p:cNvSpPr>
            <a:spLocks noGrp="1"/>
          </p:cNvSpPr>
          <p:nvPr>
            <p:ph sz="half" idx="1"/>
          </p:nvPr>
        </p:nvSpPr>
        <p:spPr>
          <a:xfrm>
            <a:off x="658904" y="2286000"/>
            <a:ext cx="8180296" cy="3840163"/>
          </a:xfrm>
        </p:spPr>
        <p:txBody>
          <a:bodyPr/>
          <a:lstStyle/>
          <a:p>
            <a:r>
              <a:rPr lang="en-US" sz="3200" dirty="0" smtClean="0"/>
              <a:t>Sharing of global resources</a:t>
            </a:r>
          </a:p>
          <a:p>
            <a:r>
              <a:rPr lang="en-US" sz="3200" dirty="0" smtClean="0"/>
              <a:t>Difficult for the OS to manage the allocation of resources optimally</a:t>
            </a:r>
          </a:p>
          <a:p>
            <a:r>
              <a:rPr lang="en-US" sz="3200" dirty="0" smtClean="0"/>
              <a:t>Difficult to locate programming errors as results are not deterministic and reproducible</a:t>
            </a:r>
          </a:p>
          <a:p>
            <a:endParaRPr lang="en-US" dirty="0"/>
          </a:p>
        </p:txBody>
      </p:sp>
      <p:pic>
        <p:nvPicPr>
          <p:cNvPr id="5" name="Picture 4"/>
          <p:cNvPicPr>
            <a:picLocks noChangeAspect="1"/>
          </p:cNvPicPr>
          <p:nvPr/>
        </p:nvPicPr>
        <p:blipFill>
          <a:blip r:embed="rId3"/>
          <a:stretch>
            <a:fillRect/>
          </a:stretch>
        </p:blipFill>
        <p:spPr>
          <a:xfrm>
            <a:off x="7239000" y="5029200"/>
            <a:ext cx="1387045" cy="14478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NZ"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Race Condition</a:t>
            </a:r>
            <a:endPar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658904" y="2286000"/>
            <a:ext cx="6961096" cy="3840163"/>
          </a:xfrm>
        </p:spPr>
        <p:txBody>
          <a:bodyPr>
            <a:normAutofit/>
          </a:bodyPr>
          <a:lstStyle/>
          <a:p>
            <a:r>
              <a:rPr lang="en-NZ" sz="3000" dirty="0" smtClean="0"/>
              <a:t>Occurs when multiple processes or threads read and write data items</a:t>
            </a:r>
          </a:p>
          <a:p>
            <a:r>
              <a:rPr lang="en-NZ" sz="3000" dirty="0" smtClean="0"/>
              <a:t>The final result depends on the order of execution</a:t>
            </a:r>
          </a:p>
          <a:p>
            <a:pPr lvl="3"/>
            <a:r>
              <a:rPr lang="en-NZ" sz="2600" dirty="0" smtClean="0"/>
              <a:t>the “loser” of the race is the process that updates last and will determine the final value of the variable</a:t>
            </a:r>
          </a:p>
        </p:txBody>
      </p:sp>
      <p:pic>
        <p:nvPicPr>
          <p:cNvPr id="4" name="Picture 3"/>
          <p:cNvPicPr>
            <a:picLocks noChangeAspect="1"/>
          </p:cNvPicPr>
          <p:nvPr/>
        </p:nvPicPr>
        <p:blipFill>
          <a:blip r:embed="rId3"/>
          <a:stretch>
            <a:fillRect/>
          </a:stretch>
        </p:blipFill>
        <p:spPr>
          <a:xfrm>
            <a:off x="7315200" y="4876800"/>
            <a:ext cx="1323565" cy="1490313"/>
          </a:xfrm>
          <a:prstGeom prst="rect">
            <a:avLst/>
          </a:prstGeom>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7"/>
          </a:xfrm>
        </p:spPr>
        <p:txBody>
          <a:bodyPr/>
          <a:lstStyle/>
          <a:p>
            <a:pPr algn="ctr"/>
            <a:r>
              <a:rPr lang="en-US" sz="4600" b="1" dirty="0" smtClean="0">
                <a:solidFill>
                  <a:schemeClr val="accent6">
                    <a:lumMod val="75000"/>
                  </a:schemeClr>
                </a:solidFill>
              </a:rPr>
              <a:t>Operating System Concerns</a:t>
            </a:r>
            <a:endParaRPr lang="en-US" sz="4600" b="1" dirty="0">
              <a:solidFill>
                <a:schemeClr val="accent6">
                  <a:lumMod val="75000"/>
                </a:schemeClr>
              </a:solidFill>
            </a:endParaRPr>
          </a:p>
        </p:txBody>
      </p:sp>
      <p:sp>
        <p:nvSpPr>
          <p:cNvPr id="3" name="Content Placeholder 2"/>
          <p:cNvSpPr>
            <a:spLocks noGrp="1"/>
          </p:cNvSpPr>
          <p:nvPr>
            <p:ph sz="half" idx="1"/>
          </p:nvPr>
        </p:nvSpPr>
        <p:spPr>
          <a:xfrm>
            <a:off x="533400" y="2133600"/>
            <a:ext cx="7924800" cy="4343400"/>
          </a:xfrm>
        </p:spPr>
        <p:txBody>
          <a:bodyPr>
            <a:normAutofit/>
          </a:bodyPr>
          <a:lstStyle/>
          <a:p>
            <a:r>
              <a:rPr lang="en-NZ" sz="2400" dirty="0" smtClean="0"/>
              <a:t>Design and management issues raised by the existence of concurrency:</a:t>
            </a:r>
          </a:p>
          <a:p>
            <a:pPr lvl="1"/>
            <a:r>
              <a:rPr lang="en-NZ" sz="2400" dirty="0" smtClean="0"/>
              <a:t>T</a:t>
            </a:r>
            <a:r>
              <a:rPr lang="en-US" sz="2400" dirty="0" smtClean="0"/>
              <a:t>he OS must: </a:t>
            </a:r>
          </a:p>
        </p:txBody>
      </p:sp>
      <p:graphicFrame>
        <p:nvGraphicFramePr>
          <p:cNvPr id="5" name="Diagram 4"/>
          <p:cNvGraphicFramePr/>
          <p:nvPr>
            <p:extLst>
              <p:ext uri="{D42A27DB-BD31-4B8C-83A1-F6EECF244321}">
                <p14:modId xmlns:p14="http://schemas.microsoft.com/office/powerpoint/2010/main" val="4225631905"/>
              </p:ext>
            </p:extLst>
          </p:nvPr>
        </p:nvGraphicFramePr>
        <p:xfrm>
          <a:off x="304800" y="3352800"/>
          <a:ext cx="6096000"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57200" y="685799"/>
            <a:ext cx="6324600" cy="5979863"/>
          </a:xfrm>
          <a:prstGeom prst="rect">
            <a:avLst/>
          </a:prstGeom>
        </p:spPr>
      </p:pic>
      <p:sp>
        <p:nvSpPr>
          <p:cNvPr id="6" name="Rectangle 5"/>
          <p:cNvSpPr/>
          <p:nvPr/>
        </p:nvSpPr>
        <p:spPr>
          <a:xfrm>
            <a:off x="6781800" y="1371600"/>
            <a:ext cx="1890058" cy="1569660"/>
          </a:xfrm>
          <a:prstGeom prst="rect">
            <a:avLst/>
          </a:prstGeom>
        </p:spPr>
        <p:txBody>
          <a:bodyPr wrap="square">
            <a:spAutoFit/>
          </a:bodyPr>
          <a:lstStyle/>
          <a:p>
            <a:pPr algn="ctr"/>
            <a:r>
              <a:rPr lang="en-US" sz="2400" b="1" dirty="0" smtClean="0">
                <a:latin typeface="+mn-lt"/>
              </a:rPr>
              <a:t>Table 5.2   </a:t>
            </a:r>
          </a:p>
          <a:p>
            <a:pPr algn="ctr"/>
            <a:endParaRPr lang="en-US" sz="2400" b="1" dirty="0" smtClean="0">
              <a:latin typeface="+mn-lt"/>
            </a:endParaRPr>
          </a:p>
          <a:p>
            <a:pPr algn="ctr"/>
            <a:r>
              <a:rPr lang="en-US" sz="2400" b="1" dirty="0" smtClean="0">
                <a:latin typeface="+mn-lt"/>
              </a:rPr>
              <a:t>Process Interaction</a:t>
            </a:r>
            <a:r>
              <a:rPr lang="en-US" sz="2400" dirty="0" smtClean="0">
                <a:latin typeface="+mn-lt"/>
              </a:rPr>
              <a:t> </a:t>
            </a:r>
            <a:endParaRPr lang="en-US" sz="2400" dirty="0">
              <a:latin typeface="+mn-lt"/>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696200" cy="990600"/>
          </a:xfrm>
        </p:spPr>
        <p:txBody>
          <a:bodyPr/>
          <a:lstStyle/>
          <a:p>
            <a:pPr algn="ctr"/>
            <a:r>
              <a:rPr lang="en-US" sz="4800" b="1" dirty="0" smtClean="0">
                <a:ln w="1905"/>
                <a:solidFill>
                  <a:schemeClr val="accent6">
                    <a:lumMod val="50000"/>
                  </a:schemeClr>
                </a:solidFill>
                <a:effectLst>
                  <a:innerShdw blurRad="69850" dist="43180" dir="5400000">
                    <a:srgbClr val="000000">
                      <a:alpha val="65000"/>
                    </a:srgbClr>
                  </a:innerShdw>
                </a:effectLst>
              </a:rPr>
              <a:t>Resource Competition</a:t>
            </a:r>
            <a:endParaRPr lang="en-US" sz="4800" b="1" dirty="0">
              <a:ln w="1905"/>
              <a:solidFill>
                <a:schemeClr val="accent6">
                  <a:lumMod val="50000"/>
                </a:schemeClr>
              </a:solidFill>
              <a:effectLst>
                <a:innerShdw blurRad="69850" dist="43180" dir="5400000">
                  <a:srgbClr val="000000">
                    <a:alpha val="65000"/>
                  </a:srgbClr>
                </a:innerShdw>
              </a:effectLst>
            </a:endParaRPr>
          </a:p>
        </p:txBody>
      </p:sp>
      <p:sp>
        <p:nvSpPr>
          <p:cNvPr id="3" name="Content Placeholder 2"/>
          <p:cNvSpPr>
            <a:spLocks noGrp="1"/>
          </p:cNvSpPr>
          <p:nvPr>
            <p:ph sz="half" idx="1"/>
          </p:nvPr>
        </p:nvSpPr>
        <p:spPr>
          <a:xfrm>
            <a:off x="381000" y="2057400"/>
            <a:ext cx="8382000" cy="1828800"/>
          </a:xfrm>
        </p:spPr>
        <p:txBody>
          <a:bodyPr/>
          <a:lstStyle/>
          <a:p>
            <a:pPr>
              <a:buClr>
                <a:schemeClr val="accent3">
                  <a:lumMod val="50000"/>
                </a:schemeClr>
              </a:buClr>
              <a:buSzPct val="150000"/>
              <a:buFont typeface="Wingdings" charset="2"/>
              <a:buChar char="§"/>
            </a:pPr>
            <a:r>
              <a:rPr lang="en-US" sz="2800" dirty="0" smtClean="0"/>
              <a:t>Concurrent processes come into conflict when they are competing for use of the same resource</a:t>
            </a:r>
          </a:p>
          <a:p>
            <a:pPr lvl="2">
              <a:buClr>
                <a:schemeClr val="accent3">
                  <a:lumMod val="50000"/>
                </a:schemeClr>
              </a:buClr>
              <a:buSzPct val="150000"/>
              <a:buFont typeface="Wingdings" charset="2"/>
              <a:buChar char="§"/>
            </a:pPr>
            <a:r>
              <a:rPr lang="en-US" sz="2200" dirty="0" smtClean="0"/>
              <a:t> for example: I/O devices, memory, processor time, clock</a:t>
            </a:r>
          </a:p>
        </p:txBody>
      </p:sp>
      <p:graphicFrame>
        <p:nvGraphicFramePr>
          <p:cNvPr id="4" name="Diagram 3"/>
          <p:cNvGraphicFramePr/>
          <p:nvPr/>
        </p:nvGraphicFramePr>
        <p:xfrm>
          <a:off x="1295400" y="3657600"/>
          <a:ext cx="71628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457200" y="4572000"/>
            <a:ext cx="1295400" cy="1756850"/>
          </a:xfrm>
          <a:prstGeom prst="rect">
            <a:avLst/>
          </a:prstGeom>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10613</Words>
  <Application>Microsoft Office PowerPoint</Application>
  <PresentationFormat>On-screen Show (4:3)</PresentationFormat>
  <Paragraphs>859</Paragraphs>
  <Slides>44</Slides>
  <Notes>44</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44</vt:i4>
      </vt:variant>
    </vt:vector>
  </HeadingPairs>
  <TitlesOfParts>
    <vt:vector size="54" baseType="lpstr">
      <vt:lpstr>ＭＳ Ｐゴシック</vt:lpstr>
      <vt:lpstr>Arial</vt:lpstr>
      <vt:lpstr>Calibri</vt:lpstr>
      <vt:lpstr>Calisto MT</vt:lpstr>
      <vt:lpstr>Times New Roman</vt:lpstr>
      <vt:lpstr>Wingdings</vt:lpstr>
      <vt:lpstr>Custom Design</vt:lpstr>
      <vt:lpstr>Codex</vt:lpstr>
      <vt:lpstr>1_Codex</vt:lpstr>
      <vt:lpstr>Document</vt:lpstr>
      <vt:lpstr>Chapter 5 Concurrency: Mutual Exclusion and Synchronization</vt:lpstr>
      <vt:lpstr>Multiple  Processes</vt:lpstr>
      <vt:lpstr>PowerPoint Presentation</vt:lpstr>
      <vt:lpstr>Principles of Concurrency</vt:lpstr>
      <vt:lpstr>Difficulties of Concurrency</vt:lpstr>
      <vt:lpstr>Race Condition</vt:lpstr>
      <vt:lpstr>Operating System Concerns</vt:lpstr>
      <vt:lpstr>PowerPoint Presentation</vt:lpstr>
      <vt:lpstr>Resource Competition</vt:lpstr>
      <vt:lpstr>PowerPoint Presentation</vt:lpstr>
      <vt:lpstr>Requirements for Mutual Exclusion</vt:lpstr>
      <vt:lpstr>Mutual Exclusion:  Hardware Support</vt:lpstr>
      <vt:lpstr>Mutual Exclusion:  Hardware Support</vt:lpstr>
      <vt:lpstr>Special Machine Instruction: Advantages</vt:lpstr>
      <vt:lpstr>Special Machine Instruction: Disadvantages</vt:lpstr>
      <vt:lpstr>PowerPoint Presentation</vt:lpstr>
      <vt:lpstr>Semaphore</vt:lpstr>
      <vt:lpstr>Types of Semaphores</vt:lpstr>
      <vt:lpstr>Working of Semaphore</vt:lpstr>
      <vt:lpstr>Counting Semaphore: P( )/ Down( )/ Semwait( )</vt:lpstr>
      <vt:lpstr>Counting Semaphore: V( ) / Up()/ semsignal()/post()/release()</vt:lpstr>
      <vt:lpstr>Strong/Weak Semaphores</vt:lpstr>
      <vt:lpstr>Exercise</vt:lpstr>
      <vt:lpstr>Binary Semaphore: P( )/ Down( )/ Semwait( )</vt:lpstr>
      <vt:lpstr>Counting Semaphore: V( ) / Up()/ semsignal()/post()/release()</vt:lpstr>
      <vt:lpstr>Counting Semaphore Vs. Binary Semaphore</vt:lpstr>
      <vt:lpstr>MUTEX</vt:lpstr>
      <vt:lpstr>Difference between Binary Semaphore and MUTEX</vt:lpstr>
      <vt:lpstr>Producer/Consumer Problem</vt:lpstr>
      <vt:lpstr>Producer/Consumer Problem</vt:lpstr>
      <vt:lpstr> Producer/Consumer Problem: Case 1 Sequential Execution</vt:lpstr>
      <vt:lpstr>Producer/Consumer Problem: Case 1 Sequential Execution continued</vt:lpstr>
      <vt:lpstr>Producer/Consumer Problem: Case 2 Concurrent Execution</vt:lpstr>
      <vt:lpstr>Solution of Producer/Consumer Problem using Semaphores</vt:lpstr>
      <vt:lpstr>Readers and Writers Problem</vt:lpstr>
      <vt:lpstr>Solution of readers and writers Problem using Semaphores</vt:lpstr>
      <vt:lpstr>Monitors</vt:lpstr>
      <vt:lpstr>Monitors</vt:lpstr>
      <vt:lpstr>Monitors</vt:lpstr>
      <vt:lpstr>Monitor Characteristics</vt:lpstr>
      <vt:lpstr>Synchronization</vt:lpstr>
      <vt:lpstr>Monitors</vt:lpstr>
      <vt:lpstr>PowerPoint Presentation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2011-02-18T21:50:36Z</cp:lastPrinted>
  <dcterms:created xsi:type="dcterms:W3CDTF">2014-01-18T03:06:08Z</dcterms:created>
  <dcterms:modified xsi:type="dcterms:W3CDTF">2021-02-21T07:08:35Z</dcterms:modified>
</cp:coreProperties>
</file>