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18" r:id="rId2"/>
    <p:sldId id="260" r:id="rId3"/>
    <p:sldId id="261" r:id="rId4"/>
    <p:sldId id="262" r:id="rId5"/>
    <p:sldId id="360" r:id="rId6"/>
    <p:sldId id="361" r:id="rId7"/>
    <p:sldId id="263" r:id="rId8"/>
    <p:sldId id="362" r:id="rId9"/>
    <p:sldId id="363" r:id="rId10"/>
    <p:sldId id="365" r:id="rId11"/>
    <p:sldId id="366" r:id="rId12"/>
    <p:sldId id="364" r:id="rId13"/>
    <p:sldId id="264" r:id="rId14"/>
    <p:sldId id="266" r:id="rId15"/>
    <p:sldId id="368" r:id="rId16"/>
    <p:sldId id="369" r:id="rId17"/>
    <p:sldId id="352" r:id="rId18"/>
    <p:sldId id="370" r:id="rId19"/>
    <p:sldId id="372" r:id="rId20"/>
    <p:sldId id="373" r:id="rId21"/>
    <p:sldId id="374" r:id="rId22"/>
    <p:sldId id="375" r:id="rId23"/>
    <p:sldId id="376" r:id="rId24"/>
    <p:sldId id="377" r:id="rId25"/>
    <p:sldId id="269" r:id="rId26"/>
    <p:sldId id="378" r:id="rId27"/>
    <p:sldId id="379" r:id="rId28"/>
    <p:sldId id="380" r:id="rId29"/>
    <p:sldId id="381" r:id="rId30"/>
    <p:sldId id="270" r:id="rId31"/>
    <p:sldId id="271" r:id="rId32"/>
    <p:sldId id="382" r:id="rId33"/>
    <p:sldId id="383" r:id="rId34"/>
    <p:sldId id="384" r:id="rId35"/>
    <p:sldId id="385" r:id="rId36"/>
    <p:sldId id="281" r:id="rId37"/>
    <p:sldId id="282" r:id="rId38"/>
    <p:sldId id="388" r:id="rId39"/>
    <p:sldId id="389" r:id="rId40"/>
    <p:sldId id="390" r:id="rId41"/>
    <p:sldId id="320" r:id="rId42"/>
    <p:sldId id="386" r:id="rId43"/>
    <p:sldId id="319" r:id="rId44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7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4" d="100"/>
          <a:sy n="74" d="100"/>
        </p:scale>
        <p:origin x="462" y="90"/>
      </p:cViewPr>
      <p:guideLst>
        <p:guide orient="horz" pos="797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33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26" tIns="46512" rIns="93026" bIns="4651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panose="020B0604020202020204" pitchFamily="34" charset="0"/>
              </a:defRPr>
            </a:lvl1pPr>
          </a:lstStyle>
          <a:p>
            <a:fld id="{227398AD-4E48-4332-A949-3740B3A2C5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880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053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defTabSz="930275">
              <a:defRPr sz="1300" smtClean="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20150"/>
            <a:ext cx="303053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3017" tIns="46509" rIns="93017" bIns="4650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897337FD-DC7E-435F-BC75-D215BBC16A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362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AD87D158-5F70-473E-86CE-D8B08CE6F497}" type="slidenum">
              <a:rPr lang="en-US">
                <a:latin typeface="Times New Roman" panose="02020603050405020304" pitchFamily="18" charset="0"/>
              </a:rPr>
              <a:pPr/>
              <a:t>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04398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40487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24245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823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D22C3E8-A12F-4E60-99D6-0403C3BAB440}" type="slidenum">
              <a:rPr lang="en-US">
                <a:latin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26510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62EA90A-65DB-4C01-964D-A8F392A6D9F9}" type="slidenum">
              <a:rPr lang="en-US">
                <a:latin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981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7726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081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1D894D56-E564-4F94-8F03-BCB2ABEB846E}" type="slidenum">
              <a:rPr lang="en-US">
                <a:latin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532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D22C3E8-A12F-4E60-99D6-0403C3BAB440}" type="slidenum">
              <a:rPr lang="en-US">
                <a:latin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40706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19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3036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5E1BAA3E-6653-4145-AE36-F46EFF6F8EC1}" type="slidenum">
              <a:rPr lang="en-US">
                <a:latin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84638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8742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1514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735743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9818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00016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76620B9-488C-4279-9F5B-2F5F401F3D7E}" type="slidenum">
              <a:rPr lang="en-US">
                <a:latin typeface="Times New Roman" panose="02020603050405020304" pitchFamily="18" charset="0"/>
              </a:rPr>
              <a:pPr/>
              <a:t>25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77250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26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75842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27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60184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28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74872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29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576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0F8148BC-2BAE-4332-8599-07323D670579}" type="slidenum">
              <a:rPr lang="en-US">
                <a:latin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71811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20E0987-E74F-4764-B605-4A9DA7715591}" type="slidenum">
              <a:rPr lang="en-US">
                <a:latin typeface="Times New Roman" panose="02020603050405020304" pitchFamily="18" charset="0"/>
              </a:rPr>
              <a:pPr/>
              <a:t>30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45181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B1AC9C35-E88B-4236-991A-048FA5D37437}" type="slidenum">
              <a:rPr lang="en-US">
                <a:latin typeface="Times New Roman" panose="02020603050405020304" pitchFamily="18" charset="0"/>
              </a:rPr>
              <a:pPr/>
              <a:t>31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32712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32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397936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33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72099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34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4550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35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13494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2C300DF7-92C4-4880-8578-48860C74DD60}" type="slidenum">
              <a:rPr lang="en-US">
                <a:latin typeface="Times New Roman" panose="02020603050405020304" pitchFamily="18" charset="0"/>
              </a:rPr>
              <a:pPr/>
              <a:t>36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6683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6A4FE6-B5BE-4AC0-976C-72526957389B}" type="slidenum">
              <a:rPr lang="en-US">
                <a:latin typeface="Times New Roman" panose="02020603050405020304" pitchFamily="18" charset="0"/>
              </a:rPr>
              <a:pPr/>
              <a:t>37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127397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6A4FE6-B5BE-4AC0-976C-72526957389B}" type="slidenum">
              <a:rPr lang="en-US">
                <a:latin typeface="Times New Roman" panose="02020603050405020304" pitchFamily="18" charset="0"/>
              </a:rPr>
              <a:pPr/>
              <a:t>38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47239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6A4FE6-B5BE-4AC0-976C-72526957389B}" type="slidenum">
              <a:rPr lang="en-US">
                <a:latin typeface="Times New Roman" panose="02020603050405020304" pitchFamily="18" charset="0"/>
              </a:rPr>
              <a:pPr/>
              <a:t>39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435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174272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36A4FE6-B5BE-4AC0-976C-72526957389B}" type="slidenum">
              <a:rPr lang="en-US">
                <a:latin typeface="Times New Roman" panose="02020603050405020304" pitchFamily="18" charset="0"/>
              </a:rPr>
              <a:pPr/>
              <a:t>40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15487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0A73BD-E2F5-4BF7-931C-FDB91882E45D}" type="slidenum">
              <a:rPr lang="en-US">
                <a:latin typeface="Times New Roman" panose="02020603050405020304" pitchFamily="18" charset="0"/>
              </a:rPr>
              <a:pPr/>
              <a:t>41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23924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F80A73BD-E2F5-4BF7-931C-FDB91882E45D}" type="slidenum">
              <a:rPr lang="en-US">
                <a:latin typeface="Times New Roman" panose="02020603050405020304" pitchFamily="18" charset="0"/>
              </a:rPr>
              <a:pPr/>
              <a:t>42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579606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CA277071-590C-4BF0-B330-ED614394863C}" type="slidenum">
              <a:rPr lang="en-US">
                <a:latin typeface="Times New Roman" panose="02020603050405020304" pitchFamily="18" charset="0"/>
              </a:rPr>
              <a:pPr/>
              <a:t>43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7250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66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31926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36034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8796232F-CBA5-4AAB-A216-70C22688ADBB}" type="slidenum">
              <a:rPr lang="en-US">
                <a:latin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2785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fld id="{E581E926-B8F3-4765-A538-A3683E559335}" type="slidenum">
              <a:rPr lang="en-US">
                <a:latin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3133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ＭＳ Ｐゴシック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6988" y="6613525"/>
            <a:ext cx="26384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000" b="1">
                <a:solidFill>
                  <a:srgbClr val="33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213" y="4016375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ＭＳ Ｐゴシック" charset="-128"/>
            </a:endParaRPr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692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484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58845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0534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767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37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73398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43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3617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658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6393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ino_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2997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Verdana" charset="0"/>
              <a:ea typeface="+mn-ea"/>
            </a:endParaRPr>
          </a:p>
        </p:txBody>
      </p:sp>
      <p:sp>
        <p:nvSpPr>
          <p:cNvPr id="212999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>
              <a:latin typeface="Times New Roman" pitchFamily="18" charset="0"/>
              <a:ea typeface="ＭＳ Ｐゴシック" charset="-128"/>
            </a:endParaRP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4257675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5.</a:t>
            </a:r>
            <a:fld id="{4CDB5549-D685-429A-BF4B-682A289580D6}" type="slidenum">
              <a:rPr 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Silberschatz, Galvin and Gagne ©2009</a:t>
            </a:r>
          </a:p>
        </p:txBody>
      </p:sp>
      <p:sp>
        <p:nvSpPr>
          <p:cNvPr id="213003" name="Text Box 11"/>
          <p:cNvSpPr txBox="1">
            <a:spLocks noChangeArrowheads="1"/>
          </p:cNvSpPr>
          <p:nvPr/>
        </p:nvSpPr>
        <p:spPr bwMode="auto">
          <a:xfrm>
            <a:off x="185738" y="6621463"/>
            <a:ext cx="2635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Operating System Concepts – 8</a:t>
            </a:r>
            <a:r>
              <a:rPr lang="en-US" sz="1000" b="1" baseline="30000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th</a:t>
            </a:r>
            <a:r>
              <a:rPr lang="en-US" sz="1000" b="1">
                <a:solidFill>
                  <a:srgbClr val="006699"/>
                </a:solidFill>
                <a:latin typeface="Helvetica" charset="0"/>
                <a:ea typeface="ＭＳ Ｐゴシック" charset="-128"/>
              </a:rPr>
              <a:t> Edition</a:t>
            </a:r>
          </a:p>
        </p:txBody>
      </p:sp>
      <p:pic>
        <p:nvPicPr>
          <p:cNvPr id="2060" name="Picture 12" descr="dino_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Chapter 5:  CPU Scheduling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Exercise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0758" y="996286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FCFS CPU Scheduling algorithm on the following. Calculate Average turn around time and average waiting time.</a:t>
            </a: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831958"/>
              </p:ext>
            </p:extLst>
          </p:nvPr>
        </p:nvGraphicFramePr>
        <p:xfrm>
          <a:off x="1578591" y="257070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831785"/>
              </p:ext>
            </p:extLst>
          </p:nvPr>
        </p:nvGraphicFramePr>
        <p:xfrm>
          <a:off x="1551295" y="5320030"/>
          <a:ext cx="531352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4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159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721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2565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26419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072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49689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87889" y="5746424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18351" y="5747140"/>
            <a:ext cx="377681" cy="38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66997" y="573277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55652" y="5746424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837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516163"/>
              </p:ext>
            </p:extLst>
          </p:nvPr>
        </p:nvGraphicFramePr>
        <p:xfrm>
          <a:off x="719931" y="1426680"/>
          <a:ext cx="7894093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43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1097011"/>
            <a:ext cx="8229600" cy="4530725"/>
          </a:xfrm>
        </p:spPr>
        <p:txBody>
          <a:bodyPr/>
          <a:lstStyle/>
          <a:p>
            <a:r>
              <a:rPr lang="en-US" sz="2400" b="1" dirty="0"/>
              <a:t>Advantages of FCFS</a:t>
            </a:r>
          </a:p>
          <a:p>
            <a:pPr lvl="1"/>
            <a:r>
              <a:rPr lang="en-US" sz="2000" dirty="0"/>
              <a:t>The simplest form of a CPU scheduling algorithm</a:t>
            </a:r>
          </a:p>
          <a:p>
            <a:pPr lvl="1"/>
            <a:r>
              <a:rPr lang="en-US" sz="2000" dirty="0"/>
              <a:t>Easy to program</a:t>
            </a:r>
          </a:p>
          <a:p>
            <a:r>
              <a:rPr lang="en-US" sz="2400" b="1" dirty="0"/>
              <a:t>Disadvantages of FCFS</a:t>
            </a:r>
          </a:p>
          <a:p>
            <a:pPr lvl="1"/>
            <a:r>
              <a:rPr lang="en-US" sz="2000" dirty="0"/>
              <a:t>It is a Non-Preemptive CPU scheduling algorithm, so after the process has been allocated to the CPU, it will never release the CPU until it finishes executing. Therefore, Suffers from CONVOY effect.</a:t>
            </a:r>
          </a:p>
          <a:p>
            <a:pPr lvl="1"/>
            <a:r>
              <a:rPr lang="en-US" sz="2000" dirty="0"/>
              <a:t>The Average Waiting Time is high.</a:t>
            </a:r>
          </a:p>
          <a:p>
            <a:pPr lvl="1"/>
            <a:r>
              <a:rPr lang="en-US" sz="2000" dirty="0"/>
              <a:t>Short processes that are at the back of the queue have to wait for the long process at the front to finish.</a:t>
            </a:r>
          </a:p>
          <a:p>
            <a:pPr lvl="1"/>
            <a:r>
              <a:rPr lang="en-US" sz="2000" dirty="0"/>
              <a:t>Not an ideal technique for time-sharing systems.</a:t>
            </a:r>
          </a:p>
          <a:p>
            <a:pPr lvl="1"/>
            <a:r>
              <a:rPr lang="en-US" sz="2000" dirty="0"/>
              <a:t>Because of its simplicity, FCFS is not very efficie</a:t>
            </a:r>
            <a:r>
              <a:rPr lang="en-US" sz="2400" dirty="0"/>
              <a:t>nt.</a:t>
            </a:r>
          </a:p>
        </p:txBody>
      </p:sp>
    </p:spTree>
    <p:extLst>
      <p:ext uri="{BB962C8B-B14F-4D97-AF65-F5344CB8AC3E}">
        <p14:creationId xmlns:p14="http://schemas.microsoft.com/office/powerpoint/2010/main" val="360464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Shortest-Job-First (SJF)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67613" cy="4530725"/>
          </a:xfrm>
        </p:spPr>
        <p:txBody>
          <a:bodyPr/>
          <a:lstStyle/>
          <a:p>
            <a:r>
              <a:rPr lang="en-US" sz="2800" dirty="0">
                <a:ea typeface="ＭＳ Ｐゴシック" panose="020B0600070205080204" pitchFamily="34" charset="-128"/>
              </a:rPr>
              <a:t>Non Preemptive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Associate with each process the length of its next CPU burst.  Use these lengths to schedule the process with the shortest time.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SJF is optimal – gives minimum average waiting time for a given set of processes</a:t>
            </a:r>
          </a:p>
          <a:p>
            <a:pPr lvl="1"/>
            <a:r>
              <a:rPr lang="en-US" sz="2800" dirty="0">
                <a:ea typeface="ＭＳ Ｐゴシック" panose="020B0600070205080204" pitchFamily="34" charset="-128"/>
              </a:rPr>
              <a:t>The difficulty is knowing the length of the next CPU request.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SJF (Non Preemptive)</a:t>
            </a:r>
          </a:p>
        </p:txBody>
      </p:sp>
      <p:sp>
        <p:nvSpPr>
          <p:cNvPr id="17411" name="Rectangle 36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sz="2400" u="sng" dirty="0">
                <a:ea typeface="ＭＳ Ｐゴシック" panose="020B0600070205080204" pitchFamily="34" charset="-128"/>
              </a:rPr>
              <a:t>Process	</a:t>
            </a:r>
            <a:r>
              <a:rPr lang="en-US" sz="2400" u="sng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Arrival Time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u="sng" dirty="0">
                <a:ea typeface="ＭＳ Ｐゴシック" panose="020B0600070205080204" pitchFamily="34" charset="-128"/>
              </a:rPr>
              <a:t>Burst Time</a:t>
            </a:r>
            <a:endParaRPr lang="en-US" sz="24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0.0</a:t>
            </a:r>
            <a:r>
              <a:rPr lang="en-US" sz="2400" dirty="0">
                <a:ea typeface="ＭＳ Ｐゴシック" panose="020B0600070205080204" pitchFamily="34" charset="-128"/>
              </a:rPr>
              <a:t>	6</a:t>
            </a:r>
          </a:p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 	</a:t>
            </a:r>
            <a:r>
              <a:rPr lang="en-US" sz="2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2.0</a:t>
            </a:r>
            <a:r>
              <a:rPr lang="en-US" sz="2400" dirty="0">
                <a:ea typeface="ＭＳ Ｐゴシック" panose="020B0600070205080204" pitchFamily="34" charset="-128"/>
              </a:rPr>
              <a:t>	8</a:t>
            </a:r>
          </a:p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4.0</a:t>
            </a:r>
            <a:r>
              <a:rPr lang="en-US" sz="2400" dirty="0">
                <a:ea typeface="ＭＳ Ｐゴシック" panose="020B0600070205080204" pitchFamily="34" charset="-128"/>
              </a:rPr>
              <a:t>	7</a:t>
            </a:r>
          </a:p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4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dirty="0">
                <a:solidFill>
                  <a:schemeClr val="bg1"/>
                </a:solidFill>
                <a:ea typeface="ＭＳ Ｐゴシック" panose="020B0600070205080204" pitchFamily="34" charset="-128"/>
              </a:rPr>
              <a:t>5.0</a:t>
            </a:r>
            <a:r>
              <a:rPr lang="en-US" sz="2400" dirty="0">
                <a:ea typeface="ＭＳ Ｐゴシック" panose="020B0600070205080204" pitchFamily="34" charset="-128"/>
              </a:rPr>
              <a:t>	3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SJF scheduling chart</a:t>
            </a: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buFont typeface="Monotype Sorts" charset="2"/>
              <a:buNone/>
              <a:tabLst>
                <a:tab pos="1603375" algn="ctr"/>
                <a:tab pos="3254375" algn="ctr"/>
                <a:tab pos="514350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1603375" algn="ctr"/>
                <a:tab pos="3254375" algn="ctr"/>
                <a:tab pos="5143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Average waiting time = (3 + 16 + 9 + 0) / 4 = 7</a:t>
            </a:r>
            <a:endParaRPr lang="en-US" sz="2400" i="1" baseline="-25000" dirty="0">
              <a:ea typeface="ＭＳ Ｐゴシック" panose="020B0600070205080204" pitchFamily="34" charset="-128"/>
            </a:endParaRPr>
          </a:p>
        </p:txBody>
      </p:sp>
      <p:grpSp>
        <p:nvGrpSpPr>
          <p:cNvPr id="17412" name="Group 74"/>
          <p:cNvGrpSpPr>
            <a:grpSpLocks/>
          </p:cNvGrpSpPr>
          <p:nvPr/>
        </p:nvGrpSpPr>
        <p:grpSpPr bwMode="auto">
          <a:xfrm>
            <a:off x="1371600" y="4251325"/>
            <a:ext cx="5927725" cy="1162050"/>
            <a:chOff x="864" y="2352"/>
            <a:chExt cx="3734" cy="732"/>
          </a:xfrm>
        </p:grpSpPr>
        <p:sp>
          <p:nvSpPr>
            <p:cNvPr id="17413" name="Rectangle 37"/>
            <p:cNvSpPr>
              <a:spLocks noChangeArrowheads="1"/>
            </p:cNvSpPr>
            <p:nvPr/>
          </p:nvSpPr>
          <p:spPr bwMode="auto">
            <a:xfrm flipH="1">
              <a:off x="960" y="2373"/>
              <a:ext cx="3504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7414" name="Text Box 38"/>
            <p:cNvSpPr txBox="1">
              <a:spLocks noChangeArrowheads="1"/>
            </p:cNvSpPr>
            <p:nvPr/>
          </p:nvSpPr>
          <p:spPr bwMode="auto">
            <a:xfrm flipH="1">
              <a:off x="1008" y="2412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4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5" name="Text Box 39"/>
            <p:cNvSpPr txBox="1">
              <a:spLocks noChangeArrowheads="1"/>
            </p:cNvSpPr>
            <p:nvPr/>
          </p:nvSpPr>
          <p:spPr bwMode="auto">
            <a:xfrm flipH="1">
              <a:off x="2976" y="2400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6" name="Text Box 40"/>
            <p:cNvSpPr txBox="1">
              <a:spLocks noChangeArrowheads="1"/>
            </p:cNvSpPr>
            <p:nvPr/>
          </p:nvSpPr>
          <p:spPr bwMode="auto">
            <a:xfrm flipH="1">
              <a:off x="1968" y="2448"/>
              <a:ext cx="26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17" name="Line 41"/>
            <p:cNvSpPr>
              <a:spLocks noChangeShapeType="1"/>
            </p:cNvSpPr>
            <p:nvPr/>
          </p:nvSpPr>
          <p:spPr bwMode="auto">
            <a:xfrm flipH="1">
              <a:off x="4452" y="274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8" name="Line 42"/>
            <p:cNvSpPr>
              <a:spLocks noChangeShapeType="1"/>
            </p:cNvSpPr>
            <p:nvPr/>
          </p:nvSpPr>
          <p:spPr bwMode="auto">
            <a:xfrm flipH="1">
              <a:off x="960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9" name="Line 43"/>
            <p:cNvSpPr>
              <a:spLocks noChangeShapeType="1"/>
            </p:cNvSpPr>
            <p:nvPr/>
          </p:nvSpPr>
          <p:spPr bwMode="auto">
            <a:xfrm flipH="1">
              <a:off x="2688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Text Box 48"/>
            <p:cNvSpPr txBox="1">
              <a:spLocks noChangeArrowheads="1"/>
            </p:cNvSpPr>
            <p:nvPr/>
          </p:nvSpPr>
          <p:spPr bwMode="auto">
            <a:xfrm flipH="1">
              <a:off x="1536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7421" name="Text Box 49"/>
            <p:cNvSpPr txBox="1">
              <a:spLocks noChangeArrowheads="1"/>
            </p:cNvSpPr>
            <p:nvPr/>
          </p:nvSpPr>
          <p:spPr bwMode="auto">
            <a:xfrm flipH="1">
              <a:off x="3312" y="284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16</a:t>
              </a:r>
            </a:p>
          </p:txBody>
        </p:sp>
        <p:sp>
          <p:nvSpPr>
            <p:cNvPr id="17422" name="Text Box 50"/>
            <p:cNvSpPr txBox="1">
              <a:spLocks noChangeArrowheads="1"/>
            </p:cNvSpPr>
            <p:nvPr/>
          </p:nvSpPr>
          <p:spPr bwMode="auto">
            <a:xfrm flipH="1">
              <a:off x="864" y="2853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17423" name="Line 52"/>
            <p:cNvSpPr>
              <a:spLocks noChangeShapeType="1"/>
            </p:cNvSpPr>
            <p:nvPr/>
          </p:nvSpPr>
          <p:spPr bwMode="auto">
            <a:xfrm flipH="1">
              <a:off x="3456" y="2373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54"/>
            <p:cNvSpPr>
              <a:spLocks noChangeShapeType="1"/>
            </p:cNvSpPr>
            <p:nvPr/>
          </p:nvSpPr>
          <p:spPr bwMode="auto">
            <a:xfrm flipH="1">
              <a:off x="1632" y="268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58"/>
            <p:cNvSpPr>
              <a:spLocks noChangeShapeType="1"/>
            </p:cNvSpPr>
            <p:nvPr/>
          </p:nvSpPr>
          <p:spPr bwMode="auto">
            <a:xfrm flipH="1">
              <a:off x="2688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63"/>
            <p:cNvSpPr>
              <a:spLocks noChangeShapeType="1"/>
            </p:cNvSpPr>
            <p:nvPr/>
          </p:nvSpPr>
          <p:spPr bwMode="auto">
            <a:xfrm flipH="1">
              <a:off x="3456" y="275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Text Box 64"/>
            <p:cNvSpPr txBox="1">
              <a:spLocks noChangeArrowheads="1"/>
            </p:cNvSpPr>
            <p:nvPr/>
          </p:nvSpPr>
          <p:spPr bwMode="auto">
            <a:xfrm flipH="1">
              <a:off x="2592" y="2832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9</a:t>
              </a:r>
            </a:p>
          </p:txBody>
        </p:sp>
        <p:sp>
          <p:nvSpPr>
            <p:cNvPr id="17428" name="Line 69"/>
            <p:cNvSpPr>
              <a:spLocks noChangeShapeType="1"/>
            </p:cNvSpPr>
            <p:nvPr/>
          </p:nvSpPr>
          <p:spPr bwMode="auto">
            <a:xfrm flipH="1">
              <a:off x="1632" y="235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Text Box 70"/>
            <p:cNvSpPr txBox="1">
              <a:spLocks noChangeArrowheads="1"/>
            </p:cNvSpPr>
            <p:nvPr/>
          </p:nvSpPr>
          <p:spPr bwMode="auto">
            <a:xfrm flipH="1">
              <a:off x="3744" y="2400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7430" name="Text Box 73"/>
            <p:cNvSpPr txBox="1">
              <a:spLocks noChangeArrowheads="1"/>
            </p:cNvSpPr>
            <p:nvPr/>
          </p:nvSpPr>
          <p:spPr bwMode="auto">
            <a:xfrm flipH="1">
              <a:off x="4320" y="284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Example of SJF- Non Preemptive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SJF Non preemptive CPU Scheduling algorithm on the following. Calculate Average turn around time and average waiting time.</a:t>
            </a: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320654"/>
              </p:ext>
            </p:extLst>
          </p:nvPr>
        </p:nvGraphicFramePr>
        <p:xfrm>
          <a:off x="1578591" y="257070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811063"/>
              </p:ext>
            </p:extLst>
          </p:nvPr>
        </p:nvGraphicFramePr>
        <p:xfrm>
          <a:off x="1551295" y="5320030"/>
          <a:ext cx="6200631" cy="412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1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495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8443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779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26203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2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072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091390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478" y="5801015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19102" y="5801731"/>
            <a:ext cx="377681" cy="38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28247" y="581681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01322" y="577371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465595" y="577371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288481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SJF- Non Preemptive(Cont.)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690093"/>
              </p:ext>
            </p:extLst>
          </p:nvPr>
        </p:nvGraphicFramePr>
        <p:xfrm>
          <a:off x="719931" y="1426680"/>
          <a:ext cx="7894093" cy="3139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76325" y="242888"/>
            <a:ext cx="7772400" cy="611187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Determining Length of Next CPU Burst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35875" cy="4530725"/>
          </a:xfrm>
        </p:spPr>
        <p:txBody>
          <a:bodyPr/>
          <a:lstStyle/>
          <a:p>
            <a:r>
              <a:rPr lang="en-US" sz="2800" dirty="0">
                <a:ea typeface="ＭＳ Ｐゴシック" panose="020B0600070205080204" pitchFamily="34" charset="-128"/>
              </a:rPr>
              <a:t>Can only estimate the length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Can be done by using the length of previous CPU bursts, using exponential averaging</a:t>
            </a:r>
          </a:p>
          <a:p>
            <a:pPr lvl="1">
              <a:buFont typeface="Monotype Sorts" charset="2"/>
              <a:buNone/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</a:pPr>
            <a:endParaRPr lang="en-US" sz="28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1747838" y="3392488"/>
          <a:ext cx="5638800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Microsoft Equation 3.0" r:id="rId4" imgW="6400800" imgH="1777680" progId="Equation.3">
                  <p:embed/>
                </p:oleObj>
              </mc:Choice>
              <mc:Fallback>
                <p:oleObj name="Microsoft Equation 3.0" r:id="rId4" imgW="6400800" imgH="177768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7838" y="3392488"/>
                        <a:ext cx="5638800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2967038" y="4619625"/>
            <a:ext cx="298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400">
                <a:latin typeface="Helvetica" panose="020B0604020202020204" pitchFamily="34" charset="0"/>
                <a:sym typeface="Symbol" panose="05050102010706020507" pitchFamily="18" charset="2"/>
              </a:rPr>
              <a:t></a:t>
            </a:r>
            <a:r>
              <a:rPr lang="en-US" sz="8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baseline="-25000">
                <a:latin typeface="Helvetica" panose="020B0604020202020204" pitchFamily="34" charset="0"/>
                <a:sym typeface="Symbol" panose="05050102010706020507" pitchFamily="18" charset="2"/>
              </a:rPr>
              <a:t>n+1</a:t>
            </a:r>
            <a:r>
              <a:rPr lang="en-US" baseline="-250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>
                <a:latin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US" sz="2400">
                <a:latin typeface="Helvetica" panose="020B0604020202020204" pitchFamily="34" charset="0"/>
                <a:sym typeface="Symbol" panose="05050102010706020507" pitchFamily="18" charset="2"/>
              </a:rPr>
              <a:t>  </a:t>
            </a:r>
            <a:r>
              <a:rPr lang="en-US" sz="2200" i="1">
                <a:latin typeface="Helvetica" panose="020B0604020202020204" pitchFamily="34" charset="0"/>
                <a:sym typeface="Symbol" panose="05050102010706020507" pitchFamily="18" charset="2"/>
              </a:rPr>
              <a:t>t</a:t>
            </a:r>
            <a:r>
              <a:rPr lang="en-US" sz="800" i="1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baseline="-25000">
                <a:latin typeface="Helvetica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baseline="-250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>
                <a:latin typeface="Courier New" panose="02070309020205020404" pitchFamily="49" charset="0"/>
                <a:sym typeface="Symbol" panose="05050102010706020507" pitchFamily="18" charset="2"/>
              </a:rPr>
              <a:t>+</a:t>
            </a:r>
            <a:r>
              <a:rPr lang="en-US" sz="2400">
                <a:latin typeface="Helvetica" panose="020B0604020202020204" pitchFamily="34" charset="0"/>
                <a:sym typeface="Symbol" panose="05050102010706020507" pitchFamily="18" charset="2"/>
              </a:rPr>
              <a:t> (1</a:t>
            </a:r>
            <a:r>
              <a:rPr lang="en-US" sz="2200">
                <a:latin typeface="Courier New" panose="02070309020205020404" pitchFamily="49" charset="0"/>
                <a:sym typeface="Symbol" panose="05050102010706020507" pitchFamily="18" charset="2"/>
              </a:rPr>
              <a:t>-</a:t>
            </a:r>
            <a:r>
              <a:rPr lang="en-US" sz="2400">
                <a:latin typeface="Helvetica" panose="020B0604020202020204" pitchFamily="34" charset="0"/>
                <a:sym typeface="Symbol" panose="05050102010706020507" pitchFamily="18" charset="2"/>
              </a:rPr>
              <a:t> )</a:t>
            </a:r>
            <a:r>
              <a:rPr lang="en-US" sz="2000">
                <a:latin typeface="Helvetica" panose="020B0604020202020204" pitchFamily="34" charset="0"/>
                <a:sym typeface="Symbol" panose="05050102010706020507" pitchFamily="18" charset="2"/>
              </a:rPr>
              <a:t> </a:t>
            </a:r>
            <a:r>
              <a:rPr lang="en-US" sz="800">
                <a:latin typeface="Helvetica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1600" baseline="-25000">
                <a:latin typeface="Helvetica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>
                <a:latin typeface="Helvetica" panose="020B0604020202020204" pitchFamily="34" charset="0"/>
                <a:sym typeface="Symbol" panose="05050102010706020507" pitchFamily="18" charset="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277813"/>
            <a:ext cx="7831137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Shortest-Remaining- Time- First (SRTF/SRTN)  Scheduling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567613" cy="4530725"/>
          </a:xfrm>
        </p:spPr>
        <p:txBody>
          <a:bodyPr/>
          <a:lstStyle/>
          <a:p>
            <a:r>
              <a:rPr lang="en-US" sz="2800" dirty="0">
                <a:ea typeface="ＭＳ Ｐゴシック" panose="020B0600070205080204" pitchFamily="34" charset="-128"/>
              </a:rPr>
              <a:t>It is Preemptive SJF.</a:t>
            </a:r>
          </a:p>
          <a:p>
            <a:r>
              <a:rPr lang="en-US" sz="2800" dirty="0">
                <a:ea typeface="ＭＳ Ｐゴシック" panose="020B0600070205080204" pitchFamily="34" charset="-128"/>
              </a:rPr>
              <a:t>It is faster in execution</a:t>
            </a:r>
          </a:p>
          <a:p>
            <a:endParaRPr lang="en-US" sz="2800" dirty="0">
              <a:ea typeface="ＭＳ Ｐゴシック" panose="020B0600070205080204" pitchFamily="34" charset="-128"/>
            </a:endParaRPr>
          </a:p>
          <a:p>
            <a:endParaRPr lang="en-US" sz="28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576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Shortest-Remaining- Time- First (SRTF/SRTN) 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Calculate waiting time of P2 using SRTF process scheduling algorithm.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859636"/>
              </p:ext>
            </p:extLst>
          </p:nvPr>
        </p:nvGraphicFramePr>
        <p:xfrm>
          <a:off x="1578591" y="2570708"/>
          <a:ext cx="4658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2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28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78817"/>
              </p:ext>
            </p:extLst>
          </p:nvPr>
        </p:nvGraphicFramePr>
        <p:xfrm>
          <a:off x="859809" y="5320030"/>
          <a:ext cx="7779223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416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5955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9007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5005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77628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115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0023" y="5801731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4948" y="5773719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61118" y="5760787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5036" y="5747855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976339" y="580173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83728" y="580387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3225" y="573277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</a:t>
            </a:r>
          </a:p>
        </p:txBody>
      </p:sp>
    </p:spTree>
    <p:extLst>
      <p:ext uri="{BB962C8B-B14F-4D97-AF65-F5344CB8AC3E}">
        <p14:creationId xmlns:p14="http://schemas.microsoft.com/office/powerpoint/2010/main" val="1431668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813"/>
            <a:ext cx="7696200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Scheduling Criteria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9150" y="1246188"/>
            <a:ext cx="7637463" cy="4959350"/>
          </a:xfrm>
        </p:spPr>
        <p:txBody>
          <a:bodyPr/>
          <a:lstStyle/>
          <a:p>
            <a:r>
              <a:rPr lang="en-US" sz="2800" b="1" dirty="0">
                <a:ea typeface="ＭＳ Ｐゴシック" panose="020B0600070205080204" pitchFamily="34" charset="-128"/>
              </a:rPr>
              <a:t>CPU utilization </a:t>
            </a:r>
            <a:r>
              <a:rPr lang="en-US" sz="2800" dirty="0">
                <a:ea typeface="ＭＳ Ｐゴシック" panose="020B0600070205080204" pitchFamily="34" charset="-128"/>
              </a:rPr>
              <a:t>– keep the CPU as busy as possible</a:t>
            </a:r>
          </a:p>
          <a:p>
            <a:r>
              <a:rPr lang="en-US" sz="2800" b="1" dirty="0">
                <a:ea typeface="ＭＳ Ｐゴシック" panose="020B0600070205080204" pitchFamily="34" charset="-128"/>
              </a:rPr>
              <a:t>Throughput</a:t>
            </a:r>
            <a:r>
              <a:rPr lang="en-US" sz="2800" dirty="0">
                <a:ea typeface="ＭＳ Ｐゴシック" panose="020B0600070205080204" pitchFamily="34" charset="-128"/>
              </a:rPr>
              <a:t> – # of processes that complete their execution per time unit</a:t>
            </a:r>
          </a:p>
          <a:p>
            <a:r>
              <a:rPr lang="en-US" sz="2800" b="1" dirty="0">
                <a:ea typeface="ＭＳ Ｐゴシック" panose="020B0600070205080204" pitchFamily="34" charset="-128"/>
              </a:rPr>
              <a:t>Turnaround time </a:t>
            </a:r>
            <a:r>
              <a:rPr lang="en-US" sz="2800" dirty="0">
                <a:ea typeface="ＭＳ Ｐゴシック" panose="020B0600070205080204" pitchFamily="34" charset="-128"/>
              </a:rPr>
              <a:t>– amount of time to execute a particular process</a:t>
            </a:r>
          </a:p>
          <a:p>
            <a:r>
              <a:rPr lang="en-US" sz="2800" b="1" dirty="0">
                <a:ea typeface="ＭＳ Ｐゴシック" panose="020B0600070205080204" pitchFamily="34" charset="-128"/>
              </a:rPr>
              <a:t>Waiting time </a:t>
            </a:r>
            <a:r>
              <a:rPr lang="en-US" sz="2800" dirty="0">
                <a:ea typeface="ＭＳ Ｐゴシック" panose="020B0600070205080204" pitchFamily="34" charset="-128"/>
              </a:rPr>
              <a:t>– amount of time a process has been waiting in the ready queue</a:t>
            </a:r>
          </a:p>
          <a:p>
            <a:r>
              <a:rPr lang="en-US" sz="2800" b="1" dirty="0">
                <a:ea typeface="ＭＳ Ｐゴシック" panose="020B0600070205080204" pitchFamily="34" charset="-128"/>
              </a:rPr>
              <a:t>Response time </a:t>
            </a:r>
            <a:r>
              <a:rPr lang="en-US" sz="2800" dirty="0">
                <a:ea typeface="ＭＳ Ｐゴシック" panose="020B0600070205080204" pitchFamily="34" charset="-128"/>
              </a:rPr>
              <a:t>– amount of time it takes from when a request was submitted until the first response is produced, not output  (for time-sharing environment)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Shortest-Remaining- Time- First (SRTF/SRTN)  Scheduling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52855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41771"/>
              </p:ext>
            </p:extLst>
          </p:nvPr>
        </p:nvGraphicFramePr>
        <p:xfrm>
          <a:off x="719931" y="1426680"/>
          <a:ext cx="7894093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7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Shortest-Remaining- Time- First (SRTF/SRTN) 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SJF preemptive algorithm on the following processes and calculate AWT and ATAT.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985266"/>
              </p:ext>
            </p:extLst>
          </p:nvPr>
        </p:nvGraphicFramePr>
        <p:xfrm>
          <a:off x="1578591" y="2570708"/>
          <a:ext cx="46584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81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5281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528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409783"/>
              </p:ext>
            </p:extLst>
          </p:nvPr>
        </p:nvGraphicFramePr>
        <p:xfrm>
          <a:off x="859809" y="5320030"/>
          <a:ext cx="7779223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7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50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6874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647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368489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115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0023" y="5801731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4948" y="5773719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126584" y="5775151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30699" y="5774435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72310" y="577371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759641" y="577515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3225" y="573277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28145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Shortest-Remaining- Time- First (SRTF/SRTN) 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Gate Question	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787856"/>
            <a:ext cx="7116169" cy="2893325"/>
          </a:xfrm>
          <a:prstGeom prst="rect">
            <a:avLst/>
          </a:prstGeom>
        </p:spPr>
      </p:pic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453964"/>
              </p:ext>
            </p:extLst>
          </p:nvPr>
        </p:nvGraphicFramePr>
        <p:xfrm>
          <a:off x="859809" y="5320030"/>
          <a:ext cx="3794078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73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5509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733266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683115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63061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43007" y="5773719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122953" y="5768033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0708" y="5783956"/>
            <a:ext cx="5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63459" y="5732918"/>
            <a:ext cx="533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87826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Shortest-Remaining- Time- First (SRTF/SRTN)  Scheduling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52855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46011"/>
              </p:ext>
            </p:extLst>
          </p:nvPr>
        </p:nvGraphicFramePr>
        <p:xfrm>
          <a:off x="719931" y="1426680"/>
          <a:ext cx="7894093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4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Shortest-Remaining- Time- First (SRTF/SRTN)  Scheduling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7102" y="1165249"/>
            <a:ext cx="8229600" cy="4530725"/>
          </a:xfrm>
        </p:spPr>
        <p:txBody>
          <a:bodyPr/>
          <a:lstStyle/>
          <a:p>
            <a:r>
              <a:rPr lang="en-US" sz="2400" dirty="0"/>
              <a:t>Both SJF and SRTF are practically not feasible as it is not possible to predict the burst time of the processes.</a:t>
            </a:r>
          </a:p>
          <a:p>
            <a:r>
              <a:rPr lang="en-US" sz="2400" dirty="0"/>
              <a:t>Both SJF and SRTF may lead to process starvation as long processes may be held off indefinitely if short processes are continually added.</a:t>
            </a:r>
          </a:p>
        </p:txBody>
      </p:sp>
    </p:spTree>
    <p:extLst>
      <p:ext uri="{BB962C8B-B14F-4D97-AF65-F5344CB8AC3E}">
        <p14:creationId xmlns:p14="http://schemas.microsoft.com/office/powerpoint/2010/main" val="273182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963613" y="277813"/>
            <a:ext cx="772318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Priority Scheduling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13663" cy="4530725"/>
          </a:xfrm>
        </p:spPr>
        <p:txBody>
          <a:bodyPr/>
          <a:lstStyle/>
          <a:p>
            <a:r>
              <a:rPr lang="en-US" sz="2400" dirty="0">
                <a:ea typeface="ＭＳ Ｐゴシック" panose="020B0600070205080204" pitchFamily="34" charset="-128"/>
              </a:rPr>
              <a:t>A priority number (integer) is associated with each process</a:t>
            </a:r>
          </a:p>
          <a:p>
            <a:r>
              <a:rPr lang="en-US" sz="2400" dirty="0">
                <a:ea typeface="ＭＳ Ｐゴシック" panose="020B0600070205080204" pitchFamily="34" charset="-128"/>
              </a:rPr>
              <a:t>The CPU is allocated to the process with the highest priority (smallest integer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 highest priority)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Preemptive</a:t>
            </a:r>
          </a:p>
          <a:p>
            <a:pPr lvl="1"/>
            <a:r>
              <a:rPr lang="en-US" sz="2400" dirty="0">
                <a:ea typeface="ＭＳ Ｐゴシック" panose="020B0600070205080204" pitchFamily="34" charset="-128"/>
              </a:rPr>
              <a:t>Non-preemptive</a:t>
            </a:r>
          </a:p>
          <a:p>
            <a:r>
              <a:rPr lang="en-US" sz="2400" dirty="0">
                <a:ea typeface="ＭＳ Ｐゴシック" panose="020B0600070205080204" pitchFamily="34" charset="-128"/>
              </a:rPr>
              <a:t>Problem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 </a:t>
            </a:r>
            <a:r>
              <a:rPr lang="en-US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Starvation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 low priority processes may never execute</a:t>
            </a:r>
          </a:p>
          <a:p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Solution  </a:t>
            </a:r>
            <a:r>
              <a:rPr lang="en-US" sz="2400" b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Aging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– as time progresses increase the priority of the process</a:t>
            </a:r>
          </a:p>
          <a:p>
            <a:pPr>
              <a:buFont typeface="Monotype Sorts" charset="2"/>
              <a:buNone/>
            </a:pPr>
            <a:endParaRPr lang="en-US" sz="2400" dirty="0">
              <a:ea typeface="ＭＳ Ｐゴシック" panose="020B0600070205080204" pitchFamily="34" charset="-128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Non Preemptive Priority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non preemptive priority algorithm on the following processes and calculate WT, TAT and response time of each process..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594772"/>
              </p:ext>
            </p:extLst>
          </p:nvPr>
        </p:nvGraphicFramePr>
        <p:xfrm>
          <a:off x="1988023" y="2461528"/>
          <a:ext cx="465843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397397"/>
              </p:ext>
            </p:extLst>
          </p:nvPr>
        </p:nvGraphicFramePr>
        <p:xfrm>
          <a:off x="859809" y="5756761"/>
          <a:ext cx="7779223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57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88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841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8198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83251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32383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2388357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3115" y="6210450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90023" y="6238462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634948" y="6210450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9658" y="6211882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8122" y="623774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765396" y="6224815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47064" y="6238462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83225" y="6169507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4090524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Priority- Non Preemptive(Cont.)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848638"/>
              </p:ext>
            </p:extLst>
          </p:nvPr>
        </p:nvGraphicFramePr>
        <p:xfrm>
          <a:off x="719931" y="1426680"/>
          <a:ext cx="7894093" cy="4058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58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57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Time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82663" y="5895834"/>
            <a:ext cx="7369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time= AT- Time at which process is scheduled</a:t>
            </a:r>
          </a:p>
          <a:p>
            <a:r>
              <a:rPr lang="en-US" dirty="0">
                <a:solidFill>
                  <a:srgbClr val="FF0000"/>
                </a:solidFill>
              </a:rPr>
              <a:t>RT= WT in case of </a:t>
            </a:r>
            <a:r>
              <a:rPr lang="en-US" dirty="0" err="1">
                <a:solidFill>
                  <a:srgbClr val="FF0000"/>
                </a:solidFill>
              </a:rPr>
              <a:t>nonpremptive</a:t>
            </a:r>
            <a:r>
              <a:rPr lang="en-US" dirty="0">
                <a:solidFill>
                  <a:srgbClr val="FF0000"/>
                </a:solidFill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00681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Preemptive Priority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preemptive priority algorithm on the following processes and calculate WT, TAT and response time of each process..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988023" y="2461528"/>
          <a:ext cx="4658436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60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6460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44006"/>
              </p:ext>
            </p:extLst>
          </p:nvPr>
        </p:nvGraphicFramePr>
        <p:xfrm>
          <a:off x="13641" y="5756761"/>
          <a:ext cx="8812920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7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5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30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1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1041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40279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6369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402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5093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7104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7104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35753" y="6210450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55" y="6238462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68836" y="6211169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01231" y="6226249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118634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08512" y="621116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9798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07842" y="6238462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3958" y="620476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08538" y="6238462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65841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5306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4133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11641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88944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Priority- Preemptive(Cont.)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451731"/>
              </p:ext>
            </p:extLst>
          </p:nvPr>
        </p:nvGraphicFramePr>
        <p:xfrm>
          <a:off x="719931" y="1426680"/>
          <a:ext cx="7894093" cy="405892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78521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5867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5577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 Time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(L)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(H)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982663" y="5895834"/>
            <a:ext cx="7369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Response time= AT- Time at which process is scheduled</a:t>
            </a:r>
          </a:p>
        </p:txBody>
      </p:sp>
    </p:spTree>
    <p:extLst>
      <p:ext uri="{BB962C8B-B14F-4D97-AF65-F5344CB8AC3E}">
        <p14:creationId xmlns:p14="http://schemas.microsoft.com/office/powerpoint/2010/main" val="759221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77813"/>
            <a:ext cx="7696200" cy="576262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anose="020B0600070205080204" pitchFamily="34" charset="-128"/>
              </a:rPr>
              <a:t>Scheduling Algorithm Optimization Criteria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439863"/>
            <a:ext cx="7351712" cy="4483100"/>
          </a:xfrm>
        </p:spPr>
        <p:txBody>
          <a:bodyPr/>
          <a:lstStyle/>
          <a:p>
            <a:r>
              <a:rPr lang="en-US" dirty="0">
                <a:ea typeface="ＭＳ Ｐゴシック" panose="020B0600070205080204" pitchFamily="34" charset="-128"/>
              </a:rPr>
              <a:t>Max CPU utilization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Max throughput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Min turnaround time 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Min waiting time 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Min response time</a:t>
            </a: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endParaRPr lang="en-US" dirty="0">
              <a:ea typeface="ＭＳ Ｐゴシック" panose="020B0600070205080204" pitchFamily="34" charset="-128"/>
            </a:endParaRPr>
          </a:p>
          <a:p>
            <a:r>
              <a:rPr lang="en-US" dirty="0">
                <a:ea typeface="ＭＳ Ｐゴシック" panose="020B0600070205080204" pitchFamily="34" charset="-128"/>
              </a:rPr>
              <a:t>Turnaround Time= Completion Time- Arrival Time</a:t>
            </a:r>
          </a:p>
          <a:p>
            <a:r>
              <a:rPr lang="en-US" dirty="0">
                <a:ea typeface="ＭＳ Ｐゴシック" panose="020B0600070205080204" pitchFamily="34" charset="-128"/>
              </a:rPr>
              <a:t>Waiting Time= Turnaround Time- Burst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Round Robin (RR)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0725" y="1096749"/>
            <a:ext cx="7702550" cy="4483100"/>
          </a:xfrm>
        </p:spPr>
        <p:txBody>
          <a:bodyPr/>
          <a:lstStyle/>
          <a:p>
            <a:r>
              <a:rPr lang="en-US" sz="2400" dirty="0">
                <a:ea typeface="ＭＳ Ｐゴシック" panose="020B0600070205080204" pitchFamily="34" charset="-128"/>
              </a:rPr>
              <a:t>Each process gets a small unit of CPU time (</a:t>
            </a:r>
            <a:r>
              <a:rPr lang="en-US" sz="2400" i="1" dirty="0">
                <a:ea typeface="ＭＳ Ｐゴシック" panose="020B0600070205080204" pitchFamily="34" charset="-128"/>
              </a:rPr>
              <a:t>time quantum</a:t>
            </a:r>
            <a:r>
              <a:rPr lang="en-US" sz="2400" dirty="0">
                <a:ea typeface="ＭＳ Ｐゴシック" panose="020B0600070205080204" pitchFamily="34" charset="-128"/>
              </a:rPr>
              <a:t>), usually 10-100 milliseconds.  After this time has elapsed, the process is preempted and added to the end of the ready queue.</a:t>
            </a:r>
          </a:p>
          <a:p>
            <a:r>
              <a:rPr lang="en-US" sz="2400" dirty="0">
                <a:ea typeface="ＭＳ Ｐゴシック" panose="020B0600070205080204" pitchFamily="34" charset="-128"/>
              </a:rPr>
              <a:t>We can predict wait time: If there are </a:t>
            </a:r>
            <a:r>
              <a:rPr 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sz="2400" dirty="0">
                <a:ea typeface="ＭＳ Ｐゴシック" panose="020B0600070205080204" pitchFamily="34" charset="-128"/>
              </a:rPr>
              <a:t> processes in the ready queue and the time quantum is </a:t>
            </a:r>
            <a:r>
              <a:rPr lang="en-US" sz="2400" i="1" dirty="0"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ea typeface="ＭＳ Ｐゴシック" panose="020B0600070205080204" pitchFamily="34" charset="-128"/>
              </a:rPr>
              <a:t>, then each process gets 1/</a:t>
            </a:r>
            <a:r>
              <a:rPr 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sz="2400" dirty="0">
                <a:ea typeface="ＭＳ Ｐゴシック" panose="020B0600070205080204" pitchFamily="34" charset="-128"/>
              </a:rPr>
              <a:t> of the CPU time in chunks of at most </a:t>
            </a:r>
            <a:r>
              <a:rPr lang="en-US" sz="2400" i="1" dirty="0"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ea typeface="ＭＳ Ｐゴシック" panose="020B0600070205080204" pitchFamily="34" charset="-128"/>
              </a:rPr>
              <a:t> time units at once.  No process waits more than (</a:t>
            </a:r>
            <a:r>
              <a:rPr 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sz="2400" dirty="0">
                <a:ea typeface="ＭＳ Ｐゴシック" panose="020B0600070205080204" pitchFamily="34" charset="-128"/>
              </a:rPr>
              <a:t>-1)</a:t>
            </a:r>
            <a:r>
              <a:rPr lang="en-US" sz="2400" i="1" dirty="0">
                <a:ea typeface="ＭＳ Ｐゴシック" panose="020B0600070205080204" pitchFamily="34" charset="-128"/>
              </a:rPr>
              <a:t>q </a:t>
            </a:r>
            <a:r>
              <a:rPr lang="en-US" sz="2400" dirty="0">
                <a:ea typeface="ＭＳ Ｐゴシック" panose="020B0600070205080204" pitchFamily="34" charset="-128"/>
              </a:rPr>
              <a:t>time units.</a:t>
            </a:r>
          </a:p>
          <a:p>
            <a:r>
              <a:rPr lang="en-US" sz="2400" dirty="0">
                <a:ea typeface="ＭＳ Ｐゴシック" panose="020B0600070205080204" pitchFamily="34" charset="-128"/>
              </a:rPr>
              <a:t>Performance</a:t>
            </a:r>
          </a:p>
          <a:p>
            <a:pPr lvl="1"/>
            <a:r>
              <a:rPr lang="en-US" sz="2400" i="1" dirty="0">
                <a:ea typeface="ＭＳ Ｐゴシック" panose="020B0600070205080204" pitchFamily="34" charset="-128"/>
              </a:rPr>
              <a:t>q</a:t>
            </a:r>
            <a:r>
              <a:rPr lang="en-US" sz="2400" dirty="0">
                <a:ea typeface="ＭＳ Ｐゴシック" panose="020B0600070205080204" pitchFamily="34" charset="-128"/>
              </a:rPr>
              <a:t> large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 FIFO</a:t>
            </a:r>
          </a:p>
          <a:p>
            <a:pPr lvl="1"/>
            <a:r>
              <a:rPr lang="en-US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small  may hit the context switch wall: </a:t>
            </a:r>
            <a:r>
              <a:rPr lang="en-US" sz="2400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q </a:t>
            </a:r>
            <a:r>
              <a:rPr lang="en-US" sz="2400" dirty="0">
                <a:ea typeface="ＭＳ Ｐゴシック" panose="020B0600070205080204" pitchFamily="34" charset="-128"/>
                <a:sym typeface="Symbol" panose="05050102010706020507" pitchFamily="18" charset="2"/>
              </a:rPr>
              <a:t>must be large with respect to context switch, otherwise overhead is too 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9050"/>
            <a:ext cx="8054975" cy="844550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Example of RR with Time Quantum = 4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511300"/>
            <a:ext cx="7351712" cy="44831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sz="2400" u="sng" dirty="0">
                <a:ea typeface="ＭＳ Ｐゴシック" panose="020B0600070205080204" pitchFamily="34" charset="-128"/>
              </a:rPr>
              <a:t>Process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u="sng" dirty="0">
                <a:ea typeface="ＭＳ Ｐゴシック" panose="020B0600070205080204" pitchFamily="34" charset="-128"/>
              </a:rPr>
              <a:t>Burst Time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22500" algn="ctr"/>
                <a:tab pos="3997325" algn="ctr"/>
              </a:tabLst>
            </a:pPr>
            <a:r>
              <a:rPr lang="en-US" sz="2400" i="1" dirty="0">
                <a:ea typeface="ＭＳ Ｐゴシック" panose="020B0600070205080204" pitchFamily="34" charset="-128"/>
              </a:rPr>
              <a:t>		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	</a:t>
            </a:r>
            <a:r>
              <a:rPr lang="en-US" sz="2400" dirty="0">
                <a:ea typeface="ＭＳ Ｐゴシック" panose="020B0600070205080204" pitchFamily="34" charset="-128"/>
              </a:rPr>
              <a:t>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	  </a:t>
            </a:r>
            <a:r>
              <a:rPr lang="en-US" sz="2400" dirty="0">
                <a:ea typeface="ＭＳ Ｐゴシック" panose="020B0600070205080204" pitchFamily="34" charset="-128"/>
              </a:rPr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	</a:t>
            </a:r>
            <a:r>
              <a:rPr lang="en-US" sz="2400" dirty="0">
                <a:ea typeface="ＭＳ Ｐゴシック" panose="020B0600070205080204" pitchFamily="34" charset="-128"/>
              </a:rPr>
              <a:t>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The Gantt chart is: </a:t>
            </a:r>
            <a:br>
              <a:rPr lang="en-US" sz="2400" dirty="0">
                <a:ea typeface="ＭＳ Ｐゴシック" panose="020B0600070205080204" pitchFamily="34" charset="-128"/>
              </a:rPr>
            </a:b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2222500" algn="ctr"/>
                <a:tab pos="3997325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Typically, higher average turnaround than SJF, but better </a:t>
            </a:r>
            <a:r>
              <a:rPr lang="en-US" sz="2400" i="1" dirty="0">
                <a:ea typeface="ＭＳ Ｐゴシック" panose="020B0600070205080204" pitchFamily="34" charset="-128"/>
              </a:rPr>
              <a:t>response</a:t>
            </a:r>
            <a:endParaRPr 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2532" name="Group 27"/>
          <p:cNvGrpSpPr>
            <a:grpSpLocks/>
          </p:cNvGrpSpPr>
          <p:nvPr/>
        </p:nvGrpSpPr>
        <p:grpSpPr bwMode="auto">
          <a:xfrm>
            <a:off x="1609725" y="4364038"/>
            <a:ext cx="4810125" cy="989012"/>
            <a:chOff x="1056" y="2640"/>
            <a:chExt cx="3030" cy="623"/>
          </a:xfrm>
        </p:grpSpPr>
        <p:grpSp>
          <p:nvGrpSpPr>
            <p:cNvPr id="22533" name="Group 14"/>
            <p:cNvGrpSpPr>
              <a:grpSpLocks/>
            </p:cNvGrpSpPr>
            <p:nvPr/>
          </p:nvGrpSpPr>
          <p:grpSpPr bwMode="auto">
            <a:xfrm>
              <a:off x="1152" y="2640"/>
              <a:ext cx="2842" cy="384"/>
              <a:chOff x="1152" y="2736"/>
              <a:chExt cx="2304" cy="288"/>
            </a:xfrm>
          </p:grpSpPr>
          <p:sp>
            <p:nvSpPr>
              <p:cNvPr id="22543" name="Rectangle 4"/>
              <p:cNvSpPr>
                <a:spLocks noChangeArrowheads="1"/>
              </p:cNvSpPr>
              <p:nvPr/>
            </p:nvSpPr>
            <p:spPr bwMode="auto">
              <a:xfrm>
                <a:off x="115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  <a:endParaRPr lang="en-US">
                  <a:latin typeface="Helvetica" panose="020B0604020202020204" pitchFamily="34" charset="0"/>
                </a:endParaRPr>
              </a:p>
            </p:txBody>
          </p:sp>
          <p:sp>
            <p:nvSpPr>
              <p:cNvPr id="22544" name="Rectangle 5"/>
              <p:cNvSpPr>
                <a:spLocks noChangeArrowheads="1"/>
              </p:cNvSpPr>
              <p:nvPr/>
            </p:nvSpPr>
            <p:spPr bwMode="auto">
              <a:xfrm>
                <a:off x="144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2</a:t>
                </a:r>
              </a:p>
            </p:txBody>
          </p:sp>
          <p:sp>
            <p:nvSpPr>
              <p:cNvPr id="22545" name="Rectangle 6"/>
              <p:cNvSpPr>
                <a:spLocks noChangeArrowheads="1"/>
              </p:cNvSpPr>
              <p:nvPr/>
            </p:nvSpPr>
            <p:spPr bwMode="auto">
              <a:xfrm>
                <a:off x="172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3</a:t>
                </a:r>
              </a:p>
            </p:txBody>
          </p:sp>
          <p:sp>
            <p:nvSpPr>
              <p:cNvPr id="22546" name="Rectangle 7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2547" name="Rectangle 8"/>
              <p:cNvSpPr>
                <a:spLocks noChangeArrowheads="1"/>
              </p:cNvSpPr>
              <p:nvPr/>
            </p:nvSpPr>
            <p:spPr bwMode="auto">
              <a:xfrm>
                <a:off x="2304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2548" name="Rectangle 9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2549" name="Rectangle 1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  <p:sp>
            <p:nvSpPr>
              <p:cNvPr id="22550" name="Rectangle 11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/>
                <a:r>
                  <a:rPr lang="en-US">
                    <a:latin typeface="Helvetica" panose="020B0604020202020204" pitchFamily="34" charset="0"/>
                  </a:rPr>
                  <a:t>P</a:t>
                </a:r>
                <a:r>
                  <a:rPr lang="en-US" baseline="-25000">
                    <a:latin typeface="Helvetica" panose="020B0604020202020204" pitchFamily="34" charset="0"/>
                  </a:rPr>
                  <a:t>1</a:t>
                </a:r>
              </a:p>
            </p:txBody>
          </p:sp>
        </p:grpSp>
        <p:sp>
          <p:nvSpPr>
            <p:cNvPr id="22534" name="Text Box 15"/>
            <p:cNvSpPr txBox="1">
              <a:spLocks noChangeArrowheads="1"/>
            </p:cNvSpPr>
            <p:nvPr/>
          </p:nvSpPr>
          <p:spPr bwMode="auto">
            <a:xfrm>
              <a:off x="1056" y="3024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22535" name="Text Box 16"/>
            <p:cNvSpPr txBox="1">
              <a:spLocks noChangeArrowheads="1"/>
            </p:cNvSpPr>
            <p:nvPr/>
          </p:nvSpPr>
          <p:spPr bwMode="auto">
            <a:xfrm>
              <a:off x="1386" y="30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4</a:t>
              </a:r>
            </a:p>
          </p:txBody>
        </p:sp>
        <p:sp>
          <p:nvSpPr>
            <p:cNvPr id="22536" name="Text Box 17"/>
            <p:cNvSpPr txBox="1">
              <a:spLocks noChangeArrowheads="1"/>
            </p:cNvSpPr>
            <p:nvPr/>
          </p:nvSpPr>
          <p:spPr bwMode="auto">
            <a:xfrm>
              <a:off x="1770" y="3030"/>
              <a:ext cx="19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7</a:t>
              </a:r>
            </a:p>
          </p:txBody>
        </p:sp>
        <p:sp>
          <p:nvSpPr>
            <p:cNvPr id="22537" name="Text Box 18"/>
            <p:cNvSpPr txBox="1">
              <a:spLocks noChangeArrowheads="1"/>
            </p:cNvSpPr>
            <p:nvPr/>
          </p:nvSpPr>
          <p:spPr bwMode="auto">
            <a:xfrm>
              <a:off x="206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10</a:t>
              </a:r>
            </a:p>
          </p:txBody>
        </p:sp>
        <p:sp>
          <p:nvSpPr>
            <p:cNvPr id="22538" name="Text Box 19"/>
            <p:cNvSpPr txBox="1">
              <a:spLocks noChangeArrowheads="1"/>
            </p:cNvSpPr>
            <p:nvPr/>
          </p:nvSpPr>
          <p:spPr bwMode="auto">
            <a:xfrm>
              <a:off x="2456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14</a:t>
              </a:r>
            </a:p>
          </p:txBody>
        </p:sp>
        <p:sp>
          <p:nvSpPr>
            <p:cNvPr id="22539" name="Text Box 20"/>
            <p:cNvSpPr txBox="1">
              <a:spLocks noChangeArrowheads="1"/>
            </p:cNvSpPr>
            <p:nvPr/>
          </p:nvSpPr>
          <p:spPr bwMode="auto">
            <a:xfrm>
              <a:off x="2792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18</a:t>
              </a:r>
            </a:p>
          </p:txBody>
        </p:sp>
        <p:sp>
          <p:nvSpPr>
            <p:cNvPr id="22540" name="Text Box 21"/>
            <p:cNvSpPr txBox="1">
              <a:spLocks noChangeArrowheads="1"/>
            </p:cNvSpPr>
            <p:nvPr/>
          </p:nvSpPr>
          <p:spPr bwMode="auto">
            <a:xfrm>
              <a:off x="308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22</a:t>
              </a:r>
            </a:p>
          </p:txBody>
        </p:sp>
        <p:sp>
          <p:nvSpPr>
            <p:cNvPr id="22541" name="Text Box 22"/>
            <p:cNvSpPr txBox="1">
              <a:spLocks noChangeArrowheads="1"/>
            </p:cNvSpPr>
            <p:nvPr/>
          </p:nvSpPr>
          <p:spPr bwMode="auto">
            <a:xfrm>
              <a:off x="3472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26</a:t>
              </a:r>
            </a:p>
          </p:txBody>
        </p:sp>
        <p:sp>
          <p:nvSpPr>
            <p:cNvPr id="22542" name="Text Box 24"/>
            <p:cNvSpPr txBox="1">
              <a:spLocks noChangeArrowheads="1"/>
            </p:cNvSpPr>
            <p:nvPr/>
          </p:nvSpPr>
          <p:spPr bwMode="auto">
            <a:xfrm>
              <a:off x="3808" y="3024"/>
              <a:ext cx="27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Round Robin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Given Time Quantum=2, Apply round robin algorithm on the following processes and calculate average WT and TAT.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890465"/>
              </p:ext>
            </p:extLst>
          </p:nvPr>
        </p:nvGraphicFramePr>
        <p:xfrm>
          <a:off x="109911" y="2469328"/>
          <a:ext cx="3198330" cy="30361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1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1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832576"/>
              </p:ext>
            </p:extLst>
          </p:nvPr>
        </p:nvGraphicFramePr>
        <p:xfrm>
          <a:off x="13641" y="5756761"/>
          <a:ext cx="8241873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39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998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777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62540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75304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15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612839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70833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6825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737456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74361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99182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35753" y="6210450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55" y="6238462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86948" y="6211169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2047" y="6226249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89844" y="622332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766843" y="6224048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499798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46734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960118" y="6215537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71817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8532" y="6212704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36641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044133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31815"/>
              </p:ext>
            </p:extLst>
          </p:nvPr>
        </p:nvGraphicFramePr>
        <p:xfrm>
          <a:off x="3499798" y="3812654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823942"/>
              </p:ext>
            </p:extLst>
          </p:nvPr>
        </p:nvGraphicFramePr>
        <p:xfrm>
          <a:off x="3912381" y="3814929"/>
          <a:ext cx="850688" cy="37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4934">
                <a:tc>
                  <a:txBody>
                    <a:bodyPr/>
                    <a:lstStyle/>
                    <a:p>
                      <a:r>
                        <a:rPr lang="en-US" sz="1500" b="1" dirty="0"/>
                        <a:t>P2 P3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 bwMode="auto">
          <a:xfrm>
            <a:off x="3550123" y="373948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643233"/>
              </p:ext>
            </p:extLst>
          </p:nvPr>
        </p:nvGraphicFramePr>
        <p:xfrm>
          <a:off x="4607842" y="3821375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P1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501591"/>
              </p:ext>
            </p:extLst>
          </p:nvPr>
        </p:nvGraphicFramePr>
        <p:xfrm>
          <a:off x="5002262" y="3821375"/>
          <a:ext cx="850688" cy="3749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68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4934">
                <a:tc>
                  <a:txBody>
                    <a:bodyPr/>
                    <a:lstStyle/>
                    <a:p>
                      <a:r>
                        <a:rPr lang="en-US" sz="1500" b="1" dirty="0"/>
                        <a:t>P4 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0" name="Straight Connector 29"/>
          <p:cNvCxnSpPr/>
          <p:nvPr/>
        </p:nvCxnSpPr>
        <p:spPr bwMode="auto">
          <a:xfrm>
            <a:off x="4002779" y="3728111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455906"/>
              </p:ext>
            </p:extLst>
          </p:nvPr>
        </p:nvGraphicFramePr>
        <p:xfrm>
          <a:off x="5692158" y="3814924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858537"/>
              </p:ext>
            </p:extLst>
          </p:nvPr>
        </p:nvGraphicFramePr>
        <p:xfrm>
          <a:off x="6055569" y="3810540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 bwMode="auto">
          <a:xfrm>
            <a:off x="4363887" y="373948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>
            <a:off x="4696593" y="3724460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/>
          <p:cNvCxnSpPr/>
          <p:nvPr/>
        </p:nvCxnSpPr>
        <p:spPr bwMode="auto">
          <a:xfrm>
            <a:off x="5063271" y="3724460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5314264" y="3719813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853"/>
              </p:ext>
            </p:extLst>
          </p:nvPr>
        </p:nvGraphicFramePr>
        <p:xfrm>
          <a:off x="6407788" y="3819285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8" name="Straight Connector 37"/>
          <p:cNvCxnSpPr/>
          <p:nvPr/>
        </p:nvCxnSpPr>
        <p:spPr bwMode="auto">
          <a:xfrm>
            <a:off x="5770646" y="373948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095453"/>
              </p:ext>
            </p:extLst>
          </p:nvPr>
        </p:nvGraphicFramePr>
        <p:xfrm>
          <a:off x="6817768" y="3817137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P2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0" name="Straight Connector 39"/>
          <p:cNvCxnSpPr/>
          <p:nvPr/>
        </p:nvCxnSpPr>
        <p:spPr bwMode="auto">
          <a:xfrm>
            <a:off x="6130249" y="371881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658998"/>
              </p:ext>
            </p:extLst>
          </p:nvPr>
        </p:nvGraphicFramePr>
        <p:xfrm>
          <a:off x="7190240" y="3809991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P6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Straight Connector 41"/>
          <p:cNvCxnSpPr/>
          <p:nvPr/>
        </p:nvCxnSpPr>
        <p:spPr bwMode="auto">
          <a:xfrm>
            <a:off x="6501057" y="371881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132573"/>
              </p:ext>
            </p:extLst>
          </p:nvPr>
        </p:nvGraphicFramePr>
        <p:xfrm>
          <a:off x="7620171" y="3809991"/>
          <a:ext cx="458053" cy="37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05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7209">
                <a:tc>
                  <a:txBody>
                    <a:bodyPr/>
                    <a:lstStyle/>
                    <a:p>
                      <a:r>
                        <a:rPr lang="en-US" sz="1500" b="1" dirty="0"/>
                        <a:t>P5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4" name="Straight Connector 43"/>
          <p:cNvCxnSpPr/>
          <p:nvPr/>
        </p:nvCxnSpPr>
        <p:spPr bwMode="auto">
          <a:xfrm>
            <a:off x="6905314" y="371881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>
            <a:off x="7309571" y="371881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Connector 45"/>
          <p:cNvCxnSpPr/>
          <p:nvPr/>
        </p:nvCxnSpPr>
        <p:spPr bwMode="auto">
          <a:xfrm>
            <a:off x="7738676" y="3739487"/>
            <a:ext cx="243955" cy="55955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65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Round Robin Scheduling(Cont.)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143809"/>
              </p:ext>
            </p:extLst>
          </p:nvPr>
        </p:nvGraphicFramePr>
        <p:xfrm>
          <a:off x="1672967" y="1388044"/>
          <a:ext cx="6033243" cy="3688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5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5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5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665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 dirty="0">
                <a:ea typeface="ＭＳ Ｐゴシック" panose="020B0600070205080204" pitchFamily="34" charset="-128"/>
              </a:rPr>
              <a:t>Round Robin Scheduling Example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Given Time Quantum=3, Apply round robin algorithm on the following processes and calculate average WT and TAT.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730459"/>
              </p:ext>
            </p:extLst>
          </p:nvPr>
        </p:nvGraphicFramePr>
        <p:xfrm>
          <a:off x="109911" y="2469328"/>
          <a:ext cx="3198330" cy="307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11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661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6611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415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595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413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343274"/>
              </p:ext>
            </p:extLst>
          </p:nvPr>
        </p:nvGraphicFramePr>
        <p:xfrm>
          <a:off x="55315" y="5659342"/>
          <a:ext cx="7842471" cy="38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49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6056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765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5645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2630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20503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601614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79736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626345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631575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842391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842391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</a:tblGrid>
              <a:tr h="38616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135753" y="6210450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1155" y="6238462"/>
            <a:ext cx="507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48319" y="6210450"/>
            <a:ext cx="588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92047" y="6226249"/>
            <a:ext cx="50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83496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73760" y="6199801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25328" y="619200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33653" y="622624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149591" y="6202159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746408" y="6238462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413727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06809" y="6184217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10266" y="6210450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613723" y="6184217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72637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  <p:bldP spid="12" grpId="0"/>
      <p:bldP spid="14" grpId="0"/>
      <p:bldP spid="15" grpId="0"/>
      <p:bldP spid="16" grpId="0"/>
      <p:bldP spid="17" grpId="0"/>
      <p:bldP spid="18" grpId="0"/>
      <p:bldP spid="19" grpId="0"/>
      <p:bldP spid="4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966868" cy="576262"/>
          </a:xfrm>
        </p:spPr>
        <p:txBody>
          <a:bodyPr/>
          <a:lstStyle/>
          <a:p>
            <a:pPr eaLnBrk="1" hangingPunct="1"/>
            <a:r>
              <a:rPr lang="en-US" dirty="0">
                <a:ea typeface="ＭＳ Ｐゴシック" panose="020B0600070205080204" pitchFamily="34" charset="-128"/>
              </a:rPr>
              <a:t>Example of Round Robin Scheduling(Cont.)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03431"/>
              </p:ext>
            </p:extLst>
          </p:nvPr>
        </p:nvGraphicFramePr>
        <p:xfrm>
          <a:off x="1672967" y="1388044"/>
          <a:ext cx="6033243" cy="3688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0554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0554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8521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58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5577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85531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914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5525" y="385763"/>
            <a:ext cx="7829550" cy="525462"/>
          </a:xfrm>
        </p:spPr>
        <p:txBody>
          <a:bodyPr/>
          <a:lstStyle/>
          <a:p>
            <a:pPr eaLnBrk="1" hangingPunct="1"/>
            <a:r>
              <a:rPr lang="en-US" sz="3100">
                <a:ea typeface="ＭＳ Ｐゴシック" panose="020B0600070205080204" pitchFamily="34" charset="-128"/>
              </a:rPr>
              <a:t>Time Quantum and Context Switch Time</a:t>
            </a:r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38" y="1857375"/>
            <a:ext cx="7065962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77838"/>
            <a:ext cx="8535987" cy="457200"/>
          </a:xfrm>
        </p:spPr>
        <p:txBody>
          <a:bodyPr/>
          <a:lstStyle/>
          <a:p>
            <a:pPr eaLnBrk="1" hangingPunct="1"/>
            <a:r>
              <a:rPr lang="en-US" sz="2600">
                <a:ea typeface="ＭＳ Ｐゴシック" panose="020B0600070205080204" pitchFamily="34" charset="-128"/>
              </a:rPr>
              <a:t>Turnaround Time Varies With </a:t>
            </a:r>
            <a:br>
              <a:rPr lang="en-US" sz="2600">
                <a:ea typeface="ＭＳ Ｐゴシック" panose="020B0600070205080204" pitchFamily="34" charset="-128"/>
              </a:rPr>
            </a:br>
            <a:r>
              <a:rPr lang="en-US" sz="2600">
                <a:ea typeface="ＭＳ Ｐゴシック" panose="020B0600070205080204" pitchFamily="34" charset="-128"/>
              </a:rPr>
              <a:t>The Time Quantum</a:t>
            </a:r>
          </a:p>
        </p:txBody>
      </p:sp>
      <p:pic>
        <p:nvPicPr>
          <p:cNvPr id="245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88" y="1379538"/>
            <a:ext cx="5005387" cy="412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77838"/>
            <a:ext cx="8535987" cy="4572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ＭＳ Ｐゴシック" panose="020B0600070205080204" pitchFamily="34" charset="-128"/>
              </a:rPr>
              <a:t>Practice Questions</a:t>
            </a:r>
            <a:endParaRPr lang="en-US" sz="2600" dirty="0">
              <a:ea typeface="ＭＳ Ｐゴシック" panose="020B060007020508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689" y="1380789"/>
            <a:ext cx="6987125" cy="3023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5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12763" y="477838"/>
            <a:ext cx="8535987" cy="4572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ＭＳ Ｐゴシック" panose="020B0600070205080204" pitchFamily="34" charset="-128"/>
              </a:rPr>
              <a:t>Practice Questions</a:t>
            </a:r>
            <a:endParaRPr 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68568" y="1269668"/>
            <a:ext cx="62011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10. Consider the following set of processes, with the arrival times and the CPU burst times given in milliseconds.</a:t>
            </a:r>
            <a:endParaRPr lang="en-US" dirty="0">
              <a:solidFill>
                <a:srgbClr val="000000"/>
              </a:solidFill>
              <a:latin typeface="Open Sans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Process    Arrival-Time    Burst-Time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P1             0             5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P2             1             3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P3             2             3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 P4             4             1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------------------------------------- 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What is the average turnaround time for these processes with the preemptive shortest remaining processing time first (SROT) algorithm?</a:t>
            </a:r>
            <a:r>
              <a:rPr lang="en-US" dirty="0">
                <a:solidFill>
                  <a:srgbClr val="000000"/>
                </a:solidFill>
                <a:latin typeface="Open Sans"/>
              </a:rPr>
              <a:t/>
            </a:r>
            <a:br>
              <a:rPr lang="en-US" dirty="0">
                <a:solidFill>
                  <a:srgbClr val="000000"/>
                </a:solidFill>
                <a:latin typeface="Open Sans"/>
              </a:rPr>
            </a:br>
            <a:r>
              <a:rPr lang="en-US" dirty="0">
                <a:solidFill>
                  <a:srgbClr val="000000"/>
                </a:solidFill>
                <a:latin typeface="trebuchet ms" panose="020B0603020202020204" pitchFamily="34" charset="0"/>
              </a:rPr>
              <a:t>(a) 5.50    (b) 5.75     (c) 6.00    (d) 6.25</a:t>
            </a:r>
            <a:endParaRPr lang="en-US" dirty="0">
              <a:solidFill>
                <a:srgbClr val="000000"/>
              </a:solidFill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9770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anose="020B0600070205080204" pitchFamily="34" charset="-128"/>
              </a:rPr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	Non preemptive Type of Scheduling</a:t>
            </a:r>
            <a:r>
              <a:rPr lang="en-US" sz="1600" dirty="0">
                <a:ea typeface="ＭＳ Ｐゴシック" panose="020B0600070205080204" pitchFamily="34" charset="-128"/>
              </a:rPr>
              <a:t>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sz="2400" u="sng" dirty="0">
                <a:ea typeface="ＭＳ Ｐゴシック" panose="020B0600070205080204" pitchFamily="34" charset="-128"/>
              </a:rPr>
              <a:t>Process</a:t>
            </a:r>
            <a:r>
              <a:rPr lang="en-US" sz="2400" dirty="0">
                <a:ea typeface="ＭＳ Ｐゴシック" panose="020B0600070205080204" pitchFamily="34" charset="-128"/>
              </a:rPr>
              <a:t>	</a:t>
            </a:r>
            <a:r>
              <a:rPr lang="en-US" sz="2400" u="sng" dirty="0">
                <a:ea typeface="ＭＳ Ｐゴシック" panose="020B0600070205080204" pitchFamily="34" charset="-128"/>
              </a:rPr>
              <a:t>Burst Time	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	24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ea typeface="ＭＳ Ｐゴシック" panose="020B0600070205080204" pitchFamily="34" charset="-128"/>
              </a:rPr>
              <a:t> 	3</a:t>
            </a: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	 </a:t>
            </a:r>
            <a:r>
              <a:rPr lang="en-US" sz="2400" dirty="0">
                <a:ea typeface="ＭＳ Ｐゴシック" panose="020B0600070205080204" pitchFamily="34" charset="-128"/>
              </a:rPr>
              <a:t>3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Suppose that the processes arrive in the order: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 ,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ea typeface="ＭＳ Ｐゴシック" panose="020B0600070205080204" pitchFamily="34" charset="-128"/>
              </a:rPr>
              <a:t> ,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  </a:t>
            </a:r>
            <a:br>
              <a:rPr lang="en-US" sz="2400" i="1" baseline="-25000" dirty="0">
                <a:ea typeface="ＭＳ Ｐゴシック" panose="020B0600070205080204" pitchFamily="34" charset="-128"/>
              </a:rPr>
            </a:br>
            <a:endParaRPr lang="en-US" sz="2400" i="1" baseline="-250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The Gantt Chart for the schedule is: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pSp>
        <p:nvGrpSpPr>
          <p:cNvPr id="14340" name="Group 18"/>
          <p:cNvGrpSpPr>
            <a:grpSpLocks/>
          </p:cNvGrpSpPr>
          <p:nvPr/>
        </p:nvGrpSpPr>
        <p:grpSpPr bwMode="auto">
          <a:xfrm>
            <a:off x="1762125" y="5143571"/>
            <a:ext cx="5556250" cy="1128713"/>
            <a:chOff x="856" y="2688"/>
            <a:chExt cx="3500" cy="711"/>
          </a:xfrm>
        </p:grpSpPr>
        <p:sp>
          <p:nvSpPr>
            <p:cNvPr id="14341" name="Rectangle 4"/>
            <p:cNvSpPr>
              <a:spLocks noChangeArrowheads="1"/>
            </p:cNvSpPr>
            <p:nvPr/>
          </p:nvSpPr>
          <p:spPr bwMode="auto">
            <a:xfrm>
              <a:off x="960" y="2688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4342" name="Text Box 5"/>
            <p:cNvSpPr txBox="1">
              <a:spLocks noChangeArrowheads="1"/>
            </p:cNvSpPr>
            <p:nvPr/>
          </p:nvSpPr>
          <p:spPr bwMode="auto">
            <a:xfrm>
              <a:off x="1776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4343" name="Text Box 6"/>
            <p:cNvSpPr txBox="1">
              <a:spLocks noChangeArrowheads="1"/>
            </p:cNvSpPr>
            <p:nvPr/>
          </p:nvSpPr>
          <p:spPr bwMode="auto">
            <a:xfrm>
              <a:off x="3264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4344" name="Text Box 7"/>
            <p:cNvSpPr txBox="1">
              <a:spLocks noChangeArrowheads="1"/>
            </p:cNvSpPr>
            <p:nvPr/>
          </p:nvSpPr>
          <p:spPr bwMode="auto">
            <a:xfrm>
              <a:off x="3840" y="2736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4345" name="Line 8"/>
            <p:cNvSpPr>
              <a:spLocks noChangeShapeType="1"/>
            </p:cNvSpPr>
            <p:nvPr/>
          </p:nvSpPr>
          <p:spPr bwMode="auto">
            <a:xfrm>
              <a:off x="960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9"/>
            <p:cNvSpPr>
              <a:spLocks noChangeShapeType="1"/>
            </p:cNvSpPr>
            <p:nvPr/>
          </p:nvSpPr>
          <p:spPr bwMode="auto">
            <a:xfrm>
              <a:off x="42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0"/>
            <p:cNvSpPr>
              <a:spLocks noChangeShapeType="1"/>
            </p:cNvSpPr>
            <p:nvPr/>
          </p:nvSpPr>
          <p:spPr bwMode="auto">
            <a:xfrm>
              <a:off x="3072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3648" y="268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2"/>
            <p:cNvSpPr>
              <a:spLocks noChangeShapeType="1"/>
            </p:cNvSpPr>
            <p:nvPr/>
          </p:nvSpPr>
          <p:spPr bwMode="auto">
            <a:xfrm>
              <a:off x="3072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3"/>
            <p:cNvSpPr>
              <a:spLocks noChangeShapeType="1"/>
            </p:cNvSpPr>
            <p:nvPr/>
          </p:nvSpPr>
          <p:spPr bwMode="auto">
            <a:xfrm>
              <a:off x="3648" y="307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Text Box 14"/>
            <p:cNvSpPr txBox="1">
              <a:spLocks noChangeArrowheads="1"/>
            </p:cNvSpPr>
            <p:nvPr/>
          </p:nvSpPr>
          <p:spPr bwMode="auto">
            <a:xfrm>
              <a:off x="2928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24</a:t>
              </a:r>
            </a:p>
          </p:txBody>
        </p:sp>
        <p:sp>
          <p:nvSpPr>
            <p:cNvPr id="14352" name="Text Box 15"/>
            <p:cNvSpPr txBox="1">
              <a:spLocks noChangeArrowheads="1"/>
            </p:cNvSpPr>
            <p:nvPr/>
          </p:nvSpPr>
          <p:spPr bwMode="auto">
            <a:xfrm>
              <a:off x="3504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27</a:t>
              </a:r>
            </a:p>
          </p:txBody>
        </p:sp>
        <p:sp>
          <p:nvSpPr>
            <p:cNvPr id="14353" name="Text Box 16"/>
            <p:cNvSpPr txBox="1">
              <a:spLocks noChangeArrowheads="1"/>
            </p:cNvSpPr>
            <p:nvPr/>
          </p:nvSpPr>
          <p:spPr bwMode="auto">
            <a:xfrm>
              <a:off x="4080" y="3168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4354" name="Text Box 17"/>
            <p:cNvSpPr txBox="1">
              <a:spLocks noChangeArrowheads="1"/>
            </p:cNvSpPr>
            <p:nvPr/>
          </p:nvSpPr>
          <p:spPr bwMode="auto">
            <a:xfrm>
              <a:off x="856" y="3168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321971" y="0"/>
            <a:ext cx="8535987" cy="457200"/>
          </a:xfrm>
        </p:spPr>
        <p:txBody>
          <a:bodyPr/>
          <a:lstStyle/>
          <a:p>
            <a:pPr eaLnBrk="1" hangingPunct="1"/>
            <a:r>
              <a:rPr lang="en-US" sz="2600" dirty="0" smtClean="0">
                <a:ea typeface="ＭＳ Ｐゴシック" panose="020B0600070205080204" pitchFamily="34" charset="-128"/>
              </a:rPr>
              <a:t>Practice Questions</a:t>
            </a:r>
            <a:endParaRPr lang="en-US" sz="2600" dirty="0">
              <a:ea typeface="ＭＳ Ｐゴシック" panose="020B060007020508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1971" y="348931"/>
            <a:ext cx="85386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three processes, all arriving at time zero, with total execution time of 10, 20 and 30 units, respectively. Each process spends the first 20% of execution time doing I/O, the next 70% of time doing computation, and the last 10% of time doing I/O again. The operating system uses a shortest remaining compute time first scheduling algorithm and schedules a new process either when the running process gets blocked on I/O or when the running process finishes its compute burst. Assume that all I/O operations can be overlapped as much as possible. For what percentage of time does the CPU remain idle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 0%     (b) 10.6%     (c) 30.0%     (d) 89.4%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672" y="2806251"/>
            <a:ext cx="7018584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0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5300" y="854075"/>
            <a:ext cx="7661275" cy="3965351"/>
          </a:xfrm>
        </p:spPr>
        <p:txBody>
          <a:bodyPr/>
          <a:lstStyle/>
          <a:p>
            <a:r>
              <a:rPr lang="en-US" dirty="0"/>
              <a:t>U</a:t>
            </a:r>
            <a:r>
              <a:rPr lang="en-US" dirty="0" smtClean="0"/>
              <a:t>ser-level threads</a:t>
            </a:r>
          </a:p>
          <a:p>
            <a:pPr lvl="1"/>
            <a:r>
              <a:rPr lang="en-US" dirty="0" smtClean="0"/>
              <a:t>Since </a:t>
            </a:r>
            <a:r>
              <a:rPr lang="en-US" dirty="0"/>
              <a:t>the kernel is not aware of the existence of threads, it operates </a:t>
            </a:r>
            <a:r>
              <a:rPr lang="en-US" dirty="0" smtClean="0"/>
              <a:t>by picking </a:t>
            </a:r>
            <a:r>
              <a:rPr lang="en-US" dirty="0"/>
              <a:t>a process, say, A, and giving A control for its quantum.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thread scheduler inside A decides which thread to run, say Al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it uses up the process' entire quantum, the kernel will select another process to run.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might lead to the sequence Al, A2, A3, Al, A2, A3, Al, A2, A3, Al, before the kernel switches to process </a:t>
            </a:r>
            <a:r>
              <a:rPr lang="en-US" dirty="0" smtClean="0"/>
              <a:t>B</a:t>
            </a:r>
          </a:p>
          <a:p>
            <a:pPr lvl="1"/>
            <a:r>
              <a:rPr lang="en-US" dirty="0"/>
              <a:t>In practice, round-robin scheduling and priority scheduling are most </a:t>
            </a:r>
            <a:r>
              <a:rPr lang="en-US" dirty="0" smtClean="0"/>
              <a:t>common for user level thread scheduling. 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986" y="4486610"/>
            <a:ext cx="4250027" cy="23713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Thread Scheduling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159099"/>
            <a:ext cx="7661275" cy="3965351"/>
          </a:xfrm>
        </p:spPr>
        <p:txBody>
          <a:bodyPr/>
          <a:lstStyle/>
          <a:p>
            <a:r>
              <a:rPr lang="en-US" dirty="0" smtClean="0"/>
              <a:t>Kernel-level threads</a:t>
            </a:r>
          </a:p>
          <a:p>
            <a:pPr lvl="1"/>
            <a:r>
              <a:rPr lang="en-US" dirty="0" smtClean="0"/>
              <a:t>kernel </a:t>
            </a:r>
            <a:r>
              <a:rPr lang="en-US" dirty="0"/>
              <a:t>picks a particular thread to run.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does not have to take into account which process the thread belongs to, but it can if it wants to. </a:t>
            </a:r>
            <a:endParaRPr lang="en-US" dirty="0" smtClean="0"/>
          </a:p>
          <a:p>
            <a:pPr lvl="1"/>
            <a:r>
              <a:rPr lang="en-US" dirty="0"/>
              <a:t>A major difference between user-level threads and kernel-level threads is the performance. </a:t>
            </a:r>
            <a:endParaRPr lang="en-US" dirty="0" smtClean="0"/>
          </a:p>
          <a:p>
            <a:pPr lvl="1"/>
            <a:r>
              <a:rPr lang="en-US" dirty="0" smtClean="0"/>
              <a:t>Doing </a:t>
            </a:r>
            <a:r>
              <a:rPr lang="en-US" dirty="0"/>
              <a:t>a thread switch with user-level threads takes a handful of machine instructions. With kernel-level threads it requires a full context </a:t>
            </a:r>
            <a:r>
              <a:rPr lang="en-US" dirty="0" smtClean="0"/>
              <a:t>switch</a:t>
            </a:r>
            <a:endParaRPr 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833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End of Chapter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anose="020B0600070205080204" pitchFamily="34" charset="-128"/>
              </a:rPr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390650"/>
            <a:ext cx="75660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1600" dirty="0">
                <a:ea typeface="ＭＳ Ｐゴシック" panose="020B0600070205080204" pitchFamily="34" charset="-128"/>
              </a:rPr>
              <a:t>		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endParaRPr lang="en-US" sz="28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>
                <a:ea typeface="ＭＳ Ｐゴシック" panose="020B0600070205080204" pitchFamily="34" charset="-128"/>
              </a:rPr>
              <a:t>Waiting time for </a:t>
            </a:r>
            <a:r>
              <a:rPr lang="en-US" sz="2800" i="1" dirty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800" dirty="0">
                <a:ea typeface="ＭＳ Ｐゴシック" panose="020B0600070205080204" pitchFamily="34" charset="-128"/>
              </a:rPr>
              <a:t>  = 0; </a:t>
            </a:r>
            <a:r>
              <a:rPr lang="en-US" sz="2800" i="1" dirty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2800" dirty="0">
                <a:ea typeface="ＭＳ Ｐゴシック" panose="020B0600070205080204" pitchFamily="34" charset="-128"/>
              </a:rPr>
              <a:t>  = 24; </a:t>
            </a:r>
            <a:r>
              <a:rPr lang="en-US" sz="2800" i="1" dirty="0">
                <a:ea typeface="ＭＳ Ｐゴシック" panose="020B0600070205080204" pitchFamily="34" charset="-128"/>
              </a:rPr>
              <a:t>P</a:t>
            </a:r>
            <a:r>
              <a:rPr lang="en-US" sz="2800" i="1" baseline="-25000" dirty="0">
                <a:ea typeface="ＭＳ Ｐゴシック" panose="020B0600070205080204" pitchFamily="34" charset="-128"/>
              </a:rPr>
              <a:t>3 </a:t>
            </a:r>
            <a:r>
              <a:rPr lang="en-US" sz="2800" dirty="0">
                <a:ea typeface="ＭＳ Ｐゴシック" panose="020B0600070205080204" pitchFamily="34" charset="-128"/>
              </a:rPr>
              <a:t>= 27</a:t>
            </a:r>
          </a:p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800" dirty="0">
                <a:ea typeface="ＭＳ Ｐゴシック" panose="020B0600070205080204" pitchFamily="34" charset="-128"/>
              </a:rPr>
              <a:t>Average waiting time:  (0 + 24 + 27)/3 = 17</a:t>
            </a:r>
            <a:endParaRPr lang="en-US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55719"/>
              </p:ext>
            </p:extLst>
          </p:nvPr>
        </p:nvGraphicFramePr>
        <p:xfrm>
          <a:off x="757238" y="1390650"/>
          <a:ext cx="7894093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40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Suppose that the processes arrive in the order:</a:t>
            </a:r>
          </a:p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ea typeface="ＭＳ Ｐゴシック" panose="020B0600070205080204" pitchFamily="34" charset="-128"/>
              </a:rPr>
              <a:t> ,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</a:t>
            </a:r>
            <a:r>
              <a:rPr lang="en-US" sz="2400" dirty="0">
                <a:ea typeface="ＭＳ Ｐゴシック" panose="020B0600070205080204" pitchFamily="34" charset="-128"/>
              </a:rPr>
              <a:t> ,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sz="2400" dirty="0">
                <a:ea typeface="ＭＳ Ｐゴシック" panose="020B0600070205080204" pitchFamily="34" charset="-128"/>
              </a:rPr>
              <a:t> </a:t>
            </a: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The Gantt chart for the schedule is:</a:t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15364" name="Group 20"/>
          <p:cNvGrpSpPr>
            <a:grpSpLocks/>
          </p:cNvGrpSpPr>
          <p:nvPr/>
        </p:nvGrpSpPr>
        <p:grpSpPr bwMode="auto">
          <a:xfrm>
            <a:off x="1889125" y="2925763"/>
            <a:ext cx="5575300" cy="1128712"/>
            <a:chOff x="852" y="1650"/>
            <a:chExt cx="3512" cy="711"/>
          </a:xfrm>
        </p:grpSpPr>
        <p:sp>
          <p:nvSpPr>
            <p:cNvPr id="15365" name="Rectangle 6"/>
            <p:cNvSpPr>
              <a:spLocks noChangeArrowheads="1"/>
            </p:cNvSpPr>
            <p:nvPr/>
          </p:nvSpPr>
          <p:spPr bwMode="auto">
            <a:xfrm flipH="1">
              <a:off x="948" y="1650"/>
              <a:ext cx="3312" cy="38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/>
            </a:p>
          </p:txBody>
        </p:sp>
        <p:sp>
          <p:nvSpPr>
            <p:cNvPr id="15366" name="Text Box 7"/>
            <p:cNvSpPr txBox="1">
              <a:spLocks noChangeArrowheads="1"/>
            </p:cNvSpPr>
            <p:nvPr/>
          </p:nvSpPr>
          <p:spPr bwMode="auto">
            <a:xfrm flipH="1">
              <a:off x="3179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1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5367" name="Text Box 8"/>
            <p:cNvSpPr txBox="1">
              <a:spLocks noChangeArrowheads="1"/>
            </p:cNvSpPr>
            <p:nvPr/>
          </p:nvSpPr>
          <p:spPr bwMode="auto">
            <a:xfrm flipH="1">
              <a:off x="1691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3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5368" name="Text Box 9"/>
            <p:cNvSpPr txBox="1">
              <a:spLocks noChangeArrowheads="1"/>
            </p:cNvSpPr>
            <p:nvPr/>
          </p:nvSpPr>
          <p:spPr bwMode="auto">
            <a:xfrm flipH="1">
              <a:off x="1115" y="1698"/>
              <a:ext cx="26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P</a:t>
              </a:r>
              <a:r>
                <a:rPr lang="en-US" baseline="-25000">
                  <a:latin typeface="Helvetica" panose="020B0604020202020204" pitchFamily="34" charset="0"/>
                </a:rPr>
                <a:t>2</a:t>
              </a:r>
              <a:endParaRPr lang="en-US">
                <a:latin typeface="Helvetica" panose="020B0604020202020204" pitchFamily="34" charset="0"/>
              </a:endParaRPr>
            </a:p>
          </p:txBody>
        </p:sp>
        <p:sp>
          <p:nvSpPr>
            <p:cNvPr id="15369" name="Line 10"/>
            <p:cNvSpPr>
              <a:spLocks noChangeShapeType="1"/>
            </p:cNvSpPr>
            <p:nvPr/>
          </p:nvSpPr>
          <p:spPr bwMode="auto">
            <a:xfrm flipH="1">
              <a:off x="4260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Line 11"/>
            <p:cNvSpPr>
              <a:spLocks noChangeShapeType="1"/>
            </p:cNvSpPr>
            <p:nvPr/>
          </p:nvSpPr>
          <p:spPr bwMode="auto">
            <a:xfrm flipH="1">
              <a:off x="9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1" name="Line 12"/>
            <p:cNvSpPr>
              <a:spLocks noChangeShapeType="1"/>
            </p:cNvSpPr>
            <p:nvPr/>
          </p:nvSpPr>
          <p:spPr bwMode="auto">
            <a:xfrm flipH="1">
              <a:off x="2148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2" name="Line 13"/>
            <p:cNvSpPr>
              <a:spLocks noChangeShapeType="1"/>
            </p:cNvSpPr>
            <p:nvPr/>
          </p:nvSpPr>
          <p:spPr bwMode="auto">
            <a:xfrm flipH="1">
              <a:off x="1572" y="165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3" name="Line 14"/>
            <p:cNvSpPr>
              <a:spLocks noChangeShapeType="1"/>
            </p:cNvSpPr>
            <p:nvPr/>
          </p:nvSpPr>
          <p:spPr bwMode="auto">
            <a:xfrm flipH="1">
              <a:off x="2148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4" name="Line 15"/>
            <p:cNvSpPr>
              <a:spLocks noChangeShapeType="1"/>
            </p:cNvSpPr>
            <p:nvPr/>
          </p:nvSpPr>
          <p:spPr bwMode="auto">
            <a:xfrm flipH="1">
              <a:off x="1572" y="203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5" name="Text Box 16"/>
            <p:cNvSpPr txBox="1">
              <a:spLocks noChangeArrowheads="1"/>
            </p:cNvSpPr>
            <p:nvPr/>
          </p:nvSpPr>
          <p:spPr bwMode="auto">
            <a:xfrm flipH="1">
              <a:off x="2056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6</a:t>
              </a:r>
            </a:p>
          </p:txBody>
        </p:sp>
        <p:sp>
          <p:nvSpPr>
            <p:cNvPr id="15376" name="Text Box 17"/>
            <p:cNvSpPr txBox="1">
              <a:spLocks noChangeArrowheads="1"/>
            </p:cNvSpPr>
            <p:nvPr/>
          </p:nvSpPr>
          <p:spPr bwMode="auto">
            <a:xfrm flipH="1">
              <a:off x="1480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</a:t>
              </a:r>
            </a:p>
          </p:txBody>
        </p:sp>
        <p:sp>
          <p:nvSpPr>
            <p:cNvPr id="15377" name="Text Box 18"/>
            <p:cNvSpPr txBox="1">
              <a:spLocks noChangeArrowheads="1"/>
            </p:cNvSpPr>
            <p:nvPr/>
          </p:nvSpPr>
          <p:spPr bwMode="auto">
            <a:xfrm flipH="1">
              <a:off x="4088" y="2130"/>
              <a:ext cx="2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30</a:t>
              </a:r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 flipH="1">
              <a:off x="852" y="2130"/>
              <a:ext cx="1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>
                  <a:latin typeface="Helvetica" panose="020B0604020202020204" pitchFamily="34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290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Waiting time for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1 </a:t>
            </a:r>
            <a:r>
              <a:rPr lang="en-US" sz="2400" i="1" dirty="0">
                <a:ea typeface="ＭＳ Ｐゴシック" panose="020B0600070205080204" pitchFamily="34" charset="-128"/>
              </a:rPr>
              <a:t>=</a:t>
            </a:r>
            <a:r>
              <a:rPr lang="en-US" sz="2400" dirty="0">
                <a:ea typeface="ＭＳ Ｐゴシック" panose="020B0600070205080204" pitchFamily="34" charset="-128"/>
              </a:rPr>
              <a:t> 6</a:t>
            </a:r>
            <a:r>
              <a:rPr lang="en-US" sz="2400" i="1" dirty="0">
                <a:ea typeface="ＭＳ Ｐゴシック" panose="020B0600070205080204" pitchFamily="34" charset="-128"/>
              </a:rPr>
              <a:t>;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2</a:t>
            </a:r>
            <a:r>
              <a:rPr lang="en-US" sz="2400" dirty="0">
                <a:ea typeface="ＭＳ Ｐゴシック" panose="020B0600070205080204" pitchFamily="34" charset="-128"/>
              </a:rPr>
              <a:t> = 0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; </a:t>
            </a:r>
            <a:r>
              <a:rPr lang="en-US" sz="2400" i="1" dirty="0">
                <a:ea typeface="ＭＳ Ｐゴシック" panose="020B0600070205080204" pitchFamily="34" charset="-128"/>
              </a:rPr>
              <a:t>P</a:t>
            </a:r>
            <a:r>
              <a:rPr lang="en-US" sz="2400" i="1" baseline="-25000" dirty="0">
                <a:ea typeface="ＭＳ Ｐゴシック" panose="020B0600070205080204" pitchFamily="34" charset="-128"/>
              </a:rPr>
              <a:t>3 </a:t>
            </a:r>
            <a:r>
              <a:rPr lang="en-US" sz="2400" i="1" dirty="0">
                <a:ea typeface="ＭＳ Ｐゴシック" panose="020B0600070205080204" pitchFamily="34" charset="-128"/>
              </a:rPr>
              <a:t>= </a:t>
            </a:r>
            <a:r>
              <a:rPr lang="en-US" sz="2400" dirty="0">
                <a:ea typeface="ＭＳ Ｐゴシック" panose="020B0600070205080204" pitchFamily="34" charset="-128"/>
              </a:rPr>
              <a:t>3</a:t>
            </a:r>
            <a:endParaRPr lang="en-US" sz="2400" i="1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Average waiting time:   (6 + 0 + 3)/3 = 3</a:t>
            </a: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Much better than previous case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466650"/>
              </p:ext>
            </p:extLst>
          </p:nvPr>
        </p:nvGraphicFramePr>
        <p:xfrm>
          <a:off x="719931" y="1426680"/>
          <a:ext cx="7894093" cy="23977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00050"/>
            <a:ext cx="8004175" cy="457200"/>
          </a:xfrm>
        </p:spPr>
        <p:txBody>
          <a:bodyPr/>
          <a:lstStyle/>
          <a:p>
            <a:pPr eaLnBrk="1" hangingPunct="1"/>
            <a:r>
              <a:rPr lang="en-US" sz="2800">
                <a:ea typeface="ＭＳ Ｐゴシック" panose="020B0600070205080204" pitchFamily="34" charset="-128"/>
              </a:rPr>
              <a:t>First-Come, First-Served (FCFS) Scheduling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238" y="1269242"/>
            <a:ext cx="7566025" cy="4236208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Apply FCFS CPU Scheduling algorithm on the following. Calculate Average turn around time and average waiting time.</a:t>
            </a: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		</a:t>
            </a:r>
            <a:r>
              <a:rPr lang="en-US" dirty="0">
                <a:ea typeface="ＭＳ Ｐゴシック" panose="020B0600070205080204" pitchFamily="34" charset="-128"/>
              </a:rPr>
              <a:t/>
            </a:r>
            <a:br>
              <a:rPr lang="en-US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r>
              <a:rPr lang="en-US" sz="1600" dirty="0">
                <a:ea typeface="ＭＳ Ｐゴシック" panose="020B0600070205080204" pitchFamily="34" charset="-128"/>
              </a:rPr>
              <a:t/>
            </a:r>
            <a:br>
              <a:rPr lang="en-US" sz="1600" dirty="0">
                <a:ea typeface="ＭＳ Ｐゴシック" panose="020B0600070205080204" pitchFamily="34" charset="-128"/>
              </a:rPr>
            </a:br>
            <a:endParaRPr lang="en-US" sz="1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3032125" algn="ctr"/>
                <a:tab pos="4635500" algn="ctr"/>
              </a:tabLst>
            </a:pPr>
            <a:endParaRPr lang="en-US" sz="1600" dirty="0">
              <a:ea typeface="ＭＳ Ｐゴシック" panose="020B0600070205080204" pitchFamily="34" charset="-128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37943"/>
              </p:ext>
            </p:extLst>
          </p:nvPr>
        </p:nvGraphicFramePr>
        <p:xfrm>
          <a:off x="1578591" y="2570708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Burst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831959"/>
              </p:ext>
            </p:extLst>
          </p:nvPr>
        </p:nvGraphicFramePr>
        <p:xfrm>
          <a:off x="1551295" y="532003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18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0508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62779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83251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9762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392072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49689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7864" y="5732776"/>
            <a:ext cx="382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026090" y="5718412"/>
            <a:ext cx="377681" cy="383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03846" y="5732776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58252" y="5718412"/>
            <a:ext cx="64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473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277813"/>
            <a:ext cx="7704137" cy="576262"/>
          </a:xfrm>
        </p:spPr>
        <p:txBody>
          <a:bodyPr/>
          <a:lstStyle/>
          <a:p>
            <a:pPr eaLnBrk="1" hangingPunct="1"/>
            <a:r>
              <a:rPr lang="en-US">
                <a:ea typeface="ＭＳ Ｐゴシック" panose="020B0600070205080204" pitchFamily="34" charset="-128"/>
              </a:rPr>
              <a:t>FCFS Scheduling (Cont.)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931" y="2625560"/>
            <a:ext cx="8229600" cy="4530725"/>
          </a:xfrm>
        </p:spPr>
        <p:txBody>
          <a:bodyPr/>
          <a:lstStyle/>
          <a:p>
            <a:pPr>
              <a:buFont typeface="Monotype Sorts" charset="2"/>
              <a:buNone/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/>
            </a:r>
            <a:br>
              <a:rPr lang="en-US" sz="2400" dirty="0">
                <a:ea typeface="ＭＳ Ｐゴシック" panose="020B0600070205080204" pitchFamily="34" charset="-128"/>
              </a:rPr>
            </a:b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endParaRPr lang="en-US" sz="2400" i="1" dirty="0">
              <a:ea typeface="ＭＳ Ｐゴシック" panose="020B0600070205080204" pitchFamily="34" charset="-128"/>
            </a:endParaRP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Average waiting time:   3.8</a:t>
            </a:r>
          </a:p>
          <a:p>
            <a:pPr>
              <a:tabLst>
                <a:tab pos="3651250" algn="ctr"/>
              </a:tabLst>
            </a:pPr>
            <a:r>
              <a:rPr lang="en-US" sz="2400" dirty="0">
                <a:ea typeface="ＭＳ Ｐゴシック" panose="020B0600070205080204" pitchFamily="34" charset="-128"/>
              </a:rPr>
              <a:t>Average Turn Around Time: 6.8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324159"/>
              </p:ext>
            </p:extLst>
          </p:nvPr>
        </p:nvGraphicFramePr>
        <p:xfrm>
          <a:off x="719931" y="1426680"/>
          <a:ext cx="7894093" cy="31394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31568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1568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274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60396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24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911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Process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Arrival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Burst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Completion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Turnaround Time= (CT-AT)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Waiting Time=(TAT-BT)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AVG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6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7010</TotalTime>
  <Words>2154</Words>
  <Application>Microsoft Office PowerPoint</Application>
  <PresentationFormat>On-screen Show (4:3)</PresentationFormat>
  <Paragraphs>1037</Paragraphs>
  <Slides>43</Slides>
  <Notes>43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7" baseType="lpstr">
      <vt:lpstr>ＭＳ Ｐゴシック</vt:lpstr>
      <vt:lpstr>Arial</vt:lpstr>
      <vt:lpstr>courier new</vt:lpstr>
      <vt:lpstr>courier new</vt:lpstr>
      <vt:lpstr>Helvetica</vt:lpstr>
      <vt:lpstr>Monotype Sorts</vt:lpstr>
      <vt:lpstr>Open Sans</vt:lpstr>
      <vt:lpstr>Symbol</vt:lpstr>
      <vt:lpstr>Times New Roman</vt:lpstr>
      <vt:lpstr>trebuchet ms</vt:lpstr>
      <vt:lpstr>Verdana</vt:lpstr>
      <vt:lpstr>Webdings</vt:lpstr>
      <vt:lpstr>os-8</vt:lpstr>
      <vt:lpstr>Microsoft Equation 3.0</vt:lpstr>
      <vt:lpstr>Chapter 5:  CPU Scheduling</vt:lpstr>
      <vt:lpstr>Scheduling Criteria</vt:lpstr>
      <vt:lpstr>Scheduling Algorithm Optimization Criteria</vt:lpstr>
      <vt:lpstr>First-Come, First-Served (FCFS) Scheduling</vt:lpstr>
      <vt:lpstr>First-Come, First-Served (FCFS) Scheduling</vt:lpstr>
      <vt:lpstr>FCFS Scheduling (Cont.)</vt:lpstr>
      <vt:lpstr>FCFS Scheduling (Cont.)</vt:lpstr>
      <vt:lpstr>First-Come, First-Served (FCFS) Scheduling</vt:lpstr>
      <vt:lpstr>FCFS Scheduling (Cont.)</vt:lpstr>
      <vt:lpstr>Exercise</vt:lpstr>
      <vt:lpstr>FCFS Scheduling (Cont.)</vt:lpstr>
      <vt:lpstr>FCFS Scheduling (Cont.)</vt:lpstr>
      <vt:lpstr>Shortest-Job-First (SJF) Scheduling</vt:lpstr>
      <vt:lpstr>Example of SJF (Non Preemptive)</vt:lpstr>
      <vt:lpstr>Example of SJF- Non Preemptive</vt:lpstr>
      <vt:lpstr>Example of SJF- Non Preemptive(Cont.)</vt:lpstr>
      <vt:lpstr>Determining Length of Next CPU Burst</vt:lpstr>
      <vt:lpstr>Shortest-Remaining- Time- First (SRTF/SRTN)  Scheduling</vt:lpstr>
      <vt:lpstr>Shortest-Remaining- Time- First (SRTF/SRTN)  Scheduling Example</vt:lpstr>
      <vt:lpstr>Shortest-Remaining- Time- First (SRTF/SRTN)  Scheduling Example</vt:lpstr>
      <vt:lpstr>Shortest-Remaining- Time- First (SRTF/SRTN)  Scheduling Example</vt:lpstr>
      <vt:lpstr>Shortest-Remaining- Time- First (SRTF/SRTN)  Scheduling Example</vt:lpstr>
      <vt:lpstr>Shortest-Remaining- Time- First (SRTF/SRTN)  Scheduling Example</vt:lpstr>
      <vt:lpstr>Shortest-Remaining- Time- First (SRTF/SRTN)  Scheduling</vt:lpstr>
      <vt:lpstr>Priority Scheduling</vt:lpstr>
      <vt:lpstr>Non Preemptive Priority Scheduling Example</vt:lpstr>
      <vt:lpstr>Example of Priority- Non Preemptive(Cont.)</vt:lpstr>
      <vt:lpstr>Preemptive Priority Scheduling Example</vt:lpstr>
      <vt:lpstr>Example of Priority- Preemptive(Cont.)</vt:lpstr>
      <vt:lpstr>Round Robin (RR)</vt:lpstr>
      <vt:lpstr>Example of RR with Time Quantum = 4</vt:lpstr>
      <vt:lpstr>Round Robin Scheduling Example</vt:lpstr>
      <vt:lpstr>Example of Round Robin Scheduling(Cont.)</vt:lpstr>
      <vt:lpstr>Round Robin Scheduling Example</vt:lpstr>
      <vt:lpstr>Example of Round Robin Scheduling(Cont.)</vt:lpstr>
      <vt:lpstr>Time Quantum and Context Switch Time</vt:lpstr>
      <vt:lpstr>Turnaround Time Varies With  The Time Quantum</vt:lpstr>
      <vt:lpstr>Practice Questions</vt:lpstr>
      <vt:lpstr>Practice Questions</vt:lpstr>
      <vt:lpstr>Practice Questions</vt:lpstr>
      <vt:lpstr>Thread Scheduling</vt:lpstr>
      <vt:lpstr>Thread Scheduling</vt:lpstr>
      <vt:lpstr>End of Chapter 5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6:  CPU Scheduling</dc:title>
  <dc:creator>Marilyn Turnamian</dc:creator>
  <cp:lastModifiedBy>Windows User</cp:lastModifiedBy>
  <cp:revision>259</cp:revision>
  <cp:lastPrinted>2001-06-14T14:25:09Z</cp:lastPrinted>
  <dcterms:created xsi:type="dcterms:W3CDTF">2008-08-11T20:51:51Z</dcterms:created>
  <dcterms:modified xsi:type="dcterms:W3CDTF">2021-02-16T15:31:31Z</dcterms:modified>
</cp:coreProperties>
</file>