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55"/>
  </p:notesMasterIdLst>
  <p:sldIdLst>
    <p:sldId id="256" r:id="rId4"/>
    <p:sldId id="257" r:id="rId5"/>
    <p:sldId id="309" r:id="rId6"/>
    <p:sldId id="259" r:id="rId7"/>
    <p:sldId id="260" r:id="rId8"/>
    <p:sldId id="313" r:id="rId9"/>
    <p:sldId id="263" r:id="rId10"/>
    <p:sldId id="264" r:id="rId11"/>
    <p:sldId id="266" r:id="rId12"/>
    <p:sldId id="354" r:id="rId13"/>
    <p:sldId id="267" r:id="rId14"/>
    <p:sldId id="269" r:id="rId15"/>
    <p:sldId id="315" r:id="rId16"/>
    <p:sldId id="317" r:id="rId17"/>
    <p:sldId id="274" r:id="rId18"/>
    <p:sldId id="275" r:id="rId19"/>
    <p:sldId id="276" r:id="rId20"/>
    <p:sldId id="277" r:id="rId21"/>
    <p:sldId id="278" r:id="rId22"/>
    <p:sldId id="359" r:id="rId23"/>
    <p:sldId id="360" r:id="rId24"/>
    <p:sldId id="361" r:id="rId25"/>
    <p:sldId id="362" r:id="rId26"/>
    <p:sldId id="363" r:id="rId27"/>
    <p:sldId id="364" r:id="rId28"/>
    <p:sldId id="365" r:id="rId29"/>
    <p:sldId id="366" r:id="rId30"/>
    <p:sldId id="284" r:id="rId31"/>
    <p:sldId id="286" r:id="rId32"/>
    <p:sldId id="368" r:id="rId33"/>
    <p:sldId id="383" r:id="rId34"/>
    <p:sldId id="367" r:id="rId35"/>
    <p:sldId id="323" r:id="rId36"/>
    <p:sldId id="325" r:id="rId37"/>
    <p:sldId id="328" r:id="rId38"/>
    <p:sldId id="369" r:id="rId39"/>
    <p:sldId id="370" r:id="rId40"/>
    <p:sldId id="371" r:id="rId41"/>
    <p:sldId id="287" r:id="rId42"/>
    <p:sldId id="372" r:id="rId43"/>
    <p:sldId id="374" r:id="rId44"/>
    <p:sldId id="288" r:id="rId45"/>
    <p:sldId id="291" r:id="rId46"/>
    <p:sldId id="375" r:id="rId47"/>
    <p:sldId id="377" r:id="rId48"/>
    <p:sldId id="378" r:id="rId49"/>
    <p:sldId id="379" r:id="rId50"/>
    <p:sldId id="376" r:id="rId51"/>
    <p:sldId id="380" r:id="rId52"/>
    <p:sldId id="382" r:id="rId53"/>
    <p:sldId id="381"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81" autoAdjust="0"/>
    <p:restoredTop sz="93080" autoAdjust="0"/>
  </p:normalViewPr>
  <p:slideViewPr>
    <p:cSldViewPr>
      <p:cViewPr varScale="1">
        <p:scale>
          <a:sx n="74" d="100"/>
          <a:sy n="74" d="100"/>
        </p:scale>
        <p:origin x="142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a:t>in I/O buffers</a:t>
          </a:r>
          <a:endParaRPr lang="en-NZ" sz="1600" dirty="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C4A3DBED-6FC4-A541-B931-EB60E015B3A9}" type="presOf" srcId="{26383733-9C83-2F4E-AA73-9102FEACE73A}" destId="{C7F5FE58-0E4F-1448-8B6D-1E52F620776C}"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5966CD22-FDD0-DE4D-BCA4-DB3FA0E58675}" type="presOf" srcId="{9A7E617A-4BED-144C-BA37-F797C39B70C8}" destId="{C7F5FE58-0E4F-1448-8B6D-1E52F620776C}" srcOrd="0" destOrd="2"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65C4432C-5250-0640-8A86-B843CB2CE8B8}" type="presOf" srcId="{EA30BBB8-30F3-504E-8E0A-4089A7235F4B}" destId="{D6DE09C8-9119-B147-8885-52885619EE92}" srcOrd="1"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76FE5349-4226-CF43-A802-85086A94EB23}" type="presOf" srcId="{606FA574-F26B-524F-8E65-05056BD13BBA}" destId="{22B4735D-FDE9-0F4D-8517-6404F300167D}" srcOrd="0" destOrd="0" presId="urn:microsoft.com/office/officeart/2005/8/layout/vProcess5"/>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8A46FA12-3158-C240-B7DF-09C33CE8F711}" type="presOf" srcId="{26383733-9C83-2F4E-AA73-9102FEACE73A}" destId="{A26B9EBC-74D7-2A48-BA22-9588CC88354C}" srcOrd="1"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01DA2DF5-8E7F-6C4A-A685-F33147BBB45C}" type="presOf" srcId="{EA30BBB8-30F3-504E-8E0A-4089A7235F4B}" destId="{FBCB8F57-C548-1C43-A637-8BC0E0917159}" srcOrd="0" destOrd="1"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4E813E88-9F70-E74A-BFFA-385E2AC4DE04}" type="presOf" srcId="{F47FF2D5-1397-ED4B-9E14-2EDE603F5B0A}" destId="{D6DE09C8-9119-B147-8885-52885619EE92}" srcOrd="1" destOrd="3"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841D6870-4543-2B4B-9A88-866BCA5009AB}"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1F8CBAE7-5E4D-B746-A15B-28BCC9F64965}" srcId="{4B069595-C8F8-C542-AA06-04537D63260B}" destId="{26383733-9C83-2F4E-AA73-9102FEACE73A}" srcOrd="0" destOrd="0" parTransId="{B8E0DD79-8102-5B47-8E3C-C29A96295326}" sibTransId="{606FA574-F26B-524F-8E65-05056BD13BBA}"/>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a:t>attempt to detect the presence of deadlock and take action to recover</a:t>
          </a:r>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t>
        <a:bodyPr/>
        <a:lstStyle/>
        <a:p>
          <a:endParaRPr lang="en-US"/>
        </a:p>
      </dgm:t>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t>
        <a:bodyPr/>
        <a:lstStyle/>
        <a:p>
          <a:endParaRPr lang="en-US"/>
        </a:p>
      </dgm:t>
    </dgm:pt>
    <dgm:pt modelId="{C76E62B7-E6F6-F44C-BFF3-94CA42A82033}" type="pres">
      <dgm:prSet presAssocID="{B3519E38-63D0-C745-ACC8-EE804C95AC35}" presName="parentText" presStyleLbl="node1" presStyleIdx="0" presStyleCnt="3">
        <dgm:presLayoutVars>
          <dgm:chMax val="0"/>
          <dgm:bulletEnabled val="1"/>
        </dgm:presLayoutVars>
      </dgm:prSet>
      <dgm:spPr/>
      <dgm:t>
        <a:bodyPr/>
        <a:lstStyle/>
        <a:p>
          <a:endParaRPr lang="en-US"/>
        </a:p>
      </dgm:t>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t>
        <a:bodyPr/>
        <a:lstStyle/>
        <a:p>
          <a:endParaRPr lang="en-US"/>
        </a:p>
      </dgm:t>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t>
        <a:bodyPr/>
        <a:lstStyle/>
        <a:p>
          <a:endParaRPr lang="en-US"/>
        </a:p>
      </dgm:t>
    </dgm:pt>
    <dgm:pt modelId="{9CC9D5C0-7055-5F44-9C06-CD7F32234211}" type="pres">
      <dgm:prSet presAssocID="{3631D0E9-8757-2143-A3AB-7D38666D66FE}" presName="parentText" presStyleLbl="node1" presStyleIdx="1" presStyleCnt="3">
        <dgm:presLayoutVars>
          <dgm:chMax val="0"/>
          <dgm:bulletEnabled val="1"/>
        </dgm:presLayoutVars>
      </dgm:prSet>
      <dgm:spPr/>
      <dgm:t>
        <a:bodyPr/>
        <a:lstStyle/>
        <a:p>
          <a:endParaRPr lang="en-US"/>
        </a:p>
      </dgm:t>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t>
        <a:bodyPr/>
        <a:lstStyle/>
        <a:p>
          <a:endParaRPr lang="en-US"/>
        </a:p>
      </dgm:t>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t>
        <a:bodyPr/>
        <a:lstStyle/>
        <a:p>
          <a:endParaRPr lang="en-US"/>
        </a:p>
      </dgm:t>
    </dgm:pt>
    <dgm:pt modelId="{B6B6CCBA-6755-1B42-93ED-C3B536073808}" type="pres">
      <dgm:prSet presAssocID="{33A697D3-29B7-B746-8116-2FD7AD65033F}" presName="parentText" presStyleLbl="node1" presStyleIdx="2" presStyleCnt="3">
        <dgm:presLayoutVars>
          <dgm:chMax val="0"/>
          <dgm:bulletEnabled val="1"/>
        </dgm:presLayoutVars>
      </dgm:prSet>
      <dgm:spPr/>
      <dgm:t>
        <a:bodyPr/>
        <a:lstStyle/>
        <a:p>
          <a:endParaRPr lang="en-US"/>
        </a:p>
      </dgm:t>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t>
        <a:bodyPr/>
        <a:lstStyle/>
        <a:p>
          <a:endParaRPr lang="en-US"/>
        </a:p>
      </dgm:t>
    </dgm:pt>
  </dgm:ptLst>
  <dgm:cxnLst>
    <dgm:cxn modelId="{6D1F084C-7196-9849-82AA-E8C272CF2DA9}" type="presOf" srcId="{ED7AD9D7-3B0E-AD4A-A751-1A9ABE56CAD3}" destId="{369495E0-661A-D54E-9903-279BA6D5B61A}" srcOrd="0"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A43B19B7-A505-334E-B2D6-8DA0AA07DEDF}" srcId="{ED7AD9D7-3B0E-AD4A-A751-1A9ABE56CAD3}" destId="{33A697D3-29B7-B746-8116-2FD7AD65033F}" srcOrd="2" destOrd="0" parTransId="{0C0A163C-42D1-D04D-A3B4-9F5591432C99}" sibTransId="{5D6161F5-E354-9D41-8B60-FF7FDFDF880D}"/>
    <dgm:cxn modelId="{6F3E9FBC-B3A4-C54F-AE7D-F469B23297A5}" type="presOf" srcId="{B3519E38-63D0-C745-ACC8-EE804C95AC35}" destId="{C76E62B7-E6F6-F44C-BFF3-94CA42A82033}" srcOrd="1" destOrd="0" presId="urn:microsoft.com/office/officeart/2005/8/layout/list1"/>
    <dgm:cxn modelId="{B080592E-A450-0F4D-B17A-FF45E715F2A5}" type="presOf" srcId="{B3519E38-63D0-C745-ACC8-EE804C95AC35}" destId="{004EC6A0-F9A7-2B40-8F10-9B1A82403FEC}" srcOrd="0" destOrd="0" presId="urn:microsoft.com/office/officeart/2005/8/layout/list1"/>
    <dgm:cxn modelId="{9DF69D25-686A-EF46-BAE2-8F3554D650CF}" type="presOf" srcId="{0303975F-41A2-CD4A-95C6-B90AE9CCD0E8}" destId="{F2EF543C-883A-3143-B8FF-3427F8EB3AC7}" srcOrd="0"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21F312F8-B22A-0342-A590-8BB77E186959}" type="presOf" srcId="{33A697D3-29B7-B746-8116-2FD7AD65033F}" destId="{BAC87AA5-5913-7B49-BD6C-DD4C287E9944}" srcOrd="0" destOrd="0" presId="urn:microsoft.com/office/officeart/2005/8/layout/list1"/>
    <dgm:cxn modelId="{B1352B72-FC01-8A42-B90E-4579E20AFEC8}" type="presOf" srcId="{3631D0E9-8757-2143-A3AB-7D38666D66FE}" destId="{1E1A844A-30CB-3D47-B18C-D310F061AFD1}" srcOrd="0" destOrd="0" presId="urn:microsoft.com/office/officeart/2005/8/layout/list1"/>
    <dgm:cxn modelId="{9F189987-02CC-9B44-965E-29F038D88E14}" srcId="{B3519E38-63D0-C745-ACC8-EE804C95AC35}" destId="{0303975F-41A2-CD4A-95C6-B90AE9CCD0E8}" srcOrd="0" destOrd="0" parTransId="{36689625-B2F0-374D-B85C-B44134124316}" sibTransId="{7039640A-098D-A140-AB94-48D72F4A0B7D}"/>
    <dgm:cxn modelId="{C39E5184-A606-5B4B-A14A-22FF9454D929}" srcId="{ED7AD9D7-3B0E-AD4A-A751-1A9ABE56CAD3}" destId="{B3519E38-63D0-C745-ACC8-EE804C95AC35}" srcOrd="0" destOrd="0" parTransId="{933BC3E5-7FBF-0D4A-A1CE-FBE646AA3425}" sibTransId="{417CA3AF-5615-374B-A7CE-4199B5CAF923}"/>
    <dgm:cxn modelId="{F2DF239E-7974-9346-9044-9477AABF7378}" type="presOf" srcId="{3631D0E9-8757-2143-A3AB-7D38666D66FE}" destId="{9CC9D5C0-7055-5F44-9C06-CD7F32234211}" srcOrd="1" destOrd="0" presId="urn:microsoft.com/office/officeart/2005/8/layout/list1"/>
    <dgm:cxn modelId="{323D4443-BC85-2B4D-8185-00BB68A7901E}" type="presOf" srcId="{33A697D3-29B7-B746-8116-2FD7AD65033F}" destId="{B6B6CCBA-6755-1B42-93ED-C3B536073808}" srcOrd="1" destOrd="0" presId="urn:microsoft.com/office/officeart/2005/8/layout/list1"/>
    <dgm:cxn modelId="{C4CA2230-3E58-ED4B-A07E-53FFD2CACD85}" type="presOf" srcId="{E6054D81-C03C-0B42-885D-3F2A40AA5768}" destId="{CA916DCC-847C-7B4D-8447-2804E95D8344}" srcOrd="0" destOrd="0" presId="urn:microsoft.com/office/officeart/2005/8/layout/list1"/>
    <dgm:cxn modelId="{79400DAE-76C1-744C-B182-29C6564F5FBE}" type="presOf" srcId="{1952EA18-C951-384E-BF02-1843609FED6D}" destId="{57643F7F-6EBC-A944-A76A-1EA714F7B29A}" srcOrd="0"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9D30093A-49FD-EE40-995C-118BF7592BEC}" type="presParOf" srcId="{369495E0-661A-D54E-9903-279BA6D5B61A}" destId="{222544F3-9B75-9A4C-BDF2-15649982E6B2}" srcOrd="0" destOrd="0" presId="urn:microsoft.com/office/officeart/2005/8/layout/list1"/>
    <dgm:cxn modelId="{4A0B0C3F-8DB2-5847-AE7F-BB3752E445DA}" type="presParOf" srcId="{222544F3-9B75-9A4C-BDF2-15649982E6B2}" destId="{004EC6A0-F9A7-2B40-8F10-9B1A82403FEC}" srcOrd="0" destOrd="0" presId="urn:microsoft.com/office/officeart/2005/8/layout/list1"/>
    <dgm:cxn modelId="{A4049CF2-9A55-F449-BE3D-AD699D16F3C5}" type="presParOf" srcId="{222544F3-9B75-9A4C-BDF2-15649982E6B2}" destId="{C76E62B7-E6F6-F44C-BFF3-94CA42A82033}" srcOrd="1" destOrd="0" presId="urn:microsoft.com/office/officeart/2005/8/layout/list1"/>
    <dgm:cxn modelId="{6E40AE29-9449-D542-903D-5C36FC38752F}" type="presParOf" srcId="{369495E0-661A-D54E-9903-279BA6D5B61A}" destId="{9CAA6DB2-947F-A446-A29D-6B64E75E96AE}" srcOrd="1" destOrd="0" presId="urn:microsoft.com/office/officeart/2005/8/layout/list1"/>
    <dgm:cxn modelId="{489BEC54-F20F-5748-A2AC-F43D83B53CA5}" type="presParOf" srcId="{369495E0-661A-D54E-9903-279BA6D5B61A}" destId="{F2EF543C-883A-3143-B8FF-3427F8EB3AC7}" srcOrd="2" destOrd="0" presId="urn:microsoft.com/office/officeart/2005/8/layout/list1"/>
    <dgm:cxn modelId="{B31E3337-DCF4-C447-B230-F68F10FD4B3A}" type="presParOf" srcId="{369495E0-661A-D54E-9903-279BA6D5B61A}" destId="{433FAB19-4D8F-E14A-AA3C-2126FF391E3C}" srcOrd="3" destOrd="0" presId="urn:microsoft.com/office/officeart/2005/8/layout/list1"/>
    <dgm:cxn modelId="{5B1BEEC1-4ED7-1A4D-ABA0-374D6CAAA3FD}" type="presParOf" srcId="{369495E0-661A-D54E-9903-279BA6D5B61A}" destId="{61DB5EC3-F57B-734B-BD88-C465051E0148}" srcOrd="4" destOrd="0" presId="urn:microsoft.com/office/officeart/2005/8/layout/list1"/>
    <dgm:cxn modelId="{742BC711-858E-B44A-BCF0-F73EE39FD926}" type="presParOf" srcId="{61DB5EC3-F57B-734B-BD88-C465051E0148}" destId="{1E1A844A-30CB-3D47-B18C-D310F061AFD1}" srcOrd="0" destOrd="0" presId="urn:microsoft.com/office/officeart/2005/8/layout/list1"/>
    <dgm:cxn modelId="{C1AEEFF5-616E-9C4C-9B2B-B8C02D750512}" type="presParOf" srcId="{61DB5EC3-F57B-734B-BD88-C465051E0148}" destId="{9CC9D5C0-7055-5F44-9C06-CD7F32234211}" srcOrd="1" destOrd="0" presId="urn:microsoft.com/office/officeart/2005/8/layout/list1"/>
    <dgm:cxn modelId="{C4FA89A6-A181-DF4A-A760-BB3FA269555F}" type="presParOf" srcId="{369495E0-661A-D54E-9903-279BA6D5B61A}" destId="{E4515CF9-119D-C247-9B13-7F001A077510}" srcOrd="5" destOrd="0" presId="urn:microsoft.com/office/officeart/2005/8/layout/list1"/>
    <dgm:cxn modelId="{4E85D950-5104-1447-BC70-2CA3FE33A699}" type="presParOf" srcId="{369495E0-661A-D54E-9903-279BA6D5B61A}" destId="{CA916DCC-847C-7B4D-8447-2804E95D8344}" srcOrd="6" destOrd="0" presId="urn:microsoft.com/office/officeart/2005/8/layout/list1"/>
    <dgm:cxn modelId="{85A350D0-38EB-5347-AEC8-8390F6C4F0FB}" type="presParOf" srcId="{369495E0-661A-D54E-9903-279BA6D5B61A}" destId="{D8B4CE58-EFAD-6248-A9B4-1F5EB1C12E74}" srcOrd="7" destOrd="0" presId="urn:microsoft.com/office/officeart/2005/8/layout/list1"/>
    <dgm:cxn modelId="{E8B62E37-F4AF-2141-9691-4C353A651C2B}" type="presParOf" srcId="{369495E0-661A-D54E-9903-279BA6D5B61A}" destId="{2C5335F6-4159-0949-A37D-6FBA3FC7FF55}" srcOrd="8" destOrd="0" presId="urn:microsoft.com/office/officeart/2005/8/layout/list1"/>
    <dgm:cxn modelId="{B5C5370B-E4C5-714C-9E85-299F77B79EC2}" type="presParOf" srcId="{2C5335F6-4159-0949-A37D-6FBA3FC7FF55}" destId="{BAC87AA5-5913-7B49-BD6C-DD4C287E9944}" srcOrd="0" destOrd="0" presId="urn:microsoft.com/office/officeart/2005/8/layout/list1"/>
    <dgm:cxn modelId="{FFDCA9A0-0371-644E-AFE5-996949541B34}" type="presParOf" srcId="{2C5335F6-4159-0949-A37D-6FBA3FC7FF55}" destId="{B6B6CCBA-6755-1B42-93ED-C3B536073808}" srcOrd="1" destOrd="0" presId="urn:microsoft.com/office/officeart/2005/8/layout/list1"/>
    <dgm:cxn modelId="{3E8C0C62-5095-4340-816E-3B79D77B0022}" type="presParOf" srcId="{369495E0-661A-D54E-9903-279BA6D5B61A}" destId="{6B261F5C-683B-AC47-A41E-0CD037E423BC}" srcOrd="9" destOrd="0" presId="urn:microsoft.com/office/officeart/2005/8/layout/list1"/>
    <dgm:cxn modelId="{34D25125-A8F9-134D-A8D6-76A19670A091}"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a:t>Mutual Exclusion</a:t>
          </a:r>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r>
            <a:rPr lang="en-US" sz="2000" dirty="0"/>
            <a:t>if access to a resource requires mutual exclusion then it must be supported by the OS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a:t>Hold and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r>
            <a:rPr lang="en-US" sz="2000" dirty="0"/>
            <a:t>require that a process request all of its required resources at one time and blocking the process until all requests can be granted simultaneously</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t>
        <a:bodyPr/>
        <a:lstStyle/>
        <a:p>
          <a:endParaRPr lang="en-US"/>
        </a:p>
      </dgm:t>
    </dgm:pt>
  </dgm:ptLst>
  <dgm:cxnLst>
    <dgm:cxn modelId="{7C82697B-C123-D844-BB26-F05E14DB5C1B}" type="presOf" srcId="{DDA4127B-9362-6D4C-ACCC-00F7DD8B845D}" destId="{281B9D59-CF02-654A-AF7E-03E996300BBC}" srcOrd="1"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949DC736-CD59-E445-918A-47D559EB25FD}" type="presOf" srcId="{59FD4889-A857-9E49-BCCD-5C20CF4360D3}" destId="{12FF2B9D-26D2-A44F-9E18-FDC677BD1D09}" srcOrd="0" destOrd="0" presId="urn:microsoft.com/office/officeart/2005/8/layout/hierarchy3"/>
    <dgm:cxn modelId="{15697879-4AE8-E642-A677-251D8A74442E}" srcId="{59FD4889-A857-9E49-BCCD-5C20CF4360D3}" destId="{0E3BFD0E-CA45-2B4D-AF18-959345078E41}" srcOrd="0" destOrd="0" parTransId="{1D477BAD-E25D-E045-9F4B-D148C5A3AF18}" sibTransId="{8BD52DFB-B64E-DF4B-897C-35DF474845E6}"/>
    <dgm:cxn modelId="{E2A04AA0-340C-B147-903F-6AAC767F25E6}" type="presOf" srcId="{DDA4127B-9362-6D4C-ACCC-00F7DD8B845D}" destId="{F0B0B8F8-69E5-5349-82BB-435D76CEDD77}" srcOrd="0"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FACC5AB7-3A72-BE41-A1A5-1722C13F648B}" type="presOf" srcId="{A119A291-1BBB-E142-A03E-1CF14D632E82}" destId="{9E20200B-BDEC-584A-AE68-9E2949419DE0}" srcOrd="0" destOrd="0" presId="urn:microsoft.com/office/officeart/2005/8/layout/hierarchy3"/>
    <dgm:cxn modelId="{312D5343-51C1-944B-B789-7569E7F580A0}" type="presOf" srcId="{1D477BAD-E25D-E045-9F4B-D148C5A3AF18}" destId="{60F002DE-5B92-314F-B8EB-59BEC6FCAD53}" srcOrd="0" destOrd="0" presId="urn:microsoft.com/office/officeart/2005/8/layout/hierarchy3"/>
    <dgm:cxn modelId="{85B5BFF0-30B2-EA4E-8256-686E7750A64D}" type="presOf" srcId="{235DB11C-76D5-FB49-8ECA-14FACE1EB926}" destId="{5E003098-C1CA-7547-973E-268F1C53ECA3}" srcOrd="0" destOrd="0" presId="urn:microsoft.com/office/officeart/2005/8/layout/hierarchy3"/>
    <dgm:cxn modelId="{E9FF2DF0-4D99-C748-9A94-D0A2DF567EB5}" type="presOf" srcId="{B84F91DA-5307-B845-8836-509C6A2AEFB2}" destId="{A4ACE6A4-5292-684B-BADA-4484BB0C4C6D}" srcOrd="0" destOrd="0" presId="urn:microsoft.com/office/officeart/2005/8/layout/hierarchy3"/>
    <dgm:cxn modelId="{7DA5220F-8A58-1D4C-AD96-39DC1A8393B4}" type="presOf" srcId="{59FD4889-A857-9E49-BCCD-5C20CF4360D3}" destId="{C53B0DB4-A3BE-834A-AD14-3FA89BAF9B6A}" srcOrd="1" destOrd="0" presId="urn:microsoft.com/office/officeart/2005/8/layout/hierarchy3"/>
    <dgm:cxn modelId="{75DD0C1D-FC41-8741-8081-05860B99CA7A}" type="presOf" srcId="{0E3BFD0E-CA45-2B4D-AF18-959345078E41}" destId="{37630BD2-C147-434D-9AE2-A781C2BD8B3D}" srcOrd="0" destOrd="0" presId="urn:microsoft.com/office/officeart/2005/8/layout/hierarchy3"/>
    <dgm:cxn modelId="{90B5603F-E6E4-5F48-B8AC-C05DB1866690}" type="presParOf" srcId="{9E20200B-BDEC-584A-AE68-9E2949419DE0}" destId="{F4C5D177-745F-1A40-9B41-8744921058B6}" srcOrd="0" destOrd="0" presId="urn:microsoft.com/office/officeart/2005/8/layout/hierarchy3"/>
    <dgm:cxn modelId="{C97F5258-9D63-B145-A46F-113213180198}" type="presParOf" srcId="{F4C5D177-745F-1A40-9B41-8744921058B6}" destId="{3A905F58-43A6-B142-A6A3-7CAD0FF59C4C}" srcOrd="0" destOrd="0" presId="urn:microsoft.com/office/officeart/2005/8/layout/hierarchy3"/>
    <dgm:cxn modelId="{9B416D6C-7F34-9645-8AE5-242162C2EC9B}" type="presParOf" srcId="{3A905F58-43A6-B142-A6A3-7CAD0FF59C4C}" destId="{12FF2B9D-26D2-A44F-9E18-FDC677BD1D09}" srcOrd="0" destOrd="0" presId="urn:microsoft.com/office/officeart/2005/8/layout/hierarchy3"/>
    <dgm:cxn modelId="{A8BDE643-E1A2-A842-9DE6-7FBC46405AE4}" type="presParOf" srcId="{3A905F58-43A6-B142-A6A3-7CAD0FF59C4C}" destId="{C53B0DB4-A3BE-834A-AD14-3FA89BAF9B6A}" srcOrd="1" destOrd="0" presId="urn:microsoft.com/office/officeart/2005/8/layout/hierarchy3"/>
    <dgm:cxn modelId="{89865BD1-0471-2B4C-9421-0228AE02F91B}" type="presParOf" srcId="{F4C5D177-745F-1A40-9B41-8744921058B6}" destId="{ED7ED8AD-8D49-794D-802A-0F87DEE2DA81}" srcOrd="1" destOrd="0" presId="urn:microsoft.com/office/officeart/2005/8/layout/hierarchy3"/>
    <dgm:cxn modelId="{51FB8813-EA20-444D-9A43-010643ADF9A3}" type="presParOf" srcId="{ED7ED8AD-8D49-794D-802A-0F87DEE2DA81}" destId="{60F002DE-5B92-314F-B8EB-59BEC6FCAD53}" srcOrd="0" destOrd="0" presId="urn:microsoft.com/office/officeart/2005/8/layout/hierarchy3"/>
    <dgm:cxn modelId="{4ACC95A3-058E-C844-9CBB-3E6449A28CA6}" type="presParOf" srcId="{ED7ED8AD-8D49-794D-802A-0F87DEE2DA81}" destId="{37630BD2-C147-434D-9AE2-A781C2BD8B3D}" srcOrd="1" destOrd="0" presId="urn:microsoft.com/office/officeart/2005/8/layout/hierarchy3"/>
    <dgm:cxn modelId="{A140C082-42B7-BE4D-8445-3F02714D185E}" type="presParOf" srcId="{9E20200B-BDEC-584A-AE68-9E2949419DE0}" destId="{DE815D5E-F14E-A04B-A578-B509F8B7EE08}" srcOrd="1" destOrd="0" presId="urn:microsoft.com/office/officeart/2005/8/layout/hierarchy3"/>
    <dgm:cxn modelId="{1CDCF394-64E6-6949-B72D-CD1BCE64A5B5}" type="presParOf" srcId="{DE815D5E-F14E-A04B-A578-B509F8B7EE08}" destId="{2E48A3B0-5CE4-A440-B011-2DFAC4B3D4FC}" srcOrd="0" destOrd="0" presId="urn:microsoft.com/office/officeart/2005/8/layout/hierarchy3"/>
    <dgm:cxn modelId="{9502E679-0F04-2947-91F9-F5D58127AFAE}" type="presParOf" srcId="{2E48A3B0-5CE4-A440-B011-2DFAC4B3D4FC}" destId="{F0B0B8F8-69E5-5349-82BB-435D76CEDD77}" srcOrd="0" destOrd="0" presId="urn:microsoft.com/office/officeart/2005/8/layout/hierarchy3"/>
    <dgm:cxn modelId="{58626D98-D12C-DA49-AE63-2AF9D587862F}" type="presParOf" srcId="{2E48A3B0-5CE4-A440-B011-2DFAC4B3D4FC}" destId="{281B9D59-CF02-654A-AF7E-03E996300BBC}" srcOrd="1" destOrd="0" presId="urn:microsoft.com/office/officeart/2005/8/layout/hierarchy3"/>
    <dgm:cxn modelId="{F21EEBCD-4121-E349-B4DD-4B1FA9931D9A}" type="presParOf" srcId="{DE815D5E-F14E-A04B-A578-B509F8B7EE08}" destId="{11860993-9DFE-464F-AC3E-D4DFFA9EA3C6}" srcOrd="1" destOrd="0" presId="urn:microsoft.com/office/officeart/2005/8/layout/hierarchy3"/>
    <dgm:cxn modelId="{F014F57A-F536-F648-8539-11CB17868DA5}" type="presParOf" srcId="{11860993-9DFE-464F-AC3E-D4DFFA9EA3C6}" destId="{5E003098-C1CA-7547-973E-268F1C53ECA3}" srcOrd="0" destOrd="0" presId="urn:microsoft.com/office/officeart/2005/8/layout/hierarchy3"/>
    <dgm:cxn modelId="{331BE923-687A-B647-B7DD-14CFE41C82D9}"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a:t>Deadlock Avoidance</a:t>
          </a:r>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a:t>Process Initiation Denial</a:t>
          </a:r>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a:t>Resource Allocation Denial</a:t>
          </a:r>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176560"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t>
        <a:bodyPr/>
        <a:lstStyle/>
        <a:p>
          <a:endParaRPr lang="en-US"/>
        </a:p>
      </dgm:t>
    </dgm:pt>
  </dgm:ptLst>
  <dgm:cxnLst>
    <dgm:cxn modelId="{12064706-20F2-D544-AD8A-354D74175A74}" srcId="{F062EC3C-6EFC-E549-B0A6-36A5EF2F31B8}" destId="{F6D919FA-8043-1648-9435-3B044C874DF4}" srcOrd="0" destOrd="0" parTransId="{34BBCD0B-09C0-5C40-985D-722C6A8B8D4A}" sibTransId="{1BEA73A2-B2F5-744E-A0A4-92D6B3CBFC0C}"/>
    <dgm:cxn modelId="{34F2E961-D244-4D43-A4A1-955F3C2DA5A2}" type="presOf" srcId="{F6D919FA-8043-1648-9435-3B044C874DF4}" destId="{79B14E63-805C-DE41-B89C-2B3688158754}"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9053543A-13DB-E14F-849E-166660EADE3B}" type="presOf" srcId="{C3196ED2-479E-7141-93AC-F6A89FA2C6ED}" destId="{B6E620A8-3870-184F-A4DF-FE9D56D0980F}" srcOrd="1" destOrd="0" presId="urn:microsoft.com/office/officeart/2005/8/layout/radial1"/>
    <dgm:cxn modelId="{7D626A3E-19C6-2A40-A03A-A04A860F1287}" srcId="{58D67F14-4061-DE48-85BD-34BBC8A13C18}" destId="{7DCF3586-AFD8-8F4A-B7BD-6F0866B52735}" srcOrd="0" destOrd="0" parTransId="{B7BE8777-84B3-E143-A280-3211AF91B6DD}" sibTransId="{5C6E8599-4CCA-8A4F-B7DB-D7B260D92DE7}"/>
    <dgm:cxn modelId="{12DBE0A5-CA25-6345-99B4-C024AAA3A7FB}" type="presOf" srcId="{F062EC3C-6EFC-E549-B0A6-36A5EF2F31B8}" destId="{79B14E63-805C-DE41-B89C-2B3688158754}"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8944B358-411D-EC4D-97D8-D76732BADC3F}" type="presOf" srcId="{3729A948-E60F-B544-8E88-22E92FB36AFB}" destId="{33750716-0DAC-BC40-8E79-75B3BD9B9C84}" srcOrd="0" destOrd="0" presId="urn:microsoft.com/office/officeart/2005/8/layout/radial1"/>
    <dgm:cxn modelId="{7DBD08C9-3C5A-FB40-B495-DBC06EFAA4BB}" type="presOf" srcId="{C3196ED2-479E-7141-93AC-F6A89FA2C6ED}" destId="{4E01D2EE-6258-AD44-9D8B-05B084D8A730}" srcOrd="0" destOrd="0" presId="urn:microsoft.com/office/officeart/2005/8/layout/radial1"/>
    <dgm:cxn modelId="{79EA00EA-254F-C643-AF1F-A0C9D5C06EFD}" type="presOf" srcId="{B5FA1B05-BE5A-B048-B56B-8D581D15F0E3}" destId="{37EF3EA1-0525-9443-B14B-E7519F79A5FD}" srcOrd="1" destOrd="0" presId="urn:microsoft.com/office/officeart/2005/8/layout/radial1"/>
    <dgm:cxn modelId="{770E0DB4-776E-E34E-8F13-3455B0864DA4}" type="presOf" srcId="{58D67F14-4061-DE48-85BD-34BBC8A13C18}" destId="{215F23CF-03EA-F24E-BC55-33B92E2BE58F}" srcOrd="0" destOrd="0" presId="urn:microsoft.com/office/officeart/2005/8/layout/radial1"/>
    <dgm:cxn modelId="{F29EA5CE-4F67-0241-9A91-EFEEDE3432A4}" srcId="{3729A948-E60F-B544-8E88-22E92FB36AFB}" destId="{58D67F14-4061-DE48-85BD-34BBC8A13C18}" srcOrd="1" destOrd="0" parTransId="{B5FA1B05-BE5A-B048-B56B-8D581D15F0E3}" sibTransId="{5747ED66-9B3C-4145-936F-DB7D4A95957F}"/>
    <dgm:cxn modelId="{365D9A90-0310-664C-957B-92412EC2F4DE}" srcId="{3729A948-E60F-B544-8E88-22E92FB36AFB}" destId="{F062EC3C-6EFC-E549-B0A6-36A5EF2F31B8}" srcOrd="0" destOrd="0" parTransId="{C3196ED2-479E-7141-93AC-F6A89FA2C6ED}" sibTransId="{E2889486-61D9-7E4B-AF3C-E41B87D58131}"/>
    <dgm:cxn modelId="{735A05B4-98F6-1149-87CC-CA4D12C14BA7}" type="presOf" srcId="{7DCF3586-AFD8-8F4A-B7BD-6F0866B52735}" destId="{215F23CF-03EA-F24E-BC55-33B92E2BE58F}" srcOrd="0" destOrd="1" presId="urn:microsoft.com/office/officeart/2005/8/layout/radial1"/>
    <dgm:cxn modelId="{438D10AD-8023-E64F-AA11-9AB2327729EB}" type="presOf" srcId="{8157F3D1-00E5-A844-9B9B-E8949A19C561}" destId="{BD37C29E-7B23-4A4E-A1DC-E66BDFE0426D}" srcOrd="0" destOrd="0" presId="urn:microsoft.com/office/officeart/2005/8/layout/radial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a:t>Processes under consideration must be independent and with no synchronization requirements</a:t>
          </a:r>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a:t>There must be a fixed number of resources to allocate</a:t>
          </a:r>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a:t>No process may exit while holding resources</a:t>
          </a:r>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a:t>Maximum resource requirement for each process must be stated in advance</a:t>
          </a:r>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t>
        <a:bodyPr/>
        <a:lstStyle/>
        <a:p>
          <a:endParaRPr lang="en-US"/>
        </a:p>
      </dgm:t>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t>
        <a:bodyPr/>
        <a:lstStyle/>
        <a:p>
          <a:endParaRPr lang="en-US"/>
        </a:p>
      </dgm:t>
    </dgm:pt>
    <dgm:pt modelId="{886D23ED-3637-CE46-A6CB-B865BE255F23}" type="pres">
      <dgm:prSet presAssocID="{F498C5BD-68DA-4644-ADF8-69D1A63D68BB}" presName="descendantText" presStyleLbl="alignAcc1" presStyleIdx="0" presStyleCnt="4">
        <dgm:presLayoutVars>
          <dgm:bulletEnabled val="1"/>
        </dgm:presLayoutVars>
      </dgm:prSet>
      <dgm:spPr/>
      <dgm:t>
        <a:bodyPr/>
        <a:lstStyle/>
        <a:p>
          <a:endParaRPr lang="en-US"/>
        </a:p>
      </dgm:t>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t>
        <a:bodyPr/>
        <a:lstStyle/>
        <a:p>
          <a:endParaRPr lang="en-US"/>
        </a:p>
      </dgm:t>
    </dgm:pt>
    <dgm:pt modelId="{6A4A87EE-4AEE-E34C-A2C3-582622EF7A13}" type="pres">
      <dgm:prSet presAssocID="{7BA4C079-623C-3B42-A60D-A6DC56F6CB5E}" presName="descendantText" presStyleLbl="alignAcc1" presStyleIdx="1" presStyleCnt="4">
        <dgm:presLayoutVars>
          <dgm:bulletEnabled val="1"/>
        </dgm:presLayoutVars>
      </dgm:prSet>
      <dgm:spPr/>
      <dgm:t>
        <a:bodyPr/>
        <a:lstStyle/>
        <a:p>
          <a:endParaRPr lang="en-US"/>
        </a:p>
      </dgm:t>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t>
        <a:bodyPr/>
        <a:lstStyle/>
        <a:p>
          <a:endParaRPr lang="en-US"/>
        </a:p>
      </dgm:t>
    </dgm:pt>
    <dgm:pt modelId="{EF7FB46F-9225-9141-B86D-BAF1B5E8EB3A}" type="pres">
      <dgm:prSet presAssocID="{A7505343-D836-E44E-9650-CB024324F175}" presName="descendantText" presStyleLbl="alignAcc1" presStyleIdx="2" presStyleCnt="4">
        <dgm:presLayoutVars>
          <dgm:bulletEnabled val="1"/>
        </dgm:presLayoutVars>
      </dgm:prSet>
      <dgm:spPr/>
      <dgm:t>
        <a:bodyPr/>
        <a:lstStyle/>
        <a:p>
          <a:endParaRPr lang="en-US"/>
        </a:p>
      </dgm:t>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t>
        <a:bodyPr/>
        <a:lstStyle/>
        <a:p>
          <a:endParaRPr lang="en-US"/>
        </a:p>
      </dgm:t>
    </dgm:pt>
    <dgm:pt modelId="{8D2DD4D3-1A75-7C4F-A25D-BD10D88794DD}" type="pres">
      <dgm:prSet presAssocID="{277072A7-DCFC-3647-BE8A-740DF8B40947}" presName="descendantText" presStyleLbl="alignAcc1" presStyleIdx="3" presStyleCnt="4">
        <dgm:presLayoutVars>
          <dgm:bulletEnabled val="1"/>
        </dgm:presLayoutVars>
      </dgm:prSet>
      <dgm:spPr/>
      <dgm:t>
        <a:bodyPr/>
        <a:lstStyle/>
        <a:p>
          <a:endParaRPr lang="en-US"/>
        </a:p>
      </dgm:t>
    </dgm:pt>
  </dgm:ptLst>
  <dgm:cxnLst>
    <dgm:cxn modelId="{7CA93F8D-8BF9-BD46-B7F6-EB3CC311CD2D}" srcId="{F60C3E38-7628-754A-980E-882097F46041}" destId="{7BA4C079-623C-3B42-A60D-A6DC56F6CB5E}" srcOrd="1" destOrd="0" parTransId="{43F93D5B-408E-1F49-8891-C8B40402E56E}" sibTransId="{9E807F25-041A-FB4C-BE1E-3A55EF5A361B}"/>
    <dgm:cxn modelId="{6B738D77-85B4-5646-8B09-4005C6AFA13C}" srcId="{F60C3E38-7628-754A-980E-882097F46041}" destId="{277072A7-DCFC-3647-BE8A-740DF8B40947}" srcOrd="3" destOrd="0" parTransId="{B76EE4B9-E6E8-5F45-9460-9E8865F44C4F}" sibTransId="{29923069-B7BC-9F46-92FC-DB2A4530760C}"/>
    <dgm:cxn modelId="{3F87C0DB-4B4B-1449-A0AA-809FA9049073}" srcId="{277072A7-DCFC-3647-BE8A-740DF8B40947}" destId="{78014E2F-2802-EA4D-80DA-FB88FB99B6D2}" srcOrd="0" destOrd="0" parTransId="{9F1E4E15-2A07-864E-A693-6BCD1359F82C}" sibTransId="{9033B088-BEA9-4F47-8421-056D82DA8AA3}"/>
    <dgm:cxn modelId="{47BFAF70-0282-F440-952B-EA3CEE6DCAD5}" srcId="{F60C3E38-7628-754A-980E-882097F46041}" destId="{F498C5BD-68DA-4644-ADF8-69D1A63D68BB}" srcOrd="0" destOrd="0" parTransId="{29E3E288-8D65-5F46-8C7B-2F92E875D348}" sibTransId="{5168AC7E-D9F2-E44C-8529-39B0FAD3D942}"/>
    <dgm:cxn modelId="{C012555C-5839-424A-BCA9-2FBBBDE4C159}" type="presOf" srcId="{77919EC8-D1BF-754D-AA52-9A9730069C75}" destId="{EF7FB46F-9225-9141-B86D-BAF1B5E8EB3A}"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FAFFB8F7-7C5F-9F45-9F78-2F1D7157434E}" srcId="{F60C3E38-7628-754A-980E-882097F46041}" destId="{A7505343-D836-E44E-9650-CB024324F175}" srcOrd="2" destOrd="0" parTransId="{54EDBEB6-49C3-E040-9076-741DC008BDEE}" sibTransId="{37721873-C57E-8145-A051-A06CD28530ED}"/>
    <dgm:cxn modelId="{7E0C55CD-8F08-864E-B749-EBEAB756E8A3}" type="presOf" srcId="{F60C3E38-7628-754A-980E-882097F46041}" destId="{69E6B447-FD70-B34F-A8BD-43DD0BD3B500}" srcOrd="0" destOrd="0" presId="urn:microsoft.com/office/officeart/2005/8/layout/chevron2"/>
    <dgm:cxn modelId="{08666E9E-E541-794C-A0D2-47822D0C8F5B}" type="presOf" srcId="{7BA4C079-623C-3B42-A60D-A6DC56F6CB5E}" destId="{D0F31248-269F-D144-92AD-ECFD3E15F677}"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a:t>Deadlock detection strategies do the opposite</a:t>
          </a:r>
          <a:endParaRPr lang="en-NZ" dirty="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t>
        <a:bodyPr/>
        <a:lstStyle/>
        <a:p>
          <a:endParaRPr lang="en-US"/>
        </a:p>
      </dgm:t>
    </dgm:pt>
    <dgm:pt modelId="{69A1457E-6F82-714B-9684-358489247C06}" type="pres">
      <dgm:prSet presAssocID="{0AB1442D-F7B0-E942-9A45-FD45BB7014C2}" presName="parentText" presStyleLbl="node1" presStyleIdx="0" presStyleCnt="2">
        <dgm:presLayoutVars>
          <dgm:chMax val="0"/>
          <dgm:bulletEnabled val="1"/>
        </dgm:presLayoutVars>
      </dgm:prSet>
      <dgm:spPr/>
      <dgm:t>
        <a:bodyPr/>
        <a:lstStyle/>
        <a:p>
          <a:endParaRPr lang="en-US"/>
        </a:p>
      </dgm:t>
    </dgm:pt>
    <dgm:pt modelId="{D2A3FB79-225F-F645-9263-70FD35EA9D07}" type="pres">
      <dgm:prSet presAssocID="{0AB1442D-F7B0-E942-9A45-FD45BB7014C2}" presName="childText" presStyleLbl="revTx" presStyleIdx="0" presStyleCnt="2">
        <dgm:presLayoutVars>
          <dgm:bulletEnabled val="1"/>
        </dgm:presLayoutVars>
      </dgm:prSet>
      <dgm:spPr/>
      <dgm:t>
        <a:bodyPr/>
        <a:lstStyle/>
        <a:p>
          <a:endParaRPr lang="en-US"/>
        </a:p>
      </dgm:t>
    </dgm:pt>
    <dgm:pt modelId="{08A9A630-6BC3-5044-A148-A2D3991B226A}" type="pres">
      <dgm:prSet presAssocID="{A05E3648-D5D8-884B-B502-F041268A61FA}" presName="parentText" presStyleLbl="node1" presStyleIdx="1" presStyleCnt="2">
        <dgm:presLayoutVars>
          <dgm:chMax val="0"/>
          <dgm:bulletEnabled val="1"/>
        </dgm:presLayoutVars>
      </dgm:prSet>
      <dgm:spPr/>
      <dgm:t>
        <a:bodyPr/>
        <a:lstStyle/>
        <a:p>
          <a:endParaRPr lang="en-US"/>
        </a:p>
      </dgm:t>
    </dgm:pt>
    <dgm:pt modelId="{106A0A9A-EAED-1142-8E93-D86999C38394}" type="pres">
      <dgm:prSet presAssocID="{A05E3648-D5D8-884B-B502-F041268A61FA}" presName="childText" presStyleLbl="revTx" presStyleIdx="1" presStyleCnt="2">
        <dgm:presLayoutVars>
          <dgm:bulletEnabled val="1"/>
        </dgm:presLayoutVars>
      </dgm:prSet>
      <dgm:spPr/>
      <dgm:t>
        <a:bodyPr/>
        <a:lstStyle/>
        <a:p>
          <a:endParaRPr lang="en-US"/>
        </a:p>
      </dgm:t>
    </dgm:pt>
  </dgm:ptLst>
  <dgm:cxnLst>
    <dgm:cxn modelId="{58BB09FB-99DF-6848-B8E7-F0CA2EE73C58}" srcId="{A4982EA1-1697-BB4A-962F-C690979B5CA8}" destId="{A05E3648-D5D8-884B-B502-F041268A61FA}" srcOrd="1" destOrd="0" parTransId="{ED0AD63D-3D5B-6241-A915-A44324621227}" sibTransId="{CACE43C1-E9E0-7D40-A855-F893DDB38B68}"/>
    <dgm:cxn modelId="{DB6E02F9-ED0C-1D40-B758-FCF9E0FE16DE}" type="presOf" srcId="{A4982EA1-1697-BB4A-962F-C690979B5CA8}" destId="{C1DDCA54-C9A0-A94D-8D3C-914551118621}"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CBFAC14B-D317-954E-BCFE-91AE11A29E6B}" srcId="{0AB1442D-F7B0-E942-9A45-FD45BB7014C2}" destId="{41116F9D-1093-C541-8F24-AF923714F38C}" srcOrd="0" destOrd="0" parTransId="{3F92352A-7F66-B447-B744-93E870DD631A}" sibTransId="{7B1B513D-36B5-4A43-B336-4B67BFB3508D}"/>
    <dgm:cxn modelId="{5F75CBA0-771A-9148-8413-52ADC87F5509}" type="presOf" srcId="{41116F9D-1093-C541-8F24-AF923714F38C}" destId="{D2A3FB79-225F-F645-9263-70FD35EA9D07}" srcOrd="0" destOrd="0" presId="urn:microsoft.com/office/officeart/2005/8/layout/vList2"/>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a:t>it leads to early detection</a:t>
          </a:r>
          <a:endParaRPr lang="en-NZ" dirty="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a:t>Disadvantage</a:t>
          </a:r>
          <a:endParaRPr lang="en-NZ" dirty="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DAE6E0AE-7E33-6043-AB2F-E8E868A7E7D7}" type="presOf" srcId="{5EC62C39-5D1E-0947-9967-ED4094E6F336}" destId="{5B807A66-FA4A-EA45-9E62-5BAF4765C594}" srcOrd="0" destOrd="0" presId="urn:microsoft.com/office/officeart/2005/8/layout/arrow4"/>
    <dgm:cxn modelId="{BC6B853C-7B02-CE4E-8368-D6B8D0D16C77}" type="presOf" srcId="{3A8468E8-4E83-BF44-A60E-FC399A63CFB7}" destId="{4AF069EA-EC98-CA45-A086-7FA7E99EA8A6}" srcOrd="0" destOrd="2" presId="urn:microsoft.com/office/officeart/2005/8/layout/arrow4"/>
    <dgm:cxn modelId="{0B2BC5B8-54AD-CD4E-9072-1F0972CD9DB8}" type="presOf" srcId="{192623A6-B749-D940-A5F6-2FEB4377FAC6}" destId="{4AF069EA-EC98-CA45-A086-7FA7E99EA8A6}" srcOrd="0" destOrd="1" presId="urn:microsoft.com/office/officeart/2005/8/layout/arrow4"/>
    <dgm:cxn modelId="{4C41D010-5F2C-1846-8D6C-2418AD200283}" srcId="{8C513320-B510-7246-B38E-888B30FCCCB1}" destId="{542ADEA3-DD61-8846-9F75-8E1F4846D843}" srcOrd="0" destOrd="0" parTransId="{07DC4457-50FF-A14F-864A-0E86F277E3B9}" sibTransId="{491C7949-4184-B34F-8664-D7D6CED92DDF}"/>
    <dgm:cxn modelId="{B4102671-FB45-6D47-B949-BFDBDC678A3C}" type="presOf" srcId="{483DF84F-B392-CE44-9BC1-22C81E8A67DC}" destId="{5B807A66-FA4A-EA45-9E62-5BAF4765C594}" srcOrd="0" destOrd="1" presId="urn:microsoft.com/office/officeart/2005/8/layout/arrow4"/>
    <dgm:cxn modelId="{0760CA54-2EF0-6243-9A84-3022330E37A3}" type="presOf" srcId="{8C513320-B510-7246-B38E-888B30FCCCB1}" destId="{6B4E353E-7815-0C4E-A2AC-66663DBC748F}"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4D976160-B68C-F94E-A528-99CE280422EA}" type="presOf" srcId="{542ADEA3-DD61-8846-9F75-8E1F4846D843}" destId="{4AF069EA-EC98-CA45-A086-7FA7E99EA8A6}" srcOrd="0" destOrd="0"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Maximum resource requirement for each process must be stated in advance</a:t>
          </a:r>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Processes under consideration must be independent and with no synchronization requirements</a:t>
          </a:r>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There must be a fixed number of resources to allocate</a:t>
          </a:r>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endParaRPr lang="en-US" sz="23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No process may exit while holding resources</a:t>
          </a:r>
        </a:p>
      </dsp:txBody>
      <dsp:txXfrm rot="-5400000">
        <a:off x="784057" y="2952070"/>
        <a:ext cx="7029002" cy="656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15647"/>
          <a:ext cx="8077200" cy="127413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NZ" sz="3300" kern="1200" dirty="0"/>
            <a:t>Deadlock prevention strategies are very conservative </a:t>
          </a:r>
          <a:endParaRPr lang="en-US" sz="3300" kern="1200" dirty="0"/>
        </a:p>
      </dsp:txBody>
      <dsp:txXfrm>
        <a:off x="62198" y="77845"/>
        <a:ext cx="7952804" cy="1149734"/>
      </dsp:txXfrm>
    </dsp:sp>
    <dsp:sp modelId="{D2A3FB79-225F-F645-9263-70FD35EA9D07}">
      <dsp:nvSpPr>
        <dsp:cNvPr id="0" name=""/>
        <dsp:cNvSpPr/>
      </dsp:nvSpPr>
      <dsp:spPr>
        <a:xfrm>
          <a:off x="0" y="1289777"/>
          <a:ext cx="8077200" cy="78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NZ" sz="2600" kern="1200" dirty="0"/>
            <a:t>limit access to resources by imposing restrictions on processes</a:t>
          </a:r>
        </a:p>
      </dsp:txBody>
      <dsp:txXfrm>
        <a:off x="0" y="1289777"/>
        <a:ext cx="8077200" cy="785565"/>
      </dsp:txXfrm>
    </dsp:sp>
    <dsp:sp modelId="{08A9A630-6BC3-5044-A148-A2D3991B226A}">
      <dsp:nvSpPr>
        <dsp:cNvPr id="0" name=""/>
        <dsp:cNvSpPr/>
      </dsp:nvSpPr>
      <dsp:spPr>
        <a:xfrm>
          <a:off x="0" y="2075342"/>
          <a:ext cx="8077200" cy="127413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NZ" sz="3300" kern="1200"/>
            <a:t>Deadlock detection strategies do the opposite</a:t>
          </a:r>
          <a:endParaRPr lang="en-NZ" sz="3300" kern="1200" dirty="0"/>
        </a:p>
      </dsp:txBody>
      <dsp:txXfrm>
        <a:off x="62198" y="2137540"/>
        <a:ext cx="7952804" cy="1149734"/>
      </dsp:txXfrm>
    </dsp:sp>
    <dsp:sp modelId="{106A0A9A-EAED-1142-8E93-D86999C38394}">
      <dsp:nvSpPr>
        <dsp:cNvPr id="0" name=""/>
        <dsp:cNvSpPr/>
      </dsp:nvSpPr>
      <dsp:spPr>
        <a:xfrm>
          <a:off x="0" y="3349472"/>
          <a:ext cx="80772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NZ" sz="2600" kern="1200" dirty="0"/>
            <a:t>resource requests are granted whenever possible</a:t>
          </a:r>
        </a:p>
      </dsp:txBody>
      <dsp:txXfrm>
        <a:off x="0" y="3349472"/>
        <a:ext cx="8077200" cy="5464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NZ" sz="2800" kern="1200"/>
            <a:t>Advantages:</a:t>
          </a:r>
          <a:endParaRPr lang="en-US" sz="2800" kern="1200"/>
        </a:p>
        <a:p>
          <a:pPr marL="228600" lvl="1" indent="-228600" algn="l" defTabSz="977900">
            <a:lnSpc>
              <a:spcPct val="90000"/>
            </a:lnSpc>
            <a:spcBef>
              <a:spcPct val="0"/>
            </a:spcBef>
            <a:spcAft>
              <a:spcPct val="15000"/>
            </a:spcAft>
            <a:buChar char="••"/>
          </a:pPr>
          <a:r>
            <a:rPr lang="en-NZ" sz="2200" kern="1200"/>
            <a:t>it leads to early detection</a:t>
          </a:r>
          <a:endParaRPr lang="en-NZ" sz="2200" kern="1200" dirty="0"/>
        </a:p>
        <a:p>
          <a:pPr marL="228600" lvl="1" indent="-228600" algn="l" defTabSz="977900">
            <a:lnSpc>
              <a:spcPct val="90000"/>
            </a:lnSpc>
            <a:spcBef>
              <a:spcPct val="0"/>
            </a:spcBef>
            <a:spcAft>
              <a:spcPct val="15000"/>
            </a:spcAft>
            <a:buChar char="••"/>
          </a:pPr>
          <a:r>
            <a:rPr lang="en-NZ" sz="2200" kern="1200" dirty="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a:lnSpc>
              <a:spcPct val="90000"/>
            </a:lnSpc>
            <a:spcBef>
              <a:spcPct val="0"/>
            </a:spcBef>
            <a:spcAft>
              <a:spcPct val="35000"/>
            </a:spcAft>
          </a:pPr>
          <a:r>
            <a:rPr lang="en-NZ" sz="2800" kern="1200"/>
            <a:t>Disadvantage</a:t>
          </a:r>
          <a:endParaRPr lang="en-NZ" sz="2800" kern="1200" dirty="0"/>
        </a:p>
        <a:p>
          <a:pPr marL="228600" lvl="1" indent="-228600" algn="l" defTabSz="977900">
            <a:lnSpc>
              <a:spcPct val="90000"/>
            </a:lnSpc>
            <a:spcBef>
              <a:spcPct val="0"/>
            </a:spcBef>
            <a:spcAft>
              <a:spcPct val="15000"/>
            </a:spcAft>
            <a:buChar char="••"/>
          </a:pPr>
          <a:r>
            <a:rPr lang="en-NZ" sz="2200" kern="1200" dirty="0"/>
            <a:t>frequent checks consume considerable processor time</a:t>
          </a:r>
        </a:p>
      </dsp:txBody>
      <dsp:txXfrm>
        <a:off x="2291741" y="2113280"/>
        <a:ext cx="2920412" cy="19507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6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Deadlock and Starvation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17850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71836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useful tool in characterizing the allocation of resources to processes is the </a:t>
            </a:r>
            <a:r>
              <a:rPr lang="en-US" sz="1200" b="1" kern="1200" baseline="0" dirty="0">
                <a:solidFill>
                  <a:schemeClr val="tx1"/>
                </a:solidFill>
                <a:latin typeface="+mn-lt"/>
                <a:ea typeface="+mn-ea"/>
                <a:cs typeface="+mn-cs"/>
              </a:rPr>
              <a:t>resource allocation graph , introduced by Holt [HOLT72]. The resource allocation </a:t>
            </a:r>
            <a:r>
              <a:rPr lang="en-US" sz="1200" kern="1200" baseline="0" dirty="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a:solidFill>
                  <a:schemeClr val="tx1"/>
                </a:solidFill>
                <a:latin typeface="+mn-lt"/>
                <a:ea typeface="+mn-ea"/>
                <a:cs typeface="+mn-cs"/>
              </a:rPr>
              <a:t>resource node dot to a process indicates that the process is the producer of that</a:t>
            </a:r>
          </a:p>
          <a:p>
            <a:r>
              <a:rPr lang="en-US" sz="1200" kern="1200" baseline="0" dirty="0">
                <a:solidFill>
                  <a:schemeClr val="tx1"/>
                </a:solidFill>
                <a:latin typeface="+mn-lt"/>
                <a:ea typeface="+mn-ea"/>
                <a:cs typeface="+mn-cs"/>
              </a:rPr>
              <a:t>resource.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6.5c shows an example deadlock. There is only one unit each of resources Ra and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Process P1 holds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and requests Ra, while P2 holds Ra but requests </a:t>
            </a:r>
            <a:r>
              <a:rPr lang="en-US" sz="1200" kern="1200" baseline="0" dirty="0" err="1">
                <a:solidFill>
                  <a:schemeClr val="tx1"/>
                </a:solidFill>
                <a:latin typeface="+mn-lt"/>
                <a:ea typeface="+mn-ea"/>
                <a:cs typeface="+mn-cs"/>
              </a:rPr>
              <a:t>Rb</a:t>
            </a:r>
            <a:r>
              <a:rPr lang="en-US" sz="1200" kern="1200" baseline="0" dirty="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43577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Three conditions of policy must be present for a deadlock to be possible: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 Only one process may use a resource at a time. No process </a:t>
            </a:r>
            <a:r>
              <a:rPr lang="en-US" sz="1200" kern="1200" baseline="0" dirty="0">
                <a:solidFill>
                  <a:schemeClr val="tx1"/>
                </a:solidFill>
                <a:latin typeface="+mn-lt"/>
                <a:ea typeface="+mn-ea"/>
                <a:cs typeface="+mn-cs"/>
              </a:rPr>
              <a:t>may access a resource unit that has been allocated to another process.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Hold and wait . A process may hold allocated resources while awaiting assignment </a:t>
            </a:r>
            <a:r>
              <a:rPr lang="en-US" sz="1200" kern="1200" baseline="0" dirty="0">
                <a:solidFill>
                  <a:schemeClr val="tx1"/>
                </a:solidFill>
                <a:latin typeface="+mn-lt"/>
                <a:ea typeface="+mn-ea"/>
                <a:cs typeface="+mn-cs"/>
              </a:rPr>
              <a:t>of other resources.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No preemption . No resource can be forcibly removed from a process holding 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Circular wait . </a:t>
            </a:r>
            <a:r>
              <a:rPr lang="en-US" sz="1200" b="0" kern="1200" baseline="0" dirty="0">
                <a:solidFill>
                  <a:schemeClr val="tx1"/>
                </a:solidFill>
                <a:latin typeface="+mn-lt"/>
                <a:ea typeface="+mn-ea"/>
                <a:cs typeface="+mn-cs"/>
              </a:rPr>
              <a:t>A closed chain of processes exists, such that each process holds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at least one resource needed by the next process in the chain (e.g., Figure 6.5c</a:t>
            </a:r>
          </a:p>
          <a:p>
            <a:r>
              <a:rPr lang="en-US" sz="1200" kern="1200" baseline="0" dirty="0">
                <a:solidFill>
                  <a:schemeClr val="tx1"/>
                </a:solidFill>
                <a:latin typeface="+mn-lt"/>
                <a:ea typeface="+mn-ea"/>
                <a:cs typeface="+mn-cs"/>
              </a:rPr>
              <a:t>and Figure 6.6 ).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The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circular wait is in fact the definition of deadlock. The circular wait listed as condition 4 is </a:t>
            </a:r>
            <a:r>
              <a:rPr lang="en-US" sz="1200" kern="1200" baseline="0" dirty="0" err="1">
                <a:solidFill>
                  <a:schemeClr val="tx1"/>
                </a:solidFill>
                <a:latin typeface="+mn-lt"/>
                <a:ea typeface="+mn-ea"/>
                <a:cs typeface="+mn-cs"/>
              </a:rPr>
              <a:t>unresolvable</a:t>
            </a:r>
            <a:r>
              <a:rPr lang="en-US" sz="1200" kern="1200" baseline="0" dirty="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109507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Three general approaches exist for dealing with deadlock. First, one can </a:t>
            </a:r>
            <a:r>
              <a:rPr lang="en-US" sz="1200" b="1" kern="1200" baseline="0" dirty="0">
                <a:solidFill>
                  <a:schemeClr val="tx1"/>
                </a:solidFill>
                <a:latin typeface="+mn-lt"/>
                <a:ea typeface="+mn-ea"/>
                <a:cs typeface="+mn-cs"/>
              </a:rPr>
              <a:t>prevent deadlock </a:t>
            </a:r>
            <a:r>
              <a:rPr lang="en-US" sz="1200" b="0" kern="1200" baseline="0" dirty="0">
                <a:solidFill>
                  <a:schemeClr val="tx1"/>
                </a:solidFill>
                <a:latin typeface="+mn-lt"/>
                <a:ea typeface="+mn-ea"/>
                <a:cs typeface="+mn-cs"/>
              </a:rPr>
              <a:t>by adopting a policy that eliminates one of the conditions </a:t>
            </a:r>
            <a:r>
              <a:rPr lang="en-US" sz="1200" kern="1200" baseline="0" dirty="0">
                <a:solidFill>
                  <a:schemeClr val="tx1"/>
                </a:solidFill>
                <a:latin typeface="+mn-lt"/>
                <a:ea typeface="+mn-ea"/>
                <a:cs typeface="+mn-cs"/>
              </a:rPr>
              <a:t>(conditions 1 through 4). Second, one can </a:t>
            </a:r>
            <a:r>
              <a:rPr lang="en-US" sz="1200" b="1" kern="1200" baseline="0" dirty="0">
                <a:solidFill>
                  <a:schemeClr val="tx1"/>
                </a:solidFill>
                <a:latin typeface="+mn-lt"/>
                <a:ea typeface="+mn-ea"/>
                <a:cs typeface="+mn-cs"/>
              </a:rPr>
              <a:t>avoid deadlock </a:t>
            </a:r>
            <a:r>
              <a:rPr lang="en-US" sz="1200" b="0" kern="1200" baseline="0" dirty="0">
                <a:solidFill>
                  <a:schemeClr val="tx1"/>
                </a:solidFill>
                <a:latin typeface="+mn-lt"/>
                <a:ea typeface="+mn-ea"/>
                <a:cs typeface="+mn-cs"/>
              </a:rPr>
              <a:t>by making the appropriate </a:t>
            </a:r>
            <a:r>
              <a:rPr lang="en-US" sz="1200" kern="1200" baseline="0" dirty="0">
                <a:solidFill>
                  <a:schemeClr val="tx1"/>
                </a:solidFill>
                <a:latin typeface="+mn-lt"/>
                <a:ea typeface="+mn-ea"/>
                <a:cs typeface="+mn-cs"/>
              </a:rPr>
              <a:t>dynamic choices based on the current state of resource allocation. Third, one can attempt to </a:t>
            </a:r>
            <a:r>
              <a:rPr lang="en-US" sz="1200" b="1" kern="1200" baseline="0" dirty="0">
                <a:solidFill>
                  <a:schemeClr val="tx1"/>
                </a:solidFill>
                <a:latin typeface="+mn-lt"/>
                <a:ea typeface="+mn-ea"/>
                <a:cs typeface="+mn-cs"/>
              </a:rPr>
              <a:t>detect </a:t>
            </a:r>
            <a:r>
              <a:rPr lang="en-US" sz="1200" b="0" kern="1200" baseline="0" dirty="0">
                <a:solidFill>
                  <a:schemeClr val="tx1"/>
                </a:solidFill>
                <a:latin typeface="+mn-lt"/>
                <a:ea typeface="+mn-ea"/>
                <a:cs typeface="+mn-cs"/>
              </a:rPr>
              <a:t>the presence of deadlock (conditions 1 through 4 hold) and </a:t>
            </a:r>
            <a:r>
              <a:rPr lang="en-US" sz="1200" kern="1200" baseline="0" dirty="0">
                <a:solidFill>
                  <a:schemeClr val="tx1"/>
                </a:solidFill>
                <a:latin typeface="+mn-lt"/>
                <a:ea typeface="+mn-ea"/>
                <a:cs typeface="+mn-cs"/>
              </a:rPr>
              <a:t>take action to recover.</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69206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44335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baseline="0" dirty="0">
                <a:solidFill>
                  <a:schemeClr val="tx1"/>
                </a:solidFill>
                <a:latin typeface="+mn-lt"/>
                <a:ea typeface="+mn-ea"/>
                <a:cs typeface="+mn-cs"/>
              </a:rPr>
              <a:t>Mutual Exclusion</a:t>
            </a:r>
          </a:p>
          <a:p>
            <a:r>
              <a:rPr lang="en-US" sz="1200" kern="1200" baseline="0" dirty="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Hold and Wait</a:t>
            </a:r>
          </a:p>
          <a:p>
            <a:r>
              <a:rPr lang="en-US" sz="1200" kern="1200" baseline="0" dirty="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41052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a:solidFill>
                  <a:schemeClr val="tx1"/>
                </a:solidFill>
                <a:latin typeface="+mn-lt"/>
                <a:ea typeface="+mn-ea"/>
                <a:cs typeface="+mn-cs"/>
              </a:rPr>
              <a:t>No Preemption</a:t>
            </a:r>
          </a:p>
          <a:p>
            <a:r>
              <a:rPr lang="en-US" sz="1200" kern="1200" baseline="0" dirty="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Circular Wait</a:t>
            </a:r>
          </a:p>
          <a:p>
            <a:r>
              <a:rPr lang="en-US" sz="1200" kern="1200" baseline="0" dirty="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a:solidFill>
                  <a:schemeClr val="tx1"/>
                </a:solidFill>
                <a:latin typeface="+mn-lt"/>
                <a:ea typeface="+mn-ea"/>
                <a:cs typeface="+mn-cs"/>
              </a:rPr>
              <a:t>R , then it may </a:t>
            </a:r>
            <a:r>
              <a:rPr lang="en-US" sz="1200" kern="1200" baseline="0" dirty="0">
                <a:solidFill>
                  <a:schemeClr val="tx1"/>
                </a:solidFill>
                <a:latin typeface="+mn-lt"/>
                <a:ea typeface="+mn-ea"/>
                <a:cs typeface="+mn-cs"/>
              </a:rPr>
              <a:t>subsequently request only those resources of types following </a:t>
            </a:r>
            <a:r>
              <a:rPr lang="en-US" sz="1200" i="1" kern="1200" baseline="0" dirty="0">
                <a:solidFill>
                  <a:schemeClr val="tx1"/>
                </a:solidFill>
                <a:latin typeface="+mn-lt"/>
                <a:ea typeface="+mn-ea"/>
                <a:cs typeface="+mn-cs"/>
              </a:rPr>
              <a:t>R in the ordering. </a:t>
            </a:r>
            <a:r>
              <a:rPr lang="en-US" sz="1200" kern="1200" baseline="0" dirty="0">
                <a:solidFill>
                  <a:schemeClr val="tx1"/>
                </a:solidFill>
                <a:latin typeface="+mn-lt"/>
                <a:ea typeface="+mn-ea"/>
                <a:cs typeface="+mn-cs"/>
              </a:rPr>
              <a:t>To see that this strategy works, let us associate an index with each resource type. Then resource </a:t>
            </a:r>
            <a:r>
              <a:rPr lang="en-US" sz="1200" i="1" kern="1200" baseline="0" dirty="0">
                <a:solidFill>
                  <a:schemeClr val="tx1"/>
                </a:solidFill>
                <a:latin typeface="+mn-lt"/>
                <a:ea typeface="+mn-ea"/>
                <a:cs typeface="+mn-cs"/>
              </a:rPr>
              <a:t>R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precedes R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in the ordering if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 Now suppose that two </a:t>
            </a:r>
            <a:r>
              <a:rPr lang="en-US" sz="1200" kern="1200" baseline="0" dirty="0">
                <a:solidFill>
                  <a:schemeClr val="tx1"/>
                </a:solidFill>
                <a:latin typeface="+mn-lt"/>
                <a:ea typeface="+mn-ea"/>
                <a:cs typeface="+mn-cs"/>
              </a:rPr>
              <a:t>processes, A and B, are deadlocked because A has acquired </a:t>
            </a:r>
            <a:r>
              <a:rPr lang="en-US" sz="1200" i="1" kern="1200" baseline="0" dirty="0">
                <a:solidFill>
                  <a:schemeClr val="tx1"/>
                </a:solidFill>
                <a:latin typeface="+mn-lt"/>
                <a:ea typeface="+mn-ea"/>
                <a:cs typeface="+mn-cs"/>
              </a:rPr>
              <a:t>R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and requested R </a:t>
            </a:r>
            <a:r>
              <a:rPr lang="en-US" sz="1200" i="1" kern="1200" baseline="-25000" dirty="0" err="1">
                <a:solidFill>
                  <a:schemeClr val="tx1"/>
                </a:solidFill>
                <a:latin typeface="+mn-lt"/>
                <a:ea typeface="+mn-ea"/>
                <a:cs typeface="+mn-cs"/>
              </a:rPr>
              <a:t>j</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B has acquired </a:t>
            </a:r>
            <a:r>
              <a:rPr lang="en-US" sz="1200" i="1" kern="1200" baseline="0" dirty="0">
                <a:solidFill>
                  <a:schemeClr val="tx1"/>
                </a:solidFill>
                <a:latin typeface="+mn-lt"/>
                <a:ea typeface="+mn-ea"/>
                <a:cs typeface="+mn-cs"/>
              </a:rPr>
              <a:t>R </a:t>
            </a:r>
            <a:r>
              <a:rPr lang="en-US" sz="1200" i="1" kern="1200" baseline="-25000" dirty="0" err="1">
                <a:solidFill>
                  <a:schemeClr val="tx1"/>
                </a:solidFill>
                <a:latin typeface="+mn-lt"/>
                <a:ea typeface="+mn-ea"/>
                <a:cs typeface="+mn-cs"/>
              </a:rPr>
              <a:t>j</a:t>
            </a:r>
            <a:r>
              <a:rPr lang="en-US" sz="1200" i="1" kern="1200" baseline="0" dirty="0">
                <a:solidFill>
                  <a:schemeClr val="tx1"/>
                </a:solidFill>
                <a:latin typeface="+mn-lt"/>
                <a:ea typeface="+mn-ea"/>
                <a:cs typeface="+mn-cs"/>
              </a:rPr>
              <a:t> and requested R</a:t>
            </a:r>
            <a:r>
              <a:rPr lang="en-US" sz="1200" i="1" kern="1200" baseline="-25000" dirty="0">
                <a:solidFill>
                  <a:schemeClr val="tx1"/>
                </a:solidFill>
                <a:latin typeface="+mn-lt"/>
                <a:ea typeface="+mn-ea"/>
                <a:cs typeface="+mn-cs"/>
              </a:rPr>
              <a:t>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This condition is impossible because it </a:t>
            </a:r>
            <a:r>
              <a:rPr lang="en-US" sz="1200" kern="1200" baseline="0" dirty="0">
                <a:solidFill>
                  <a:schemeClr val="tx1"/>
                </a:solidFill>
                <a:latin typeface="+mn-lt"/>
                <a:ea typeface="+mn-ea"/>
                <a:cs typeface="+mn-cs"/>
              </a:rPr>
              <a:t>implies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and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&lt;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409713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approach to solving the deadlock problem that differs subtly from deadlock prevention is deadlock avoidance.  In </a:t>
            </a:r>
            <a:r>
              <a:rPr lang="en-US" sz="1200" b="1" kern="1200" baseline="0" dirty="0">
                <a:solidFill>
                  <a:schemeClr val="tx1"/>
                </a:solidFill>
                <a:latin typeface="+mn-lt"/>
                <a:ea typeface="+mn-ea"/>
                <a:cs typeface="+mn-cs"/>
              </a:rPr>
              <a:t>deadlock prevention , </a:t>
            </a:r>
            <a:r>
              <a:rPr lang="en-US" sz="1200" b="0" kern="1200" baseline="0" dirty="0">
                <a:solidFill>
                  <a:schemeClr val="tx1"/>
                </a:solidFill>
                <a:latin typeface="+mn-lt"/>
                <a:ea typeface="+mn-ea"/>
                <a:cs typeface="+mn-cs"/>
              </a:rPr>
              <a:t>we constrain resource </a:t>
            </a:r>
            <a:r>
              <a:rPr lang="en-US" sz="1200" kern="1200" baseline="0" dirty="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a:solidFill>
                  <a:schemeClr val="tx1"/>
                </a:solidFill>
                <a:latin typeface="+mn-lt"/>
                <a:ea typeface="+mn-ea"/>
                <a:cs typeface="+mn-cs"/>
              </a:rPr>
              <a:t>Deadlock avoidance , </a:t>
            </a:r>
            <a:r>
              <a:rPr lang="en-US" sz="1200" b="0" kern="1200" baseline="0" dirty="0">
                <a:solidFill>
                  <a:schemeClr val="tx1"/>
                </a:solidFill>
                <a:latin typeface="+mn-lt"/>
                <a:ea typeface="+mn-ea"/>
                <a:cs typeface="+mn-cs"/>
              </a:rPr>
              <a:t>on the other hand, allows the three necessary</a:t>
            </a:r>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conditions but </a:t>
            </a:r>
            <a:r>
              <a:rPr lang="en-US" sz="1200" kern="1200" baseline="0" dirty="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a:solidFill>
                  <a:schemeClr val="tx1"/>
                </a:solidFill>
                <a:latin typeface="+mn-lt"/>
                <a:ea typeface="+mn-ea"/>
                <a:cs typeface="+mn-cs"/>
              </a:rPr>
              <a:t>of future process resource requests. </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788191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this section, we describe two approaches to deadlock avoidance:</a:t>
            </a:r>
          </a:p>
          <a:p>
            <a:r>
              <a:rPr lang="en-US" sz="1200" kern="1200" baseline="0" dirty="0">
                <a:solidFill>
                  <a:schemeClr val="tx1"/>
                </a:solidFill>
                <a:latin typeface="+mn-lt"/>
                <a:ea typeface="+mn-ea"/>
                <a:cs typeface="+mn-cs"/>
              </a:rPr>
              <a:t>• Do not start a process if its demands might lead to deadlock.</a:t>
            </a:r>
          </a:p>
          <a:p>
            <a:r>
              <a:rPr lang="en-US" sz="1200" kern="1200" baseline="0" dirty="0">
                <a:solidFill>
                  <a:schemeClr val="tx1"/>
                </a:solidFill>
                <a:latin typeface="+mn-lt"/>
                <a:ea typeface="+mn-ea"/>
                <a:cs typeface="+mn-cs"/>
              </a:rPr>
              <a:t>• Do not grant an incremental resource request to a process if this allocation might lead to deadlock.</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217536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48905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Deadlock can be defined as the </a:t>
            </a:r>
            <a:r>
              <a:rPr lang="en-US" sz="1200" i="1" kern="1200" baseline="0" dirty="0">
                <a:solidFill>
                  <a:schemeClr val="tx1"/>
                </a:solidFill>
                <a:latin typeface="+mn-lt"/>
                <a:ea typeface="+mn-ea"/>
                <a:cs typeface="+mn-cs"/>
              </a:rPr>
              <a:t>permanent blocking of a set of processes that either </a:t>
            </a:r>
            <a:r>
              <a:rPr lang="en-US" sz="1200" kern="1200" baseline="0" dirty="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983860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73867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081989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719455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719412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887783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079971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403740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strategy of resource allocation denial, referred to as the </a:t>
            </a:r>
            <a:r>
              <a:rPr lang="en-US" sz="1200" b="1" kern="1200" baseline="0" dirty="0">
                <a:solidFill>
                  <a:schemeClr val="tx1"/>
                </a:solidFill>
                <a:latin typeface="+mn-lt"/>
                <a:ea typeface="+mn-ea"/>
                <a:cs typeface="+mn-cs"/>
              </a:rPr>
              <a:t>banker’s algorithm,  </a:t>
            </a:r>
            <a:r>
              <a:rPr lang="en-US" sz="1200" kern="1200" baseline="0" dirty="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a:solidFill>
                  <a:schemeClr val="tx1"/>
                </a:solidFill>
                <a:latin typeface="+mn-lt"/>
                <a:ea typeface="+mn-ea"/>
                <a:cs typeface="+mn-cs"/>
              </a:rPr>
              <a:t>state </a:t>
            </a:r>
            <a:r>
              <a:rPr lang="en-US" sz="1200" b="0" kern="1200" baseline="0" dirty="0">
                <a:solidFill>
                  <a:schemeClr val="tx1"/>
                </a:solidFill>
                <a:latin typeface="+mn-lt"/>
                <a:ea typeface="+mn-ea"/>
                <a:cs typeface="+mn-cs"/>
              </a:rPr>
              <a:t>of the system reflects the current allocation of resources to processes. Thus, </a:t>
            </a:r>
            <a:r>
              <a:rPr lang="en-US" sz="1200" kern="1200" baseline="0" dirty="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a:solidFill>
                  <a:schemeClr val="tx1"/>
                </a:solidFill>
                <a:latin typeface="+mn-lt"/>
                <a:ea typeface="+mn-ea"/>
                <a:cs typeface="+mn-cs"/>
              </a:rPr>
              <a:t>safe state </a:t>
            </a:r>
            <a:r>
              <a:rPr lang="en-US" sz="1200" b="0" kern="1200" baseline="0" dirty="0">
                <a:solidFill>
                  <a:schemeClr val="tx1"/>
                </a:solidFill>
                <a:latin typeface="+mn-lt"/>
                <a:ea typeface="+mn-ea"/>
                <a:cs typeface="+mn-cs"/>
              </a:rPr>
              <a:t>is one in which there is at least </a:t>
            </a:r>
            <a:r>
              <a:rPr lang="en-US" sz="1200" kern="1200" baseline="0" dirty="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a:solidFill>
                  <a:schemeClr val="tx1"/>
                </a:solidFill>
                <a:latin typeface="+mn-lt"/>
                <a:ea typeface="+mn-ea"/>
                <a:cs typeface="+mn-cs"/>
              </a:rPr>
              <a:t>unsafe state </a:t>
            </a:r>
            <a:r>
              <a:rPr lang="en-US" sz="1200" b="0" kern="1200" baseline="0" dirty="0">
                <a:solidFill>
                  <a:schemeClr val="tx1"/>
                </a:solidFill>
                <a:latin typeface="+mn-lt"/>
                <a:ea typeface="+mn-ea"/>
                <a:cs typeface="+mn-cs"/>
              </a:rPr>
              <a:t>is, of course, a </a:t>
            </a:r>
            <a:r>
              <a:rPr lang="en-US" sz="1200" kern="1200" baseline="0" dirty="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158462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6.9 gives an abstract version of the deadlock avoidance logic. The main algorithm is shown in part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 First, a check is made to assure that the request does not exceed the </a:t>
            </a:r>
            <a:r>
              <a:rPr lang="en-US" sz="1200" kern="1200" baseline="0" dirty="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a:solidFill>
                  <a:schemeClr val="tx1"/>
                </a:solidFill>
                <a:latin typeface="+mn-lt"/>
                <a:ea typeface="+mn-ea"/>
                <a:cs typeface="+mn-cs"/>
              </a:rPr>
              <a:t>determine if it is safe to fulfill the request. To do this, the resources are tentatively assigned to process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to form </a:t>
            </a:r>
            <a:r>
              <a:rPr lang="en-US" sz="1200" i="1" kern="1200" baseline="0" dirty="0" err="1">
                <a:solidFill>
                  <a:schemeClr val="tx1"/>
                </a:solidFill>
                <a:latin typeface="+mn-lt"/>
                <a:ea typeface="+mn-ea"/>
                <a:cs typeface="+mn-cs"/>
              </a:rPr>
              <a:t>newstate</a:t>
            </a:r>
            <a:r>
              <a:rPr lang="en-US" sz="1200" i="1" kern="1200" baseline="0" dirty="0">
                <a:solidFill>
                  <a:schemeClr val="tx1"/>
                </a:solidFill>
                <a:latin typeface="+mn-lt"/>
                <a:ea typeface="+mn-ea"/>
                <a:cs typeface="+mn-cs"/>
              </a:rPr>
              <a:t> .</a:t>
            </a:r>
          </a:p>
          <a:p>
            <a:endParaRPr lang="en-US" sz="1200" i="1"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Then a test for safety is made using the algorithm in Figure 6.9c.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788838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67546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Car 1, traveling north, needs quadrants a and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 Car 2 needs quadrants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a:t>
            </a:r>
          </a:p>
          <a:p>
            <a:r>
              <a:rPr lang="en-US" sz="1200" kern="1200" baseline="0" dirty="0">
                <a:solidFill>
                  <a:schemeClr val="tx1"/>
                </a:solidFill>
                <a:latin typeface="+mn-lt"/>
                <a:ea typeface="+mn-ea"/>
                <a:cs typeface="+mn-cs"/>
              </a:rPr>
              <a:t>• Car 3 needs quadrants c and d.</a:t>
            </a:r>
          </a:p>
          <a:p>
            <a:r>
              <a:rPr lang="en-US" sz="1200" kern="1200" baseline="0" dirty="0">
                <a:solidFill>
                  <a:schemeClr val="tx1"/>
                </a:solidFill>
                <a:latin typeface="+mn-lt"/>
                <a:ea typeface="+mn-ea"/>
                <a:cs typeface="+mn-cs"/>
              </a:rPr>
              <a:t>• Car 4 needs quadrants d and 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However, if all four cars ignore the rules and proceed (cautiously) into the</a:t>
            </a:r>
          </a:p>
          <a:p>
            <a:r>
              <a:rPr lang="en-US" sz="1200" kern="1200" baseline="0" dirty="0">
                <a:solidFill>
                  <a:schemeClr val="tx1"/>
                </a:solidFill>
                <a:latin typeface="+mn-lt"/>
                <a:ea typeface="+mn-ea"/>
                <a:cs typeface="+mn-cs"/>
              </a:rPr>
              <a:t>intersection at the same time, then each car seizes one resource (one quadrant) but</a:t>
            </a:r>
          </a:p>
          <a:p>
            <a:r>
              <a:rPr lang="en-US" sz="1200" kern="1200" baseline="0" dirty="0">
                <a:solidFill>
                  <a:schemeClr val="tx1"/>
                </a:solidFill>
                <a:latin typeface="+mn-lt"/>
                <a:ea typeface="+mn-ea"/>
                <a:cs typeface="+mn-cs"/>
              </a:rPr>
              <a:t>cannot proceed because the required second resource has already been seized by</a:t>
            </a:r>
          </a:p>
          <a:p>
            <a:r>
              <a:rPr lang="en-US" sz="1200" kern="1200" baseline="0" dirty="0">
                <a:solidFill>
                  <a:schemeClr val="tx1"/>
                </a:solidFill>
                <a:latin typeface="+mn-lt"/>
                <a:ea typeface="+mn-ea"/>
                <a:cs typeface="+mn-cs"/>
              </a:rPr>
              <a:t>another car. This is an actual deadlock.</a:t>
            </a:r>
            <a:endParaRPr lang="en-NZ"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638457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752409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662961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998213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However, it does have a number of restrictions on its use:</a:t>
            </a:r>
          </a:p>
          <a:p>
            <a:r>
              <a:rPr lang="en-NZ" sz="1200" kern="1200" baseline="0" dirty="0">
                <a:solidFill>
                  <a:schemeClr val="tx1"/>
                </a:solidFill>
                <a:latin typeface="+mn-lt"/>
                <a:ea typeface="+mn-ea"/>
                <a:cs typeface="+mn-cs"/>
              </a:rPr>
              <a:t>• The maximum resource requirement for each process must be stated in advance.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There must be a fixed number of resources to allocate.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146305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057019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286975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088161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2445282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2851140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use Figure 6.10 to illustrate the deadlock detection algorithm. The</a:t>
            </a:r>
          </a:p>
          <a:p>
            <a:r>
              <a:rPr lang="en-US" sz="1200" kern="1200" baseline="0" dirty="0">
                <a:solidFill>
                  <a:schemeClr val="tx1"/>
                </a:solidFill>
                <a:latin typeface="+mn-lt"/>
                <a:ea typeface="+mn-ea"/>
                <a:cs typeface="+mn-cs"/>
              </a:rPr>
              <a:t>algorithm proceeds as follows:</a:t>
            </a:r>
            <a:endParaRPr lang="en-NZ" sz="1200" b="0" kern="1200" baseline="0" dirty="0">
              <a:solidFill>
                <a:schemeClr val="tx1"/>
              </a:solidFill>
              <a:latin typeface="+mn-lt"/>
              <a:ea typeface="+mn-ea"/>
              <a:cs typeface="+mn-cs"/>
            </a:endParaRP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407241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a:solidFill>
                  <a:schemeClr val="tx1"/>
                </a:solidFill>
                <a:latin typeface="+mn-lt"/>
                <a:ea typeface="+mn-ea"/>
                <a:cs typeface="+mn-cs"/>
              </a:rPr>
              <a:t>joint progress diagram , </a:t>
            </a:r>
            <a:r>
              <a:rPr lang="en-US" sz="1200" b="0" kern="1200" baseline="0" dirty="0">
                <a:solidFill>
                  <a:schemeClr val="tx1"/>
                </a:solidFill>
                <a:latin typeface="+mn-lt"/>
                <a:ea typeface="+mn-ea"/>
                <a:cs typeface="+mn-cs"/>
              </a:rPr>
              <a:t>illustrates the progress of two processes competing for two </a:t>
            </a:r>
            <a:r>
              <a:rPr lang="en-US" sz="1200" kern="1200" baseline="0" dirty="0">
                <a:solidFill>
                  <a:schemeClr val="tx1"/>
                </a:solidFill>
                <a:latin typeface="+mn-lt"/>
                <a:ea typeface="+mn-ea"/>
                <a:cs typeface="+mn-cs"/>
              </a:rPr>
              <a:t>resources. Each process needs exclusive use of both resources for a certain period of time.</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Figure 6.2 , the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-axis represents progress in the execution of P and the </a:t>
            </a:r>
            <a:r>
              <a:rPr lang="en-US" sz="1200" i="1" kern="1200" baseline="0" dirty="0" err="1">
                <a:solidFill>
                  <a:schemeClr val="tx1"/>
                </a:solidFill>
                <a:latin typeface="+mn-lt"/>
                <a:ea typeface="+mn-ea"/>
                <a:cs typeface="+mn-cs"/>
              </a:rPr>
              <a:t>y</a:t>
            </a:r>
            <a:r>
              <a:rPr lang="en-US" sz="1200" i="1" kern="1200" baseline="0" dirty="0">
                <a:solidFill>
                  <a:schemeClr val="tx1"/>
                </a:solidFill>
                <a:latin typeface="+mn-lt"/>
                <a:ea typeface="+mn-ea"/>
                <a:cs typeface="+mn-cs"/>
              </a:rPr>
              <a:t> –axis </a:t>
            </a:r>
            <a:r>
              <a:rPr lang="en-US" sz="1200" kern="1200" baseline="0" dirty="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a:solidFill>
                  <a:schemeClr val="tx1"/>
                </a:solidFill>
                <a:latin typeface="+mn-lt"/>
                <a:ea typeface="+mn-ea"/>
                <a:cs typeface="+mn-cs"/>
              </a:rPr>
              <a:t>joint execution progress of P and Q to enter these regions.</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shows six different execution paths. These can be summarized as</a:t>
            </a:r>
          </a:p>
          <a:p>
            <a:r>
              <a:rPr lang="en-US" sz="1200" kern="1200" baseline="0" dirty="0">
                <a:solidFill>
                  <a:schemeClr val="tx1"/>
                </a:solidFill>
                <a:latin typeface="+mn-lt"/>
                <a:ea typeface="+mn-ea"/>
                <a:cs typeface="+mn-cs"/>
              </a:rPr>
              <a:t>follows:</a:t>
            </a:r>
          </a:p>
          <a:p>
            <a:r>
              <a:rPr lang="en-US" sz="1200" b="1" kern="1200" baseline="0" dirty="0">
                <a:solidFill>
                  <a:schemeClr val="tx1"/>
                </a:solidFill>
                <a:latin typeface="+mn-lt"/>
                <a:ea typeface="+mn-ea"/>
                <a:cs typeface="+mn-cs"/>
              </a:rPr>
              <a:t>1. Q acquires B and then A and then releases B and A. When P resumes execution,</a:t>
            </a:r>
          </a:p>
          <a:p>
            <a:r>
              <a:rPr lang="en-US" sz="1200" kern="1200" baseline="0" dirty="0">
                <a:solidFill>
                  <a:schemeClr val="tx1"/>
                </a:solidFill>
                <a:latin typeface="+mn-lt"/>
                <a:ea typeface="+mn-ea"/>
                <a:cs typeface="+mn-cs"/>
              </a:rPr>
              <a:t>it will be able to acquire both resources.</a:t>
            </a:r>
          </a:p>
          <a:p>
            <a:r>
              <a:rPr lang="en-US" sz="1200" b="1" kern="1200" baseline="0" dirty="0">
                <a:solidFill>
                  <a:schemeClr val="tx1"/>
                </a:solidFill>
                <a:latin typeface="+mn-lt"/>
                <a:ea typeface="+mn-ea"/>
                <a:cs typeface="+mn-cs"/>
              </a:rPr>
              <a:t>2. Q acquires B and then A. P executes and blocks on a request for A. Q releases</a:t>
            </a:r>
          </a:p>
          <a:p>
            <a:r>
              <a:rPr lang="en-US" sz="1200" kern="1200" baseline="0" dirty="0">
                <a:solidFill>
                  <a:schemeClr val="tx1"/>
                </a:solidFill>
                <a:latin typeface="+mn-lt"/>
                <a:ea typeface="+mn-ea"/>
                <a:cs typeface="+mn-cs"/>
              </a:rPr>
              <a:t>B and A. When P resumes execution, it will be able to acquire both resources.</a:t>
            </a:r>
          </a:p>
          <a:p>
            <a:r>
              <a:rPr lang="en-US" sz="1200" b="1" kern="1200" baseline="0" dirty="0">
                <a:solidFill>
                  <a:schemeClr val="tx1"/>
                </a:solidFill>
                <a:latin typeface="+mn-lt"/>
                <a:ea typeface="+mn-ea"/>
                <a:cs typeface="+mn-cs"/>
              </a:rPr>
              <a:t>3. Q acquires B and then P acquires A. Deadlock is inevitable, because as execution</a:t>
            </a:r>
          </a:p>
          <a:p>
            <a:r>
              <a:rPr lang="en-US" sz="1200" kern="1200" baseline="0" dirty="0">
                <a:solidFill>
                  <a:schemeClr val="tx1"/>
                </a:solidFill>
                <a:latin typeface="+mn-lt"/>
                <a:ea typeface="+mn-ea"/>
                <a:cs typeface="+mn-cs"/>
              </a:rPr>
              <a:t>proceeds, Q will block on A and P will block on B.</a:t>
            </a:r>
          </a:p>
          <a:p>
            <a:r>
              <a:rPr lang="en-US" sz="1200" b="1" kern="1200" baseline="0" dirty="0">
                <a:solidFill>
                  <a:schemeClr val="tx1"/>
                </a:solidFill>
                <a:latin typeface="+mn-lt"/>
                <a:ea typeface="+mn-ea"/>
                <a:cs typeface="+mn-cs"/>
              </a:rPr>
              <a:t>4. P acquires A and then Q acquires B. Deadlock is inevitable, because as execution</a:t>
            </a:r>
          </a:p>
          <a:p>
            <a:r>
              <a:rPr lang="en-US" sz="1200" kern="1200" baseline="0" dirty="0">
                <a:solidFill>
                  <a:schemeClr val="tx1"/>
                </a:solidFill>
                <a:latin typeface="+mn-lt"/>
                <a:ea typeface="+mn-ea"/>
                <a:cs typeface="+mn-cs"/>
              </a:rPr>
              <a:t>proceeds, Q will block on A and P will block on B.</a:t>
            </a:r>
          </a:p>
          <a:p>
            <a:r>
              <a:rPr lang="en-US" sz="1200" b="1" kern="1200" baseline="0" dirty="0">
                <a:solidFill>
                  <a:schemeClr val="tx1"/>
                </a:solidFill>
                <a:latin typeface="+mn-lt"/>
                <a:ea typeface="+mn-ea"/>
                <a:cs typeface="+mn-cs"/>
              </a:rPr>
              <a:t>5. P acquires A and then B. Q executes and blocks on a request for B. P releases</a:t>
            </a:r>
          </a:p>
          <a:p>
            <a:r>
              <a:rPr lang="en-US" sz="1200" kern="1200" baseline="0" dirty="0">
                <a:solidFill>
                  <a:schemeClr val="tx1"/>
                </a:solidFill>
                <a:latin typeface="+mn-lt"/>
                <a:ea typeface="+mn-ea"/>
                <a:cs typeface="+mn-cs"/>
              </a:rPr>
              <a:t>A and B. When Q resumes execution, it will be able to acquire both resources.</a:t>
            </a:r>
          </a:p>
          <a:p>
            <a:r>
              <a:rPr lang="en-US" sz="1200" b="1" kern="1200" baseline="0" dirty="0">
                <a:solidFill>
                  <a:schemeClr val="tx1"/>
                </a:solidFill>
                <a:latin typeface="+mn-lt"/>
                <a:ea typeface="+mn-ea"/>
                <a:cs typeface="+mn-cs"/>
              </a:rPr>
              <a:t>6. P acquires A and then B and then releases A and B. When Q resumes execution,</a:t>
            </a:r>
          </a:p>
          <a:p>
            <a:r>
              <a:rPr lang="en-US" sz="1200" kern="1200" baseline="0" dirty="0">
                <a:solidFill>
                  <a:schemeClr val="tx1"/>
                </a:solidFill>
                <a:latin typeface="+mn-lt"/>
                <a:ea typeface="+mn-ea"/>
                <a:cs typeface="+mn-cs"/>
              </a:rPr>
              <a:t>it will be able to acquire both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gray-shaded area of Figure 6.2 , which can be referred to as a </a:t>
            </a:r>
            <a:r>
              <a:rPr lang="en-US" sz="1200" b="1" kern="1200" baseline="0" dirty="0">
                <a:solidFill>
                  <a:schemeClr val="tx1"/>
                </a:solidFill>
                <a:latin typeface="+mn-lt"/>
                <a:ea typeface="+mn-ea"/>
                <a:cs typeface="+mn-cs"/>
              </a:rPr>
              <a:t>fatal region , </a:t>
            </a:r>
            <a:r>
              <a:rPr lang="en-US" sz="1200" kern="1200" baseline="0" dirty="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105273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use Figure 6.10 to illustrate the deadlock detection algorithm. The</a:t>
            </a:r>
          </a:p>
          <a:p>
            <a:r>
              <a:rPr lang="en-US" sz="1200" kern="1200" baseline="0" dirty="0">
                <a:solidFill>
                  <a:schemeClr val="tx1"/>
                </a:solidFill>
                <a:latin typeface="+mn-lt"/>
                <a:ea typeface="+mn-ea"/>
                <a:cs typeface="+mn-cs"/>
              </a:rPr>
              <a:t>algorithm proceeds as follows:</a:t>
            </a:r>
            <a:endParaRPr lang="en-NZ" sz="1200" b="0" kern="1200" baseline="0" dirty="0">
              <a:solidFill>
                <a:schemeClr val="tx1"/>
              </a:solidFill>
              <a:latin typeface="+mn-lt"/>
              <a:ea typeface="+mn-ea"/>
              <a:cs typeface="+mn-cs"/>
            </a:endParaRP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767371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use Figure 6.10 to illustrate the deadlock detection algorithm. The</a:t>
            </a:r>
          </a:p>
          <a:p>
            <a:r>
              <a:rPr lang="en-US" sz="1200" kern="1200" baseline="0" dirty="0">
                <a:solidFill>
                  <a:schemeClr val="tx1"/>
                </a:solidFill>
                <a:latin typeface="+mn-lt"/>
                <a:ea typeface="+mn-ea"/>
                <a:cs typeface="+mn-cs"/>
              </a:rPr>
              <a:t>algorithm proceeds as follows:</a:t>
            </a:r>
            <a:endParaRPr lang="en-NZ" sz="1200" b="0" kern="1200" baseline="0" dirty="0">
              <a:solidFill>
                <a:schemeClr val="tx1"/>
              </a:solidFill>
              <a:latin typeface="+mn-lt"/>
              <a:ea typeface="+mn-ea"/>
              <a:cs typeface="+mn-cs"/>
            </a:endParaRP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117484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Abort all deadlocked processes. </a:t>
            </a:r>
            <a:r>
              <a:rPr lang="en-US" sz="1200" b="0" kern="1200" baseline="0" dirty="0">
                <a:solidFill>
                  <a:schemeClr val="tx1"/>
                </a:solidFill>
                <a:latin typeface="+mn-lt"/>
                <a:ea typeface="+mn-ea"/>
                <a:cs typeface="+mn-cs"/>
              </a:rPr>
              <a:t>This is, believe it or not, one of the most </a:t>
            </a:r>
            <a:r>
              <a:rPr lang="en-US" sz="1200" kern="1200" baseline="0" dirty="0">
                <a:solidFill>
                  <a:schemeClr val="tx1"/>
                </a:solidFill>
                <a:latin typeface="+mn-lt"/>
                <a:ea typeface="+mn-ea"/>
                <a:cs typeface="+mn-cs"/>
              </a:rPr>
              <a:t>common, if not the most common, solution adopted in operating systems.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Back up each deadlocked process to some previously defined checkpoint, and restart all processes</a:t>
            </a:r>
            <a:r>
              <a:rPr lang="en-US" sz="1200" kern="1200" baseline="0" dirty="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a:solidFill>
                  <a:schemeClr val="tx1"/>
                </a:solidFill>
                <a:latin typeface="+mn-lt"/>
                <a:ea typeface="+mn-ea"/>
                <a:cs typeface="+mn-cs"/>
              </a:rPr>
              <a:t>nondeterminancy</a:t>
            </a:r>
            <a:r>
              <a:rPr lang="en-US" sz="1200" kern="1200" baseline="0" dirty="0">
                <a:solidFill>
                  <a:schemeClr val="tx1"/>
                </a:solidFill>
                <a:latin typeface="+mn-lt"/>
                <a:ea typeface="+mn-ea"/>
                <a:cs typeface="+mn-cs"/>
              </a:rPr>
              <a:t> of concurrent processing may ensure that this does not happen.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Successively abort deadlocked processes until deadlock no longer exists. </a:t>
            </a:r>
            <a:r>
              <a:rPr lang="en-US" sz="1200" b="0" kern="1200" baseline="0" dirty="0">
                <a:solidFill>
                  <a:schemeClr val="tx1"/>
                </a:solidFill>
                <a:latin typeface="+mn-lt"/>
                <a:ea typeface="+mn-ea"/>
                <a:cs typeface="+mn-cs"/>
              </a:rPr>
              <a:t>The </a:t>
            </a:r>
            <a:r>
              <a:rPr lang="en-US" sz="1200" kern="1200" baseline="0" dirty="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a:solidFill>
                  <a:schemeClr val="tx1"/>
                </a:solidFill>
                <a:latin typeface="+mn-lt"/>
                <a:ea typeface="+mn-ea"/>
                <a:cs typeface="+mn-cs"/>
              </a:rPr>
              <a:t>reinvoked</a:t>
            </a:r>
            <a:r>
              <a:rPr lang="en-US" sz="1200" kern="1200" baseline="0" dirty="0">
                <a:solidFill>
                  <a:schemeClr val="tx1"/>
                </a:solidFill>
                <a:latin typeface="+mn-lt"/>
                <a:ea typeface="+mn-ea"/>
                <a:cs typeface="+mn-cs"/>
              </a:rPr>
              <a:t> to see whether deadlock still exists.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Successively preempt resources until deadlock no longer exists. </a:t>
            </a:r>
            <a:r>
              <a:rPr lang="en-US" sz="1200" b="0" kern="1200" baseline="0" dirty="0">
                <a:solidFill>
                  <a:schemeClr val="tx1"/>
                </a:solidFill>
                <a:latin typeface="+mn-lt"/>
                <a:ea typeface="+mn-ea"/>
                <a:cs typeface="+mn-cs"/>
              </a:rPr>
              <a:t>As in (3), a </a:t>
            </a:r>
            <a:r>
              <a:rPr lang="en-US" sz="1200" b="0" kern="1200" baseline="0" dirty="0" err="1">
                <a:solidFill>
                  <a:schemeClr val="tx1"/>
                </a:solidFill>
                <a:latin typeface="+mn-lt"/>
                <a:ea typeface="+mn-ea"/>
                <a:cs typeface="+mn-cs"/>
              </a:rPr>
              <a:t>costbased</a:t>
            </a:r>
            <a:r>
              <a:rPr lang="en-US"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selection should be used, and </a:t>
            </a:r>
            <a:r>
              <a:rPr lang="en-US" sz="1200" kern="1200" baseline="0" dirty="0" err="1">
                <a:solidFill>
                  <a:schemeClr val="tx1"/>
                </a:solidFill>
                <a:latin typeface="+mn-lt"/>
                <a:ea typeface="+mn-ea"/>
                <a:cs typeface="+mn-cs"/>
              </a:rPr>
              <a:t>reinvocation</a:t>
            </a:r>
            <a:r>
              <a:rPr lang="en-US" sz="1200" kern="1200" baseline="0" dirty="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(3) and (4), the selection criteria could be one of the following. Choose the process with the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least amount of processor time consumed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least amount of output produced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most estimated time remaining</a:t>
            </a:r>
          </a:p>
          <a:p>
            <a:pPr>
              <a:buFont typeface="Arial"/>
              <a:buChar char="•"/>
            </a:pPr>
            <a:endParaRPr lang="en-US" sz="1200" kern="1200" baseline="0" dirty="0">
              <a:solidFill>
                <a:schemeClr val="tx1"/>
              </a:solidFill>
              <a:latin typeface="+mn-lt"/>
              <a:ea typeface="+mn-ea"/>
              <a:cs typeface="+mn-cs"/>
            </a:endParaRPr>
          </a:p>
          <a:p>
            <a:pPr>
              <a:buFont typeface="Arial"/>
              <a:buChar char="•"/>
            </a:pPr>
            <a:r>
              <a:rPr lang="en-US" sz="1200" kern="1200" baseline="0" dirty="0">
                <a:solidFill>
                  <a:schemeClr val="tx1"/>
                </a:solidFill>
                <a:latin typeface="+mn-lt"/>
                <a:ea typeface="+mn-ea"/>
                <a:cs typeface="+mn-cs"/>
              </a:rPr>
              <a:t>least total resources allocated so far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lowest priority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139197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3398065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17054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31594979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2775353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0503691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424332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304339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568179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559993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We now turn to the dining philosophers problem, introduced by </a:t>
            </a:r>
            <a:r>
              <a:rPr lang="en-US" sz="1200" kern="1200" baseline="0" dirty="0" err="1">
                <a:solidFill>
                  <a:schemeClr val="tx1"/>
                </a:solidFill>
                <a:latin typeface="+mn-lt"/>
                <a:ea typeface="+mn-ea"/>
                <a:cs typeface="+mn-cs"/>
              </a:rPr>
              <a:t>Dijkstra</a:t>
            </a:r>
            <a:r>
              <a:rPr lang="en-US" sz="1200" kern="1200" baseline="0" dirty="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a:solidFill>
                  <a:schemeClr val="tx1"/>
                </a:solidFill>
                <a:latin typeface="+mn-lt"/>
                <a:ea typeface="+mn-ea"/>
                <a:cs typeface="+mn-cs"/>
              </a:rPr>
              <a:t>starvation (in this case, the term has </a:t>
            </a:r>
            <a:r>
              <a:rPr lang="en-US" sz="1200" kern="1200" baseline="0" dirty="0">
                <a:solidFill>
                  <a:schemeClr val="tx1"/>
                </a:solidFill>
                <a:latin typeface="+mn-lt"/>
                <a:ea typeface="+mn-ea"/>
                <a:cs typeface="+mn-cs"/>
              </a:rPr>
              <a:t>literal as well as algorithmic meaning!).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202805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054147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0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p</a:t>
            </a:r>
            <a:r>
              <a:rPr lang="en-US" sz="1200" kern="1200" baseline="0" dirty="0">
                <a:solidFill>
                  <a:schemeClr val="tx1"/>
                </a:solidFill>
                <a:latin typeface="+mn-lt"/>
                <a:ea typeface="+mn-ea"/>
                <a:cs typeface="+mn-cs"/>
              </a:rPr>
              <a:t> 2 </a:t>
            </a:r>
            <a:r>
              <a:rPr lang="en-US" sz="1200" kern="1200" baseline="0" dirty="0" err="1">
                <a:solidFill>
                  <a:schemeClr val="tx1"/>
                </a:solidFill>
                <a:latin typeface="+mn-lt"/>
                <a:ea typeface="+mn-ea"/>
                <a:cs typeface="+mn-cs"/>
              </a:rPr>
              <a:t>q</a:t>
            </a:r>
            <a:r>
              <a:rPr lang="en-US" sz="1200" kern="1200" baseline="0" dirty="0">
                <a:solidFill>
                  <a:schemeClr val="tx1"/>
                </a:solidFill>
                <a:latin typeface="+mn-lt"/>
                <a:ea typeface="+mn-ea"/>
                <a:cs typeface="+mn-cs"/>
              </a:rPr>
              <a:t> 2</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444212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13493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a:solidFill>
                  <a:schemeClr val="tx1"/>
                </a:solidFill>
                <a:latin typeface="+mn-lt"/>
                <a:ea typeface="+mn-ea"/>
                <a:cs typeface="+mn-cs"/>
              </a:rPr>
              <a:t>from the other process and then send a message to the other process: (see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81485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3/7/2021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3/7/2021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3/7/2021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3/7/2021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3/7/2021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3/7/2021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3/7/2021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3/7/2021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3/7/2021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3/7/2021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3/7/2021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3/7/2021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3/7/2021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3/7/2021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3/7/2021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2.xml"/><Relationship Id="rId1" Type="http://schemas.openxmlformats.org/officeDocument/2006/relationships/slideLayout" Target="../slideLayouts/slideLayout20.x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6</a:t>
            </a:r>
            <a:br>
              <a:rPr lang="en-US" dirty="0"/>
            </a:br>
            <a:r>
              <a:rPr lang="en-US" dirty="0"/>
              <a:t>Concurrency: Deadlock and Starvation</a:t>
            </a:r>
          </a:p>
        </p:txBody>
      </p:sp>
      <p:sp>
        <p:nvSpPr>
          <p:cNvPr id="3" name="Subtitle 2"/>
          <p:cNvSpPr>
            <a:spLocks noGrp="1"/>
          </p:cNvSpPr>
          <p:nvPr>
            <p:ph type="body" idx="1"/>
          </p:nvPr>
        </p:nvSpPr>
        <p:spPr>
          <a:xfrm>
            <a:off x="381000" y="1371600"/>
            <a:ext cx="2057400" cy="3173104"/>
          </a:xfrm>
        </p:spPr>
        <p:txBody>
          <a:bodyPr rtlCol="0">
            <a:normAutofit/>
          </a:bodyPr>
          <a:lstStyle/>
          <a:p>
            <a:pPr lvl="0">
              <a:defRPr/>
            </a:pPr>
            <a:r>
              <a:rPr lang="en-US" sz="3200" i="1" dirty="0">
                <a:solidFill>
                  <a:schemeClr val="bg2">
                    <a:lumMod val="25000"/>
                  </a:schemeClr>
                </a:solidFill>
              </a:rPr>
              <a:t>Operating Systems:</a:t>
            </a:r>
            <a:br>
              <a:rPr lang="en-US" sz="3200" i="1" dirty="0">
                <a:solidFill>
                  <a:schemeClr val="bg2">
                    <a:lumMod val="25000"/>
                  </a:schemeClr>
                </a:solidFill>
              </a:rPr>
            </a:br>
            <a:r>
              <a:rPr lang="en-US" sz="3200" i="1" dirty="0">
                <a:solidFill>
                  <a:schemeClr val="bg2">
                    <a:lumMod val="25000"/>
                  </a:schemeClr>
                </a:solidFill>
              </a:rPr>
              <a:t>Internals and Design Principles</a:t>
            </a:r>
          </a:p>
          <a:p>
            <a:pPr eaLnBrk="1" fontAlgn="auto" hangingPunct="1">
              <a:spcAft>
                <a:spcPts val="0"/>
              </a:spcAft>
              <a:buFont typeface="Arial" pitchFamily="34" charset="0"/>
              <a:buNone/>
              <a:defRPr/>
            </a:pPr>
            <a:endParaRPr lang="en-US" i="1" dirty="0"/>
          </a:p>
        </p:txBody>
      </p:sp>
      <p:sp>
        <p:nvSpPr>
          <p:cNvPr id="4" name="Footer Placeholder 3"/>
          <p:cNvSpPr>
            <a:spLocks noGrp="1"/>
          </p:cNvSpPr>
          <p:nvPr>
            <p:ph type="ftr" sz="quarter" idx="11"/>
          </p:nvPr>
        </p:nvSpPr>
        <p:spPr>
          <a:xfrm>
            <a:off x="5410200" y="4953000"/>
            <a:ext cx="3048000" cy="1066800"/>
          </a:xfrm>
        </p:spPr>
        <p:txBody>
          <a:bodyPr/>
          <a:lstStyle/>
          <a:p>
            <a:pPr algn="r"/>
            <a:r>
              <a:rPr lang="en-US" sz="1800" b="0" dirty="0">
                <a:solidFill>
                  <a:schemeClr val="tx2"/>
                </a:solidFill>
                <a:latin typeface="Calisto MT"/>
              </a:rPr>
              <a:t>Eighth Edition</a:t>
            </a:r>
          </a:p>
          <a:p>
            <a:pPr algn="r"/>
            <a:r>
              <a:rPr lang="en-US" sz="1800" b="0" dirty="0">
                <a:solidFill>
                  <a:schemeClr val="tx2"/>
                </a:solidFill>
                <a:latin typeface="Calisto MT"/>
              </a:rPr>
              <a:t>By William Stallings</a:t>
            </a:r>
          </a:p>
          <a:p>
            <a:pPr>
              <a:defRPr/>
            </a:pPr>
            <a:r>
              <a:rPr lang="en-US" dirty="0"/>
              <a:t/>
            </a:r>
            <a:br>
              <a:rPr lang="en-US" dirty="0"/>
            </a:b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762000"/>
            <a:ext cx="6057900" cy="5697217"/>
          </a:xfrm>
          <a:prstGeom prst="rect">
            <a:avLst/>
          </a:prstGeom>
          <a:ln>
            <a:solidFill>
              <a:schemeClr val="tx1"/>
            </a:solidFill>
          </a:ln>
        </p:spPr>
      </p:pic>
      <p:sp>
        <p:nvSpPr>
          <p:cNvPr id="6" name="TextBox 5"/>
          <p:cNvSpPr txBox="1"/>
          <p:nvPr/>
        </p:nvSpPr>
        <p:spPr>
          <a:xfrm>
            <a:off x="6781801" y="762001"/>
            <a:ext cx="1981200" cy="4847481"/>
          </a:xfrm>
          <a:prstGeom prst="rect">
            <a:avLst/>
          </a:prstGeom>
          <a:noFill/>
        </p:spPr>
        <p:txBody>
          <a:bodyPr wrap="square" rtlCol="0">
            <a:spAutoFit/>
          </a:bodyPr>
          <a:lstStyle/>
          <a:p>
            <a:endParaRPr lang="en-US" sz="2400" b="1" dirty="0">
              <a:latin typeface="+mn-lt"/>
            </a:endParaRPr>
          </a:p>
          <a:p>
            <a:pPr algn="ctr"/>
            <a:r>
              <a:rPr lang="en-US" sz="2800" b="1" dirty="0">
                <a:latin typeface="+mn-lt"/>
              </a:rPr>
              <a:t>Table 6.1  </a:t>
            </a:r>
          </a:p>
          <a:p>
            <a:pPr algn="ctr"/>
            <a:endParaRPr lang="en-US" sz="2400" b="1" dirty="0">
              <a:latin typeface="+mn-lt"/>
            </a:endParaRPr>
          </a:p>
          <a:p>
            <a:pPr algn="ctr">
              <a:lnSpc>
                <a:spcPct val="130000"/>
              </a:lnSpc>
              <a:spcBef>
                <a:spcPts val="0"/>
              </a:spcBef>
              <a:spcAft>
                <a:spcPts val="0"/>
              </a:spcAft>
            </a:pPr>
            <a:r>
              <a:rPr lang="en-US" sz="2000" b="1" dirty="0">
                <a:latin typeface="+mn-lt"/>
              </a:rPr>
              <a:t>Summary of Deadlock Detection, Prevention, and Avoidance</a:t>
            </a:r>
          </a:p>
          <a:p>
            <a:pPr algn="ctr">
              <a:lnSpc>
                <a:spcPct val="130000"/>
              </a:lnSpc>
              <a:spcBef>
                <a:spcPts val="0"/>
              </a:spcBef>
              <a:spcAft>
                <a:spcPts val="0"/>
              </a:spcAft>
            </a:pPr>
            <a:r>
              <a:rPr lang="en-US" sz="2000" b="1" dirty="0">
                <a:latin typeface="+mn-lt"/>
              </a:rPr>
              <a:t>Approaches for Operating Systems [ISLO80]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a:solidFill>
                  <a:schemeClr val="accent1">
                    <a:lumMod val="50000"/>
                  </a:schemeClr>
                </a:solidFill>
              </a:rPr>
              <a:t>Conditions for Deadlock</a:t>
            </a:r>
          </a:p>
        </p:txBody>
      </p:sp>
      <p:sp>
        <p:nvSpPr>
          <p:cNvPr id="3" name="Content Placeholder 2"/>
          <p:cNvSpPr>
            <a:spLocks noGrp="1"/>
          </p:cNvSpPr>
          <p:nvPr>
            <p:ph idx="4294967295"/>
          </p:nvPr>
        </p:nvSpPr>
        <p:spPr>
          <a:xfrm>
            <a:off x="838200" y="1295400"/>
            <a:ext cx="8305800" cy="5257800"/>
          </a:xfrm>
        </p:spPr>
        <p:txBody>
          <a:bodyPr/>
          <a:lstStyle/>
          <a:p>
            <a:pPr lvl="1"/>
            <a:endParaRPr lang="en-US" dirty="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a:solidFill>
                  <a:schemeClr val="accent6">
                    <a:lumMod val="75000"/>
                  </a:schemeClr>
                </a:solidFill>
              </a:rPr>
              <a:t>Dealing with Deadlock</a:t>
            </a:r>
          </a:p>
        </p:txBody>
      </p:sp>
      <p:sp>
        <p:nvSpPr>
          <p:cNvPr id="3" name="Content Placeholder 2"/>
          <p:cNvSpPr>
            <a:spLocks noGrp="1"/>
          </p:cNvSpPr>
          <p:nvPr>
            <p:ph idx="4294967295"/>
          </p:nvPr>
        </p:nvSpPr>
        <p:spPr>
          <a:xfrm>
            <a:off x="457200" y="1981200"/>
            <a:ext cx="8305800" cy="2057400"/>
          </a:xfrm>
        </p:spPr>
        <p:txBody>
          <a:bodyPr>
            <a:normAutofit/>
          </a:bodyPr>
          <a:lstStyle/>
          <a:p>
            <a:r>
              <a:rPr lang="en-NZ" sz="2200" dirty="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p>
        </p:txBody>
      </p:sp>
      <p:sp>
        <p:nvSpPr>
          <p:cNvPr id="3" name="Content Placeholder 2"/>
          <p:cNvSpPr>
            <a:spLocks noGrp="1"/>
          </p:cNvSpPr>
          <p:nvPr>
            <p:ph idx="4294967295"/>
          </p:nvPr>
        </p:nvSpPr>
        <p:spPr>
          <a:xfrm>
            <a:off x="609600" y="2514600"/>
            <a:ext cx="8229600" cy="5105400"/>
          </a:xfrm>
        </p:spPr>
        <p:txBody>
          <a:bodyPr>
            <a:normAutofit/>
          </a:bodyPr>
          <a:lstStyle/>
          <a:p>
            <a:r>
              <a:rPr lang="en-NZ" sz="2200" dirty="0"/>
              <a:t>Design a system in such a way that the possibility of deadlock is excluded</a:t>
            </a:r>
          </a:p>
          <a:p>
            <a:r>
              <a:rPr lang="en-NZ" sz="2200" dirty="0"/>
              <a:t>Two main methods:</a:t>
            </a:r>
          </a:p>
          <a:p>
            <a:pPr lvl="1"/>
            <a:r>
              <a:rPr lang="en-NZ" sz="2000" dirty="0"/>
              <a:t>Indirect</a:t>
            </a:r>
          </a:p>
          <a:p>
            <a:pPr lvl="2"/>
            <a:r>
              <a:rPr lang="en-NZ" dirty="0"/>
              <a:t>prevent the occurrence of one of the three necessary conditions</a:t>
            </a:r>
          </a:p>
          <a:p>
            <a:pPr lvl="1"/>
            <a:r>
              <a:rPr lang="en-NZ" sz="2200" dirty="0"/>
              <a:t>Direct</a:t>
            </a:r>
          </a:p>
          <a:p>
            <a:pPr lvl="2"/>
            <a:r>
              <a:rPr lang="en-NZ" sz="2000" dirty="0"/>
              <a:t>prevent the occurrence of a circular wait</a:t>
            </a:r>
          </a:p>
        </p:txBody>
      </p:sp>
      <p:pic>
        <p:nvPicPr>
          <p:cNvPr id="5" name="Picture 4"/>
          <p:cNvPicPr>
            <a:picLocks noChangeAspect="1"/>
          </p:cNvPicPr>
          <p:nvPr/>
        </p:nvPicPr>
        <p:blipFill>
          <a:blip r:embed="rId3"/>
          <a:stretch>
            <a:fillRect/>
          </a:stretch>
        </p:blipFill>
        <p:spPr>
          <a:xfrm>
            <a:off x="6172200" y="4800600"/>
            <a:ext cx="2552700" cy="17780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24788" cy="1323041"/>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Condition</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Prevention </a:t>
            </a:r>
            <a:r>
              <a:rPr lang="en-US" dirty="0"/>
              <a:t/>
            </a:r>
            <a:br>
              <a:rPr lang="en-US" dirty="0"/>
            </a:br>
            <a:endParaRPr lang="en-US" dirty="0"/>
          </a:p>
        </p:txBody>
      </p:sp>
      <p:graphicFrame>
        <p:nvGraphicFramePr>
          <p:cNvPr id="5" name="Diagram 4"/>
          <p:cNvGraphicFramePr/>
          <p:nvPr/>
        </p:nvGraphicFramePr>
        <p:xfrm>
          <a:off x="914400" y="2057400"/>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960" y="1965900"/>
            <a:ext cx="8229600" cy="4953000"/>
          </a:xfrm>
        </p:spPr>
        <p:txBody>
          <a:bodyPr>
            <a:normAutofit lnSpcReduction="10000"/>
          </a:bodyPr>
          <a:lstStyle/>
          <a:p>
            <a:r>
              <a:rPr lang="en-US" sz="2200" dirty="0"/>
              <a:t>No Preemption</a:t>
            </a:r>
          </a:p>
          <a:p>
            <a:pPr lvl="1"/>
            <a:r>
              <a:rPr lang="en-US" sz="2000" dirty="0"/>
              <a:t>if a process holding certain resources is denied a further request, that process must release its original resources and request them again</a:t>
            </a:r>
          </a:p>
          <a:p>
            <a:pPr lvl="1"/>
            <a:r>
              <a:rPr lang="en-US" sz="2000" dirty="0"/>
              <a:t>OS may preempt the second process and require it to release its resources</a:t>
            </a:r>
          </a:p>
          <a:p>
            <a:r>
              <a:rPr lang="en-US" sz="2200" dirty="0"/>
              <a:t>Circular Wait</a:t>
            </a:r>
          </a:p>
          <a:p>
            <a:pPr lvl="1"/>
            <a:r>
              <a:rPr lang="en-US" sz="2000" dirty="0"/>
              <a:t>define a linear ordering of resource types</a:t>
            </a:r>
          </a:p>
          <a:p>
            <a:pPr lvl="1"/>
            <a:r>
              <a:rPr lang="en-US" sz="2000" dirty="0"/>
              <a:t>If a process has been allocated resources of type R , then it may subsequently request only those resources of types following R in the ordering. Index is associated with each resource. </a:t>
            </a:r>
          </a:p>
          <a:p>
            <a:pPr lvl="1"/>
            <a:r>
              <a:rPr lang="en-US" sz="2000" dirty="0"/>
              <a:t>A resource </a:t>
            </a:r>
            <a:r>
              <a:rPr lang="en-US" sz="2000" dirty="0" err="1"/>
              <a:t>Ri</a:t>
            </a:r>
            <a:r>
              <a:rPr lang="en-US" sz="2000" dirty="0"/>
              <a:t> precedes </a:t>
            </a:r>
            <a:r>
              <a:rPr lang="en-US" sz="2000" dirty="0" err="1"/>
              <a:t>Rj</a:t>
            </a:r>
            <a:r>
              <a:rPr lang="en-US" sz="2000" dirty="0"/>
              <a:t> in the ordering if </a:t>
            </a:r>
            <a:r>
              <a:rPr lang="en-US" sz="2000" dirty="0" err="1"/>
              <a:t>i</a:t>
            </a:r>
            <a:r>
              <a:rPr lang="en-US" sz="2000" dirty="0"/>
              <a:t> &lt; j . Now suppose that two processes, A and B, are deadlocked because A has acquired </a:t>
            </a:r>
            <a:r>
              <a:rPr lang="en-US" sz="2000" dirty="0" err="1"/>
              <a:t>Ri</a:t>
            </a:r>
            <a:r>
              <a:rPr lang="en-US" sz="2000" dirty="0"/>
              <a:t> and requested </a:t>
            </a:r>
            <a:r>
              <a:rPr lang="en-US" sz="2000" dirty="0" err="1"/>
              <a:t>Rj</a:t>
            </a:r>
            <a:r>
              <a:rPr lang="en-US" sz="2000" dirty="0"/>
              <a:t> , and B has acquired </a:t>
            </a:r>
            <a:r>
              <a:rPr lang="en-US" sz="2000" dirty="0" err="1"/>
              <a:t>Rj</a:t>
            </a:r>
            <a:r>
              <a:rPr lang="en-US" sz="2000" dirty="0"/>
              <a:t> and requested </a:t>
            </a:r>
            <a:r>
              <a:rPr lang="en-US" sz="2000" dirty="0" err="1"/>
              <a:t>Ri</a:t>
            </a:r>
            <a:r>
              <a:rPr lang="en-US" sz="2000" dirty="0"/>
              <a:t> . This condition is impossible because it implies </a:t>
            </a:r>
            <a:r>
              <a:rPr lang="en-US" sz="2000" dirty="0" err="1"/>
              <a:t>i</a:t>
            </a:r>
            <a:r>
              <a:rPr lang="en-US" sz="2000" dirty="0"/>
              <a:t> &lt; j and j &lt; </a:t>
            </a:r>
            <a:r>
              <a:rPr lang="en-US" sz="2000" dirty="0" err="1"/>
              <a:t>i</a:t>
            </a:r>
            <a:r>
              <a:rPr lang="en-US" sz="2000" dirty="0"/>
              <a:t> . </a:t>
            </a:r>
          </a:p>
          <a:p>
            <a:endParaRPr lang="en-US" dirty="0"/>
          </a:p>
        </p:txBody>
      </p:sp>
      <p:sp>
        <p:nvSpPr>
          <p:cNvPr id="5" name="TextBox 4"/>
          <p:cNvSpPr txBox="1"/>
          <p:nvPr/>
        </p:nvSpPr>
        <p:spPr>
          <a:xfrm>
            <a:off x="457200" y="381000"/>
            <a:ext cx="8229600" cy="1569660"/>
          </a:xfrm>
          <a:prstGeom prst="rect">
            <a:avLst/>
          </a:prstGeom>
          <a:noFill/>
        </p:spPr>
        <p:txBody>
          <a:bodyPr wrap="square" rtlCol="0">
            <a:spAutoFit/>
          </a:bodyPr>
          <a:lstStyle/>
          <a:p>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Deadlock Condition Prevention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p>
        </p:txBody>
      </p:sp>
      <p:sp>
        <p:nvSpPr>
          <p:cNvPr id="3" name="Content Placeholder 2"/>
          <p:cNvSpPr>
            <a:spLocks noGrp="1"/>
          </p:cNvSpPr>
          <p:nvPr>
            <p:ph idx="4294967295"/>
          </p:nvPr>
        </p:nvSpPr>
        <p:spPr>
          <a:xfrm>
            <a:off x="838200" y="2514600"/>
            <a:ext cx="7696200" cy="4648200"/>
          </a:xfrm>
        </p:spPr>
        <p:txBody>
          <a:bodyPr/>
          <a:lstStyle/>
          <a:p>
            <a:r>
              <a:rPr lang="en-US" sz="2300" dirty="0"/>
              <a:t>A decision is made dynamically whether the current resource allocation request will, if granted, potentially lead to a deadlock</a:t>
            </a:r>
          </a:p>
          <a:p>
            <a:r>
              <a:rPr lang="en-US" sz="2300" dirty="0"/>
              <a:t>Requires knowledge of future process requests</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pic>
        <p:nvPicPr>
          <p:cNvPr id="6" name="Picture 5"/>
          <p:cNvPicPr>
            <a:picLocks noChangeAspect="1"/>
          </p:cNvPicPr>
          <p:nvPr/>
        </p:nvPicPr>
        <p:blipFill>
          <a:blip r:embed="rId4"/>
          <a:stretch>
            <a:fillRect/>
          </a:stretch>
        </p:blipFill>
        <p:spPr>
          <a:xfrm>
            <a:off x="838200" y="0"/>
            <a:ext cx="1676400" cy="1652451"/>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4114800" y="4635500"/>
            <a:ext cx="1371600" cy="137160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p>
        </p:txBody>
      </p:sp>
      <p:sp>
        <p:nvSpPr>
          <p:cNvPr id="3" name="Content Placeholder 2"/>
          <p:cNvSpPr>
            <a:spLocks noGrp="1"/>
          </p:cNvSpPr>
          <p:nvPr>
            <p:ph idx="4294967295"/>
          </p:nvPr>
        </p:nvSpPr>
        <p:spPr>
          <a:xfrm>
            <a:off x="762000" y="2209800"/>
            <a:ext cx="7620000" cy="4953000"/>
          </a:xfrm>
        </p:spPr>
        <p:txBody>
          <a:bodyPr/>
          <a:lstStyle/>
          <a:p>
            <a:r>
              <a:rPr lang="en-US" sz="2200" dirty="0"/>
              <a:t>Referred to as the </a:t>
            </a:r>
            <a:r>
              <a:rPr lang="en-US" sz="2200" i="1" dirty="0"/>
              <a:t>banker’s algorithm</a:t>
            </a:r>
          </a:p>
          <a:p>
            <a:r>
              <a:rPr lang="en-US" sz="2200" b="1" i="1" dirty="0"/>
              <a:t>State</a:t>
            </a:r>
            <a:r>
              <a:rPr lang="en-US" sz="2200" dirty="0"/>
              <a:t> of the system reflects the current allocation of resources to processes</a:t>
            </a:r>
          </a:p>
          <a:p>
            <a:r>
              <a:rPr lang="en-US" sz="2200" b="1" i="1" dirty="0"/>
              <a:t>Safe state </a:t>
            </a:r>
            <a:r>
              <a:rPr lang="en-US" sz="2200" dirty="0"/>
              <a:t>is one in which there is at least one sequence of resource allocations to processes that does not result in a deadlock</a:t>
            </a:r>
          </a:p>
          <a:p>
            <a:r>
              <a:rPr lang="en-US" sz="2200" b="1" i="1" dirty="0"/>
              <a:t>Unsafe state </a:t>
            </a:r>
            <a:r>
              <a:rPr lang="en-US" sz="2200" dirty="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3840163"/>
          </a:xfrm>
        </p:spPr>
        <p:txBody>
          <a:bodyPr>
            <a:normAutofit fontScale="85000" lnSpcReduction="20000"/>
          </a:bodyPr>
          <a:lstStyle/>
          <a:p>
            <a:r>
              <a:rPr lang="en-NZ" sz="3000" dirty="0"/>
              <a:t>The permanent blocking of a set of processes that either compete for system resources or communicate with each other</a:t>
            </a:r>
          </a:p>
          <a:p>
            <a:r>
              <a:rPr lang="en-NZ" sz="3000" dirty="0"/>
              <a:t>A set of processes is deadlocked when each process in the set is blocked awaiting an event that can only be triggered by another blocked process in the set</a:t>
            </a:r>
          </a:p>
          <a:p>
            <a:r>
              <a:rPr lang="en-NZ" sz="3000" dirty="0"/>
              <a:t>Permanent</a:t>
            </a:r>
          </a:p>
          <a:p>
            <a:r>
              <a:rPr lang="en-US" sz="3000" dirty="0"/>
              <a:t>No efficient solution</a:t>
            </a:r>
          </a:p>
        </p:txBody>
      </p:sp>
      <p:pic>
        <p:nvPicPr>
          <p:cNvPr id="5" name="Picture 4"/>
          <p:cNvPicPr>
            <a:picLocks noChangeAspect="1"/>
          </p:cNvPicPr>
          <p:nvPr/>
        </p:nvPicPr>
        <p:blipFill>
          <a:blip r:embed="rId3"/>
          <a:stretch>
            <a:fillRect/>
          </a:stretch>
        </p:blipFill>
        <p:spPr>
          <a:xfrm>
            <a:off x="6934200" y="4824211"/>
            <a:ext cx="1752600" cy="161683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529894702"/>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64295143"/>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7274892"/>
              </p:ext>
            </p:extLst>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115147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76238119"/>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91941115"/>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1012701"/>
              </p:ext>
            </p:extLst>
          </p:nvPr>
        </p:nvGraphicFramePr>
        <p:xfrm>
          <a:off x="5791200" y="5486400"/>
          <a:ext cx="2971800" cy="91440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State- </a:t>
                      </a:r>
                    </a:p>
                    <a:p>
                      <a:r>
                        <a:rPr lang="en-US" dirty="0"/>
                        <a:t>P2</a:t>
                      </a:r>
                    </a:p>
                    <a:p>
                      <a:endParaRPr lang="en-U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116229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32381296"/>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6140225"/>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0293834"/>
              </p:ext>
            </p:extLst>
          </p:nvPr>
        </p:nvGraphicFramePr>
        <p:xfrm>
          <a:off x="5791200" y="5486400"/>
          <a:ext cx="2971800" cy="91440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State- </a:t>
                      </a:r>
                    </a:p>
                    <a:p>
                      <a:r>
                        <a:rPr lang="en-US" dirty="0"/>
                        <a:t>P2-P4</a:t>
                      </a:r>
                    </a:p>
                    <a:p>
                      <a:endParaRPr lang="en-U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234446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079104152"/>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612514"/>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4229228"/>
              </p:ext>
            </p:extLst>
          </p:nvPr>
        </p:nvGraphicFramePr>
        <p:xfrm>
          <a:off x="5791200" y="5486400"/>
          <a:ext cx="2971800" cy="91440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State- </a:t>
                      </a:r>
                    </a:p>
                    <a:p>
                      <a:r>
                        <a:rPr lang="en-US" dirty="0"/>
                        <a:t>P2-P4-P5</a:t>
                      </a:r>
                    </a:p>
                    <a:p>
                      <a:endParaRPr lang="en-U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636346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85539034"/>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931055"/>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03403390"/>
              </p:ext>
            </p:extLst>
          </p:nvPr>
        </p:nvGraphicFramePr>
        <p:xfrm>
          <a:off x="5791200" y="5486400"/>
          <a:ext cx="2971800" cy="64008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State- </a:t>
                      </a:r>
                    </a:p>
                    <a:p>
                      <a:r>
                        <a:rPr lang="en-US" dirty="0"/>
                        <a:t>P2-P4-P5-P1</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610883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08390637"/>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b="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53420275"/>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FF2A"/>
                    </a:solidFill>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0750360"/>
              </p:ext>
            </p:extLst>
          </p:nvPr>
        </p:nvGraphicFramePr>
        <p:xfrm>
          <a:off x="5791200" y="5486400"/>
          <a:ext cx="2971800" cy="64008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State- </a:t>
                      </a:r>
                    </a:p>
                    <a:p>
                      <a:r>
                        <a:rPr lang="en-US" dirty="0"/>
                        <a:t>P2-P4-P5-P1-P3</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016875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a:t>
            </a:r>
          </a:p>
        </p:txBody>
      </p:sp>
      <p:sp>
        <p:nvSpPr>
          <p:cNvPr id="3" name="TextBox 2"/>
          <p:cNvSpPr txBox="1"/>
          <p:nvPr/>
        </p:nvSpPr>
        <p:spPr>
          <a:xfrm>
            <a:off x="658813" y="2057400"/>
            <a:ext cx="7824788" cy="1200329"/>
          </a:xfrm>
          <a:prstGeom prst="rect">
            <a:avLst/>
          </a:prstGeom>
          <a:noFill/>
        </p:spPr>
        <p:txBody>
          <a:bodyPr wrap="square" rtlCol="0">
            <a:spAutoFit/>
          </a:bodyPr>
          <a:lstStyle/>
          <a:p>
            <a:r>
              <a:rPr lang="en-US" dirty="0"/>
              <a:t>The sequence </a:t>
            </a:r>
          </a:p>
          <a:p>
            <a:r>
              <a:rPr lang="en-US" dirty="0"/>
              <a:t>P2-P4-P5-P1-P3 leads to safe state. </a:t>
            </a:r>
          </a:p>
          <a:p>
            <a:r>
              <a:rPr lang="en-US" dirty="0"/>
              <a:t>This sequence will not lead to deadlock </a:t>
            </a:r>
          </a:p>
          <a:p>
            <a:endParaRPr lang="en-US" dirty="0"/>
          </a:p>
        </p:txBody>
      </p:sp>
    </p:spTree>
    <p:extLst>
      <p:ext uri="{BB962C8B-B14F-4D97-AF65-F5344CB8AC3E}">
        <p14:creationId xmlns:p14="http://schemas.microsoft.com/office/powerpoint/2010/main" val="24266563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Banker’s Algorithm- Unsafe sequence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524739681"/>
              </p:ext>
            </p:extLst>
          </p:nvPr>
        </p:nvGraphicFramePr>
        <p:xfrm>
          <a:off x="228600" y="1779293"/>
          <a:ext cx="8476936" cy="3474720"/>
        </p:xfrm>
        <a:graphic>
          <a:graphicData uri="http://schemas.openxmlformats.org/drawingml/2006/table">
            <a:tbl>
              <a:tblPr firstRow="1" bandRow="1">
                <a:tableStyleId>{5C22544A-7EE6-4342-B048-85BDC9FD1C3A}</a:tableStyleId>
              </a:tblPr>
              <a:tblGrid>
                <a:gridCol w="1644549">
                  <a:extLst>
                    <a:ext uri="{9D8B030D-6E8A-4147-A177-3AD203B41FA5}">
                      <a16:colId xmlns="" xmlns:a16="http://schemas.microsoft.com/office/drawing/2014/main" val="20000"/>
                    </a:ext>
                  </a:extLst>
                </a:gridCol>
                <a:gridCol w="434699">
                  <a:extLst>
                    <a:ext uri="{9D8B030D-6E8A-4147-A177-3AD203B41FA5}">
                      <a16:colId xmlns="" xmlns:a16="http://schemas.microsoft.com/office/drawing/2014/main" val="20001"/>
                    </a:ext>
                  </a:extLst>
                </a:gridCol>
                <a:gridCol w="799711">
                  <a:extLst>
                    <a:ext uri="{9D8B030D-6E8A-4147-A177-3AD203B41FA5}">
                      <a16:colId xmlns="" xmlns:a16="http://schemas.microsoft.com/office/drawing/2014/main" val="20002"/>
                    </a:ext>
                  </a:extLst>
                </a:gridCol>
                <a:gridCol w="799711">
                  <a:extLst>
                    <a:ext uri="{9D8B030D-6E8A-4147-A177-3AD203B41FA5}">
                      <a16:colId xmlns="" xmlns:a16="http://schemas.microsoft.com/office/drawing/2014/main" val="20003"/>
                    </a:ext>
                  </a:extLst>
                </a:gridCol>
                <a:gridCol w="799711">
                  <a:extLst>
                    <a:ext uri="{9D8B030D-6E8A-4147-A177-3AD203B41FA5}">
                      <a16:colId xmlns="" xmlns:a16="http://schemas.microsoft.com/office/drawing/2014/main" val="20004"/>
                    </a:ext>
                  </a:extLst>
                </a:gridCol>
                <a:gridCol w="799711">
                  <a:extLst>
                    <a:ext uri="{9D8B030D-6E8A-4147-A177-3AD203B41FA5}">
                      <a16:colId xmlns="" xmlns:a16="http://schemas.microsoft.com/office/drawing/2014/main" val="20005"/>
                    </a:ext>
                  </a:extLst>
                </a:gridCol>
                <a:gridCol w="799711">
                  <a:extLst>
                    <a:ext uri="{9D8B030D-6E8A-4147-A177-3AD203B41FA5}">
                      <a16:colId xmlns="" xmlns:a16="http://schemas.microsoft.com/office/drawing/2014/main" val="20006"/>
                    </a:ext>
                  </a:extLst>
                </a:gridCol>
                <a:gridCol w="799711">
                  <a:extLst>
                    <a:ext uri="{9D8B030D-6E8A-4147-A177-3AD203B41FA5}">
                      <a16:colId xmlns="" xmlns:a16="http://schemas.microsoft.com/office/drawing/2014/main" val="20007"/>
                    </a:ext>
                  </a:extLst>
                </a:gridCol>
                <a:gridCol w="799711">
                  <a:extLst>
                    <a:ext uri="{9D8B030D-6E8A-4147-A177-3AD203B41FA5}">
                      <a16:colId xmlns="" xmlns:a16="http://schemas.microsoft.com/office/drawing/2014/main" val="20008"/>
                    </a:ext>
                  </a:extLst>
                </a:gridCol>
                <a:gridCol w="799711">
                  <a:extLst>
                    <a:ext uri="{9D8B030D-6E8A-4147-A177-3AD203B41FA5}">
                      <a16:colId xmlns="" xmlns:a16="http://schemas.microsoft.com/office/drawing/2014/main" val="20009"/>
                    </a:ext>
                  </a:extLst>
                </a:gridCol>
              </a:tblGrid>
              <a:tr h="60737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Claim</a:t>
                      </a:r>
                      <a:r>
                        <a:rPr lang="en-US" baseline="0" dirty="0"/>
                        <a:t>  C ( Max Need)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gridSpan="3">
                  <a:txBody>
                    <a:bodyPr/>
                    <a:lstStyle/>
                    <a:p>
                      <a:pPr algn="ctr"/>
                      <a:r>
                        <a:rPr lang="en-US" dirty="0"/>
                        <a:t>Remaining Need</a:t>
                      </a:r>
                      <a:r>
                        <a:rPr lang="en-US" baseline="0" dirty="0"/>
                        <a:t> ( 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5189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1"/>
                  </a:ext>
                </a:extLst>
              </a:tr>
              <a:tr h="351892">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2"/>
                  </a:ext>
                </a:extLst>
              </a:tr>
              <a:tr h="351892">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3"/>
                  </a:ext>
                </a:extLst>
              </a:tr>
              <a:tr h="351892">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4"/>
                  </a:ext>
                </a:extLst>
              </a:tr>
              <a:tr h="351892">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5"/>
                  </a:ext>
                </a:extLst>
              </a:tr>
              <a:tr h="351892">
                <a:tc>
                  <a:txBody>
                    <a:bodyPr/>
                    <a:lstStyle/>
                    <a:p>
                      <a:pPr algn="ctr"/>
                      <a:r>
                        <a:rPr lang="en-US" dirty="0"/>
                        <a:t>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6"/>
                  </a:ext>
                </a:extLst>
              </a:tr>
              <a:tr h="607376">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6">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1336199"/>
              </p:ext>
            </p:extLst>
          </p:nvPr>
        </p:nvGraphicFramePr>
        <p:xfrm>
          <a:off x="3733800" y="5486400"/>
          <a:ext cx="1752600" cy="1107440"/>
        </p:xfrm>
        <a:graphic>
          <a:graphicData uri="http://schemas.openxmlformats.org/drawingml/2006/table">
            <a:tbl>
              <a:tblPr firstRow="1" bandRow="1">
                <a:tableStyleId>{5C22544A-7EE6-4342-B048-85BDC9FD1C3A}</a:tableStyleId>
              </a:tblPr>
              <a:tblGrid>
                <a:gridCol w="613410">
                  <a:extLst>
                    <a:ext uri="{9D8B030D-6E8A-4147-A177-3AD203B41FA5}">
                      <a16:colId xmlns="" xmlns:a16="http://schemas.microsoft.com/office/drawing/2014/main" val="20000"/>
                    </a:ext>
                  </a:extLst>
                </a:gridCol>
                <a:gridCol w="613410">
                  <a:extLst>
                    <a:ext uri="{9D8B030D-6E8A-4147-A177-3AD203B41FA5}">
                      <a16:colId xmlns="" xmlns:a16="http://schemas.microsoft.com/office/drawing/2014/main" val="20001"/>
                    </a:ext>
                  </a:extLst>
                </a:gridCol>
                <a:gridCol w="525780">
                  <a:extLst>
                    <a:ext uri="{9D8B030D-6E8A-4147-A177-3AD203B41FA5}">
                      <a16:colId xmlns="" xmlns:a16="http://schemas.microsoft.com/office/drawing/2014/main" val="20002"/>
                    </a:ext>
                  </a:extLst>
                </a:gridCol>
              </a:tblGrid>
              <a:tr h="294640">
                <a:tc gridSpan="3">
                  <a:txBody>
                    <a:bodyPr/>
                    <a:lstStyle/>
                    <a:p>
                      <a:pPr algn="ctr"/>
                      <a:r>
                        <a:rPr lang="en-US" dirty="0"/>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nvGraphicFramePr>
        <p:xfrm>
          <a:off x="457200" y="5486400"/>
          <a:ext cx="2480626" cy="1107440"/>
        </p:xfrm>
        <a:graphic>
          <a:graphicData uri="http://schemas.openxmlformats.org/drawingml/2006/table">
            <a:tbl>
              <a:tblPr firstRow="1" bandRow="1">
                <a:tableStyleId>{5C22544A-7EE6-4342-B048-85BDC9FD1C3A}</a:tableStyleId>
              </a:tblPr>
              <a:tblGrid>
                <a:gridCol w="868219">
                  <a:extLst>
                    <a:ext uri="{9D8B030D-6E8A-4147-A177-3AD203B41FA5}">
                      <a16:colId xmlns="" xmlns:a16="http://schemas.microsoft.com/office/drawing/2014/main" val="20000"/>
                    </a:ext>
                  </a:extLst>
                </a:gridCol>
                <a:gridCol w="868219">
                  <a:extLst>
                    <a:ext uri="{9D8B030D-6E8A-4147-A177-3AD203B41FA5}">
                      <a16:colId xmlns="" xmlns:a16="http://schemas.microsoft.com/office/drawing/2014/main" val="20001"/>
                    </a:ext>
                  </a:extLst>
                </a:gridCol>
                <a:gridCol w="744188">
                  <a:extLst>
                    <a:ext uri="{9D8B030D-6E8A-4147-A177-3AD203B41FA5}">
                      <a16:colId xmlns="" xmlns:a16="http://schemas.microsoft.com/office/drawing/2014/main" val="20002"/>
                    </a:ext>
                  </a:extLst>
                </a:gridCol>
              </a:tblGrid>
              <a:tr h="294640">
                <a:tc gridSpan="3">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45532968"/>
              </p:ext>
            </p:extLst>
          </p:nvPr>
        </p:nvGraphicFramePr>
        <p:xfrm>
          <a:off x="5791200" y="5486400"/>
          <a:ext cx="2971800" cy="640080"/>
        </p:xfrm>
        <a:graphic>
          <a:graphicData uri="http://schemas.openxmlformats.org/drawingml/2006/table">
            <a:tbl>
              <a:tblPr firstRow="1" bandRow="1">
                <a:tableStyleId>{5C22544A-7EE6-4342-B048-85BDC9FD1C3A}</a:tableStyleId>
              </a:tblPr>
              <a:tblGrid>
                <a:gridCol w="2971800">
                  <a:extLst>
                    <a:ext uri="{9D8B030D-6E8A-4147-A177-3AD203B41FA5}">
                      <a16:colId xmlns="" xmlns:a16="http://schemas.microsoft.com/office/drawing/2014/main" val="20000"/>
                    </a:ext>
                  </a:extLst>
                </a:gridCol>
              </a:tblGrid>
              <a:tr h="370840">
                <a:tc>
                  <a:txBody>
                    <a:bodyPr/>
                    <a:lstStyle/>
                    <a:p>
                      <a:r>
                        <a:rPr lang="en-US" dirty="0"/>
                        <a:t>Unsafe State- </a:t>
                      </a:r>
                    </a:p>
                    <a:p>
                      <a:r>
                        <a:rPr lang="en-US" dirty="0"/>
                        <a:t>Can lead to deadlock</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036496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b="5125"/>
          <a:stretch>
            <a:fillRect/>
          </a:stretch>
        </p:blipFill>
        <p:spPr>
          <a:xfrm>
            <a:off x="152400" y="609600"/>
            <a:ext cx="6781800" cy="6019800"/>
          </a:xfrm>
          <a:prstGeom prst="rect">
            <a:avLst/>
          </a:prstGeom>
        </p:spPr>
      </p:pic>
      <p:sp>
        <p:nvSpPr>
          <p:cNvPr id="9" name="TextBox 8"/>
          <p:cNvSpPr txBox="1"/>
          <p:nvPr/>
        </p:nvSpPr>
        <p:spPr>
          <a:xfrm>
            <a:off x="6629400" y="1981200"/>
            <a:ext cx="2743200" cy="2246769"/>
          </a:xfrm>
          <a:prstGeom prst="rect">
            <a:avLst/>
          </a:prstGeom>
          <a:noFill/>
        </p:spPr>
        <p:txBody>
          <a:bodyPr wrap="square" rtlCol="0">
            <a:spAutoFit/>
          </a:bodyPr>
          <a:lstStyle/>
          <a:p>
            <a:pPr algn="ctr"/>
            <a:r>
              <a:rPr lang="en-US" sz="2800" b="1" dirty="0">
                <a:latin typeface="+mn-lt"/>
              </a:rPr>
              <a:t>Figure 6.9  </a:t>
            </a:r>
          </a:p>
          <a:p>
            <a:pPr algn="ctr"/>
            <a:endParaRPr lang="en-US" sz="2800" b="1" dirty="0">
              <a:latin typeface="+mn-lt"/>
            </a:endParaRPr>
          </a:p>
          <a:p>
            <a:pPr algn="ctr"/>
            <a:r>
              <a:rPr lang="en-US" sz="2800" b="1" dirty="0">
                <a:latin typeface="+mn-lt"/>
              </a:rPr>
              <a:t>Deadlock Avoidance Logic</a:t>
            </a:r>
            <a:r>
              <a:rPr lang="en-US" sz="2800" dirty="0">
                <a:latin typeface="+mn-lt"/>
              </a:rPr>
              <a:t>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8391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Questions</a:t>
            </a:r>
          </a:p>
        </p:txBody>
      </p:sp>
      <p:pic>
        <p:nvPicPr>
          <p:cNvPr id="7" name="Picture 6"/>
          <p:cNvPicPr>
            <a:picLocks noChangeAspect="1"/>
          </p:cNvPicPr>
          <p:nvPr/>
        </p:nvPicPr>
        <p:blipFill>
          <a:blip r:embed="rId3"/>
          <a:stretch>
            <a:fillRect/>
          </a:stretch>
        </p:blipFill>
        <p:spPr>
          <a:xfrm>
            <a:off x="381000" y="1302328"/>
            <a:ext cx="8382000" cy="4565072"/>
          </a:xfrm>
          <a:prstGeom prst="rect">
            <a:avLst/>
          </a:prstGeom>
        </p:spPr>
      </p:pic>
      <p:sp>
        <p:nvSpPr>
          <p:cNvPr id="8" name="TextBox 7"/>
          <p:cNvSpPr txBox="1"/>
          <p:nvPr/>
        </p:nvSpPr>
        <p:spPr>
          <a:xfrm>
            <a:off x="457200" y="5867400"/>
            <a:ext cx="3581400" cy="381000"/>
          </a:xfrm>
          <a:prstGeom prst="rect">
            <a:avLst/>
          </a:prstGeom>
          <a:noFill/>
        </p:spPr>
        <p:txBody>
          <a:bodyPr wrap="square" rtlCol="0">
            <a:spAutoFit/>
          </a:bodyPr>
          <a:lstStyle/>
          <a:p>
            <a:r>
              <a:rPr lang="en-US" dirty="0" err="1"/>
              <a:t>Ans</a:t>
            </a:r>
            <a:r>
              <a:rPr lang="en-US" dirty="0"/>
              <a:t>- P2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8391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Questions</a:t>
            </a:r>
          </a:p>
        </p:txBody>
      </p:sp>
      <p:sp>
        <p:nvSpPr>
          <p:cNvPr id="8" name="TextBox 7"/>
          <p:cNvSpPr txBox="1"/>
          <p:nvPr/>
        </p:nvSpPr>
        <p:spPr>
          <a:xfrm>
            <a:off x="457200" y="5867400"/>
            <a:ext cx="3581400" cy="381000"/>
          </a:xfrm>
          <a:prstGeom prst="rect">
            <a:avLst/>
          </a:prstGeom>
          <a:noFill/>
        </p:spPr>
        <p:txBody>
          <a:bodyPr wrap="square" rtlCol="0">
            <a:spAutoFit/>
          </a:bodyPr>
          <a:lstStyle/>
          <a:p>
            <a:r>
              <a:rPr lang="en-US" dirty="0" err="1"/>
              <a:t>Ans</a:t>
            </a:r>
            <a:r>
              <a:rPr lang="en-US" dirty="0"/>
              <a:t>- X=2</a:t>
            </a:r>
          </a:p>
        </p:txBody>
      </p:sp>
      <p:sp>
        <p:nvSpPr>
          <p:cNvPr id="5" name="Rectangle 4"/>
          <p:cNvSpPr/>
          <p:nvPr/>
        </p:nvSpPr>
        <p:spPr>
          <a:xfrm>
            <a:off x="658812" y="2057400"/>
            <a:ext cx="8027987" cy="3970318"/>
          </a:xfrm>
          <a:prstGeom prst="rect">
            <a:avLst/>
          </a:prstGeom>
        </p:spPr>
        <p:txBody>
          <a:bodyPr wrap="square">
            <a:spAutoFit/>
          </a:bodyPr>
          <a:lstStyle/>
          <a:p>
            <a:r>
              <a:rPr lang="en-US" dirty="0">
                <a:solidFill>
                  <a:srgbClr val="303030"/>
                </a:solidFill>
                <a:latin typeface="Arimo"/>
              </a:rPr>
              <a:t>A system has 4 processes and 5 </a:t>
            </a:r>
            <a:r>
              <a:rPr lang="en-US" dirty="0" err="1">
                <a:solidFill>
                  <a:srgbClr val="303030"/>
                </a:solidFill>
                <a:latin typeface="Arimo"/>
              </a:rPr>
              <a:t>allocatable</a:t>
            </a:r>
            <a:r>
              <a:rPr lang="en-US" dirty="0">
                <a:solidFill>
                  <a:srgbClr val="303030"/>
                </a:solidFill>
                <a:latin typeface="Arimo"/>
              </a:rPr>
              <a:t> resource. The current allocation and maximum needs are as follows-</a:t>
            </a: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endParaRPr lang="en-US" dirty="0"/>
          </a:p>
          <a:p>
            <a:r>
              <a:rPr lang="en-US" dirty="0"/>
              <a:t>If Available = [ 0 0 X 1 1 ], what is the smallest value of x for which this is a safe state?</a:t>
            </a:r>
            <a:endParaRPr lang="en-US" dirty="0">
              <a:solidFill>
                <a:srgbClr val="303030"/>
              </a:solidFill>
              <a:latin typeface="Arimo"/>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15080454"/>
              </p:ext>
            </p:extLst>
          </p:nvPr>
        </p:nvGraphicFramePr>
        <p:xfrm>
          <a:off x="1752600" y="2667000"/>
          <a:ext cx="6197600" cy="2123960"/>
        </p:xfrm>
        <a:graphic>
          <a:graphicData uri="http://schemas.openxmlformats.org/drawingml/2006/table">
            <a:tbl>
              <a:tblPr/>
              <a:tblGrid>
                <a:gridCol w="508618">
                  <a:extLst>
                    <a:ext uri="{9D8B030D-6E8A-4147-A177-3AD203B41FA5}">
                      <a16:colId xmlns="" xmlns:a16="http://schemas.microsoft.com/office/drawing/2014/main" val="20000"/>
                    </a:ext>
                  </a:extLst>
                </a:gridCol>
                <a:gridCol w="631063">
                  <a:extLst>
                    <a:ext uri="{9D8B030D-6E8A-4147-A177-3AD203B41FA5}">
                      <a16:colId xmlns="" xmlns:a16="http://schemas.microsoft.com/office/drawing/2014/main" val="20001"/>
                    </a:ext>
                  </a:extLst>
                </a:gridCol>
                <a:gridCol w="536874">
                  <a:extLst>
                    <a:ext uri="{9D8B030D-6E8A-4147-A177-3AD203B41FA5}">
                      <a16:colId xmlns="" xmlns:a16="http://schemas.microsoft.com/office/drawing/2014/main" val="20002"/>
                    </a:ext>
                  </a:extLst>
                </a:gridCol>
                <a:gridCol w="555712">
                  <a:extLst>
                    <a:ext uri="{9D8B030D-6E8A-4147-A177-3AD203B41FA5}">
                      <a16:colId xmlns="" xmlns:a16="http://schemas.microsoft.com/office/drawing/2014/main" val="20003"/>
                    </a:ext>
                  </a:extLst>
                </a:gridCol>
                <a:gridCol w="555712">
                  <a:extLst>
                    <a:ext uri="{9D8B030D-6E8A-4147-A177-3AD203B41FA5}">
                      <a16:colId xmlns="" xmlns:a16="http://schemas.microsoft.com/office/drawing/2014/main" val="20004"/>
                    </a:ext>
                  </a:extLst>
                </a:gridCol>
                <a:gridCol w="593387">
                  <a:extLst>
                    <a:ext uri="{9D8B030D-6E8A-4147-A177-3AD203B41FA5}">
                      <a16:colId xmlns="" xmlns:a16="http://schemas.microsoft.com/office/drawing/2014/main" val="20005"/>
                    </a:ext>
                  </a:extLst>
                </a:gridCol>
                <a:gridCol w="518036">
                  <a:extLst>
                    <a:ext uri="{9D8B030D-6E8A-4147-A177-3AD203B41FA5}">
                      <a16:colId xmlns="" xmlns:a16="http://schemas.microsoft.com/office/drawing/2014/main" val="20006"/>
                    </a:ext>
                  </a:extLst>
                </a:gridCol>
                <a:gridCol w="583968">
                  <a:extLst>
                    <a:ext uri="{9D8B030D-6E8A-4147-A177-3AD203B41FA5}">
                      <a16:colId xmlns="" xmlns:a16="http://schemas.microsoft.com/office/drawing/2014/main" val="20007"/>
                    </a:ext>
                  </a:extLst>
                </a:gridCol>
                <a:gridCol w="583968">
                  <a:extLst>
                    <a:ext uri="{9D8B030D-6E8A-4147-A177-3AD203B41FA5}">
                      <a16:colId xmlns="" xmlns:a16="http://schemas.microsoft.com/office/drawing/2014/main" val="20008"/>
                    </a:ext>
                  </a:extLst>
                </a:gridCol>
                <a:gridCol w="631063">
                  <a:extLst>
                    <a:ext uri="{9D8B030D-6E8A-4147-A177-3AD203B41FA5}">
                      <a16:colId xmlns="" xmlns:a16="http://schemas.microsoft.com/office/drawing/2014/main" val="20009"/>
                    </a:ext>
                  </a:extLst>
                </a:gridCol>
                <a:gridCol w="499199">
                  <a:extLst>
                    <a:ext uri="{9D8B030D-6E8A-4147-A177-3AD203B41FA5}">
                      <a16:colId xmlns="" xmlns:a16="http://schemas.microsoft.com/office/drawing/2014/main" val="20010"/>
                    </a:ext>
                  </a:extLst>
                </a:gridCol>
              </a:tblGrid>
              <a:tr h="421324">
                <a:tc>
                  <a:txBody>
                    <a:bodyPr/>
                    <a:lstStyle/>
                    <a:p>
                      <a:pPr algn="ctr"/>
                      <a:endParaRPr lang="en-US" sz="1800" dirty="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5">
                  <a:txBody>
                    <a:bodyPr/>
                    <a:lstStyle/>
                    <a:p>
                      <a:pPr algn="ctr"/>
                      <a:r>
                        <a:rPr lang="en-US" sz="1800" b="1" dirty="0">
                          <a:effectLst/>
                        </a:rPr>
                        <a:t>Allocated</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dirty="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5">
                  <a:txBody>
                    <a:bodyPr/>
                    <a:lstStyle/>
                    <a:p>
                      <a:pPr algn="ctr"/>
                      <a:r>
                        <a:rPr lang="en-US" sz="1800" b="1" dirty="0">
                          <a:effectLst/>
                        </a:rPr>
                        <a:t>Maximum</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1800" dirty="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421324">
                <a:tc>
                  <a:txBody>
                    <a:bodyPr/>
                    <a:lstStyle/>
                    <a:p>
                      <a:pPr algn="ctr"/>
                      <a:r>
                        <a:rPr lang="en-US" sz="1200" b="0" dirty="0">
                          <a:effectLst/>
                        </a:rPr>
                        <a:t>A</a:t>
                      </a:r>
                      <a:endParaRPr lang="en-US" sz="1800" b="0" dirty="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3</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21324">
                <a:tc>
                  <a:txBody>
                    <a:bodyPr/>
                    <a:lstStyle/>
                    <a:p>
                      <a:pPr algn="ctr"/>
                      <a:r>
                        <a:rPr lang="en-US" sz="1200" b="0">
                          <a:effectLst/>
                        </a:rPr>
                        <a:t>B</a:t>
                      </a:r>
                      <a:endParaRPr lang="en-US" sz="1800" b="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421324">
                <a:tc>
                  <a:txBody>
                    <a:bodyPr/>
                    <a:lstStyle/>
                    <a:p>
                      <a:pPr algn="ctr"/>
                      <a:r>
                        <a:rPr lang="en-US" sz="1200" b="0">
                          <a:effectLst/>
                        </a:rPr>
                        <a:t>C</a:t>
                      </a:r>
                      <a:endParaRPr lang="en-US" sz="1800" b="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3</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421324">
                <a:tc>
                  <a:txBody>
                    <a:bodyPr/>
                    <a:lstStyle/>
                    <a:p>
                      <a:pPr algn="ctr"/>
                      <a:r>
                        <a:rPr lang="en-US" sz="1200" b="0" dirty="0">
                          <a:effectLst/>
                        </a:rPr>
                        <a:t>D</a:t>
                      </a:r>
                      <a:endParaRPr lang="en-US" sz="1800" b="0" dirty="0">
                        <a:effectLst/>
                      </a:endParaRP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1</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2</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effectLst/>
                        </a:rPr>
                        <a:t>0</a:t>
                      </a:r>
                    </a:p>
                  </a:txBody>
                  <a:tcPr marL="94046" marR="94046" marT="75236" marB="7523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85872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8391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Questions</a:t>
            </a:r>
          </a:p>
        </p:txBody>
      </p:sp>
      <p:pic>
        <p:nvPicPr>
          <p:cNvPr id="3" name="Picture 2"/>
          <p:cNvPicPr>
            <a:picLocks noChangeAspect="1"/>
          </p:cNvPicPr>
          <p:nvPr/>
        </p:nvPicPr>
        <p:blipFill>
          <a:blip r:embed="rId3"/>
          <a:stretch>
            <a:fillRect/>
          </a:stretch>
        </p:blipFill>
        <p:spPr>
          <a:xfrm>
            <a:off x="494507" y="2057400"/>
            <a:ext cx="8153400" cy="3581400"/>
          </a:xfrm>
          <a:prstGeom prst="rect">
            <a:avLst/>
          </a:prstGeom>
        </p:spPr>
      </p:pic>
    </p:spTree>
    <p:extLst>
      <p:ext uri="{BB962C8B-B14F-4D97-AF65-F5344CB8AC3E}">
        <p14:creationId xmlns:p14="http://schemas.microsoft.com/office/powerpoint/2010/main" val="67130150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p>
        </p:txBody>
      </p:sp>
      <p:sp>
        <p:nvSpPr>
          <p:cNvPr id="3" name="Content Placeholder 2"/>
          <p:cNvSpPr>
            <a:spLocks noGrp="1"/>
          </p:cNvSpPr>
          <p:nvPr>
            <p:ph idx="4294967295"/>
          </p:nvPr>
        </p:nvSpPr>
        <p:spPr>
          <a:xfrm>
            <a:off x="381000" y="2133600"/>
            <a:ext cx="8229600" cy="5181600"/>
          </a:xfrm>
        </p:spPr>
        <p:txBody>
          <a:bodyPr>
            <a:normAutofit/>
          </a:bodyPr>
          <a:lstStyle/>
          <a:p>
            <a:r>
              <a:rPr lang="en-NZ" sz="2200" dirty="0"/>
              <a:t>It is not necessary to preempt and rollback processes, as in deadlock detection </a:t>
            </a:r>
          </a:p>
          <a:p>
            <a:r>
              <a:rPr lang="en-NZ" sz="2200" dirty="0"/>
              <a:t>It is less restrictive than deadlock prevention</a:t>
            </a:r>
            <a:endParaRPr lang="en-US" sz="2200" dirty="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extLst>
      <p:ext uri="{BB962C8B-B14F-4D97-AF65-F5344CB8AC3E}">
        <p14:creationId xmlns:p14="http://schemas.microsoft.com/office/powerpoint/2010/main" val="338925198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60960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solidFill>
                  <a:schemeClr val="accent6">
                    <a:lumMod val="75000"/>
                  </a:schemeClr>
                </a:solidFill>
              </a:rPr>
              <a:t>Deadlock Strategies</a:t>
            </a: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Deadline Detection Algorithms</a:t>
            </a:r>
          </a:p>
        </p:txBody>
      </p:sp>
      <p:sp>
        <p:nvSpPr>
          <p:cNvPr id="3" name="Content Placeholder 2"/>
          <p:cNvSpPr>
            <a:spLocks noGrp="1"/>
          </p:cNvSpPr>
          <p:nvPr>
            <p:ph idx="4294967295"/>
          </p:nvPr>
        </p:nvSpPr>
        <p:spPr>
          <a:xfrm>
            <a:off x="609600" y="2209800"/>
            <a:ext cx="3505200" cy="5943600"/>
          </a:xfrm>
        </p:spPr>
        <p:txBody>
          <a:bodyPr/>
          <a:lstStyle/>
          <a:p>
            <a:pPr>
              <a:buNone/>
            </a:pPr>
            <a:endParaRPr lang="en-NZ" dirty="0"/>
          </a:p>
          <a:p>
            <a:pPr>
              <a:buSzPct val="135000"/>
              <a:buFont typeface="Wingdings" charset="2"/>
              <a:buChar char="§"/>
            </a:pPr>
            <a:r>
              <a:rPr lang="en-NZ" sz="2200" dirty="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Deadline Detection </a:t>
            </a:r>
            <a:r>
              <a:rPr lang="en-NZ" b="1" dirty="0" smtClean="0">
                <a:solidFill>
                  <a:schemeClr val="accent1">
                    <a:lumMod val="75000"/>
                  </a:schemeClr>
                </a:solidFill>
              </a:rPr>
              <a:t>–Wait For Graph</a:t>
            </a:r>
            <a:endParaRPr lang="en-NZ" b="1" dirty="0">
              <a:solidFill>
                <a:schemeClr val="accent1">
                  <a:lumMod val="75000"/>
                </a:schemeClr>
              </a:solidFill>
            </a:endParaRPr>
          </a:p>
        </p:txBody>
      </p:sp>
      <p:sp>
        <p:nvSpPr>
          <p:cNvPr id="3" name="Content Placeholder 2"/>
          <p:cNvSpPr>
            <a:spLocks noGrp="1"/>
          </p:cNvSpPr>
          <p:nvPr>
            <p:ph idx="4294967295"/>
          </p:nvPr>
        </p:nvSpPr>
        <p:spPr>
          <a:xfrm>
            <a:off x="658813" y="2057400"/>
            <a:ext cx="8077200" cy="4114800"/>
          </a:xfrm>
        </p:spPr>
        <p:txBody>
          <a:bodyPr>
            <a:normAutofit/>
          </a:bodyPr>
          <a:lstStyle/>
          <a:p>
            <a:pPr>
              <a:buSzPct val="135000"/>
              <a:buFont typeface="Wingdings" charset="2"/>
              <a:buChar char="§"/>
            </a:pPr>
            <a:r>
              <a:rPr lang="en-US" sz="2400" dirty="0" smtClean="0"/>
              <a:t>If </a:t>
            </a:r>
            <a:r>
              <a:rPr lang="en-US" sz="2400" dirty="0"/>
              <a:t>all resource types has only single instance, then we can use a graph called wait-for-graph, which is a variant of resource allocation graph. </a:t>
            </a:r>
            <a:endParaRPr lang="en-US" sz="2400" dirty="0" smtClean="0"/>
          </a:p>
          <a:p>
            <a:pPr>
              <a:buSzPct val="135000"/>
              <a:buFont typeface="Wingdings" charset="2"/>
              <a:buChar char="§"/>
            </a:pPr>
            <a:r>
              <a:rPr lang="en-US" sz="2400" dirty="0" smtClean="0"/>
              <a:t>Here</a:t>
            </a:r>
            <a:r>
              <a:rPr lang="en-US" sz="2400" dirty="0"/>
              <a:t>, vertices represent processes and a directed edge from P1 to P2 indicate that P1 is waiting for a resource held by P2</a:t>
            </a:r>
            <a:r>
              <a:rPr lang="en-US" sz="2400" dirty="0" smtClean="0"/>
              <a:t>.</a:t>
            </a:r>
          </a:p>
          <a:p>
            <a:pPr>
              <a:buSzPct val="135000"/>
              <a:buFont typeface="Wingdings" charset="2"/>
              <a:buChar char="§"/>
            </a:pPr>
            <a:r>
              <a:rPr lang="en-US" sz="2400" dirty="0" smtClean="0"/>
              <a:t> A cycle </a:t>
            </a:r>
            <a:r>
              <a:rPr lang="en-US" sz="2400" dirty="0"/>
              <a:t>in a wait-for-graph indicate a deadlock. So the system can maintain a wait-for-graph and check for cycles periodically to detect any deadlocks.</a:t>
            </a:r>
            <a:endParaRPr lang="en-NZ" sz="2200" dirty="0"/>
          </a:p>
        </p:txBody>
      </p:sp>
    </p:spTree>
    <p:extLst>
      <p:ext uri="{BB962C8B-B14F-4D97-AF65-F5344CB8AC3E}">
        <p14:creationId xmlns:p14="http://schemas.microsoft.com/office/powerpoint/2010/main" val="15710362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Deadline Detection </a:t>
            </a:r>
            <a:r>
              <a:rPr lang="en-NZ" b="1" dirty="0" smtClean="0">
                <a:solidFill>
                  <a:schemeClr val="accent1">
                    <a:lumMod val="75000"/>
                  </a:schemeClr>
                </a:solidFill>
              </a:rPr>
              <a:t>–Wait For Graph</a:t>
            </a:r>
            <a:endParaRPr lang="en-NZ" b="1" dirty="0">
              <a:solidFill>
                <a:schemeClr val="accent1">
                  <a:lumMod val="75000"/>
                </a:schemeClr>
              </a:solidFill>
            </a:endParaRPr>
          </a:p>
        </p:txBody>
      </p:sp>
      <p:sp>
        <p:nvSpPr>
          <p:cNvPr id="3" name="Content Placeholder 2"/>
          <p:cNvSpPr>
            <a:spLocks noGrp="1"/>
          </p:cNvSpPr>
          <p:nvPr>
            <p:ph idx="4294967295"/>
          </p:nvPr>
        </p:nvSpPr>
        <p:spPr>
          <a:xfrm>
            <a:off x="658813" y="2057400"/>
            <a:ext cx="8077200" cy="4114800"/>
          </a:xfrm>
        </p:spPr>
        <p:txBody>
          <a:bodyPr>
            <a:normAutofit fontScale="92500" lnSpcReduction="10000"/>
          </a:bodyPr>
          <a:lstStyle/>
          <a:p>
            <a:pPr>
              <a:buSzPct val="135000"/>
              <a:buFont typeface="Wingdings" charset="2"/>
              <a:buChar char="§"/>
            </a:pPr>
            <a:endParaRPr lang="en-US" sz="2400" dirty="0" smtClean="0"/>
          </a:p>
          <a:p>
            <a:pPr>
              <a:buSzPct val="135000"/>
              <a:buFont typeface="Wingdings" charset="2"/>
              <a:buChar char="§"/>
            </a:pPr>
            <a:endParaRPr lang="en-US" sz="2400" dirty="0"/>
          </a:p>
          <a:p>
            <a:pPr>
              <a:buSzPct val="135000"/>
              <a:buFont typeface="Wingdings" charset="2"/>
              <a:buChar char="§"/>
            </a:pPr>
            <a:endParaRPr lang="en-US" sz="2400" dirty="0" smtClean="0"/>
          </a:p>
          <a:p>
            <a:pPr>
              <a:buSzPct val="135000"/>
              <a:buFont typeface="Wingdings" charset="2"/>
              <a:buChar char="§"/>
            </a:pPr>
            <a:endParaRPr lang="en-US" sz="2400" dirty="0"/>
          </a:p>
          <a:p>
            <a:pPr>
              <a:buSzPct val="135000"/>
              <a:buFont typeface="Wingdings" charset="2"/>
              <a:buChar char="§"/>
            </a:pPr>
            <a:endParaRPr lang="en-US" sz="2400" dirty="0" smtClean="0"/>
          </a:p>
          <a:p>
            <a:pPr>
              <a:buSzPct val="135000"/>
              <a:buFont typeface="Wingdings" charset="2"/>
              <a:buChar char="§"/>
            </a:pPr>
            <a:r>
              <a:rPr lang="en-US" sz="2400" dirty="0" smtClean="0"/>
              <a:t>Disadvantage- The </a:t>
            </a:r>
            <a:r>
              <a:rPr lang="en-US" sz="2400" dirty="0"/>
              <a:t>wait-for-graph is not much useful if there are multiple instances for a resource, as a cycle may not imply a deadlock</a:t>
            </a:r>
            <a:r>
              <a:rPr lang="en-US" sz="2400" dirty="0" smtClean="0"/>
              <a:t>. In </a:t>
            </a:r>
            <a:r>
              <a:rPr lang="en-US" sz="2400" dirty="0"/>
              <a:t>such a case, </a:t>
            </a:r>
            <a:r>
              <a:rPr lang="en-US" sz="2400" dirty="0" smtClean="0"/>
              <a:t>use </a:t>
            </a:r>
            <a:r>
              <a:rPr lang="en-US" sz="2400" dirty="0"/>
              <a:t>an algorithm similar to Banker’s algorithm to detect deadlock.</a:t>
            </a:r>
            <a:endParaRPr lang="en-NZ" sz="2200" dirty="0"/>
          </a:p>
        </p:txBody>
      </p:sp>
      <p:pic>
        <p:nvPicPr>
          <p:cNvPr id="4" name="Picture 3"/>
          <p:cNvPicPr>
            <a:picLocks noChangeAspect="1"/>
          </p:cNvPicPr>
          <p:nvPr/>
        </p:nvPicPr>
        <p:blipFill>
          <a:blip r:embed="rId3"/>
          <a:stretch>
            <a:fillRect/>
          </a:stretch>
        </p:blipFill>
        <p:spPr>
          <a:xfrm>
            <a:off x="2971800" y="2209800"/>
            <a:ext cx="2781300" cy="2314575"/>
          </a:xfrm>
          <a:prstGeom prst="rect">
            <a:avLst/>
          </a:prstGeom>
        </p:spPr>
      </p:pic>
    </p:spTree>
    <p:extLst>
      <p:ext uri="{BB962C8B-B14F-4D97-AF65-F5344CB8AC3E}">
        <p14:creationId xmlns:p14="http://schemas.microsoft.com/office/powerpoint/2010/main" val="34842414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Deadlock Detection Algorithm</a:t>
            </a:r>
            <a:endParaRPr lang="en-NZ" b="1" dirty="0">
              <a:solidFill>
                <a:schemeClr val="accent1">
                  <a:lumMod val="75000"/>
                </a:schemeClr>
              </a:solidFill>
            </a:endParaRPr>
          </a:p>
        </p:txBody>
      </p:sp>
      <p:pic>
        <p:nvPicPr>
          <p:cNvPr id="5" name="Content Placeholder 4"/>
          <p:cNvPicPr>
            <a:picLocks noGrp="1" noChangeAspect="1"/>
          </p:cNvPicPr>
          <p:nvPr>
            <p:ph idx="4294967295"/>
          </p:nvPr>
        </p:nvPicPr>
        <p:blipFill>
          <a:blip r:embed="rId3"/>
          <a:stretch>
            <a:fillRect/>
          </a:stretch>
        </p:blipFill>
        <p:spPr>
          <a:xfrm>
            <a:off x="658813" y="2057400"/>
            <a:ext cx="8027987" cy="3810000"/>
          </a:xfrm>
          <a:prstGeom prst="rect">
            <a:avLst/>
          </a:prstGeom>
        </p:spPr>
      </p:pic>
    </p:spTree>
    <p:extLst>
      <p:ext uri="{BB962C8B-B14F-4D97-AF65-F5344CB8AC3E}">
        <p14:creationId xmlns:p14="http://schemas.microsoft.com/office/powerpoint/2010/main" val="267478318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48007363"/>
              </p:ext>
            </p:extLst>
          </p:nvPr>
        </p:nvGraphicFramePr>
        <p:xfrm>
          <a:off x="380999" y="1559560"/>
          <a:ext cx="8305800" cy="3159211"/>
        </p:xfrm>
        <a:graphic>
          <a:graphicData uri="http://schemas.openxmlformats.org/drawingml/2006/table">
            <a:tbl>
              <a:tblPr firstRow="1" bandRow="1">
                <a:tableStyleId>{5C22544A-7EE6-4342-B048-85BDC9FD1C3A}</a:tableStyleId>
              </a:tblPr>
              <a:tblGrid>
                <a:gridCol w="1524001">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685800">
                  <a:extLst>
                    <a:ext uri="{9D8B030D-6E8A-4147-A177-3AD203B41FA5}">
                      <a16:colId xmlns="" xmlns:a16="http://schemas.microsoft.com/office/drawing/2014/main" val="20003"/>
                    </a:ext>
                  </a:extLst>
                </a:gridCol>
                <a:gridCol w="838200"/>
                <a:gridCol w="795382"/>
                <a:gridCol w="500018">
                  <a:extLst>
                    <a:ext uri="{9D8B030D-6E8A-4147-A177-3AD203B41FA5}">
                      <a16:colId xmlns="" xmlns:a16="http://schemas.microsoft.com/office/drawing/2014/main" val="20004"/>
                    </a:ext>
                  </a:extLst>
                </a:gridCol>
                <a:gridCol w="595148">
                  <a:extLst>
                    <a:ext uri="{9D8B030D-6E8A-4147-A177-3AD203B41FA5}">
                      <a16:colId xmlns="" xmlns:a16="http://schemas.microsoft.com/office/drawing/2014/main" val="20005"/>
                    </a:ext>
                  </a:extLst>
                </a:gridCol>
                <a:gridCol w="716017">
                  <a:extLst>
                    <a:ext uri="{9D8B030D-6E8A-4147-A177-3AD203B41FA5}">
                      <a16:colId xmlns="" xmlns:a16="http://schemas.microsoft.com/office/drawing/2014/main" val="20006"/>
                    </a:ext>
                  </a:extLst>
                </a:gridCol>
                <a:gridCol w="716017"/>
                <a:gridCol w="716017"/>
              </a:tblGrid>
              <a:tr h="54781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dirty="0" smtClean="0"/>
                        <a:t>Request</a:t>
                      </a:r>
                      <a:r>
                        <a:rPr lang="en-US" baseline="0" dirty="0" smtClean="0"/>
                        <a:t> Q</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1303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1"/>
                  </a:ext>
                </a:extLst>
              </a:tr>
              <a:tr h="313038">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2"/>
                  </a:ext>
                </a:extLst>
              </a:tr>
              <a:tr h="313038">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3"/>
                  </a:ext>
                </a:extLst>
              </a:tr>
              <a:tr h="313038">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4"/>
                  </a:ext>
                </a:extLst>
              </a:tr>
              <a:tr h="313038">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5"/>
                  </a:ext>
                </a:extLst>
              </a:tr>
              <a:tr h="782595">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5">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20415843"/>
              </p:ext>
            </p:extLst>
          </p:nvPr>
        </p:nvGraphicFramePr>
        <p:xfrm>
          <a:off x="304800" y="506476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45225793"/>
              </p:ext>
            </p:extLst>
          </p:nvPr>
        </p:nvGraphicFramePr>
        <p:xfrm>
          <a:off x="3200400" y="502920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smtClean="0"/>
                        <a:t>AVAILABLE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8" name="Title 1"/>
          <p:cNvSpPr txBox="1">
            <a:spLocks/>
          </p:cNvSpPr>
          <p:nvPr/>
        </p:nvSpPr>
        <p:spPr>
          <a:xfrm>
            <a:off x="533400" y="-15025"/>
            <a:ext cx="7824788" cy="1323041"/>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NZ" b="1" dirty="0" smtClean="0">
                <a:solidFill>
                  <a:srgbClr val="C00000"/>
                </a:solidFill>
              </a:rPr>
              <a:t>Deadlock Detection Algorithm</a:t>
            </a:r>
            <a:endParaRPr lang="en-NZ" b="1" dirty="0">
              <a:solidFill>
                <a:srgbClr val="C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7136412"/>
              </p:ext>
            </p:extLst>
          </p:nvPr>
        </p:nvGraphicFramePr>
        <p:xfrm>
          <a:off x="6096000" y="502920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smtClean="0"/>
                        <a:t>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46386865"/>
              </p:ext>
            </p:extLst>
          </p:nvPr>
        </p:nvGraphicFramePr>
        <p:xfrm>
          <a:off x="380999" y="1559560"/>
          <a:ext cx="8305800" cy="3159211"/>
        </p:xfrm>
        <a:graphic>
          <a:graphicData uri="http://schemas.openxmlformats.org/drawingml/2006/table">
            <a:tbl>
              <a:tblPr firstRow="1" bandRow="1">
                <a:tableStyleId>{5C22544A-7EE6-4342-B048-85BDC9FD1C3A}</a:tableStyleId>
              </a:tblPr>
              <a:tblGrid>
                <a:gridCol w="1524001">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685800">
                  <a:extLst>
                    <a:ext uri="{9D8B030D-6E8A-4147-A177-3AD203B41FA5}">
                      <a16:colId xmlns="" xmlns:a16="http://schemas.microsoft.com/office/drawing/2014/main" val="20003"/>
                    </a:ext>
                  </a:extLst>
                </a:gridCol>
                <a:gridCol w="838200"/>
                <a:gridCol w="795382"/>
                <a:gridCol w="500018">
                  <a:extLst>
                    <a:ext uri="{9D8B030D-6E8A-4147-A177-3AD203B41FA5}">
                      <a16:colId xmlns="" xmlns:a16="http://schemas.microsoft.com/office/drawing/2014/main" val="20004"/>
                    </a:ext>
                  </a:extLst>
                </a:gridCol>
                <a:gridCol w="595148">
                  <a:extLst>
                    <a:ext uri="{9D8B030D-6E8A-4147-A177-3AD203B41FA5}">
                      <a16:colId xmlns="" xmlns:a16="http://schemas.microsoft.com/office/drawing/2014/main" val="20005"/>
                    </a:ext>
                  </a:extLst>
                </a:gridCol>
                <a:gridCol w="716017">
                  <a:extLst>
                    <a:ext uri="{9D8B030D-6E8A-4147-A177-3AD203B41FA5}">
                      <a16:colId xmlns="" xmlns:a16="http://schemas.microsoft.com/office/drawing/2014/main" val="20006"/>
                    </a:ext>
                  </a:extLst>
                </a:gridCol>
                <a:gridCol w="716017"/>
                <a:gridCol w="716017"/>
              </a:tblGrid>
              <a:tr h="547816">
                <a:tc>
                  <a:txBody>
                    <a:bodyPr/>
                    <a:lstStyle/>
                    <a:p>
                      <a:pPr algn="ctr"/>
                      <a:r>
                        <a:rPr lang="en-US"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dirty="0"/>
                        <a:t>Allocation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dirty="0" smtClean="0"/>
                        <a:t>Request</a:t>
                      </a:r>
                      <a:r>
                        <a:rPr lang="en-US" baseline="0" dirty="0" smtClean="0"/>
                        <a:t> Q</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1303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1"/>
                  </a:ext>
                </a:extLst>
              </a:tr>
              <a:tr h="313038">
                <a:tc>
                  <a:txBody>
                    <a:bodyPr/>
                    <a:lstStyle/>
                    <a:p>
                      <a:pPr algn="ctr"/>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2"/>
                  </a:ext>
                </a:extLst>
              </a:tr>
              <a:tr h="313038">
                <a:tc>
                  <a:txBody>
                    <a:bodyPr/>
                    <a:lstStyle/>
                    <a:p>
                      <a:pPr algn="ctr"/>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3"/>
                  </a:ext>
                </a:extLst>
              </a:tr>
              <a:tr h="313038">
                <a:tc>
                  <a:txBody>
                    <a:bodyPr/>
                    <a:lstStyle/>
                    <a:p>
                      <a:pPr algn="ctr"/>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4"/>
                  </a:ext>
                </a:extLst>
              </a:tr>
              <a:tr h="313038">
                <a:tc>
                  <a:txBody>
                    <a:bodyPr/>
                    <a:lstStyle/>
                    <a:p>
                      <a:pPr algn="ctr"/>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5"/>
                  </a:ext>
                </a:extLst>
              </a:tr>
              <a:tr h="782595">
                <a:tc>
                  <a:txBody>
                    <a:bodyPr/>
                    <a:lstStyle/>
                    <a:p>
                      <a:pPr algn="ctr"/>
                      <a:r>
                        <a:rPr lang="en-US" b="1" dirty="0"/>
                        <a:t>Total 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5">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50889593"/>
              </p:ext>
            </p:extLst>
          </p:nvPr>
        </p:nvGraphicFramePr>
        <p:xfrm>
          <a:off x="304800" y="506476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a:t>TOTAL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66509538"/>
              </p:ext>
            </p:extLst>
          </p:nvPr>
        </p:nvGraphicFramePr>
        <p:xfrm>
          <a:off x="3200400" y="502920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smtClean="0"/>
                        <a:t>AVAILABLE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8" name="Title 1"/>
          <p:cNvSpPr txBox="1">
            <a:spLocks/>
          </p:cNvSpPr>
          <p:nvPr/>
        </p:nvSpPr>
        <p:spPr>
          <a:xfrm>
            <a:off x="533400" y="-15025"/>
            <a:ext cx="7824788" cy="1323041"/>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NZ" b="1" dirty="0" smtClean="0">
                <a:solidFill>
                  <a:srgbClr val="C00000"/>
                </a:solidFill>
              </a:rPr>
              <a:t>Deadlock Detection Algorithm</a:t>
            </a:r>
            <a:endParaRPr lang="en-NZ" b="1" dirty="0">
              <a:solidFill>
                <a:srgbClr val="C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011428348"/>
              </p:ext>
            </p:extLst>
          </p:nvPr>
        </p:nvGraphicFramePr>
        <p:xfrm>
          <a:off x="6096000" y="5029200"/>
          <a:ext cx="2662190" cy="1107440"/>
        </p:xfrm>
        <a:graphic>
          <a:graphicData uri="http://schemas.openxmlformats.org/drawingml/2006/table">
            <a:tbl>
              <a:tblPr firstRow="1" bandRow="1">
                <a:tableStyleId>{5C22544A-7EE6-4342-B048-85BDC9FD1C3A}</a:tableStyleId>
              </a:tblPr>
              <a:tblGrid>
                <a:gridCol w="548098">
                  <a:extLst>
                    <a:ext uri="{9D8B030D-6E8A-4147-A177-3AD203B41FA5}">
                      <a16:colId xmlns="" xmlns:a16="http://schemas.microsoft.com/office/drawing/2014/main" val="20000"/>
                    </a:ext>
                  </a:extLst>
                </a:gridCol>
                <a:gridCol w="548098">
                  <a:extLst>
                    <a:ext uri="{9D8B030D-6E8A-4147-A177-3AD203B41FA5}">
                      <a16:colId xmlns="" xmlns:a16="http://schemas.microsoft.com/office/drawing/2014/main" val="20001"/>
                    </a:ext>
                  </a:extLst>
                </a:gridCol>
                <a:gridCol w="548098"/>
                <a:gridCol w="548098"/>
                <a:gridCol w="469798">
                  <a:extLst>
                    <a:ext uri="{9D8B030D-6E8A-4147-A177-3AD203B41FA5}">
                      <a16:colId xmlns="" xmlns:a16="http://schemas.microsoft.com/office/drawing/2014/main" val="20002"/>
                    </a:ext>
                  </a:extLst>
                </a:gridCol>
              </a:tblGrid>
              <a:tr h="294640">
                <a:tc gridSpan="5">
                  <a:txBody>
                    <a:bodyPr/>
                    <a:lstStyle/>
                    <a:p>
                      <a:pPr algn="ctr"/>
                      <a:r>
                        <a:rPr lang="en-US" dirty="0" smtClean="0"/>
                        <a:t>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5634011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33400" y="-15025"/>
            <a:ext cx="7824788" cy="1323041"/>
          </a:xfrm>
          <a:prstGeom prst="rect">
            <a:avLst/>
          </a:prstGeom>
        </p:spPr>
        <p:txBody>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NZ" b="1" dirty="0" smtClean="0">
                <a:solidFill>
                  <a:srgbClr val="C00000"/>
                </a:solidFill>
              </a:rPr>
              <a:t>Deadlock Detection Algorithm</a:t>
            </a:r>
            <a:endParaRPr lang="en-NZ" b="1" dirty="0">
              <a:solidFill>
                <a:srgbClr val="C00000"/>
              </a:solidFill>
            </a:endParaRPr>
          </a:p>
        </p:txBody>
      </p:sp>
      <p:sp>
        <p:nvSpPr>
          <p:cNvPr id="10" name="Content Placeholder 2"/>
          <p:cNvSpPr txBox="1">
            <a:spLocks/>
          </p:cNvSpPr>
          <p:nvPr/>
        </p:nvSpPr>
        <p:spPr>
          <a:xfrm>
            <a:off x="520521" y="1524000"/>
            <a:ext cx="8229600" cy="4876800"/>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200" dirty="0" smtClean="0"/>
              <a:t>No other process has a row in Q that is less than or equal to W.</a:t>
            </a:r>
          </a:p>
          <a:p>
            <a:pPr fontAlgn="auto">
              <a:spcAft>
                <a:spcPts val="0"/>
              </a:spcAft>
            </a:pPr>
            <a:r>
              <a:rPr lang="en-US" sz="2200" dirty="0" smtClean="0"/>
              <a:t>Therefore, Terminate the algorithm</a:t>
            </a:r>
          </a:p>
          <a:p>
            <a:pPr fontAlgn="auto">
              <a:spcAft>
                <a:spcPts val="0"/>
              </a:spcAft>
            </a:pPr>
            <a:r>
              <a:rPr lang="en-US" sz="2200" dirty="0" smtClean="0"/>
              <a:t>The Algorithm concludes with P1 and P2 unmarked indicating these processes are deadlocked. </a:t>
            </a:r>
            <a:endParaRPr lang="en-NZ" sz="2200" dirty="0"/>
          </a:p>
        </p:txBody>
      </p:sp>
    </p:spTree>
    <p:extLst>
      <p:ext uri="{BB962C8B-B14F-4D97-AF65-F5344CB8AC3E}">
        <p14:creationId xmlns:p14="http://schemas.microsoft.com/office/powerpoint/2010/main" val="8243701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001000" cy="685800"/>
          </a:xfrm>
        </p:spPr>
        <p:txBody>
          <a:bodyPr/>
          <a:lstStyle/>
          <a:p>
            <a:r>
              <a:rPr lang="en-US" b="1" dirty="0">
                <a:solidFill>
                  <a:schemeClr val="accent1">
                    <a:lumMod val="75000"/>
                  </a:schemeClr>
                </a:solidFill>
              </a:rPr>
              <a:t>Recovery Strategies </a:t>
            </a:r>
            <a:r>
              <a:rPr lang="en-US" dirty="0"/>
              <a:t/>
            </a:r>
            <a:br>
              <a:rPr lang="en-US" dirty="0"/>
            </a:br>
            <a:endParaRPr lang="en-US" dirty="0"/>
          </a:p>
        </p:txBody>
      </p:sp>
      <p:sp>
        <p:nvSpPr>
          <p:cNvPr id="3" name="Content Placeholder 2"/>
          <p:cNvSpPr>
            <a:spLocks noGrp="1"/>
          </p:cNvSpPr>
          <p:nvPr>
            <p:ph idx="4294967295"/>
          </p:nvPr>
        </p:nvSpPr>
        <p:spPr>
          <a:xfrm>
            <a:off x="457200" y="2133600"/>
            <a:ext cx="8229600" cy="4876800"/>
          </a:xfrm>
        </p:spPr>
        <p:txBody>
          <a:bodyPr>
            <a:normAutofit/>
          </a:bodyPr>
          <a:lstStyle/>
          <a:p>
            <a:r>
              <a:rPr lang="en-US" sz="2200" dirty="0"/>
              <a:t>Abort all deadlocked processes</a:t>
            </a:r>
          </a:p>
          <a:p>
            <a:r>
              <a:rPr lang="en-US" sz="2200" dirty="0"/>
              <a:t>Back up each deadlocked process to some previously defined checkpoint and restart all processes</a:t>
            </a:r>
          </a:p>
          <a:p>
            <a:r>
              <a:rPr lang="en-NZ" sz="2200" dirty="0"/>
              <a:t>Successively abort deadlocked processes until deadlock no longer exists</a:t>
            </a:r>
          </a:p>
          <a:p>
            <a:r>
              <a:rPr lang="en-NZ" sz="2200" dirty="0"/>
              <a:t>Successively preempt resources until deadlock no longer exists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Problem</a:t>
            </a:r>
          </a:p>
        </p:txBody>
      </p:sp>
      <p:sp>
        <p:nvSpPr>
          <p:cNvPr id="6" name="TextBox 5"/>
          <p:cNvSpPr txBox="1"/>
          <p:nvPr/>
        </p:nvSpPr>
        <p:spPr>
          <a:xfrm>
            <a:off x="190500" y="1371600"/>
            <a:ext cx="3581400" cy="3416320"/>
          </a:xfrm>
          <a:prstGeom prst="rect">
            <a:avLst/>
          </a:prstGeom>
          <a:noFill/>
        </p:spPr>
        <p:txBody>
          <a:bodyPr wrap="square" rtlCol="0">
            <a:spAutoFit/>
          </a:bodyPr>
          <a:lstStyle/>
          <a:p>
            <a:pPr lvl="1">
              <a:buClr>
                <a:schemeClr val="accent1"/>
              </a:buClr>
              <a:buFont typeface="Wingdings" charset="2"/>
              <a:buChar char="§"/>
            </a:pPr>
            <a:r>
              <a:rPr lang="en-NZ" sz="2400" dirty="0" smtClean="0">
                <a:latin typeface="+mn-lt"/>
              </a:rPr>
              <a:t> No </a:t>
            </a:r>
            <a:r>
              <a:rPr lang="en-NZ" sz="2400" dirty="0">
                <a:latin typeface="+mn-lt"/>
              </a:rPr>
              <a:t>two philosophers can use the same fork at the same time (mutual exclusion)</a:t>
            </a:r>
          </a:p>
          <a:p>
            <a:pPr lvl="1">
              <a:buClr>
                <a:schemeClr val="accent1"/>
              </a:buClr>
              <a:buFont typeface="Wingdings" charset="2"/>
              <a:buChar char="§"/>
            </a:pPr>
            <a:endParaRPr lang="en-NZ" sz="2400" dirty="0">
              <a:latin typeface="+mn-lt"/>
            </a:endParaRPr>
          </a:p>
          <a:p>
            <a:pPr lvl="1">
              <a:buClr>
                <a:schemeClr val="accent1"/>
              </a:buClr>
              <a:buFont typeface="Wingdings" charset="2"/>
              <a:buChar char="§"/>
            </a:pPr>
            <a:r>
              <a:rPr lang="en-NZ" sz="2400" dirty="0" smtClean="0">
                <a:latin typeface="+mn-lt"/>
              </a:rPr>
              <a:t> No </a:t>
            </a:r>
            <a:r>
              <a:rPr lang="en-NZ" sz="2400" dirty="0">
                <a:latin typeface="+mn-lt"/>
              </a:rPr>
              <a:t>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Problem</a:t>
            </a:r>
          </a:p>
        </p:txBody>
      </p:sp>
      <p:sp>
        <p:nvSpPr>
          <p:cNvPr id="6" name="TextBox 5"/>
          <p:cNvSpPr txBox="1"/>
          <p:nvPr/>
        </p:nvSpPr>
        <p:spPr>
          <a:xfrm>
            <a:off x="190500" y="1371600"/>
            <a:ext cx="4838700" cy="5262979"/>
          </a:xfrm>
          <a:prstGeom prst="rect">
            <a:avLst/>
          </a:prstGeom>
          <a:noFill/>
        </p:spPr>
        <p:txBody>
          <a:bodyPr wrap="square" rtlCol="0">
            <a:spAutoFit/>
          </a:bodyPr>
          <a:lstStyle/>
          <a:p>
            <a:pPr>
              <a:buClr>
                <a:schemeClr val="accent1"/>
              </a:buClr>
            </a:pPr>
            <a:r>
              <a:rPr lang="en-NZ" sz="2400" dirty="0" smtClean="0">
                <a:latin typeface="+mn-lt"/>
              </a:rPr>
              <a:t> void philosopher</a:t>
            </a:r>
          </a:p>
          <a:p>
            <a:pPr>
              <a:buClr>
                <a:schemeClr val="accent1"/>
              </a:buClr>
            </a:pPr>
            <a:r>
              <a:rPr lang="en-NZ" sz="2400" dirty="0" smtClean="0">
                <a:latin typeface="+mn-lt"/>
              </a:rPr>
              <a:t>{</a:t>
            </a:r>
          </a:p>
          <a:p>
            <a:pPr lvl="1">
              <a:buClr>
                <a:schemeClr val="accent1"/>
              </a:buClr>
            </a:pPr>
            <a:r>
              <a:rPr lang="en-NZ" sz="2400" dirty="0" smtClean="0">
                <a:latin typeface="+mn-lt"/>
              </a:rPr>
              <a:t>While (true) </a:t>
            </a:r>
          </a:p>
          <a:p>
            <a:pPr lvl="1">
              <a:buClr>
                <a:schemeClr val="accent1"/>
              </a:buClr>
            </a:pPr>
            <a:r>
              <a:rPr lang="en-NZ" sz="2400" dirty="0" smtClean="0">
                <a:latin typeface="+mn-lt"/>
              </a:rPr>
              <a:t>{</a:t>
            </a:r>
          </a:p>
          <a:p>
            <a:pPr lvl="2">
              <a:buClr>
                <a:schemeClr val="accent1"/>
              </a:buClr>
            </a:pPr>
            <a:r>
              <a:rPr lang="en-NZ" sz="2000" dirty="0" smtClean="0">
                <a:latin typeface="+mn-lt"/>
              </a:rPr>
              <a:t>Thinking();</a:t>
            </a:r>
          </a:p>
          <a:p>
            <a:pPr lvl="2">
              <a:buClr>
                <a:schemeClr val="accent1"/>
              </a:buClr>
            </a:pPr>
            <a:r>
              <a:rPr lang="en-NZ" sz="2000" dirty="0" err="1" smtClean="0">
                <a:latin typeface="+mn-lt"/>
              </a:rPr>
              <a:t>Take_fork</a:t>
            </a:r>
            <a:r>
              <a:rPr lang="en-NZ" sz="2000" dirty="0" smtClean="0">
                <a:latin typeface="+mn-lt"/>
              </a:rPr>
              <a:t>(</a:t>
            </a:r>
            <a:r>
              <a:rPr lang="en-NZ" sz="2000" dirty="0" err="1" smtClean="0">
                <a:latin typeface="+mn-lt"/>
              </a:rPr>
              <a:t>i</a:t>
            </a:r>
            <a:r>
              <a:rPr lang="en-NZ" sz="2000" dirty="0" smtClean="0">
                <a:latin typeface="+mn-lt"/>
              </a:rPr>
              <a:t>)//left fork</a:t>
            </a:r>
          </a:p>
          <a:p>
            <a:pPr lvl="2">
              <a:buClr>
                <a:schemeClr val="accent1"/>
              </a:buClr>
            </a:pPr>
            <a:r>
              <a:rPr lang="en-NZ" sz="2000" dirty="0" err="1" smtClean="0"/>
              <a:t>Take_fork</a:t>
            </a:r>
            <a:r>
              <a:rPr lang="en-NZ" sz="2000" dirty="0" smtClean="0"/>
              <a:t>((i+1)% N)//right fork</a:t>
            </a:r>
          </a:p>
          <a:p>
            <a:pPr lvl="2">
              <a:buClr>
                <a:schemeClr val="accent1"/>
              </a:buClr>
            </a:pPr>
            <a:r>
              <a:rPr lang="en-NZ" sz="2000" dirty="0" smtClean="0"/>
              <a:t>Eat();</a:t>
            </a:r>
            <a:endParaRPr lang="en-NZ" sz="2000" dirty="0"/>
          </a:p>
          <a:p>
            <a:pPr lvl="2">
              <a:buClr>
                <a:schemeClr val="accent1"/>
              </a:buClr>
            </a:pPr>
            <a:r>
              <a:rPr lang="en-NZ" sz="2000" dirty="0" err="1" smtClean="0"/>
              <a:t>put_fork</a:t>
            </a:r>
            <a:r>
              <a:rPr lang="en-NZ" sz="2000" dirty="0" smtClean="0"/>
              <a:t>(</a:t>
            </a:r>
            <a:r>
              <a:rPr lang="en-NZ" sz="2000" dirty="0" err="1" smtClean="0"/>
              <a:t>i</a:t>
            </a:r>
            <a:r>
              <a:rPr lang="en-NZ" sz="2000" dirty="0"/>
              <a:t>)//left fork</a:t>
            </a:r>
          </a:p>
          <a:p>
            <a:pPr lvl="2">
              <a:buClr>
                <a:schemeClr val="accent1"/>
              </a:buClr>
            </a:pPr>
            <a:r>
              <a:rPr lang="en-NZ" sz="2000" dirty="0" err="1" smtClean="0"/>
              <a:t>put_fork</a:t>
            </a:r>
            <a:r>
              <a:rPr lang="en-NZ" sz="2000" dirty="0"/>
              <a:t>((i+1)% N)//right </a:t>
            </a:r>
            <a:r>
              <a:rPr lang="en-NZ" sz="2000" dirty="0" smtClean="0"/>
              <a:t>fork</a:t>
            </a:r>
          </a:p>
          <a:p>
            <a:pPr lvl="1">
              <a:buClr>
                <a:schemeClr val="accent1"/>
              </a:buClr>
            </a:pPr>
            <a:r>
              <a:rPr lang="en-NZ" sz="2400" dirty="0" smtClean="0"/>
              <a:t>}</a:t>
            </a:r>
          </a:p>
          <a:p>
            <a:pPr>
              <a:buClr>
                <a:schemeClr val="accent1"/>
              </a:buClr>
            </a:pPr>
            <a:r>
              <a:rPr lang="en-NZ" sz="2400" dirty="0"/>
              <a:t>}</a:t>
            </a:r>
          </a:p>
          <a:p>
            <a:pPr lvl="2">
              <a:buClr>
                <a:schemeClr val="accent1"/>
              </a:buClr>
              <a:buFont typeface="Wingdings" charset="2"/>
              <a:buChar cha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pic>
        <p:nvPicPr>
          <p:cNvPr id="5" name="Picture 4" descr="f11.pdf"/>
          <p:cNvPicPr>
            <a:picLocks noChangeAspect="1"/>
          </p:cNvPicPr>
          <p:nvPr/>
        </p:nvPicPr>
        <p:blipFill>
          <a:blip r:embed="rId3"/>
          <a:srcRect t="5455" b="5455"/>
          <a:stretch>
            <a:fillRect/>
          </a:stretch>
        </p:blipFill>
        <p:spPr>
          <a:xfrm>
            <a:off x="4800600" y="1282271"/>
            <a:ext cx="4191000" cy="5319017"/>
          </a:xfrm>
          <a:prstGeom prst="rect">
            <a:avLst/>
          </a:prstGeom>
        </p:spPr>
      </p:pic>
      <p:sp>
        <p:nvSpPr>
          <p:cNvPr id="3" name="TextBox 2"/>
          <p:cNvSpPr txBox="1"/>
          <p:nvPr/>
        </p:nvSpPr>
        <p:spPr>
          <a:xfrm>
            <a:off x="7311780" y="5257800"/>
            <a:ext cx="533400" cy="369332"/>
          </a:xfrm>
          <a:prstGeom prst="rect">
            <a:avLst/>
          </a:prstGeom>
          <a:noFill/>
        </p:spPr>
        <p:txBody>
          <a:bodyPr wrap="square" rtlCol="0">
            <a:spAutoFit/>
          </a:bodyPr>
          <a:lstStyle/>
          <a:p>
            <a:r>
              <a:rPr lang="en-US" dirty="0" err="1" smtClean="0"/>
              <a:t>Fo</a:t>
            </a:r>
            <a:endParaRPr lang="en-US" dirty="0"/>
          </a:p>
        </p:txBody>
      </p:sp>
      <p:sp>
        <p:nvSpPr>
          <p:cNvPr id="7" name="TextBox 6"/>
          <p:cNvSpPr txBox="1"/>
          <p:nvPr/>
        </p:nvSpPr>
        <p:spPr>
          <a:xfrm>
            <a:off x="8458200" y="3429000"/>
            <a:ext cx="533400" cy="369332"/>
          </a:xfrm>
          <a:prstGeom prst="rect">
            <a:avLst/>
          </a:prstGeom>
          <a:noFill/>
        </p:spPr>
        <p:txBody>
          <a:bodyPr wrap="square" rtlCol="0">
            <a:spAutoFit/>
          </a:bodyPr>
          <a:lstStyle/>
          <a:p>
            <a:r>
              <a:rPr lang="en-US" dirty="0" smtClean="0"/>
              <a:t>F1</a:t>
            </a:r>
            <a:endParaRPr lang="en-US" dirty="0"/>
          </a:p>
        </p:txBody>
      </p:sp>
      <p:sp>
        <p:nvSpPr>
          <p:cNvPr id="8" name="TextBox 7"/>
          <p:cNvSpPr txBox="1"/>
          <p:nvPr/>
        </p:nvSpPr>
        <p:spPr>
          <a:xfrm>
            <a:off x="7311780" y="1606980"/>
            <a:ext cx="533400" cy="369332"/>
          </a:xfrm>
          <a:prstGeom prst="rect">
            <a:avLst/>
          </a:prstGeom>
          <a:noFill/>
        </p:spPr>
        <p:txBody>
          <a:bodyPr wrap="square" rtlCol="0">
            <a:spAutoFit/>
          </a:bodyPr>
          <a:lstStyle/>
          <a:p>
            <a:r>
              <a:rPr lang="en-US" dirty="0" smtClean="0"/>
              <a:t>F2</a:t>
            </a:r>
            <a:endParaRPr lang="en-US" dirty="0"/>
          </a:p>
        </p:txBody>
      </p:sp>
      <p:sp>
        <p:nvSpPr>
          <p:cNvPr id="9" name="TextBox 8"/>
          <p:cNvSpPr txBox="1"/>
          <p:nvPr/>
        </p:nvSpPr>
        <p:spPr>
          <a:xfrm>
            <a:off x="5370390" y="2350658"/>
            <a:ext cx="533400" cy="369332"/>
          </a:xfrm>
          <a:prstGeom prst="rect">
            <a:avLst/>
          </a:prstGeom>
          <a:noFill/>
        </p:spPr>
        <p:txBody>
          <a:bodyPr wrap="square" rtlCol="0">
            <a:spAutoFit/>
          </a:bodyPr>
          <a:lstStyle/>
          <a:p>
            <a:r>
              <a:rPr lang="en-US" dirty="0" smtClean="0"/>
              <a:t>F3</a:t>
            </a:r>
            <a:endParaRPr lang="en-US" dirty="0"/>
          </a:p>
        </p:txBody>
      </p:sp>
      <p:sp>
        <p:nvSpPr>
          <p:cNvPr id="10" name="TextBox 9"/>
          <p:cNvSpPr txBox="1"/>
          <p:nvPr/>
        </p:nvSpPr>
        <p:spPr>
          <a:xfrm>
            <a:off x="5375656" y="4475973"/>
            <a:ext cx="533400" cy="369332"/>
          </a:xfrm>
          <a:prstGeom prst="rect">
            <a:avLst/>
          </a:prstGeom>
          <a:noFill/>
        </p:spPr>
        <p:txBody>
          <a:bodyPr wrap="square" rtlCol="0">
            <a:spAutoFit/>
          </a:bodyPr>
          <a:lstStyle/>
          <a:p>
            <a:r>
              <a:rPr lang="en-US" dirty="0" smtClean="0"/>
              <a:t>F4</a:t>
            </a:r>
            <a:endParaRPr lang="en-US" dirty="0"/>
          </a:p>
        </p:txBody>
      </p:sp>
    </p:spTree>
    <p:extLst>
      <p:ext uri="{BB962C8B-B14F-4D97-AF65-F5344CB8AC3E}">
        <p14:creationId xmlns:p14="http://schemas.microsoft.com/office/powerpoint/2010/main" val="2853966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a:t>
            </a:r>
            <a:r>
              <a:rPr lang="en-US" sz="4000" b="1" dirty="0" smtClean="0">
                <a:solidFill>
                  <a:schemeClr val="accent1">
                    <a:lumMod val="75000"/>
                  </a:schemeClr>
                </a:solidFill>
              </a:rPr>
              <a:t>Problem: Sequential Execution</a:t>
            </a:r>
            <a:endParaRPr lang="en-US" sz="4000" b="1" dirty="0">
              <a:solidFill>
                <a:schemeClr val="accent1">
                  <a:lumMod val="75000"/>
                </a:schemeClr>
              </a:solidFill>
            </a:endParaRPr>
          </a:p>
        </p:txBody>
      </p:sp>
      <p:sp>
        <p:nvSpPr>
          <p:cNvPr id="6" name="TextBox 5"/>
          <p:cNvSpPr txBox="1"/>
          <p:nvPr/>
        </p:nvSpPr>
        <p:spPr>
          <a:xfrm>
            <a:off x="190500" y="1371600"/>
            <a:ext cx="4838700" cy="5262979"/>
          </a:xfrm>
          <a:prstGeom prst="rect">
            <a:avLst/>
          </a:prstGeom>
          <a:noFill/>
        </p:spPr>
        <p:txBody>
          <a:bodyPr wrap="square" rtlCol="0">
            <a:spAutoFit/>
          </a:bodyPr>
          <a:lstStyle/>
          <a:p>
            <a:pPr>
              <a:buClr>
                <a:schemeClr val="accent1"/>
              </a:buClr>
            </a:pPr>
            <a:r>
              <a:rPr lang="en-NZ" sz="2400" dirty="0" smtClean="0">
                <a:latin typeface="+mn-lt"/>
              </a:rPr>
              <a:t> void philosopher</a:t>
            </a:r>
          </a:p>
          <a:p>
            <a:pPr>
              <a:buClr>
                <a:schemeClr val="accent1"/>
              </a:buClr>
            </a:pPr>
            <a:r>
              <a:rPr lang="en-NZ" sz="2400" dirty="0" smtClean="0">
                <a:latin typeface="+mn-lt"/>
              </a:rPr>
              <a:t>{</a:t>
            </a:r>
          </a:p>
          <a:p>
            <a:pPr lvl="1">
              <a:buClr>
                <a:schemeClr val="accent1"/>
              </a:buClr>
            </a:pPr>
            <a:r>
              <a:rPr lang="en-NZ" sz="2400" dirty="0" smtClean="0">
                <a:latin typeface="+mn-lt"/>
              </a:rPr>
              <a:t>While (true) </a:t>
            </a:r>
          </a:p>
          <a:p>
            <a:pPr lvl="1">
              <a:buClr>
                <a:schemeClr val="accent1"/>
              </a:buClr>
            </a:pPr>
            <a:r>
              <a:rPr lang="en-NZ" sz="2400" dirty="0" smtClean="0">
                <a:latin typeface="+mn-lt"/>
              </a:rPr>
              <a:t>{</a:t>
            </a:r>
          </a:p>
          <a:p>
            <a:pPr lvl="2">
              <a:buClr>
                <a:schemeClr val="accent1"/>
              </a:buClr>
            </a:pPr>
            <a:r>
              <a:rPr lang="en-NZ" sz="2000" dirty="0" smtClean="0">
                <a:latin typeface="+mn-lt"/>
              </a:rPr>
              <a:t>Thinking();</a:t>
            </a:r>
          </a:p>
          <a:p>
            <a:pPr lvl="2">
              <a:buClr>
                <a:schemeClr val="accent1"/>
              </a:buClr>
            </a:pPr>
            <a:r>
              <a:rPr lang="en-NZ" sz="2000" dirty="0" err="1" smtClean="0">
                <a:latin typeface="+mn-lt"/>
              </a:rPr>
              <a:t>Take_fork</a:t>
            </a:r>
            <a:r>
              <a:rPr lang="en-NZ" sz="2000" dirty="0" smtClean="0">
                <a:latin typeface="+mn-lt"/>
              </a:rPr>
              <a:t>(</a:t>
            </a:r>
            <a:r>
              <a:rPr lang="en-NZ" sz="2000" dirty="0" err="1" smtClean="0">
                <a:latin typeface="+mn-lt"/>
              </a:rPr>
              <a:t>i</a:t>
            </a:r>
            <a:r>
              <a:rPr lang="en-NZ" sz="2000" dirty="0" smtClean="0">
                <a:latin typeface="+mn-lt"/>
              </a:rPr>
              <a:t>)//left fork</a:t>
            </a:r>
          </a:p>
          <a:p>
            <a:pPr lvl="2">
              <a:buClr>
                <a:schemeClr val="accent1"/>
              </a:buClr>
            </a:pPr>
            <a:r>
              <a:rPr lang="en-NZ" sz="2000" dirty="0" err="1" smtClean="0"/>
              <a:t>Take_fork</a:t>
            </a:r>
            <a:r>
              <a:rPr lang="en-NZ" sz="2000" dirty="0" smtClean="0"/>
              <a:t>((i+1)% N)//right fork</a:t>
            </a:r>
          </a:p>
          <a:p>
            <a:pPr lvl="2">
              <a:buClr>
                <a:schemeClr val="accent1"/>
              </a:buClr>
            </a:pPr>
            <a:r>
              <a:rPr lang="en-NZ" sz="2000" dirty="0" smtClean="0"/>
              <a:t>Eat();</a:t>
            </a:r>
            <a:endParaRPr lang="en-NZ" sz="2000" dirty="0"/>
          </a:p>
          <a:p>
            <a:pPr lvl="2">
              <a:buClr>
                <a:schemeClr val="accent1"/>
              </a:buClr>
            </a:pPr>
            <a:r>
              <a:rPr lang="en-NZ" sz="2000" dirty="0" err="1" smtClean="0"/>
              <a:t>put_fork</a:t>
            </a:r>
            <a:r>
              <a:rPr lang="en-NZ" sz="2000" dirty="0" smtClean="0"/>
              <a:t>(</a:t>
            </a:r>
            <a:r>
              <a:rPr lang="en-NZ" sz="2000" dirty="0" err="1" smtClean="0"/>
              <a:t>i</a:t>
            </a:r>
            <a:r>
              <a:rPr lang="en-NZ" sz="2000" dirty="0"/>
              <a:t>)//left fork</a:t>
            </a:r>
          </a:p>
          <a:p>
            <a:pPr lvl="2">
              <a:buClr>
                <a:schemeClr val="accent1"/>
              </a:buClr>
            </a:pPr>
            <a:r>
              <a:rPr lang="en-NZ" sz="2000" dirty="0" err="1" smtClean="0"/>
              <a:t>put_fork</a:t>
            </a:r>
            <a:r>
              <a:rPr lang="en-NZ" sz="2000" dirty="0"/>
              <a:t>((i+1)% N)//right </a:t>
            </a:r>
            <a:r>
              <a:rPr lang="en-NZ" sz="2000" dirty="0" smtClean="0"/>
              <a:t>fork</a:t>
            </a:r>
          </a:p>
          <a:p>
            <a:pPr lvl="1">
              <a:buClr>
                <a:schemeClr val="accent1"/>
              </a:buClr>
            </a:pPr>
            <a:r>
              <a:rPr lang="en-NZ" sz="2400" dirty="0" smtClean="0"/>
              <a:t>}</a:t>
            </a:r>
          </a:p>
          <a:p>
            <a:pPr>
              <a:buClr>
                <a:schemeClr val="accent1"/>
              </a:buClr>
            </a:pPr>
            <a:r>
              <a:rPr lang="en-NZ" sz="2400" dirty="0"/>
              <a:t>}</a:t>
            </a:r>
          </a:p>
          <a:p>
            <a:pPr lvl="2">
              <a:buClr>
                <a:schemeClr val="accent1"/>
              </a:buClr>
              <a:buFont typeface="Wingdings" charset="2"/>
              <a:buChar cha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
        <p:nvSpPr>
          <p:cNvPr id="11" name="TextBox 10"/>
          <p:cNvSpPr txBox="1"/>
          <p:nvPr/>
        </p:nvSpPr>
        <p:spPr>
          <a:xfrm>
            <a:off x="4419600" y="1338330"/>
            <a:ext cx="4838700" cy="6001643"/>
          </a:xfrm>
          <a:prstGeom prst="rect">
            <a:avLst/>
          </a:prstGeom>
          <a:noFill/>
        </p:spPr>
        <p:txBody>
          <a:bodyPr wrap="square" rtlCol="0">
            <a:spAutoFit/>
          </a:bodyPr>
          <a:lstStyle/>
          <a:p>
            <a:pPr>
              <a:buClr>
                <a:schemeClr val="accent1"/>
              </a:buClr>
            </a:pPr>
            <a:r>
              <a:rPr lang="en-NZ" sz="2400" b="1" dirty="0" smtClean="0">
                <a:latin typeface="+mn-lt"/>
              </a:rPr>
              <a:t> Case 1- Po Followed by P1</a:t>
            </a:r>
          </a:p>
          <a:p>
            <a:pPr>
              <a:buClr>
                <a:schemeClr val="accent1"/>
              </a:buClr>
            </a:pPr>
            <a:endParaRPr lang="en-NZ" sz="2400" b="1" dirty="0">
              <a:latin typeface="+mn-lt"/>
            </a:endParaRPr>
          </a:p>
          <a:p>
            <a:pPr lvl="1">
              <a:buClr>
                <a:schemeClr val="accent1"/>
              </a:buClr>
            </a:pPr>
            <a:r>
              <a:rPr lang="en-NZ" sz="2200" dirty="0" smtClean="0">
                <a:latin typeface="+mn-lt"/>
              </a:rPr>
              <a:t>Po takes fork F0</a:t>
            </a:r>
          </a:p>
          <a:p>
            <a:pPr lvl="1">
              <a:buClr>
                <a:schemeClr val="accent1"/>
              </a:buClr>
            </a:pPr>
            <a:r>
              <a:rPr lang="en-NZ" sz="2200" dirty="0" smtClean="0">
                <a:latin typeface="+mn-lt"/>
              </a:rPr>
              <a:t>Po takes fork F1</a:t>
            </a:r>
          </a:p>
          <a:p>
            <a:pPr lvl="1">
              <a:buClr>
                <a:schemeClr val="accent1"/>
              </a:buClr>
            </a:pPr>
            <a:r>
              <a:rPr lang="en-NZ" sz="2200" dirty="0" smtClean="0">
                <a:latin typeface="+mn-lt"/>
              </a:rPr>
              <a:t>Eat;</a:t>
            </a:r>
          </a:p>
          <a:p>
            <a:pPr lvl="1">
              <a:buClr>
                <a:schemeClr val="accent1"/>
              </a:buClr>
            </a:pPr>
            <a:r>
              <a:rPr lang="en-NZ" sz="2200" dirty="0"/>
              <a:t>Po </a:t>
            </a:r>
            <a:r>
              <a:rPr lang="en-NZ" sz="2200" dirty="0" smtClean="0"/>
              <a:t>puts </a:t>
            </a:r>
            <a:r>
              <a:rPr lang="en-NZ" sz="2200" dirty="0"/>
              <a:t>fork F0</a:t>
            </a:r>
          </a:p>
          <a:p>
            <a:pPr lvl="1">
              <a:buClr>
                <a:schemeClr val="accent1"/>
              </a:buClr>
            </a:pPr>
            <a:r>
              <a:rPr lang="en-NZ" sz="2200" dirty="0"/>
              <a:t>Po </a:t>
            </a:r>
            <a:r>
              <a:rPr lang="en-NZ" sz="2200" dirty="0" smtClean="0"/>
              <a:t>puts </a:t>
            </a:r>
            <a:r>
              <a:rPr lang="en-NZ" sz="2200" dirty="0"/>
              <a:t>fork </a:t>
            </a:r>
            <a:r>
              <a:rPr lang="en-NZ" sz="2200" dirty="0" smtClean="0"/>
              <a:t>F1</a:t>
            </a:r>
          </a:p>
          <a:p>
            <a:pPr lvl="1">
              <a:buClr>
                <a:schemeClr val="accent1"/>
              </a:buClr>
            </a:pPr>
            <a:endParaRPr lang="en-NZ" sz="2200" dirty="0"/>
          </a:p>
          <a:p>
            <a:pPr lvl="1">
              <a:buClr>
                <a:schemeClr val="accent1"/>
              </a:buClr>
            </a:pPr>
            <a:r>
              <a:rPr lang="en-NZ" sz="2200" dirty="0" smtClean="0"/>
              <a:t>P1 </a:t>
            </a:r>
            <a:r>
              <a:rPr lang="en-NZ" sz="2200" dirty="0"/>
              <a:t>takes fork </a:t>
            </a:r>
            <a:r>
              <a:rPr lang="en-NZ" sz="2200" dirty="0" smtClean="0"/>
              <a:t>F1</a:t>
            </a:r>
            <a:endParaRPr lang="en-NZ" sz="2200" dirty="0"/>
          </a:p>
          <a:p>
            <a:pPr lvl="1">
              <a:buClr>
                <a:schemeClr val="accent1"/>
              </a:buClr>
            </a:pPr>
            <a:r>
              <a:rPr lang="en-NZ" sz="2200" dirty="0" smtClean="0"/>
              <a:t>P1 </a:t>
            </a:r>
            <a:r>
              <a:rPr lang="en-NZ" sz="2200" dirty="0"/>
              <a:t>takes fork </a:t>
            </a:r>
            <a:r>
              <a:rPr lang="en-NZ" sz="2200" dirty="0" smtClean="0"/>
              <a:t>F2</a:t>
            </a:r>
            <a:endParaRPr lang="en-NZ" sz="2200" dirty="0"/>
          </a:p>
          <a:p>
            <a:pPr lvl="1">
              <a:buClr>
                <a:schemeClr val="accent1"/>
              </a:buClr>
            </a:pPr>
            <a:r>
              <a:rPr lang="en-NZ" sz="2200" dirty="0"/>
              <a:t>Eat;</a:t>
            </a:r>
          </a:p>
          <a:p>
            <a:pPr lvl="1">
              <a:buClr>
                <a:schemeClr val="accent1"/>
              </a:buClr>
            </a:pPr>
            <a:r>
              <a:rPr lang="en-NZ" sz="2200" dirty="0" smtClean="0"/>
              <a:t>P1 </a:t>
            </a:r>
            <a:r>
              <a:rPr lang="en-NZ" sz="2200" dirty="0"/>
              <a:t>puts fork </a:t>
            </a:r>
            <a:r>
              <a:rPr lang="en-NZ" sz="2200" dirty="0" smtClean="0"/>
              <a:t>F1</a:t>
            </a:r>
            <a:endParaRPr lang="en-NZ" sz="2200" dirty="0"/>
          </a:p>
          <a:p>
            <a:pPr lvl="1">
              <a:buClr>
                <a:schemeClr val="accent1"/>
              </a:buClr>
            </a:pPr>
            <a:r>
              <a:rPr lang="en-NZ" sz="2200" dirty="0" smtClean="0"/>
              <a:t>P1 </a:t>
            </a:r>
            <a:r>
              <a:rPr lang="en-NZ" sz="2200" dirty="0"/>
              <a:t>puts fork </a:t>
            </a:r>
            <a:r>
              <a:rPr lang="en-NZ" sz="2200" dirty="0" smtClean="0"/>
              <a:t>F2</a:t>
            </a:r>
            <a:endParaRPr lang="en-NZ" sz="2200" dirty="0"/>
          </a:p>
          <a:p>
            <a:pPr lvl="1">
              <a:buClr>
                <a:schemeClr val="accent1"/>
              </a:buClr>
            </a:pPr>
            <a:endParaRPr lang="en-NZ" sz="2200" dirty="0"/>
          </a:p>
          <a:p>
            <a:pPr>
              <a:buClr>
                <a:schemeClr val="accent1"/>
              </a:buClr>
            </a:pPr>
            <a:endParaRPr lang="en-NZ" sz="2400" b="1"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Tree>
    <p:extLst>
      <p:ext uri="{BB962C8B-B14F-4D97-AF65-F5344CB8AC3E}">
        <p14:creationId xmlns:p14="http://schemas.microsoft.com/office/powerpoint/2010/main" val="5811591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a:t>
            </a:r>
            <a:r>
              <a:rPr lang="en-US" sz="4000" b="1" dirty="0" smtClean="0">
                <a:solidFill>
                  <a:schemeClr val="accent1">
                    <a:lumMod val="75000"/>
                  </a:schemeClr>
                </a:solidFill>
              </a:rPr>
              <a:t>Problem: Concurrent Execution</a:t>
            </a:r>
            <a:endParaRPr lang="en-US" sz="4000" b="1" dirty="0">
              <a:solidFill>
                <a:schemeClr val="accent1">
                  <a:lumMod val="75000"/>
                </a:schemeClr>
              </a:solidFill>
            </a:endParaRPr>
          </a:p>
        </p:txBody>
      </p:sp>
      <p:sp>
        <p:nvSpPr>
          <p:cNvPr id="6" name="TextBox 5"/>
          <p:cNvSpPr txBox="1"/>
          <p:nvPr/>
        </p:nvSpPr>
        <p:spPr>
          <a:xfrm>
            <a:off x="190500" y="1371600"/>
            <a:ext cx="4838700" cy="5262979"/>
          </a:xfrm>
          <a:prstGeom prst="rect">
            <a:avLst/>
          </a:prstGeom>
          <a:noFill/>
        </p:spPr>
        <p:txBody>
          <a:bodyPr wrap="square" rtlCol="0">
            <a:spAutoFit/>
          </a:bodyPr>
          <a:lstStyle/>
          <a:p>
            <a:pPr>
              <a:buClr>
                <a:schemeClr val="accent1"/>
              </a:buClr>
            </a:pPr>
            <a:r>
              <a:rPr lang="en-NZ" sz="2400" dirty="0" smtClean="0">
                <a:latin typeface="+mn-lt"/>
              </a:rPr>
              <a:t> void philosopher</a:t>
            </a:r>
          </a:p>
          <a:p>
            <a:pPr>
              <a:buClr>
                <a:schemeClr val="accent1"/>
              </a:buClr>
            </a:pPr>
            <a:r>
              <a:rPr lang="en-NZ" sz="2400" dirty="0" smtClean="0">
                <a:latin typeface="+mn-lt"/>
              </a:rPr>
              <a:t>{</a:t>
            </a:r>
          </a:p>
          <a:p>
            <a:pPr lvl="1">
              <a:buClr>
                <a:schemeClr val="accent1"/>
              </a:buClr>
            </a:pPr>
            <a:r>
              <a:rPr lang="en-NZ" sz="2400" dirty="0" smtClean="0">
                <a:latin typeface="+mn-lt"/>
              </a:rPr>
              <a:t>While (true) </a:t>
            </a:r>
          </a:p>
          <a:p>
            <a:pPr lvl="1">
              <a:buClr>
                <a:schemeClr val="accent1"/>
              </a:buClr>
            </a:pPr>
            <a:r>
              <a:rPr lang="en-NZ" sz="2400" dirty="0" smtClean="0">
                <a:latin typeface="+mn-lt"/>
              </a:rPr>
              <a:t>{</a:t>
            </a:r>
          </a:p>
          <a:p>
            <a:pPr lvl="2">
              <a:buClr>
                <a:schemeClr val="accent1"/>
              </a:buClr>
            </a:pPr>
            <a:r>
              <a:rPr lang="en-NZ" sz="2000" dirty="0" smtClean="0">
                <a:latin typeface="+mn-lt"/>
              </a:rPr>
              <a:t>Thinking();</a:t>
            </a:r>
          </a:p>
          <a:p>
            <a:pPr lvl="2">
              <a:buClr>
                <a:schemeClr val="accent1"/>
              </a:buClr>
            </a:pPr>
            <a:r>
              <a:rPr lang="en-NZ" sz="2000" dirty="0" err="1" smtClean="0">
                <a:latin typeface="+mn-lt"/>
              </a:rPr>
              <a:t>Take_fork</a:t>
            </a:r>
            <a:r>
              <a:rPr lang="en-NZ" sz="2000" dirty="0" smtClean="0">
                <a:latin typeface="+mn-lt"/>
              </a:rPr>
              <a:t>(</a:t>
            </a:r>
            <a:r>
              <a:rPr lang="en-NZ" sz="2000" dirty="0" err="1" smtClean="0">
                <a:latin typeface="+mn-lt"/>
              </a:rPr>
              <a:t>i</a:t>
            </a:r>
            <a:r>
              <a:rPr lang="en-NZ" sz="2000" dirty="0" smtClean="0">
                <a:latin typeface="+mn-lt"/>
              </a:rPr>
              <a:t>)//left fork</a:t>
            </a:r>
          </a:p>
          <a:p>
            <a:pPr lvl="2">
              <a:buClr>
                <a:schemeClr val="accent1"/>
              </a:buClr>
            </a:pPr>
            <a:r>
              <a:rPr lang="en-NZ" sz="2000" dirty="0" err="1" smtClean="0"/>
              <a:t>Take_fork</a:t>
            </a:r>
            <a:r>
              <a:rPr lang="en-NZ" sz="2000" dirty="0" smtClean="0"/>
              <a:t>((i+1)% N)//right fork</a:t>
            </a:r>
          </a:p>
          <a:p>
            <a:pPr lvl="2">
              <a:buClr>
                <a:schemeClr val="accent1"/>
              </a:buClr>
            </a:pPr>
            <a:r>
              <a:rPr lang="en-NZ" sz="2000" dirty="0" smtClean="0"/>
              <a:t>Eat();</a:t>
            </a:r>
            <a:endParaRPr lang="en-NZ" sz="2000" dirty="0"/>
          </a:p>
          <a:p>
            <a:pPr lvl="2">
              <a:buClr>
                <a:schemeClr val="accent1"/>
              </a:buClr>
            </a:pPr>
            <a:r>
              <a:rPr lang="en-NZ" sz="2000" dirty="0" err="1" smtClean="0"/>
              <a:t>put_fork</a:t>
            </a:r>
            <a:r>
              <a:rPr lang="en-NZ" sz="2000" dirty="0" smtClean="0"/>
              <a:t>(</a:t>
            </a:r>
            <a:r>
              <a:rPr lang="en-NZ" sz="2000" dirty="0" err="1" smtClean="0"/>
              <a:t>i</a:t>
            </a:r>
            <a:r>
              <a:rPr lang="en-NZ" sz="2000" dirty="0"/>
              <a:t>)//left fork</a:t>
            </a:r>
          </a:p>
          <a:p>
            <a:pPr lvl="2">
              <a:buClr>
                <a:schemeClr val="accent1"/>
              </a:buClr>
            </a:pPr>
            <a:r>
              <a:rPr lang="en-NZ" sz="2000" dirty="0" err="1" smtClean="0"/>
              <a:t>put_fork</a:t>
            </a:r>
            <a:r>
              <a:rPr lang="en-NZ" sz="2000" dirty="0"/>
              <a:t>((i+1)% N)//right </a:t>
            </a:r>
            <a:r>
              <a:rPr lang="en-NZ" sz="2000" dirty="0" smtClean="0"/>
              <a:t>fork</a:t>
            </a:r>
          </a:p>
          <a:p>
            <a:pPr lvl="1">
              <a:buClr>
                <a:schemeClr val="accent1"/>
              </a:buClr>
            </a:pPr>
            <a:r>
              <a:rPr lang="en-NZ" sz="2400" dirty="0" smtClean="0"/>
              <a:t>}</a:t>
            </a:r>
          </a:p>
          <a:p>
            <a:pPr>
              <a:buClr>
                <a:schemeClr val="accent1"/>
              </a:buClr>
            </a:pPr>
            <a:r>
              <a:rPr lang="en-NZ" sz="2400" dirty="0"/>
              <a:t>}</a:t>
            </a:r>
          </a:p>
          <a:p>
            <a:pPr lvl="2">
              <a:buClr>
                <a:schemeClr val="accent1"/>
              </a:buClr>
              <a:buFont typeface="Wingdings" charset="2"/>
              <a:buChar cha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
        <p:nvSpPr>
          <p:cNvPr id="11" name="TextBox 10"/>
          <p:cNvSpPr txBox="1"/>
          <p:nvPr/>
        </p:nvSpPr>
        <p:spPr>
          <a:xfrm>
            <a:off x="4419600" y="1338330"/>
            <a:ext cx="4838700" cy="6709529"/>
          </a:xfrm>
          <a:prstGeom prst="rect">
            <a:avLst/>
          </a:prstGeom>
          <a:noFill/>
        </p:spPr>
        <p:txBody>
          <a:bodyPr wrap="square" rtlCol="0">
            <a:spAutoFit/>
          </a:bodyPr>
          <a:lstStyle/>
          <a:p>
            <a:pPr>
              <a:buClr>
                <a:schemeClr val="accent1"/>
              </a:buClr>
            </a:pPr>
            <a:r>
              <a:rPr lang="en-NZ" sz="2400" b="1" dirty="0" smtClean="0">
                <a:latin typeface="+mn-lt"/>
              </a:rPr>
              <a:t> Case 2- Po pre-empted by P1 after taking left fork</a:t>
            </a:r>
          </a:p>
          <a:p>
            <a:pPr>
              <a:buClr>
                <a:schemeClr val="accent1"/>
              </a:buClr>
            </a:pPr>
            <a:endParaRPr lang="en-NZ" sz="2400" b="1" dirty="0" smtClean="0">
              <a:latin typeface="+mn-lt"/>
            </a:endParaRPr>
          </a:p>
          <a:p>
            <a:pPr lvl="1">
              <a:buClr>
                <a:schemeClr val="accent1"/>
              </a:buClr>
            </a:pPr>
            <a:r>
              <a:rPr lang="en-NZ" sz="2200" dirty="0" smtClean="0">
                <a:latin typeface="+mn-lt"/>
              </a:rPr>
              <a:t>Po takes fork F0 </a:t>
            </a:r>
          </a:p>
          <a:p>
            <a:pPr lvl="1">
              <a:buClr>
                <a:schemeClr val="accent1"/>
              </a:buClr>
            </a:pPr>
            <a:r>
              <a:rPr lang="en-NZ" sz="2200" dirty="0" smtClean="0">
                <a:latin typeface="+mn-lt"/>
              </a:rPr>
              <a:t>//pre-empted by P1</a:t>
            </a:r>
          </a:p>
          <a:p>
            <a:pPr lvl="1">
              <a:buClr>
                <a:schemeClr val="accent1"/>
              </a:buClr>
            </a:pPr>
            <a:endParaRPr lang="en-NZ" sz="2200" dirty="0"/>
          </a:p>
          <a:p>
            <a:pPr lvl="1">
              <a:buClr>
                <a:schemeClr val="accent1"/>
              </a:buClr>
            </a:pPr>
            <a:r>
              <a:rPr lang="en-NZ" sz="2200" dirty="0" smtClean="0"/>
              <a:t>P1 </a:t>
            </a:r>
            <a:r>
              <a:rPr lang="en-NZ" sz="2200" dirty="0"/>
              <a:t>takes fork </a:t>
            </a:r>
            <a:r>
              <a:rPr lang="en-NZ" sz="2200" dirty="0" smtClean="0"/>
              <a:t>F1</a:t>
            </a:r>
          </a:p>
          <a:p>
            <a:pPr lvl="1">
              <a:buClr>
                <a:schemeClr val="accent1"/>
              </a:buClr>
            </a:pPr>
            <a:r>
              <a:rPr lang="en-NZ" sz="2200" dirty="0" smtClean="0"/>
              <a:t>// pre-empted </a:t>
            </a:r>
            <a:r>
              <a:rPr lang="en-NZ" sz="2200" dirty="0"/>
              <a:t>by </a:t>
            </a:r>
            <a:r>
              <a:rPr lang="en-NZ" sz="2200" dirty="0" smtClean="0"/>
              <a:t>P0</a:t>
            </a:r>
            <a:endParaRPr lang="en-NZ" sz="2200" dirty="0"/>
          </a:p>
          <a:p>
            <a:pPr lvl="1">
              <a:buClr>
                <a:schemeClr val="accent1"/>
              </a:buClr>
            </a:pPr>
            <a:endParaRPr lang="en-NZ" sz="2200" dirty="0"/>
          </a:p>
          <a:p>
            <a:pPr lvl="1">
              <a:buClr>
                <a:schemeClr val="accent1"/>
              </a:buClr>
            </a:pPr>
            <a:r>
              <a:rPr lang="en-NZ" sz="2200" dirty="0" smtClean="0"/>
              <a:t>P0 waiting for F1 currently held by P1. Race Condition. Hence P0 Blocked.</a:t>
            </a:r>
          </a:p>
          <a:p>
            <a:pPr lvl="1">
              <a:buClr>
                <a:schemeClr val="accent1"/>
              </a:buClr>
            </a:pPr>
            <a:endParaRPr lang="en-NZ" sz="2200" dirty="0"/>
          </a:p>
          <a:p>
            <a:pPr lvl="1">
              <a:buClr>
                <a:schemeClr val="accent1"/>
              </a:buClr>
            </a:pPr>
            <a:r>
              <a:rPr lang="en-NZ" sz="2200" dirty="0" smtClean="0"/>
              <a:t>P1 Takes F2 if available.  </a:t>
            </a:r>
          </a:p>
          <a:p>
            <a:pPr lvl="1">
              <a:buClr>
                <a:schemeClr val="accent1"/>
              </a:buClr>
            </a:pPr>
            <a:endParaRPr lang="en-NZ" sz="2200" dirty="0"/>
          </a:p>
          <a:p>
            <a:pPr lvl="1">
              <a:buClr>
                <a:schemeClr val="accent1"/>
              </a:buClr>
            </a:pPr>
            <a:r>
              <a:rPr lang="en-NZ" sz="2200" dirty="0" smtClean="0"/>
              <a:t> </a:t>
            </a:r>
            <a:endParaRPr lang="en-NZ" sz="2200" dirty="0"/>
          </a:p>
          <a:p>
            <a:pPr>
              <a:buClr>
                <a:schemeClr val="accent1"/>
              </a:buClr>
            </a:pPr>
            <a:endParaRPr lang="en-NZ" sz="2400" b="1"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Tree>
    <p:extLst>
      <p:ext uri="{BB962C8B-B14F-4D97-AF65-F5344CB8AC3E}">
        <p14:creationId xmlns:p14="http://schemas.microsoft.com/office/powerpoint/2010/main" val="17082818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a:solidFill>
                  <a:schemeClr val="accent1">
                    <a:lumMod val="75000"/>
                  </a:schemeClr>
                </a:solidFill>
              </a:rPr>
              <a:t>Dining Philosophers </a:t>
            </a:r>
            <a:r>
              <a:rPr lang="en-US" sz="4000" b="1" dirty="0" smtClean="0">
                <a:solidFill>
                  <a:schemeClr val="accent1">
                    <a:lumMod val="75000"/>
                  </a:schemeClr>
                </a:solidFill>
              </a:rPr>
              <a:t>Problem: Concurrent Execution</a:t>
            </a:r>
            <a:endParaRPr lang="en-US" sz="4000" b="1" dirty="0">
              <a:solidFill>
                <a:schemeClr val="accent1">
                  <a:lumMod val="75000"/>
                </a:schemeClr>
              </a:solidFill>
            </a:endParaRPr>
          </a:p>
        </p:txBody>
      </p:sp>
      <p:sp>
        <p:nvSpPr>
          <p:cNvPr id="6" name="TextBox 5"/>
          <p:cNvSpPr txBox="1"/>
          <p:nvPr/>
        </p:nvSpPr>
        <p:spPr>
          <a:xfrm>
            <a:off x="190500" y="1371600"/>
            <a:ext cx="4838700" cy="5262979"/>
          </a:xfrm>
          <a:prstGeom prst="rect">
            <a:avLst/>
          </a:prstGeom>
          <a:noFill/>
        </p:spPr>
        <p:txBody>
          <a:bodyPr wrap="square" rtlCol="0">
            <a:spAutoFit/>
          </a:bodyPr>
          <a:lstStyle/>
          <a:p>
            <a:pPr>
              <a:buClr>
                <a:schemeClr val="accent1"/>
              </a:buClr>
            </a:pPr>
            <a:r>
              <a:rPr lang="en-NZ" sz="2400" dirty="0" smtClean="0">
                <a:latin typeface="+mn-lt"/>
              </a:rPr>
              <a:t> void philosopher</a:t>
            </a:r>
          </a:p>
          <a:p>
            <a:pPr>
              <a:buClr>
                <a:schemeClr val="accent1"/>
              </a:buClr>
            </a:pPr>
            <a:r>
              <a:rPr lang="en-NZ" sz="2400" dirty="0" smtClean="0">
                <a:latin typeface="+mn-lt"/>
              </a:rPr>
              <a:t>{</a:t>
            </a:r>
          </a:p>
          <a:p>
            <a:pPr lvl="1">
              <a:buClr>
                <a:schemeClr val="accent1"/>
              </a:buClr>
            </a:pPr>
            <a:r>
              <a:rPr lang="en-NZ" sz="2400" dirty="0" smtClean="0">
                <a:latin typeface="+mn-lt"/>
              </a:rPr>
              <a:t>While (true) </a:t>
            </a:r>
          </a:p>
          <a:p>
            <a:pPr lvl="1">
              <a:buClr>
                <a:schemeClr val="accent1"/>
              </a:buClr>
            </a:pPr>
            <a:r>
              <a:rPr lang="en-NZ" sz="2400" dirty="0" smtClean="0">
                <a:latin typeface="+mn-lt"/>
              </a:rPr>
              <a:t>{</a:t>
            </a:r>
          </a:p>
          <a:p>
            <a:pPr lvl="2">
              <a:buClr>
                <a:schemeClr val="accent1"/>
              </a:buClr>
            </a:pPr>
            <a:r>
              <a:rPr lang="en-NZ" sz="2000" dirty="0" smtClean="0">
                <a:latin typeface="+mn-lt"/>
              </a:rPr>
              <a:t>Thinking();</a:t>
            </a:r>
          </a:p>
          <a:p>
            <a:pPr lvl="2">
              <a:buClr>
                <a:schemeClr val="accent1"/>
              </a:buClr>
            </a:pPr>
            <a:r>
              <a:rPr lang="en-NZ" sz="2000" dirty="0" err="1" smtClean="0">
                <a:latin typeface="+mn-lt"/>
              </a:rPr>
              <a:t>Take_fork</a:t>
            </a:r>
            <a:r>
              <a:rPr lang="en-NZ" sz="2000" dirty="0" smtClean="0">
                <a:latin typeface="+mn-lt"/>
              </a:rPr>
              <a:t>(</a:t>
            </a:r>
            <a:r>
              <a:rPr lang="en-NZ" sz="2000" dirty="0" err="1" smtClean="0">
                <a:latin typeface="+mn-lt"/>
              </a:rPr>
              <a:t>i</a:t>
            </a:r>
            <a:r>
              <a:rPr lang="en-NZ" sz="2000" dirty="0" smtClean="0">
                <a:latin typeface="+mn-lt"/>
              </a:rPr>
              <a:t>)//left fork</a:t>
            </a:r>
          </a:p>
          <a:p>
            <a:pPr lvl="2">
              <a:buClr>
                <a:schemeClr val="accent1"/>
              </a:buClr>
            </a:pPr>
            <a:r>
              <a:rPr lang="en-NZ" sz="2000" dirty="0" err="1" smtClean="0"/>
              <a:t>Take_fork</a:t>
            </a:r>
            <a:r>
              <a:rPr lang="en-NZ" sz="2000" dirty="0" smtClean="0"/>
              <a:t>((i+1)% N)//right fork</a:t>
            </a:r>
          </a:p>
          <a:p>
            <a:pPr lvl="2">
              <a:buClr>
                <a:schemeClr val="accent1"/>
              </a:buClr>
            </a:pPr>
            <a:r>
              <a:rPr lang="en-NZ" sz="2000" dirty="0" smtClean="0"/>
              <a:t>Eat();</a:t>
            </a:r>
            <a:endParaRPr lang="en-NZ" sz="2000" dirty="0"/>
          </a:p>
          <a:p>
            <a:pPr lvl="2">
              <a:buClr>
                <a:schemeClr val="accent1"/>
              </a:buClr>
            </a:pPr>
            <a:r>
              <a:rPr lang="en-NZ" sz="2000" dirty="0" err="1" smtClean="0"/>
              <a:t>put_fork</a:t>
            </a:r>
            <a:r>
              <a:rPr lang="en-NZ" sz="2000" dirty="0" smtClean="0"/>
              <a:t>(</a:t>
            </a:r>
            <a:r>
              <a:rPr lang="en-NZ" sz="2000" dirty="0" err="1" smtClean="0"/>
              <a:t>i</a:t>
            </a:r>
            <a:r>
              <a:rPr lang="en-NZ" sz="2000" dirty="0"/>
              <a:t>)//left fork</a:t>
            </a:r>
          </a:p>
          <a:p>
            <a:pPr lvl="2">
              <a:buClr>
                <a:schemeClr val="accent1"/>
              </a:buClr>
            </a:pPr>
            <a:r>
              <a:rPr lang="en-NZ" sz="2000" dirty="0" err="1" smtClean="0"/>
              <a:t>put_fork</a:t>
            </a:r>
            <a:r>
              <a:rPr lang="en-NZ" sz="2000" dirty="0"/>
              <a:t>((i+1)% N)//right </a:t>
            </a:r>
            <a:r>
              <a:rPr lang="en-NZ" sz="2000" dirty="0" smtClean="0"/>
              <a:t>fork</a:t>
            </a:r>
          </a:p>
          <a:p>
            <a:pPr lvl="1">
              <a:buClr>
                <a:schemeClr val="accent1"/>
              </a:buClr>
            </a:pPr>
            <a:r>
              <a:rPr lang="en-NZ" sz="2400" dirty="0" smtClean="0"/>
              <a:t>}</a:t>
            </a:r>
          </a:p>
          <a:p>
            <a:pPr>
              <a:buClr>
                <a:schemeClr val="accent1"/>
              </a:buClr>
            </a:pPr>
            <a:r>
              <a:rPr lang="en-NZ" sz="2400" dirty="0"/>
              <a:t>}</a:t>
            </a:r>
          </a:p>
          <a:p>
            <a:pPr lvl="2">
              <a:buClr>
                <a:schemeClr val="accent1"/>
              </a:buClr>
              <a:buFont typeface="Wingdings" charset="2"/>
              <a:buChar cha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
        <p:nvSpPr>
          <p:cNvPr id="11" name="TextBox 10"/>
          <p:cNvSpPr txBox="1"/>
          <p:nvPr/>
        </p:nvSpPr>
        <p:spPr>
          <a:xfrm>
            <a:off x="4419600" y="1338330"/>
            <a:ext cx="4838700" cy="7048083"/>
          </a:xfrm>
          <a:prstGeom prst="rect">
            <a:avLst/>
          </a:prstGeom>
          <a:noFill/>
        </p:spPr>
        <p:txBody>
          <a:bodyPr wrap="square" rtlCol="0">
            <a:spAutoFit/>
          </a:bodyPr>
          <a:lstStyle/>
          <a:p>
            <a:pPr>
              <a:buClr>
                <a:schemeClr val="accent1"/>
              </a:buClr>
            </a:pPr>
            <a:r>
              <a:rPr lang="en-NZ" sz="2400" b="1" dirty="0" smtClean="0">
                <a:latin typeface="+mn-lt"/>
              </a:rPr>
              <a:t> Case 3- Every philosopher takes left fork and </a:t>
            </a:r>
            <a:r>
              <a:rPr lang="en-NZ" sz="2400" b="1" dirty="0" err="1" smtClean="0">
                <a:latin typeface="+mn-lt"/>
              </a:rPr>
              <a:t>preempted</a:t>
            </a:r>
            <a:r>
              <a:rPr lang="en-NZ" sz="2400" b="1" dirty="0" smtClean="0">
                <a:latin typeface="+mn-lt"/>
              </a:rPr>
              <a:t> by next philosopher </a:t>
            </a:r>
          </a:p>
          <a:p>
            <a:pPr lvl="1">
              <a:buClr>
                <a:schemeClr val="accent1"/>
              </a:buClr>
            </a:pPr>
            <a:r>
              <a:rPr lang="en-NZ" sz="2200" dirty="0" smtClean="0">
                <a:latin typeface="+mn-lt"/>
              </a:rPr>
              <a:t>Po takes fork F0 </a:t>
            </a:r>
          </a:p>
          <a:p>
            <a:pPr lvl="1">
              <a:buClr>
                <a:schemeClr val="accent1"/>
              </a:buClr>
            </a:pPr>
            <a:r>
              <a:rPr lang="en-NZ" sz="2200" dirty="0" smtClean="0">
                <a:latin typeface="+mn-lt"/>
              </a:rPr>
              <a:t>//pre-empted by P1</a:t>
            </a:r>
          </a:p>
          <a:p>
            <a:pPr lvl="1">
              <a:buClr>
                <a:schemeClr val="accent1"/>
              </a:buClr>
            </a:pPr>
            <a:r>
              <a:rPr lang="en-NZ" sz="2200" dirty="0" smtClean="0"/>
              <a:t>P1 </a:t>
            </a:r>
            <a:r>
              <a:rPr lang="en-NZ" sz="2200" dirty="0"/>
              <a:t>takes fork </a:t>
            </a:r>
            <a:r>
              <a:rPr lang="en-NZ" sz="2200" dirty="0" smtClean="0"/>
              <a:t>F1</a:t>
            </a:r>
          </a:p>
          <a:p>
            <a:pPr lvl="1">
              <a:buClr>
                <a:schemeClr val="accent1"/>
              </a:buClr>
            </a:pPr>
            <a:r>
              <a:rPr lang="en-NZ" sz="2200" dirty="0" smtClean="0"/>
              <a:t>// pre-empted </a:t>
            </a:r>
            <a:r>
              <a:rPr lang="en-NZ" sz="2200" dirty="0"/>
              <a:t>by </a:t>
            </a:r>
            <a:r>
              <a:rPr lang="en-NZ" sz="2200" dirty="0" smtClean="0"/>
              <a:t>P2</a:t>
            </a:r>
            <a:endParaRPr lang="en-NZ" sz="2200" dirty="0"/>
          </a:p>
          <a:p>
            <a:pPr lvl="1">
              <a:buClr>
                <a:schemeClr val="accent1"/>
              </a:buClr>
            </a:pPr>
            <a:r>
              <a:rPr lang="en-NZ" sz="2200" dirty="0" smtClean="0"/>
              <a:t>P2 </a:t>
            </a:r>
            <a:r>
              <a:rPr lang="en-NZ" sz="2200" dirty="0"/>
              <a:t>takes fork </a:t>
            </a:r>
            <a:r>
              <a:rPr lang="en-NZ" sz="2200" dirty="0" smtClean="0"/>
              <a:t>F2</a:t>
            </a:r>
            <a:endParaRPr lang="en-NZ" sz="2200" dirty="0"/>
          </a:p>
          <a:p>
            <a:pPr lvl="1">
              <a:buClr>
                <a:schemeClr val="accent1"/>
              </a:buClr>
            </a:pPr>
            <a:r>
              <a:rPr lang="en-NZ" sz="2200" dirty="0"/>
              <a:t>// pre-empted by </a:t>
            </a:r>
            <a:r>
              <a:rPr lang="en-NZ" sz="2200" dirty="0" smtClean="0"/>
              <a:t>P3</a:t>
            </a:r>
            <a:endParaRPr lang="en-NZ" sz="2200" dirty="0"/>
          </a:p>
          <a:p>
            <a:pPr lvl="1">
              <a:buClr>
                <a:schemeClr val="accent1"/>
              </a:buClr>
            </a:pPr>
            <a:r>
              <a:rPr lang="en-NZ" sz="2200" dirty="0" smtClean="0"/>
              <a:t>P3 </a:t>
            </a:r>
            <a:r>
              <a:rPr lang="en-NZ" sz="2200" dirty="0"/>
              <a:t>takes fork </a:t>
            </a:r>
            <a:r>
              <a:rPr lang="en-NZ" sz="2200" dirty="0" smtClean="0"/>
              <a:t>F3</a:t>
            </a:r>
            <a:endParaRPr lang="en-NZ" sz="2200" dirty="0"/>
          </a:p>
          <a:p>
            <a:pPr lvl="1">
              <a:buClr>
                <a:schemeClr val="accent1"/>
              </a:buClr>
            </a:pPr>
            <a:r>
              <a:rPr lang="en-NZ" sz="2200" dirty="0"/>
              <a:t>// pre-empted by </a:t>
            </a:r>
            <a:r>
              <a:rPr lang="en-NZ" sz="2200" dirty="0" smtClean="0"/>
              <a:t>P4</a:t>
            </a:r>
            <a:endParaRPr lang="en-NZ" sz="2200" dirty="0"/>
          </a:p>
          <a:p>
            <a:pPr lvl="1">
              <a:buClr>
                <a:schemeClr val="accent1"/>
              </a:buClr>
            </a:pPr>
            <a:r>
              <a:rPr lang="en-NZ" sz="2200" dirty="0" smtClean="0"/>
              <a:t>P4 </a:t>
            </a:r>
            <a:r>
              <a:rPr lang="en-NZ" sz="2200" dirty="0"/>
              <a:t>takes fork </a:t>
            </a:r>
            <a:r>
              <a:rPr lang="en-NZ" sz="2200" dirty="0" smtClean="0"/>
              <a:t>F4</a:t>
            </a:r>
            <a:endParaRPr lang="en-NZ" sz="2200" dirty="0"/>
          </a:p>
          <a:p>
            <a:pPr lvl="1">
              <a:buClr>
                <a:schemeClr val="accent1"/>
              </a:buClr>
            </a:pPr>
            <a:r>
              <a:rPr lang="en-NZ" sz="2200" dirty="0" smtClean="0"/>
              <a:t>Waits for right fork F0 currently held by P0.</a:t>
            </a:r>
          </a:p>
          <a:p>
            <a:pPr lvl="1">
              <a:buClr>
                <a:schemeClr val="accent1"/>
              </a:buClr>
            </a:pPr>
            <a:r>
              <a:rPr lang="en-NZ" sz="2200" b="1" dirty="0" smtClean="0"/>
              <a:t>Leads to deadlock</a:t>
            </a:r>
            <a:endParaRPr lang="en-NZ" sz="2200" b="1" dirty="0"/>
          </a:p>
          <a:p>
            <a:pPr lvl="1">
              <a:buClr>
                <a:schemeClr val="accent1"/>
              </a:buClr>
            </a:pPr>
            <a:endParaRPr lang="en-NZ" sz="2200" dirty="0"/>
          </a:p>
          <a:p>
            <a:pPr lvl="1">
              <a:buClr>
                <a:schemeClr val="accent1"/>
              </a:buClr>
            </a:pPr>
            <a:r>
              <a:rPr lang="en-NZ" sz="2200" dirty="0" smtClean="0"/>
              <a:t> </a:t>
            </a:r>
            <a:endParaRPr lang="en-NZ" sz="2200" dirty="0"/>
          </a:p>
          <a:p>
            <a:pPr>
              <a:buClr>
                <a:schemeClr val="accent1"/>
              </a:buClr>
            </a:pPr>
            <a:endParaRPr lang="en-NZ" sz="2400" b="1"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Tree>
    <p:extLst>
      <p:ext uri="{BB962C8B-B14F-4D97-AF65-F5344CB8AC3E}">
        <p14:creationId xmlns:p14="http://schemas.microsoft.com/office/powerpoint/2010/main" val="14776197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smtClean="0">
                <a:solidFill>
                  <a:schemeClr val="accent1">
                    <a:lumMod val="75000"/>
                  </a:schemeClr>
                </a:solidFill>
              </a:rPr>
              <a:t>Solution to Dining </a:t>
            </a:r>
            <a:r>
              <a:rPr lang="en-US" sz="4000" b="1" dirty="0">
                <a:solidFill>
                  <a:schemeClr val="accent1">
                    <a:lumMod val="75000"/>
                  </a:schemeClr>
                </a:solidFill>
              </a:rPr>
              <a:t>Philosophers </a:t>
            </a:r>
            <a:r>
              <a:rPr lang="en-US" sz="4000" b="1" dirty="0" smtClean="0">
                <a:solidFill>
                  <a:schemeClr val="accent1">
                    <a:lumMod val="75000"/>
                  </a:schemeClr>
                </a:solidFill>
              </a:rPr>
              <a:t>Problem using semaphores</a:t>
            </a:r>
            <a:endParaRPr lang="en-US" sz="4000" b="1" dirty="0">
              <a:solidFill>
                <a:schemeClr val="accent1">
                  <a:lumMod val="75000"/>
                </a:schemeClr>
              </a:solidFill>
            </a:endParaRPr>
          </a:p>
        </p:txBody>
      </p:sp>
      <p:sp>
        <p:nvSpPr>
          <p:cNvPr id="6" name="TextBox 5"/>
          <p:cNvSpPr txBox="1"/>
          <p:nvPr/>
        </p:nvSpPr>
        <p:spPr>
          <a:xfrm>
            <a:off x="190500" y="1371600"/>
            <a:ext cx="8267700" cy="6740307"/>
          </a:xfrm>
          <a:prstGeom prst="rect">
            <a:avLst/>
          </a:prstGeom>
          <a:noFill/>
        </p:spPr>
        <p:txBody>
          <a:bodyPr wrap="square" rtlCol="0">
            <a:spAutoFit/>
          </a:bodyPr>
          <a:lstStyle/>
          <a:p>
            <a:pPr>
              <a:buClr>
                <a:schemeClr val="accent1"/>
              </a:buClr>
            </a:pPr>
            <a:r>
              <a:rPr lang="en-NZ" sz="2400" dirty="0" smtClean="0">
                <a:latin typeface="+mn-lt"/>
              </a:rPr>
              <a:t> void philosopher</a:t>
            </a:r>
          </a:p>
          <a:p>
            <a:pPr>
              <a:buClr>
                <a:schemeClr val="accent1"/>
              </a:buClr>
            </a:pPr>
            <a:r>
              <a:rPr lang="en-NZ" sz="2400" dirty="0" smtClean="0">
                <a:latin typeface="+mn-lt"/>
              </a:rPr>
              <a:t>{ N=5;</a:t>
            </a:r>
          </a:p>
          <a:p>
            <a:pPr>
              <a:buClr>
                <a:schemeClr val="accent1"/>
              </a:buClr>
            </a:pPr>
            <a:r>
              <a:rPr lang="en-NZ" sz="2400" dirty="0" smtClean="0">
                <a:latin typeface="+mn-lt"/>
              </a:rPr>
              <a:t>For (</a:t>
            </a:r>
            <a:r>
              <a:rPr lang="en-NZ" sz="2400" dirty="0" err="1" smtClean="0">
                <a:latin typeface="+mn-lt"/>
              </a:rPr>
              <a:t>i</a:t>
            </a:r>
            <a:r>
              <a:rPr lang="en-NZ" sz="2400" dirty="0" smtClean="0">
                <a:latin typeface="+mn-lt"/>
              </a:rPr>
              <a:t>=0 to N-1)</a:t>
            </a:r>
          </a:p>
          <a:p>
            <a:pPr>
              <a:buClr>
                <a:schemeClr val="accent1"/>
              </a:buClr>
            </a:pPr>
            <a:r>
              <a:rPr lang="en-NZ" sz="2400" dirty="0" smtClean="0">
                <a:latin typeface="+mn-lt"/>
              </a:rPr>
              <a:t>{	</a:t>
            </a:r>
          </a:p>
          <a:p>
            <a:pPr>
              <a:buClr>
                <a:schemeClr val="accent1"/>
              </a:buClr>
            </a:pPr>
            <a:r>
              <a:rPr lang="en-NZ" sz="2400" dirty="0">
                <a:latin typeface="+mn-lt"/>
              </a:rPr>
              <a:t>	</a:t>
            </a:r>
            <a:r>
              <a:rPr lang="en-NZ" sz="2400" dirty="0" smtClean="0">
                <a:latin typeface="+mn-lt"/>
              </a:rPr>
              <a:t>S[</a:t>
            </a:r>
            <a:r>
              <a:rPr lang="en-NZ" sz="2400" dirty="0" err="1" smtClean="0">
                <a:latin typeface="+mn-lt"/>
              </a:rPr>
              <a:t>i</a:t>
            </a:r>
            <a:r>
              <a:rPr lang="en-NZ" sz="2400" dirty="0" smtClean="0">
                <a:latin typeface="+mn-lt"/>
              </a:rPr>
              <a:t>]=1 //declare 5 semaphores each for a philosopher</a:t>
            </a:r>
          </a:p>
          <a:p>
            <a:pPr>
              <a:buClr>
                <a:schemeClr val="accent1"/>
              </a:buClr>
            </a:pPr>
            <a:r>
              <a:rPr lang="en-NZ" sz="2400" dirty="0" smtClean="0">
                <a:latin typeface="+mn-lt"/>
              </a:rPr>
              <a:t>}	</a:t>
            </a:r>
          </a:p>
          <a:p>
            <a:pPr lvl="1">
              <a:buClr>
                <a:schemeClr val="accent1"/>
              </a:buClr>
            </a:pPr>
            <a:r>
              <a:rPr lang="en-NZ" sz="2400" dirty="0" smtClean="0">
                <a:latin typeface="+mn-lt"/>
              </a:rPr>
              <a:t>While (true) </a:t>
            </a:r>
          </a:p>
          <a:p>
            <a:pPr lvl="1">
              <a:buClr>
                <a:schemeClr val="accent1"/>
              </a:buClr>
            </a:pPr>
            <a:r>
              <a:rPr lang="en-NZ" sz="2400" dirty="0" smtClean="0">
                <a:latin typeface="+mn-lt"/>
              </a:rPr>
              <a:t>{</a:t>
            </a:r>
          </a:p>
          <a:p>
            <a:pPr lvl="2">
              <a:buClr>
                <a:schemeClr val="accent1"/>
              </a:buClr>
            </a:pPr>
            <a:r>
              <a:rPr lang="en-NZ" sz="2000" dirty="0" smtClean="0">
                <a:latin typeface="+mn-lt"/>
              </a:rPr>
              <a:t>Thinking();</a:t>
            </a:r>
          </a:p>
          <a:p>
            <a:pPr lvl="2">
              <a:buClr>
                <a:schemeClr val="accent1"/>
              </a:buClr>
            </a:pPr>
            <a:r>
              <a:rPr lang="en-NZ" sz="2000" dirty="0" smtClean="0">
                <a:latin typeface="+mn-lt"/>
              </a:rPr>
              <a:t>Wait(</a:t>
            </a:r>
            <a:r>
              <a:rPr lang="en-NZ" sz="2000" dirty="0" err="1" smtClean="0">
                <a:latin typeface="+mn-lt"/>
              </a:rPr>
              <a:t>Take_fork</a:t>
            </a:r>
            <a:r>
              <a:rPr lang="en-NZ" sz="2000" dirty="0" smtClean="0">
                <a:latin typeface="+mn-lt"/>
              </a:rPr>
              <a:t>(Si))//left fork</a:t>
            </a:r>
          </a:p>
          <a:p>
            <a:pPr lvl="2">
              <a:buClr>
                <a:schemeClr val="accent1"/>
              </a:buClr>
            </a:pPr>
            <a:r>
              <a:rPr lang="en-NZ" sz="2000" dirty="0" smtClean="0"/>
              <a:t>Wait (</a:t>
            </a:r>
            <a:r>
              <a:rPr lang="en-NZ" sz="2000" dirty="0" err="1" smtClean="0"/>
              <a:t>Take_fork</a:t>
            </a:r>
            <a:r>
              <a:rPr lang="en-NZ" sz="2000" dirty="0" smtClean="0"/>
              <a:t>(S(i+1)% N)//right fork</a:t>
            </a:r>
          </a:p>
          <a:p>
            <a:pPr lvl="2">
              <a:buClr>
                <a:schemeClr val="accent1"/>
              </a:buClr>
            </a:pPr>
            <a:r>
              <a:rPr lang="en-NZ" sz="2000" dirty="0" smtClean="0"/>
              <a:t>Eat();</a:t>
            </a:r>
            <a:endParaRPr lang="en-NZ" sz="2000" dirty="0"/>
          </a:p>
          <a:p>
            <a:pPr lvl="2">
              <a:buClr>
                <a:schemeClr val="accent1"/>
              </a:buClr>
            </a:pPr>
            <a:r>
              <a:rPr lang="en-NZ" sz="2000" dirty="0" err="1" smtClean="0"/>
              <a:t>put_fork</a:t>
            </a:r>
            <a:r>
              <a:rPr lang="en-NZ" sz="2000" dirty="0" smtClean="0"/>
              <a:t>(</a:t>
            </a:r>
            <a:r>
              <a:rPr lang="en-NZ" sz="2000" dirty="0" err="1" smtClean="0"/>
              <a:t>i</a:t>
            </a:r>
            <a:r>
              <a:rPr lang="en-NZ" sz="2000" dirty="0"/>
              <a:t>)//left fork</a:t>
            </a:r>
          </a:p>
          <a:p>
            <a:pPr lvl="2">
              <a:buClr>
                <a:schemeClr val="accent1"/>
              </a:buClr>
            </a:pPr>
            <a:r>
              <a:rPr lang="en-NZ" sz="2000" dirty="0" err="1" smtClean="0"/>
              <a:t>put_fork</a:t>
            </a:r>
            <a:r>
              <a:rPr lang="en-NZ" sz="2000" dirty="0"/>
              <a:t>((i+1)% N)//right </a:t>
            </a:r>
            <a:r>
              <a:rPr lang="en-NZ" sz="2000" dirty="0" smtClean="0"/>
              <a:t>fork</a:t>
            </a:r>
          </a:p>
          <a:p>
            <a:pPr lvl="1">
              <a:buClr>
                <a:schemeClr val="accent1"/>
              </a:buClr>
            </a:pPr>
            <a:r>
              <a:rPr lang="en-NZ" sz="2400" dirty="0" smtClean="0"/>
              <a:t>}</a:t>
            </a:r>
          </a:p>
          <a:p>
            <a:pPr>
              <a:buClr>
                <a:schemeClr val="accent1"/>
              </a:buClr>
            </a:pPr>
            <a:r>
              <a:rPr lang="en-NZ" sz="2400" dirty="0"/>
              <a:t>}</a:t>
            </a:r>
          </a:p>
          <a:p>
            <a:pPr lvl="2">
              <a:buClr>
                <a:schemeClr val="accent1"/>
              </a:buClr>
              <a:buFont typeface="Wingdings" charset="2"/>
              <a:buChar cha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
        <p:nvSpPr>
          <p:cNvPr id="11" name="TextBox 10"/>
          <p:cNvSpPr txBox="1"/>
          <p:nvPr/>
        </p:nvSpPr>
        <p:spPr>
          <a:xfrm>
            <a:off x="5638800" y="3505200"/>
            <a:ext cx="3048000" cy="2923877"/>
          </a:xfrm>
          <a:prstGeom prst="rect">
            <a:avLst/>
          </a:prstGeom>
          <a:noFill/>
        </p:spPr>
        <p:txBody>
          <a:bodyPr wrap="square" rtlCol="0">
            <a:spAutoFit/>
          </a:bodyPr>
          <a:lstStyle/>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endParaRPr lang="en-NZ" sz="2000" b="1" dirty="0">
              <a:latin typeface="Arial" panose="020B0604020202020204" pitchFamily="34" charset="0"/>
              <a:cs typeface="Arial" panose="020B0604020202020204" pitchFamily="34" charset="0"/>
            </a:endParaRPr>
          </a:p>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P0 : S0,S1</a:t>
            </a:r>
          </a:p>
          <a:p>
            <a:pPr>
              <a:buClr>
                <a:schemeClr val="accent1"/>
              </a:buClr>
            </a:pPr>
            <a:r>
              <a:rPr lang="en-NZ" sz="2000" b="1" dirty="0" smtClean="0">
                <a:latin typeface="Arial" panose="020B0604020202020204" pitchFamily="34" charset="0"/>
                <a:cs typeface="Arial" panose="020B0604020202020204" pitchFamily="34" charset="0"/>
              </a:rPr>
              <a:t>P1 </a:t>
            </a:r>
            <a:r>
              <a:rPr lang="en-NZ" sz="2000" b="1" dirty="0">
                <a:latin typeface="Arial" panose="020B0604020202020204" pitchFamily="34" charset="0"/>
                <a:cs typeface="Arial" panose="020B0604020202020204" pitchFamily="34" charset="0"/>
              </a:rPr>
              <a:t>: </a:t>
            </a:r>
            <a:r>
              <a:rPr lang="en-NZ" sz="2000" b="1" dirty="0" smtClean="0">
                <a:latin typeface="Arial" panose="020B0604020202020204" pitchFamily="34" charset="0"/>
                <a:cs typeface="Arial" panose="020B0604020202020204" pitchFamily="34" charset="0"/>
              </a:rPr>
              <a:t>S1,S2</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P2 : S2,S3 </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P3: S3,S4</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P4: S4, S0</a:t>
            </a:r>
          </a:p>
          <a:p>
            <a:pPr lvl="3">
              <a:buClr>
                <a:schemeClr val="accent1"/>
              </a:buClr>
              <a:buFont typeface="Wingdings" charset="2"/>
              <a:buChar char="§"/>
            </a:pPr>
            <a:endParaRPr lang="en-NZ" sz="2400" dirty="0" smtClean="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4010123764"/>
              </p:ext>
            </p:extLst>
          </p:nvPr>
        </p:nvGraphicFramePr>
        <p:xfrm>
          <a:off x="5638800" y="3505200"/>
          <a:ext cx="2667000" cy="736600"/>
        </p:xfrm>
        <a:graphic>
          <a:graphicData uri="http://schemas.openxmlformats.org/drawingml/2006/table">
            <a:tbl>
              <a:tblPr firstRow="1" bandRow="1">
                <a:tableStyleId>{5C22544A-7EE6-4342-B048-85BDC9FD1C3A}</a:tableStyleId>
              </a:tblPr>
              <a:tblGrid>
                <a:gridCol w="533400"/>
                <a:gridCol w="533400"/>
                <a:gridCol w="533400"/>
                <a:gridCol w="533400"/>
                <a:gridCol w="533400"/>
              </a:tblGrid>
              <a:tr h="368300">
                <a:tc>
                  <a:txBody>
                    <a:bodyPr/>
                    <a:lstStyle/>
                    <a:p>
                      <a:r>
                        <a:rPr lang="en-US" dirty="0" smtClean="0"/>
                        <a:t>S0</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c>
                  <a:txBody>
                    <a:bodyPr/>
                    <a:lstStyle/>
                    <a:p>
                      <a:r>
                        <a:rPr lang="en-US" dirty="0" smtClean="0"/>
                        <a:t>S4</a:t>
                      </a:r>
                      <a:endParaRPr lang="en-US" dirty="0"/>
                    </a:p>
                  </a:txBody>
                  <a:tcPr/>
                </a:tc>
              </a:tr>
              <a:tr h="36830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73905763"/>
              </p:ext>
            </p:extLst>
          </p:nvPr>
        </p:nvGraphicFramePr>
        <p:xfrm>
          <a:off x="5462588" y="6243657"/>
          <a:ext cx="3224212" cy="370840"/>
        </p:xfrm>
        <a:graphic>
          <a:graphicData uri="http://schemas.openxmlformats.org/drawingml/2006/table">
            <a:tbl>
              <a:tblPr firstRow="1" bandRow="1">
                <a:tableStyleId>{5C22544A-7EE6-4342-B048-85BDC9FD1C3A}</a:tableStyleId>
              </a:tblPr>
              <a:tblGrid>
                <a:gridCol w="3224212"/>
              </a:tblGrid>
              <a:tr h="370840">
                <a:tc>
                  <a:txBody>
                    <a:bodyPr/>
                    <a:lstStyle/>
                    <a:p>
                      <a:r>
                        <a:rPr lang="en-US" dirty="0" smtClean="0"/>
                        <a:t>Suffers From Deadlock</a:t>
                      </a:r>
                      <a:endParaRPr lang="en-US" dirty="0"/>
                    </a:p>
                  </a:txBody>
                  <a:tcPr/>
                </a:tc>
              </a:tr>
            </a:tbl>
          </a:graphicData>
        </a:graphic>
      </p:graphicFrame>
    </p:spTree>
    <p:extLst>
      <p:ext uri="{BB962C8B-B14F-4D97-AF65-F5344CB8AC3E}">
        <p14:creationId xmlns:p14="http://schemas.microsoft.com/office/powerpoint/2010/main" val="29712896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7"/>
          </a:xfrm>
        </p:spPr>
        <p:txBody>
          <a:bodyPr/>
          <a:lstStyle/>
          <a:p>
            <a:pPr algn="ctr"/>
            <a:r>
              <a:rPr lang="en-US" sz="4000" b="1" dirty="0" smtClean="0">
                <a:solidFill>
                  <a:schemeClr val="accent1">
                    <a:lumMod val="75000"/>
                  </a:schemeClr>
                </a:solidFill>
              </a:rPr>
              <a:t>Solution to Dining Philosophers Deadlock Problem</a:t>
            </a:r>
            <a:endParaRPr lang="en-US" sz="4000" b="1" dirty="0">
              <a:solidFill>
                <a:schemeClr val="accent1">
                  <a:lumMod val="75000"/>
                </a:schemeClr>
              </a:solidFill>
            </a:endParaRPr>
          </a:p>
        </p:txBody>
      </p:sp>
      <p:sp>
        <p:nvSpPr>
          <p:cNvPr id="6" name="TextBox 5"/>
          <p:cNvSpPr txBox="1"/>
          <p:nvPr/>
        </p:nvSpPr>
        <p:spPr>
          <a:xfrm>
            <a:off x="190500" y="1371600"/>
            <a:ext cx="8267700" cy="2677656"/>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NZ" sz="2400" dirty="0" smtClean="0">
                <a:latin typeface="+mn-lt"/>
              </a:rPr>
              <a:t> Buy Five additional Forks/teach philosopher to eat using single fork</a:t>
            </a:r>
          </a:p>
          <a:p>
            <a:pPr marL="342900" indent="-342900">
              <a:buClr>
                <a:schemeClr val="accent1"/>
              </a:buClr>
              <a:buFont typeface="Arial" panose="020B0604020202020204" pitchFamily="34" charset="0"/>
              <a:buChar char="•"/>
            </a:pPr>
            <a:r>
              <a:rPr lang="en-NZ" sz="2400" dirty="0" smtClean="0">
                <a:latin typeface="+mn-lt"/>
              </a:rPr>
              <a:t>Add an attendant who will allow only four philosophers at a time in a dining room</a:t>
            </a:r>
          </a:p>
          <a:p>
            <a:pPr>
              <a:buClr>
                <a:schemeClr val="accent1"/>
              </a:buClr>
            </a:pP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Tree>
    <p:extLst>
      <p:ext uri="{BB962C8B-B14F-4D97-AF65-F5344CB8AC3E}">
        <p14:creationId xmlns:p14="http://schemas.microsoft.com/office/powerpoint/2010/main" val="3544435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a:latin typeface="+mn-lt"/>
              </a:rPr>
              <a:t>Figure 6.13   A Second Solution to the Dining Philosophers Problem </a:t>
            </a:r>
          </a:p>
        </p:txBody>
      </p:sp>
      <p:sp>
        <p:nvSpPr>
          <p:cNvPr id="4" name="TextBox 3"/>
          <p:cNvSpPr txBox="1"/>
          <p:nvPr/>
        </p:nvSpPr>
        <p:spPr>
          <a:xfrm>
            <a:off x="5257800" y="2133600"/>
            <a:ext cx="3048000" cy="3231654"/>
          </a:xfrm>
          <a:prstGeom prst="rect">
            <a:avLst/>
          </a:prstGeom>
          <a:noFill/>
        </p:spPr>
        <p:txBody>
          <a:bodyPr wrap="square" rtlCol="0">
            <a:spAutoFit/>
          </a:bodyPr>
          <a:lstStyle/>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endParaRPr lang="en-NZ" sz="2000" b="1" dirty="0">
              <a:latin typeface="Arial" panose="020B0604020202020204" pitchFamily="34" charset="0"/>
              <a:cs typeface="Arial" panose="020B0604020202020204" pitchFamily="34" charset="0"/>
            </a:endParaRPr>
          </a:p>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Room = 4</a:t>
            </a:r>
          </a:p>
          <a:p>
            <a:pPr>
              <a:buClr>
                <a:schemeClr val="accent1"/>
              </a:buClr>
            </a:pPr>
            <a:r>
              <a:rPr lang="en-NZ" sz="2000" b="1" dirty="0" smtClean="0">
                <a:latin typeface="Arial" panose="020B0604020202020204" pitchFamily="34" charset="0"/>
                <a:cs typeface="Arial" panose="020B0604020202020204" pitchFamily="34" charset="0"/>
              </a:rPr>
              <a:t>P0 : S0,S1</a:t>
            </a:r>
          </a:p>
          <a:p>
            <a:pPr>
              <a:buClr>
                <a:schemeClr val="accent1"/>
              </a:buClr>
            </a:pPr>
            <a:r>
              <a:rPr lang="en-NZ" sz="2000" b="1" dirty="0" smtClean="0">
                <a:latin typeface="Arial" panose="020B0604020202020204" pitchFamily="34" charset="0"/>
                <a:cs typeface="Arial" panose="020B0604020202020204" pitchFamily="34" charset="0"/>
              </a:rPr>
              <a:t>P1 </a:t>
            </a:r>
            <a:r>
              <a:rPr lang="en-NZ" sz="2000" b="1" dirty="0">
                <a:latin typeface="Arial" panose="020B0604020202020204" pitchFamily="34" charset="0"/>
                <a:cs typeface="Arial" panose="020B0604020202020204" pitchFamily="34" charset="0"/>
              </a:rPr>
              <a:t>: </a:t>
            </a:r>
            <a:r>
              <a:rPr lang="en-NZ" sz="2000" b="1" dirty="0" smtClean="0">
                <a:latin typeface="Arial" panose="020B0604020202020204" pitchFamily="34" charset="0"/>
                <a:cs typeface="Arial" panose="020B0604020202020204" pitchFamily="34" charset="0"/>
              </a:rPr>
              <a:t>S1,S2</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P2 : S2,S3 </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P3: S3,S4</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P4: S4, S0</a:t>
            </a:r>
          </a:p>
          <a:p>
            <a:pPr lvl="3">
              <a:buClr>
                <a:schemeClr val="accent1"/>
              </a:buClr>
              <a:buFont typeface="Wingdings" charset="2"/>
              <a:buChar char="§"/>
            </a:pPr>
            <a:endParaRPr lang="en-NZ" sz="2400" dirty="0" smtClean="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339022160"/>
              </p:ext>
            </p:extLst>
          </p:nvPr>
        </p:nvGraphicFramePr>
        <p:xfrm>
          <a:off x="5257800" y="2133600"/>
          <a:ext cx="2667000" cy="736600"/>
        </p:xfrm>
        <a:graphic>
          <a:graphicData uri="http://schemas.openxmlformats.org/drawingml/2006/table">
            <a:tbl>
              <a:tblPr firstRow="1" bandRow="1">
                <a:tableStyleId>{5C22544A-7EE6-4342-B048-85BDC9FD1C3A}</a:tableStyleId>
              </a:tblPr>
              <a:tblGrid>
                <a:gridCol w="533400"/>
                <a:gridCol w="533400"/>
                <a:gridCol w="533400"/>
                <a:gridCol w="533400"/>
                <a:gridCol w="533400"/>
              </a:tblGrid>
              <a:tr h="368300">
                <a:tc>
                  <a:txBody>
                    <a:bodyPr/>
                    <a:lstStyle/>
                    <a:p>
                      <a:r>
                        <a:rPr lang="en-US" dirty="0" smtClean="0"/>
                        <a:t>S0</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c>
                  <a:txBody>
                    <a:bodyPr/>
                    <a:lstStyle/>
                    <a:p>
                      <a:r>
                        <a:rPr lang="en-US" dirty="0" smtClean="0"/>
                        <a:t>S4</a:t>
                      </a:r>
                      <a:endParaRPr lang="en-US" dirty="0"/>
                    </a:p>
                  </a:txBody>
                  <a:tcPr/>
                </a:tc>
              </a:tr>
              <a:tr h="36830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844287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610600" cy="1068387"/>
          </a:xfrm>
        </p:spPr>
        <p:txBody>
          <a:bodyPr/>
          <a:lstStyle/>
          <a:p>
            <a:pPr algn="ctr"/>
            <a:r>
              <a:rPr lang="en-US" sz="4000" b="1" dirty="0" smtClean="0">
                <a:solidFill>
                  <a:schemeClr val="accent1">
                    <a:lumMod val="75000"/>
                  </a:schemeClr>
                </a:solidFill>
              </a:rPr>
              <a:t>Another Solution to Dining Philosophers Deadlock Problem</a:t>
            </a:r>
            <a:endParaRPr lang="en-US" sz="4000" b="1" dirty="0">
              <a:solidFill>
                <a:schemeClr val="accent1">
                  <a:lumMod val="75000"/>
                </a:schemeClr>
              </a:solidFill>
            </a:endParaRPr>
          </a:p>
        </p:txBody>
      </p:sp>
      <p:sp>
        <p:nvSpPr>
          <p:cNvPr id="6" name="TextBox 5"/>
          <p:cNvSpPr txBox="1"/>
          <p:nvPr/>
        </p:nvSpPr>
        <p:spPr>
          <a:xfrm>
            <a:off x="190500" y="1371600"/>
            <a:ext cx="8267700" cy="1200329"/>
          </a:xfrm>
          <a:prstGeom prst="rect">
            <a:avLst/>
          </a:prstGeom>
          <a:noFill/>
        </p:spPr>
        <p:txBody>
          <a:bodyPr wrap="square" rtlCol="0">
            <a:spAutoFit/>
          </a:bodyPr>
          <a:lstStyle/>
          <a:p>
            <a:pPr>
              <a:buClr>
                <a:schemeClr val="accent1"/>
              </a:buClr>
            </a:pPr>
            <a:r>
              <a:rPr lang="en-NZ" sz="2400" dirty="0" smtClean="0">
                <a:latin typeface="+mn-lt"/>
              </a:rPr>
              <a:t> Reverse the order of Fork picking for last philosopher.</a:t>
            </a:r>
            <a:endParaRPr lang="en-NZ" sz="2400" dirty="0"/>
          </a:p>
          <a:p>
            <a:pPr lvl="2">
              <a:buClr>
                <a:schemeClr val="accent1"/>
              </a:buClr>
              <a:buFont typeface="Wingdings" charset="2"/>
              <a:buChar char="§"/>
            </a:pPr>
            <a:endParaRPr lang="en-NZ" sz="2400" dirty="0" smtClean="0">
              <a:latin typeface="+mn-lt"/>
            </a:endParaRPr>
          </a:p>
          <a:p>
            <a:pPr lvl="3">
              <a:buClr>
                <a:schemeClr val="accent1"/>
              </a:buClr>
              <a:buFont typeface="Wingdings" charset="2"/>
              <a:buChar char="§"/>
            </a:pPr>
            <a:endParaRPr lang="en-NZ" sz="2400" dirty="0" smtClean="0">
              <a:latin typeface="+mn-lt"/>
            </a:endParaRPr>
          </a:p>
        </p:txBody>
      </p:sp>
      <p:sp>
        <p:nvSpPr>
          <p:cNvPr id="11" name="TextBox 10"/>
          <p:cNvSpPr txBox="1"/>
          <p:nvPr/>
        </p:nvSpPr>
        <p:spPr>
          <a:xfrm>
            <a:off x="2514600" y="2819400"/>
            <a:ext cx="3048000" cy="2923877"/>
          </a:xfrm>
          <a:prstGeom prst="rect">
            <a:avLst/>
          </a:prstGeom>
          <a:noFill/>
        </p:spPr>
        <p:txBody>
          <a:bodyPr wrap="square" rtlCol="0">
            <a:spAutoFit/>
          </a:bodyPr>
          <a:lstStyle/>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endParaRPr lang="en-NZ" sz="2000" b="1" dirty="0">
              <a:latin typeface="Arial" panose="020B0604020202020204" pitchFamily="34" charset="0"/>
              <a:cs typeface="Arial" panose="020B0604020202020204" pitchFamily="34" charset="0"/>
            </a:endParaRPr>
          </a:p>
          <a:p>
            <a:pPr>
              <a:buClr>
                <a:schemeClr val="accent1"/>
              </a:buClr>
            </a:pPr>
            <a:endParaRPr lang="en-NZ" sz="2000" b="1" dirty="0" smtClean="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P0 : S0,S1</a:t>
            </a:r>
          </a:p>
          <a:p>
            <a:pPr>
              <a:buClr>
                <a:schemeClr val="accent1"/>
              </a:buClr>
            </a:pPr>
            <a:r>
              <a:rPr lang="en-NZ" sz="2000" b="1" dirty="0" smtClean="0">
                <a:latin typeface="Arial" panose="020B0604020202020204" pitchFamily="34" charset="0"/>
                <a:cs typeface="Arial" panose="020B0604020202020204" pitchFamily="34" charset="0"/>
              </a:rPr>
              <a:t>P1 </a:t>
            </a:r>
            <a:r>
              <a:rPr lang="en-NZ" sz="2000" b="1" dirty="0">
                <a:latin typeface="Arial" panose="020B0604020202020204" pitchFamily="34" charset="0"/>
                <a:cs typeface="Arial" panose="020B0604020202020204" pitchFamily="34" charset="0"/>
              </a:rPr>
              <a:t>: </a:t>
            </a:r>
            <a:r>
              <a:rPr lang="en-NZ" sz="2000" b="1" dirty="0" smtClean="0">
                <a:latin typeface="Arial" panose="020B0604020202020204" pitchFamily="34" charset="0"/>
                <a:cs typeface="Arial" panose="020B0604020202020204" pitchFamily="34" charset="0"/>
              </a:rPr>
              <a:t>S1,S2</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P2 : S2,S3 </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P3: S3,S4</a:t>
            </a:r>
            <a:endParaRPr lang="en-NZ" sz="2000" b="1" dirty="0">
              <a:latin typeface="Arial" panose="020B0604020202020204" pitchFamily="34" charset="0"/>
              <a:cs typeface="Arial" panose="020B0604020202020204" pitchFamily="34" charset="0"/>
            </a:endParaRPr>
          </a:p>
          <a:p>
            <a:pPr>
              <a:buClr>
                <a:schemeClr val="accent1"/>
              </a:buClr>
            </a:pPr>
            <a:r>
              <a:rPr lang="en-NZ" sz="2000" b="1" dirty="0" smtClean="0">
                <a:latin typeface="Arial" panose="020B0604020202020204" pitchFamily="34" charset="0"/>
                <a:cs typeface="Arial" panose="020B0604020202020204" pitchFamily="34" charset="0"/>
              </a:rPr>
              <a:t>P4: S0, S4</a:t>
            </a:r>
          </a:p>
          <a:p>
            <a:pPr lvl="3">
              <a:buClr>
                <a:schemeClr val="accent1"/>
              </a:buClr>
              <a:buFont typeface="Wingdings" charset="2"/>
              <a:buChar char="§"/>
            </a:pPr>
            <a:endParaRPr lang="en-NZ" sz="2400" dirty="0" smtClean="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872510290"/>
              </p:ext>
            </p:extLst>
          </p:nvPr>
        </p:nvGraphicFramePr>
        <p:xfrm>
          <a:off x="2209800" y="2203629"/>
          <a:ext cx="2667000" cy="736600"/>
        </p:xfrm>
        <a:graphic>
          <a:graphicData uri="http://schemas.openxmlformats.org/drawingml/2006/table">
            <a:tbl>
              <a:tblPr firstRow="1" bandRow="1">
                <a:tableStyleId>{5C22544A-7EE6-4342-B048-85BDC9FD1C3A}</a:tableStyleId>
              </a:tblPr>
              <a:tblGrid>
                <a:gridCol w="533400"/>
                <a:gridCol w="533400"/>
                <a:gridCol w="533400"/>
                <a:gridCol w="533400"/>
                <a:gridCol w="533400"/>
              </a:tblGrid>
              <a:tr h="368300">
                <a:tc>
                  <a:txBody>
                    <a:bodyPr/>
                    <a:lstStyle/>
                    <a:p>
                      <a:r>
                        <a:rPr lang="en-US" dirty="0" smtClean="0"/>
                        <a:t>S0</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c>
                  <a:txBody>
                    <a:bodyPr/>
                    <a:lstStyle/>
                    <a:p>
                      <a:r>
                        <a:rPr lang="en-US" dirty="0" smtClean="0"/>
                        <a:t>S4</a:t>
                      </a:r>
                      <a:endParaRPr lang="en-US" dirty="0"/>
                    </a:p>
                  </a:txBody>
                  <a:tcPr/>
                </a:tc>
              </a:tr>
              <a:tr h="36830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3366685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143000"/>
            <a:ext cx="9724748" cy="4191000"/>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a:latin typeface="+mn-lt"/>
              </a:rPr>
              <a:t>Figure 6.4  </a:t>
            </a:r>
          </a:p>
          <a:p>
            <a:pPr algn="ctr"/>
            <a:r>
              <a:rPr lang="en-US" b="1" dirty="0">
                <a:latin typeface="+mn-lt"/>
              </a:rPr>
              <a:t>Example of Two Processes Competing for Reusable Resources </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lstStyle/>
          <a:p>
            <a:pPr algn="ctr"/>
            <a:r>
              <a:rPr lang="en-US" b="1" dirty="0">
                <a:solidFill>
                  <a:schemeClr val="accent6">
                    <a:lumMod val="75000"/>
                  </a:schemeClr>
                </a:solidFill>
              </a:rPr>
              <a:t>Example 2:</a:t>
            </a:r>
            <a:br>
              <a:rPr lang="en-US" b="1" dirty="0">
                <a:solidFill>
                  <a:schemeClr val="accent6">
                    <a:lumMod val="75000"/>
                  </a:schemeClr>
                </a:solidFill>
              </a:rPr>
            </a:br>
            <a:r>
              <a:rPr lang="en-US" b="1" dirty="0">
                <a:solidFill>
                  <a:schemeClr val="accent6">
                    <a:lumMod val="75000"/>
                  </a:schemeClr>
                </a:solidFill>
              </a:rPr>
              <a:t>Memory Request</a:t>
            </a:r>
          </a:p>
        </p:txBody>
      </p:sp>
      <p:sp>
        <p:nvSpPr>
          <p:cNvPr id="3" name="Content Placeholder 2"/>
          <p:cNvSpPr>
            <a:spLocks noGrp="1"/>
          </p:cNvSpPr>
          <p:nvPr>
            <p:ph idx="4294967295"/>
          </p:nvPr>
        </p:nvSpPr>
        <p:spPr>
          <a:xfrm>
            <a:off x="381000" y="2133600"/>
            <a:ext cx="8458200" cy="4953000"/>
          </a:xfrm>
        </p:spPr>
        <p:txBody>
          <a:bodyPr/>
          <a:lstStyle/>
          <a:p>
            <a:r>
              <a:rPr lang="en-US" sz="2800" dirty="0"/>
              <a:t>Space is available for allocation of 200Kbytes, and the following sequence of events occur:</a:t>
            </a:r>
          </a:p>
          <a:p>
            <a:endParaRPr lang="en-US" dirty="0"/>
          </a:p>
          <a:p>
            <a:endParaRPr lang="en-US" dirty="0"/>
          </a:p>
          <a:p>
            <a:pPr>
              <a:buNone/>
            </a:pPr>
            <a:endParaRPr lang="en-US" dirty="0"/>
          </a:p>
          <a:p>
            <a:endParaRPr lang="en-US" dirty="0"/>
          </a:p>
          <a:p>
            <a:r>
              <a:rPr lang="en-US" sz="2800" dirty="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534400" cy="1323975"/>
          </a:xfrm>
        </p:spPr>
        <p:txBody>
          <a:bodyPr/>
          <a:lstStyle/>
          <a:p>
            <a:pPr algn="ctr"/>
            <a:r>
              <a:rPr lang="en-US" b="1" dirty="0">
                <a:ln w="1905"/>
                <a:solidFill>
                  <a:schemeClr val="accent6">
                    <a:lumMod val="75000"/>
                  </a:schemeClr>
                </a:solidFill>
                <a:effectLst>
                  <a:innerShdw blurRad="69850" dist="43180" dir="5400000">
                    <a:srgbClr val="000000">
                      <a:alpha val="65000"/>
                    </a:srgbClr>
                  </a:innerShdw>
                </a:effectLst>
              </a:rPr>
              <a:t>Consumable Resources Deadlock</a:t>
            </a:r>
          </a:p>
        </p:txBody>
      </p:sp>
      <p:sp>
        <p:nvSpPr>
          <p:cNvPr id="3" name="Content Placeholder 2"/>
          <p:cNvSpPr>
            <a:spLocks noGrp="1"/>
          </p:cNvSpPr>
          <p:nvPr>
            <p:ph idx="4294967295"/>
          </p:nvPr>
        </p:nvSpPr>
        <p:spPr>
          <a:xfrm>
            <a:off x="381000" y="2438400"/>
            <a:ext cx="8382000" cy="4419600"/>
          </a:xfrm>
        </p:spPr>
        <p:txBody>
          <a:bodyPr>
            <a:noAutofit/>
          </a:bodyPr>
          <a:lstStyle/>
          <a:p>
            <a:r>
              <a:rPr lang="en-NZ" dirty="0"/>
              <a:t>Consider a pair of processes, in which each process attempts to receive a message from the other process and then send a message to the other process:</a:t>
            </a:r>
          </a:p>
          <a:p>
            <a:endParaRPr lang="en-NZ" dirty="0"/>
          </a:p>
          <a:p>
            <a:endParaRPr lang="en-NZ" dirty="0"/>
          </a:p>
          <a:p>
            <a:endParaRPr lang="en-NZ" dirty="0"/>
          </a:p>
          <a:p>
            <a:pPr>
              <a:buNone/>
            </a:pPr>
            <a:endParaRPr lang="en-NZ" dirty="0"/>
          </a:p>
          <a:p>
            <a:r>
              <a:rPr lang="en-NZ" dirty="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11027</Words>
  <Application>Microsoft Office PowerPoint</Application>
  <PresentationFormat>On-screen Show (4:3)</PresentationFormat>
  <Paragraphs>1474</Paragraphs>
  <Slides>51</Slides>
  <Notes>51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51</vt:i4>
      </vt:variant>
    </vt:vector>
  </HeadingPairs>
  <TitlesOfParts>
    <vt:vector size="61" baseType="lpstr">
      <vt:lpstr>ＭＳ Ｐゴシック</vt:lpstr>
      <vt:lpstr>Arial</vt:lpstr>
      <vt:lpstr>Arimo</vt:lpstr>
      <vt:lpstr>Calibri</vt:lpstr>
      <vt:lpstr>Calisto MT</vt:lpstr>
      <vt:lpstr>Times New Roman</vt:lpstr>
      <vt:lpstr>Wingdings</vt:lpstr>
      <vt:lpstr>Custom Design</vt:lpstr>
      <vt:lpstr>Codex</vt:lpstr>
      <vt:lpstr>1_Custom Design</vt:lpstr>
      <vt:lpstr>Chapter 6 Concurrency: Deadlock and Starvation</vt:lpstr>
      <vt:lpstr>Deadlock</vt:lpstr>
      <vt:lpstr>PowerPoint Presentation</vt:lpstr>
      <vt:lpstr>PowerPoint Presentation</vt:lpstr>
      <vt:lpstr>PowerPoint Presentation</vt:lpstr>
      <vt:lpstr>Resource Categories</vt:lpstr>
      <vt:lpstr>PowerPoint Presentation</vt:lpstr>
      <vt:lpstr>Example 2: Memory Request</vt:lpstr>
      <vt:lpstr>Consumable Resources Deadlock</vt:lpstr>
      <vt:lpstr>PowerPoint Presentation</vt:lpstr>
      <vt:lpstr>PowerPoint Presentation</vt:lpstr>
      <vt:lpstr>Conditions for Deadlock</vt:lpstr>
      <vt:lpstr>Dealing with Deadlock</vt:lpstr>
      <vt:lpstr>Deadlock Prevention Strategy</vt:lpstr>
      <vt:lpstr>Deadlock Condition Prevention  </vt:lpstr>
      <vt:lpstr>PowerPoint Presentation</vt:lpstr>
      <vt:lpstr>Deadlock Avoidance</vt:lpstr>
      <vt:lpstr>Two Approaches to  Deadlock Avoidance</vt:lpstr>
      <vt:lpstr>Resource Allocation Denial</vt:lpstr>
      <vt:lpstr>Banker’s Algorithm- Example</vt:lpstr>
      <vt:lpstr>Banker’s Algorithm</vt:lpstr>
      <vt:lpstr>Banker’s Algorithm</vt:lpstr>
      <vt:lpstr>Banker’s Algorithm</vt:lpstr>
      <vt:lpstr>Banker’s Algorithm</vt:lpstr>
      <vt:lpstr>Banker’s Algorithm</vt:lpstr>
      <vt:lpstr>Banker’s Algorithm</vt:lpstr>
      <vt:lpstr>Banker’s Algorithm- Unsafe sequence Example</vt:lpstr>
      <vt:lpstr>PowerPoint Presentation</vt:lpstr>
      <vt:lpstr>Practice Questions</vt:lpstr>
      <vt:lpstr>Practice Questions</vt:lpstr>
      <vt:lpstr>Practice Questions</vt:lpstr>
      <vt:lpstr>Deadlock Avoidance Advantages</vt:lpstr>
      <vt:lpstr>Deadlock Avoidance Restrictions</vt:lpstr>
      <vt:lpstr>Deadlock Strategies</vt:lpstr>
      <vt:lpstr>Deadline Detection Algorithms</vt:lpstr>
      <vt:lpstr>Deadline Detection –Wait For Graph</vt:lpstr>
      <vt:lpstr>Deadline Detection –Wait For Graph</vt:lpstr>
      <vt:lpstr>Deadlock Detection Algorithm</vt:lpstr>
      <vt:lpstr>PowerPoint Presentation</vt:lpstr>
      <vt:lpstr>PowerPoint Presentation</vt:lpstr>
      <vt:lpstr>PowerPoint Presentation</vt:lpstr>
      <vt:lpstr>Recovery Strategies  </vt:lpstr>
      <vt:lpstr>Dining Philosophers Problem</vt:lpstr>
      <vt:lpstr>Dining Philosophers Problem</vt:lpstr>
      <vt:lpstr>Dining Philosophers Problem: Sequential Execution</vt:lpstr>
      <vt:lpstr>Dining Philosophers Problem: Concurrent Execution</vt:lpstr>
      <vt:lpstr>Dining Philosophers Problem: Concurrent Execution</vt:lpstr>
      <vt:lpstr>Solution to Dining Philosophers Problem using semaphores</vt:lpstr>
      <vt:lpstr>Solution to Dining Philosophers Deadlock Problem</vt:lpstr>
      <vt:lpstr>PowerPoint Presentation</vt:lpstr>
      <vt:lpstr>Another Solution to Dining Philosophers Deadlock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Concurrency: Deadlock and Starvation</dc:title>
  <dc:creator/>
  <cp:lastModifiedBy/>
  <cp:revision>2</cp:revision>
  <dcterms:created xsi:type="dcterms:W3CDTF">2014-01-22T14:40:25Z</dcterms:created>
  <dcterms:modified xsi:type="dcterms:W3CDTF">2021-03-07T07:15:30Z</dcterms:modified>
</cp:coreProperties>
</file>