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3" r:id="rId4"/>
    <p:sldId id="258" r:id="rId5"/>
    <p:sldId id="259" r:id="rId6"/>
    <p:sldId id="260" r:id="rId7"/>
    <p:sldId id="28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84" r:id="rId23"/>
    <p:sldId id="285" r:id="rId24"/>
    <p:sldId id="281" r:id="rId25"/>
    <p:sldId id="289" r:id="rId26"/>
    <p:sldId id="290" r:id="rId27"/>
    <p:sldId id="291" r:id="rId28"/>
    <p:sldId id="288" r:id="rId29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45565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4419498" cy="471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8257" y="1016265"/>
            <a:ext cx="4153585" cy="18840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2890" y="3331252"/>
            <a:ext cx="1210310" cy="121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Debasis</a:t>
            </a:r>
            <a:r>
              <a:rPr spc="-10" dirty="0"/>
              <a:t> </a:t>
            </a:r>
            <a:r>
              <a:rPr spc="-5" dirty="0"/>
              <a:t>Samanta</a:t>
            </a:r>
            <a:r>
              <a:rPr spc="160" dirty="0"/>
              <a:t> </a:t>
            </a:r>
            <a:r>
              <a:rPr b="0" spc="-5" dirty="0">
                <a:latin typeface="Microsoft Sans Serif"/>
                <a:cs typeface="Microsoft Sans Serif"/>
              </a:rPr>
              <a:t>(IIT</a:t>
            </a:r>
            <a:r>
              <a:rPr b="0" spc="5" dirty="0">
                <a:latin typeface="Microsoft Sans Serif"/>
                <a:cs typeface="Microsoft Sans Serif"/>
              </a:rPr>
              <a:t> </a:t>
            </a:r>
            <a:r>
              <a:rPr b="0" spc="-5" dirty="0">
                <a:latin typeface="Microsoft Sans Serif"/>
                <a:cs typeface="Microsoft Sans Serif"/>
              </a:rPr>
              <a:t>Kharagpur)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5" dirty="0"/>
              <a:t>28.02.2023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207" y="3331252"/>
            <a:ext cx="304164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‹#›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slide" Target="slide24.xml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slide" Target="slide2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4.xml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741552"/>
            <a:ext cx="4483735" cy="542290"/>
            <a:chOff x="87743" y="741552"/>
            <a:chExt cx="4483735" cy="542290"/>
          </a:xfrm>
        </p:grpSpPr>
        <p:sp>
          <p:nvSpPr>
            <p:cNvPr id="3" name="object 3"/>
            <p:cNvSpPr/>
            <p:nvPr/>
          </p:nvSpPr>
          <p:spPr>
            <a:xfrm>
              <a:off x="87743" y="74155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804817"/>
              <a:ext cx="4432935" cy="478790"/>
            </a:xfrm>
            <a:custGeom>
              <a:avLst/>
              <a:gdLst/>
              <a:ahLst/>
              <a:cxnLst/>
              <a:rect l="l" t="t" r="r" b="b"/>
              <a:pathLst>
                <a:path w="4432935" h="478790">
                  <a:moveTo>
                    <a:pt x="4432566" y="0"/>
                  </a:moveTo>
                  <a:lnTo>
                    <a:pt x="0" y="0"/>
                  </a:lnTo>
                  <a:lnTo>
                    <a:pt x="0" y="478683"/>
                  </a:lnTo>
                  <a:lnTo>
                    <a:pt x="4432566" y="47868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785980"/>
              <a:ext cx="4432935" cy="447040"/>
            </a:xfrm>
            <a:custGeom>
              <a:avLst/>
              <a:gdLst/>
              <a:ahLst/>
              <a:cxnLst/>
              <a:rect l="l" t="t" r="r" b="b"/>
              <a:pathLst>
                <a:path w="4432935" h="447040">
                  <a:moveTo>
                    <a:pt x="4432566" y="0"/>
                  </a:moveTo>
                  <a:lnTo>
                    <a:pt x="0" y="0"/>
                  </a:lnTo>
                  <a:lnTo>
                    <a:pt x="0" y="395919"/>
                  </a:lnTo>
                  <a:lnTo>
                    <a:pt x="4008" y="415644"/>
                  </a:lnTo>
                  <a:lnTo>
                    <a:pt x="14922" y="431797"/>
                  </a:lnTo>
                  <a:lnTo>
                    <a:pt x="31075" y="442711"/>
                  </a:lnTo>
                  <a:lnTo>
                    <a:pt x="50800" y="446720"/>
                  </a:lnTo>
                  <a:lnTo>
                    <a:pt x="4381765" y="446720"/>
                  </a:lnTo>
                  <a:lnTo>
                    <a:pt x="4401490" y="442711"/>
                  </a:lnTo>
                  <a:lnTo>
                    <a:pt x="4417643" y="431797"/>
                  </a:lnTo>
                  <a:lnTo>
                    <a:pt x="4428558" y="415644"/>
                  </a:lnTo>
                  <a:lnTo>
                    <a:pt x="4432566" y="39591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732" y="829248"/>
            <a:ext cx="41749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dirty="0"/>
              <a:t>Evolutionary Computing – Genetic Algorithms </a:t>
            </a:r>
            <a:endParaRPr spc="15" dirty="0"/>
          </a:p>
        </p:txBody>
      </p:sp>
      <p:grpSp>
        <p:nvGrpSpPr>
          <p:cNvPr id="8" name="object 8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9" name="object 9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3529685" y="3331252"/>
            <a:ext cx="405764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5" dirty="0"/>
              <a:t>08</a:t>
            </a:r>
            <a:r>
              <a:rPr spc="-5" dirty="0"/>
              <a:t>.0</a:t>
            </a:r>
            <a:r>
              <a:rPr lang="en-US" spc="-5" dirty="0"/>
              <a:t>9</a:t>
            </a:r>
            <a:r>
              <a:rPr spc="-5" dirty="0"/>
              <a:t>.2023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16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brief</a:t>
            </a:r>
            <a:r>
              <a:rPr spc="-5" dirty="0"/>
              <a:t> </a:t>
            </a:r>
            <a:r>
              <a:rPr spc="15" dirty="0"/>
              <a:t>account</a:t>
            </a:r>
            <a:r>
              <a:rPr spc="-5" dirty="0"/>
              <a:t> </a:t>
            </a:r>
            <a:r>
              <a:rPr spc="20" dirty="0"/>
              <a:t>on</a:t>
            </a:r>
            <a:r>
              <a:rPr dirty="0"/>
              <a:t> </a:t>
            </a:r>
            <a:r>
              <a:rPr spc="15" dirty="0"/>
              <a:t>genetics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709649"/>
            <a:ext cx="9232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10" dirty="0">
                <a:latin typeface="Arial"/>
                <a:cs typeface="Arial"/>
              </a:rPr>
              <a:t>Reproduction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55482" y="1050598"/>
            <a:ext cx="548640" cy="621030"/>
            <a:chOff x="1955482" y="1050598"/>
            <a:chExt cx="548640" cy="621030"/>
          </a:xfrm>
        </p:grpSpPr>
        <p:sp>
          <p:nvSpPr>
            <p:cNvPr id="6" name="object 6"/>
            <p:cNvSpPr/>
            <p:nvPr/>
          </p:nvSpPr>
          <p:spPr>
            <a:xfrm>
              <a:off x="1957070" y="1052186"/>
              <a:ext cx="545465" cy="617855"/>
            </a:xfrm>
            <a:custGeom>
              <a:avLst/>
              <a:gdLst/>
              <a:ahLst/>
              <a:cxnLst/>
              <a:rect l="l" t="t" r="r" b="b"/>
              <a:pathLst>
                <a:path w="545464" h="617855">
                  <a:moveTo>
                    <a:pt x="20764" y="408377"/>
                  </a:moveTo>
                  <a:lnTo>
                    <a:pt x="49437" y="476586"/>
                  </a:lnTo>
                  <a:lnTo>
                    <a:pt x="78191" y="512138"/>
                  </a:lnTo>
                  <a:lnTo>
                    <a:pt x="114237" y="545755"/>
                  </a:lnTo>
                  <a:lnTo>
                    <a:pt x="155837" y="575261"/>
                  </a:lnTo>
                  <a:lnTo>
                    <a:pt x="201252" y="598482"/>
                  </a:lnTo>
                  <a:lnTo>
                    <a:pt x="248743" y="613242"/>
                  </a:lnTo>
                  <a:lnTo>
                    <a:pt x="296570" y="617367"/>
                  </a:lnTo>
                  <a:lnTo>
                    <a:pt x="340461" y="610150"/>
                  </a:lnTo>
                  <a:lnTo>
                    <a:pt x="382257" y="593189"/>
                  </a:lnTo>
                  <a:lnTo>
                    <a:pt x="421107" y="568101"/>
                  </a:lnTo>
                  <a:lnTo>
                    <a:pt x="456159" y="536504"/>
                  </a:lnTo>
                  <a:lnTo>
                    <a:pt x="486563" y="500015"/>
                  </a:lnTo>
                  <a:lnTo>
                    <a:pt x="511466" y="460251"/>
                  </a:lnTo>
                  <a:lnTo>
                    <a:pt x="530018" y="418830"/>
                  </a:lnTo>
                  <a:lnTo>
                    <a:pt x="541368" y="377370"/>
                  </a:lnTo>
                  <a:lnTo>
                    <a:pt x="544868" y="332111"/>
                  </a:lnTo>
                  <a:lnTo>
                    <a:pt x="539426" y="288359"/>
                  </a:lnTo>
                  <a:lnTo>
                    <a:pt x="526323" y="245591"/>
                  </a:lnTo>
                  <a:lnTo>
                    <a:pt x="506837" y="203286"/>
                  </a:lnTo>
                  <a:lnTo>
                    <a:pt x="482250" y="160924"/>
                  </a:lnTo>
                  <a:lnTo>
                    <a:pt x="455755" y="121326"/>
                  </a:lnTo>
                  <a:lnTo>
                    <a:pt x="426307" y="83640"/>
                  </a:lnTo>
                  <a:lnTo>
                    <a:pt x="394253" y="50297"/>
                  </a:lnTo>
                  <a:lnTo>
                    <a:pt x="359940" y="23730"/>
                  </a:lnTo>
                  <a:lnTo>
                    <a:pt x="323716" y="6371"/>
                  </a:lnTo>
                  <a:lnTo>
                    <a:pt x="286268" y="0"/>
                  </a:lnTo>
                  <a:lnTo>
                    <a:pt x="248083" y="3864"/>
                  </a:lnTo>
                  <a:lnTo>
                    <a:pt x="209954" y="16756"/>
                  </a:lnTo>
                  <a:lnTo>
                    <a:pt x="172672" y="37464"/>
                  </a:lnTo>
                  <a:lnTo>
                    <a:pt x="137030" y="64780"/>
                  </a:lnTo>
                  <a:lnTo>
                    <a:pt x="103820" y="97494"/>
                  </a:lnTo>
                  <a:lnTo>
                    <a:pt x="73835" y="134396"/>
                  </a:lnTo>
                  <a:lnTo>
                    <a:pt x="47866" y="174276"/>
                  </a:lnTo>
                  <a:lnTo>
                    <a:pt x="26705" y="215926"/>
                  </a:lnTo>
                  <a:lnTo>
                    <a:pt x="11146" y="258135"/>
                  </a:lnTo>
                  <a:lnTo>
                    <a:pt x="1980" y="299695"/>
                  </a:lnTo>
                  <a:lnTo>
                    <a:pt x="0" y="339394"/>
                  </a:lnTo>
                  <a:lnTo>
                    <a:pt x="5997" y="376025"/>
                  </a:lnTo>
                  <a:lnTo>
                    <a:pt x="20764" y="408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33082" y="1307091"/>
              <a:ext cx="116604" cy="1122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089676" y="1227950"/>
              <a:ext cx="168275" cy="274955"/>
            </a:xfrm>
            <a:custGeom>
              <a:avLst/>
              <a:gdLst/>
              <a:ahLst/>
              <a:cxnLst/>
              <a:rect l="l" t="t" r="r" b="b"/>
              <a:pathLst>
                <a:path w="168275" h="274955">
                  <a:moveTo>
                    <a:pt x="0" y="274744"/>
                  </a:moveTo>
                  <a:lnTo>
                    <a:pt x="29204" y="248681"/>
                  </a:lnTo>
                  <a:lnTo>
                    <a:pt x="62345" y="223259"/>
                  </a:lnTo>
                  <a:lnTo>
                    <a:pt x="94265" y="197000"/>
                  </a:lnTo>
                  <a:lnTo>
                    <a:pt x="119805" y="168427"/>
                  </a:lnTo>
                  <a:lnTo>
                    <a:pt x="138144" y="125534"/>
                  </a:lnTo>
                  <a:lnTo>
                    <a:pt x="143090" y="80277"/>
                  </a:lnTo>
                  <a:lnTo>
                    <a:pt x="141793" y="36988"/>
                  </a:lnTo>
                  <a:lnTo>
                    <a:pt x="141401" y="0"/>
                  </a:lnTo>
                </a:path>
                <a:path w="168275" h="274955">
                  <a:moveTo>
                    <a:pt x="76974" y="1930"/>
                  </a:moveTo>
                  <a:lnTo>
                    <a:pt x="72959" y="9028"/>
                  </a:lnTo>
                  <a:lnTo>
                    <a:pt x="71997" y="16001"/>
                  </a:lnTo>
                  <a:lnTo>
                    <a:pt x="73072" y="22816"/>
                  </a:lnTo>
                  <a:lnTo>
                    <a:pt x="75164" y="29438"/>
                  </a:lnTo>
                  <a:lnTo>
                    <a:pt x="92981" y="71500"/>
                  </a:lnTo>
                  <a:lnTo>
                    <a:pt x="111917" y="105870"/>
                  </a:lnTo>
                  <a:lnTo>
                    <a:pt x="130695" y="136802"/>
                  </a:lnTo>
                  <a:lnTo>
                    <a:pt x="148037" y="168548"/>
                  </a:lnTo>
                  <a:lnTo>
                    <a:pt x="158366" y="193072"/>
                  </a:lnTo>
                  <a:lnTo>
                    <a:pt x="165516" y="218640"/>
                  </a:lnTo>
                  <a:lnTo>
                    <a:pt x="167667" y="243826"/>
                  </a:lnTo>
                  <a:lnTo>
                    <a:pt x="162998" y="2672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7839" y="1247495"/>
              <a:ext cx="249021" cy="234688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599629" y="1059511"/>
            <a:ext cx="641985" cy="565150"/>
            <a:chOff x="599629" y="1059511"/>
            <a:chExt cx="641985" cy="565150"/>
          </a:xfrm>
        </p:grpSpPr>
        <p:sp>
          <p:nvSpPr>
            <p:cNvPr id="11" name="object 11"/>
            <p:cNvSpPr/>
            <p:nvPr/>
          </p:nvSpPr>
          <p:spPr>
            <a:xfrm>
              <a:off x="601216" y="1061098"/>
              <a:ext cx="638810" cy="561975"/>
            </a:xfrm>
            <a:custGeom>
              <a:avLst/>
              <a:gdLst/>
              <a:ahLst/>
              <a:cxnLst/>
              <a:rect l="l" t="t" r="r" b="b"/>
              <a:pathLst>
                <a:path w="638810" h="561975">
                  <a:moveTo>
                    <a:pt x="84793" y="96512"/>
                  </a:moveTo>
                  <a:lnTo>
                    <a:pt x="35530" y="157393"/>
                  </a:lnTo>
                  <a:lnTo>
                    <a:pt x="17453" y="201452"/>
                  </a:lnTo>
                  <a:lnTo>
                    <a:pt x="5237" y="251021"/>
                  </a:lnTo>
                  <a:lnTo>
                    <a:pt x="0" y="303424"/>
                  </a:lnTo>
                  <a:lnTo>
                    <a:pt x="2859" y="355984"/>
                  </a:lnTo>
                  <a:lnTo>
                    <a:pt x="14934" y="406026"/>
                  </a:lnTo>
                  <a:lnTo>
                    <a:pt x="37342" y="450873"/>
                  </a:lnTo>
                  <a:lnTo>
                    <a:pt x="68403" y="486372"/>
                  </a:lnTo>
                  <a:lnTo>
                    <a:pt x="107609" y="514971"/>
                  </a:lnTo>
                  <a:lnTo>
                    <a:pt x="152948" y="536744"/>
                  </a:lnTo>
                  <a:lnTo>
                    <a:pt x="202406" y="551764"/>
                  </a:lnTo>
                  <a:lnTo>
                    <a:pt x="253971" y="560105"/>
                  </a:lnTo>
                  <a:lnTo>
                    <a:pt x="305631" y="561840"/>
                  </a:lnTo>
                  <a:lnTo>
                    <a:pt x="355374" y="557044"/>
                  </a:lnTo>
                  <a:lnTo>
                    <a:pt x="401186" y="545788"/>
                  </a:lnTo>
                  <a:lnTo>
                    <a:pt x="446280" y="525584"/>
                  </a:lnTo>
                  <a:lnTo>
                    <a:pt x="485026" y="498146"/>
                  </a:lnTo>
                  <a:lnTo>
                    <a:pt x="518627" y="464357"/>
                  </a:lnTo>
                  <a:lnTo>
                    <a:pt x="548284" y="425096"/>
                  </a:lnTo>
                  <a:lnTo>
                    <a:pt x="575199" y="381246"/>
                  </a:lnTo>
                  <a:lnTo>
                    <a:pt x="598383" y="337176"/>
                  </a:lnTo>
                  <a:lnTo>
                    <a:pt x="618106" y="291432"/>
                  </a:lnTo>
                  <a:lnTo>
                    <a:pt x="632250" y="245584"/>
                  </a:lnTo>
                  <a:lnTo>
                    <a:pt x="638694" y="201201"/>
                  </a:lnTo>
                  <a:lnTo>
                    <a:pt x="635319" y="159853"/>
                  </a:lnTo>
                  <a:lnTo>
                    <a:pt x="603102" y="98561"/>
                  </a:lnTo>
                  <a:lnTo>
                    <a:pt x="543380" y="51619"/>
                  </a:lnTo>
                  <a:lnTo>
                    <a:pt x="505868" y="33670"/>
                  </a:lnTo>
                  <a:lnTo>
                    <a:pt x="464676" y="19477"/>
                  </a:lnTo>
                  <a:lnTo>
                    <a:pt x="420871" y="9097"/>
                  </a:lnTo>
                  <a:lnTo>
                    <a:pt x="375516" y="2586"/>
                  </a:lnTo>
                  <a:lnTo>
                    <a:pt x="329678" y="0"/>
                  </a:lnTo>
                  <a:lnTo>
                    <a:pt x="284423" y="1394"/>
                  </a:lnTo>
                  <a:lnTo>
                    <a:pt x="240816" y="6826"/>
                  </a:lnTo>
                  <a:lnTo>
                    <a:pt x="199922" y="16351"/>
                  </a:lnTo>
                  <a:lnTo>
                    <a:pt x="162808" y="30027"/>
                  </a:lnTo>
                  <a:lnTo>
                    <a:pt x="104178" y="70051"/>
                  </a:lnTo>
                  <a:lnTo>
                    <a:pt x="84793" y="965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016" y="1266679"/>
              <a:ext cx="113700" cy="11365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02322" y="1283931"/>
              <a:ext cx="316865" cy="74295"/>
            </a:xfrm>
            <a:custGeom>
              <a:avLst/>
              <a:gdLst/>
              <a:ahLst/>
              <a:cxnLst/>
              <a:rect l="l" t="t" r="r" b="b"/>
              <a:pathLst>
                <a:path w="316865" h="74294">
                  <a:moveTo>
                    <a:pt x="0" y="31730"/>
                  </a:moveTo>
                  <a:lnTo>
                    <a:pt x="38830" y="41959"/>
                  </a:lnTo>
                  <a:lnTo>
                    <a:pt x="79294" y="55830"/>
                  </a:lnTo>
                  <a:lnTo>
                    <a:pt x="119789" y="68208"/>
                  </a:lnTo>
                  <a:lnTo>
                    <a:pt x="158715" y="73958"/>
                  </a:lnTo>
                  <a:lnTo>
                    <a:pt x="206080" y="65914"/>
                  </a:lnTo>
                  <a:lnTo>
                    <a:pt x="248029" y="45349"/>
                  </a:lnTo>
                  <a:lnTo>
                    <a:pt x="284789" y="20599"/>
                  </a:lnTo>
                  <a:lnTo>
                    <a:pt x="31658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182" y="1231797"/>
              <a:ext cx="205515" cy="2118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5639" y="1328331"/>
              <a:ext cx="253365" cy="50800"/>
            </a:xfrm>
            <a:custGeom>
              <a:avLst/>
              <a:gdLst/>
              <a:ahLst/>
              <a:cxnLst/>
              <a:rect l="l" t="t" r="r" b="b"/>
              <a:pathLst>
                <a:path w="253365" h="50800">
                  <a:moveTo>
                    <a:pt x="0" y="50552"/>
                  </a:moveTo>
                  <a:lnTo>
                    <a:pt x="37423" y="33259"/>
                  </a:lnTo>
                  <a:lnTo>
                    <a:pt x="80727" y="25381"/>
                  </a:lnTo>
                  <a:lnTo>
                    <a:pt x="126937" y="22516"/>
                  </a:lnTo>
                  <a:lnTo>
                    <a:pt x="173080" y="20264"/>
                  </a:lnTo>
                  <a:lnTo>
                    <a:pt x="216181" y="14226"/>
                  </a:lnTo>
                  <a:lnTo>
                    <a:pt x="25326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1523" y="1219263"/>
              <a:ext cx="205515" cy="23707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541894" y="1220072"/>
            <a:ext cx="11747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Arial MT"/>
                <a:cs typeface="Arial MT"/>
              </a:rPr>
              <a:t>+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79261" y="1267005"/>
            <a:ext cx="11747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20" dirty="0">
                <a:latin typeface="Arial MT"/>
                <a:cs typeface="Arial MT"/>
              </a:rPr>
              <a:t>=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145" y="1641431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x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9408" y="1641431"/>
            <a:ext cx="97790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-5" dirty="0">
                <a:latin typeface="Arial MT"/>
                <a:cs typeface="Arial MT"/>
              </a:rPr>
              <a:t>y</a:t>
            </a:r>
            <a:endParaRPr sz="11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4121" y="1885353"/>
            <a:ext cx="34734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Arial MT"/>
                <a:cs typeface="Arial MT"/>
              </a:rPr>
              <a:t>game</a:t>
            </a:r>
            <a:r>
              <a:rPr sz="750" spc="-5" dirty="0">
                <a:latin typeface="Arial MT"/>
                <a:cs typeface="Arial MT"/>
              </a:rPr>
              <a:t>t</a:t>
            </a:r>
            <a:r>
              <a:rPr sz="750" spc="5" dirty="0">
                <a:latin typeface="Arial MT"/>
                <a:cs typeface="Arial MT"/>
              </a:rPr>
              <a:t>e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4616" y="2239111"/>
            <a:ext cx="36893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spc="5" dirty="0">
                <a:latin typeface="Arial"/>
                <a:cs typeface="Arial"/>
              </a:rPr>
              <a:t>ha</a:t>
            </a:r>
            <a:r>
              <a:rPr sz="750" b="1" dirty="0">
                <a:latin typeface="Arial"/>
                <a:cs typeface="Arial"/>
              </a:rPr>
              <a:t>ploid</a:t>
            </a:r>
            <a:endParaRPr sz="7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9878" y="2174027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4">
                <a:moveTo>
                  <a:pt x="0" y="0"/>
                </a:moveTo>
                <a:lnTo>
                  <a:pt x="0" y="341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16913" y="2157491"/>
            <a:ext cx="980440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5"/>
              </a:spcBef>
            </a:pPr>
            <a:r>
              <a:rPr sz="750" dirty="0">
                <a:latin typeface="Arial MT"/>
                <a:cs typeface="Arial MT"/>
              </a:rPr>
              <a:t>(Reproductive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cell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has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half the </a:t>
            </a:r>
            <a:r>
              <a:rPr sz="750" spc="5" dirty="0">
                <a:latin typeface="Arial MT"/>
                <a:cs typeface="Arial MT"/>
              </a:rPr>
              <a:t>number </a:t>
            </a:r>
            <a:r>
              <a:rPr sz="750" dirty="0">
                <a:latin typeface="Arial MT"/>
                <a:cs typeface="Arial MT"/>
              </a:rPr>
              <a:t>of </a:t>
            </a:r>
            <a:r>
              <a:rPr sz="750" spc="5" dirty="0">
                <a:latin typeface="Arial MT"/>
                <a:cs typeface="Arial MT"/>
              </a:rPr>
              <a:t> chromosomes)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93445" y="1386453"/>
            <a:ext cx="73914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60" marR="5080" indent="-99695">
              <a:lnSpc>
                <a:spcPct val="101299"/>
              </a:lnSpc>
              <a:spcBef>
                <a:spcPts val="95"/>
              </a:spcBef>
            </a:pPr>
            <a:r>
              <a:rPr sz="750" spc="5" dirty="0">
                <a:latin typeface="Arial MT"/>
                <a:cs typeface="Arial MT"/>
              </a:rPr>
              <a:t>Organism’s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cell</a:t>
            </a:r>
            <a:r>
              <a:rPr sz="750" spc="-4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: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Cell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division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985503" y="2145204"/>
            <a:ext cx="0" cy="342265"/>
          </a:xfrm>
          <a:custGeom>
            <a:avLst/>
            <a:gdLst/>
            <a:ahLst/>
            <a:cxnLst/>
            <a:rect l="l" t="t" r="r" b="b"/>
            <a:pathLst>
              <a:path h="342264">
                <a:moveTo>
                  <a:pt x="0" y="0"/>
                </a:moveTo>
                <a:lnTo>
                  <a:pt x="0" y="34199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038195" y="2124361"/>
            <a:ext cx="1211580" cy="373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1299"/>
              </a:lnSpc>
              <a:spcBef>
                <a:spcPts val="95"/>
              </a:spcBef>
            </a:pPr>
            <a:r>
              <a:rPr sz="750" spc="5" dirty="0">
                <a:latin typeface="Arial MT"/>
                <a:cs typeface="Arial MT"/>
              </a:rPr>
              <a:t>Each chromosome </a:t>
            </a:r>
            <a:r>
              <a:rPr sz="750" dirty="0">
                <a:latin typeface="Arial MT"/>
                <a:cs typeface="Arial MT"/>
              </a:rPr>
              <a:t>from 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both</a:t>
            </a:r>
            <a:r>
              <a:rPr sz="750" spc="-1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haploids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are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combined </a:t>
            </a:r>
            <a:r>
              <a:rPr sz="750" spc="-19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to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have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full</a:t>
            </a:r>
            <a:r>
              <a:rPr sz="750" spc="-5" dirty="0">
                <a:latin typeface="Arial MT"/>
                <a:cs typeface="Arial MT"/>
              </a:rPr>
              <a:t> </a:t>
            </a:r>
            <a:r>
              <a:rPr sz="750" spc="5" dirty="0">
                <a:latin typeface="Arial MT"/>
                <a:cs typeface="Arial MT"/>
              </a:rPr>
              <a:t>numbers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3801" y="1885353"/>
            <a:ext cx="30480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5" dirty="0">
                <a:latin typeface="Arial MT"/>
                <a:cs typeface="Arial MT"/>
              </a:rPr>
              <a:t>d</a:t>
            </a:r>
            <a:r>
              <a:rPr sz="750" dirty="0">
                <a:latin typeface="Arial MT"/>
                <a:cs typeface="Arial MT"/>
              </a:rPr>
              <a:t>i</a:t>
            </a:r>
            <a:r>
              <a:rPr sz="750" spc="5" dirty="0">
                <a:latin typeface="Arial MT"/>
                <a:cs typeface="Arial MT"/>
              </a:rPr>
              <a:t>p</a:t>
            </a:r>
            <a:r>
              <a:rPr sz="750" dirty="0">
                <a:latin typeface="Arial MT"/>
                <a:cs typeface="Arial MT"/>
              </a:rPr>
              <a:t>l</a:t>
            </a:r>
            <a:r>
              <a:rPr sz="750" spc="5" dirty="0">
                <a:latin typeface="Arial MT"/>
                <a:cs typeface="Arial MT"/>
              </a:rPr>
              <a:t>o</a:t>
            </a:r>
            <a:r>
              <a:rPr sz="750" dirty="0">
                <a:latin typeface="Arial MT"/>
                <a:cs typeface="Arial MT"/>
              </a:rPr>
              <a:t>i</a:t>
            </a:r>
            <a:r>
              <a:rPr sz="750" spc="5" dirty="0">
                <a:latin typeface="Arial MT"/>
                <a:cs typeface="Arial MT"/>
              </a:rPr>
              <a:t>d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53945" y="1582842"/>
            <a:ext cx="411480" cy="324485"/>
            <a:chOff x="1053945" y="1582842"/>
            <a:chExt cx="411480" cy="324485"/>
          </a:xfrm>
        </p:grpSpPr>
        <p:sp>
          <p:nvSpPr>
            <p:cNvPr id="30" name="object 30"/>
            <p:cNvSpPr/>
            <p:nvPr/>
          </p:nvSpPr>
          <p:spPr>
            <a:xfrm>
              <a:off x="1093542" y="1614054"/>
              <a:ext cx="370205" cy="292100"/>
            </a:xfrm>
            <a:custGeom>
              <a:avLst/>
              <a:gdLst/>
              <a:ahLst/>
              <a:cxnLst/>
              <a:rect l="l" t="t" r="r" b="b"/>
              <a:pathLst>
                <a:path w="370205" h="292100">
                  <a:moveTo>
                    <a:pt x="370081" y="29171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945" y="1582842"/>
              <a:ext cx="72920" cy="6738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1530584" y="1600131"/>
            <a:ext cx="543560" cy="307340"/>
            <a:chOff x="1530584" y="1600131"/>
            <a:chExt cx="543560" cy="307340"/>
          </a:xfrm>
        </p:grpSpPr>
        <p:sp>
          <p:nvSpPr>
            <p:cNvPr id="33" name="object 33"/>
            <p:cNvSpPr/>
            <p:nvPr/>
          </p:nvSpPr>
          <p:spPr>
            <a:xfrm>
              <a:off x="1532032" y="1624888"/>
              <a:ext cx="498475" cy="281305"/>
            </a:xfrm>
            <a:custGeom>
              <a:avLst/>
              <a:gdLst/>
              <a:ahLst/>
              <a:cxnLst/>
              <a:rect l="l" t="t" r="r" b="b"/>
              <a:pathLst>
                <a:path w="498475" h="281305">
                  <a:moveTo>
                    <a:pt x="0" y="280885"/>
                  </a:moveTo>
                  <a:lnTo>
                    <a:pt x="49804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99672" y="1600131"/>
              <a:ext cx="74930" cy="62230"/>
            </a:xfrm>
            <a:custGeom>
              <a:avLst/>
              <a:gdLst/>
              <a:ahLst/>
              <a:cxnLst/>
              <a:rect l="l" t="t" r="r" b="b"/>
              <a:pathLst>
                <a:path w="74930" h="62230">
                  <a:moveTo>
                    <a:pt x="74320" y="0"/>
                  </a:moveTo>
                  <a:lnTo>
                    <a:pt x="0" y="3703"/>
                  </a:lnTo>
                  <a:lnTo>
                    <a:pt x="13150" y="15009"/>
                  </a:lnTo>
                  <a:lnTo>
                    <a:pt x="23225" y="28850"/>
                  </a:lnTo>
                  <a:lnTo>
                    <a:pt x="29860" y="44623"/>
                  </a:lnTo>
                  <a:lnTo>
                    <a:pt x="32696" y="61724"/>
                  </a:lnTo>
                  <a:lnTo>
                    <a:pt x="743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963411" y="1050738"/>
            <a:ext cx="548005" cy="620395"/>
            <a:chOff x="2963411" y="1050738"/>
            <a:chExt cx="548005" cy="620395"/>
          </a:xfrm>
        </p:grpSpPr>
        <p:sp>
          <p:nvSpPr>
            <p:cNvPr id="36" name="object 36"/>
            <p:cNvSpPr/>
            <p:nvPr/>
          </p:nvSpPr>
          <p:spPr>
            <a:xfrm>
              <a:off x="2964859" y="1052186"/>
              <a:ext cx="545465" cy="617855"/>
            </a:xfrm>
            <a:custGeom>
              <a:avLst/>
              <a:gdLst/>
              <a:ahLst/>
              <a:cxnLst/>
              <a:rect l="l" t="t" r="r" b="b"/>
              <a:pathLst>
                <a:path w="545464" h="617855">
                  <a:moveTo>
                    <a:pt x="20764" y="408377"/>
                  </a:moveTo>
                  <a:lnTo>
                    <a:pt x="49437" y="476586"/>
                  </a:lnTo>
                  <a:lnTo>
                    <a:pt x="78191" y="512138"/>
                  </a:lnTo>
                  <a:lnTo>
                    <a:pt x="114238" y="545755"/>
                  </a:lnTo>
                  <a:lnTo>
                    <a:pt x="155838" y="575261"/>
                  </a:lnTo>
                  <a:lnTo>
                    <a:pt x="201253" y="598482"/>
                  </a:lnTo>
                  <a:lnTo>
                    <a:pt x="248743" y="613242"/>
                  </a:lnTo>
                  <a:lnTo>
                    <a:pt x="296570" y="617367"/>
                  </a:lnTo>
                  <a:lnTo>
                    <a:pt x="340461" y="610150"/>
                  </a:lnTo>
                  <a:lnTo>
                    <a:pt x="382258" y="593189"/>
                  </a:lnTo>
                  <a:lnTo>
                    <a:pt x="421108" y="568101"/>
                  </a:lnTo>
                  <a:lnTo>
                    <a:pt x="456160" y="536504"/>
                  </a:lnTo>
                  <a:lnTo>
                    <a:pt x="486563" y="500015"/>
                  </a:lnTo>
                  <a:lnTo>
                    <a:pt x="511466" y="460251"/>
                  </a:lnTo>
                  <a:lnTo>
                    <a:pt x="530019" y="418830"/>
                  </a:lnTo>
                  <a:lnTo>
                    <a:pt x="541369" y="377370"/>
                  </a:lnTo>
                  <a:lnTo>
                    <a:pt x="544857" y="332111"/>
                  </a:lnTo>
                  <a:lnTo>
                    <a:pt x="539392" y="288359"/>
                  </a:lnTo>
                  <a:lnTo>
                    <a:pt x="526271" y="245591"/>
                  </a:lnTo>
                  <a:lnTo>
                    <a:pt x="506791" y="203286"/>
                  </a:lnTo>
                  <a:lnTo>
                    <a:pt x="482250" y="160924"/>
                  </a:lnTo>
                  <a:lnTo>
                    <a:pt x="455743" y="121326"/>
                  </a:lnTo>
                  <a:lnTo>
                    <a:pt x="426265" y="83640"/>
                  </a:lnTo>
                  <a:lnTo>
                    <a:pt x="394175" y="50297"/>
                  </a:lnTo>
                  <a:lnTo>
                    <a:pt x="359832" y="23730"/>
                  </a:lnTo>
                  <a:lnTo>
                    <a:pt x="323595" y="6371"/>
                  </a:lnTo>
                  <a:lnTo>
                    <a:pt x="286172" y="0"/>
                  </a:lnTo>
                  <a:lnTo>
                    <a:pt x="248007" y="3864"/>
                  </a:lnTo>
                  <a:lnTo>
                    <a:pt x="209895" y="16756"/>
                  </a:lnTo>
                  <a:lnTo>
                    <a:pt x="172628" y="37464"/>
                  </a:lnTo>
                  <a:lnTo>
                    <a:pt x="136998" y="64780"/>
                  </a:lnTo>
                  <a:lnTo>
                    <a:pt x="103798" y="97494"/>
                  </a:lnTo>
                  <a:lnTo>
                    <a:pt x="73820" y="134396"/>
                  </a:lnTo>
                  <a:lnTo>
                    <a:pt x="47856" y="174276"/>
                  </a:lnTo>
                  <a:lnTo>
                    <a:pt x="26700" y="215926"/>
                  </a:lnTo>
                  <a:lnTo>
                    <a:pt x="11144" y="258135"/>
                  </a:lnTo>
                  <a:lnTo>
                    <a:pt x="1979" y="299695"/>
                  </a:lnTo>
                  <a:lnTo>
                    <a:pt x="0" y="339394"/>
                  </a:lnTo>
                  <a:lnTo>
                    <a:pt x="5997" y="376025"/>
                  </a:lnTo>
                  <a:lnTo>
                    <a:pt x="20764" y="40837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821" y="1307091"/>
              <a:ext cx="116655" cy="112217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97466" y="1227950"/>
              <a:ext cx="167640" cy="274955"/>
            </a:xfrm>
            <a:custGeom>
              <a:avLst/>
              <a:gdLst/>
              <a:ahLst/>
              <a:cxnLst/>
              <a:rect l="l" t="t" r="r" b="b"/>
              <a:pathLst>
                <a:path w="167639" h="274955">
                  <a:moveTo>
                    <a:pt x="0" y="274744"/>
                  </a:moveTo>
                  <a:lnTo>
                    <a:pt x="29204" y="248681"/>
                  </a:lnTo>
                  <a:lnTo>
                    <a:pt x="62345" y="223259"/>
                  </a:lnTo>
                  <a:lnTo>
                    <a:pt x="94265" y="197000"/>
                  </a:lnTo>
                  <a:lnTo>
                    <a:pt x="119805" y="168427"/>
                  </a:lnTo>
                  <a:lnTo>
                    <a:pt x="138144" y="125534"/>
                  </a:lnTo>
                  <a:lnTo>
                    <a:pt x="143090" y="80277"/>
                  </a:lnTo>
                  <a:lnTo>
                    <a:pt x="141793" y="36988"/>
                  </a:lnTo>
                  <a:lnTo>
                    <a:pt x="141401" y="0"/>
                  </a:lnTo>
                </a:path>
                <a:path w="167639" h="274955">
                  <a:moveTo>
                    <a:pt x="76854" y="1930"/>
                  </a:moveTo>
                  <a:lnTo>
                    <a:pt x="72908" y="9028"/>
                  </a:lnTo>
                  <a:lnTo>
                    <a:pt x="71982" y="16001"/>
                  </a:lnTo>
                  <a:lnTo>
                    <a:pt x="73070" y="22816"/>
                  </a:lnTo>
                  <a:lnTo>
                    <a:pt x="75164" y="29438"/>
                  </a:lnTo>
                  <a:lnTo>
                    <a:pt x="92981" y="71500"/>
                  </a:lnTo>
                  <a:lnTo>
                    <a:pt x="111917" y="105870"/>
                  </a:lnTo>
                  <a:lnTo>
                    <a:pt x="130695" y="136802"/>
                  </a:lnTo>
                  <a:lnTo>
                    <a:pt x="148037" y="168548"/>
                  </a:lnTo>
                  <a:lnTo>
                    <a:pt x="158364" y="193072"/>
                  </a:lnTo>
                  <a:lnTo>
                    <a:pt x="165501" y="218640"/>
                  </a:lnTo>
                  <a:lnTo>
                    <a:pt x="167616" y="243826"/>
                  </a:lnTo>
                  <a:lnTo>
                    <a:pt x="162877" y="26720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75508" y="1247495"/>
              <a:ext cx="249021" cy="234688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2523985" y="2227359"/>
            <a:ext cx="34226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b="1" dirty="0">
                <a:latin typeface="Arial"/>
                <a:cs typeface="Arial"/>
              </a:rPr>
              <a:t>diploid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42" name="object 4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10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10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473709"/>
          </a:xfrm>
          <a:custGeom>
            <a:avLst/>
            <a:gdLst/>
            <a:ahLst/>
            <a:cxnLst/>
            <a:rect l="l" t="t" r="r" b="b"/>
            <a:pathLst>
              <a:path w="4608195" h="473709">
                <a:moveTo>
                  <a:pt x="4608004" y="0"/>
                </a:moveTo>
                <a:lnTo>
                  <a:pt x="0" y="0"/>
                </a:lnTo>
                <a:lnTo>
                  <a:pt x="0" y="473328"/>
                </a:lnTo>
                <a:lnTo>
                  <a:pt x="4608004" y="47332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30"/>
            <a:ext cx="2416810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brief</a:t>
            </a:r>
            <a:r>
              <a:rPr spc="-5" dirty="0"/>
              <a:t> </a:t>
            </a:r>
            <a:r>
              <a:rPr spc="15" dirty="0"/>
              <a:t>account</a:t>
            </a:r>
            <a:r>
              <a:rPr spc="-5" dirty="0"/>
              <a:t> </a:t>
            </a:r>
            <a:r>
              <a:rPr spc="20" dirty="0"/>
              <a:t>on</a:t>
            </a:r>
            <a:r>
              <a:rPr dirty="0"/>
              <a:t> </a:t>
            </a:r>
            <a:r>
              <a:rPr spc="15" dirty="0"/>
              <a:t>genetics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Crossing</a:t>
            </a:r>
            <a:r>
              <a:rPr sz="900" spc="-45" dirty="0"/>
              <a:t> </a:t>
            </a:r>
            <a:r>
              <a:rPr sz="900" spc="-10" dirty="0"/>
              <a:t>over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230064" y="1579268"/>
            <a:ext cx="728345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1299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Informatio</a:t>
            </a:r>
            <a:r>
              <a:rPr sz="750" spc="5" dirty="0">
                <a:latin typeface="Arial MT"/>
                <a:cs typeface="Arial MT"/>
              </a:rPr>
              <a:t>n</a:t>
            </a:r>
            <a:r>
              <a:rPr sz="750" dirty="0">
                <a:latin typeface="Arial MT"/>
                <a:cs typeface="Arial MT"/>
              </a:rPr>
              <a:t> from  two </a:t>
            </a:r>
            <a:r>
              <a:rPr sz="750" spc="-5" dirty="0">
                <a:latin typeface="Arial MT"/>
                <a:cs typeface="Arial MT"/>
              </a:rPr>
              <a:t>different </a:t>
            </a:r>
            <a:r>
              <a:rPr sz="750" dirty="0">
                <a:latin typeface="Arial MT"/>
                <a:cs typeface="Arial MT"/>
              </a:rPr>
              <a:t> organism’</a:t>
            </a:r>
            <a:r>
              <a:rPr sz="750" spc="5" dirty="0">
                <a:latin typeface="Arial MT"/>
                <a:cs typeface="Arial MT"/>
              </a:rPr>
              <a:t>s</a:t>
            </a:r>
            <a:r>
              <a:rPr sz="750" dirty="0">
                <a:latin typeface="Arial MT"/>
                <a:cs typeface="Arial MT"/>
              </a:rPr>
              <a:t> body  </a:t>
            </a:r>
            <a:r>
              <a:rPr sz="750" spc="-5" dirty="0">
                <a:latin typeface="Arial MT"/>
                <a:cs typeface="Arial MT"/>
              </a:rPr>
              <a:t>cells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2252" y="1551389"/>
            <a:ext cx="0" cy="513715"/>
          </a:xfrm>
          <a:custGeom>
            <a:avLst/>
            <a:gdLst/>
            <a:ahLst/>
            <a:cxnLst/>
            <a:rect l="l" t="t" r="r" b="b"/>
            <a:pathLst>
              <a:path h="513714">
                <a:moveTo>
                  <a:pt x="0" y="0"/>
                </a:moveTo>
                <a:lnTo>
                  <a:pt x="0" y="51326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06544" y="1660873"/>
            <a:ext cx="1345565" cy="257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marR="5080" indent="-132080">
              <a:lnSpc>
                <a:spcPct val="101400"/>
              </a:lnSpc>
              <a:spcBef>
                <a:spcPts val="100"/>
              </a:spcBef>
            </a:pPr>
            <a:r>
              <a:rPr sz="750" dirty="0">
                <a:latin typeface="Arial MT"/>
                <a:cs typeface="Arial MT"/>
              </a:rPr>
              <a:t>Combined into so that </a:t>
            </a:r>
            <a:r>
              <a:rPr sz="750" spc="-5" dirty="0">
                <a:latin typeface="Arial MT"/>
                <a:cs typeface="Arial MT"/>
              </a:rPr>
              <a:t>diversity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information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is</a:t>
            </a:r>
            <a:r>
              <a:rPr sz="750" spc="-10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possible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0312" y="1695313"/>
            <a:ext cx="653415" cy="54610"/>
            <a:chOff x="1140312" y="1695313"/>
            <a:chExt cx="653415" cy="54610"/>
          </a:xfrm>
        </p:grpSpPr>
        <p:sp>
          <p:nvSpPr>
            <p:cNvPr id="8" name="object 8"/>
            <p:cNvSpPr/>
            <p:nvPr/>
          </p:nvSpPr>
          <p:spPr>
            <a:xfrm>
              <a:off x="1141761" y="1696763"/>
              <a:ext cx="650240" cy="51435"/>
            </a:xfrm>
            <a:custGeom>
              <a:avLst/>
              <a:gdLst/>
              <a:ahLst/>
              <a:cxnLst/>
              <a:rect l="l" t="t" r="r" b="b"/>
              <a:pathLst>
                <a:path w="650239" h="51435">
                  <a:moveTo>
                    <a:pt x="25864" y="51282"/>
                  </a:moveTo>
                  <a:lnTo>
                    <a:pt x="624304" y="51282"/>
                  </a:lnTo>
                  <a:lnTo>
                    <a:pt x="634365" y="49317"/>
                  </a:lnTo>
                  <a:lnTo>
                    <a:pt x="642587" y="43924"/>
                  </a:lnTo>
                  <a:lnTo>
                    <a:pt x="648133" y="35855"/>
                  </a:lnTo>
                  <a:lnTo>
                    <a:pt x="650168" y="25864"/>
                  </a:lnTo>
                  <a:lnTo>
                    <a:pt x="648133" y="15802"/>
                  </a:lnTo>
                  <a:lnTo>
                    <a:pt x="642587" y="7580"/>
                  </a:lnTo>
                  <a:lnTo>
                    <a:pt x="634365" y="2034"/>
                  </a:lnTo>
                  <a:lnTo>
                    <a:pt x="624304" y="0"/>
                  </a:lnTo>
                  <a:lnTo>
                    <a:pt x="25864" y="0"/>
                  </a:lnTo>
                  <a:lnTo>
                    <a:pt x="15802" y="2034"/>
                  </a:lnTo>
                  <a:lnTo>
                    <a:pt x="7580" y="7580"/>
                  </a:lnTo>
                  <a:lnTo>
                    <a:pt x="2034" y="15802"/>
                  </a:lnTo>
                  <a:lnTo>
                    <a:pt x="0" y="25864"/>
                  </a:lnTo>
                  <a:lnTo>
                    <a:pt x="2034" y="35855"/>
                  </a:lnTo>
                  <a:lnTo>
                    <a:pt x="7580" y="43924"/>
                  </a:lnTo>
                  <a:lnTo>
                    <a:pt x="15802" y="49317"/>
                  </a:lnTo>
                  <a:lnTo>
                    <a:pt x="25864" y="512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47225" y="1698546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19620" y="0"/>
                  </a:moveTo>
                  <a:lnTo>
                    <a:pt x="12040" y="1881"/>
                  </a:lnTo>
                  <a:lnTo>
                    <a:pt x="5797" y="7023"/>
                  </a:lnTo>
                  <a:lnTo>
                    <a:pt x="1560" y="14673"/>
                  </a:lnTo>
                  <a:lnTo>
                    <a:pt x="0" y="24080"/>
                  </a:lnTo>
                  <a:lnTo>
                    <a:pt x="1560" y="33486"/>
                  </a:lnTo>
                  <a:lnTo>
                    <a:pt x="5797" y="41137"/>
                  </a:lnTo>
                  <a:lnTo>
                    <a:pt x="12040" y="46279"/>
                  </a:lnTo>
                  <a:lnTo>
                    <a:pt x="19620" y="48160"/>
                  </a:lnTo>
                  <a:lnTo>
                    <a:pt x="27201" y="46279"/>
                  </a:lnTo>
                  <a:lnTo>
                    <a:pt x="33444" y="41137"/>
                  </a:lnTo>
                  <a:lnTo>
                    <a:pt x="37681" y="33486"/>
                  </a:lnTo>
                  <a:lnTo>
                    <a:pt x="39241" y="24080"/>
                  </a:lnTo>
                  <a:lnTo>
                    <a:pt x="37681" y="14673"/>
                  </a:lnTo>
                  <a:lnTo>
                    <a:pt x="33444" y="7023"/>
                  </a:lnTo>
                  <a:lnTo>
                    <a:pt x="27201" y="1881"/>
                  </a:lnTo>
                  <a:lnTo>
                    <a:pt x="19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7225" y="1698546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39241" y="24080"/>
                  </a:moveTo>
                  <a:lnTo>
                    <a:pt x="37681" y="14673"/>
                  </a:lnTo>
                  <a:lnTo>
                    <a:pt x="33444" y="7023"/>
                  </a:lnTo>
                  <a:lnTo>
                    <a:pt x="27201" y="1881"/>
                  </a:lnTo>
                  <a:lnTo>
                    <a:pt x="19620" y="0"/>
                  </a:lnTo>
                  <a:lnTo>
                    <a:pt x="12040" y="1881"/>
                  </a:lnTo>
                  <a:lnTo>
                    <a:pt x="5797" y="7023"/>
                  </a:lnTo>
                  <a:lnTo>
                    <a:pt x="1560" y="14673"/>
                  </a:lnTo>
                  <a:lnTo>
                    <a:pt x="0" y="24080"/>
                  </a:lnTo>
                  <a:lnTo>
                    <a:pt x="1560" y="33486"/>
                  </a:lnTo>
                  <a:lnTo>
                    <a:pt x="5797" y="41137"/>
                  </a:lnTo>
                  <a:lnTo>
                    <a:pt x="12040" y="46279"/>
                  </a:lnTo>
                  <a:lnTo>
                    <a:pt x="19620" y="48160"/>
                  </a:lnTo>
                  <a:lnTo>
                    <a:pt x="27201" y="46279"/>
                  </a:lnTo>
                  <a:lnTo>
                    <a:pt x="33444" y="41137"/>
                  </a:lnTo>
                  <a:lnTo>
                    <a:pt x="37681" y="33486"/>
                  </a:lnTo>
                  <a:lnTo>
                    <a:pt x="39241" y="24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140312" y="1840687"/>
            <a:ext cx="653415" cy="55244"/>
            <a:chOff x="1140312" y="1840687"/>
            <a:chExt cx="653415" cy="55244"/>
          </a:xfrm>
        </p:grpSpPr>
        <p:sp>
          <p:nvSpPr>
            <p:cNvPr id="12" name="object 12"/>
            <p:cNvSpPr/>
            <p:nvPr/>
          </p:nvSpPr>
          <p:spPr>
            <a:xfrm>
              <a:off x="1141761" y="1842136"/>
              <a:ext cx="650240" cy="52069"/>
            </a:xfrm>
            <a:custGeom>
              <a:avLst/>
              <a:gdLst/>
              <a:ahLst/>
              <a:cxnLst/>
              <a:rect l="l" t="t" r="r" b="b"/>
              <a:pathLst>
                <a:path w="650239" h="52069">
                  <a:moveTo>
                    <a:pt x="25864" y="51728"/>
                  </a:moveTo>
                  <a:lnTo>
                    <a:pt x="624304" y="51728"/>
                  </a:lnTo>
                  <a:lnTo>
                    <a:pt x="634365" y="49693"/>
                  </a:lnTo>
                  <a:lnTo>
                    <a:pt x="642587" y="44147"/>
                  </a:lnTo>
                  <a:lnTo>
                    <a:pt x="648133" y="35925"/>
                  </a:lnTo>
                  <a:lnTo>
                    <a:pt x="650168" y="25864"/>
                  </a:lnTo>
                  <a:lnTo>
                    <a:pt x="648133" y="15802"/>
                  </a:lnTo>
                  <a:lnTo>
                    <a:pt x="642587" y="7580"/>
                  </a:lnTo>
                  <a:lnTo>
                    <a:pt x="634365" y="2034"/>
                  </a:lnTo>
                  <a:lnTo>
                    <a:pt x="624304" y="0"/>
                  </a:lnTo>
                  <a:lnTo>
                    <a:pt x="25864" y="0"/>
                  </a:lnTo>
                  <a:lnTo>
                    <a:pt x="15802" y="2034"/>
                  </a:lnTo>
                  <a:lnTo>
                    <a:pt x="7580" y="7580"/>
                  </a:lnTo>
                  <a:lnTo>
                    <a:pt x="2034" y="15802"/>
                  </a:lnTo>
                  <a:lnTo>
                    <a:pt x="0" y="25864"/>
                  </a:lnTo>
                  <a:lnTo>
                    <a:pt x="2034" y="35925"/>
                  </a:lnTo>
                  <a:lnTo>
                    <a:pt x="7580" y="44147"/>
                  </a:lnTo>
                  <a:lnTo>
                    <a:pt x="15802" y="49693"/>
                  </a:lnTo>
                  <a:lnTo>
                    <a:pt x="25864" y="5172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7225" y="1843920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19620" y="0"/>
                  </a:moveTo>
                  <a:lnTo>
                    <a:pt x="12040" y="1881"/>
                  </a:lnTo>
                  <a:lnTo>
                    <a:pt x="5797" y="7023"/>
                  </a:lnTo>
                  <a:lnTo>
                    <a:pt x="1560" y="14673"/>
                  </a:lnTo>
                  <a:lnTo>
                    <a:pt x="0" y="24080"/>
                  </a:lnTo>
                  <a:lnTo>
                    <a:pt x="1560" y="33486"/>
                  </a:lnTo>
                  <a:lnTo>
                    <a:pt x="5797" y="41137"/>
                  </a:lnTo>
                  <a:lnTo>
                    <a:pt x="12040" y="46279"/>
                  </a:lnTo>
                  <a:lnTo>
                    <a:pt x="19620" y="48160"/>
                  </a:lnTo>
                  <a:lnTo>
                    <a:pt x="27201" y="46279"/>
                  </a:lnTo>
                  <a:lnTo>
                    <a:pt x="33444" y="41137"/>
                  </a:lnTo>
                  <a:lnTo>
                    <a:pt x="37681" y="33486"/>
                  </a:lnTo>
                  <a:lnTo>
                    <a:pt x="39241" y="24080"/>
                  </a:lnTo>
                  <a:lnTo>
                    <a:pt x="37681" y="14673"/>
                  </a:lnTo>
                  <a:lnTo>
                    <a:pt x="33444" y="7023"/>
                  </a:lnTo>
                  <a:lnTo>
                    <a:pt x="27201" y="1881"/>
                  </a:lnTo>
                  <a:lnTo>
                    <a:pt x="196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7225" y="1843920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39241" y="24080"/>
                  </a:moveTo>
                  <a:lnTo>
                    <a:pt x="37681" y="14673"/>
                  </a:lnTo>
                  <a:lnTo>
                    <a:pt x="33444" y="7023"/>
                  </a:lnTo>
                  <a:lnTo>
                    <a:pt x="27201" y="1881"/>
                  </a:lnTo>
                  <a:lnTo>
                    <a:pt x="19620" y="0"/>
                  </a:lnTo>
                  <a:lnTo>
                    <a:pt x="12040" y="1881"/>
                  </a:lnTo>
                  <a:lnTo>
                    <a:pt x="5797" y="7023"/>
                  </a:lnTo>
                  <a:lnTo>
                    <a:pt x="1560" y="14673"/>
                  </a:lnTo>
                  <a:lnTo>
                    <a:pt x="0" y="24080"/>
                  </a:lnTo>
                  <a:lnTo>
                    <a:pt x="1560" y="33486"/>
                  </a:lnTo>
                  <a:lnTo>
                    <a:pt x="5797" y="41137"/>
                  </a:lnTo>
                  <a:lnTo>
                    <a:pt x="12040" y="46279"/>
                  </a:lnTo>
                  <a:lnTo>
                    <a:pt x="19620" y="48160"/>
                  </a:lnTo>
                  <a:lnTo>
                    <a:pt x="27201" y="46279"/>
                  </a:lnTo>
                  <a:lnTo>
                    <a:pt x="33444" y="41137"/>
                  </a:lnTo>
                  <a:lnTo>
                    <a:pt x="37681" y="33486"/>
                  </a:lnTo>
                  <a:lnTo>
                    <a:pt x="39241" y="24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256564" y="1550024"/>
            <a:ext cx="478155" cy="478155"/>
            <a:chOff x="2256564" y="1550024"/>
            <a:chExt cx="478155" cy="478155"/>
          </a:xfrm>
        </p:grpSpPr>
        <p:sp>
          <p:nvSpPr>
            <p:cNvPr id="16" name="object 16"/>
            <p:cNvSpPr/>
            <p:nvPr/>
          </p:nvSpPr>
          <p:spPr>
            <a:xfrm>
              <a:off x="2258151" y="1551612"/>
              <a:ext cx="474980" cy="474980"/>
            </a:xfrm>
            <a:custGeom>
              <a:avLst/>
              <a:gdLst/>
              <a:ahLst/>
              <a:cxnLst/>
              <a:rect l="l" t="t" r="r" b="b"/>
              <a:pathLst>
                <a:path w="474980" h="474980">
                  <a:moveTo>
                    <a:pt x="7357" y="43924"/>
                  </a:moveTo>
                  <a:lnTo>
                    <a:pt x="430546" y="467113"/>
                  </a:lnTo>
                  <a:lnTo>
                    <a:pt x="439145" y="472631"/>
                  </a:lnTo>
                  <a:lnTo>
                    <a:pt x="448830" y="474471"/>
                  </a:lnTo>
                  <a:lnTo>
                    <a:pt x="458515" y="472631"/>
                  </a:lnTo>
                  <a:lnTo>
                    <a:pt x="467113" y="467113"/>
                  </a:lnTo>
                  <a:lnTo>
                    <a:pt x="472631" y="458522"/>
                  </a:lnTo>
                  <a:lnTo>
                    <a:pt x="474471" y="448885"/>
                  </a:lnTo>
                  <a:lnTo>
                    <a:pt x="472631" y="439333"/>
                  </a:lnTo>
                  <a:lnTo>
                    <a:pt x="467113" y="430992"/>
                  </a:lnTo>
                  <a:lnTo>
                    <a:pt x="43478" y="7357"/>
                  </a:lnTo>
                  <a:lnTo>
                    <a:pt x="35138" y="1839"/>
                  </a:lnTo>
                  <a:lnTo>
                    <a:pt x="25585" y="0"/>
                  </a:lnTo>
                  <a:lnTo>
                    <a:pt x="15949" y="1839"/>
                  </a:lnTo>
                  <a:lnTo>
                    <a:pt x="7357" y="7357"/>
                  </a:lnTo>
                  <a:lnTo>
                    <a:pt x="1839" y="15955"/>
                  </a:lnTo>
                  <a:lnTo>
                    <a:pt x="0" y="25641"/>
                  </a:lnTo>
                  <a:lnTo>
                    <a:pt x="1839" y="35326"/>
                  </a:lnTo>
                  <a:lnTo>
                    <a:pt x="7357" y="4392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72867" y="1570452"/>
              <a:ext cx="441325" cy="441325"/>
            </a:xfrm>
            <a:custGeom>
              <a:avLst/>
              <a:gdLst/>
              <a:ahLst/>
              <a:cxnLst/>
              <a:rect l="l" t="t" r="r" b="b"/>
              <a:pathLst>
                <a:path w="441325" h="441325">
                  <a:moveTo>
                    <a:pt x="43924" y="433556"/>
                  </a:moveTo>
                  <a:lnTo>
                    <a:pt x="433222" y="43812"/>
                  </a:lnTo>
                  <a:lnTo>
                    <a:pt x="438991" y="35409"/>
                  </a:lnTo>
                  <a:lnTo>
                    <a:pt x="440914" y="25752"/>
                  </a:lnTo>
                  <a:lnTo>
                    <a:pt x="438991" y="16095"/>
                  </a:lnTo>
                  <a:lnTo>
                    <a:pt x="433222" y="7692"/>
                  </a:lnTo>
                  <a:lnTo>
                    <a:pt x="424819" y="1923"/>
                  </a:lnTo>
                  <a:lnTo>
                    <a:pt x="415162" y="0"/>
                  </a:lnTo>
                  <a:lnTo>
                    <a:pt x="405505" y="1923"/>
                  </a:lnTo>
                  <a:lnTo>
                    <a:pt x="397102" y="7692"/>
                  </a:lnTo>
                  <a:lnTo>
                    <a:pt x="7357" y="396990"/>
                  </a:lnTo>
                  <a:lnTo>
                    <a:pt x="1839" y="405588"/>
                  </a:lnTo>
                  <a:lnTo>
                    <a:pt x="0" y="415273"/>
                  </a:lnTo>
                  <a:lnTo>
                    <a:pt x="1839" y="424958"/>
                  </a:lnTo>
                  <a:lnTo>
                    <a:pt x="7357" y="433556"/>
                  </a:lnTo>
                  <a:lnTo>
                    <a:pt x="15955" y="439075"/>
                  </a:lnTo>
                  <a:lnTo>
                    <a:pt x="25641" y="440914"/>
                  </a:lnTo>
                  <a:lnTo>
                    <a:pt x="35326" y="439075"/>
                  </a:lnTo>
                  <a:lnTo>
                    <a:pt x="43924" y="43355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75988" y="1757855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19175" y="0"/>
                  </a:moveTo>
                  <a:lnTo>
                    <a:pt x="11663" y="1881"/>
                  </a:lnTo>
                  <a:lnTo>
                    <a:pt x="5574" y="7023"/>
                  </a:lnTo>
                  <a:lnTo>
                    <a:pt x="1491" y="14673"/>
                  </a:lnTo>
                  <a:lnTo>
                    <a:pt x="0" y="24080"/>
                  </a:lnTo>
                  <a:lnTo>
                    <a:pt x="1491" y="33486"/>
                  </a:lnTo>
                  <a:lnTo>
                    <a:pt x="5574" y="41137"/>
                  </a:lnTo>
                  <a:lnTo>
                    <a:pt x="11663" y="46279"/>
                  </a:lnTo>
                  <a:lnTo>
                    <a:pt x="19175" y="48160"/>
                  </a:lnTo>
                  <a:lnTo>
                    <a:pt x="26944" y="46279"/>
                  </a:lnTo>
                  <a:lnTo>
                    <a:pt x="33166" y="41137"/>
                  </a:lnTo>
                  <a:lnTo>
                    <a:pt x="37297" y="33486"/>
                  </a:lnTo>
                  <a:lnTo>
                    <a:pt x="38796" y="24080"/>
                  </a:lnTo>
                  <a:lnTo>
                    <a:pt x="37297" y="14673"/>
                  </a:lnTo>
                  <a:lnTo>
                    <a:pt x="33166" y="7023"/>
                  </a:lnTo>
                  <a:lnTo>
                    <a:pt x="26944" y="1881"/>
                  </a:lnTo>
                  <a:lnTo>
                    <a:pt x="191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75988" y="1757855"/>
              <a:ext cx="39370" cy="48260"/>
            </a:xfrm>
            <a:custGeom>
              <a:avLst/>
              <a:gdLst/>
              <a:ahLst/>
              <a:cxnLst/>
              <a:rect l="l" t="t" r="r" b="b"/>
              <a:pathLst>
                <a:path w="39369" h="48260">
                  <a:moveTo>
                    <a:pt x="38796" y="24080"/>
                  </a:moveTo>
                  <a:lnTo>
                    <a:pt x="37297" y="14673"/>
                  </a:lnTo>
                  <a:lnTo>
                    <a:pt x="33166" y="7023"/>
                  </a:lnTo>
                  <a:lnTo>
                    <a:pt x="26944" y="1881"/>
                  </a:lnTo>
                  <a:lnTo>
                    <a:pt x="19175" y="0"/>
                  </a:lnTo>
                  <a:lnTo>
                    <a:pt x="11663" y="1881"/>
                  </a:lnTo>
                  <a:lnTo>
                    <a:pt x="5574" y="7023"/>
                  </a:lnTo>
                  <a:lnTo>
                    <a:pt x="1491" y="14673"/>
                  </a:lnTo>
                  <a:lnTo>
                    <a:pt x="0" y="24080"/>
                  </a:lnTo>
                  <a:lnTo>
                    <a:pt x="1491" y="33486"/>
                  </a:lnTo>
                  <a:lnTo>
                    <a:pt x="5574" y="41137"/>
                  </a:lnTo>
                  <a:lnTo>
                    <a:pt x="11663" y="46279"/>
                  </a:lnTo>
                  <a:lnTo>
                    <a:pt x="19175" y="48160"/>
                  </a:lnTo>
                  <a:lnTo>
                    <a:pt x="26944" y="46279"/>
                  </a:lnTo>
                  <a:lnTo>
                    <a:pt x="33166" y="41137"/>
                  </a:lnTo>
                  <a:lnTo>
                    <a:pt x="37297" y="33486"/>
                  </a:lnTo>
                  <a:lnTo>
                    <a:pt x="38796" y="2408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34859" y="2063104"/>
            <a:ext cx="1120775" cy="257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Random crossover points </a:t>
            </a:r>
            <a:r>
              <a:rPr sz="750" spc="-195" dirty="0">
                <a:latin typeface="Arial MT"/>
                <a:cs typeface="Arial MT"/>
              </a:rPr>
              <a:t> </a:t>
            </a:r>
            <a:r>
              <a:rPr sz="750" dirty="0">
                <a:latin typeface="Arial MT"/>
                <a:cs typeface="Arial MT"/>
              </a:rPr>
              <a:t>makes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5" dirty="0">
                <a:latin typeface="Arial MT"/>
                <a:cs typeface="Arial MT"/>
              </a:rPr>
              <a:t>infinite</a:t>
            </a:r>
            <a:r>
              <a:rPr sz="750" spc="5" dirty="0">
                <a:latin typeface="Arial MT"/>
                <a:cs typeface="Arial MT"/>
              </a:rPr>
              <a:t> </a:t>
            </a:r>
            <a:r>
              <a:rPr sz="750" spc="-5" dirty="0">
                <a:latin typeface="Arial MT"/>
                <a:cs typeface="Arial MT"/>
              </a:rPr>
              <a:t>diversities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58815" y="1282772"/>
            <a:ext cx="54102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latin typeface="Arial MT"/>
                <a:cs typeface="Arial MT"/>
              </a:rPr>
              <a:t>Kinetochore</a:t>
            </a:r>
            <a:endParaRPr sz="75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62053" y="1377810"/>
            <a:ext cx="69850" cy="346710"/>
            <a:chOff x="2462053" y="1377810"/>
            <a:chExt cx="69850" cy="346710"/>
          </a:xfrm>
        </p:grpSpPr>
        <p:sp>
          <p:nvSpPr>
            <p:cNvPr id="23" name="object 23"/>
            <p:cNvSpPr/>
            <p:nvPr/>
          </p:nvSpPr>
          <p:spPr>
            <a:xfrm>
              <a:off x="2493380" y="1379259"/>
              <a:ext cx="37465" cy="343535"/>
            </a:xfrm>
            <a:custGeom>
              <a:avLst/>
              <a:gdLst/>
              <a:ahLst/>
              <a:cxnLst/>
              <a:rect l="l" t="t" r="r" b="b"/>
              <a:pathLst>
                <a:path w="37464" h="343535">
                  <a:moveTo>
                    <a:pt x="0" y="343367"/>
                  </a:moveTo>
                  <a:lnTo>
                    <a:pt x="3701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63502" y="1686060"/>
              <a:ext cx="66675" cy="36830"/>
            </a:xfrm>
            <a:custGeom>
              <a:avLst/>
              <a:gdLst/>
              <a:ahLst/>
              <a:cxnLst/>
              <a:rect l="l" t="t" r="r" b="b"/>
              <a:pathLst>
                <a:path w="66675" h="36830">
                  <a:moveTo>
                    <a:pt x="0" y="0"/>
                  </a:moveTo>
                  <a:lnTo>
                    <a:pt x="29877" y="36566"/>
                  </a:lnTo>
                  <a:lnTo>
                    <a:pt x="66443" y="71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6" name="object 26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11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473709"/>
          </a:xfrm>
          <a:custGeom>
            <a:avLst/>
            <a:gdLst/>
            <a:ahLst/>
            <a:cxnLst/>
            <a:rect l="l" t="t" r="r" b="b"/>
            <a:pathLst>
              <a:path w="4608195" h="473709">
                <a:moveTo>
                  <a:pt x="4608004" y="0"/>
                </a:moveTo>
                <a:lnTo>
                  <a:pt x="0" y="0"/>
                </a:lnTo>
                <a:lnTo>
                  <a:pt x="0" y="473328"/>
                </a:lnTo>
                <a:lnTo>
                  <a:pt x="4608004" y="47332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30"/>
            <a:ext cx="2477770" cy="4540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brief</a:t>
            </a:r>
            <a:r>
              <a:rPr dirty="0"/>
              <a:t> </a:t>
            </a:r>
            <a:r>
              <a:rPr spc="15" dirty="0"/>
              <a:t>account</a:t>
            </a:r>
            <a:r>
              <a:rPr dirty="0"/>
              <a:t> </a:t>
            </a:r>
            <a:r>
              <a:rPr spc="20" dirty="0"/>
              <a:t>on</a:t>
            </a:r>
            <a:r>
              <a:rPr dirty="0"/>
              <a:t> </a:t>
            </a:r>
            <a:r>
              <a:rPr spc="5" dirty="0"/>
              <a:t>evolution</a:t>
            </a: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900" spc="-5" dirty="0"/>
              <a:t>Evolution</a:t>
            </a:r>
            <a:r>
              <a:rPr sz="900" spc="-15" dirty="0"/>
              <a:t> </a:t>
            </a:r>
            <a:r>
              <a:rPr sz="900" spc="-5" dirty="0"/>
              <a:t>:</a:t>
            </a:r>
            <a:r>
              <a:rPr sz="900" spc="40" dirty="0"/>
              <a:t> </a:t>
            </a:r>
            <a:r>
              <a:rPr sz="900" spc="-5" dirty="0"/>
              <a:t>Natural</a:t>
            </a:r>
            <a:r>
              <a:rPr sz="900" spc="-15" dirty="0"/>
              <a:t> </a:t>
            </a:r>
            <a:r>
              <a:rPr sz="900" spc="-5" dirty="0"/>
              <a:t>Selection</a:t>
            </a: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125844" y="730312"/>
            <a:ext cx="1574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Four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primary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premises: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85278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08428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048345"/>
            <a:ext cx="3967479" cy="1898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i="1" spc="-10" dirty="0">
                <a:latin typeface="Arial"/>
                <a:cs typeface="Arial"/>
              </a:rPr>
              <a:t>Information propagation: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 </a:t>
            </a:r>
            <a:r>
              <a:rPr sz="1100" spc="-5" dirty="0">
                <a:latin typeface="Microsoft Sans Serif"/>
                <a:cs typeface="Microsoft Sans Serif"/>
              </a:rPr>
              <a:t>offspring has </a:t>
            </a:r>
            <a:r>
              <a:rPr sz="1100" spc="-15" dirty="0">
                <a:latin typeface="Microsoft Sans Serif"/>
                <a:cs typeface="Microsoft Sans Serif"/>
              </a:rPr>
              <a:t>many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its </a:t>
            </a:r>
            <a:r>
              <a:rPr sz="1100" spc="-5" dirty="0">
                <a:latin typeface="Microsoft Sans Serif"/>
                <a:cs typeface="Microsoft Sans Serif"/>
              </a:rPr>
              <a:t> characteristics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parents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(i.e.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information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passes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offspring).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[</a:t>
            </a:r>
            <a:r>
              <a:rPr sz="1100" b="1" spc="-5" dirty="0">
                <a:solidFill>
                  <a:srgbClr val="00FF00"/>
                </a:solidFill>
                <a:latin typeface="Arial"/>
                <a:cs typeface="Arial"/>
              </a:rPr>
              <a:t>Heredity</a:t>
            </a:r>
            <a:r>
              <a:rPr sz="1100" b="1" spc="-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12700" marR="250190">
              <a:lnSpc>
                <a:spcPct val="102600"/>
              </a:lnSpc>
              <a:spcBef>
                <a:spcPts val="865"/>
              </a:spcBef>
            </a:pPr>
            <a:r>
              <a:rPr sz="1100" b="1" i="1" spc="-10" dirty="0">
                <a:latin typeface="Arial"/>
                <a:cs typeface="Arial"/>
              </a:rPr>
              <a:t>Population diversity:</a:t>
            </a:r>
            <a:r>
              <a:rPr sz="1100" b="1" i="1" spc="85" dirty="0">
                <a:latin typeface="Arial"/>
                <a:cs typeface="Arial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Variation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characteristics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generation.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10" dirty="0">
                <a:latin typeface="Arial"/>
                <a:cs typeface="Arial"/>
              </a:rPr>
              <a:t>[</a:t>
            </a:r>
            <a:r>
              <a:rPr sz="1100" b="1" spc="-10" dirty="0">
                <a:solidFill>
                  <a:srgbClr val="0000FF"/>
                </a:solidFill>
                <a:latin typeface="Arial"/>
                <a:cs typeface="Arial"/>
              </a:rPr>
              <a:t>Diversity</a:t>
            </a:r>
            <a:r>
              <a:rPr sz="1100" b="1" spc="-1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12700" marR="50165">
              <a:lnSpc>
                <a:spcPct val="102600"/>
              </a:lnSpc>
              <a:spcBef>
                <a:spcPts val="870"/>
              </a:spcBef>
            </a:pPr>
            <a:r>
              <a:rPr sz="1100" b="1" i="1" spc="-10" dirty="0">
                <a:latin typeface="Arial"/>
                <a:cs typeface="Arial"/>
              </a:rPr>
              <a:t>Survival</a:t>
            </a:r>
            <a:r>
              <a:rPr sz="1100" b="1" i="1" spc="-5" dirty="0">
                <a:latin typeface="Arial"/>
                <a:cs typeface="Arial"/>
              </a:rPr>
              <a:t> </a:t>
            </a:r>
            <a:r>
              <a:rPr sz="1100" b="1" i="1" spc="-15" dirty="0">
                <a:latin typeface="Arial"/>
                <a:cs typeface="Arial"/>
              </a:rPr>
              <a:t>for</a:t>
            </a:r>
            <a:r>
              <a:rPr sz="1100" b="1" i="1" dirty="0">
                <a:latin typeface="Arial"/>
                <a:cs typeface="Arial"/>
              </a:rPr>
              <a:t> </a:t>
            </a:r>
            <a:r>
              <a:rPr sz="1100" b="1" i="1" spc="-10" dirty="0">
                <a:latin typeface="Arial"/>
                <a:cs typeface="Arial"/>
              </a:rPr>
              <a:t>exitence:</a:t>
            </a:r>
            <a:r>
              <a:rPr sz="1100" b="1" i="1" spc="9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small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percentage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offspring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survive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adulthood.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[</a:t>
            </a:r>
            <a:r>
              <a:rPr sz="1100" b="1" spc="-5" dirty="0">
                <a:solidFill>
                  <a:srgbClr val="FF0000"/>
                </a:solidFill>
                <a:latin typeface="Arial"/>
                <a:cs typeface="Arial"/>
              </a:rPr>
              <a:t>Selection</a:t>
            </a:r>
            <a:r>
              <a:rPr sz="1100" b="1" spc="-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  <a:p>
            <a:pPr marL="12700" marR="383540">
              <a:lnSpc>
                <a:spcPct val="102600"/>
              </a:lnSpc>
              <a:spcBef>
                <a:spcPts val="865"/>
              </a:spcBef>
            </a:pPr>
            <a:r>
              <a:rPr sz="1100" b="1" i="1" spc="-10" dirty="0">
                <a:latin typeface="Arial"/>
                <a:cs typeface="Arial"/>
              </a:rPr>
              <a:t>Survival</a:t>
            </a:r>
            <a:r>
              <a:rPr sz="1100" b="1" i="1" spc="-5" dirty="0">
                <a:latin typeface="Arial"/>
                <a:cs typeface="Arial"/>
              </a:rPr>
              <a:t> of</a:t>
            </a:r>
            <a:r>
              <a:rPr sz="1100" b="1" i="1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the</a:t>
            </a:r>
            <a:r>
              <a:rPr sz="1100" b="1" i="1" dirty="0">
                <a:latin typeface="Arial"/>
                <a:cs typeface="Arial"/>
              </a:rPr>
              <a:t> </a:t>
            </a:r>
            <a:r>
              <a:rPr sz="1100" b="1" i="1" spc="-5" dirty="0">
                <a:latin typeface="Arial"/>
                <a:cs typeface="Arial"/>
              </a:rPr>
              <a:t>best:</a:t>
            </a:r>
            <a:r>
              <a:rPr sz="1100" b="1" i="1" spc="9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Offspring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survived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depends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their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inherited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characteristics.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b="1" spc="-5" dirty="0">
                <a:latin typeface="Arial"/>
                <a:cs typeface="Arial"/>
              </a:rPr>
              <a:t>[</a:t>
            </a:r>
            <a:r>
              <a:rPr sz="1100" b="1" spc="-5" dirty="0">
                <a:solidFill>
                  <a:srgbClr val="FFF200"/>
                </a:solidFill>
                <a:latin typeface="Arial"/>
                <a:cs typeface="Arial"/>
              </a:rPr>
              <a:t>Ranking</a:t>
            </a:r>
            <a:r>
              <a:rPr sz="1100" b="1" spc="-5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711451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710466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16556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2163945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61966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261868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5" name="object 1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12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2477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brief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account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evolution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283029"/>
            <a:ext cx="4266565" cy="643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Mutation: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850"/>
              </a:spcBef>
            </a:pPr>
            <a:r>
              <a:rPr sz="1100" spc="-7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make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forcefully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dynamic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when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variations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going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stable.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13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3296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Biological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400" b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quick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overview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931" y="625932"/>
            <a:ext cx="2568332" cy="40728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06931" y="1976408"/>
            <a:ext cx="1002030" cy="272415"/>
            <a:chOff x="1006931" y="1976408"/>
            <a:chExt cx="1002030" cy="272415"/>
          </a:xfrm>
        </p:grpSpPr>
        <p:sp>
          <p:nvSpPr>
            <p:cNvPr id="5" name="object 5"/>
            <p:cNvSpPr/>
            <p:nvPr/>
          </p:nvSpPr>
          <p:spPr>
            <a:xfrm>
              <a:off x="1008074" y="1977551"/>
              <a:ext cx="1000125" cy="270510"/>
            </a:xfrm>
            <a:custGeom>
              <a:avLst/>
              <a:gdLst/>
              <a:ahLst/>
              <a:cxnLst/>
              <a:rect l="l" t="t" r="r" b="b"/>
              <a:pathLst>
                <a:path w="1000125" h="270510">
                  <a:moveTo>
                    <a:pt x="999549" y="134906"/>
                  </a:moveTo>
                  <a:lnTo>
                    <a:pt x="978378" y="95897"/>
                  </a:lnTo>
                  <a:lnTo>
                    <a:pt x="919002" y="61391"/>
                  </a:lnTo>
                  <a:lnTo>
                    <a:pt x="876926" y="46345"/>
                  </a:lnTo>
                  <a:lnTo>
                    <a:pt x="827626" y="33046"/>
                  </a:lnTo>
                  <a:lnTo>
                    <a:pt x="771878" y="21701"/>
                  </a:lnTo>
                  <a:lnTo>
                    <a:pt x="710457" y="12517"/>
                  </a:lnTo>
                  <a:lnTo>
                    <a:pt x="644139" y="5701"/>
                  </a:lnTo>
                  <a:lnTo>
                    <a:pt x="573700" y="1459"/>
                  </a:lnTo>
                  <a:lnTo>
                    <a:pt x="499915" y="0"/>
                  </a:lnTo>
                  <a:lnTo>
                    <a:pt x="426061" y="1459"/>
                  </a:lnTo>
                  <a:lnTo>
                    <a:pt x="355564" y="5701"/>
                  </a:lnTo>
                  <a:lnTo>
                    <a:pt x="289201" y="12517"/>
                  </a:lnTo>
                  <a:lnTo>
                    <a:pt x="227744" y="21701"/>
                  </a:lnTo>
                  <a:lnTo>
                    <a:pt x="171969" y="33046"/>
                  </a:lnTo>
                  <a:lnTo>
                    <a:pt x="122649" y="46345"/>
                  </a:lnTo>
                  <a:lnTo>
                    <a:pt x="80561" y="61391"/>
                  </a:lnTo>
                  <a:lnTo>
                    <a:pt x="21172" y="95897"/>
                  </a:lnTo>
                  <a:lnTo>
                    <a:pt x="0" y="134906"/>
                  </a:lnTo>
                  <a:lnTo>
                    <a:pt x="5422" y="154877"/>
                  </a:lnTo>
                  <a:lnTo>
                    <a:pt x="46471" y="191887"/>
                  </a:lnTo>
                  <a:lnTo>
                    <a:pt x="122623" y="223589"/>
                  </a:lnTo>
                  <a:lnTo>
                    <a:pt x="171923" y="236926"/>
                  </a:lnTo>
                  <a:lnTo>
                    <a:pt x="227671" y="248308"/>
                  </a:lnTo>
                  <a:lnTo>
                    <a:pt x="289092" y="257526"/>
                  </a:lnTo>
                  <a:lnTo>
                    <a:pt x="355410" y="264369"/>
                  </a:lnTo>
                  <a:lnTo>
                    <a:pt x="425849" y="268628"/>
                  </a:lnTo>
                  <a:lnTo>
                    <a:pt x="499634" y="270095"/>
                  </a:lnTo>
                  <a:lnTo>
                    <a:pt x="573488" y="268628"/>
                  </a:lnTo>
                  <a:lnTo>
                    <a:pt x="643985" y="264369"/>
                  </a:lnTo>
                  <a:lnTo>
                    <a:pt x="710348" y="257526"/>
                  </a:lnTo>
                  <a:lnTo>
                    <a:pt x="771805" y="248308"/>
                  </a:lnTo>
                  <a:lnTo>
                    <a:pt x="827580" y="236926"/>
                  </a:lnTo>
                  <a:lnTo>
                    <a:pt x="876899" y="223589"/>
                  </a:lnTo>
                  <a:lnTo>
                    <a:pt x="918988" y="208506"/>
                  </a:lnTo>
                  <a:lnTo>
                    <a:pt x="978376" y="173941"/>
                  </a:lnTo>
                  <a:lnTo>
                    <a:pt x="999549" y="13490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636" y="2064860"/>
              <a:ext cx="327660" cy="106045"/>
            </a:xfrm>
            <a:custGeom>
              <a:avLst/>
              <a:gdLst/>
              <a:ahLst/>
              <a:cxnLst/>
              <a:rect l="l" t="t" r="r" b="b"/>
              <a:pathLst>
                <a:path w="327660" h="106044">
                  <a:moveTo>
                    <a:pt x="16335" y="0"/>
                  </a:moveTo>
                  <a:lnTo>
                    <a:pt x="0" y="0"/>
                  </a:lnTo>
                  <a:lnTo>
                    <a:pt x="0" y="81958"/>
                  </a:lnTo>
                  <a:lnTo>
                    <a:pt x="10420" y="81958"/>
                  </a:lnTo>
                  <a:lnTo>
                    <a:pt x="10420" y="12392"/>
                  </a:lnTo>
                  <a:lnTo>
                    <a:pt x="20486" y="12392"/>
                  </a:lnTo>
                  <a:lnTo>
                    <a:pt x="16335" y="0"/>
                  </a:lnTo>
                  <a:close/>
                </a:path>
                <a:path w="327660" h="106044">
                  <a:moveTo>
                    <a:pt x="20486" y="12392"/>
                  </a:moveTo>
                  <a:lnTo>
                    <a:pt x="10420" y="12392"/>
                  </a:lnTo>
                  <a:lnTo>
                    <a:pt x="34078" y="81958"/>
                  </a:lnTo>
                  <a:lnTo>
                    <a:pt x="43936" y="81958"/>
                  </a:lnTo>
                  <a:lnTo>
                    <a:pt x="48073" y="70129"/>
                  </a:lnTo>
                  <a:lnTo>
                    <a:pt x="39711" y="70129"/>
                  </a:lnTo>
                  <a:lnTo>
                    <a:pt x="37458" y="63369"/>
                  </a:lnTo>
                  <a:lnTo>
                    <a:pt x="35768" y="58018"/>
                  </a:lnTo>
                  <a:lnTo>
                    <a:pt x="20486" y="12392"/>
                  </a:lnTo>
                  <a:close/>
                </a:path>
                <a:path w="327660" h="106044">
                  <a:moveTo>
                    <a:pt x="78296" y="13518"/>
                  </a:moveTo>
                  <a:lnTo>
                    <a:pt x="67875" y="13518"/>
                  </a:lnTo>
                  <a:lnTo>
                    <a:pt x="67875" y="81958"/>
                  </a:lnTo>
                  <a:lnTo>
                    <a:pt x="78296" y="81958"/>
                  </a:lnTo>
                  <a:lnTo>
                    <a:pt x="78296" y="13518"/>
                  </a:lnTo>
                  <a:close/>
                </a:path>
                <a:path w="327660" h="106044">
                  <a:moveTo>
                    <a:pt x="78296" y="0"/>
                  </a:moveTo>
                  <a:lnTo>
                    <a:pt x="63651" y="0"/>
                  </a:lnTo>
                  <a:lnTo>
                    <a:pt x="43936" y="57173"/>
                  </a:lnTo>
                  <a:lnTo>
                    <a:pt x="41964" y="62806"/>
                  </a:lnTo>
                  <a:lnTo>
                    <a:pt x="40556" y="67312"/>
                  </a:lnTo>
                  <a:lnTo>
                    <a:pt x="39711" y="70129"/>
                  </a:lnTo>
                  <a:lnTo>
                    <a:pt x="48073" y="70129"/>
                  </a:lnTo>
                  <a:lnTo>
                    <a:pt x="67875" y="13518"/>
                  </a:lnTo>
                  <a:lnTo>
                    <a:pt x="78296" y="13518"/>
                  </a:lnTo>
                  <a:lnTo>
                    <a:pt x="78296" y="0"/>
                  </a:lnTo>
                  <a:close/>
                </a:path>
                <a:path w="327660" h="106044">
                  <a:moveTo>
                    <a:pt x="140383" y="29572"/>
                  </a:moveTo>
                  <a:lnTo>
                    <a:pt x="123077" y="29572"/>
                  </a:lnTo>
                  <a:lnTo>
                    <a:pt x="127020" y="30699"/>
                  </a:lnTo>
                  <a:lnTo>
                    <a:pt x="129555" y="32952"/>
                  </a:lnTo>
                  <a:lnTo>
                    <a:pt x="131245" y="34642"/>
                  </a:lnTo>
                  <a:lnTo>
                    <a:pt x="132372" y="37740"/>
                  </a:lnTo>
                  <a:lnTo>
                    <a:pt x="132372" y="44217"/>
                  </a:lnTo>
                  <a:lnTo>
                    <a:pt x="128429" y="45626"/>
                  </a:lnTo>
                  <a:lnTo>
                    <a:pt x="122514" y="46752"/>
                  </a:lnTo>
                  <a:lnTo>
                    <a:pt x="114346" y="47879"/>
                  </a:lnTo>
                  <a:lnTo>
                    <a:pt x="110403" y="48160"/>
                  </a:lnTo>
                  <a:lnTo>
                    <a:pt x="107305" y="48724"/>
                  </a:lnTo>
                  <a:lnTo>
                    <a:pt x="105334" y="49287"/>
                  </a:lnTo>
                  <a:lnTo>
                    <a:pt x="102799" y="50132"/>
                  </a:lnTo>
                  <a:lnTo>
                    <a:pt x="100264" y="51258"/>
                  </a:lnTo>
                  <a:lnTo>
                    <a:pt x="98293" y="52667"/>
                  </a:lnTo>
                  <a:lnTo>
                    <a:pt x="96040" y="54075"/>
                  </a:lnTo>
                  <a:lnTo>
                    <a:pt x="90970" y="71255"/>
                  </a:lnTo>
                  <a:lnTo>
                    <a:pt x="92660" y="75480"/>
                  </a:lnTo>
                  <a:lnTo>
                    <a:pt x="96321" y="78578"/>
                  </a:lnTo>
                  <a:lnTo>
                    <a:pt x="99701" y="81676"/>
                  </a:lnTo>
                  <a:lnTo>
                    <a:pt x="104771" y="83366"/>
                  </a:lnTo>
                  <a:lnTo>
                    <a:pt x="115191" y="83366"/>
                  </a:lnTo>
                  <a:lnTo>
                    <a:pt x="132141" y="75480"/>
                  </a:lnTo>
                  <a:lnTo>
                    <a:pt x="109840" y="75480"/>
                  </a:lnTo>
                  <a:lnTo>
                    <a:pt x="106742" y="74635"/>
                  </a:lnTo>
                  <a:lnTo>
                    <a:pt x="104771" y="72663"/>
                  </a:lnTo>
                  <a:lnTo>
                    <a:pt x="102799" y="70973"/>
                  </a:lnTo>
                  <a:lnTo>
                    <a:pt x="101673" y="68720"/>
                  </a:lnTo>
                  <a:lnTo>
                    <a:pt x="101673" y="64214"/>
                  </a:lnTo>
                  <a:lnTo>
                    <a:pt x="102236" y="62806"/>
                  </a:lnTo>
                  <a:lnTo>
                    <a:pt x="115755" y="56046"/>
                  </a:lnTo>
                  <a:lnTo>
                    <a:pt x="123077" y="54920"/>
                  </a:lnTo>
                  <a:lnTo>
                    <a:pt x="128710" y="53793"/>
                  </a:lnTo>
                  <a:lnTo>
                    <a:pt x="132372" y="52103"/>
                  </a:lnTo>
                  <a:lnTo>
                    <a:pt x="142511" y="52103"/>
                  </a:lnTo>
                  <a:lnTo>
                    <a:pt x="142511" y="39148"/>
                  </a:lnTo>
                  <a:lnTo>
                    <a:pt x="142229" y="36050"/>
                  </a:lnTo>
                  <a:lnTo>
                    <a:pt x="141947" y="34360"/>
                  </a:lnTo>
                  <a:lnTo>
                    <a:pt x="141384" y="31825"/>
                  </a:lnTo>
                  <a:lnTo>
                    <a:pt x="140383" y="29572"/>
                  </a:lnTo>
                  <a:close/>
                </a:path>
                <a:path w="327660" h="106044">
                  <a:moveTo>
                    <a:pt x="143011" y="74635"/>
                  </a:moveTo>
                  <a:lnTo>
                    <a:pt x="133216" y="74635"/>
                  </a:lnTo>
                  <a:lnTo>
                    <a:pt x="133498" y="77451"/>
                  </a:lnTo>
                  <a:lnTo>
                    <a:pt x="134061" y="79986"/>
                  </a:lnTo>
                  <a:lnTo>
                    <a:pt x="135188" y="81958"/>
                  </a:lnTo>
                  <a:lnTo>
                    <a:pt x="145609" y="81958"/>
                  </a:lnTo>
                  <a:lnTo>
                    <a:pt x="144201" y="79704"/>
                  </a:lnTo>
                  <a:lnTo>
                    <a:pt x="143356" y="77451"/>
                  </a:lnTo>
                  <a:lnTo>
                    <a:pt x="143137" y="75480"/>
                  </a:lnTo>
                  <a:lnTo>
                    <a:pt x="143011" y="74635"/>
                  </a:lnTo>
                  <a:close/>
                </a:path>
                <a:path w="327660" h="106044">
                  <a:moveTo>
                    <a:pt x="142511" y="52103"/>
                  </a:moveTo>
                  <a:lnTo>
                    <a:pt x="132372" y="52103"/>
                  </a:lnTo>
                  <a:lnTo>
                    <a:pt x="132278" y="60834"/>
                  </a:lnTo>
                  <a:lnTo>
                    <a:pt x="131808" y="63651"/>
                  </a:lnTo>
                  <a:lnTo>
                    <a:pt x="130682" y="65904"/>
                  </a:lnTo>
                  <a:lnTo>
                    <a:pt x="129273" y="69002"/>
                  </a:lnTo>
                  <a:lnTo>
                    <a:pt x="127020" y="71255"/>
                  </a:lnTo>
                  <a:lnTo>
                    <a:pt x="123922" y="72945"/>
                  </a:lnTo>
                  <a:lnTo>
                    <a:pt x="121106" y="74635"/>
                  </a:lnTo>
                  <a:lnTo>
                    <a:pt x="117445" y="75480"/>
                  </a:lnTo>
                  <a:lnTo>
                    <a:pt x="132141" y="75480"/>
                  </a:lnTo>
                  <a:lnTo>
                    <a:pt x="133216" y="74635"/>
                  </a:lnTo>
                  <a:lnTo>
                    <a:pt x="143011" y="74635"/>
                  </a:lnTo>
                  <a:lnTo>
                    <a:pt x="142636" y="72945"/>
                  </a:lnTo>
                  <a:lnTo>
                    <a:pt x="142511" y="52103"/>
                  </a:lnTo>
                  <a:close/>
                </a:path>
                <a:path w="327660" h="106044">
                  <a:moveTo>
                    <a:pt x="124486" y="21404"/>
                  </a:moveTo>
                  <a:lnTo>
                    <a:pt x="114346" y="21404"/>
                  </a:lnTo>
                  <a:lnTo>
                    <a:pt x="109840" y="21968"/>
                  </a:lnTo>
                  <a:lnTo>
                    <a:pt x="92660" y="39711"/>
                  </a:lnTo>
                  <a:lnTo>
                    <a:pt x="102517" y="40838"/>
                  </a:lnTo>
                  <a:lnTo>
                    <a:pt x="103644" y="36613"/>
                  </a:lnTo>
                  <a:lnTo>
                    <a:pt x="105334" y="33797"/>
                  </a:lnTo>
                  <a:lnTo>
                    <a:pt x="109840" y="30417"/>
                  </a:lnTo>
                  <a:lnTo>
                    <a:pt x="113220" y="29572"/>
                  </a:lnTo>
                  <a:lnTo>
                    <a:pt x="140383" y="29572"/>
                  </a:lnTo>
                  <a:lnTo>
                    <a:pt x="140258" y="29290"/>
                  </a:lnTo>
                  <a:lnTo>
                    <a:pt x="138849" y="27600"/>
                  </a:lnTo>
                  <a:lnTo>
                    <a:pt x="137159" y="25911"/>
                  </a:lnTo>
                  <a:lnTo>
                    <a:pt x="134906" y="24221"/>
                  </a:lnTo>
                  <a:lnTo>
                    <a:pt x="128710" y="21968"/>
                  </a:lnTo>
                  <a:lnTo>
                    <a:pt x="124486" y="21404"/>
                  </a:lnTo>
                  <a:close/>
                </a:path>
                <a:path w="327660" h="106044">
                  <a:moveTo>
                    <a:pt x="169830" y="30417"/>
                  </a:moveTo>
                  <a:lnTo>
                    <a:pt x="159973" y="30417"/>
                  </a:lnTo>
                  <a:lnTo>
                    <a:pt x="160033" y="71537"/>
                  </a:lnTo>
                  <a:lnTo>
                    <a:pt x="170112" y="82802"/>
                  </a:lnTo>
                  <a:lnTo>
                    <a:pt x="176026" y="82802"/>
                  </a:lnTo>
                  <a:lnTo>
                    <a:pt x="178561" y="82521"/>
                  </a:lnTo>
                  <a:lnTo>
                    <a:pt x="181377" y="81958"/>
                  </a:lnTo>
                  <a:lnTo>
                    <a:pt x="180057" y="73508"/>
                  </a:lnTo>
                  <a:lnTo>
                    <a:pt x="174055" y="73508"/>
                  </a:lnTo>
                  <a:lnTo>
                    <a:pt x="172928" y="73227"/>
                  </a:lnTo>
                  <a:lnTo>
                    <a:pt x="171238" y="72100"/>
                  </a:lnTo>
                  <a:lnTo>
                    <a:pt x="170675" y="71537"/>
                  </a:lnTo>
                  <a:lnTo>
                    <a:pt x="170112" y="69847"/>
                  </a:lnTo>
                  <a:lnTo>
                    <a:pt x="169830" y="68157"/>
                  </a:lnTo>
                  <a:lnTo>
                    <a:pt x="169830" y="30417"/>
                  </a:lnTo>
                  <a:close/>
                </a:path>
                <a:path w="327660" h="106044">
                  <a:moveTo>
                    <a:pt x="179969" y="72945"/>
                  </a:moveTo>
                  <a:lnTo>
                    <a:pt x="177998" y="73227"/>
                  </a:lnTo>
                  <a:lnTo>
                    <a:pt x="176589" y="73508"/>
                  </a:lnTo>
                  <a:lnTo>
                    <a:pt x="180057" y="73508"/>
                  </a:lnTo>
                  <a:lnTo>
                    <a:pt x="179969" y="72945"/>
                  </a:lnTo>
                  <a:close/>
                </a:path>
                <a:path w="327660" h="106044">
                  <a:moveTo>
                    <a:pt x="179969" y="22813"/>
                  </a:moveTo>
                  <a:lnTo>
                    <a:pt x="152368" y="22813"/>
                  </a:lnTo>
                  <a:lnTo>
                    <a:pt x="152368" y="30417"/>
                  </a:lnTo>
                  <a:lnTo>
                    <a:pt x="179969" y="30417"/>
                  </a:lnTo>
                  <a:lnTo>
                    <a:pt x="179969" y="22813"/>
                  </a:lnTo>
                  <a:close/>
                </a:path>
                <a:path w="327660" h="106044">
                  <a:moveTo>
                    <a:pt x="169830" y="1971"/>
                  </a:moveTo>
                  <a:lnTo>
                    <a:pt x="159973" y="7885"/>
                  </a:lnTo>
                  <a:lnTo>
                    <a:pt x="159973" y="22813"/>
                  </a:lnTo>
                  <a:lnTo>
                    <a:pt x="169830" y="22813"/>
                  </a:lnTo>
                  <a:lnTo>
                    <a:pt x="169830" y="1971"/>
                  </a:lnTo>
                  <a:close/>
                </a:path>
                <a:path w="327660" h="106044">
                  <a:moveTo>
                    <a:pt x="199966" y="0"/>
                  </a:moveTo>
                  <a:lnTo>
                    <a:pt x="189827" y="0"/>
                  </a:lnTo>
                  <a:lnTo>
                    <a:pt x="189827" y="11547"/>
                  </a:lnTo>
                  <a:lnTo>
                    <a:pt x="199966" y="11547"/>
                  </a:lnTo>
                  <a:lnTo>
                    <a:pt x="199966" y="0"/>
                  </a:lnTo>
                  <a:close/>
                </a:path>
                <a:path w="327660" h="106044">
                  <a:moveTo>
                    <a:pt x="199966" y="22813"/>
                  </a:moveTo>
                  <a:lnTo>
                    <a:pt x="189827" y="22813"/>
                  </a:lnTo>
                  <a:lnTo>
                    <a:pt x="189827" y="81958"/>
                  </a:lnTo>
                  <a:lnTo>
                    <a:pt x="199966" y="81958"/>
                  </a:lnTo>
                  <a:lnTo>
                    <a:pt x="199966" y="22813"/>
                  </a:lnTo>
                  <a:close/>
                </a:path>
                <a:path w="327660" h="106044">
                  <a:moveTo>
                    <a:pt x="224187" y="22813"/>
                  </a:moveTo>
                  <a:lnTo>
                    <a:pt x="215175" y="22813"/>
                  </a:lnTo>
                  <a:lnTo>
                    <a:pt x="215175" y="81958"/>
                  </a:lnTo>
                  <a:lnTo>
                    <a:pt x="225314" y="81958"/>
                  </a:lnTo>
                  <a:lnTo>
                    <a:pt x="225392" y="41683"/>
                  </a:lnTo>
                  <a:lnTo>
                    <a:pt x="226722" y="36895"/>
                  </a:lnTo>
                  <a:lnTo>
                    <a:pt x="229820" y="34078"/>
                  </a:lnTo>
                  <a:lnTo>
                    <a:pt x="232918" y="31543"/>
                  </a:lnTo>
                  <a:lnTo>
                    <a:pt x="234383" y="30980"/>
                  </a:lnTo>
                  <a:lnTo>
                    <a:pt x="224187" y="30980"/>
                  </a:lnTo>
                  <a:lnTo>
                    <a:pt x="224187" y="22813"/>
                  </a:lnTo>
                  <a:close/>
                </a:path>
                <a:path w="327660" h="106044">
                  <a:moveTo>
                    <a:pt x="260881" y="30135"/>
                  </a:moveTo>
                  <a:lnTo>
                    <a:pt x="243620" y="30135"/>
                  </a:lnTo>
                  <a:lnTo>
                    <a:pt x="245874" y="30699"/>
                  </a:lnTo>
                  <a:lnTo>
                    <a:pt x="247845" y="31825"/>
                  </a:lnTo>
                  <a:lnTo>
                    <a:pt x="253196" y="81958"/>
                  </a:lnTo>
                  <a:lnTo>
                    <a:pt x="263335" y="81958"/>
                  </a:lnTo>
                  <a:lnTo>
                    <a:pt x="263335" y="40838"/>
                  </a:lnTo>
                  <a:lnTo>
                    <a:pt x="263054" y="37740"/>
                  </a:lnTo>
                  <a:lnTo>
                    <a:pt x="262772" y="35768"/>
                  </a:lnTo>
                  <a:lnTo>
                    <a:pt x="262209" y="32952"/>
                  </a:lnTo>
                  <a:lnTo>
                    <a:pt x="261082" y="30417"/>
                  </a:lnTo>
                  <a:lnTo>
                    <a:pt x="260881" y="30135"/>
                  </a:lnTo>
                  <a:close/>
                </a:path>
                <a:path w="327660" h="106044">
                  <a:moveTo>
                    <a:pt x="246718" y="21404"/>
                  </a:moveTo>
                  <a:lnTo>
                    <a:pt x="234890" y="21404"/>
                  </a:lnTo>
                  <a:lnTo>
                    <a:pt x="228693" y="24502"/>
                  </a:lnTo>
                  <a:lnTo>
                    <a:pt x="224187" y="30980"/>
                  </a:lnTo>
                  <a:lnTo>
                    <a:pt x="234383" y="30980"/>
                  </a:lnTo>
                  <a:lnTo>
                    <a:pt x="236579" y="30135"/>
                  </a:lnTo>
                  <a:lnTo>
                    <a:pt x="260881" y="30135"/>
                  </a:lnTo>
                  <a:lnTo>
                    <a:pt x="259674" y="28445"/>
                  </a:lnTo>
                  <a:lnTo>
                    <a:pt x="258266" y="26192"/>
                  </a:lnTo>
                  <a:lnTo>
                    <a:pt x="256013" y="24502"/>
                  </a:lnTo>
                  <a:lnTo>
                    <a:pt x="252915" y="23376"/>
                  </a:lnTo>
                  <a:lnTo>
                    <a:pt x="249817" y="21968"/>
                  </a:lnTo>
                  <a:lnTo>
                    <a:pt x="246718" y="21404"/>
                  </a:lnTo>
                  <a:close/>
                </a:path>
                <a:path w="327660" h="106044">
                  <a:moveTo>
                    <a:pt x="276854" y="86745"/>
                  </a:moveTo>
                  <a:lnTo>
                    <a:pt x="293190" y="105897"/>
                  </a:lnTo>
                  <a:lnTo>
                    <a:pt x="306427" y="105897"/>
                  </a:lnTo>
                  <a:lnTo>
                    <a:pt x="311215" y="105052"/>
                  </a:lnTo>
                  <a:lnTo>
                    <a:pt x="315439" y="102799"/>
                  </a:lnTo>
                  <a:lnTo>
                    <a:pt x="319382" y="100546"/>
                  </a:lnTo>
                  <a:lnTo>
                    <a:pt x="322199" y="97730"/>
                  </a:lnTo>
                  <a:lnTo>
                    <a:pt x="296006" y="97730"/>
                  </a:lnTo>
                  <a:lnTo>
                    <a:pt x="292626" y="96885"/>
                  </a:lnTo>
                  <a:lnTo>
                    <a:pt x="290091" y="94913"/>
                  </a:lnTo>
                  <a:lnTo>
                    <a:pt x="288120" y="93505"/>
                  </a:lnTo>
                  <a:lnTo>
                    <a:pt x="286993" y="91252"/>
                  </a:lnTo>
                  <a:lnTo>
                    <a:pt x="286712" y="88435"/>
                  </a:lnTo>
                  <a:lnTo>
                    <a:pt x="276854" y="86745"/>
                  </a:lnTo>
                  <a:close/>
                </a:path>
                <a:path w="327660" h="106044">
                  <a:moveTo>
                    <a:pt x="327268" y="74072"/>
                  </a:moveTo>
                  <a:lnTo>
                    <a:pt x="316848" y="74072"/>
                  </a:lnTo>
                  <a:lnTo>
                    <a:pt x="316848" y="85056"/>
                  </a:lnTo>
                  <a:lnTo>
                    <a:pt x="316284" y="87027"/>
                  </a:lnTo>
                  <a:lnTo>
                    <a:pt x="315439" y="90407"/>
                  </a:lnTo>
                  <a:lnTo>
                    <a:pt x="313749" y="92942"/>
                  </a:lnTo>
                  <a:lnTo>
                    <a:pt x="308680" y="96885"/>
                  </a:lnTo>
                  <a:lnTo>
                    <a:pt x="305019" y="97730"/>
                  </a:lnTo>
                  <a:lnTo>
                    <a:pt x="322199" y="97730"/>
                  </a:lnTo>
                  <a:lnTo>
                    <a:pt x="322480" y="97448"/>
                  </a:lnTo>
                  <a:lnTo>
                    <a:pt x="324452" y="93505"/>
                  </a:lnTo>
                  <a:lnTo>
                    <a:pt x="326142" y="89562"/>
                  </a:lnTo>
                  <a:lnTo>
                    <a:pt x="327268" y="83084"/>
                  </a:lnTo>
                  <a:lnTo>
                    <a:pt x="327268" y="74072"/>
                  </a:lnTo>
                  <a:close/>
                </a:path>
                <a:path w="327660" h="106044">
                  <a:moveTo>
                    <a:pt x="307553" y="21404"/>
                  </a:moveTo>
                  <a:lnTo>
                    <a:pt x="295443" y="21404"/>
                  </a:lnTo>
                  <a:lnTo>
                    <a:pt x="290655" y="22531"/>
                  </a:lnTo>
                  <a:lnTo>
                    <a:pt x="286993" y="25347"/>
                  </a:lnTo>
                  <a:lnTo>
                    <a:pt x="283050" y="27882"/>
                  </a:lnTo>
                  <a:lnTo>
                    <a:pt x="279952" y="31543"/>
                  </a:lnTo>
                  <a:lnTo>
                    <a:pt x="276009" y="41119"/>
                  </a:lnTo>
                  <a:lnTo>
                    <a:pt x="274883" y="46471"/>
                  </a:lnTo>
                  <a:lnTo>
                    <a:pt x="274883" y="60271"/>
                  </a:lnTo>
                  <a:lnTo>
                    <a:pt x="277136" y="67312"/>
                  </a:lnTo>
                  <a:lnTo>
                    <a:pt x="286148" y="79141"/>
                  </a:lnTo>
                  <a:lnTo>
                    <a:pt x="292345" y="81958"/>
                  </a:lnTo>
                  <a:lnTo>
                    <a:pt x="306990" y="81958"/>
                  </a:lnTo>
                  <a:lnTo>
                    <a:pt x="312623" y="79423"/>
                  </a:lnTo>
                  <a:lnTo>
                    <a:pt x="316848" y="74072"/>
                  </a:lnTo>
                  <a:lnTo>
                    <a:pt x="327268" y="74072"/>
                  </a:lnTo>
                  <a:lnTo>
                    <a:pt x="327268" y="73790"/>
                  </a:lnTo>
                  <a:lnTo>
                    <a:pt x="296851" y="73790"/>
                  </a:lnTo>
                  <a:lnTo>
                    <a:pt x="292908" y="71818"/>
                  </a:lnTo>
                  <a:lnTo>
                    <a:pt x="289810" y="68157"/>
                  </a:lnTo>
                  <a:lnTo>
                    <a:pt x="286712" y="64777"/>
                  </a:lnTo>
                  <a:lnTo>
                    <a:pt x="285304" y="59144"/>
                  </a:lnTo>
                  <a:lnTo>
                    <a:pt x="285304" y="44217"/>
                  </a:lnTo>
                  <a:lnTo>
                    <a:pt x="286712" y="38866"/>
                  </a:lnTo>
                  <a:lnTo>
                    <a:pt x="289810" y="35205"/>
                  </a:lnTo>
                  <a:lnTo>
                    <a:pt x="293190" y="31543"/>
                  </a:lnTo>
                  <a:lnTo>
                    <a:pt x="296851" y="29572"/>
                  </a:lnTo>
                  <a:lnTo>
                    <a:pt x="317749" y="29572"/>
                  </a:lnTo>
                  <a:lnTo>
                    <a:pt x="313468" y="24221"/>
                  </a:lnTo>
                  <a:lnTo>
                    <a:pt x="307553" y="21404"/>
                  </a:lnTo>
                  <a:close/>
                </a:path>
                <a:path w="327660" h="106044">
                  <a:moveTo>
                    <a:pt x="317749" y="29572"/>
                  </a:moveTo>
                  <a:lnTo>
                    <a:pt x="305863" y="29572"/>
                  </a:lnTo>
                  <a:lnTo>
                    <a:pt x="309806" y="31543"/>
                  </a:lnTo>
                  <a:lnTo>
                    <a:pt x="312905" y="35205"/>
                  </a:lnTo>
                  <a:lnTo>
                    <a:pt x="316284" y="38866"/>
                  </a:lnTo>
                  <a:lnTo>
                    <a:pt x="317692" y="44217"/>
                  </a:lnTo>
                  <a:lnTo>
                    <a:pt x="317692" y="59144"/>
                  </a:lnTo>
                  <a:lnTo>
                    <a:pt x="316284" y="64777"/>
                  </a:lnTo>
                  <a:lnTo>
                    <a:pt x="313186" y="68439"/>
                  </a:lnTo>
                  <a:lnTo>
                    <a:pt x="310088" y="71818"/>
                  </a:lnTo>
                  <a:lnTo>
                    <a:pt x="306145" y="73790"/>
                  </a:lnTo>
                  <a:lnTo>
                    <a:pt x="327268" y="73790"/>
                  </a:lnTo>
                  <a:lnTo>
                    <a:pt x="327268" y="29854"/>
                  </a:lnTo>
                  <a:lnTo>
                    <a:pt x="317974" y="29854"/>
                  </a:lnTo>
                  <a:lnTo>
                    <a:pt x="317749" y="29572"/>
                  </a:lnTo>
                  <a:close/>
                </a:path>
                <a:path w="327660" h="106044">
                  <a:moveTo>
                    <a:pt x="327268" y="22813"/>
                  </a:moveTo>
                  <a:lnTo>
                    <a:pt x="317974" y="22813"/>
                  </a:lnTo>
                  <a:lnTo>
                    <a:pt x="317974" y="29854"/>
                  </a:lnTo>
                  <a:lnTo>
                    <a:pt x="327268" y="29854"/>
                  </a:lnTo>
                  <a:lnTo>
                    <a:pt x="327268" y="22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6931" y="1112047"/>
            <a:ext cx="2570022" cy="6909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931" y="2421967"/>
            <a:ext cx="2570022" cy="70470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0617" y="1909957"/>
            <a:ext cx="945515" cy="2705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5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600" spc="-5" dirty="0">
                <a:latin typeface="Arial MT"/>
                <a:cs typeface="Arial MT"/>
              </a:rPr>
              <a:t>Genetics</a:t>
            </a:r>
            <a:endParaRPr sz="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14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95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Working</a:t>
            </a:r>
            <a:r>
              <a:rPr spc="-10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Genetic</a:t>
            </a:r>
            <a:r>
              <a:rPr spc="-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150770"/>
            <a:ext cx="4112895" cy="857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100" b="1" spc="-5" dirty="0">
                <a:latin typeface="Arial"/>
                <a:cs typeface="Arial"/>
              </a:rPr>
              <a:t>Definition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GA: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02600"/>
              </a:lnSpc>
              <a:spcBef>
                <a:spcPts val="570"/>
              </a:spcBef>
            </a:pPr>
            <a:r>
              <a:rPr sz="1100" spc="-10" dirty="0">
                <a:latin typeface="Microsoft Sans Serif"/>
                <a:cs typeface="Microsoft Sans Serif"/>
              </a:rPr>
              <a:t>Genetic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population-based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probabilistic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search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techniques,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works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mechanisms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 genetics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i="1" spc="-10" dirty="0">
                <a:solidFill>
                  <a:srgbClr val="FF0000"/>
                </a:solidFill>
                <a:latin typeface="Arial"/>
                <a:cs typeface="Arial"/>
              </a:rPr>
              <a:t>natural</a:t>
            </a:r>
            <a:r>
              <a:rPr sz="11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100" i="1" spc="-15" dirty="0">
                <a:solidFill>
                  <a:srgbClr val="FF0000"/>
                </a:solidFill>
                <a:latin typeface="Arial"/>
                <a:cs typeface="Arial"/>
              </a:rPr>
              <a:t>evaluation</a:t>
            </a:r>
            <a:r>
              <a:rPr sz="1100" spc="-15" dirty="0">
                <a:latin typeface="Microsoft Sans Serif"/>
                <a:cs typeface="Microsoft Sans Serif"/>
              </a:rPr>
              <a:t>.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6" name="object 6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15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5379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Framework</a:t>
            </a:r>
            <a:r>
              <a:rPr spc="-25" dirty="0"/>
              <a:t> </a:t>
            </a:r>
            <a:r>
              <a:rPr spc="15" dirty="0"/>
              <a:t>of</a:t>
            </a:r>
            <a:r>
              <a:rPr spc="-25" dirty="0"/>
              <a:t> </a:t>
            </a:r>
            <a:r>
              <a:rPr spc="25" dirty="0"/>
              <a:t>GA</a:t>
            </a:r>
          </a:p>
        </p:txBody>
      </p:sp>
      <p:sp>
        <p:nvSpPr>
          <p:cNvPr id="4" name="object 4"/>
          <p:cNvSpPr/>
          <p:nvPr/>
        </p:nvSpPr>
        <p:spPr>
          <a:xfrm>
            <a:off x="1211115" y="518388"/>
            <a:ext cx="693420" cy="327025"/>
          </a:xfrm>
          <a:custGeom>
            <a:avLst/>
            <a:gdLst/>
            <a:ahLst/>
            <a:cxnLst/>
            <a:rect l="l" t="t" r="r" b="b"/>
            <a:pathLst>
              <a:path w="693419" h="327025">
                <a:moveTo>
                  <a:pt x="692988" y="163379"/>
                </a:moveTo>
                <a:lnTo>
                  <a:pt x="671311" y="106365"/>
                </a:lnTo>
                <a:lnTo>
                  <a:pt x="611499" y="58110"/>
                </a:lnTo>
                <a:lnTo>
                  <a:pt x="569740" y="38419"/>
                </a:lnTo>
                <a:lnTo>
                  <a:pt x="521385" y="22302"/>
                </a:lnTo>
                <a:lnTo>
                  <a:pt x="467413" y="10219"/>
                </a:lnTo>
                <a:lnTo>
                  <a:pt x="408802" y="2631"/>
                </a:lnTo>
                <a:lnTo>
                  <a:pt x="346532" y="0"/>
                </a:lnTo>
                <a:lnTo>
                  <a:pt x="284242" y="2631"/>
                </a:lnTo>
                <a:lnTo>
                  <a:pt x="225614" y="10219"/>
                </a:lnTo>
                <a:lnTo>
                  <a:pt x="171629" y="22302"/>
                </a:lnTo>
                <a:lnTo>
                  <a:pt x="123264" y="38419"/>
                </a:lnTo>
                <a:lnTo>
                  <a:pt x="81498" y="58110"/>
                </a:lnTo>
                <a:lnTo>
                  <a:pt x="47310" y="80912"/>
                </a:lnTo>
                <a:lnTo>
                  <a:pt x="5582" y="134007"/>
                </a:lnTo>
                <a:lnTo>
                  <a:pt x="0" y="163379"/>
                </a:lnTo>
                <a:lnTo>
                  <a:pt x="5582" y="192729"/>
                </a:lnTo>
                <a:lnTo>
                  <a:pt x="47310" y="245796"/>
                </a:lnTo>
                <a:lnTo>
                  <a:pt x="81498" y="268590"/>
                </a:lnTo>
                <a:lnTo>
                  <a:pt x="123264" y="288274"/>
                </a:lnTo>
                <a:lnTo>
                  <a:pt x="171629" y="304388"/>
                </a:lnTo>
                <a:lnTo>
                  <a:pt x="225614" y="316469"/>
                </a:lnTo>
                <a:lnTo>
                  <a:pt x="284242" y="324056"/>
                </a:lnTo>
                <a:lnTo>
                  <a:pt x="346532" y="326688"/>
                </a:lnTo>
                <a:lnTo>
                  <a:pt x="408802" y="324056"/>
                </a:lnTo>
                <a:lnTo>
                  <a:pt x="467413" y="316469"/>
                </a:lnTo>
                <a:lnTo>
                  <a:pt x="521385" y="304388"/>
                </a:lnTo>
                <a:lnTo>
                  <a:pt x="569740" y="288274"/>
                </a:lnTo>
                <a:lnTo>
                  <a:pt x="611499" y="268590"/>
                </a:lnTo>
                <a:lnTo>
                  <a:pt x="645682" y="245796"/>
                </a:lnTo>
                <a:lnTo>
                  <a:pt x="687406" y="192729"/>
                </a:lnTo>
                <a:lnTo>
                  <a:pt x="692988" y="163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56378" y="610392"/>
            <a:ext cx="20256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 MT"/>
                <a:cs typeface="Arial MT"/>
              </a:rPr>
              <a:t>S</a:t>
            </a:r>
            <a:r>
              <a:rPr sz="650" spc="-5" dirty="0">
                <a:latin typeface="Arial MT"/>
                <a:cs typeface="Arial MT"/>
              </a:rPr>
              <a:t>t</a:t>
            </a:r>
            <a:r>
              <a:rPr sz="650" spc="5" dirty="0">
                <a:latin typeface="Arial MT"/>
                <a:cs typeface="Arial MT"/>
              </a:rPr>
              <a:t>a</a:t>
            </a:r>
            <a:r>
              <a:rPr sz="650" dirty="0">
                <a:latin typeface="Arial MT"/>
                <a:cs typeface="Arial MT"/>
              </a:rPr>
              <a:t>rt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2117" y="1211440"/>
            <a:ext cx="891540" cy="297180"/>
          </a:xfrm>
          <a:prstGeom prst="rect">
            <a:avLst/>
          </a:prstGeom>
          <a:solidFill>
            <a:srgbClr val="C9DAA9"/>
          </a:solidFill>
          <a:ln w="3175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600">
              <a:latin typeface="Times New Roman"/>
              <a:cs typeface="Times New Roman"/>
            </a:endParaRPr>
          </a:p>
          <a:p>
            <a:pPr marL="137795">
              <a:lnSpc>
                <a:spcPct val="100000"/>
              </a:lnSpc>
            </a:pPr>
            <a:r>
              <a:rPr sz="650" dirty="0">
                <a:latin typeface="Arial MT"/>
                <a:cs typeface="Arial MT"/>
              </a:rPr>
              <a:t>Initial</a:t>
            </a:r>
            <a:r>
              <a:rPr sz="650" spc="-2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Population</a:t>
            </a:r>
            <a:endParaRPr sz="65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38370" y="845077"/>
            <a:ext cx="38735" cy="366395"/>
            <a:chOff x="1538370" y="845077"/>
            <a:chExt cx="38735" cy="366395"/>
          </a:xfrm>
        </p:grpSpPr>
        <p:sp>
          <p:nvSpPr>
            <p:cNvPr id="8" name="object 8"/>
            <p:cNvSpPr/>
            <p:nvPr/>
          </p:nvSpPr>
          <p:spPr>
            <a:xfrm>
              <a:off x="1557648" y="845077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40">
                  <a:moveTo>
                    <a:pt x="0" y="0"/>
                  </a:moveTo>
                  <a:lnTo>
                    <a:pt x="0" y="33262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8370" y="1172883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4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10121" y="1889544"/>
            <a:ext cx="495300" cy="297180"/>
          </a:xfrm>
          <a:custGeom>
            <a:avLst/>
            <a:gdLst/>
            <a:ahLst/>
            <a:cxnLst/>
            <a:rect l="l" t="t" r="r" b="b"/>
            <a:pathLst>
              <a:path w="495300" h="297180">
                <a:moveTo>
                  <a:pt x="0" y="148501"/>
                </a:moveTo>
                <a:lnTo>
                  <a:pt x="247527" y="0"/>
                </a:lnTo>
                <a:lnTo>
                  <a:pt x="495006" y="148501"/>
                </a:lnTo>
                <a:lnTo>
                  <a:pt x="247527" y="297002"/>
                </a:lnTo>
                <a:lnTo>
                  <a:pt x="0" y="14850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00498" y="1986229"/>
            <a:ext cx="314325" cy="927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00" spc="20" dirty="0">
                <a:latin typeface="Arial MT"/>
                <a:cs typeface="Arial MT"/>
              </a:rPr>
              <a:t>Conve</a:t>
            </a:r>
            <a:r>
              <a:rPr sz="400" spc="10" dirty="0">
                <a:latin typeface="Arial MT"/>
                <a:cs typeface="Arial MT"/>
              </a:rPr>
              <a:t>r</a:t>
            </a:r>
            <a:r>
              <a:rPr sz="400" spc="20" dirty="0">
                <a:latin typeface="Arial MT"/>
                <a:cs typeface="Arial MT"/>
              </a:rPr>
              <a:t>ge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20" dirty="0">
                <a:latin typeface="Arial MT"/>
                <a:cs typeface="Arial MT"/>
              </a:rPr>
              <a:t>?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11115" y="2552839"/>
            <a:ext cx="693420" cy="327025"/>
          </a:xfrm>
          <a:custGeom>
            <a:avLst/>
            <a:gdLst/>
            <a:ahLst/>
            <a:cxnLst/>
            <a:rect l="l" t="t" r="r" b="b"/>
            <a:pathLst>
              <a:path w="693419" h="327025">
                <a:moveTo>
                  <a:pt x="692988" y="163379"/>
                </a:moveTo>
                <a:lnTo>
                  <a:pt x="671311" y="106365"/>
                </a:lnTo>
                <a:lnTo>
                  <a:pt x="611499" y="58110"/>
                </a:lnTo>
                <a:lnTo>
                  <a:pt x="569740" y="38419"/>
                </a:lnTo>
                <a:lnTo>
                  <a:pt x="521385" y="22302"/>
                </a:lnTo>
                <a:lnTo>
                  <a:pt x="467413" y="10219"/>
                </a:lnTo>
                <a:lnTo>
                  <a:pt x="408802" y="2631"/>
                </a:lnTo>
                <a:lnTo>
                  <a:pt x="346532" y="0"/>
                </a:lnTo>
                <a:lnTo>
                  <a:pt x="284242" y="2631"/>
                </a:lnTo>
                <a:lnTo>
                  <a:pt x="225614" y="10219"/>
                </a:lnTo>
                <a:lnTo>
                  <a:pt x="171629" y="22302"/>
                </a:lnTo>
                <a:lnTo>
                  <a:pt x="123264" y="38419"/>
                </a:lnTo>
                <a:lnTo>
                  <a:pt x="81498" y="58110"/>
                </a:lnTo>
                <a:lnTo>
                  <a:pt x="47310" y="80912"/>
                </a:lnTo>
                <a:lnTo>
                  <a:pt x="5582" y="134007"/>
                </a:lnTo>
                <a:lnTo>
                  <a:pt x="0" y="163379"/>
                </a:lnTo>
                <a:lnTo>
                  <a:pt x="5582" y="192729"/>
                </a:lnTo>
                <a:lnTo>
                  <a:pt x="47310" y="245796"/>
                </a:lnTo>
                <a:lnTo>
                  <a:pt x="81498" y="268590"/>
                </a:lnTo>
                <a:lnTo>
                  <a:pt x="123264" y="288274"/>
                </a:lnTo>
                <a:lnTo>
                  <a:pt x="171629" y="304388"/>
                </a:lnTo>
                <a:lnTo>
                  <a:pt x="225614" y="316469"/>
                </a:lnTo>
                <a:lnTo>
                  <a:pt x="284242" y="324056"/>
                </a:lnTo>
                <a:lnTo>
                  <a:pt x="346532" y="326688"/>
                </a:lnTo>
                <a:lnTo>
                  <a:pt x="408802" y="324056"/>
                </a:lnTo>
                <a:lnTo>
                  <a:pt x="467413" y="316469"/>
                </a:lnTo>
                <a:lnTo>
                  <a:pt x="521385" y="304388"/>
                </a:lnTo>
                <a:lnTo>
                  <a:pt x="569740" y="288274"/>
                </a:lnTo>
                <a:lnTo>
                  <a:pt x="611499" y="268590"/>
                </a:lnTo>
                <a:lnTo>
                  <a:pt x="645682" y="245796"/>
                </a:lnTo>
                <a:lnTo>
                  <a:pt x="687406" y="192729"/>
                </a:lnTo>
                <a:lnTo>
                  <a:pt x="692988" y="16337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58683" y="2644843"/>
            <a:ext cx="19812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 MT"/>
                <a:cs typeface="Arial MT"/>
              </a:rPr>
              <a:t>S</a:t>
            </a:r>
            <a:r>
              <a:rPr sz="650" spc="-5" dirty="0">
                <a:latin typeface="Arial MT"/>
                <a:cs typeface="Arial MT"/>
              </a:rPr>
              <a:t>t</a:t>
            </a:r>
            <a:r>
              <a:rPr sz="650" spc="5" dirty="0">
                <a:latin typeface="Arial MT"/>
                <a:cs typeface="Arial MT"/>
              </a:rPr>
              <a:t>op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97086" y="1889544"/>
            <a:ext cx="891540" cy="297180"/>
          </a:xfrm>
          <a:custGeom>
            <a:avLst/>
            <a:gdLst/>
            <a:ahLst/>
            <a:cxnLst/>
            <a:rect l="l" t="t" r="r" b="b"/>
            <a:pathLst>
              <a:path w="891539" h="297180">
                <a:moveTo>
                  <a:pt x="891006" y="0"/>
                </a:moveTo>
                <a:lnTo>
                  <a:pt x="0" y="0"/>
                </a:lnTo>
                <a:lnTo>
                  <a:pt x="0" y="297002"/>
                </a:lnTo>
                <a:lnTo>
                  <a:pt x="891006" y="297002"/>
                </a:lnTo>
                <a:lnTo>
                  <a:pt x="891006" y="0"/>
                </a:lnTo>
                <a:close/>
              </a:path>
            </a:pathLst>
          </a:custGeom>
          <a:solidFill>
            <a:srgbClr val="F9CC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597086" y="1889544"/>
            <a:ext cx="89154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550" b="1" dirty="0">
                <a:latin typeface="Arial"/>
                <a:cs typeface="Arial"/>
              </a:rPr>
              <a:t>Selection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15164" y="1507490"/>
            <a:ext cx="1882139" cy="1045844"/>
            <a:chOff x="715164" y="1507490"/>
            <a:chExt cx="1882139" cy="1045844"/>
          </a:xfrm>
        </p:grpSpPr>
        <p:sp>
          <p:nvSpPr>
            <p:cNvPr id="17" name="object 17"/>
            <p:cNvSpPr/>
            <p:nvPr/>
          </p:nvSpPr>
          <p:spPr>
            <a:xfrm>
              <a:off x="1557648" y="1508442"/>
              <a:ext cx="0" cy="347980"/>
            </a:xfrm>
            <a:custGeom>
              <a:avLst/>
              <a:gdLst/>
              <a:ahLst/>
              <a:cxnLst/>
              <a:rect l="l" t="t" r="r" b="b"/>
              <a:pathLst>
                <a:path h="347980">
                  <a:moveTo>
                    <a:pt x="0" y="0"/>
                  </a:moveTo>
                  <a:lnTo>
                    <a:pt x="0" y="3473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8370" y="1850986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57648" y="2186546"/>
              <a:ext cx="0" cy="332740"/>
            </a:xfrm>
            <a:custGeom>
              <a:avLst/>
              <a:gdLst/>
              <a:ahLst/>
              <a:cxnLst/>
              <a:rect l="l" t="t" r="r" b="b"/>
              <a:pathLst>
                <a:path h="332739">
                  <a:moveTo>
                    <a:pt x="0" y="0"/>
                  </a:moveTo>
                  <a:lnTo>
                    <a:pt x="0" y="33255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8370" y="2514282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4" h="38735">
                  <a:moveTo>
                    <a:pt x="38557" y="0"/>
                  </a:moveTo>
                  <a:lnTo>
                    <a:pt x="0" y="0"/>
                  </a:lnTo>
                  <a:lnTo>
                    <a:pt x="19278" y="38557"/>
                  </a:lnTo>
                  <a:lnTo>
                    <a:pt x="38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5127" y="2038045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22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58529" y="2018766"/>
              <a:ext cx="38735" cy="38735"/>
            </a:xfrm>
            <a:custGeom>
              <a:avLst/>
              <a:gdLst/>
              <a:ahLst/>
              <a:cxnLst/>
              <a:rect l="l" t="t" r="r" b="b"/>
              <a:pathLst>
                <a:path w="38735" h="38735">
                  <a:moveTo>
                    <a:pt x="0" y="0"/>
                  </a:moveTo>
                  <a:lnTo>
                    <a:pt x="0" y="38557"/>
                  </a:lnTo>
                  <a:lnTo>
                    <a:pt x="38557" y="19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16116" y="1687118"/>
              <a:ext cx="842010" cy="38735"/>
            </a:xfrm>
            <a:custGeom>
              <a:avLst/>
              <a:gdLst/>
              <a:ahLst/>
              <a:cxnLst/>
              <a:rect l="l" t="t" r="r" b="b"/>
              <a:pathLst>
                <a:path w="842010" h="38735">
                  <a:moveTo>
                    <a:pt x="841531" y="19278"/>
                  </a:moveTo>
                  <a:lnTo>
                    <a:pt x="0" y="19278"/>
                  </a:lnTo>
                </a:path>
                <a:path w="842010" h="38735">
                  <a:moveTo>
                    <a:pt x="822253" y="38557"/>
                  </a:moveTo>
                  <a:lnTo>
                    <a:pt x="841531" y="19278"/>
                  </a:lnTo>
                  <a:lnTo>
                    <a:pt x="82225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707419" y="2328003"/>
            <a:ext cx="170180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 MT"/>
                <a:cs typeface="Arial MT"/>
              </a:rPr>
              <a:t>Yes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35854" y="1867692"/>
            <a:ext cx="132715" cy="12636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50" spc="5" dirty="0">
                <a:latin typeface="Arial MT"/>
                <a:cs typeface="Arial MT"/>
              </a:rPr>
              <a:t>No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97086" y="2498426"/>
            <a:ext cx="891540" cy="297180"/>
          </a:xfrm>
          <a:custGeom>
            <a:avLst/>
            <a:gdLst/>
            <a:ahLst/>
            <a:cxnLst/>
            <a:rect l="l" t="t" r="r" b="b"/>
            <a:pathLst>
              <a:path w="891539" h="297180">
                <a:moveTo>
                  <a:pt x="891006" y="0"/>
                </a:moveTo>
                <a:lnTo>
                  <a:pt x="0" y="0"/>
                </a:lnTo>
                <a:lnTo>
                  <a:pt x="0" y="297002"/>
                </a:lnTo>
                <a:lnTo>
                  <a:pt x="891006" y="297002"/>
                </a:lnTo>
                <a:lnTo>
                  <a:pt x="891006" y="0"/>
                </a:lnTo>
                <a:close/>
              </a:path>
            </a:pathLst>
          </a:custGeom>
          <a:solidFill>
            <a:srgbClr val="D2C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97086" y="2498426"/>
            <a:ext cx="891540" cy="2971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650">
              <a:latin typeface="Times New Roman"/>
              <a:cs typeface="Times New Roman"/>
            </a:endParaRPr>
          </a:p>
          <a:p>
            <a:pPr marL="218440">
              <a:lnSpc>
                <a:spcPct val="100000"/>
              </a:lnSpc>
            </a:pPr>
            <a:r>
              <a:rPr sz="550" b="1" dirty="0">
                <a:latin typeface="Arial"/>
                <a:cs typeface="Arial"/>
              </a:rPr>
              <a:t>Reproduction</a:t>
            </a:r>
            <a:endParaRPr sz="55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5278" y="1705559"/>
            <a:ext cx="2338070" cy="1388110"/>
            <a:chOff x="715278" y="1705559"/>
            <a:chExt cx="2338070" cy="1388110"/>
          </a:xfrm>
        </p:grpSpPr>
        <p:sp>
          <p:nvSpPr>
            <p:cNvPr id="29" name="object 29"/>
            <p:cNvSpPr/>
            <p:nvPr/>
          </p:nvSpPr>
          <p:spPr>
            <a:xfrm>
              <a:off x="716116" y="1706397"/>
              <a:ext cx="2336800" cy="1386205"/>
            </a:xfrm>
            <a:custGeom>
              <a:avLst/>
              <a:gdLst/>
              <a:ahLst/>
              <a:cxnLst/>
              <a:rect l="l" t="t" r="r" b="b"/>
              <a:pathLst>
                <a:path w="2336800" h="1386205">
                  <a:moveTo>
                    <a:pt x="0" y="0"/>
                  </a:moveTo>
                  <a:lnTo>
                    <a:pt x="0" y="1386033"/>
                  </a:lnTo>
                  <a:lnTo>
                    <a:pt x="2336391" y="1386033"/>
                  </a:lnTo>
                  <a:lnTo>
                    <a:pt x="2336391" y="1089031"/>
                  </a:lnTo>
                </a:path>
                <a:path w="2336800" h="1386205">
                  <a:moveTo>
                    <a:pt x="2326473" y="480148"/>
                  </a:moveTo>
                  <a:lnTo>
                    <a:pt x="2317532" y="7628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14649" y="2459240"/>
              <a:ext cx="38735" cy="39370"/>
            </a:xfrm>
            <a:custGeom>
              <a:avLst/>
              <a:gdLst/>
              <a:ahLst/>
              <a:cxnLst/>
              <a:rect l="l" t="t" r="r" b="b"/>
              <a:pathLst>
                <a:path w="38735" h="39369">
                  <a:moveTo>
                    <a:pt x="0" y="0"/>
                  </a:moveTo>
                  <a:lnTo>
                    <a:pt x="18091" y="39185"/>
                  </a:lnTo>
                  <a:lnTo>
                    <a:pt x="38557" y="1257"/>
                  </a:lnTo>
                  <a:lnTo>
                    <a:pt x="29025" y="4361"/>
                  </a:lnTo>
                  <a:lnTo>
                    <a:pt x="19147" y="5186"/>
                  </a:lnTo>
                  <a:lnTo>
                    <a:pt x="9334" y="37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565946" y="1057642"/>
            <a:ext cx="494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50" b="1" dirty="0">
                <a:latin typeface="Arial"/>
                <a:cs typeface="Arial"/>
              </a:rPr>
              <a:t>Note:</a:t>
            </a:r>
            <a:endParaRPr sz="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400" spc="20" dirty="0">
                <a:solidFill>
                  <a:srgbClr val="2E15E2"/>
                </a:solidFill>
                <a:latin typeface="Arial MT"/>
                <a:cs typeface="Arial MT"/>
              </a:rPr>
              <a:t>An</a:t>
            </a:r>
            <a:r>
              <a:rPr sz="400" spc="-10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individual</a:t>
            </a:r>
            <a:r>
              <a:rPr sz="400" spc="-5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in</a:t>
            </a:r>
            <a:r>
              <a:rPr sz="400" spc="-10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the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65946" y="1209916"/>
            <a:ext cx="488315" cy="2266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0"/>
              </a:spcBef>
            </a:pP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population </a:t>
            </a:r>
            <a:r>
              <a:rPr sz="400" spc="10" dirty="0">
                <a:solidFill>
                  <a:srgbClr val="2E15E2"/>
                </a:solidFill>
                <a:latin typeface="Arial MT"/>
                <a:cs typeface="Arial MT"/>
              </a:rPr>
              <a:t>is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 corresponding</a:t>
            </a:r>
            <a:r>
              <a:rPr sz="400" spc="-5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0" dirty="0">
                <a:solidFill>
                  <a:srgbClr val="2E15E2"/>
                </a:solidFill>
                <a:latin typeface="Arial MT"/>
                <a:cs typeface="Arial MT"/>
              </a:rPr>
              <a:t>to</a:t>
            </a:r>
            <a:r>
              <a:rPr sz="400" spc="-5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20" dirty="0">
                <a:solidFill>
                  <a:srgbClr val="2E15E2"/>
                </a:solidFill>
                <a:latin typeface="Arial MT"/>
                <a:cs typeface="Arial MT"/>
              </a:rPr>
              <a:t>a </a:t>
            </a:r>
            <a:r>
              <a:rPr sz="400" spc="-100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possible</a:t>
            </a:r>
            <a:r>
              <a:rPr sz="400" spc="-5" dirty="0">
                <a:solidFill>
                  <a:srgbClr val="2E15E2"/>
                </a:solidFill>
                <a:latin typeface="Arial MT"/>
                <a:cs typeface="Arial MT"/>
              </a:rPr>
              <a:t> </a:t>
            </a:r>
            <a:r>
              <a:rPr sz="400" spc="15" dirty="0">
                <a:solidFill>
                  <a:srgbClr val="2E15E2"/>
                </a:solidFill>
                <a:latin typeface="Arial MT"/>
                <a:cs typeface="Arial MT"/>
              </a:rPr>
              <a:t>solution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34" name="object 34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16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595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5" dirty="0"/>
              <a:t>Working</a:t>
            </a:r>
            <a:r>
              <a:rPr spc="-10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Genetic</a:t>
            </a:r>
            <a:r>
              <a:rPr spc="-5" dirty="0"/>
              <a:t> </a:t>
            </a:r>
            <a:r>
              <a:rPr spc="1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1015795"/>
            <a:ext cx="3797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Note: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334769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33378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2932" y="1254059"/>
            <a:ext cx="3952240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85365">
              <a:lnSpc>
                <a:spcPct val="125299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iterative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process. </a:t>
            </a:r>
            <a:r>
              <a:rPr sz="1100" spc="-5" dirty="0">
                <a:latin typeface="Microsoft Sans Serif"/>
                <a:cs typeface="Microsoft Sans Serif"/>
              </a:rPr>
              <a:t> It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searching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technique.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" dirty="0">
                <a:latin typeface="Microsoft Sans Serif"/>
                <a:cs typeface="Microsoft Sans Serif"/>
              </a:rPr>
              <a:t>Working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cycle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/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without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convergence.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Solution is </a:t>
            </a:r>
            <a:r>
              <a:rPr sz="1100" spc="-5" dirty="0">
                <a:latin typeface="Microsoft Sans Serif"/>
                <a:cs typeface="Microsoft Sans Serif"/>
              </a:rPr>
              <a:t>not necessarily </a:t>
            </a:r>
            <a:r>
              <a:rPr sz="1100" spc="-10" dirty="0">
                <a:latin typeface="Microsoft Sans Serif"/>
                <a:cs typeface="Microsoft Sans Serif"/>
              </a:rPr>
              <a:t>guranteed.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Usually, </a:t>
            </a:r>
            <a:r>
              <a:rPr sz="1100" spc="-5" dirty="0">
                <a:latin typeface="Microsoft Sans Serif"/>
                <a:cs typeface="Microsoft Sans Serif"/>
              </a:rPr>
              <a:t>terminated </a:t>
            </a:r>
            <a:r>
              <a:rPr sz="1100" spc="-10" dirty="0">
                <a:latin typeface="Microsoft Sans Serif"/>
                <a:cs typeface="Microsoft Sans Serif"/>
              </a:rPr>
              <a:t>with 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local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optima.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544802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54381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754835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753214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96486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963869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5" name="object 1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17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750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Framework</a:t>
            </a:r>
            <a:r>
              <a:rPr spc="-5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20" dirty="0"/>
              <a:t>GA:</a:t>
            </a:r>
            <a:r>
              <a:rPr dirty="0"/>
              <a:t> </a:t>
            </a: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detail</a:t>
            </a:r>
            <a:r>
              <a:rPr dirty="0"/>
              <a:t> </a:t>
            </a:r>
            <a:r>
              <a:rPr spc="10" dirty="0"/>
              <a:t>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63889" y="1375867"/>
            <a:ext cx="820419" cy="1576705"/>
            <a:chOff x="2363889" y="1375867"/>
            <a:chExt cx="820419" cy="1576705"/>
          </a:xfrm>
        </p:grpSpPr>
        <p:sp>
          <p:nvSpPr>
            <p:cNvPr id="5" name="object 5"/>
            <p:cNvSpPr/>
            <p:nvPr/>
          </p:nvSpPr>
          <p:spPr>
            <a:xfrm>
              <a:off x="2427509" y="1376502"/>
              <a:ext cx="680720" cy="680720"/>
            </a:xfrm>
            <a:custGeom>
              <a:avLst/>
              <a:gdLst/>
              <a:ahLst/>
              <a:cxnLst/>
              <a:rect l="l" t="t" r="r" b="b"/>
              <a:pathLst>
                <a:path w="680719" h="680719">
                  <a:moveTo>
                    <a:pt x="655192" y="0"/>
                  </a:moveTo>
                  <a:lnTo>
                    <a:pt x="25203" y="0"/>
                  </a:lnTo>
                  <a:lnTo>
                    <a:pt x="15395" y="1974"/>
                  </a:lnTo>
                  <a:lnTo>
                    <a:pt x="7384" y="7362"/>
                  </a:lnTo>
                  <a:lnTo>
                    <a:pt x="1981" y="15358"/>
                  </a:lnTo>
                  <a:lnTo>
                    <a:pt x="0" y="25158"/>
                  </a:lnTo>
                  <a:lnTo>
                    <a:pt x="0" y="655192"/>
                  </a:lnTo>
                  <a:lnTo>
                    <a:pt x="1981" y="665000"/>
                  </a:lnTo>
                  <a:lnTo>
                    <a:pt x="7384" y="673011"/>
                  </a:lnTo>
                  <a:lnTo>
                    <a:pt x="15395" y="678414"/>
                  </a:lnTo>
                  <a:lnTo>
                    <a:pt x="25203" y="680396"/>
                  </a:lnTo>
                  <a:lnTo>
                    <a:pt x="655192" y="680396"/>
                  </a:lnTo>
                  <a:lnTo>
                    <a:pt x="665000" y="678414"/>
                  </a:lnTo>
                  <a:lnTo>
                    <a:pt x="673011" y="673011"/>
                  </a:lnTo>
                  <a:lnTo>
                    <a:pt x="678414" y="665000"/>
                  </a:lnTo>
                  <a:lnTo>
                    <a:pt x="680396" y="655192"/>
                  </a:lnTo>
                  <a:lnTo>
                    <a:pt x="680396" y="25158"/>
                  </a:lnTo>
                  <a:lnTo>
                    <a:pt x="678414" y="15358"/>
                  </a:lnTo>
                  <a:lnTo>
                    <a:pt x="673011" y="7362"/>
                  </a:lnTo>
                  <a:lnTo>
                    <a:pt x="665000" y="1974"/>
                  </a:lnTo>
                  <a:lnTo>
                    <a:pt x="655192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7509" y="1376502"/>
              <a:ext cx="680720" cy="680720"/>
            </a:xfrm>
            <a:custGeom>
              <a:avLst/>
              <a:gdLst/>
              <a:ahLst/>
              <a:cxnLst/>
              <a:rect l="l" t="t" r="r" b="b"/>
              <a:pathLst>
                <a:path w="680719" h="680719">
                  <a:moveTo>
                    <a:pt x="25203" y="680396"/>
                  </a:moveTo>
                  <a:lnTo>
                    <a:pt x="655192" y="680396"/>
                  </a:lnTo>
                  <a:lnTo>
                    <a:pt x="665000" y="678414"/>
                  </a:lnTo>
                  <a:lnTo>
                    <a:pt x="673011" y="673011"/>
                  </a:lnTo>
                  <a:lnTo>
                    <a:pt x="678414" y="665000"/>
                  </a:lnTo>
                  <a:lnTo>
                    <a:pt x="680396" y="655192"/>
                  </a:lnTo>
                  <a:lnTo>
                    <a:pt x="680396" y="25158"/>
                  </a:lnTo>
                  <a:lnTo>
                    <a:pt x="678414" y="15358"/>
                  </a:lnTo>
                  <a:lnTo>
                    <a:pt x="673011" y="7362"/>
                  </a:lnTo>
                  <a:lnTo>
                    <a:pt x="665000" y="1974"/>
                  </a:lnTo>
                  <a:lnTo>
                    <a:pt x="655192" y="0"/>
                  </a:lnTo>
                  <a:lnTo>
                    <a:pt x="25203" y="0"/>
                  </a:lnTo>
                  <a:lnTo>
                    <a:pt x="15395" y="1974"/>
                  </a:lnTo>
                  <a:lnTo>
                    <a:pt x="7384" y="7362"/>
                  </a:lnTo>
                  <a:lnTo>
                    <a:pt x="1981" y="15358"/>
                  </a:lnTo>
                  <a:lnTo>
                    <a:pt x="0" y="25158"/>
                  </a:lnTo>
                  <a:lnTo>
                    <a:pt x="0" y="655192"/>
                  </a:lnTo>
                  <a:lnTo>
                    <a:pt x="1981" y="665000"/>
                  </a:lnTo>
                  <a:lnTo>
                    <a:pt x="7384" y="673011"/>
                  </a:lnTo>
                  <a:lnTo>
                    <a:pt x="15395" y="678414"/>
                  </a:lnTo>
                  <a:lnTo>
                    <a:pt x="25203" y="68039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64524" y="2195493"/>
              <a:ext cx="819150" cy="756285"/>
            </a:xfrm>
            <a:custGeom>
              <a:avLst/>
              <a:gdLst/>
              <a:ahLst/>
              <a:cxnLst/>
              <a:rect l="l" t="t" r="r" b="b"/>
              <a:pathLst>
                <a:path w="819150" h="756285">
                  <a:moveTo>
                    <a:pt x="793788" y="0"/>
                  </a:move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730789"/>
                  </a:lnTo>
                  <a:lnTo>
                    <a:pt x="1981" y="740597"/>
                  </a:lnTo>
                  <a:lnTo>
                    <a:pt x="7384" y="748607"/>
                  </a:lnTo>
                  <a:lnTo>
                    <a:pt x="15395" y="754007"/>
                  </a:lnTo>
                  <a:lnTo>
                    <a:pt x="25203" y="755987"/>
                  </a:lnTo>
                  <a:lnTo>
                    <a:pt x="793788" y="755987"/>
                  </a:lnTo>
                  <a:lnTo>
                    <a:pt x="803595" y="754007"/>
                  </a:lnTo>
                  <a:lnTo>
                    <a:pt x="811606" y="748607"/>
                  </a:lnTo>
                  <a:lnTo>
                    <a:pt x="817009" y="740597"/>
                  </a:lnTo>
                  <a:lnTo>
                    <a:pt x="818991" y="730789"/>
                  </a:lnTo>
                  <a:lnTo>
                    <a:pt x="818991" y="25203"/>
                  </a:lnTo>
                  <a:lnTo>
                    <a:pt x="817009" y="15395"/>
                  </a:lnTo>
                  <a:lnTo>
                    <a:pt x="811606" y="7384"/>
                  </a:lnTo>
                  <a:lnTo>
                    <a:pt x="803595" y="1981"/>
                  </a:lnTo>
                  <a:lnTo>
                    <a:pt x="793788" y="0"/>
                  </a:lnTo>
                  <a:close/>
                </a:path>
              </a:pathLst>
            </a:custGeom>
            <a:solidFill>
              <a:srgbClr val="97D0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64524" y="2195493"/>
              <a:ext cx="819150" cy="756285"/>
            </a:xfrm>
            <a:custGeom>
              <a:avLst/>
              <a:gdLst/>
              <a:ahLst/>
              <a:cxnLst/>
              <a:rect l="l" t="t" r="r" b="b"/>
              <a:pathLst>
                <a:path w="819150" h="756285">
                  <a:moveTo>
                    <a:pt x="25203" y="755987"/>
                  </a:moveTo>
                  <a:lnTo>
                    <a:pt x="793788" y="755987"/>
                  </a:lnTo>
                  <a:lnTo>
                    <a:pt x="803595" y="754007"/>
                  </a:lnTo>
                  <a:lnTo>
                    <a:pt x="811606" y="748607"/>
                  </a:lnTo>
                  <a:lnTo>
                    <a:pt x="817009" y="740597"/>
                  </a:lnTo>
                  <a:lnTo>
                    <a:pt x="818991" y="730789"/>
                  </a:lnTo>
                  <a:lnTo>
                    <a:pt x="818991" y="25203"/>
                  </a:lnTo>
                  <a:lnTo>
                    <a:pt x="817009" y="15395"/>
                  </a:lnTo>
                  <a:lnTo>
                    <a:pt x="811606" y="7384"/>
                  </a:lnTo>
                  <a:lnTo>
                    <a:pt x="803595" y="1981"/>
                  </a:lnTo>
                  <a:lnTo>
                    <a:pt x="793788" y="0"/>
                  </a:ln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730789"/>
                  </a:lnTo>
                  <a:lnTo>
                    <a:pt x="1981" y="740597"/>
                  </a:lnTo>
                  <a:lnTo>
                    <a:pt x="7384" y="748607"/>
                  </a:lnTo>
                  <a:lnTo>
                    <a:pt x="15395" y="754007"/>
                  </a:lnTo>
                  <a:lnTo>
                    <a:pt x="25203" y="7559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08514" y="557466"/>
            <a:ext cx="441325" cy="208279"/>
          </a:xfrm>
          <a:custGeom>
            <a:avLst/>
            <a:gdLst/>
            <a:ahLst/>
            <a:cxnLst/>
            <a:rect l="l" t="t" r="r" b="b"/>
            <a:pathLst>
              <a:path w="441325" h="208279">
                <a:moveTo>
                  <a:pt x="440992" y="103968"/>
                </a:moveTo>
                <a:lnTo>
                  <a:pt x="410888" y="51489"/>
                </a:lnTo>
                <a:lnTo>
                  <a:pt x="376412" y="30448"/>
                </a:lnTo>
                <a:lnTo>
                  <a:pt x="331790" y="14192"/>
                </a:lnTo>
                <a:lnTo>
                  <a:pt x="279125" y="3713"/>
                </a:lnTo>
                <a:lnTo>
                  <a:pt x="220520" y="0"/>
                </a:lnTo>
                <a:lnTo>
                  <a:pt x="161896" y="3713"/>
                </a:lnTo>
                <a:lnTo>
                  <a:pt x="109218" y="14192"/>
                </a:lnTo>
                <a:lnTo>
                  <a:pt x="64588" y="30448"/>
                </a:lnTo>
                <a:lnTo>
                  <a:pt x="30106" y="51489"/>
                </a:lnTo>
                <a:lnTo>
                  <a:pt x="0" y="103968"/>
                </a:lnTo>
                <a:lnTo>
                  <a:pt x="7877" y="131591"/>
                </a:lnTo>
                <a:lnTo>
                  <a:pt x="64588" y="177449"/>
                </a:lnTo>
                <a:lnTo>
                  <a:pt x="109218" y="193701"/>
                </a:lnTo>
                <a:lnTo>
                  <a:pt x="161896" y="204179"/>
                </a:lnTo>
                <a:lnTo>
                  <a:pt x="220520" y="207892"/>
                </a:lnTo>
                <a:lnTo>
                  <a:pt x="279125" y="204179"/>
                </a:lnTo>
                <a:lnTo>
                  <a:pt x="331790" y="193701"/>
                </a:lnTo>
                <a:lnTo>
                  <a:pt x="376412" y="177449"/>
                </a:lnTo>
                <a:lnTo>
                  <a:pt x="410888" y="156416"/>
                </a:lnTo>
                <a:lnTo>
                  <a:pt x="440992" y="103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59972" y="611396"/>
            <a:ext cx="13843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S</a:t>
            </a:r>
            <a:r>
              <a:rPr sz="400" dirty="0">
                <a:latin typeface="Arial MT"/>
                <a:cs typeface="Arial MT"/>
              </a:rPr>
              <a:t>t</a:t>
            </a:r>
            <a:r>
              <a:rPr sz="400" spc="10" dirty="0">
                <a:latin typeface="Arial MT"/>
                <a:cs typeface="Arial MT"/>
              </a:rPr>
              <a:t>a</a:t>
            </a:r>
            <a:r>
              <a:rPr sz="400" spc="5" dirty="0">
                <a:latin typeface="Arial MT"/>
                <a:cs typeface="Arial MT"/>
              </a:rPr>
              <a:t>rt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5515" y="998499"/>
            <a:ext cx="567055" cy="189230"/>
          </a:xfrm>
          <a:prstGeom prst="rect">
            <a:avLst/>
          </a:prstGeom>
          <a:solidFill>
            <a:srgbClr val="ECCDCA"/>
          </a:solidFill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56515">
              <a:lnSpc>
                <a:spcPct val="100000"/>
              </a:lnSpc>
            </a:pPr>
            <a:r>
              <a:rPr sz="400" spc="5" dirty="0">
                <a:latin typeface="Arial MT"/>
                <a:cs typeface="Arial MT"/>
              </a:rPr>
              <a:t>Initialize</a:t>
            </a:r>
            <a:r>
              <a:rPr sz="400" spc="-2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population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16766" y="765359"/>
            <a:ext cx="24765" cy="233679"/>
            <a:chOff x="1816766" y="765359"/>
            <a:chExt cx="24765" cy="233679"/>
          </a:xfrm>
        </p:grpSpPr>
        <p:sp>
          <p:nvSpPr>
            <p:cNvPr id="13" name="object 13"/>
            <p:cNvSpPr/>
            <p:nvPr/>
          </p:nvSpPr>
          <p:spPr>
            <a:xfrm>
              <a:off x="1829035" y="765359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90">
                  <a:moveTo>
                    <a:pt x="0" y="0"/>
                  </a:moveTo>
                  <a:lnTo>
                    <a:pt x="0" y="2116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16766" y="97396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671517" y="1430020"/>
            <a:ext cx="315595" cy="189230"/>
          </a:xfrm>
          <a:custGeom>
            <a:avLst/>
            <a:gdLst/>
            <a:ahLst/>
            <a:cxnLst/>
            <a:rect l="l" t="t" r="r" b="b"/>
            <a:pathLst>
              <a:path w="315594" h="189230">
                <a:moveTo>
                  <a:pt x="0" y="94500"/>
                </a:moveTo>
                <a:lnTo>
                  <a:pt x="157517" y="0"/>
                </a:lnTo>
                <a:lnTo>
                  <a:pt x="315003" y="94500"/>
                </a:lnTo>
                <a:lnTo>
                  <a:pt x="157517" y="189001"/>
                </a:lnTo>
                <a:lnTo>
                  <a:pt x="0" y="94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724412" y="1486929"/>
            <a:ext cx="209550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latin typeface="Arial MT"/>
                <a:cs typeface="Arial MT"/>
              </a:rPr>
              <a:t>Conve</a:t>
            </a:r>
            <a:r>
              <a:rPr sz="250" spc="10" dirty="0">
                <a:latin typeface="Arial MT"/>
                <a:cs typeface="Arial MT"/>
              </a:rPr>
              <a:t>r</a:t>
            </a:r>
            <a:r>
              <a:rPr sz="250" spc="15" dirty="0">
                <a:latin typeface="Arial MT"/>
                <a:cs typeface="Arial MT"/>
              </a:rPr>
              <a:t>ge</a:t>
            </a:r>
            <a:r>
              <a:rPr sz="250" spc="5" dirty="0">
                <a:latin typeface="Arial MT"/>
                <a:cs typeface="Arial MT"/>
              </a:rPr>
              <a:t> </a:t>
            </a:r>
            <a:r>
              <a:rPr sz="250" spc="15" dirty="0">
                <a:latin typeface="Arial MT"/>
                <a:cs typeface="Arial MT"/>
              </a:rPr>
              <a:t>?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08514" y="1852117"/>
            <a:ext cx="441325" cy="208279"/>
          </a:xfrm>
          <a:custGeom>
            <a:avLst/>
            <a:gdLst/>
            <a:ahLst/>
            <a:cxnLst/>
            <a:rect l="l" t="t" r="r" b="b"/>
            <a:pathLst>
              <a:path w="441325" h="208280">
                <a:moveTo>
                  <a:pt x="440992" y="103968"/>
                </a:moveTo>
                <a:lnTo>
                  <a:pt x="410888" y="51489"/>
                </a:lnTo>
                <a:lnTo>
                  <a:pt x="376412" y="30448"/>
                </a:lnTo>
                <a:lnTo>
                  <a:pt x="331790" y="14192"/>
                </a:lnTo>
                <a:lnTo>
                  <a:pt x="279125" y="3713"/>
                </a:lnTo>
                <a:lnTo>
                  <a:pt x="220520" y="0"/>
                </a:lnTo>
                <a:lnTo>
                  <a:pt x="161896" y="3713"/>
                </a:lnTo>
                <a:lnTo>
                  <a:pt x="109218" y="14192"/>
                </a:lnTo>
                <a:lnTo>
                  <a:pt x="64588" y="30448"/>
                </a:lnTo>
                <a:lnTo>
                  <a:pt x="30106" y="51489"/>
                </a:lnTo>
                <a:lnTo>
                  <a:pt x="0" y="103968"/>
                </a:lnTo>
                <a:lnTo>
                  <a:pt x="7877" y="131591"/>
                </a:lnTo>
                <a:lnTo>
                  <a:pt x="64588" y="177449"/>
                </a:lnTo>
                <a:lnTo>
                  <a:pt x="109218" y="193701"/>
                </a:lnTo>
                <a:lnTo>
                  <a:pt x="161896" y="204179"/>
                </a:lnTo>
                <a:lnTo>
                  <a:pt x="220520" y="207892"/>
                </a:lnTo>
                <a:lnTo>
                  <a:pt x="279125" y="204179"/>
                </a:lnTo>
                <a:lnTo>
                  <a:pt x="331790" y="193701"/>
                </a:lnTo>
                <a:lnTo>
                  <a:pt x="376412" y="177449"/>
                </a:lnTo>
                <a:lnTo>
                  <a:pt x="410888" y="156416"/>
                </a:lnTo>
                <a:lnTo>
                  <a:pt x="440992" y="10396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61439" y="1906046"/>
            <a:ext cx="13525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S</a:t>
            </a:r>
            <a:r>
              <a:rPr sz="400" dirty="0">
                <a:latin typeface="Arial MT"/>
                <a:cs typeface="Arial MT"/>
              </a:rPr>
              <a:t>t</a:t>
            </a:r>
            <a:r>
              <a:rPr sz="400" spc="10" dirty="0">
                <a:latin typeface="Arial MT"/>
                <a:cs typeface="Arial MT"/>
              </a:rPr>
              <a:t>op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490495" y="1430020"/>
            <a:ext cx="567055" cy="189230"/>
          </a:xfrm>
          <a:custGeom>
            <a:avLst/>
            <a:gdLst/>
            <a:ahLst/>
            <a:cxnLst/>
            <a:rect l="l" t="t" r="r" b="b"/>
            <a:pathLst>
              <a:path w="567055" h="189230">
                <a:moveTo>
                  <a:pt x="567004" y="0"/>
                </a:moveTo>
                <a:lnTo>
                  <a:pt x="0" y="0"/>
                </a:lnTo>
                <a:lnTo>
                  <a:pt x="0" y="189001"/>
                </a:lnTo>
                <a:lnTo>
                  <a:pt x="567004" y="189001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90495" y="1430020"/>
            <a:ext cx="567055" cy="1892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50165">
              <a:lnSpc>
                <a:spcPct val="100000"/>
              </a:lnSpc>
            </a:pPr>
            <a:r>
              <a:rPr sz="400" spc="5" dirty="0">
                <a:latin typeface="Arial MT"/>
                <a:cs typeface="Arial MT"/>
              </a:rPr>
              <a:t>Evaluate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the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fitness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90495" y="1798599"/>
            <a:ext cx="567055" cy="189230"/>
          </a:xfrm>
          <a:custGeom>
            <a:avLst/>
            <a:gdLst/>
            <a:ahLst/>
            <a:cxnLst/>
            <a:rect l="l" t="t" r="r" b="b"/>
            <a:pathLst>
              <a:path w="567055" h="189230">
                <a:moveTo>
                  <a:pt x="567004" y="0"/>
                </a:moveTo>
                <a:lnTo>
                  <a:pt x="0" y="0"/>
                </a:lnTo>
                <a:lnTo>
                  <a:pt x="0" y="189001"/>
                </a:lnTo>
                <a:lnTo>
                  <a:pt x="567004" y="189001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0495" y="1798599"/>
            <a:ext cx="567055" cy="1892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400">
              <a:latin typeface="Times New Roman"/>
              <a:cs typeface="Times New Roman"/>
            </a:endParaRPr>
          </a:p>
          <a:p>
            <a:pPr marL="142240">
              <a:lnSpc>
                <a:spcPct val="100000"/>
              </a:lnSpc>
            </a:pPr>
            <a:r>
              <a:rPr sz="400" spc="5" dirty="0">
                <a:latin typeface="Arial MT"/>
                <a:cs typeface="Arial MT"/>
              </a:rPr>
              <a:t>Select</a:t>
            </a:r>
            <a:r>
              <a:rPr sz="400" spc="-2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Mate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490495" y="1624698"/>
            <a:ext cx="567055" cy="760095"/>
            <a:chOff x="2490495" y="1624698"/>
            <a:chExt cx="567055" cy="760095"/>
          </a:xfrm>
        </p:grpSpPr>
        <p:sp>
          <p:nvSpPr>
            <p:cNvPr id="24" name="object 24"/>
            <p:cNvSpPr/>
            <p:nvPr/>
          </p:nvSpPr>
          <p:spPr>
            <a:xfrm>
              <a:off x="2773997" y="1625333"/>
              <a:ext cx="0" cy="158115"/>
            </a:xfrm>
            <a:custGeom>
              <a:avLst/>
              <a:gdLst/>
              <a:ahLst/>
              <a:cxnLst/>
              <a:rect l="l" t="t" r="r" b="b"/>
              <a:pathLst>
                <a:path h="158114">
                  <a:moveTo>
                    <a:pt x="0" y="0"/>
                  </a:moveTo>
                  <a:lnTo>
                    <a:pt x="0" y="15806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61729" y="178033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90495" y="2258496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67004" y="0"/>
                  </a:moveTo>
                  <a:lnTo>
                    <a:pt x="0" y="0"/>
                  </a:lnTo>
                  <a:lnTo>
                    <a:pt x="0" y="125997"/>
                  </a:lnTo>
                  <a:lnTo>
                    <a:pt x="567004" y="125997"/>
                  </a:lnTo>
                  <a:lnTo>
                    <a:pt x="567004" y="0"/>
                  </a:lnTo>
                  <a:close/>
                </a:path>
              </a:pathLst>
            </a:custGeom>
            <a:solidFill>
              <a:srgbClr val="ECCD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90495" y="2258497"/>
            <a:ext cx="567055" cy="12636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220"/>
              </a:spcBef>
            </a:pPr>
            <a:r>
              <a:rPr sz="400" spc="10" dirty="0">
                <a:latin typeface="Arial MT"/>
                <a:cs typeface="Arial MT"/>
              </a:rPr>
              <a:t>Crossover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90495" y="2510483"/>
            <a:ext cx="567055" cy="126364"/>
          </a:xfrm>
          <a:custGeom>
            <a:avLst/>
            <a:gdLst/>
            <a:ahLst/>
            <a:cxnLst/>
            <a:rect l="l" t="t" r="r" b="b"/>
            <a:pathLst>
              <a:path w="567055" h="126364">
                <a:moveTo>
                  <a:pt x="567004" y="0"/>
                </a:moveTo>
                <a:lnTo>
                  <a:pt x="0" y="0"/>
                </a:lnTo>
                <a:lnTo>
                  <a:pt x="0" y="125997"/>
                </a:lnTo>
                <a:lnTo>
                  <a:pt x="567004" y="125997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490495" y="2510483"/>
            <a:ext cx="567055" cy="12636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220"/>
              </a:spcBef>
            </a:pPr>
            <a:r>
              <a:rPr sz="400" spc="5" dirty="0">
                <a:latin typeface="Arial MT"/>
                <a:cs typeface="Arial MT"/>
              </a:rPr>
              <a:t>Mutation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90495" y="2762484"/>
            <a:ext cx="567055" cy="126364"/>
          </a:xfrm>
          <a:custGeom>
            <a:avLst/>
            <a:gdLst/>
            <a:ahLst/>
            <a:cxnLst/>
            <a:rect l="l" t="t" r="r" b="b"/>
            <a:pathLst>
              <a:path w="567055" h="126364">
                <a:moveTo>
                  <a:pt x="567004" y="0"/>
                </a:moveTo>
                <a:lnTo>
                  <a:pt x="0" y="0"/>
                </a:lnTo>
                <a:lnTo>
                  <a:pt x="0" y="125997"/>
                </a:lnTo>
                <a:lnTo>
                  <a:pt x="567004" y="125997"/>
                </a:lnTo>
                <a:lnTo>
                  <a:pt x="567004" y="0"/>
                </a:lnTo>
                <a:close/>
              </a:path>
            </a:pathLst>
          </a:custGeom>
          <a:solidFill>
            <a:srgbClr val="ECC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490495" y="2762484"/>
            <a:ext cx="567055" cy="126364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75260">
              <a:lnSpc>
                <a:spcPct val="100000"/>
              </a:lnSpc>
              <a:spcBef>
                <a:spcPts val="220"/>
              </a:spcBef>
            </a:pPr>
            <a:r>
              <a:rPr sz="400" spc="5" dirty="0">
                <a:latin typeface="Arial MT"/>
                <a:cs typeface="Arial MT"/>
              </a:rPr>
              <a:t>Inversion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293514" y="1313472"/>
            <a:ext cx="1480820" cy="1770380"/>
          </a:xfrm>
          <a:custGeom>
            <a:avLst/>
            <a:gdLst/>
            <a:ahLst/>
            <a:cxnLst/>
            <a:rect l="l" t="t" r="r" b="b"/>
            <a:pathLst>
              <a:path w="1480820" h="1770380">
                <a:moveTo>
                  <a:pt x="0" y="0"/>
                </a:moveTo>
                <a:lnTo>
                  <a:pt x="0" y="1770310"/>
                </a:lnTo>
                <a:lnTo>
                  <a:pt x="1480482" y="1770310"/>
                </a:lnTo>
                <a:lnTo>
                  <a:pt x="1480482" y="157501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292879" y="1186865"/>
            <a:ext cx="1493520" cy="1576070"/>
            <a:chOff x="1292879" y="1186865"/>
            <a:chExt cx="1493520" cy="1576070"/>
          </a:xfrm>
        </p:grpSpPr>
        <p:sp>
          <p:nvSpPr>
            <p:cNvPr id="34" name="object 34"/>
            <p:cNvSpPr/>
            <p:nvPr/>
          </p:nvSpPr>
          <p:spPr>
            <a:xfrm>
              <a:off x="2773997" y="1987600"/>
              <a:ext cx="0" cy="249554"/>
            </a:xfrm>
            <a:custGeom>
              <a:avLst/>
              <a:gdLst/>
              <a:ahLst/>
              <a:cxnLst/>
              <a:rect l="l" t="t" r="r" b="b"/>
              <a:pathLst>
                <a:path h="249555">
                  <a:moveTo>
                    <a:pt x="0" y="0"/>
                  </a:moveTo>
                  <a:lnTo>
                    <a:pt x="0" y="24940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61729" y="223394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773997" y="2384494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0"/>
                  </a:moveTo>
                  <a:lnTo>
                    <a:pt x="0" y="10450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61729" y="2485929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773997" y="2636481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h="104775">
                  <a:moveTo>
                    <a:pt x="0" y="0"/>
                  </a:moveTo>
                  <a:lnTo>
                    <a:pt x="0" y="10452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61729" y="273794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29034" y="1187500"/>
              <a:ext cx="0" cy="221615"/>
            </a:xfrm>
            <a:custGeom>
              <a:avLst/>
              <a:gdLst/>
              <a:ahLst/>
              <a:cxnLst/>
              <a:rect l="l" t="t" r="r" b="b"/>
              <a:pathLst>
                <a:path h="221615">
                  <a:moveTo>
                    <a:pt x="0" y="0"/>
                  </a:moveTo>
                  <a:lnTo>
                    <a:pt x="0" y="22104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16766" y="140548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9034" y="1619021"/>
              <a:ext cx="0" cy="212090"/>
            </a:xfrm>
            <a:custGeom>
              <a:avLst/>
              <a:gdLst/>
              <a:ahLst/>
              <a:cxnLst/>
              <a:rect l="l" t="t" r="r" b="b"/>
              <a:pathLst>
                <a:path h="212089">
                  <a:moveTo>
                    <a:pt x="0" y="0"/>
                  </a:moveTo>
                  <a:lnTo>
                    <a:pt x="0" y="21162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16766" y="182758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86521" y="1524520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>
                  <a:moveTo>
                    <a:pt x="0" y="0"/>
                  </a:moveTo>
                  <a:lnTo>
                    <a:pt x="48250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65958" y="1512252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0"/>
                  </a:moveTo>
                  <a:lnTo>
                    <a:pt x="0" y="24536"/>
                  </a:lnTo>
                  <a:lnTo>
                    <a:pt x="24536" y="1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93514" y="1301204"/>
              <a:ext cx="535940" cy="24765"/>
            </a:xfrm>
            <a:custGeom>
              <a:avLst/>
              <a:gdLst/>
              <a:ahLst/>
              <a:cxnLst/>
              <a:rect l="l" t="t" r="r" b="b"/>
              <a:pathLst>
                <a:path w="535939" h="24765">
                  <a:moveTo>
                    <a:pt x="535520" y="12268"/>
                  </a:moveTo>
                  <a:lnTo>
                    <a:pt x="0" y="12268"/>
                  </a:lnTo>
                </a:path>
                <a:path w="535939" h="24765">
                  <a:moveTo>
                    <a:pt x="523252" y="24536"/>
                  </a:moveTo>
                  <a:lnTo>
                    <a:pt x="535520" y="12268"/>
                  </a:lnTo>
                  <a:lnTo>
                    <a:pt x="52325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919725" y="1704421"/>
            <a:ext cx="11747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Yes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28729" y="1411496"/>
            <a:ext cx="9398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No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59166" y="2347006"/>
            <a:ext cx="95250" cy="493395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 MT"/>
                <a:cs typeface="Arial MT"/>
              </a:rPr>
              <a:t>R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e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p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r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o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d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u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c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t</a:t>
            </a:r>
            <a:r>
              <a:rPr sz="450" spc="-60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i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o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n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174989" y="859326"/>
            <a:ext cx="480059" cy="266065"/>
            <a:chOff x="2174989" y="859326"/>
            <a:chExt cx="480059" cy="266065"/>
          </a:xfrm>
        </p:grpSpPr>
        <p:sp>
          <p:nvSpPr>
            <p:cNvPr id="51" name="object 51"/>
            <p:cNvSpPr/>
            <p:nvPr/>
          </p:nvSpPr>
          <p:spPr>
            <a:xfrm>
              <a:off x="2175522" y="859860"/>
              <a:ext cx="478790" cy="264795"/>
            </a:xfrm>
            <a:custGeom>
              <a:avLst/>
              <a:gdLst/>
              <a:ahLst/>
              <a:cxnLst/>
              <a:rect l="l" t="t" r="r" b="b"/>
              <a:pathLst>
                <a:path w="478789" h="264794">
                  <a:moveTo>
                    <a:pt x="440988" y="0"/>
                  </a:moveTo>
                  <a:lnTo>
                    <a:pt x="37782" y="0"/>
                  </a:lnTo>
                  <a:lnTo>
                    <a:pt x="23084" y="2972"/>
                  </a:lnTo>
                  <a:lnTo>
                    <a:pt x="11073" y="11079"/>
                  </a:lnTo>
                  <a:lnTo>
                    <a:pt x="2971" y="23102"/>
                  </a:lnTo>
                  <a:lnTo>
                    <a:pt x="0" y="37826"/>
                  </a:lnTo>
                  <a:lnTo>
                    <a:pt x="0" y="226828"/>
                  </a:lnTo>
                  <a:lnTo>
                    <a:pt x="2971" y="241526"/>
                  </a:lnTo>
                  <a:lnTo>
                    <a:pt x="11073" y="253537"/>
                  </a:lnTo>
                  <a:lnTo>
                    <a:pt x="23084" y="261638"/>
                  </a:lnTo>
                  <a:lnTo>
                    <a:pt x="37782" y="264610"/>
                  </a:lnTo>
                  <a:lnTo>
                    <a:pt x="440988" y="264610"/>
                  </a:lnTo>
                  <a:lnTo>
                    <a:pt x="455705" y="261638"/>
                  </a:lnTo>
                  <a:lnTo>
                    <a:pt x="467714" y="253537"/>
                  </a:lnTo>
                  <a:lnTo>
                    <a:pt x="475805" y="241526"/>
                  </a:lnTo>
                  <a:lnTo>
                    <a:pt x="478770" y="226828"/>
                  </a:lnTo>
                  <a:lnTo>
                    <a:pt x="478770" y="37826"/>
                  </a:lnTo>
                  <a:lnTo>
                    <a:pt x="475805" y="23102"/>
                  </a:lnTo>
                  <a:lnTo>
                    <a:pt x="467714" y="11079"/>
                  </a:lnTo>
                  <a:lnTo>
                    <a:pt x="455705" y="2972"/>
                  </a:lnTo>
                  <a:lnTo>
                    <a:pt x="440988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175522" y="859860"/>
              <a:ext cx="478790" cy="264795"/>
            </a:xfrm>
            <a:custGeom>
              <a:avLst/>
              <a:gdLst/>
              <a:ahLst/>
              <a:cxnLst/>
              <a:rect l="l" t="t" r="r" b="b"/>
              <a:pathLst>
                <a:path w="478789" h="264794">
                  <a:moveTo>
                    <a:pt x="37782" y="264610"/>
                  </a:moveTo>
                  <a:lnTo>
                    <a:pt x="440988" y="264610"/>
                  </a:lnTo>
                  <a:lnTo>
                    <a:pt x="455705" y="261638"/>
                  </a:lnTo>
                  <a:lnTo>
                    <a:pt x="467714" y="253537"/>
                  </a:lnTo>
                  <a:lnTo>
                    <a:pt x="475805" y="241526"/>
                  </a:lnTo>
                  <a:lnTo>
                    <a:pt x="478770" y="226828"/>
                  </a:lnTo>
                  <a:lnTo>
                    <a:pt x="478770" y="37826"/>
                  </a:lnTo>
                  <a:lnTo>
                    <a:pt x="475805" y="23102"/>
                  </a:lnTo>
                  <a:lnTo>
                    <a:pt x="467714" y="11079"/>
                  </a:lnTo>
                  <a:lnTo>
                    <a:pt x="455705" y="2972"/>
                  </a:lnTo>
                  <a:lnTo>
                    <a:pt x="440988" y="0"/>
                  </a:lnTo>
                  <a:lnTo>
                    <a:pt x="37782" y="0"/>
                  </a:lnTo>
                  <a:lnTo>
                    <a:pt x="23084" y="2972"/>
                  </a:lnTo>
                  <a:lnTo>
                    <a:pt x="11073" y="11079"/>
                  </a:lnTo>
                  <a:lnTo>
                    <a:pt x="2971" y="23102"/>
                  </a:lnTo>
                  <a:lnTo>
                    <a:pt x="0" y="37826"/>
                  </a:lnTo>
                  <a:lnTo>
                    <a:pt x="0" y="226828"/>
                  </a:lnTo>
                  <a:lnTo>
                    <a:pt x="2971" y="241526"/>
                  </a:lnTo>
                  <a:lnTo>
                    <a:pt x="11073" y="253537"/>
                  </a:lnTo>
                  <a:lnTo>
                    <a:pt x="23084" y="261638"/>
                  </a:lnTo>
                  <a:lnTo>
                    <a:pt x="37782" y="264610"/>
                  </a:lnTo>
                  <a:close/>
                </a:path>
              </a:pathLst>
            </a:custGeom>
            <a:ln w="3175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171712" y="869251"/>
            <a:ext cx="428625" cy="15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15" dirty="0">
                <a:latin typeface="Arial MT"/>
                <a:cs typeface="Arial MT"/>
              </a:rPr>
              <a:t>De</a:t>
            </a:r>
            <a:r>
              <a:rPr sz="250" spc="5" dirty="0">
                <a:latin typeface="Arial MT"/>
                <a:cs typeface="Arial MT"/>
              </a:rPr>
              <a:t>fi</a:t>
            </a:r>
            <a:r>
              <a:rPr sz="250" spc="15" dirty="0">
                <a:latin typeface="Arial MT"/>
                <a:cs typeface="Arial MT"/>
              </a:rPr>
              <a:t>ne</a:t>
            </a:r>
            <a:r>
              <a:rPr sz="250" spc="5" dirty="0">
                <a:latin typeface="Arial MT"/>
                <a:cs typeface="Arial MT"/>
              </a:rPr>
              <a:t> </a:t>
            </a:r>
            <a:r>
              <a:rPr sz="250" spc="15" dirty="0">
                <a:latin typeface="Arial MT"/>
                <a:cs typeface="Arial MT"/>
              </a:rPr>
              <a:t>pa</a:t>
            </a:r>
            <a:r>
              <a:rPr sz="250" spc="10" dirty="0">
                <a:latin typeface="Arial MT"/>
                <a:cs typeface="Arial MT"/>
              </a:rPr>
              <a:t>r</a:t>
            </a:r>
            <a:r>
              <a:rPr sz="250" spc="15" dirty="0">
                <a:latin typeface="Arial MT"/>
                <a:cs typeface="Arial MT"/>
              </a:rPr>
              <a:t>a</a:t>
            </a:r>
            <a:r>
              <a:rPr sz="250" spc="25" dirty="0">
                <a:latin typeface="Arial MT"/>
                <a:cs typeface="Arial MT"/>
              </a:rPr>
              <a:t>m</a:t>
            </a:r>
            <a:r>
              <a:rPr sz="250" spc="15" dirty="0">
                <a:latin typeface="Arial MT"/>
                <a:cs typeface="Arial MT"/>
              </a:rPr>
              <a:t>e</a:t>
            </a:r>
            <a:r>
              <a:rPr sz="250" spc="5" dirty="0">
                <a:latin typeface="Arial MT"/>
                <a:cs typeface="Arial MT"/>
              </a:rPr>
              <a:t>t</a:t>
            </a:r>
            <a:r>
              <a:rPr sz="250" spc="15" dirty="0">
                <a:latin typeface="Arial MT"/>
                <a:cs typeface="Arial MT"/>
              </a:rPr>
              <a:t>e</a:t>
            </a:r>
            <a:r>
              <a:rPr sz="250" spc="10" dirty="0">
                <a:latin typeface="Arial MT"/>
                <a:cs typeface="Arial MT"/>
              </a:rPr>
              <a:t>rs</a:t>
            </a:r>
            <a:endParaRPr sz="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50" spc="15" dirty="0">
                <a:latin typeface="Arial MT"/>
                <a:cs typeface="Arial MT"/>
              </a:rPr>
              <a:t>Parameter</a:t>
            </a:r>
            <a:r>
              <a:rPr sz="250" spc="-20" dirty="0">
                <a:latin typeface="Arial MT"/>
                <a:cs typeface="Arial MT"/>
              </a:rPr>
              <a:t> </a:t>
            </a:r>
            <a:r>
              <a:rPr sz="250" spc="10" dirty="0">
                <a:latin typeface="Arial MT"/>
                <a:cs typeface="Arial MT"/>
              </a:rPr>
              <a:t>representation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171712" y="1039940"/>
            <a:ext cx="30670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20" dirty="0">
                <a:latin typeface="Arial MT"/>
                <a:cs typeface="Arial MT"/>
              </a:rPr>
              <a:t>C</a:t>
            </a:r>
            <a:r>
              <a:rPr sz="250" spc="10" dirty="0">
                <a:latin typeface="Arial MT"/>
                <a:cs typeface="Arial MT"/>
              </a:rPr>
              <a:t>r</a:t>
            </a:r>
            <a:r>
              <a:rPr sz="250" spc="15" dirty="0">
                <a:latin typeface="Arial MT"/>
                <a:cs typeface="Arial MT"/>
              </a:rPr>
              <a:t>ea</a:t>
            </a:r>
            <a:r>
              <a:rPr sz="250" spc="5" dirty="0">
                <a:latin typeface="Arial MT"/>
                <a:cs typeface="Arial MT"/>
              </a:rPr>
              <a:t>t</a:t>
            </a:r>
            <a:r>
              <a:rPr sz="250" spc="15" dirty="0">
                <a:latin typeface="Arial MT"/>
                <a:cs typeface="Arial MT"/>
              </a:rPr>
              <a:t>e</a:t>
            </a:r>
            <a:r>
              <a:rPr sz="250" spc="5" dirty="0">
                <a:latin typeface="Arial MT"/>
                <a:cs typeface="Arial MT"/>
              </a:rPr>
              <a:t> </a:t>
            </a:r>
            <a:r>
              <a:rPr sz="250" spc="15" dirty="0">
                <a:latin typeface="Arial MT"/>
                <a:cs typeface="Arial MT"/>
              </a:rPr>
              <a:t>popu</a:t>
            </a:r>
            <a:r>
              <a:rPr sz="250" spc="5" dirty="0">
                <a:latin typeface="Arial MT"/>
                <a:cs typeface="Arial MT"/>
              </a:rPr>
              <a:t>l</a:t>
            </a:r>
            <a:r>
              <a:rPr sz="250" spc="15" dirty="0">
                <a:latin typeface="Arial MT"/>
                <a:cs typeface="Arial MT"/>
              </a:rPr>
              <a:t>a</a:t>
            </a:r>
            <a:r>
              <a:rPr sz="250" spc="5" dirty="0">
                <a:latin typeface="Arial MT"/>
                <a:cs typeface="Arial MT"/>
              </a:rPr>
              <a:t>ti</a:t>
            </a:r>
            <a:r>
              <a:rPr sz="250" spc="15" dirty="0">
                <a:latin typeface="Arial MT"/>
                <a:cs typeface="Arial MT"/>
              </a:rPr>
              <a:t>on</a:t>
            </a:r>
            <a:endParaRPr sz="25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913659" y="1129315"/>
            <a:ext cx="333375" cy="184785"/>
            <a:chOff x="2913659" y="1129315"/>
            <a:chExt cx="333375" cy="184785"/>
          </a:xfrm>
        </p:grpSpPr>
        <p:sp>
          <p:nvSpPr>
            <p:cNvPr id="56" name="object 56"/>
            <p:cNvSpPr/>
            <p:nvPr/>
          </p:nvSpPr>
          <p:spPr>
            <a:xfrm>
              <a:off x="2914192" y="1129849"/>
              <a:ext cx="332740" cy="184150"/>
            </a:xfrm>
            <a:custGeom>
              <a:avLst/>
              <a:gdLst/>
              <a:ahLst/>
              <a:cxnLst/>
              <a:rect l="l" t="t" r="r" b="b"/>
              <a:pathLst>
                <a:path w="332739" h="184150">
                  <a:moveTo>
                    <a:pt x="294525" y="0"/>
                  </a:moveTo>
                  <a:lnTo>
                    <a:pt x="37782" y="0"/>
                  </a:lnTo>
                  <a:lnTo>
                    <a:pt x="23084" y="2965"/>
                  </a:lnTo>
                  <a:lnTo>
                    <a:pt x="11073" y="11056"/>
                  </a:lnTo>
                  <a:lnTo>
                    <a:pt x="2971" y="23065"/>
                  </a:lnTo>
                  <a:lnTo>
                    <a:pt x="0" y="37782"/>
                  </a:lnTo>
                  <a:lnTo>
                    <a:pt x="0" y="145840"/>
                  </a:lnTo>
                  <a:lnTo>
                    <a:pt x="2971" y="160538"/>
                  </a:lnTo>
                  <a:lnTo>
                    <a:pt x="11073" y="172549"/>
                  </a:lnTo>
                  <a:lnTo>
                    <a:pt x="23084" y="180651"/>
                  </a:lnTo>
                  <a:lnTo>
                    <a:pt x="37782" y="183622"/>
                  </a:lnTo>
                  <a:lnTo>
                    <a:pt x="294525" y="183622"/>
                  </a:lnTo>
                  <a:lnTo>
                    <a:pt x="309242" y="180651"/>
                  </a:lnTo>
                  <a:lnTo>
                    <a:pt x="321251" y="172549"/>
                  </a:lnTo>
                  <a:lnTo>
                    <a:pt x="329342" y="160538"/>
                  </a:lnTo>
                  <a:lnTo>
                    <a:pt x="332308" y="145840"/>
                  </a:lnTo>
                  <a:lnTo>
                    <a:pt x="332308" y="37782"/>
                  </a:lnTo>
                  <a:lnTo>
                    <a:pt x="329342" y="23065"/>
                  </a:lnTo>
                  <a:lnTo>
                    <a:pt x="321251" y="11056"/>
                  </a:lnTo>
                  <a:lnTo>
                    <a:pt x="309242" y="2965"/>
                  </a:lnTo>
                  <a:lnTo>
                    <a:pt x="294525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914192" y="1129849"/>
              <a:ext cx="332740" cy="184150"/>
            </a:xfrm>
            <a:custGeom>
              <a:avLst/>
              <a:gdLst/>
              <a:ahLst/>
              <a:cxnLst/>
              <a:rect l="l" t="t" r="r" b="b"/>
              <a:pathLst>
                <a:path w="332739" h="184150">
                  <a:moveTo>
                    <a:pt x="37782" y="183622"/>
                  </a:moveTo>
                  <a:lnTo>
                    <a:pt x="294525" y="183622"/>
                  </a:lnTo>
                  <a:lnTo>
                    <a:pt x="309242" y="180651"/>
                  </a:lnTo>
                  <a:lnTo>
                    <a:pt x="321251" y="172549"/>
                  </a:lnTo>
                  <a:lnTo>
                    <a:pt x="329342" y="160538"/>
                  </a:lnTo>
                  <a:lnTo>
                    <a:pt x="332308" y="145840"/>
                  </a:lnTo>
                  <a:lnTo>
                    <a:pt x="332308" y="37782"/>
                  </a:lnTo>
                  <a:lnTo>
                    <a:pt x="329342" y="23065"/>
                  </a:lnTo>
                  <a:lnTo>
                    <a:pt x="321251" y="11056"/>
                  </a:lnTo>
                  <a:lnTo>
                    <a:pt x="309242" y="2965"/>
                  </a:lnTo>
                  <a:lnTo>
                    <a:pt x="294525" y="0"/>
                  </a:lnTo>
                  <a:lnTo>
                    <a:pt x="37782" y="0"/>
                  </a:lnTo>
                  <a:lnTo>
                    <a:pt x="23084" y="2965"/>
                  </a:lnTo>
                  <a:lnTo>
                    <a:pt x="11073" y="11056"/>
                  </a:lnTo>
                  <a:lnTo>
                    <a:pt x="2971" y="23065"/>
                  </a:lnTo>
                  <a:lnTo>
                    <a:pt x="0" y="37782"/>
                  </a:lnTo>
                  <a:lnTo>
                    <a:pt x="0" y="145840"/>
                  </a:lnTo>
                  <a:lnTo>
                    <a:pt x="2971" y="160538"/>
                  </a:lnTo>
                  <a:lnTo>
                    <a:pt x="11073" y="172549"/>
                  </a:lnTo>
                  <a:lnTo>
                    <a:pt x="23084" y="180651"/>
                  </a:lnTo>
                  <a:lnTo>
                    <a:pt x="37782" y="183622"/>
                  </a:lnTo>
                  <a:close/>
                </a:path>
              </a:pathLst>
            </a:custGeom>
            <a:ln w="3175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2910382" y="1141374"/>
            <a:ext cx="197485" cy="68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" spc="20" dirty="0">
                <a:latin typeface="Arial MT"/>
                <a:cs typeface="Arial MT"/>
              </a:rPr>
              <a:t>A</a:t>
            </a:r>
            <a:r>
              <a:rPr sz="250" spc="15" dirty="0">
                <a:latin typeface="Arial MT"/>
                <a:cs typeface="Arial MT"/>
              </a:rPr>
              <a:t>pp</a:t>
            </a:r>
            <a:r>
              <a:rPr sz="250" spc="5" dirty="0">
                <a:latin typeface="Arial MT"/>
                <a:cs typeface="Arial MT"/>
              </a:rPr>
              <a:t>l</a:t>
            </a:r>
            <a:r>
              <a:rPr sz="250" spc="15" dirty="0">
                <a:latin typeface="Arial MT"/>
                <a:cs typeface="Arial MT"/>
              </a:rPr>
              <a:t>y</a:t>
            </a:r>
            <a:r>
              <a:rPr sz="250" spc="5" dirty="0">
                <a:latin typeface="Arial MT"/>
                <a:cs typeface="Arial MT"/>
              </a:rPr>
              <a:t> </a:t>
            </a:r>
            <a:r>
              <a:rPr sz="250" b="1" spc="15" dirty="0">
                <a:solidFill>
                  <a:srgbClr val="FF0000"/>
                </a:solidFill>
                <a:latin typeface="Arial"/>
                <a:cs typeface="Arial"/>
              </a:rPr>
              <a:t>cos</a:t>
            </a:r>
            <a:r>
              <a:rPr sz="250" b="1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endParaRPr sz="2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10382" y="1184046"/>
            <a:ext cx="332105" cy="11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90"/>
              </a:spcBef>
            </a:pPr>
            <a:r>
              <a:rPr sz="250" b="1" spc="10" dirty="0">
                <a:solidFill>
                  <a:srgbClr val="FF0000"/>
                </a:solidFill>
                <a:latin typeface="Arial"/>
                <a:cs typeface="Arial"/>
              </a:rPr>
              <a:t>function</a:t>
            </a:r>
            <a:r>
              <a:rPr sz="250" b="1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50" spc="10" dirty="0">
                <a:latin typeface="Arial MT"/>
                <a:cs typeface="Arial MT"/>
              </a:rPr>
              <a:t>to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spc="15" dirty="0">
                <a:latin typeface="Arial MT"/>
                <a:cs typeface="Arial MT"/>
              </a:rPr>
              <a:t>each</a:t>
            </a:r>
            <a:r>
              <a:rPr sz="250" spc="-10" dirty="0">
                <a:latin typeface="Arial MT"/>
                <a:cs typeface="Arial MT"/>
              </a:rPr>
              <a:t> </a:t>
            </a:r>
            <a:r>
              <a:rPr sz="250" spc="10" dirty="0">
                <a:latin typeface="Arial MT"/>
                <a:cs typeface="Arial MT"/>
              </a:rPr>
              <a:t>of </a:t>
            </a:r>
            <a:r>
              <a:rPr sz="250" spc="-55" dirty="0">
                <a:latin typeface="Arial MT"/>
                <a:cs typeface="Arial MT"/>
              </a:rPr>
              <a:t> </a:t>
            </a:r>
            <a:r>
              <a:rPr sz="250" spc="10" dirty="0">
                <a:latin typeface="Arial MT"/>
                <a:cs typeface="Arial MT"/>
              </a:rPr>
              <a:t>the</a:t>
            </a:r>
            <a:r>
              <a:rPr sz="250" dirty="0">
                <a:latin typeface="Arial MT"/>
                <a:cs typeface="Arial MT"/>
              </a:rPr>
              <a:t> </a:t>
            </a:r>
            <a:r>
              <a:rPr sz="250" spc="10" dirty="0">
                <a:latin typeface="Arial MT"/>
                <a:cs typeface="Arial MT"/>
              </a:rPr>
              <a:t>population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58353" y="1544888"/>
            <a:ext cx="95250" cy="353060"/>
          </a:xfrm>
          <a:prstGeom prst="rect">
            <a:avLst/>
          </a:prstGeom>
        </p:spPr>
        <p:txBody>
          <a:bodyPr vert="vert270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50" dirty="0">
                <a:latin typeface="Arial MT"/>
                <a:cs typeface="Arial MT"/>
              </a:rPr>
              <a:t>S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e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l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e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c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t</a:t>
            </a:r>
            <a:r>
              <a:rPr sz="450" spc="-60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i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o</a:t>
            </a:r>
            <a:r>
              <a:rPr sz="450" spc="-55" dirty="0">
                <a:latin typeface="Arial MT"/>
                <a:cs typeface="Arial MT"/>
              </a:rPr>
              <a:t> </a:t>
            </a:r>
            <a:r>
              <a:rPr sz="450" dirty="0">
                <a:latin typeface="Arial MT"/>
                <a:cs typeface="Arial MT"/>
              </a:rPr>
              <a:t>n</a:t>
            </a:r>
            <a:endParaRPr sz="450">
              <a:latin typeface="Arial MT"/>
              <a:cs typeface="Arial MT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62" name="object 6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18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33204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Optimization</a:t>
            </a:r>
            <a:r>
              <a:rPr dirty="0"/>
              <a:t> </a:t>
            </a:r>
            <a:r>
              <a:rPr spc="10" dirty="0"/>
              <a:t>problem</a:t>
            </a:r>
            <a:r>
              <a:rPr dirty="0"/>
              <a:t> </a:t>
            </a:r>
            <a:r>
              <a:rPr spc="15" dirty="0"/>
              <a:t>solving</a:t>
            </a:r>
            <a:r>
              <a:rPr dirty="0"/>
              <a:t> </a:t>
            </a:r>
            <a:r>
              <a:rPr spc="15" dirty="0"/>
              <a:t>with</a:t>
            </a:r>
            <a:r>
              <a:rPr dirty="0"/>
              <a:t> </a:t>
            </a:r>
            <a:r>
              <a:rPr spc="25" dirty="0"/>
              <a:t>GA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096962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1379004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6103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43062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25090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7132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743025"/>
            <a:ext cx="4232910" cy="1884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identify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following:</a:t>
            </a:r>
            <a:endParaRPr sz="1100">
              <a:latin typeface="Microsoft Sans Serif"/>
              <a:cs typeface="Microsoft Sans Serif"/>
            </a:endParaRPr>
          </a:p>
          <a:p>
            <a:pPr marL="289560" marR="2675890">
              <a:lnSpc>
                <a:spcPct val="168200"/>
              </a:lnSpc>
            </a:pPr>
            <a:r>
              <a:rPr sz="1100" spc="-10" dirty="0">
                <a:latin typeface="Microsoft Sans Serif"/>
                <a:cs typeface="Microsoft Sans Serif"/>
              </a:rPr>
              <a:t>Objecti</a:t>
            </a:r>
            <a:r>
              <a:rPr sz="1100" spc="-4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function(s)  </a:t>
            </a:r>
            <a:r>
              <a:rPr sz="1100" spc="-10" dirty="0">
                <a:latin typeface="Microsoft Sans Serif"/>
                <a:cs typeface="Microsoft Sans Serif"/>
              </a:rPr>
              <a:t>Constraint(s)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Input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parameters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68200"/>
              </a:lnSpc>
            </a:pPr>
            <a:r>
              <a:rPr sz="1100" spc="-10" dirty="0">
                <a:latin typeface="Microsoft Sans Serif"/>
                <a:cs typeface="Microsoft Sans Serif"/>
              </a:rPr>
              <a:t>Fitness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evaluation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mathematical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formula)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Encoding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Decoding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2" name="object 1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19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5" dirty="0"/>
              <a:t>Limitations</a:t>
            </a:r>
            <a:r>
              <a:rPr spc="-10" dirty="0"/>
              <a:t> </a:t>
            </a:r>
            <a:r>
              <a:rPr spc="15" dirty="0"/>
              <a:t>of</a:t>
            </a:r>
            <a:r>
              <a:rPr spc="-5" dirty="0"/>
              <a:t> </a:t>
            </a:r>
            <a:r>
              <a:rPr spc="15" dirty="0"/>
              <a:t>the</a:t>
            </a:r>
            <a:r>
              <a:rPr spc="-5" dirty="0"/>
              <a:t> </a:t>
            </a:r>
            <a:r>
              <a:rPr spc="15" dirty="0"/>
              <a:t>traditional</a:t>
            </a:r>
            <a:r>
              <a:rPr spc="-5" dirty="0"/>
              <a:t> </a:t>
            </a:r>
            <a:r>
              <a:rPr spc="15" dirty="0"/>
              <a:t>optimization </a:t>
            </a:r>
            <a:r>
              <a:rPr spc="-370" dirty="0"/>
              <a:t> </a:t>
            </a:r>
            <a:r>
              <a:rPr spc="10" dirty="0"/>
              <a:t>approaches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241513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451546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661579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87161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081644"/>
            <a:ext cx="76809" cy="7680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5844" y="887576"/>
            <a:ext cx="4256405" cy="19761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Limitations: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9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Computationally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expensive.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495300">
              <a:lnSpc>
                <a:spcPct val="125299"/>
              </a:lnSpc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discontinuous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objective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fail.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suitable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parallel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computing.</a:t>
            </a:r>
            <a:endParaRPr sz="1100" dirty="0">
              <a:latin typeface="Microsoft Sans Serif"/>
              <a:cs typeface="Microsoft Sans Serif"/>
            </a:endParaRPr>
          </a:p>
          <a:p>
            <a:pPr marL="289560" marR="953769">
              <a:lnSpc>
                <a:spcPct val="125299"/>
              </a:lnSpc>
            </a:pPr>
            <a:r>
              <a:rPr sz="1100" spc="-5" dirty="0">
                <a:latin typeface="Microsoft Sans Serif"/>
                <a:cs typeface="Microsoft Sans Serif"/>
              </a:rPr>
              <a:t>Discrete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(integer)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variables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difficult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handle.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Methods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may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not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necessarily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adaptive.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1150"/>
              </a:spcBef>
            </a:pPr>
            <a:r>
              <a:rPr sz="1100" spc="-10" dirty="0">
                <a:latin typeface="Microsoft Sans Serif"/>
                <a:cs typeface="Microsoft Sans Serif"/>
              </a:rPr>
              <a:t>Evolutionary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have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been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evolved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address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above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mentioned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limitations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solving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traditional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approaches.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5" dirty="0"/>
              <a:t>GA</a:t>
            </a:r>
            <a:r>
              <a:rPr spc="-90" dirty="0"/>
              <a:t> </a:t>
            </a:r>
            <a:r>
              <a:rPr spc="15" dirty="0"/>
              <a:t>Operators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562164"/>
            <a:ext cx="387731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fact,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implementation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involved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with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realization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following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operations.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1053198"/>
            <a:ext cx="134416" cy="13441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0106" y="10522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90"/>
              </a:spcBef>
            </a:pPr>
            <a:r>
              <a:rPr b="1" spc="-5" dirty="0">
                <a:latin typeface="Arial"/>
                <a:cs typeface="Arial"/>
              </a:rPr>
              <a:t>Encoding: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15" dirty="0"/>
              <a:t>How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represent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10" dirty="0"/>
              <a:t>solution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5" dirty="0"/>
              <a:t>fit</a:t>
            </a:r>
            <a:r>
              <a:rPr spc="10" dirty="0"/>
              <a:t> </a:t>
            </a:r>
            <a:r>
              <a:rPr spc="-10" dirty="0"/>
              <a:t>with</a:t>
            </a:r>
            <a:r>
              <a:rPr spc="10" dirty="0"/>
              <a:t> </a:t>
            </a:r>
            <a:r>
              <a:rPr spc="-10" dirty="0"/>
              <a:t>GA</a:t>
            </a:r>
            <a:r>
              <a:rPr spc="10" dirty="0"/>
              <a:t> </a:t>
            </a:r>
            <a:r>
              <a:rPr spc="-10" dirty="0"/>
              <a:t>framework.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10" dirty="0">
                <a:latin typeface="Arial"/>
                <a:cs typeface="Arial"/>
              </a:rPr>
              <a:t>Convergence: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15" dirty="0"/>
              <a:t>How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decide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termination</a:t>
            </a:r>
            <a:r>
              <a:rPr spc="5" dirty="0"/>
              <a:t> </a:t>
            </a:r>
            <a:r>
              <a:rPr spc="-5" dirty="0"/>
              <a:t>criterion.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5" dirty="0">
                <a:latin typeface="Arial"/>
                <a:cs typeface="Arial"/>
              </a:rPr>
              <a:t>Mating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pool: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15" dirty="0"/>
              <a:t>How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0" dirty="0"/>
              <a:t>generate</a:t>
            </a:r>
            <a:r>
              <a:rPr spc="5" dirty="0"/>
              <a:t> </a:t>
            </a:r>
            <a:r>
              <a:rPr spc="-15" dirty="0"/>
              <a:t>next</a:t>
            </a:r>
            <a:r>
              <a:rPr spc="10" dirty="0"/>
              <a:t> </a:t>
            </a:r>
            <a:r>
              <a:rPr spc="-10" dirty="0"/>
              <a:t>solutions.</a:t>
            </a:r>
          </a:p>
          <a:p>
            <a:pPr marL="187325" marR="373380">
              <a:lnSpc>
                <a:spcPct val="168200"/>
              </a:lnSpc>
            </a:pPr>
            <a:r>
              <a:rPr b="1" spc="-5" dirty="0">
                <a:latin typeface="Arial"/>
                <a:cs typeface="Arial"/>
              </a:rPr>
              <a:t>Fitness </a:t>
            </a:r>
            <a:r>
              <a:rPr b="1" spc="-10" dirty="0">
                <a:latin typeface="Arial"/>
                <a:cs typeface="Arial"/>
              </a:rPr>
              <a:t>Evaluation: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spc="-15" dirty="0"/>
              <a:t>How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5" dirty="0"/>
              <a:t>evaluate</a:t>
            </a:r>
            <a:r>
              <a:rPr spc="10" dirty="0"/>
              <a:t> </a:t>
            </a:r>
            <a:r>
              <a:rPr spc="-10" dirty="0"/>
              <a:t>a</a:t>
            </a:r>
            <a:r>
              <a:rPr spc="10" dirty="0"/>
              <a:t> </a:t>
            </a:r>
            <a:r>
              <a:rPr spc="-10" dirty="0"/>
              <a:t>solution. </a:t>
            </a:r>
            <a:r>
              <a:rPr spc="-5" dirty="0"/>
              <a:t> </a:t>
            </a:r>
            <a:r>
              <a:rPr b="1" spc="-10" dirty="0">
                <a:latin typeface="Arial"/>
                <a:cs typeface="Arial"/>
              </a:rPr>
              <a:t>Crossover: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15" dirty="0"/>
              <a:t>How</a:t>
            </a:r>
            <a:r>
              <a:rPr spc="5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15" dirty="0"/>
              <a:t>make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diverse</a:t>
            </a:r>
            <a:r>
              <a:rPr spc="5" dirty="0"/>
              <a:t> </a:t>
            </a:r>
            <a:r>
              <a:rPr spc="-5" dirty="0"/>
              <a:t>set</a:t>
            </a:r>
            <a:r>
              <a:rPr spc="1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5" dirty="0"/>
              <a:t>next</a:t>
            </a:r>
            <a:r>
              <a:rPr spc="5" dirty="0"/>
              <a:t> </a:t>
            </a:r>
            <a:r>
              <a:rPr spc="-10" dirty="0"/>
              <a:t>solutions. </a:t>
            </a:r>
            <a:r>
              <a:rPr spc="-275" dirty="0"/>
              <a:t> </a:t>
            </a:r>
            <a:r>
              <a:rPr b="1" spc="-5" dirty="0">
                <a:latin typeface="Arial"/>
                <a:cs typeface="Arial"/>
              </a:rPr>
              <a:t>Mutation:</a:t>
            </a:r>
            <a:r>
              <a:rPr b="1" spc="60" dirty="0">
                <a:latin typeface="Arial"/>
                <a:cs typeface="Arial"/>
              </a:rPr>
              <a:t> </a:t>
            </a:r>
            <a:r>
              <a:rPr spc="-75" dirty="0"/>
              <a:t>To</a:t>
            </a:r>
            <a:r>
              <a:rPr spc="10" dirty="0"/>
              <a:t> </a:t>
            </a:r>
            <a:r>
              <a:rPr spc="-15" dirty="0"/>
              <a:t>explore</a:t>
            </a:r>
            <a:r>
              <a:rPr spc="10" dirty="0"/>
              <a:t> </a:t>
            </a:r>
            <a:r>
              <a:rPr spc="-5" dirty="0"/>
              <a:t>other</a:t>
            </a:r>
            <a:r>
              <a:rPr spc="5" dirty="0"/>
              <a:t> </a:t>
            </a:r>
            <a:r>
              <a:rPr spc="-5" dirty="0"/>
              <a:t>solution(s).</a:t>
            </a:r>
          </a:p>
          <a:p>
            <a:pPr marL="187325">
              <a:lnSpc>
                <a:spcPct val="100000"/>
              </a:lnSpc>
              <a:spcBef>
                <a:spcPts val="900"/>
              </a:spcBef>
            </a:pPr>
            <a:r>
              <a:rPr b="1" spc="-15" dirty="0">
                <a:latin typeface="Arial"/>
                <a:cs typeface="Arial"/>
              </a:rPr>
              <a:t>Inversion:</a:t>
            </a:r>
            <a:r>
              <a:rPr b="1" spc="65" dirty="0">
                <a:latin typeface="Arial"/>
                <a:cs typeface="Arial"/>
              </a:rPr>
              <a:t> </a:t>
            </a:r>
            <a:r>
              <a:rPr spc="-75" dirty="0"/>
              <a:t>To</a:t>
            </a:r>
            <a:r>
              <a:rPr spc="10" dirty="0"/>
              <a:t> </a:t>
            </a:r>
            <a:r>
              <a:rPr spc="-20" dirty="0"/>
              <a:t>move</a:t>
            </a:r>
            <a:r>
              <a:rPr spc="10" dirty="0"/>
              <a:t> </a:t>
            </a:r>
            <a:r>
              <a:rPr spc="-5" dirty="0"/>
              <a:t>from</a:t>
            </a:r>
            <a:r>
              <a:rPr spc="10" dirty="0"/>
              <a:t> </a:t>
            </a:r>
            <a:r>
              <a:rPr spc="-10" dirty="0"/>
              <a:t>one</a:t>
            </a:r>
            <a:r>
              <a:rPr spc="15" dirty="0"/>
              <a:t> </a:t>
            </a:r>
            <a:r>
              <a:rPr spc="-10" dirty="0"/>
              <a:t>optima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5" dirty="0"/>
              <a:t>other.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335239"/>
            <a:ext cx="134416" cy="1344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40106" y="1334241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705" y="1617268"/>
            <a:ext cx="134416" cy="1344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40106" y="1615648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1899297"/>
            <a:ext cx="134416" cy="13441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40106" y="1898312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705" y="2181339"/>
            <a:ext cx="134416" cy="13441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40106" y="217902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463368"/>
            <a:ext cx="134416" cy="1344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40106" y="2461747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705" y="2745397"/>
            <a:ext cx="134416" cy="134416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40106" y="2743700"/>
            <a:ext cx="67945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7</a:t>
            </a:r>
            <a:endParaRPr sz="6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1" name="object 2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5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20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9467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Simple</a:t>
            </a:r>
            <a:r>
              <a:rPr spc="-70" dirty="0"/>
              <a:t> </a:t>
            </a:r>
            <a:r>
              <a:rPr spc="25" dirty="0"/>
              <a:t>GA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493342" y="488092"/>
            <a:ext cx="1139825" cy="2511425"/>
            <a:chOff x="1493342" y="488092"/>
            <a:chExt cx="1139825" cy="2511425"/>
          </a:xfrm>
        </p:grpSpPr>
        <p:sp>
          <p:nvSpPr>
            <p:cNvPr id="5" name="object 5"/>
            <p:cNvSpPr/>
            <p:nvPr/>
          </p:nvSpPr>
          <p:spPr>
            <a:xfrm>
              <a:off x="1496199" y="1975513"/>
              <a:ext cx="1134110" cy="1021080"/>
            </a:xfrm>
            <a:custGeom>
              <a:avLst/>
              <a:gdLst/>
              <a:ahLst/>
              <a:cxnLst/>
              <a:rect l="l" t="t" r="r" b="b"/>
              <a:pathLst>
                <a:path w="1134110" h="1021080">
                  <a:moveTo>
                    <a:pt x="0" y="1020616"/>
                  </a:moveTo>
                  <a:lnTo>
                    <a:pt x="1134008" y="1020616"/>
                  </a:lnTo>
                  <a:lnTo>
                    <a:pt x="1134008" y="0"/>
                  </a:lnTo>
                  <a:lnTo>
                    <a:pt x="0" y="0"/>
                  </a:lnTo>
                  <a:lnTo>
                    <a:pt x="0" y="1020616"/>
                  </a:lnTo>
                  <a:close/>
                </a:path>
              </a:pathLst>
            </a:custGeom>
            <a:ln w="5333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1499" y="2290544"/>
              <a:ext cx="756285" cy="674370"/>
            </a:xfrm>
            <a:custGeom>
              <a:avLst/>
              <a:gdLst/>
              <a:ahLst/>
              <a:cxnLst/>
              <a:rect l="l" t="t" r="r" b="b"/>
              <a:pathLst>
                <a:path w="756285" h="674369">
                  <a:moveTo>
                    <a:pt x="756005" y="0"/>
                  </a:moveTo>
                  <a:lnTo>
                    <a:pt x="0" y="0"/>
                  </a:lnTo>
                  <a:lnTo>
                    <a:pt x="0" y="674084"/>
                  </a:lnTo>
                  <a:lnTo>
                    <a:pt x="756005" y="674084"/>
                  </a:lnTo>
                  <a:lnTo>
                    <a:pt x="756005" y="0"/>
                  </a:lnTo>
                  <a:close/>
                </a:path>
              </a:pathLst>
            </a:custGeom>
            <a:solidFill>
              <a:srgbClr val="FCEE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91499" y="488727"/>
              <a:ext cx="756285" cy="2476500"/>
            </a:xfrm>
            <a:custGeom>
              <a:avLst/>
              <a:gdLst/>
              <a:ahLst/>
              <a:cxnLst/>
              <a:rect l="l" t="t" r="r" b="b"/>
              <a:pathLst>
                <a:path w="756285" h="2476500">
                  <a:moveTo>
                    <a:pt x="0" y="2475900"/>
                  </a:moveTo>
                  <a:lnTo>
                    <a:pt x="756005" y="2475900"/>
                  </a:lnTo>
                  <a:lnTo>
                    <a:pt x="756005" y="1801816"/>
                  </a:lnTo>
                  <a:lnTo>
                    <a:pt x="0" y="1801816"/>
                  </a:lnTo>
                  <a:lnTo>
                    <a:pt x="0" y="2475900"/>
                  </a:lnTo>
                  <a:close/>
                </a:path>
                <a:path w="756285" h="2476500">
                  <a:moveTo>
                    <a:pt x="585908" y="103968"/>
                  </a:moveTo>
                  <a:lnTo>
                    <a:pt x="555802" y="51489"/>
                  </a:lnTo>
                  <a:lnTo>
                    <a:pt x="521322" y="30448"/>
                  </a:lnTo>
                  <a:lnTo>
                    <a:pt x="476693" y="14192"/>
                  </a:lnTo>
                  <a:lnTo>
                    <a:pt x="424016" y="3713"/>
                  </a:lnTo>
                  <a:lnTo>
                    <a:pt x="365392" y="0"/>
                  </a:lnTo>
                  <a:lnTo>
                    <a:pt x="306771" y="3713"/>
                  </a:lnTo>
                  <a:lnTo>
                    <a:pt x="254102" y="14192"/>
                  </a:lnTo>
                  <a:lnTo>
                    <a:pt x="209483" y="30448"/>
                  </a:lnTo>
                  <a:lnTo>
                    <a:pt x="175014" y="51489"/>
                  </a:lnTo>
                  <a:lnTo>
                    <a:pt x="144920" y="103968"/>
                  </a:lnTo>
                  <a:lnTo>
                    <a:pt x="152793" y="131591"/>
                  </a:lnTo>
                  <a:lnTo>
                    <a:pt x="209483" y="177449"/>
                  </a:lnTo>
                  <a:lnTo>
                    <a:pt x="254102" y="193701"/>
                  </a:lnTo>
                  <a:lnTo>
                    <a:pt x="306771" y="204179"/>
                  </a:lnTo>
                  <a:lnTo>
                    <a:pt x="365392" y="207892"/>
                  </a:lnTo>
                  <a:lnTo>
                    <a:pt x="424016" y="204179"/>
                  </a:lnTo>
                  <a:lnTo>
                    <a:pt x="476693" y="193701"/>
                  </a:lnTo>
                  <a:lnTo>
                    <a:pt x="521322" y="177449"/>
                  </a:lnTo>
                  <a:lnTo>
                    <a:pt x="555802" y="156416"/>
                  </a:lnTo>
                  <a:lnTo>
                    <a:pt x="585908" y="1039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87873" y="542657"/>
            <a:ext cx="13843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S</a:t>
            </a:r>
            <a:r>
              <a:rPr sz="400" dirty="0">
                <a:latin typeface="Arial MT"/>
                <a:cs typeface="Arial MT"/>
              </a:rPr>
              <a:t>t</a:t>
            </a:r>
            <a:r>
              <a:rPr sz="400" spc="10" dirty="0">
                <a:latin typeface="Arial MT"/>
                <a:cs typeface="Arial MT"/>
              </a:rPr>
              <a:t>a</a:t>
            </a:r>
            <a:r>
              <a:rPr sz="400" spc="5" dirty="0">
                <a:latin typeface="Arial MT"/>
                <a:cs typeface="Arial MT"/>
              </a:rPr>
              <a:t>rt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41262" y="803110"/>
            <a:ext cx="631825" cy="190500"/>
            <a:chOff x="1741262" y="803110"/>
            <a:chExt cx="631825" cy="190500"/>
          </a:xfrm>
        </p:grpSpPr>
        <p:sp>
          <p:nvSpPr>
            <p:cNvPr id="10" name="object 10"/>
            <p:cNvSpPr/>
            <p:nvPr/>
          </p:nvSpPr>
          <p:spPr>
            <a:xfrm>
              <a:off x="1741897" y="803745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604808" y="0"/>
                  </a:moveTo>
                  <a:lnTo>
                    <a:pt x="25180" y="0"/>
                  </a:lnTo>
                  <a:lnTo>
                    <a:pt x="15376" y="1975"/>
                  </a:lnTo>
                  <a:lnTo>
                    <a:pt x="7373" y="7367"/>
                  </a:lnTo>
                  <a:lnTo>
                    <a:pt x="1978" y="15376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78" y="173605"/>
                  </a:lnTo>
                  <a:lnTo>
                    <a:pt x="7373" y="181617"/>
                  </a:lnTo>
                  <a:lnTo>
                    <a:pt x="15376" y="187019"/>
                  </a:lnTo>
                  <a:lnTo>
                    <a:pt x="25180" y="189001"/>
                  </a:lnTo>
                  <a:lnTo>
                    <a:pt x="604808" y="189001"/>
                  </a:lnTo>
                  <a:lnTo>
                    <a:pt x="614616" y="187019"/>
                  </a:lnTo>
                  <a:lnTo>
                    <a:pt x="622627" y="181617"/>
                  </a:lnTo>
                  <a:lnTo>
                    <a:pt x="628030" y="173605"/>
                  </a:lnTo>
                  <a:lnTo>
                    <a:pt x="630012" y="163798"/>
                  </a:lnTo>
                  <a:lnTo>
                    <a:pt x="630012" y="25203"/>
                  </a:lnTo>
                  <a:lnTo>
                    <a:pt x="628030" y="15376"/>
                  </a:lnTo>
                  <a:lnTo>
                    <a:pt x="622627" y="7367"/>
                  </a:lnTo>
                  <a:lnTo>
                    <a:pt x="614616" y="1975"/>
                  </a:lnTo>
                  <a:lnTo>
                    <a:pt x="604808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1897" y="803745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25180" y="189001"/>
                  </a:moveTo>
                  <a:lnTo>
                    <a:pt x="604808" y="189001"/>
                  </a:lnTo>
                  <a:lnTo>
                    <a:pt x="614616" y="187019"/>
                  </a:lnTo>
                  <a:lnTo>
                    <a:pt x="622627" y="181617"/>
                  </a:lnTo>
                  <a:lnTo>
                    <a:pt x="628030" y="173605"/>
                  </a:lnTo>
                  <a:lnTo>
                    <a:pt x="630012" y="163798"/>
                  </a:lnTo>
                  <a:lnTo>
                    <a:pt x="630012" y="25203"/>
                  </a:lnTo>
                  <a:lnTo>
                    <a:pt x="628030" y="15376"/>
                  </a:lnTo>
                  <a:lnTo>
                    <a:pt x="622627" y="7367"/>
                  </a:lnTo>
                  <a:lnTo>
                    <a:pt x="614616" y="1975"/>
                  </a:lnTo>
                  <a:lnTo>
                    <a:pt x="604808" y="0"/>
                  </a:lnTo>
                  <a:lnTo>
                    <a:pt x="25180" y="0"/>
                  </a:lnTo>
                  <a:lnTo>
                    <a:pt x="15376" y="1975"/>
                  </a:lnTo>
                  <a:lnTo>
                    <a:pt x="7373" y="7367"/>
                  </a:lnTo>
                  <a:lnTo>
                    <a:pt x="1978" y="15376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78" y="173605"/>
                  </a:lnTo>
                  <a:lnTo>
                    <a:pt x="7373" y="181617"/>
                  </a:lnTo>
                  <a:lnTo>
                    <a:pt x="15376" y="187019"/>
                  </a:lnTo>
                  <a:lnTo>
                    <a:pt x="25180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763979" y="816202"/>
            <a:ext cx="586105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 marR="5080" indent="-176530">
              <a:lnSpc>
                <a:spcPct val="105000"/>
              </a:lnSpc>
              <a:spcBef>
                <a:spcPts val="95"/>
              </a:spcBef>
            </a:pPr>
            <a:r>
              <a:rPr sz="400" spc="5" dirty="0">
                <a:latin typeface="Arial MT"/>
                <a:cs typeface="Arial MT"/>
              </a:rPr>
              <a:t>Create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Initial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population </a:t>
            </a:r>
            <a:r>
              <a:rPr sz="400" spc="-9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of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size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N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99405" y="1421111"/>
            <a:ext cx="315595" cy="189230"/>
          </a:xfrm>
          <a:custGeom>
            <a:avLst/>
            <a:gdLst/>
            <a:ahLst/>
            <a:cxnLst/>
            <a:rect l="l" t="t" r="r" b="b"/>
            <a:pathLst>
              <a:path w="315594" h="189230">
                <a:moveTo>
                  <a:pt x="0" y="94500"/>
                </a:moveTo>
                <a:lnTo>
                  <a:pt x="157486" y="0"/>
                </a:lnTo>
                <a:lnTo>
                  <a:pt x="314972" y="94500"/>
                </a:lnTo>
                <a:lnTo>
                  <a:pt x="157486" y="189001"/>
                </a:lnTo>
                <a:lnTo>
                  <a:pt x="0" y="9450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927599" y="1456684"/>
            <a:ext cx="259079" cy="111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0795">
              <a:lnSpc>
                <a:spcPct val="112000"/>
              </a:lnSpc>
              <a:spcBef>
                <a:spcPts val="90"/>
              </a:spcBef>
            </a:pPr>
            <a:r>
              <a:rPr sz="250" spc="15" dirty="0">
                <a:latin typeface="Arial MT"/>
                <a:cs typeface="Arial MT"/>
              </a:rPr>
              <a:t>Conve</a:t>
            </a:r>
            <a:r>
              <a:rPr sz="250" spc="10" dirty="0">
                <a:latin typeface="Arial MT"/>
                <a:cs typeface="Arial MT"/>
              </a:rPr>
              <a:t>r</a:t>
            </a:r>
            <a:r>
              <a:rPr sz="250" spc="15" dirty="0">
                <a:latin typeface="Arial MT"/>
                <a:cs typeface="Arial MT"/>
              </a:rPr>
              <a:t>genc</a:t>
            </a:r>
            <a:r>
              <a:rPr sz="250" spc="10" dirty="0">
                <a:latin typeface="Arial MT"/>
                <a:cs typeface="Arial MT"/>
              </a:rPr>
              <a:t>e  Cr</a:t>
            </a:r>
            <a:r>
              <a:rPr sz="250" spc="5" dirty="0">
                <a:latin typeface="Arial MT"/>
                <a:cs typeface="Arial MT"/>
              </a:rPr>
              <a:t>it</a:t>
            </a:r>
            <a:r>
              <a:rPr sz="250" spc="15" dirty="0">
                <a:latin typeface="Arial MT"/>
                <a:cs typeface="Arial MT"/>
              </a:rPr>
              <a:t>e</a:t>
            </a:r>
            <a:r>
              <a:rPr sz="250" spc="10" dirty="0">
                <a:latin typeface="Arial MT"/>
                <a:cs typeface="Arial MT"/>
              </a:rPr>
              <a:t>r</a:t>
            </a:r>
            <a:r>
              <a:rPr sz="250" spc="5" dirty="0">
                <a:latin typeface="Arial MT"/>
                <a:cs typeface="Arial MT"/>
              </a:rPr>
              <a:t>i</a:t>
            </a:r>
            <a:r>
              <a:rPr sz="250" spc="15" dirty="0">
                <a:latin typeface="Arial MT"/>
                <a:cs typeface="Arial MT"/>
              </a:rPr>
              <a:t>a</a:t>
            </a:r>
            <a:r>
              <a:rPr sz="250" spc="5" dirty="0">
                <a:latin typeface="Arial MT"/>
                <a:cs typeface="Arial MT"/>
              </a:rPr>
              <a:t> </a:t>
            </a:r>
            <a:r>
              <a:rPr sz="250" spc="25" dirty="0">
                <a:latin typeface="Arial MT"/>
                <a:cs typeface="Arial MT"/>
              </a:rPr>
              <a:t>m</a:t>
            </a:r>
            <a:r>
              <a:rPr sz="250" spc="15" dirty="0">
                <a:latin typeface="Arial MT"/>
                <a:cs typeface="Arial MT"/>
              </a:rPr>
              <a:t>ee</a:t>
            </a:r>
            <a:r>
              <a:rPr sz="250" spc="5" dirty="0">
                <a:latin typeface="Arial MT"/>
                <a:cs typeface="Arial MT"/>
              </a:rPr>
              <a:t>t </a:t>
            </a:r>
            <a:r>
              <a:rPr sz="250" spc="15" dirty="0">
                <a:latin typeface="Arial MT"/>
                <a:cs typeface="Arial MT"/>
              </a:rPr>
              <a:t>?</a:t>
            </a:r>
            <a:endParaRPr sz="25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6881" y="1748751"/>
            <a:ext cx="441325" cy="208279"/>
          </a:xfrm>
          <a:custGeom>
            <a:avLst/>
            <a:gdLst/>
            <a:ahLst/>
            <a:cxnLst/>
            <a:rect l="l" t="t" r="r" b="b"/>
            <a:pathLst>
              <a:path w="441325" h="208280">
                <a:moveTo>
                  <a:pt x="441032" y="103924"/>
                </a:moveTo>
                <a:lnTo>
                  <a:pt x="410927" y="51476"/>
                </a:lnTo>
                <a:lnTo>
                  <a:pt x="376447" y="30442"/>
                </a:lnTo>
                <a:lnTo>
                  <a:pt x="331817" y="14191"/>
                </a:lnTo>
                <a:lnTo>
                  <a:pt x="279140" y="3713"/>
                </a:lnTo>
                <a:lnTo>
                  <a:pt x="220516" y="0"/>
                </a:lnTo>
                <a:lnTo>
                  <a:pt x="161892" y="3713"/>
                </a:lnTo>
                <a:lnTo>
                  <a:pt x="109215" y="14191"/>
                </a:lnTo>
                <a:lnTo>
                  <a:pt x="64585" y="30442"/>
                </a:lnTo>
                <a:lnTo>
                  <a:pt x="30105" y="51476"/>
                </a:lnTo>
                <a:lnTo>
                  <a:pt x="0" y="103924"/>
                </a:lnTo>
                <a:lnTo>
                  <a:pt x="7876" y="131566"/>
                </a:lnTo>
                <a:lnTo>
                  <a:pt x="64585" y="177444"/>
                </a:lnTo>
                <a:lnTo>
                  <a:pt x="109215" y="193699"/>
                </a:lnTo>
                <a:lnTo>
                  <a:pt x="161892" y="204179"/>
                </a:lnTo>
                <a:lnTo>
                  <a:pt x="220516" y="207892"/>
                </a:lnTo>
                <a:lnTo>
                  <a:pt x="279140" y="204179"/>
                </a:lnTo>
                <a:lnTo>
                  <a:pt x="331817" y="193699"/>
                </a:lnTo>
                <a:lnTo>
                  <a:pt x="376447" y="177444"/>
                </a:lnTo>
                <a:lnTo>
                  <a:pt x="410927" y="156403"/>
                </a:lnTo>
                <a:lnTo>
                  <a:pt x="441032" y="10392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839847" y="1802637"/>
            <a:ext cx="13525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S</a:t>
            </a:r>
            <a:r>
              <a:rPr sz="400" dirty="0">
                <a:latin typeface="Arial MT"/>
                <a:cs typeface="Arial MT"/>
              </a:rPr>
              <a:t>t</a:t>
            </a:r>
            <a:r>
              <a:rPr sz="400" spc="10" dirty="0">
                <a:latin typeface="Arial MT"/>
                <a:cs typeface="Arial MT"/>
              </a:rPr>
              <a:t>op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64862" y="1703978"/>
            <a:ext cx="984250" cy="480695"/>
            <a:chOff x="1564862" y="1703978"/>
            <a:chExt cx="984250" cy="480695"/>
          </a:xfrm>
        </p:grpSpPr>
        <p:sp>
          <p:nvSpPr>
            <p:cNvPr id="18" name="object 18"/>
            <p:cNvSpPr/>
            <p:nvPr/>
          </p:nvSpPr>
          <p:spPr>
            <a:xfrm>
              <a:off x="1565497" y="1994427"/>
              <a:ext cx="982980" cy="189230"/>
            </a:xfrm>
            <a:custGeom>
              <a:avLst/>
              <a:gdLst/>
              <a:ahLst/>
              <a:cxnLst/>
              <a:rect l="l" t="t" r="r" b="b"/>
              <a:pathLst>
                <a:path w="982980" h="189230">
                  <a:moveTo>
                    <a:pt x="957586" y="0"/>
                  </a:moveTo>
                  <a:lnTo>
                    <a:pt x="25203" y="0"/>
                  </a:lnTo>
                  <a:lnTo>
                    <a:pt x="15391" y="1981"/>
                  </a:lnTo>
                  <a:lnTo>
                    <a:pt x="7380" y="7384"/>
                  </a:lnTo>
                  <a:lnTo>
                    <a:pt x="1980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0" y="173605"/>
                  </a:lnTo>
                  <a:lnTo>
                    <a:pt x="7380" y="181617"/>
                  </a:lnTo>
                  <a:lnTo>
                    <a:pt x="15391" y="187019"/>
                  </a:lnTo>
                  <a:lnTo>
                    <a:pt x="25203" y="189001"/>
                  </a:lnTo>
                  <a:lnTo>
                    <a:pt x="957586" y="189001"/>
                  </a:lnTo>
                  <a:lnTo>
                    <a:pt x="967393" y="187019"/>
                  </a:lnTo>
                  <a:lnTo>
                    <a:pt x="975405" y="181617"/>
                  </a:lnTo>
                  <a:lnTo>
                    <a:pt x="980807" y="173605"/>
                  </a:lnTo>
                  <a:lnTo>
                    <a:pt x="982789" y="163798"/>
                  </a:lnTo>
                  <a:lnTo>
                    <a:pt x="982789" y="25203"/>
                  </a:lnTo>
                  <a:lnTo>
                    <a:pt x="980807" y="15395"/>
                  </a:lnTo>
                  <a:lnTo>
                    <a:pt x="975405" y="7384"/>
                  </a:lnTo>
                  <a:lnTo>
                    <a:pt x="967393" y="1981"/>
                  </a:lnTo>
                  <a:lnTo>
                    <a:pt x="957586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5497" y="1994427"/>
              <a:ext cx="982980" cy="189230"/>
            </a:xfrm>
            <a:custGeom>
              <a:avLst/>
              <a:gdLst/>
              <a:ahLst/>
              <a:cxnLst/>
              <a:rect l="l" t="t" r="r" b="b"/>
              <a:pathLst>
                <a:path w="982980" h="189230">
                  <a:moveTo>
                    <a:pt x="25203" y="189001"/>
                  </a:moveTo>
                  <a:lnTo>
                    <a:pt x="957586" y="189001"/>
                  </a:lnTo>
                  <a:lnTo>
                    <a:pt x="967393" y="187019"/>
                  </a:lnTo>
                  <a:lnTo>
                    <a:pt x="975405" y="181617"/>
                  </a:lnTo>
                  <a:lnTo>
                    <a:pt x="980807" y="173605"/>
                  </a:lnTo>
                  <a:lnTo>
                    <a:pt x="982789" y="163798"/>
                  </a:lnTo>
                  <a:lnTo>
                    <a:pt x="982789" y="25203"/>
                  </a:lnTo>
                  <a:lnTo>
                    <a:pt x="980807" y="15395"/>
                  </a:lnTo>
                  <a:lnTo>
                    <a:pt x="975405" y="7384"/>
                  </a:lnTo>
                  <a:lnTo>
                    <a:pt x="967393" y="1981"/>
                  </a:lnTo>
                  <a:lnTo>
                    <a:pt x="957586" y="0"/>
                  </a:lnTo>
                  <a:lnTo>
                    <a:pt x="25203" y="0"/>
                  </a:lnTo>
                  <a:lnTo>
                    <a:pt x="15391" y="1981"/>
                  </a:lnTo>
                  <a:lnTo>
                    <a:pt x="7380" y="7384"/>
                  </a:lnTo>
                  <a:lnTo>
                    <a:pt x="1980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0" y="173605"/>
                  </a:lnTo>
                  <a:lnTo>
                    <a:pt x="7380" y="181617"/>
                  </a:lnTo>
                  <a:lnTo>
                    <a:pt x="15391" y="187019"/>
                  </a:lnTo>
                  <a:lnTo>
                    <a:pt x="25203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41897" y="1704613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604808" y="0"/>
                  </a:moveTo>
                  <a:lnTo>
                    <a:pt x="25180" y="0"/>
                  </a:lnTo>
                  <a:lnTo>
                    <a:pt x="15376" y="1981"/>
                  </a:lnTo>
                  <a:lnTo>
                    <a:pt x="7373" y="7384"/>
                  </a:lnTo>
                  <a:lnTo>
                    <a:pt x="1978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78" y="173624"/>
                  </a:lnTo>
                  <a:lnTo>
                    <a:pt x="7373" y="181633"/>
                  </a:lnTo>
                  <a:lnTo>
                    <a:pt x="15376" y="187026"/>
                  </a:lnTo>
                  <a:lnTo>
                    <a:pt x="25180" y="189001"/>
                  </a:lnTo>
                  <a:lnTo>
                    <a:pt x="604808" y="189001"/>
                  </a:lnTo>
                  <a:lnTo>
                    <a:pt x="614616" y="187026"/>
                  </a:lnTo>
                  <a:lnTo>
                    <a:pt x="622627" y="181633"/>
                  </a:lnTo>
                  <a:lnTo>
                    <a:pt x="628030" y="173624"/>
                  </a:lnTo>
                  <a:lnTo>
                    <a:pt x="630012" y="163798"/>
                  </a:lnTo>
                  <a:lnTo>
                    <a:pt x="630012" y="25203"/>
                  </a:lnTo>
                  <a:lnTo>
                    <a:pt x="628030" y="15395"/>
                  </a:lnTo>
                  <a:lnTo>
                    <a:pt x="622627" y="7384"/>
                  </a:lnTo>
                  <a:lnTo>
                    <a:pt x="614616" y="1981"/>
                  </a:lnTo>
                  <a:lnTo>
                    <a:pt x="604808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41897" y="1704613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25180" y="189001"/>
                  </a:moveTo>
                  <a:lnTo>
                    <a:pt x="604808" y="189001"/>
                  </a:lnTo>
                  <a:lnTo>
                    <a:pt x="614616" y="187026"/>
                  </a:lnTo>
                  <a:lnTo>
                    <a:pt x="622627" y="181633"/>
                  </a:lnTo>
                  <a:lnTo>
                    <a:pt x="628030" y="173624"/>
                  </a:lnTo>
                  <a:lnTo>
                    <a:pt x="630012" y="163798"/>
                  </a:lnTo>
                  <a:lnTo>
                    <a:pt x="630012" y="25203"/>
                  </a:lnTo>
                  <a:lnTo>
                    <a:pt x="628030" y="15395"/>
                  </a:lnTo>
                  <a:lnTo>
                    <a:pt x="622627" y="7384"/>
                  </a:lnTo>
                  <a:lnTo>
                    <a:pt x="614616" y="1981"/>
                  </a:lnTo>
                  <a:lnTo>
                    <a:pt x="604808" y="0"/>
                  </a:lnTo>
                  <a:lnTo>
                    <a:pt x="25180" y="0"/>
                  </a:lnTo>
                  <a:lnTo>
                    <a:pt x="15376" y="1981"/>
                  </a:lnTo>
                  <a:lnTo>
                    <a:pt x="7373" y="7384"/>
                  </a:lnTo>
                  <a:lnTo>
                    <a:pt x="1978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78" y="173624"/>
                  </a:lnTo>
                  <a:lnTo>
                    <a:pt x="7373" y="181633"/>
                  </a:lnTo>
                  <a:lnTo>
                    <a:pt x="15376" y="187026"/>
                  </a:lnTo>
                  <a:lnTo>
                    <a:pt x="25180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590619" y="2006884"/>
            <a:ext cx="932815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180" marR="5080" indent="-31115">
              <a:lnSpc>
                <a:spcPct val="105000"/>
              </a:lnSpc>
              <a:spcBef>
                <a:spcPts val="95"/>
              </a:spcBef>
            </a:pPr>
            <a:r>
              <a:rPr sz="400" spc="5" dirty="0">
                <a:latin typeface="Arial MT"/>
                <a:cs typeface="Arial MT"/>
              </a:rPr>
              <a:t>Create mating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pool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(randomly)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(Pair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of </a:t>
            </a:r>
            <a:r>
              <a:rPr sz="400" spc="-9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parent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for generating </a:t>
            </a:r>
            <a:r>
              <a:rPr sz="400" spc="10" dirty="0">
                <a:latin typeface="Arial MT"/>
                <a:cs typeface="Arial MT"/>
              </a:rPr>
              <a:t>new</a:t>
            </a:r>
            <a:r>
              <a:rPr sz="400" spc="5" dirty="0">
                <a:latin typeface="Arial MT"/>
                <a:cs typeface="Arial MT"/>
              </a:rPr>
              <a:t> offspring)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72754" y="2352877"/>
            <a:ext cx="568325" cy="127635"/>
            <a:chOff x="1772754" y="2352877"/>
            <a:chExt cx="568325" cy="127635"/>
          </a:xfrm>
        </p:grpSpPr>
        <p:sp>
          <p:nvSpPr>
            <p:cNvPr id="24" name="object 24"/>
            <p:cNvSpPr/>
            <p:nvPr/>
          </p:nvSpPr>
          <p:spPr>
            <a:xfrm>
              <a:off x="1773389" y="2353512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567004" y="0"/>
                  </a:moveTo>
                  <a:lnTo>
                    <a:pt x="0" y="0"/>
                  </a:lnTo>
                  <a:lnTo>
                    <a:pt x="0" y="125997"/>
                  </a:lnTo>
                  <a:lnTo>
                    <a:pt x="567004" y="125997"/>
                  </a:lnTo>
                  <a:lnTo>
                    <a:pt x="567004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3389" y="2353512"/>
              <a:ext cx="567055" cy="126364"/>
            </a:xfrm>
            <a:custGeom>
              <a:avLst/>
              <a:gdLst/>
              <a:ahLst/>
              <a:cxnLst/>
              <a:rect l="l" t="t" r="r" b="b"/>
              <a:pathLst>
                <a:path w="567055" h="126364">
                  <a:moveTo>
                    <a:pt x="0" y="125997"/>
                  </a:moveTo>
                  <a:lnTo>
                    <a:pt x="567004" y="125997"/>
                  </a:lnTo>
                  <a:lnTo>
                    <a:pt x="567004" y="0"/>
                  </a:lnTo>
                  <a:lnTo>
                    <a:pt x="0" y="0"/>
                  </a:lnTo>
                  <a:lnTo>
                    <a:pt x="0" y="12599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773923" y="2354045"/>
            <a:ext cx="566420" cy="60325"/>
          </a:xfrm>
          <a:prstGeom prst="rect">
            <a:avLst/>
          </a:prstGeom>
          <a:solidFill>
            <a:srgbClr val="EDF1F7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5"/>
              </a:lnSpc>
            </a:pPr>
            <a:r>
              <a:rPr sz="400" spc="5" dirty="0">
                <a:latin typeface="Arial MT"/>
                <a:cs typeface="Arial MT"/>
              </a:rPr>
              <a:t>Perform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crossover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and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73923" y="2414034"/>
            <a:ext cx="566420" cy="65405"/>
          </a:xfrm>
          <a:prstGeom prst="rect">
            <a:avLst/>
          </a:prstGeom>
          <a:solidFill>
            <a:srgbClr val="EDF1F7"/>
          </a:solidFill>
        </p:spPr>
        <p:txBody>
          <a:bodyPr vert="horz" wrap="square" lIns="0" tIns="0" rIns="0" bIns="0" rtlCol="0">
            <a:spAutoFit/>
          </a:bodyPr>
          <a:lstStyle/>
          <a:p>
            <a:pPr marL="29209">
              <a:lnSpc>
                <a:spcPts val="480"/>
              </a:lnSpc>
            </a:pPr>
            <a:r>
              <a:rPr sz="400" spc="5" dirty="0">
                <a:latin typeface="Arial MT"/>
                <a:cs typeface="Arial MT"/>
              </a:rPr>
              <a:t>create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new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offsprings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773389" y="2548825"/>
            <a:ext cx="567055" cy="126364"/>
          </a:xfrm>
          <a:prstGeom prst="rect">
            <a:avLst/>
          </a:prstGeom>
          <a:solidFill>
            <a:srgbClr val="EDF1F7"/>
          </a:solidFill>
          <a:ln w="31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220"/>
              </a:spcBef>
            </a:pPr>
            <a:r>
              <a:rPr sz="400" spc="5" dirty="0">
                <a:latin typeface="Arial MT"/>
                <a:cs typeface="Arial MT"/>
              </a:rPr>
              <a:t>Mutate</a:t>
            </a:r>
            <a:r>
              <a:rPr sz="400" spc="-1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the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offspring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73389" y="2750432"/>
            <a:ext cx="567055" cy="126364"/>
          </a:xfrm>
          <a:prstGeom prst="rect">
            <a:avLst/>
          </a:prstGeom>
          <a:solidFill>
            <a:srgbClr val="EDF1F7"/>
          </a:solidFill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50"/>
              </a:lnSpc>
            </a:pPr>
            <a:r>
              <a:rPr sz="400" spc="5" dirty="0">
                <a:latin typeface="Arial MT"/>
                <a:cs typeface="Arial MT"/>
              </a:rPr>
              <a:t>Perform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inversion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on</a:t>
            </a:r>
            <a:endParaRPr sz="4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400" dirty="0">
                <a:latin typeface="Arial MT"/>
                <a:cs typeface="Arial MT"/>
              </a:rPr>
              <a:t>t</a:t>
            </a:r>
            <a:r>
              <a:rPr sz="400" spc="10" dirty="0">
                <a:latin typeface="Arial MT"/>
                <a:cs typeface="Arial MT"/>
              </a:rPr>
              <a:t>he</a:t>
            </a:r>
            <a:r>
              <a:rPr sz="400" spc="5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o</a:t>
            </a:r>
            <a:r>
              <a:rPr sz="400" dirty="0">
                <a:latin typeface="Arial MT"/>
                <a:cs typeface="Arial MT"/>
              </a:rPr>
              <a:t>ff</a:t>
            </a:r>
            <a:r>
              <a:rPr sz="400" spc="10" dirty="0">
                <a:latin typeface="Arial MT"/>
                <a:cs typeface="Arial MT"/>
              </a:rPr>
              <a:t>sp</a:t>
            </a:r>
            <a:r>
              <a:rPr sz="400" spc="5" dirty="0">
                <a:latin typeface="Arial MT"/>
                <a:cs typeface="Arial MT"/>
              </a:rPr>
              <a:t>r</a:t>
            </a:r>
            <a:r>
              <a:rPr sz="400" dirty="0">
                <a:latin typeface="Arial MT"/>
                <a:cs typeface="Arial MT"/>
              </a:rPr>
              <a:t>i</a:t>
            </a:r>
            <a:r>
              <a:rPr sz="400" spc="10" dirty="0">
                <a:latin typeface="Arial MT"/>
                <a:cs typeface="Arial MT"/>
              </a:rPr>
              <a:t>ng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54707" y="1415210"/>
            <a:ext cx="117475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Yes</a:t>
            </a:r>
            <a:endParaRPr sz="4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796605" y="1604212"/>
            <a:ext cx="520700" cy="266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88925">
              <a:lnSpc>
                <a:spcPct val="100000"/>
              </a:lnSpc>
              <a:spcBef>
                <a:spcPts val="120"/>
              </a:spcBef>
            </a:pPr>
            <a:r>
              <a:rPr sz="400" spc="10" dirty="0">
                <a:latin typeface="Arial MT"/>
                <a:cs typeface="Arial MT"/>
              </a:rPr>
              <a:t>No</a:t>
            </a:r>
            <a:endParaRPr sz="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00">
              <a:latin typeface="Arial MT"/>
              <a:cs typeface="Arial MT"/>
            </a:endParaRPr>
          </a:p>
          <a:p>
            <a:pPr marL="77470" marR="5080" indent="-65405">
              <a:lnSpc>
                <a:spcPct val="105000"/>
              </a:lnSpc>
              <a:spcBef>
                <a:spcPts val="5"/>
              </a:spcBef>
            </a:pPr>
            <a:r>
              <a:rPr sz="400" spc="5" dirty="0">
                <a:latin typeface="Arial MT"/>
                <a:cs typeface="Arial MT"/>
              </a:rPr>
              <a:t>Select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Np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individuals </a:t>
            </a:r>
            <a:r>
              <a:rPr sz="400" spc="-1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(with</a:t>
            </a:r>
            <a:r>
              <a:rPr sz="400" spc="-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repetition)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41262" y="1136974"/>
            <a:ext cx="631825" cy="190500"/>
            <a:chOff x="1741262" y="1136974"/>
            <a:chExt cx="631825" cy="190500"/>
          </a:xfrm>
        </p:grpSpPr>
        <p:sp>
          <p:nvSpPr>
            <p:cNvPr id="33" name="object 33"/>
            <p:cNvSpPr/>
            <p:nvPr/>
          </p:nvSpPr>
          <p:spPr>
            <a:xfrm>
              <a:off x="1741897" y="1137608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604808" y="0"/>
                  </a:moveTo>
                  <a:lnTo>
                    <a:pt x="25180" y="0"/>
                  </a:lnTo>
                  <a:lnTo>
                    <a:pt x="15376" y="1981"/>
                  </a:lnTo>
                  <a:lnTo>
                    <a:pt x="7373" y="7384"/>
                  </a:lnTo>
                  <a:lnTo>
                    <a:pt x="1978" y="15395"/>
                  </a:lnTo>
                  <a:lnTo>
                    <a:pt x="0" y="25203"/>
                  </a:lnTo>
                  <a:lnTo>
                    <a:pt x="0" y="163842"/>
                  </a:lnTo>
                  <a:lnTo>
                    <a:pt x="1978" y="173643"/>
                  </a:lnTo>
                  <a:lnTo>
                    <a:pt x="7373" y="181639"/>
                  </a:lnTo>
                  <a:lnTo>
                    <a:pt x="15376" y="187026"/>
                  </a:lnTo>
                  <a:lnTo>
                    <a:pt x="25180" y="189001"/>
                  </a:lnTo>
                  <a:lnTo>
                    <a:pt x="604808" y="189001"/>
                  </a:lnTo>
                  <a:lnTo>
                    <a:pt x="614616" y="187026"/>
                  </a:lnTo>
                  <a:lnTo>
                    <a:pt x="622627" y="181639"/>
                  </a:lnTo>
                  <a:lnTo>
                    <a:pt x="628030" y="173643"/>
                  </a:lnTo>
                  <a:lnTo>
                    <a:pt x="630012" y="163842"/>
                  </a:lnTo>
                  <a:lnTo>
                    <a:pt x="630012" y="25203"/>
                  </a:lnTo>
                  <a:lnTo>
                    <a:pt x="628030" y="15395"/>
                  </a:lnTo>
                  <a:lnTo>
                    <a:pt x="622627" y="7384"/>
                  </a:lnTo>
                  <a:lnTo>
                    <a:pt x="614616" y="1981"/>
                  </a:lnTo>
                  <a:lnTo>
                    <a:pt x="604808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1897" y="1137609"/>
              <a:ext cx="630555" cy="189230"/>
            </a:xfrm>
            <a:custGeom>
              <a:avLst/>
              <a:gdLst/>
              <a:ahLst/>
              <a:cxnLst/>
              <a:rect l="l" t="t" r="r" b="b"/>
              <a:pathLst>
                <a:path w="630555" h="189230">
                  <a:moveTo>
                    <a:pt x="25180" y="189001"/>
                  </a:moveTo>
                  <a:lnTo>
                    <a:pt x="604808" y="189001"/>
                  </a:lnTo>
                  <a:lnTo>
                    <a:pt x="614616" y="187026"/>
                  </a:lnTo>
                  <a:lnTo>
                    <a:pt x="622627" y="181639"/>
                  </a:lnTo>
                  <a:lnTo>
                    <a:pt x="628030" y="173643"/>
                  </a:lnTo>
                  <a:lnTo>
                    <a:pt x="630012" y="163842"/>
                  </a:lnTo>
                  <a:lnTo>
                    <a:pt x="630012" y="25203"/>
                  </a:lnTo>
                  <a:lnTo>
                    <a:pt x="628030" y="15395"/>
                  </a:lnTo>
                  <a:lnTo>
                    <a:pt x="622627" y="7384"/>
                  </a:lnTo>
                  <a:lnTo>
                    <a:pt x="614616" y="1981"/>
                  </a:lnTo>
                  <a:lnTo>
                    <a:pt x="604808" y="0"/>
                  </a:lnTo>
                  <a:lnTo>
                    <a:pt x="25180" y="0"/>
                  </a:lnTo>
                  <a:lnTo>
                    <a:pt x="15376" y="1981"/>
                  </a:lnTo>
                  <a:lnTo>
                    <a:pt x="7373" y="7384"/>
                  </a:lnTo>
                  <a:lnTo>
                    <a:pt x="1978" y="15395"/>
                  </a:lnTo>
                  <a:lnTo>
                    <a:pt x="0" y="25203"/>
                  </a:lnTo>
                  <a:lnTo>
                    <a:pt x="0" y="163842"/>
                  </a:lnTo>
                  <a:lnTo>
                    <a:pt x="1978" y="173643"/>
                  </a:lnTo>
                  <a:lnTo>
                    <a:pt x="7373" y="181639"/>
                  </a:lnTo>
                  <a:lnTo>
                    <a:pt x="15376" y="187026"/>
                  </a:lnTo>
                  <a:lnTo>
                    <a:pt x="25180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43221" y="1182070"/>
            <a:ext cx="627380" cy="895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5" dirty="0">
                <a:latin typeface="Arial MT"/>
                <a:cs typeface="Arial MT"/>
              </a:rPr>
              <a:t>Evaluate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each</a:t>
            </a:r>
            <a:r>
              <a:rPr sz="400" spc="-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individuals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20763" y="3058494"/>
            <a:ext cx="1072515" cy="190500"/>
            <a:chOff x="1520763" y="3058494"/>
            <a:chExt cx="1072515" cy="190500"/>
          </a:xfrm>
        </p:grpSpPr>
        <p:sp>
          <p:nvSpPr>
            <p:cNvPr id="37" name="object 37"/>
            <p:cNvSpPr/>
            <p:nvPr/>
          </p:nvSpPr>
          <p:spPr>
            <a:xfrm>
              <a:off x="1521398" y="3059129"/>
              <a:ext cx="1071245" cy="189230"/>
            </a:xfrm>
            <a:custGeom>
              <a:avLst/>
              <a:gdLst/>
              <a:ahLst/>
              <a:cxnLst/>
              <a:rect l="l" t="t" r="r" b="b"/>
              <a:pathLst>
                <a:path w="1071245" h="189230">
                  <a:moveTo>
                    <a:pt x="1045779" y="0"/>
                  </a:moveTo>
                  <a:lnTo>
                    <a:pt x="25198" y="0"/>
                  </a:lnTo>
                  <a:lnTo>
                    <a:pt x="15390" y="1980"/>
                  </a:lnTo>
                  <a:lnTo>
                    <a:pt x="7380" y="7380"/>
                  </a:lnTo>
                  <a:lnTo>
                    <a:pt x="1980" y="15391"/>
                  </a:lnTo>
                  <a:lnTo>
                    <a:pt x="0" y="25203"/>
                  </a:lnTo>
                  <a:lnTo>
                    <a:pt x="0" y="163802"/>
                  </a:lnTo>
                  <a:lnTo>
                    <a:pt x="1980" y="173611"/>
                  </a:lnTo>
                  <a:lnTo>
                    <a:pt x="7380" y="181621"/>
                  </a:lnTo>
                  <a:lnTo>
                    <a:pt x="15390" y="187021"/>
                  </a:lnTo>
                  <a:lnTo>
                    <a:pt x="25198" y="189001"/>
                  </a:lnTo>
                  <a:lnTo>
                    <a:pt x="1045779" y="189001"/>
                  </a:lnTo>
                  <a:lnTo>
                    <a:pt x="1055605" y="187021"/>
                  </a:lnTo>
                  <a:lnTo>
                    <a:pt x="1063615" y="181621"/>
                  </a:lnTo>
                  <a:lnTo>
                    <a:pt x="1069007" y="173611"/>
                  </a:lnTo>
                  <a:lnTo>
                    <a:pt x="1070982" y="163802"/>
                  </a:lnTo>
                  <a:lnTo>
                    <a:pt x="1070982" y="25203"/>
                  </a:lnTo>
                  <a:lnTo>
                    <a:pt x="1069007" y="15391"/>
                  </a:lnTo>
                  <a:lnTo>
                    <a:pt x="1063615" y="7380"/>
                  </a:lnTo>
                  <a:lnTo>
                    <a:pt x="1055605" y="1980"/>
                  </a:lnTo>
                  <a:lnTo>
                    <a:pt x="1045779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21398" y="3059129"/>
              <a:ext cx="1071245" cy="189230"/>
            </a:xfrm>
            <a:custGeom>
              <a:avLst/>
              <a:gdLst/>
              <a:ahLst/>
              <a:cxnLst/>
              <a:rect l="l" t="t" r="r" b="b"/>
              <a:pathLst>
                <a:path w="1071245" h="189230">
                  <a:moveTo>
                    <a:pt x="25198" y="189001"/>
                  </a:moveTo>
                  <a:lnTo>
                    <a:pt x="1045779" y="189001"/>
                  </a:lnTo>
                  <a:lnTo>
                    <a:pt x="1055605" y="187021"/>
                  </a:lnTo>
                  <a:lnTo>
                    <a:pt x="1063615" y="181621"/>
                  </a:lnTo>
                  <a:lnTo>
                    <a:pt x="1069007" y="173611"/>
                  </a:lnTo>
                  <a:lnTo>
                    <a:pt x="1070982" y="163802"/>
                  </a:lnTo>
                  <a:lnTo>
                    <a:pt x="1070982" y="25203"/>
                  </a:lnTo>
                  <a:lnTo>
                    <a:pt x="1069007" y="15391"/>
                  </a:lnTo>
                  <a:lnTo>
                    <a:pt x="1063615" y="7380"/>
                  </a:lnTo>
                  <a:lnTo>
                    <a:pt x="1055605" y="1980"/>
                  </a:lnTo>
                  <a:lnTo>
                    <a:pt x="1045779" y="0"/>
                  </a:lnTo>
                  <a:lnTo>
                    <a:pt x="25198" y="0"/>
                  </a:lnTo>
                  <a:lnTo>
                    <a:pt x="15390" y="1980"/>
                  </a:lnTo>
                  <a:lnTo>
                    <a:pt x="7380" y="7380"/>
                  </a:lnTo>
                  <a:lnTo>
                    <a:pt x="1980" y="15391"/>
                  </a:lnTo>
                  <a:lnTo>
                    <a:pt x="0" y="25203"/>
                  </a:lnTo>
                  <a:lnTo>
                    <a:pt x="0" y="163802"/>
                  </a:lnTo>
                  <a:lnTo>
                    <a:pt x="1980" y="173611"/>
                  </a:lnTo>
                  <a:lnTo>
                    <a:pt x="7380" y="181621"/>
                  </a:lnTo>
                  <a:lnTo>
                    <a:pt x="15390" y="187021"/>
                  </a:lnTo>
                  <a:lnTo>
                    <a:pt x="25198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525282" y="3071586"/>
            <a:ext cx="1063625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279" marR="5080" indent="-196215">
              <a:lnSpc>
                <a:spcPct val="105000"/>
              </a:lnSpc>
              <a:spcBef>
                <a:spcPts val="95"/>
              </a:spcBef>
            </a:pPr>
            <a:r>
              <a:rPr sz="400" spc="10" dirty="0">
                <a:latin typeface="Arial MT"/>
                <a:cs typeface="Arial MT"/>
              </a:rPr>
              <a:t>Replace</a:t>
            </a:r>
            <a:r>
              <a:rPr sz="400" spc="5" dirty="0">
                <a:latin typeface="Arial MT"/>
                <a:cs typeface="Arial MT"/>
              </a:rPr>
              <a:t> all individuals in</a:t>
            </a:r>
            <a:r>
              <a:rPr sz="400" spc="1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the last generation </a:t>
            </a:r>
            <a:r>
              <a:rPr sz="400" spc="-95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with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10" dirty="0">
                <a:latin typeface="Arial MT"/>
                <a:cs typeface="Arial MT"/>
              </a:rPr>
              <a:t>new</a:t>
            </a:r>
            <a:r>
              <a:rPr sz="400" spc="5" dirty="0">
                <a:latin typeface="Arial MT"/>
                <a:cs typeface="Arial MT"/>
              </a:rPr>
              <a:t> offsprings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created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63263" y="695985"/>
            <a:ext cx="1904364" cy="2458720"/>
            <a:chOff x="1363263" y="695985"/>
            <a:chExt cx="1904364" cy="2458720"/>
          </a:xfrm>
        </p:grpSpPr>
        <p:sp>
          <p:nvSpPr>
            <p:cNvPr id="41" name="object 41"/>
            <p:cNvSpPr/>
            <p:nvPr/>
          </p:nvSpPr>
          <p:spPr>
            <a:xfrm>
              <a:off x="1363898" y="696620"/>
              <a:ext cx="705485" cy="2457450"/>
            </a:xfrm>
            <a:custGeom>
              <a:avLst/>
              <a:gdLst/>
              <a:ahLst/>
              <a:cxnLst/>
              <a:rect l="l" t="t" r="r" b="b"/>
              <a:pathLst>
                <a:path w="705485" h="2457450">
                  <a:moveTo>
                    <a:pt x="157499" y="2457009"/>
                  </a:moveTo>
                  <a:lnTo>
                    <a:pt x="0" y="2457009"/>
                  </a:lnTo>
                </a:path>
                <a:path w="705485" h="2457450">
                  <a:moveTo>
                    <a:pt x="0" y="378002"/>
                  </a:moveTo>
                  <a:lnTo>
                    <a:pt x="692993" y="378002"/>
                  </a:lnTo>
                </a:path>
                <a:path w="705485" h="2457450">
                  <a:moveTo>
                    <a:pt x="680725" y="390270"/>
                  </a:moveTo>
                  <a:lnTo>
                    <a:pt x="692993" y="378002"/>
                  </a:lnTo>
                  <a:lnTo>
                    <a:pt x="680725" y="365734"/>
                  </a:lnTo>
                </a:path>
                <a:path w="705485" h="2457450">
                  <a:moveTo>
                    <a:pt x="0" y="378002"/>
                  </a:moveTo>
                  <a:lnTo>
                    <a:pt x="0" y="2457009"/>
                  </a:lnTo>
                </a:path>
                <a:path w="705485" h="2457450">
                  <a:moveTo>
                    <a:pt x="692993" y="1782889"/>
                  </a:moveTo>
                  <a:lnTo>
                    <a:pt x="692993" y="1852231"/>
                  </a:lnTo>
                </a:path>
                <a:path w="705485" h="2457450">
                  <a:moveTo>
                    <a:pt x="680725" y="1839963"/>
                  </a:moveTo>
                  <a:lnTo>
                    <a:pt x="692993" y="1852231"/>
                  </a:lnTo>
                  <a:lnTo>
                    <a:pt x="705261" y="1839963"/>
                  </a:lnTo>
                </a:path>
                <a:path w="705485" h="2457450">
                  <a:moveTo>
                    <a:pt x="692993" y="1978202"/>
                  </a:moveTo>
                  <a:lnTo>
                    <a:pt x="692993" y="2053812"/>
                  </a:lnTo>
                </a:path>
                <a:path w="705485" h="2457450">
                  <a:moveTo>
                    <a:pt x="680725" y="2041544"/>
                  </a:moveTo>
                  <a:lnTo>
                    <a:pt x="692993" y="2053812"/>
                  </a:lnTo>
                  <a:lnTo>
                    <a:pt x="705261" y="2041544"/>
                  </a:lnTo>
                </a:path>
                <a:path w="705485" h="2457450">
                  <a:moveTo>
                    <a:pt x="692993" y="2179810"/>
                  </a:moveTo>
                  <a:lnTo>
                    <a:pt x="692993" y="2362508"/>
                  </a:lnTo>
                </a:path>
                <a:path w="705485" h="2457450">
                  <a:moveTo>
                    <a:pt x="680725" y="2350240"/>
                  </a:moveTo>
                  <a:lnTo>
                    <a:pt x="692993" y="2362508"/>
                  </a:lnTo>
                  <a:lnTo>
                    <a:pt x="705261" y="2350240"/>
                  </a:lnTo>
                </a:path>
                <a:path w="705485" h="2457450">
                  <a:moveTo>
                    <a:pt x="692993" y="1486808"/>
                  </a:moveTo>
                  <a:lnTo>
                    <a:pt x="692993" y="1656918"/>
                  </a:lnTo>
                </a:path>
                <a:path w="705485" h="2457450">
                  <a:moveTo>
                    <a:pt x="680725" y="1644649"/>
                  </a:moveTo>
                  <a:lnTo>
                    <a:pt x="692993" y="1656918"/>
                  </a:lnTo>
                  <a:lnTo>
                    <a:pt x="705261" y="1644649"/>
                  </a:lnTo>
                </a:path>
                <a:path w="705485" h="2457450">
                  <a:moveTo>
                    <a:pt x="692993" y="913491"/>
                  </a:moveTo>
                  <a:lnTo>
                    <a:pt x="692993" y="1007992"/>
                  </a:lnTo>
                </a:path>
                <a:path w="705485" h="2457450">
                  <a:moveTo>
                    <a:pt x="680725" y="995724"/>
                  </a:moveTo>
                  <a:lnTo>
                    <a:pt x="692993" y="1007992"/>
                  </a:lnTo>
                  <a:lnTo>
                    <a:pt x="705261" y="995724"/>
                  </a:lnTo>
                </a:path>
                <a:path w="705485" h="2457450">
                  <a:moveTo>
                    <a:pt x="692993" y="0"/>
                  </a:moveTo>
                  <a:lnTo>
                    <a:pt x="692993" y="107124"/>
                  </a:lnTo>
                </a:path>
                <a:path w="705485" h="2457450">
                  <a:moveTo>
                    <a:pt x="680725" y="94856"/>
                  </a:moveTo>
                  <a:lnTo>
                    <a:pt x="692993" y="107124"/>
                  </a:lnTo>
                  <a:lnTo>
                    <a:pt x="705261" y="94856"/>
                  </a:lnTo>
                </a:path>
                <a:path w="705485" h="2457450">
                  <a:moveTo>
                    <a:pt x="692993" y="296125"/>
                  </a:moveTo>
                  <a:lnTo>
                    <a:pt x="692993" y="440988"/>
                  </a:lnTo>
                </a:path>
                <a:path w="705485" h="2457450">
                  <a:moveTo>
                    <a:pt x="680725" y="428720"/>
                  </a:moveTo>
                  <a:lnTo>
                    <a:pt x="692993" y="440988"/>
                  </a:lnTo>
                  <a:lnTo>
                    <a:pt x="705261" y="428720"/>
                  </a:lnTo>
                </a:path>
                <a:path w="705485" h="2457450">
                  <a:moveTo>
                    <a:pt x="692993" y="629989"/>
                  </a:moveTo>
                  <a:lnTo>
                    <a:pt x="692993" y="724490"/>
                  </a:lnTo>
                </a:path>
                <a:path w="705485" h="2457450">
                  <a:moveTo>
                    <a:pt x="680725" y="712222"/>
                  </a:moveTo>
                  <a:lnTo>
                    <a:pt x="692993" y="724490"/>
                  </a:lnTo>
                  <a:lnTo>
                    <a:pt x="705261" y="71222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8286" y="1421111"/>
              <a:ext cx="718820" cy="189230"/>
            </a:xfrm>
            <a:custGeom>
              <a:avLst/>
              <a:gdLst/>
              <a:ahLst/>
              <a:cxnLst/>
              <a:rect l="l" t="t" r="r" b="b"/>
              <a:pathLst>
                <a:path w="718820" h="189230">
                  <a:moveTo>
                    <a:pt x="693019" y="0"/>
                  </a:move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1" y="173624"/>
                  </a:lnTo>
                  <a:lnTo>
                    <a:pt x="7384" y="181633"/>
                  </a:lnTo>
                  <a:lnTo>
                    <a:pt x="15395" y="187026"/>
                  </a:lnTo>
                  <a:lnTo>
                    <a:pt x="25203" y="189001"/>
                  </a:lnTo>
                  <a:lnTo>
                    <a:pt x="693019" y="189001"/>
                  </a:lnTo>
                  <a:lnTo>
                    <a:pt x="702827" y="187026"/>
                  </a:lnTo>
                  <a:lnTo>
                    <a:pt x="710838" y="181633"/>
                  </a:lnTo>
                  <a:lnTo>
                    <a:pt x="716241" y="173624"/>
                  </a:lnTo>
                  <a:lnTo>
                    <a:pt x="718223" y="163798"/>
                  </a:lnTo>
                  <a:lnTo>
                    <a:pt x="718223" y="25203"/>
                  </a:lnTo>
                  <a:lnTo>
                    <a:pt x="716241" y="15395"/>
                  </a:lnTo>
                  <a:lnTo>
                    <a:pt x="710838" y="7384"/>
                  </a:lnTo>
                  <a:lnTo>
                    <a:pt x="702827" y="1981"/>
                  </a:lnTo>
                  <a:lnTo>
                    <a:pt x="693019" y="0"/>
                  </a:lnTo>
                  <a:close/>
                </a:path>
              </a:pathLst>
            </a:custGeom>
            <a:solidFill>
              <a:srgbClr val="EDF1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8286" y="1421111"/>
              <a:ext cx="718820" cy="189230"/>
            </a:xfrm>
            <a:custGeom>
              <a:avLst/>
              <a:gdLst/>
              <a:ahLst/>
              <a:cxnLst/>
              <a:rect l="l" t="t" r="r" b="b"/>
              <a:pathLst>
                <a:path w="718820" h="189230">
                  <a:moveTo>
                    <a:pt x="25203" y="189001"/>
                  </a:moveTo>
                  <a:lnTo>
                    <a:pt x="693019" y="189001"/>
                  </a:lnTo>
                  <a:lnTo>
                    <a:pt x="702827" y="187026"/>
                  </a:lnTo>
                  <a:lnTo>
                    <a:pt x="710838" y="181633"/>
                  </a:lnTo>
                  <a:lnTo>
                    <a:pt x="716241" y="173624"/>
                  </a:lnTo>
                  <a:lnTo>
                    <a:pt x="718223" y="163798"/>
                  </a:lnTo>
                  <a:lnTo>
                    <a:pt x="718223" y="25203"/>
                  </a:lnTo>
                  <a:lnTo>
                    <a:pt x="716241" y="15395"/>
                  </a:lnTo>
                  <a:lnTo>
                    <a:pt x="710838" y="7384"/>
                  </a:lnTo>
                  <a:lnTo>
                    <a:pt x="702827" y="1981"/>
                  </a:lnTo>
                  <a:lnTo>
                    <a:pt x="693019" y="0"/>
                  </a:lnTo>
                  <a:lnTo>
                    <a:pt x="25203" y="0"/>
                  </a:lnTo>
                  <a:lnTo>
                    <a:pt x="15395" y="1981"/>
                  </a:lnTo>
                  <a:lnTo>
                    <a:pt x="7384" y="7384"/>
                  </a:lnTo>
                  <a:lnTo>
                    <a:pt x="1981" y="15395"/>
                  </a:lnTo>
                  <a:lnTo>
                    <a:pt x="0" y="25203"/>
                  </a:lnTo>
                  <a:lnTo>
                    <a:pt x="0" y="163798"/>
                  </a:lnTo>
                  <a:lnTo>
                    <a:pt x="1981" y="173624"/>
                  </a:lnTo>
                  <a:lnTo>
                    <a:pt x="7384" y="181633"/>
                  </a:lnTo>
                  <a:lnTo>
                    <a:pt x="15395" y="187026"/>
                  </a:lnTo>
                  <a:lnTo>
                    <a:pt x="25203" y="1890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565634" y="1433568"/>
            <a:ext cx="683895" cy="153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5255" marR="5080" indent="-123189">
              <a:lnSpc>
                <a:spcPct val="105000"/>
              </a:lnSpc>
              <a:spcBef>
                <a:spcPts val="95"/>
              </a:spcBef>
            </a:pPr>
            <a:r>
              <a:rPr sz="400" spc="5" dirty="0">
                <a:latin typeface="Arial MT"/>
                <a:cs typeface="Arial MT"/>
              </a:rPr>
              <a:t>Return the individual(s) with </a:t>
            </a:r>
            <a:r>
              <a:rPr sz="400" spc="-1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best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fitness</a:t>
            </a:r>
            <a:r>
              <a:rPr sz="400" dirty="0">
                <a:latin typeface="Arial MT"/>
                <a:cs typeface="Arial MT"/>
              </a:rPr>
              <a:t> </a:t>
            </a:r>
            <a:r>
              <a:rPr sz="400" spc="5" dirty="0">
                <a:latin typeface="Arial MT"/>
                <a:cs typeface="Arial MT"/>
              </a:rPr>
              <a:t>value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044623" y="1503343"/>
            <a:ext cx="875665" cy="491490"/>
            <a:chOff x="2044623" y="1503343"/>
            <a:chExt cx="875665" cy="491490"/>
          </a:xfrm>
        </p:grpSpPr>
        <p:sp>
          <p:nvSpPr>
            <p:cNvPr id="46" name="object 46"/>
            <p:cNvSpPr/>
            <p:nvPr/>
          </p:nvSpPr>
          <p:spPr>
            <a:xfrm>
              <a:off x="2214378" y="1515611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0" y="0"/>
                  </a:moveTo>
                  <a:lnTo>
                    <a:pt x="31243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3750" y="1503343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>
                  <a:moveTo>
                    <a:pt x="0" y="0"/>
                  </a:moveTo>
                  <a:lnTo>
                    <a:pt x="0" y="24536"/>
                  </a:lnTo>
                  <a:lnTo>
                    <a:pt x="24536" y="12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07398" y="1610112"/>
              <a:ext cx="0" cy="117475"/>
            </a:xfrm>
            <a:custGeom>
              <a:avLst/>
              <a:gdLst/>
              <a:ahLst/>
              <a:cxnLst/>
              <a:rect l="l" t="t" r="r" b="b"/>
              <a:pathLst>
                <a:path h="117475">
                  <a:moveTo>
                    <a:pt x="0" y="0"/>
                  </a:moveTo>
                  <a:lnTo>
                    <a:pt x="0" y="1171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95130" y="1724215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56892" y="1893614"/>
              <a:ext cx="0" cy="79375"/>
            </a:xfrm>
            <a:custGeom>
              <a:avLst/>
              <a:gdLst/>
              <a:ahLst/>
              <a:cxnLst/>
              <a:rect l="l" t="t" r="r" b="b"/>
              <a:pathLst>
                <a:path h="79375">
                  <a:moveTo>
                    <a:pt x="0" y="0"/>
                  </a:moveTo>
                  <a:lnTo>
                    <a:pt x="0" y="7934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44623" y="1969890"/>
              <a:ext cx="24765" cy="24765"/>
            </a:xfrm>
            <a:custGeom>
              <a:avLst/>
              <a:gdLst/>
              <a:ahLst/>
              <a:cxnLst/>
              <a:rect l="l" t="t" r="r" b="b"/>
              <a:pathLst>
                <a:path w="24764" h="24764">
                  <a:moveTo>
                    <a:pt x="24536" y="0"/>
                  </a:moveTo>
                  <a:lnTo>
                    <a:pt x="0" y="0"/>
                  </a:lnTo>
                  <a:lnTo>
                    <a:pt x="12268" y="24536"/>
                  </a:lnTo>
                  <a:lnTo>
                    <a:pt x="245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459206" y="2433615"/>
            <a:ext cx="85090" cy="342900"/>
          </a:xfrm>
          <a:prstGeom prst="rect">
            <a:avLst/>
          </a:prstGeom>
        </p:spPr>
        <p:txBody>
          <a:bodyPr vert="vert270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400" spc="5" dirty="0">
                <a:latin typeface="Arial MT"/>
                <a:cs typeface="Arial MT"/>
              </a:rPr>
              <a:t>Reproduction</a:t>
            </a:r>
            <a:endParaRPr sz="40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4" name="object 54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21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38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Salient</a:t>
            </a:r>
            <a:r>
              <a:rPr spc="-15" dirty="0"/>
              <a:t> </a:t>
            </a:r>
            <a:r>
              <a:rPr spc="10" dirty="0"/>
              <a:t>features</a:t>
            </a:r>
            <a:r>
              <a:rPr spc="-10" dirty="0"/>
              <a:t> </a:t>
            </a:r>
            <a:r>
              <a:rPr spc="15" dirty="0"/>
              <a:t>in</a:t>
            </a:r>
            <a:r>
              <a:rPr spc="-15" dirty="0"/>
              <a:t> </a:t>
            </a:r>
            <a:r>
              <a:rPr spc="25" dirty="0"/>
              <a:t>SGA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844" y="565809"/>
            <a:ext cx="423926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b="1" spc="-5" dirty="0">
                <a:latin typeface="Arial"/>
                <a:cs typeface="Arial"/>
              </a:rPr>
              <a:t>Selection</a:t>
            </a:r>
            <a:r>
              <a:rPr sz="1100" b="1" spc="-10" dirty="0">
                <a:latin typeface="Arial"/>
                <a:cs typeface="Arial"/>
              </a:rPr>
              <a:t>: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2" name="object 1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22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746628"/>
            <a:ext cx="1981200" cy="227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645402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038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Salient</a:t>
            </a:r>
            <a:r>
              <a:rPr spc="-15" dirty="0"/>
              <a:t> </a:t>
            </a:r>
            <a:r>
              <a:rPr spc="10" dirty="0"/>
              <a:t>features</a:t>
            </a:r>
            <a:r>
              <a:rPr spc="-10" dirty="0"/>
              <a:t> </a:t>
            </a:r>
            <a:r>
              <a:rPr spc="15" dirty="0"/>
              <a:t>in</a:t>
            </a:r>
            <a:r>
              <a:rPr spc="-15" dirty="0"/>
              <a:t> </a:t>
            </a:r>
            <a:r>
              <a:rPr spc="25" dirty="0"/>
              <a:t>SGA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844" y="565809"/>
            <a:ext cx="4236606" cy="26661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A simple genetic algorithm procedure is given in the following steps.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 </a:t>
            </a: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Generation of a population of solution: In this, an </a:t>
            </a:r>
            <a:r>
              <a:rPr lang="en-US" sz="1100" b="1" dirty="0"/>
              <a:t>encoding</a:t>
            </a:r>
            <a:r>
              <a:rPr lang="en-US" sz="1100" dirty="0"/>
              <a:t> of solutions to the problem as a chromosome is done and a number, or population, of guesses of the solution to the problem are found. </a:t>
            </a: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AutoNum type="arabicPeriod"/>
            </a:pPr>
            <a:endParaRPr lang="en-US" sz="1100" dirty="0"/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 </a:t>
            </a:r>
            <a:r>
              <a:rPr lang="en-US" sz="1100" b="1" dirty="0"/>
              <a:t>Fitness evaluation</a:t>
            </a:r>
            <a:r>
              <a:rPr lang="en-US" sz="1100" dirty="0"/>
              <a:t>: a way of calculating how good or bad (fitness) the individual solutions within the population are listed. </a:t>
            </a:r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AutoNum type="arabicPeriod"/>
            </a:pPr>
            <a:endParaRPr lang="en-US" sz="1100" dirty="0"/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b="1" dirty="0"/>
              <a:t>Reproduction</a:t>
            </a:r>
            <a:r>
              <a:rPr lang="en-US" sz="1100" dirty="0"/>
              <a:t>: a method for mixing fragments of the better solutions (reproduction) to form new, on average even better solutions;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endParaRPr lang="en-US" sz="1100" dirty="0"/>
          </a:p>
          <a:p>
            <a:pPr marL="241300" indent="-228600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A </a:t>
            </a:r>
            <a:r>
              <a:rPr lang="en-US" sz="1100" b="1" dirty="0"/>
              <a:t>mutation</a:t>
            </a:r>
            <a:r>
              <a:rPr lang="en-US" sz="1100" dirty="0"/>
              <a:t> operator to avoid permanent loss of diversity within the solutions. 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2" name="object 1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23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9166958"/>
      </p:ext>
    </p:extLst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Encoding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24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61B5675E-185D-9298-6486-89E590155DD8}"/>
              </a:ext>
            </a:extLst>
          </p:cNvPr>
          <p:cNvSpPr txBox="1">
            <a:spLocks/>
          </p:cNvSpPr>
          <p:nvPr/>
        </p:nvSpPr>
        <p:spPr>
          <a:xfrm>
            <a:off x="88669" y="627502"/>
            <a:ext cx="4153585" cy="7886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Binary Encoding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Value Encoding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Permutation Encoding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Tree Encoding</a:t>
            </a:r>
            <a:endParaRPr lang="en-US" sz="1200" kern="0" spc="-1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25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3EA3745B-8503-18F6-C4F8-1369949A1C3D}"/>
              </a:ext>
            </a:extLst>
          </p:cNvPr>
          <p:cNvSpPr txBox="1">
            <a:spLocks/>
          </p:cNvSpPr>
          <p:nvPr/>
        </p:nvSpPr>
        <p:spPr>
          <a:xfrm>
            <a:off x="88669" y="627502"/>
            <a:ext cx="4153585" cy="78867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Roulette </a:t>
            </a:r>
            <a:r>
              <a:rPr lang="en-US" sz="1200" b="1" kern="0" spc="-5">
                <a:solidFill>
                  <a:sysClr val="windowText" lastClr="000000"/>
                </a:solidFill>
                <a:latin typeface="Arial"/>
                <a:cs typeface="Arial"/>
              </a:rPr>
              <a:t>Wheel Selection</a:t>
            </a:r>
            <a:endParaRPr lang="en-US" sz="1200" b="1" kern="0" spc="-5" dirty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Rank Selection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Tournament Selection</a:t>
            </a:r>
          </a:p>
          <a:p>
            <a:pPr marL="187325">
              <a:spcBef>
                <a:spcPts val="90"/>
              </a:spcBef>
            </a:pPr>
            <a:endParaRPr lang="en-US" sz="1200" kern="0" spc="-1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319764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Crossover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26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37F5768E-6A3C-1211-F495-CA0287D770A7}"/>
              </a:ext>
            </a:extLst>
          </p:cNvPr>
          <p:cNvSpPr txBox="1">
            <a:spLocks/>
          </p:cNvSpPr>
          <p:nvPr/>
        </p:nvSpPr>
        <p:spPr>
          <a:xfrm>
            <a:off x="88669" y="627502"/>
            <a:ext cx="4153585" cy="9861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One point Crossover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Two point Crossover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 point Crossover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Uniform Crossover</a:t>
            </a:r>
          </a:p>
          <a:p>
            <a:pPr marL="187325">
              <a:spcBef>
                <a:spcPts val="90"/>
              </a:spcBef>
            </a:pPr>
            <a:endParaRPr lang="en-US" sz="1200" kern="0" spc="-1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77078"/>
      </p:ext>
    </p:extLst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45565"/>
            <a:ext cx="19049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Mutation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27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5BE7102D-1B41-C689-8CC3-FF6BCACF505F}"/>
              </a:ext>
            </a:extLst>
          </p:cNvPr>
          <p:cNvSpPr txBox="1">
            <a:spLocks/>
          </p:cNvSpPr>
          <p:nvPr/>
        </p:nvSpPr>
        <p:spPr>
          <a:xfrm>
            <a:off x="88669" y="627502"/>
            <a:ext cx="4153585" cy="9861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Flip bit 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Boundary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Non Uniform</a:t>
            </a:r>
          </a:p>
          <a:p>
            <a:pPr marL="358775" indent="-171450"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lang="en-US" sz="1200" b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Gaussian</a:t>
            </a:r>
          </a:p>
          <a:p>
            <a:pPr marL="187325">
              <a:spcBef>
                <a:spcPts val="90"/>
              </a:spcBef>
            </a:pPr>
            <a:endParaRPr lang="en-US" sz="1200" kern="0" spc="-1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1976"/>
      </p:ext>
    </p:extLst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328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549275"/>
          </a:xfrm>
          <a:custGeom>
            <a:avLst/>
            <a:gdLst/>
            <a:ahLst/>
            <a:cxnLst/>
            <a:rect l="l" t="t" r="r" b="b"/>
            <a:pathLst>
              <a:path w="4608195" h="549275">
                <a:moveTo>
                  <a:pt x="4608004" y="0"/>
                </a:moveTo>
                <a:lnTo>
                  <a:pt x="0" y="0"/>
                </a:lnTo>
                <a:lnTo>
                  <a:pt x="0" y="549236"/>
                </a:lnTo>
                <a:lnTo>
                  <a:pt x="4608004" y="54923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4419498" cy="21634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lang="en-US" spc="10" dirty="0"/>
              <a:t>Objective:</a:t>
            </a:r>
            <a:endParaRPr spc="10" dirty="0"/>
          </a:p>
        </p:txBody>
      </p:sp>
      <p:sp>
        <p:nvSpPr>
          <p:cNvPr id="9" name="object 9"/>
          <p:cNvSpPr txBox="1"/>
          <p:nvPr/>
        </p:nvSpPr>
        <p:spPr>
          <a:xfrm>
            <a:off x="170884" y="815975"/>
            <a:ext cx="4256405" cy="19633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After studying this unit you will be able to: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Appreciate the genetic or evolutionary approaches as to why and how they have influenced the computing methods for problem solving;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Describe Simple Genetic Algorithm (SGA), a limited exposure of the genetic operators;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Define the genetic operators;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 • Apply reproduction, crossover and mutation operators;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Describe the traditional search methods;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Define a simple genetic algorithm; 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• Apply genetic algorithm to find better solution;</a:t>
            </a: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dirty="0"/>
              <a:t> • List advantages and disadvantages. 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2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3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66558203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138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Evolutionary</a:t>
            </a:r>
            <a:r>
              <a:rPr spc="-10" dirty="0"/>
              <a:t> </a:t>
            </a:r>
            <a:r>
              <a:rPr spc="15" dirty="0"/>
              <a:t>Algorithms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08138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318171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28203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508415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718447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928480"/>
            <a:ext cx="76809" cy="7680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5844" y="510119"/>
            <a:ext cx="4356100" cy="2538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algorithms,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which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follow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some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biological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physical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behaviors: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b="1" spc="-5" dirty="0">
                <a:latin typeface="Arial"/>
                <a:cs typeface="Arial"/>
              </a:rPr>
              <a:t>Biologic</a:t>
            </a:r>
            <a:r>
              <a:rPr sz="1100" b="1" spc="-4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behaviors:</a:t>
            </a:r>
            <a:endParaRPr sz="1100">
              <a:latin typeface="Arial"/>
              <a:cs typeface="Arial"/>
            </a:endParaRPr>
          </a:p>
          <a:p>
            <a:pPr marL="289560" marR="434340">
              <a:lnSpc>
                <a:spcPct val="125299"/>
              </a:lnSpc>
              <a:spcBef>
                <a:spcPts val="284"/>
              </a:spcBef>
            </a:pPr>
            <a:r>
              <a:rPr sz="1100" spc="-10" dirty="0">
                <a:latin typeface="Microsoft Sans Serif"/>
                <a:cs typeface="Microsoft Sans Serif"/>
              </a:rPr>
              <a:t>Genetics and Evolution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 </a:t>
            </a:r>
            <a:r>
              <a:rPr sz="1100" spc="-10" dirty="0">
                <a:latin typeface="Microsoft Sans Serif"/>
                <a:cs typeface="Microsoft Sans Serif"/>
              </a:rPr>
              <a:t>Genetic </a:t>
            </a:r>
            <a:r>
              <a:rPr sz="1100" spc="-5" dirty="0">
                <a:latin typeface="Microsoft Sans Serif"/>
                <a:cs typeface="Microsoft Sans Serif"/>
              </a:rPr>
              <a:t>Algorithms (GA)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Behavior </a:t>
            </a:r>
            <a:r>
              <a:rPr sz="1100" spc="-5" dirty="0">
                <a:latin typeface="Microsoft Sans Serif"/>
                <a:cs typeface="Microsoft Sans Serif"/>
              </a:rPr>
              <a:t>of ant </a:t>
            </a:r>
            <a:r>
              <a:rPr sz="1100" spc="-10" dirty="0">
                <a:latin typeface="Microsoft Sans Serif"/>
                <a:cs typeface="Microsoft Sans Serif"/>
              </a:rPr>
              <a:t>colony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 </a:t>
            </a:r>
            <a:r>
              <a:rPr sz="1100" spc="-5" dirty="0">
                <a:latin typeface="Microsoft Sans Serif"/>
                <a:cs typeface="Microsoft Sans Serif"/>
              </a:rPr>
              <a:t>Ant </a:t>
            </a:r>
            <a:r>
              <a:rPr sz="1100" spc="-10" dirty="0">
                <a:latin typeface="Microsoft Sans Serif"/>
                <a:cs typeface="Microsoft Sans Serif"/>
              </a:rPr>
              <a:t>Colony Optimization </a:t>
            </a:r>
            <a:r>
              <a:rPr sz="1100" spc="-15" dirty="0">
                <a:latin typeface="Microsoft Sans Serif"/>
                <a:cs typeface="Microsoft Sans Serif"/>
              </a:rPr>
              <a:t>(ACO) </a:t>
            </a:r>
            <a:r>
              <a:rPr sz="1100" spc="-10" dirty="0">
                <a:latin typeface="Microsoft Sans Serif"/>
                <a:cs typeface="Microsoft Sans Serif"/>
              </a:rPr>
              <a:t> Human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nervous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system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Artificial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Neural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Network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(ANN)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1150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addition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some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algorithms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inspired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some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physical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behaviors: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b="1" spc="-10" dirty="0">
                <a:latin typeface="Arial"/>
                <a:cs typeface="Arial"/>
              </a:rPr>
              <a:t>Physical</a:t>
            </a:r>
            <a:r>
              <a:rPr sz="1100" b="1" spc="-4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behaviors: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615"/>
              </a:spcBef>
            </a:pPr>
            <a:r>
              <a:rPr sz="1100" spc="-10" dirty="0">
                <a:latin typeface="Microsoft Sans Serif"/>
                <a:cs typeface="Microsoft Sans Serif"/>
              </a:rPr>
              <a:t>Annealing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process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Simulated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Annealing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(SA)</a:t>
            </a:r>
            <a:endParaRPr sz="1100">
              <a:latin typeface="Microsoft Sans Serif"/>
              <a:cs typeface="Microsoft Sans Serif"/>
            </a:endParaRPr>
          </a:p>
          <a:p>
            <a:pPr marL="289560" marR="184785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Swarming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particle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110" dirty="0">
                <a:latin typeface="Microsoft Sans Serif"/>
                <a:cs typeface="Microsoft Sans Serif"/>
              </a:rPr>
              <a:t>–</a:t>
            </a:r>
            <a:r>
              <a:rPr sz="1100" i="1" spc="110" dirty="0">
                <a:latin typeface="Verdana"/>
                <a:cs typeface="Verdana"/>
              </a:rPr>
              <a:t>&gt;</a:t>
            </a:r>
            <a:r>
              <a:rPr sz="1100" i="1" spc="-70" dirty="0">
                <a:latin typeface="Verdana"/>
                <a:cs typeface="Verdana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Particle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Swarming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(PSO)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Learning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114" dirty="0">
                <a:latin typeface="Microsoft Sans Serif"/>
                <a:cs typeface="Microsoft Sans Serif"/>
              </a:rPr>
              <a:t>–</a:t>
            </a:r>
            <a:r>
              <a:rPr sz="1100" i="1" spc="114" dirty="0">
                <a:latin typeface="Verdana"/>
                <a:cs typeface="Verdana"/>
              </a:rPr>
              <a:t>&gt;</a:t>
            </a:r>
            <a:r>
              <a:rPr sz="1100" i="1" spc="-85" dirty="0">
                <a:latin typeface="Verdana"/>
                <a:cs typeface="Verdana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Fuzzy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Logic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(FL)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2" name="object 12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4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6052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Genetic</a:t>
            </a:r>
            <a:r>
              <a:rPr spc="-45" dirty="0"/>
              <a:t> </a:t>
            </a:r>
            <a:r>
              <a:rPr spc="15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898499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108532"/>
            <a:ext cx="76809" cy="7680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564589"/>
            <a:ext cx="76809" cy="7680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774621"/>
            <a:ext cx="76809" cy="7680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230691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440724"/>
            <a:ext cx="76809" cy="768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2822829"/>
            <a:ext cx="76809" cy="7680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5844" y="500771"/>
            <a:ext cx="4325620" cy="244221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100" b="1" spc="-5" dirty="0">
                <a:latin typeface="Arial"/>
                <a:cs typeface="Arial"/>
              </a:rPr>
              <a:t>It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is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 </a:t>
            </a:r>
            <a:r>
              <a:rPr sz="1100" b="1" spc="-5" dirty="0">
                <a:latin typeface="Arial"/>
                <a:cs typeface="Arial"/>
              </a:rPr>
              <a:t>subset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of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evolutionary </a:t>
            </a:r>
            <a:r>
              <a:rPr sz="1100" b="1" spc="-5" dirty="0">
                <a:latin typeface="Arial"/>
                <a:cs typeface="Arial"/>
              </a:rPr>
              <a:t>algorithm:</a:t>
            </a:r>
            <a:endParaRPr sz="1100">
              <a:latin typeface="Arial"/>
              <a:cs typeface="Arial"/>
            </a:endParaRPr>
          </a:p>
          <a:p>
            <a:pPr marL="289560" marR="2286635">
              <a:lnSpc>
                <a:spcPct val="125299"/>
              </a:lnSpc>
              <a:spcBef>
                <a:spcPts val="280"/>
              </a:spcBef>
            </a:pPr>
            <a:r>
              <a:rPr sz="1100" spc="-5" dirty="0">
                <a:latin typeface="Microsoft Sans Serif"/>
                <a:cs typeface="Microsoft Sans Serif"/>
              </a:rPr>
              <a:t>Ant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Colony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 </a:t>
            </a:r>
            <a:r>
              <a:rPr sz="1100" spc="-5" dirty="0">
                <a:latin typeface="Microsoft Sans Serif"/>
                <a:cs typeface="Microsoft Sans Serif"/>
              </a:rPr>
              <a:t> Swarm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Particle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100" b="1" spc="-10" dirty="0">
                <a:latin typeface="Arial"/>
                <a:cs typeface="Arial"/>
              </a:rPr>
              <a:t>Models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biological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processes:</a:t>
            </a:r>
            <a:endParaRPr sz="1100">
              <a:latin typeface="Arial"/>
              <a:cs typeface="Arial"/>
            </a:endParaRPr>
          </a:p>
          <a:p>
            <a:pPr marL="289560" marR="3461385">
              <a:lnSpc>
                <a:spcPct val="125299"/>
              </a:lnSpc>
            </a:pPr>
            <a:r>
              <a:rPr sz="1100" spc="-10" dirty="0">
                <a:latin typeface="Microsoft Sans Serif"/>
                <a:cs typeface="Microsoft Sans Serif"/>
              </a:rPr>
              <a:t>Genetics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-35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olution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100" b="1" spc="-55" dirty="0">
                <a:latin typeface="Arial"/>
                <a:cs typeface="Arial"/>
              </a:rPr>
              <a:t>To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optimize</a:t>
            </a:r>
            <a:r>
              <a:rPr sz="1100" b="1" spc="-10" dirty="0">
                <a:latin typeface="Arial"/>
                <a:cs typeface="Arial"/>
              </a:rPr>
              <a:t> highly complex </a:t>
            </a:r>
            <a:r>
              <a:rPr sz="1100" b="1" spc="-5" dirty="0">
                <a:latin typeface="Arial"/>
                <a:cs typeface="Arial"/>
              </a:rPr>
              <a:t>objective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functions: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Microsoft Sans Serif"/>
                <a:cs typeface="Microsoft Sans Serif"/>
              </a:rPr>
              <a:t>Very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difficult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model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mathematically</a:t>
            </a:r>
            <a:endParaRPr sz="1100">
              <a:latin typeface="Microsoft Sans Serif"/>
              <a:cs typeface="Microsoft Sans Serif"/>
            </a:endParaRPr>
          </a:p>
          <a:p>
            <a:pPr marL="289560" marR="5080">
              <a:lnSpc>
                <a:spcPct val="102600"/>
              </a:lnSpc>
              <a:spcBef>
                <a:spcPts val="300"/>
              </a:spcBef>
            </a:pPr>
            <a:r>
              <a:rPr sz="1100" b="1" spc="-10" dirty="0">
                <a:latin typeface="Arial"/>
                <a:cs typeface="Arial"/>
              </a:rPr>
              <a:t>NP-Hard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(also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combinatorial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optimization)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problems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(which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computationally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very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expensive)</a:t>
            </a:r>
            <a:endParaRPr sz="110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0"/>
              </a:spcBef>
            </a:pPr>
            <a:r>
              <a:rPr sz="1100" spc="-20" dirty="0">
                <a:latin typeface="Microsoft Sans Serif"/>
                <a:cs typeface="Microsoft Sans Serif"/>
              </a:rPr>
              <a:t>Involves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large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parameters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(discrete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and/or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continuous)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3" name="object 13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3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5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933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Background</a:t>
            </a:r>
            <a:r>
              <a:rPr dirty="0"/>
              <a:t> </a:t>
            </a:r>
            <a:r>
              <a:rPr spc="15" dirty="0"/>
              <a:t>of</a:t>
            </a:r>
            <a:r>
              <a:rPr spc="5" dirty="0"/>
              <a:t> </a:t>
            </a:r>
            <a:r>
              <a:rPr spc="15" dirty="0"/>
              <a:t>Genetic</a:t>
            </a:r>
            <a:r>
              <a:rPr spc="5" dirty="0"/>
              <a:t> </a:t>
            </a:r>
            <a:r>
              <a:rPr spc="15" dirty="0"/>
              <a:t>Algorithm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557" y="1937931"/>
            <a:ext cx="76809" cy="7680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147963"/>
            <a:ext cx="76809" cy="768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1031772"/>
            <a:ext cx="4347210" cy="12363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Firs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 err="1">
                <a:latin typeface="Microsoft Sans Serif"/>
                <a:cs typeface="Microsoft Sans Serif"/>
              </a:rPr>
              <a:t>itr</a:t>
            </a:r>
            <a:r>
              <a:rPr lang="en-US" sz="1100" spc="-5" dirty="0" err="1">
                <a:latin typeface="Microsoft Sans Serif"/>
                <a:cs typeface="Microsoft Sans Serif"/>
              </a:rPr>
              <a:t>o</a:t>
            </a:r>
            <a:r>
              <a:rPr sz="1100" spc="-5" dirty="0" err="1">
                <a:latin typeface="Microsoft Sans Serif"/>
                <a:cs typeface="Microsoft Sans Serif"/>
              </a:rPr>
              <a:t>duced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Ptrof.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John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Holland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Michigan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University,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USA,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1965).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" dirty="0">
                <a:latin typeface="Microsoft Sans Serif"/>
                <a:cs typeface="Microsoft Sans Serif"/>
              </a:rPr>
              <a:t>But,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article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was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published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1975.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5" dirty="0">
                <a:latin typeface="Microsoft Sans Serif"/>
                <a:cs typeface="Microsoft Sans Serif"/>
              </a:rPr>
              <a:t>Principles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two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fundamental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biological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processes: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b="1" spc="-5" dirty="0">
                <a:latin typeface="Arial"/>
                <a:cs typeface="Arial"/>
              </a:rPr>
              <a:t>Genetics: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Gregor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Johan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Mendel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(1865)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b="1" spc="-10" dirty="0">
                <a:latin typeface="Arial"/>
                <a:cs typeface="Arial"/>
              </a:rPr>
              <a:t>Evolution: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Charles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Darwin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(1875)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8" name="object 8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14487" y="3331252"/>
            <a:ext cx="979169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 err="1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Applicatins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6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F8DB-CDE5-525F-7CCF-9B94A2BF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45137-6BC0-E4F0-12E3-4713156C3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A6E00-CA77-1B84-8A78-DDA113B43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783192"/>
            <a:ext cx="4591050" cy="189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16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brief</a:t>
            </a:r>
            <a:r>
              <a:rPr spc="-5" dirty="0"/>
              <a:t> </a:t>
            </a:r>
            <a:r>
              <a:rPr spc="15" dirty="0"/>
              <a:t>account</a:t>
            </a:r>
            <a:r>
              <a:rPr spc="-5" dirty="0"/>
              <a:t> </a:t>
            </a:r>
            <a:r>
              <a:rPr spc="20" dirty="0"/>
              <a:t>on</a:t>
            </a:r>
            <a:r>
              <a:rPr dirty="0"/>
              <a:t> </a:t>
            </a:r>
            <a:r>
              <a:rPr spc="15" dirty="0"/>
              <a:t>genetics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376960"/>
            <a:ext cx="416877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building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blocks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living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bodies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cells.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Each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cell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carries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basic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unit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heredity,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Microsoft Sans Serif"/>
                <a:cs typeface="Microsoft Sans Serif"/>
              </a:rPr>
              <a:t>gene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33833" y="938339"/>
            <a:ext cx="1466215" cy="996950"/>
            <a:chOff x="1433833" y="938339"/>
            <a:chExt cx="1466215" cy="996950"/>
          </a:xfrm>
        </p:grpSpPr>
        <p:sp>
          <p:nvSpPr>
            <p:cNvPr id="6" name="object 6"/>
            <p:cNvSpPr/>
            <p:nvPr/>
          </p:nvSpPr>
          <p:spPr>
            <a:xfrm>
              <a:off x="1729263" y="939330"/>
              <a:ext cx="843280" cy="995044"/>
            </a:xfrm>
            <a:custGeom>
              <a:avLst/>
              <a:gdLst/>
              <a:ahLst/>
              <a:cxnLst/>
              <a:rect l="l" t="t" r="r" b="b"/>
              <a:pathLst>
                <a:path w="843280" h="995044">
                  <a:moveTo>
                    <a:pt x="0" y="248591"/>
                  </a:moveTo>
                  <a:lnTo>
                    <a:pt x="0" y="745839"/>
                  </a:lnTo>
                  <a:lnTo>
                    <a:pt x="3849" y="779576"/>
                  </a:lnTo>
                  <a:lnTo>
                    <a:pt x="33136" y="842616"/>
                  </a:lnTo>
                  <a:lnTo>
                    <a:pt x="87855" y="897767"/>
                  </a:lnTo>
                  <a:lnTo>
                    <a:pt x="123494" y="921645"/>
                  </a:lnTo>
                  <a:lnTo>
                    <a:pt x="163984" y="942661"/>
                  </a:lnTo>
                  <a:lnTo>
                    <a:pt x="208820" y="960521"/>
                  </a:lnTo>
                  <a:lnTo>
                    <a:pt x="257501" y="974927"/>
                  </a:lnTo>
                  <a:lnTo>
                    <a:pt x="309524" y="985584"/>
                  </a:lnTo>
                  <a:lnTo>
                    <a:pt x="364385" y="992196"/>
                  </a:lnTo>
                  <a:lnTo>
                    <a:pt x="421582" y="994465"/>
                  </a:lnTo>
                  <a:lnTo>
                    <a:pt x="478778" y="992196"/>
                  </a:lnTo>
                  <a:lnTo>
                    <a:pt x="533635" y="985584"/>
                  </a:lnTo>
                  <a:lnTo>
                    <a:pt x="585650" y="974927"/>
                  </a:lnTo>
                  <a:lnTo>
                    <a:pt x="634323" y="960521"/>
                  </a:lnTo>
                  <a:lnTo>
                    <a:pt x="679150" y="942661"/>
                  </a:lnTo>
                  <a:lnTo>
                    <a:pt x="719629" y="921645"/>
                  </a:lnTo>
                  <a:lnTo>
                    <a:pt x="755259" y="897768"/>
                  </a:lnTo>
                  <a:lnTo>
                    <a:pt x="785536" y="871326"/>
                  </a:lnTo>
                  <a:lnTo>
                    <a:pt x="828026" y="811934"/>
                  </a:lnTo>
                  <a:lnTo>
                    <a:pt x="843083" y="745839"/>
                  </a:lnTo>
                  <a:lnTo>
                    <a:pt x="843083" y="248591"/>
                  </a:lnTo>
                  <a:lnTo>
                    <a:pt x="839235" y="214854"/>
                  </a:lnTo>
                  <a:lnTo>
                    <a:pt x="809959" y="151819"/>
                  </a:lnTo>
                  <a:lnTo>
                    <a:pt x="755259" y="96675"/>
                  </a:lnTo>
                  <a:lnTo>
                    <a:pt x="719629" y="72802"/>
                  </a:lnTo>
                  <a:lnTo>
                    <a:pt x="679150" y="51790"/>
                  </a:lnTo>
                  <a:lnTo>
                    <a:pt x="634323" y="33935"/>
                  </a:lnTo>
                  <a:lnTo>
                    <a:pt x="585650" y="19532"/>
                  </a:lnTo>
                  <a:lnTo>
                    <a:pt x="533635" y="8878"/>
                  </a:lnTo>
                  <a:lnTo>
                    <a:pt x="478778" y="2268"/>
                  </a:lnTo>
                  <a:lnTo>
                    <a:pt x="421582" y="0"/>
                  </a:lnTo>
                  <a:lnTo>
                    <a:pt x="364385" y="2268"/>
                  </a:lnTo>
                  <a:lnTo>
                    <a:pt x="309524" y="8878"/>
                  </a:lnTo>
                  <a:lnTo>
                    <a:pt x="257501" y="19532"/>
                  </a:lnTo>
                  <a:lnTo>
                    <a:pt x="208820" y="33935"/>
                  </a:lnTo>
                  <a:lnTo>
                    <a:pt x="163984" y="51790"/>
                  </a:lnTo>
                  <a:lnTo>
                    <a:pt x="123494" y="72802"/>
                  </a:lnTo>
                  <a:lnTo>
                    <a:pt x="87855" y="96675"/>
                  </a:lnTo>
                  <a:lnTo>
                    <a:pt x="57567" y="123113"/>
                  </a:lnTo>
                  <a:lnTo>
                    <a:pt x="15062" y="182498"/>
                  </a:lnTo>
                  <a:lnTo>
                    <a:pt x="3849" y="214854"/>
                  </a:lnTo>
                  <a:lnTo>
                    <a:pt x="0" y="248591"/>
                  </a:lnTo>
                  <a:close/>
                </a:path>
                <a:path w="843280" h="995044">
                  <a:moveTo>
                    <a:pt x="597084" y="321713"/>
                  </a:moveTo>
                  <a:lnTo>
                    <a:pt x="590814" y="275059"/>
                  </a:lnTo>
                  <a:lnTo>
                    <a:pt x="573120" y="233132"/>
                  </a:lnTo>
                  <a:lnTo>
                    <a:pt x="545676" y="197609"/>
                  </a:lnTo>
                  <a:lnTo>
                    <a:pt x="510155" y="170162"/>
                  </a:lnTo>
                  <a:lnTo>
                    <a:pt x="468233" y="152466"/>
                  </a:lnTo>
                  <a:lnTo>
                    <a:pt x="421582" y="146196"/>
                  </a:lnTo>
                  <a:lnTo>
                    <a:pt x="374932" y="152466"/>
                  </a:lnTo>
                  <a:lnTo>
                    <a:pt x="333009" y="170162"/>
                  </a:lnTo>
                  <a:lnTo>
                    <a:pt x="297489" y="197609"/>
                  </a:lnTo>
                  <a:lnTo>
                    <a:pt x="270045" y="233132"/>
                  </a:lnTo>
                  <a:lnTo>
                    <a:pt x="252351" y="275059"/>
                  </a:lnTo>
                  <a:lnTo>
                    <a:pt x="246081" y="321713"/>
                  </a:lnTo>
                  <a:lnTo>
                    <a:pt x="252345" y="368370"/>
                  </a:lnTo>
                  <a:lnTo>
                    <a:pt x="270027" y="410294"/>
                  </a:lnTo>
                  <a:lnTo>
                    <a:pt x="297458" y="445813"/>
                  </a:lnTo>
                  <a:lnTo>
                    <a:pt x="332973" y="473254"/>
                  </a:lnTo>
                  <a:lnTo>
                    <a:pt x="374903" y="490946"/>
                  </a:lnTo>
                  <a:lnTo>
                    <a:pt x="421582" y="497215"/>
                  </a:lnTo>
                  <a:lnTo>
                    <a:pt x="468233" y="490946"/>
                  </a:lnTo>
                  <a:lnTo>
                    <a:pt x="510155" y="473254"/>
                  </a:lnTo>
                  <a:lnTo>
                    <a:pt x="545676" y="445813"/>
                  </a:lnTo>
                  <a:lnTo>
                    <a:pt x="573120" y="410294"/>
                  </a:lnTo>
                  <a:lnTo>
                    <a:pt x="590814" y="368370"/>
                  </a:lnTo>
                  <a:lnTo>
                    <a:pt x="597084" y="32171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0830" y="1184008"/>
              <a:ext cx="235927" cy="17513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7984" y="1581808"/>
              <a:ext cx="96556" cy="114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858" y="1517196"/>
              <a:ext cx="96408" cy="15447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36805" y="997775"/>
              <a:ext cx="1357630" cy="386715"/>
            </a:xfrm>
            <a:custGeom>
              <a:avLst/>
              <a:gdLst/>
              <a:ahLst/>
              <a:cxnLst/>
              <a:rect l="l" t="t" r="r" b="b"/>
              <a:pathLst>
                <a:path w="1357630" h="386715">
                  <a:moveTo>
                    <a:pt x="0" y="386119"/>
                  </a:moveTo>
                  <a:lnTo>
                    <a:pt x="585015" y="292524"/>
                  </a:lnTo>
                </a:path>
                <a:path w="1357630" h="386715">
                  <a:moveTo>
                    <a:pt x="562809" y="323158"/>
                  </a:moveTo>
                  <a:lnTo>
                    <a:pt x="585015" y="292524"/>
                  </a:lnTo>
                  <a:lnTo>
                    <a:pt x="554389" y="270334"/>
                  </a:lnTo>
                </a:path>
                <a:path w="1357630" h="386715">
                  <a:moveTo>
                    <a:pt x="1357187" y="0"/>
                  </a:moveTo>
                  <a:lnTo>
                    <a:pt x="888634" y="246122"/>
                  </a:lnTo>
                </a:path>
                <a:path w="1357630" h="386715">
                  <a:moveTo>
                    <a:pt x="899943" y="210007"/>
                  </a:moveTo>
                  <a:lnTo>
                    <a:pt x="888634" y="246122"/>
                  </a:lnTo>
                  <a:lnTo>
                    <a:pt x="924791" y="257366"/>
                  </a:lnTo>
                </a:path>
              </a:pathLst>
            </a:custGeom>
            <a:ln w="5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72493" y="1624924"/>
              <a:ext cx="527050" cy="74930"/>
            </a:xfrm>
            <a:custGeom>
              <a:avLst/>
              <a:gdLst/>
              <a:ahLst/>
              <a:cxnLst/>
              <a:rect l="l" t="t" r="r" b="b"/>
              <a:pathLst>
                <a:path w="527050" h="74930">
                  <a:moveTo>
                    <a:pt x="0" y="0"/>
                  </a:moveTo>
                  <a:lnTo>
                    <a:pt x="526503" y="748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38317" y="1603931"/>
              <a:ext cx="48895" cy="45720"/>
            </a:xfrm>
            <a:custGeom>
              <a:avLst/>
              <a:gdLst/>
              <a:ahLst/>
              <a:cxnLst/>
              <a:rect l="l" t="t" r="r" b="b"/>
              <a:pathLst>
                <a:path w="48894" h="45719">
                  <a:moveTo>
                    <a:pt x="48291" y="0"/>
                  </a:moveTo>
                  <a:lnTo>
                    <a:pt x="0" y="16138"/>
                  </a:lnTo>
                  <a:lnTo>
                    <a:pt x="41935" y="45113"/>
                  </a:lnTo>
                  <a:lnTo>
                    <a:pt x="39492" y="33501"/>
                  </a:lnTo>
                  <a:lnTo>
                    <a:pt x="39789" y="21798"/>
                  </a:lnTo>
                  <a:lnTo>
                    <a:pt x="42747" y="10474"/>
                  </a:lnTo>
                  <a:lnTo>
                    <a:pt x="482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98317" y="1324967"/>
            <a:ext cx="422275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latin typeface="Arial MT"/>
                <a:cs typeface="Arial MT"/>
              </a:rPr>
              <a:t>Ch</a:t>
            </a:r>
            <a:r>
              <a:rPr sz="500" spc="5" dirty="0">
                <a:latin typeface="Arial MT"/>
                <a:cs typeface="Arial MT"/>
              </a:rPr>
              <a:t>r</a:t>
            </a:r>
            <a:r>
              <a:rPr sz="500" spc="10" dirty="0">
                <a:latin typeface="Arial MT"/>
                <a:cs typeface="Arial MT"/>
              </a:rPr>
              <a:t>o</a:t>
            </a:r>
            <a:r>
              <a:rPr sz="500" spc="15" dirty="0">
                <a:latin typeface="Arial MT"/>
                <a:cs typeface="Arial MT"/>
              </a:rPr>
              <a:t>m</a:t>
            </a:r>
            <a:r>
              <a:rPr sz="500" spc="10" dirty="0">
                <a:latin typeface="Arial MT"/>
                <a:cs typeface="Arial MT"/>
              </a:rPr>
              <a:t>oso</a:t>
            </a:r>
            <a:r>
              <a:rPr sz="500" spc="15" dirty="0">
                <a:latin typeface="Arial MT"/>
                <a:cs typeface="Arial MT"/>
              </a:rPr>
              <a:t>m</a:t>
            </a:r>
            <a:r>
              <a:rPr sz="500" spc="10" dirty="0">
                <a:latin typeface="Arial MT"/>
                <a:cs typeface="Arial MT"/>
              </a:rPr>
              <a:t>e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9399" y="880402"/>
            <a:ext cx="264160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10" dirty="0">
                <a:latin typeface="Arial MT"/>
                <a:cs typeface="Arial MT"/>
              </a:rPr>
              <a:t>Nuc</a:t>
            </a:r>
            <a:r>
              <a:rPr sz="500" dirty="0">
                <a:latin typeface="Arial MT"/>
                <a:cs typeface="Arial MT"/>
              </a:rPr>
              <a:t>l</a:t>
            </a:r>
            <a:r>
              <a:rPr sz="500" spc="10" dirty="0">
                <a:latin typeface="Arial MT"/>
                <a:cs typeface="Arial MT"/>
              </a:rPr>
              <a:t>eus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25228" y="1639218"/>
            <a:ext cx="521334" cy="104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5" dirty="0">
                <a:latin typeface="Arial MT"/>
                <a:cs typeface="Arial MT"/>
              </a:rPr>
              <a:t>Other</a:t>
            </a:r>
            <a:r>
              <a:rPr sz="500" spc="-15" dirty="0">
                <a:latin typeface="Arial MT"/>
                <a:cs typeface="Arial MT"/>
              </a:rPr>
              <a:t> </a:t>
            </a:r>
            <a:r>
              <a:rPr sz="500" spc="5" dirty="0">
                <a:latin typeface="Arial MT"/>
                <a:cs typeface="Arial MT"/>
              </a:rPr>
              <a:t>cell</a:t>
            </a:r>
            <a:r>
              <a:rPr sz="500" spc="-10" dirty="0">
                <a:latin typeface="Arial MT"/>
                <a:cs typeface="Arial MT"/>
              </a:rPr>
              <a:t> </a:t>
            </a:r>
            <a:r>
              <a:rPr sz="500" spc="5" dirty="0">
                <a:latin typeface="Arial MT"/>
                <a:cs typeface="Arial MT"/>
              </a:rPr>
              <a:t>bodies</a:t>
            </a:r>
            <a:endParaRPr sz="5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9557" y="2169934"/>
            <a:ext cx="76809" cy="7680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2576398"/>
            <a:ext cx="61874" cy="61874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2728226"/>
            <a:ext cx="61874" cy="61874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1581" y="2880055"/>
            <a:ext cx="61874" cy="618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581" y="3031883"/>
            <a:ext cx="61874" cy="6187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402932" y="2040468"/>
            <a:ext cx="3507104" cy="12458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particular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number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chromosomes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fixed.</a:t>
            </a:r>
            <a:endParaRPr sz="1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100" b="1" spc="-10" dirty="0">
                <a:latin typeface="Arial"/>
                <a:cs typeface="Arial"/>
              </a:rPr>
              <a:t>Examples</a:t>
            </a:r>
            <a:endParaRPr sz="1100" dirty="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00"/>
              </a:spcBef>
            </a:pPr>
            <a:r>
              <a:rPr sz="1000" spc="-5" dirty="0">
                <a:latin typeface="Microsoft Sans Serif"/>
                <a:cs typeface="Microsoft Sans Serif"/>
              </a:rPr>
              <a:t>Mosquito: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6</a:t>
            </a:r>
            <a:endParaRPr sz="1000" dirty="0">
              <a:latin typeface="Microsoft Sans Serif"/>
              <a:cs typeface="Microsoft Sans Serif"/>
            </a:endParaRPr>
          </a:p>
          <a:p>
            <a:pPr marL="289560">
              <a:lnSpc>
                <a:spcPts val="1195"/>
              </a:lnSpc>
            </a:pPr>
            <a:r>
              <a:rPr sz="1000" spc="-10" dirty="0">
                <a:latin typeface="Microsoft Sans Serif"/>
                <a:cs typeface="Microsoft Sans Serif"/>
              </a:rPr>
              <a:t>Frogs: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26</a:t>
            </a:r>
            <a:endParaRPr sz="1000" dirty="0">
              <a:latin typeface="Microsoft Sans Serif"/>
              <a:cs typeface="Microsoft Sans Serif"/>
            </a:endParaRPr>
          </a:p>
          <a:p>
            <a:pPr marL="289560">
              <a:lnSpc>
                <a:spcPts val="1195"/>
              </a:lnSpc>
            </a:pPr>
            <a:r>
              <a:rPr sz="1000" spc="-5" dirty="0">
                <a:latin typeface="Microsoft Sans Serif"/>
                <a:cs typeface="Microsoft Sans Serif"/>
              </a:rPr>
              <a:t>Human: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46</a:t>
            </a:r>
            <a:endParaRPr sz="1000" dirty="0">
              <a:latin typeface="Microsoft Sans Serif"/>
              <a:cs typeface="Microsoft Sans Serif"/>
            </a:endParaRPr>
          </a:p>
          <a:p>
            <a:pPr marL="289560" marR="2526030">
              <a:lnSpc>
                <a:spcPts val="1200"/>
              </a:lnSpc>
              <a:spcBef>
                <a:spcPts val="40"/>
              </a:spcBef>
            </a:pPr>
            <a:r>
              <a:rPr sz="1000" spc="-5" dirty="0">
                <a:latin typeface="Microsoft Sans Serif"/>
                <a:cs typeface="Microsoft Sans Serif"/>
              </a:rPr>
              <a:t>Goldfish: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94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etc.</a:t>
            </a:r>
            <a:endParaRPr sz="1000" dirty="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23" name="object 23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8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8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2416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20" dirty="0"/>
              <a:t>A</a:t>
            </a:r>
            <a:r>
              <a:rPr spc="-5" dirty="0"/>
              <a:t> </a:t>
            </a:r>
            <a:r>
              <a:rPr spc="15" dirty="0"/>
              <a:t>brief</a:t>
            </a:r>
            <a:r>
              <a:rPr spc="-5" dirty="0"/>
              <a:t> </a:t>
            </a:r>
            <a:r>
              <a:rPr spc="15" dirty="0"/>
              <a:t>account</a:t>
            </a:r>
            <a:r>
              <a:rPr spc="-5" dirty="0"/>
              <a:t> </a:t>
            </a:r>
            <a:r>
              <a:rPr spc="20" dirty="0"/>
              <a:t>on</a:t>
            </a:r>
            <a:r>
              <a:rPr dirty="0"/>
              <a:t> </a:t>
            </a:r>
            <a:r>
              <a:rPr spc="15" dirty="0"/>
              <a:t>genetics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844" y="443419"/>
            <a:ext cx="8959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b="1" spc="-5" dirty="0">
                <a:latin typeface="Arial"/>
                <a:cs typeface="Arial"/>
              </a:rPr>
              <a:t>Genetic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code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1299" y="723830"/>
            <a:ext cx="663693" cy="1293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264321"/>
            <a:ext cx="76809" cy="768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02932" y="2148647"/>
            <a:ext cx="400494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Microsoft Sans Serif"/>
                <a:cs typeface="Microsoft Sans Serif"/>
              </a:rPr>
              <a:t>Spiral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helix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protein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substance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called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DNA.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Microsoft Sans Serif"/>
                <a:cs typeface="Microsoft Sans Serif"/>
              </a:rPr>
              <a:t>For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specie,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DNA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unique,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is,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vary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uniquely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other.</a:t>
            </a:r>
            <a:endParaRPr sz="1100">
              <a:latin typeface="Microsoft Sans Serif"/>
              <a:cs typeface="Microsoft Sans Serif"/>
            </a:endParaRPr>
          </a:p>
          <a:p>
            <a:pPr marL="12700" marR="86360">
              <a:lnSpc>
                <a:spcPct val="102600"/>
              </a:lnSpc>
              <a:spcBef>
                <a:spcPts val="3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DNA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code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(inherits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some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characteristics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generation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next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generation)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biometric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trait.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474353"/>
            <a:ext cx="76809" cy="768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557" y="2856471"/>
            <a:ext cx="76809" cy="7680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14487" y="3331252"/>
            <a:ext cx="979169" cy="11938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Soft Computing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  <a:hlinkClick r:id="rId4" action="ppaction://hlinksldjump"/>
              </a:rPr>
              <a:t>Applications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5" dirty="0"/>
              <a:t>9</a:t>
            </a:fld>
            <a:r>
              <a:rPr spc="-65" dirty="0"/>
              <a:t> </a:t>
            </a:r>
            <a:r>
              <a:rPr spc="-5" dirty="0"/>
              <a:t>/</a:t>
            </a:r>
            <a:r>
              <a:rPr spc="-60" dirty="0"/>
              <a:t> </a:t>
            </a:r>
            <a:r>
              <a:rPr spc="-5" dirty="0"/>
              <a:t>26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1369</Words>
  <Application>Microsoft Office PowerPoint</Application>
  <PresentationFormat>Custom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 MT</vt:lpstr>
      <vt:lpstr>Calibri</vt:lpstr>
      <vt:lpstr>Microsoft Sans Serif</vt:lpstr>
      <vt:lpstr>Times New Roman</vt:lpstr>
      <vt:lpstr>Verdana</vt:lpstr>
      <vt:lpstr>Wingdings</vt:lpstr>
      <vt:lpstr>Office Theme</vt:lpstr>
      <vt:lpstr>Evolutionary Computing – Genetic Algorithms </vt:lpstr>
      <vt:lpstr>Limitations of the traditional optimization  approaches</vt:lpstr>
      <vt:lpstr>Objective:</vt:lpstr>
      <vt:lpstr>Evolutionary Algorithms</vt:lpstr>
      <vt:lpstr>Genetic Algorithm</vt:lpstr>
      <vt:lpstr>Background of Genetic Algorithm</vt:lpstr>
      <vt:lpstr>PowerPoint Presentation</vt:lpstr>
      <vt:lpstr>A brief account on genetics</vt:lpstr>
      <vt:lpstr>A brief account on genetics</vt:lpstr>
      <vt:lpstr>A brief account on genetics</vt:lpstr>
      <vt:lpstr>A brief account on genetics Crossing over</vt:lpstr>
      <vt:lpstr>A brief account on evolution Evolution : Natural Selection</vt:lpstr>
      <vt:lpstr>PowerPoint Presentation</vt:lpstr>
      <vt:lpstr>PowerPoint Presentation</vt:lpstr>
      <vt:lpstr>Working of Genetic Algorithm</vt:lpstr>
      <vt:lpstr>Framework of GA</vt:lpstr>
      <vt:lpstr>Working of Genetic Algorithm</vt:lpstr>
      <vt:lpstr>Framework of GA: A detail view</vt:lpstr>
      <vt:lpstr>Optimization problem solving with GA</vt:lpstr>
      <vt:lpstr>GA Operators</vt:lpstr>
      <vt:lpstr>Simple GA</vt:lpstr>
      <vt:lpstr>Salient features in SGA</vt:lpstr>
      <vt:lpstr>Salient features in SGA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Genetic Algorithm</dc:title>
  <dc:creator>Debasis Samanta</dc:creator>
  <cp:lastModifiedBy>Pankaj Sonawane</cp:lastModifiedBy>
  <cp:revision>8</cp:revision>
  <dcterms:created xsi:type="dcterms:W3CDTF">2023-09-06T03:59:35Z</dcterms:created>
  <dcterms:modified xsi:type="dcterms:W3CDTF">2023-10-04T02:46:01Z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2023-09-06T00:00:00Z</vt:filetime>
  </property>
</Properties>
</file>