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2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1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1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05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76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2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23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0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2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4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1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9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5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1419-D101-4CAC-B4EC-9155C020FD29}" type="datetimeFigureOut">
              <a:rPr lang="en-IN" smtClean="0"/>
              <a:t>10-10-2022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B81CA-3561-4F05-A189-6040C2D1EB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17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1353" y="2734407"/>
            <a:ext cx="8791575" cy="163720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Intel 8086 architecture and addressing </a:t>
            </a:r>
            <a:r>
              <a:rPr lang="en-US" b="1" dirty="0" smtClean="0"/>
              <a:t>modes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1075" y="2010630"/>
            <a:ext cx="5032130" cy="723777"/>
          </a:xfrm>
        </p:spPr>
        <p:txBody>
          <a:bodyPr>
            <a:normAutofit/>
          </a:bodyPr>
          <a:lstStyle/>
          <a:p>
            <a:pPr algn="ctr"/>
            <a:r>
              <a:rPr lang="en-US" sz="3200" b="1" i="1" dirty="0" smtClean="0">
                <a:solidFill>
                  <a:schemeClr val="tx1">
                    <a:lumMod val="95000"/>
                  </a:schemeClr>
                </a:solidFill>
              </a:rPr>
              <a:t>CHAPTER 3</a:t>
            </a:r>
            <a:endParaRPr lang="en-IN" sz="3200" b="1" i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3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35269"/>
            <a:ext cx="9905999" cy="4955932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Zero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is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to 1 when the result of arithmetic or logical operation is zero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else it is set to 0.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Sign flag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holds the sign of the </a:t>
            </a:r>
            <a:r>
              <a:rPr lang="en-US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 of the operation is negative, then the sign flag is set to 1 else set to 0.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Overflow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represents the result when the system capacity is exceeded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64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88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97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9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5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21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574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9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38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259" y="460256"/>
            <a:ext cx="9905998" cy="1043228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Major features of 8086 </a:t>
            </a:r>
            <a:r>
              <a:rPr lang="en-US" sz="4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processor</a:t>
            </a:r>
            <a:endParaRPr lang="en-IN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65030"/>
            <a:ext cx="9905999" cy="4712677"/>
          </a:xfrm>
        </p:spPr>
        <p:txBody>
          <a:bodyPr/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8086 Microprocessor is an enhanced version of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8085 Microprocessor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that was designed by Intel in 1976.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is a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16-bit Microprocessor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having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 address lines and16 data lines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that provides up to 1MB storage.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consists of powerful instruction set, which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provides operations like multiplication and division easily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supports two modes of operation, i.e.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Maximum mode and Minimum mode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Maximum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 is suitable for system having multiple processors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200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Minimum mode is suitable for system having a single processor.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163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43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47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1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92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94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1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47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55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7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428" y="724026"/>
            <a:ext cx="9905998" cy="647574"/>
          </a:xfrm>
        </p:spPr>
        <p:txBody>
          <a:bodyPr/>
          <a:lstStyle/>
          <a:p>
            <a:r>
              <a:rPr lang="en-US" b="1" i="1" dirty="0">
                <a:solidFill>
                  <a:srgbClr val="FFFF00"/>
                </a:solidFill>
              </a:rPr>
              <a:t>Features of </a:t>
            </a:r>
            <a:r>
              <a:rPr lang="en-US" b="1" i="1" dirty="0" smtClean="0">
                <a:solidFill>
                  <a:srgbClr val="FFFF00"/>
                </a:solidFill>
              </a:rPr>
              <a:t>8086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427" y="1459523"/>
            <a:ext cx="9905999" cy="513470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most prominent features of a 8086 microprocessor are as follows −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has an </a:t>
            </a:r>
            <a:r>
              <a:rPr lang="en-US" sz="2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instruction queue, which is capable of storing six instruction bytes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the memory resulting in faster processing.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was the </a:t>
            </a:r>
            <a:r>
              <a:rPr lang="en-US" sz="20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 16-bit processor having 16-bit ALU, 16-bit registers, internal data bus, and 16-bit external data bus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resulting in faster processing.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is available in 3 versions based on the frequency of operation −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→ 5MHz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8086-2 → 8MHz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8086-1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10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MHz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81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33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632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529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0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8508" y="1459524"/>
            <a:ext cx="9609992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uses two stages of pipelining, i.e.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Fetch Stage and Execute Stage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which improves performance.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Fetch stage can </a:t>
            </a:r>
            <a:r>
              <a:rPr lang="en-US" sz="22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pre-fetch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 to 6 bytes of instructions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stores them in the queue.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Execute stage executes these instructions.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has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256 vectored interrupts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It consists of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29,000 transistors.</a:t>
            </a:r>
            <a:endParaRPr lang="en-US" sz="22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29190"/>
              </p:ext>
            </p:extLst>
          </p:nvPr>
        </p:nvGraphicFramePr>
        <p:xfrm>
          <a:off x="-3" y="-2"/>
          <a:ext cx="12192002" cy="6858001"/>
        </p:xfrm>
        <a:graphic>
          <a:graphicData uri="http://schemas.openxmlformats.org/drawingml/2006/table">
            <a:tbl>
              <a:tblPr/>
              <a:tblGrid>
                <a:gridCol w="6096001">
                  <a:extLst>
                    <a:ext uri="{9D8B030D-6E8A-4147-A177-3AD203B41FA5}">
                      <a16:colId xmlns:a16="http://schemas.microsoft.com/office/drawing/2014/main" val="79927639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3766825595"/>
                    </a:ext>
                  </a:extLst>
                </a:gridCol>
              </a:tblGrid>
              <a:tr h="44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8085 Microprocessor</a:t>
                      </a:r>
                    </a:p>
                  </a:txBody>
                  <a:tcPr marL="52600" marR="52600" marT="52600" marB="52600">
                    <a:lnL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8086 Microprocessor</a:t>
                      </a:r>
                    </a:p>
                  </a:txBody>
                  <a:tcPr marL="52600" marR="52600" marT="52600" marB="52600">
                    <a:lnL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87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185537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an 8-bit microprocessor.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 16-bit microprocessor.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211751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16-bit address line.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20-bit address line.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80563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8-bit data bus.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a 16-bit data bus.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60188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memory capacity is 64 KB.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memory capacity is 1 MB.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37573"/>
                  </a:ext>
                </a:extLst>
              </a:tr>
              <a:tr h="62468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Clock speed of this microprocessor is 3 </a:t>
                      </a:r>
                      <a:r>
                        <a:rPr lang="en-US" sz="1600" dirty="0" err="1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MHz.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Clock speed of this microprocessor varies between 5, 8 and 10 MHz for different versions.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89217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five flags.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nine flags.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688954"/>
                  </a:ext>
                </a:extLst>
              </a:tr>
              <a:tr h="62468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8085 microprocessor does not support memory segmentation.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8086 microprocessor supports memory segmentation.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2156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does not support pipelining.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supports pipelining.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872867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accumulator based 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is general purpose register based processor.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70291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no minimum or maximum mode.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has minimum and maximum modes.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45390"/>
                  </a:ext>
                </a:extLst>
              </a:tr>
              <a:tr h="8691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8085, only one processor is used.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 8086, more than one processor is used. An additional external processor can also be employed.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35588"/>
                  </a:ext>
                </a:extLst>
              </a:tr>
              <a:tr h="86913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contains less number of transistors compare to 8086 microprocessor. It contains about 6500 transistor.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It contains more number of transistors compare to 8085 microprocessor. It contains about 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29000</a:t>
                      </a:r>
                      <a:r>
                        <a:rPr lang="en-US" sz="1600" baseline="0" dirty="0" smtClean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transistors</a:t>
                      </a:r>
                      <a:r>
                        <a:rPr lang="en-US" sz="1600" dirty="0" smtClean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US" sz="1600" dirty="0">
                        <a:solidFill>
                          <a:srgbClr val="333333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11039"/>
                  </a:ext>
                </a:extLst>
              </a:tr>
              <a:tr h="380245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cost of 8085 is low.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cost of 8086 is high.</a:t>
                      </a:r>
                    </a:p>
                  </a:txBody>
                  <a:tcPr marL="35066" marR="35066" marT="35066" marB="35066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173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73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01995"/>
            <a:ext cx="9905998" cy="691536"/>
          </a:xfrm>
        </p:spPr>
        <p:txBody>
          <a:bodyPr>
            <a:normAutofit/>
          </a:bodyPr>
          <a:lstStyle/>
          <a:p>
            <a:pPr algn="ctr"/>
            <a:r>
              <a:rPr lang="en-IN" sz="4000" b="1" i="1" dirty="0">
                <a:latin typeface="Cambria" panose="02040503050406030204" pitchFamily="18" charset="0"/>
                <a:ea typeface="Cambria" panose="02040503050406030204" pitchFamily="18" charset="0"/>
              </a:rPr>
              <a:t>Architecture of </a:t>
            </a:r>
            <a:r>
              <a:rPr lang="en-IN" sz="4000" b="1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8086</a:t>
            </a:r>
            <a:endParaRPr lang="en-IN" sz="40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421" y="1062546"/>
            <a:ext cx="8239980" cy="5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91308"/>
            <a:ext cx="9905999" cy="5741377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8086 Microprocessor is divided into two functional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units: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EU</a:t>
            </a:r>
            <a:r>
              <a:rPr lang="en-US" sz="28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(Execution </a:t>
            </a:r>
            <a:r>
              <a:rPr lang="en-US" sz="28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Unit):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Execution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unit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gives instructions to BIU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stating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where to fetch the data and then decode and execute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those instructions.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function is to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 operations on data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using the instruction decoder &amp; ALU.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EU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 no direct connection with system buses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as shown in the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previous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figure, it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performs operations over data through BIU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EU consists of the following components: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ALU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 registers.</a:t>
            </a:r>
          </a:p>
        </p:txBody>
      </p:sp>
    </p:spTree>
    <p:extLst>
      <p:ext uri="{BB962C8B-B14F-4D97-AF65-F5344CB8AC3E}">
        <p14:creationId xmlns:p14="http://schemas.microsoft.com/office/powerpoint/2010/main" val="367262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395654"/>
            <a:ext cx="9905999" cy="5890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ALU:</a:t>
            </a:r>
            <a:endParaRPr lang="en-US" b="1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handles all arithmetic and logical operations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like +, −, ×, /, OR, AND, NOT operations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Flag Register:</a:t>
            </a:r>
            <a:endParaRPr lang="en-US" b="1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is a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16-bit register that behaves like a flip-flop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i.e. it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changes its status according to the result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stored in the accumulator.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has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 flags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they are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divided into 2 groups </a:t>
            </a:r>
            <a:endParaRPr lang="en-US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2.1 Conditional </a:t>
            </a:r>
            <a:r>
              <a:rPr lang="en-US" sz="24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Flags </a:t>
            </a:r>
            <a:endParaRPr lang="en-US" sz="24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1" indent="0">
              <a:buNone/>
            </a:pPr>
            <a:r>
              <a:rPr lang="en-US" sz="24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2.2 Control </a:t>
            </a:r>
            <a:r>
              <a:rPr lang="en-US" sz="24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Flags.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820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36" y="170110"/>
            <a:ext cx="9905998" cy="814628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2.1. Conditional Flags</a:t>
            </a:r>
            <a:endParaRPr lang="en-IN" sz="3200" i="1" dirty="0">
              <a:solidFill>
                <a:srgbClr val="FFFF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84738"/>
            <a:ext cx="9905999" cy="5583116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It </a:t>
            </a:r>
            <a:r>
              <a:rPr lang="en-US" sz="2200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represents the result of the last arithmetic or logical instruction executed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 Following is the list of conditional flags −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Carry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indicates an overflow condition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for arithmetic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Auxiliary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When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 operation is performed at ALU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, if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results in a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carry/barrow from lower nibble (i.e. D0 – D3) to upper nibble (i.e. D4 – D7), then this flag is 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i.e.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carry given by D3 bit to D4 is AF flag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Parity flag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 −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flag is used to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indicate the parity of the result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i.e. when the lower order 8-bits of the result contains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 number of 1’s, then the Parity Flag is 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i="1" dirty="0">
                <a:solidFill>
                  <a:srgbClr val="FFFF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odd number of 1’s, the Parity Flag is reset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220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</TotalTime>
  <Words>583</Words>
  <Application>Microsoft Office PowerPoint</Application>
  <PresentationFormat>Widescreen</PresentationFormat>
  <Paragraphs>82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</vt:lpstr>
      <vt:lpstr>Trebuchet MS</vt:lpstr>
      <vt:lpstr>Tw Cen MT</vt:lpstr>
      <vt:lpstr>Wingdings</vt:lpstr>
      <vt:lpstr>Circuit</vt:lpstr>
      <vt:lpstr>Intel 8086 architecture and addressing modes</vt:lpstr>
      <vt:lpstr>Major features of 8086 processor</vt:lpstr>
      <vt:lpstr>Features of 8086</vt:lpstr>
      <vt:lpstr>PowerPoint Presentation</vt:lpstr>
      <vt:lpstr>PowerPoint Presentation</vt:lpstr>
      <vt:lpstr>Architecture of 8086</vt:lpstr>
      <vt:lpstr>PowerPoint Presentation</vt:lpstr>
      <vt:lpstr>PowerPoint Presentation</vt:lpstr>
      <vt:lpstr>2.1. Conditional Flags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8086 architecture and addressing modes</dc:title>
  <dc:creator>DJSCE Student</dc:creator>
  <cp:lastModifiedBy>DJSCE Student</cp:lastModifiedBy>
  <cp:revision>9</cp:revision>
  <dcterms:created xsi:type="dcterms:W3CDTF">2022-10-10T05:19:43Z</dcterms:created>
  <dcterms:modified xsi:type="dcterms:W3CDTF">2022-10-10T06:08:22Z</dcterms:modified>
</cp:coreProperties>
</file>