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Lst>
  <p:sldSz cy="5143500" cx="9144000"/>
  <p:notesSz cx="6858000" cy="9144000"/>
  <p:embeddedFontLst>
    <p:embeddedFont>
      <p:font typeface="Roboto"/>
      <p:regular r:id="rId95"/>
      <p:bold r:id="rId96"/>
      <p:italic r:id="rId97"/>
      <p:boldItalic r:id="rId98"/>
    </p:embeddedFont>
    <p:embeddedFont>
      <p:font typeface="Corbel"/>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103" roundtripDataSignature="AMtx7mifn8mU+gDrXwfizGjTRyNwaJ5q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ED612F8-DFEF-4515-8C10-8E109EECE083}">
  <a:tblStyle styleId="{5ED612F8-DFEF-4515-8C10-8E109EECE083}"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3B436DE0-4124-4D9A-9419-83C330262EBD}"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customschemas.google.com/relationships/presentationmetadata" Target="metadata"/><Relationship Id="rId102" Type="http://schemas.openxmlformats.org/officeDocument/2006/relationships/font" Target="fonts/Corbel-boldItalic.fntdata"/><Relationship Id="rId101" Type="http://schemas.openxmlformats.org/officeDocument/2006/relationships/font" Target="fonts/Corbel-italic.fntdata"/><Relationship Id="rId100" Type="http://schemas.openxmlformats.org/officeDocument/2006/relationships/font" Target="fonts/Corbel-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oboto-regular.fntdata"/><Relationship Id="rId94" Type="http://schemas.openxmlformats.org/officeDocument/2006/relationships/slide" Target="slides/slide88.xml"/><Relationship Id="rId97" Type="http://schemas.openxmlformats.org/officeDocument/2006/relationships/font" Target="fonts/Roboto-italic.fntdata"/><Relationship Id="rId96" Type="http://schemas.openxmlformats.org/officeDocument/2006/relationships/font" Target="fonts/Roboto-bold.fntdata"/><Relationship Id="rId11" Type="http://schemas.openxmlformats.org/officeDocument/2006/relationships/slide" Target="slides/slide5.xml"/><Relationship Id="rId99" Type="http://schemas.openxmlformats.org/officeDocument/2006/relationships/font" Target="fonts/Corbel-regular.fntdata"/><Relationship Id="rId10" Type="http://schemas.openxmlformats.org/officeDocument/2006/relationships/slide" Target="slides/slide4.xml"/><Relationship Id="rId98"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ba882556e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a882556e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ba882556e5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ba882556e5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ba882556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1ba882556e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ba882556e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1ba882556e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ba882556e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1ba882556e5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ba882556e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1ba882556e5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ba882556e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1ba882556e5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1ba882556e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1ba882556e5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ba882556e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1ba882556e5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ba882556e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g1ba882556e5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ba882556e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1ba882556e5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1ba882556e5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9" name="Google Shape;449;g1ba882556e5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ba882556e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6" name="Google Shape;456;g1ba882556e5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1ba882556e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1ba882556e5_0_6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ba882556e5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g1ba882556e5_0_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ba882556e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6" name="Google Shape;476;g1ba882556e5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1ba882556e5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7" name="Google Shape;487;g1ba882556e5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ba882556e5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4" name="Google Shape;494;g1ba882556e5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ba882556e5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0" name="Google Shape;500;g1ba882556e5_0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ba882556e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1ba882556e5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1ba882556e5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g1ba882556e5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1ba882556e5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9" name="Google Shape;519;g1ba882556e5_0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ba882556e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4" name="Google Shape;524;g1ba882556e5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1ba882556e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2" name="Google Shape;532;g1ba882556e5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ba882556e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0" name="Google Shape;540;g1ba882556e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1ba882556e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7" name="Google Shape;547;g1ba882556e5_0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1ba882556e5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4" name="Google Shape;554;g1ba882556e5_0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ba882556e5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1" name="Google Shape;561;g1ba882556e5_0_1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ba882556e5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1ba882556e5_0_1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ba882556e5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0" name="Google Shape;580;g1ba882556e5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ba882556e5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6" name="Google Shape;586;g1ba882556e5_0_1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1ba882556e5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1ba882556e5_0_2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1ba882556e5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0" name="Google Shape;600;g1ba882556e5_0_2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ba882556e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0" name="Google Shape;610;g1ba882556e5_0_2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1ba882556e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9" name="Google Shape;619;g1ba882556e5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ba882556e5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6" name="Google Shape;626;g1ba882556e5_0_2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1ba882556e5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1ba882556e5_0_2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1ba882556e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1" name="Google Shape;641;g1ba882556e5_0_2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ba882556e5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9" name="Google Shape;649;g1ba882556e5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1ba882556e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6" name="Google Shape;656;g1ba882556e5_0_27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5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5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6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6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6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5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 name="Google Shape;15;p5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lvl1pPr indent="-298450" lvl="0" marL="457200" algn="l">
              <a:lnSpc>
                <a:spcPct val="90000"/>
              </a:lnSpc>
              <a:spcBef>
                <a:spcPts val="1100"/>
              </a:spcBef>
              <a:spcAft>
                <a:spcPts val="0"/>
              </a:spcAft>
              <a:buSzPts val="1100"/>
              <a:buChar char="•"/>
              <a:defRPr/>
            </a:lvl1pPr>
            <a:lvl2pPr indent="-298450" lvl="1" marL="914400" algn="l">
              <a:lnSpc>
                <a:spcPct val="90000"/>
              </a:lnSpc>
              <a:spcBef>
                <a:spcPts val="200"/>
              </a:spcBef>
              <a:spcAft>
                <a:spcPts val="0"/>
              </a:spcAft>
              <a:buSzPts val="1100"/>
              <a:buChar char="•"/>
              <a:defRPr/>
            </a:lvl2pPr>
            <a:lvl3pPr indent="-298450" lvl="2" marL="1371600" algn="l">
              <a:lnSpc>
                <a:spcPct val="90000"/>
              </a:lnSpc>
              <a:spcBef>
                <a:spcPts val="300"/>
              </a:spcBef>
              <a:spcAft>
                <a:spcPts val="0"/>
              </a:spcAft>
              <a:buSzPts val="1100"/>
              <a:buChar char="•"/>
              <a:defRPr/>
            </a:lvl3pPr>
            <a:lvl4pPr indent="-298450" lvl="3" marL="1828800" algn="l">
              <a:lnSpc>
                <a:spcPct val="90000"/>
              </a:lnSpc>
              <a:spcBef>
                <a:spcPts val="300"/>
              </a:spcBef>
              <a:spcAft>
                <a:spcPts val="0"/>
              </a:spcAft>
              <a:buSzPts val="1100"/>
              <a:buChar char="•"/>
              <a:defRPr/>
            </a:lvl4pPr>
            <a:lvl5pPr indent="-298450" lvl="4" marL="2286000" algn="l">
              <a:lnSpc>
                <a:spcPct val="90000"/>
              </a:lnSpc>
              <a:spcBef>
                <a:spcPts val="300"/>
              </a:spcBef>
              <a:spcAft>
                <a:spcPts val="0"/>
              </a:spcAft>
              <a:buSzPts val="11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300"/>
              </a:spcAft>
              <a:buSzPts val="1100"/>
              <a:buChar char="•"/>
              <a:defRPr/>
            </a:lvl9pPr>
          </a:lstStyle>
          <a:p/>
        </p:txBody>
      </p:sp>
      <p:sp>
        <p:nvSpPr>
          <p:cNvPr id="16" name="Google Shape;16;p54"/>
          <p:cNvSpPr txBox="1"/>
          <p:nvPr>
            <p:ph idx="10" type="dt"/>
          </p:nvPr>
        </p:nvSpPr>
        <p:spPr>
          <a:xfrm>
            <a:off x="857247" y="4667871"/>
            <a:ext cx="17469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7" name="Google Shape;17;p54"/>
          <p:cNvSpPr txBox="1"/>
          <p:nvPr>
            <p:ph idx="11" type="ftr"/>
          </p:nvPr>
        </p:nvSpPr>
        <p:spPr>
          <a:xfrm>
            <a:off x="2961861" y="4667871"/>
            <a:ext cx="35385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18" name="Google Shape;18;p54"/>
          <p:cNvSpPr txBox="1"/>
          <p:nvPr>
            <p:ph idx="12" type="sldNum"/>
          </p:nvPr>
        </p:nvSpPr>
        <p:spPr>
          <a:xfrm>
            <a:off x="6997147" y="4667871"/>
            <a:ext cx="12795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55"/>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5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5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5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5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60"/>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6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6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6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6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hyperlink" Target="https://www.geeksforgeeks.org/page-rank-algorithm-implement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 Id="rId3" Type="http://schemas.openxmlformats.org/officeDocument/2006/relationships/hyperlink" Target="http://en.wikipedia.org/wiki/Travelling_salesman_problem" TargetMode="External"/><Relationship Id="rId4" Type="http://schemas.openxmlformats.org/officeDocument/2006/relationships/hyperlink" Target="http://en.wikipedia.org/wiki/Steiner_tree_proble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6.xml"/><Relationship Id="rId3" Type="http://schemas.openxmlformats.org/officeDocument/2006/relationships/image" Target="../media/image2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 Id="rId3" Type="http://schemas.openxmlformats.org/officeDocument/2006/relationships/image" Target="../media/image42.png"/><Relationship Id="rId4" Type="http://schemas.openxmlformats.org/officeDocument/2006/relationships/image" Target="../media/image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8.xml"/><Relationship Id="rId3" Type="http://schemas.openxmlformats.org/officeDocument/2006/relationships/image" Target="../media/image21.png"/><Relationship Id="rId4"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9.xml"/><Relationship Id="rId3" Type="http://schemas.openxmlformats.org/officeDocument/2006/relationships/image" Target="../media/image24.png"/><Relationship Id="rId4" Type="http://schemas.openxmlformats.org/officeDocument/2006/relationships/image" Target="../media/image3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0.xml"/><Relationship Id="rId3" Type="http://schemas.openxmlformats.org/officeDocument/2006/relationships/image" Target="../media/image3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1.xml"/><Relationship Id="rId3" Type="http://schemas.openxmlformats.org/officeDocument/2006/relationships/image" Target="../media/image2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47.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4.xml"/><Relationship Id="rId3" Type="http://schemas.openxmlformats.org/officeDocument/2006/relationships/image" Target="../media/image37.png"/><Relationship Id="rId4" Type="http://schemas.openxmlformats.org/officeDocument/2006/relationships/image" Target="../media/image26.png"/><Relationship Id="rId5" Type="http://schemas.openxmlformats.org/officeDocument/2006/relationships/image" Target="../media/image27.png"/><Relationship Id="rId6" Type="http://schemas.openxmlformats.org/officeDocument/2006/relationships/image" Target="../media/image40.png"/><Relationship Id="rId7" Type="http://schemas.openxmlformats.org/officeDocument/2006/relationships/image" Target="../media/image3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5.xml"/><Relationship Id="rId3" Type="http://schemas.openxmlformats.org/officeDocument/2006/relationships/image" Target="../media/image2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1.xml"/><Relationship Id="rId3" Type="http://schemas.openxmlformats.org/officeDocument/2006/relationships/image" Target="../media/image29.png"/><Relationship Id="rId4" Type="http://schemas.openxmlformats.org/officeDocument/2006/relationships/image" Target="../media/image32.png"/><Relationship Id="rId5" Type="http://schemas.openxmlformats.org/officeDocument/2006/relationships/image" Target="../media/image4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2.xml"/><Relationship Id="rId3" Type="http://schemas.openxmlformats.org/officeDocument/2006/relationships/image" Target="../media/image33.png"/><Relationship Id="rId4" Type="http://schemas.openxmlformats.org/officeDocument/2006/relationships/image" Target="../media/image43.png"/><Relationship Id="rId5" Type="http://schemas.openxmlformats.org/officeDocument/2006/relationships/image" Target="../media/image4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35.png"/><Relationship Id="rId4" Type="http://schemas.openxmlformats.org/officeDocument/2006/relationships/image" Target="../media/image39.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35.png"/><Relationship Id="rId4" Type="http://schemas.openxmlformats.org/officeDocument/2006/relationships/image" Target="../media/image3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5.xml"/><Relationship Id="rId3" Type="http://schemas.openxmlformats.org/officeDocument/2006/relationships/image" Target="../media/image4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6.xml"/><Relationship Id="rId3" Type="http://schemas.openxmlformats.org/officeDocument/2006/relationships/image" Target="../media/image50.png"/><Relationship Id="rId4" Type="http://schemas.openxmlformats.org/officeDocument/2006/relationships/image" Target="../media/image48.png"/><Relationship Id="rId5" Type="http://schemas.openxmlformats.org/officeDocument/2006/relationships/image" Target="../media/image66.png"/><Relationship Id="rId6" Type="http://schemas.openxmlformats.org/officeDocument/2006/relationships/image" Target="../media/image5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7.xml"/><Relationship Id="rId3" Type="http://schemas.openxmlformats.org/officeDocument/2006/relationships/image" Target="../media/image54.png"/><Relationship Id="rId4" Type="http://schemas.openxmlformats.org/officeDocument/2006/relationships/image" Target="../media/image52.png"/><Relationship Id="rId5" Type="http://schemas.openxmlformats.org/officeDocument/2006/relationships/image" Target="../media/image5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0.xml"/><Relationship Id="rId3" Type="http://schemas.openxmlformats.org/officeDocument/2006/relationships/hyperlink" Target="https://www.gatevidyalay.com/directed-acyclic-graphs/" TargetMode="External"/><Relationship Id="rId4" Type="http://schemas.openxmlformats.org/officeDocument/2006/relationships/image" Target="../media/image5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1.xml"/><Relationship Id="rId3" Type="http://schemas.openxmlformats.org/officeDocument/2006/relationships/image" Target="../media/image61.png"/><Relationship Id="rId4" Type="http://schemas.openxmlformats.org/officeDocument/2006/relationships/image" Target="../media/image53.png"/><Relationship Id="rId5" Type="http://schemas.openxmlformats.org/officeDocument/2006/relationships/image" Target="../media/image5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2.xml"/><Relationship Id="rId3" Type="http://schemas.openxmlformats.org/officeDocument/2006/relationships/image" Target="../media/image59.png"/><Relationship Id="rId4" Type="http://schemas.openxmlformats.org/officeDocument/2006/relationships/image" Target="../media/image60.png"/><Relationship Id="rId5" Type="http://schemas.openxmlformats.org/officeDocument/2006/relationships/image" Target="../media/image58.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3.xml"/><Relationship Id="rId3" Type="http://schemas.openxmlformats.org/officeDocument/2006/relationships/image" Target="../media/image6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5.xml"/><Relationship Id="rId3" Type="http://schemas.openxmlformats.org/officeDocument/2006/relationships/image" Target="../media/image63.png"/><Relationship Id="rId4" Type="http://schemas.openxmlformats.org/officeDocument/2006/relationships/image" Target="../media/image67.png"/><Relationship Id="rId5" Type="http://schemas.openxmlformats.org/officeDocument/2006/relationships/image" Target="../media/image6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6.xml"/><Relationship Id="rId3" Type="http://schemas.openxmlformats.org/officeDocument/2006/relationships/image" Target="../media/image64.png"/><Relationship Id="rId4" Type="http://schemas.openxmlformats.org/officeDocument/2006/relationships/image" Target="../media/image6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7.xml"/><Relationship Id="rId3" Type="http://schemas.openxmlformats.org/officeDocument/2006/relationships/image" Target="../media/image6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rPr lang="en"/>
              <a:t>Module III</a:t>
            </a:r>
            <a:endParaRPr/>
          </a:p>
        </p:txBody>
      </p:sp>
      <p:sp>
        <p:nvSpPr>
          <p:cNvPr id="61" name="Google Shape;61;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lnSpc>
                <a:spcPct val="100000"/>
              </a:lnSpc>
              <a:spcBef>
                <a:spcPts val="0"/>
              </a:spcBef>
              <a:spcAft>
                <a:spcPts val="0"/>
              </a:spcAft>
              <a:buClr>
                <a:schemeClr val="dk1"/>
              </a:buClr>
              <a:buSzPts val="688"/>
              <a:buFont typeface="Arial"/>
              <a:buNone/>
            </a:pPr>
            <a:r>
              <a:rPr lang="en" sz="5200">
                <a:solidFill>
                  <a:schemeClr val="dk1"/>
                </a:solidFill>
              </a:rPr>
              <a:t>Graph</a:t>
            </a:r>
            <a:endParaRPr sz="5200">
              <a:solidFill>
                <a:schemeClr val="dk1"/>
              </a:solidFill>
            </a:endParaRPr>
          </a:p>
          <a:p>
            <a:pPr indent="0" lvl="0" marL="0" rtl="0" algn="ctr">
              <a:lnSpc>
                <a:spcPct val="100000"/>
              </a:lnSpc>
              <a:spcBef>
                <a:spcPts val="0"/>
              </a:spcBef>
              <a:spcAft>
                <a:spcPts val="0"/>
              </a:spcAft>
              <a:buSzPct val="1600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5. Acyclic Graph</a:t>
            </a:r>
            <a:endParaRPr/>
          </a:p>
        </p:txBody>
      </p:sp>
      <p:sp>
        <p:nvSpPr>
          <p:cNvPr id="124" name="Google Shape;124;p1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
        <p:nvSpPr>
          <p:cNvPr id="125" name="Google Shape;125;p11"/>
          <p:cNvSpPr txBox="1"/>
          <p:nvPr/>
        </p:nvSpPr>
        <p:spPr>
          <a:xfrm>
            <a:off x="217725" y="1474500"/>
            <a:ext cx="3639600" cy="2662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300"/>
              <a:buFont typeface="Arial"/>
              <a:buNone/>
            </a:pPr>
            <a:r>
              <a:rPr b="0" i="0" lang="en" sz="2300" u="none" cap="none" strike="noStrike">
                <a:solidFill>
                  <a:srgbClr val="212529"/>
                </a:solidFill>
                <a:highlight>
                  <a:srgbClr val="FFFFFF"/>
                </a:highlight>
                <a:latin typeface="Roboto"/>
                <a:ea typeface="Roboto"/>
                <a:cs typeface="Roboto"/>
                <a:sym typeface="Roboto"/>
              </a:rPr>
              <a:t>A graph where there's no way we can start from one node and can traverse back to the same one, or simply doesn't have a single cycle is known as an acyclic graph.</a:t>
            </a:r>
            <a:endParaRPr b="0" i="0" sz="2200" u="none" cap="none" strike="noStrike">
              <a:solidFill>
                <a:srgbClr val="000000"/>
              </a:solidFill>
              <a:latin typeface="Arial"/>
              <a:ea typeface="Arial"/>
              <a:cs typeface="Arial"/>
              <a:sym typeface="Arial"/>
            </a:endParaRPr>
          </a:p>
        </p:txBody>
      </p:sp>
      <p:pic>
        <p:nvPicPr>
          <p:cNvPr id="126" name="Google Shape;126;p11"/>
          <p:cNvPicPr preferRelativeResize="0"/>
          <p:nvPr/>
        </p:nvPicPr>
        <p:blipFill rotWithShape="1">
          <a:blip r:embed="rId3">
            <a:alphaModFix/>
          </a:blip>
          <a:srcRect b="0" l="0" r="0" t="0"/>
          <a:stretch/>
        </p:blipFill>
        <p:spPr>
          <a:xfrm>
            <a:off x="4572000" y="684450"/>
            <a:ext cx="3962400" cy="260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6. Weighted Graph</a:t>
            </a:r>
            <a:endParaRPr/>
          </a:p>
        </p:txBody>
      </p:sp>
      <p:sp>
        <p:nvSpPr>
          <p:cNvPr id="132" name="Google Shape;132;p12"/>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
        <p:nvSpPr>
          <p:cNvPr id="133" name="Google Shape;133;p12"/>
          <p:cNvSpPr txBox="1"/>
          <p:nvPr/>
        </p:nvSpPr>
        <p:spPr>
          <a:xfrm>
            <a:off x="285750" y="1474500"/>
            <a:ext cx="4653600" cy="3140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400"/>
              <a:buFont typeface="Arial"/>
              <a:buNone/>
            </a:pPr>
            <a:r>
              <a:rPr b="0" i="0" lang="en" sz="2400" u="none" cap="none" strike="noStrike">
                <a:solidFill>
                  <a:srgbClr val="212529"/>
                </a:solidFill>
                <a:highlight>
                  <a:srgbClr val="FFFFFF"/>
                </a:highlight>
                <a:latin typeface="Roboto"/>
                <a:ea typeface="Roboto"/>
                <a:cs typeface="Roboto"/>
                <a:sym typeface="Roboto"/>
              </a:rPr>
              <a:t>When the edge in a graph has some weight associated with it, we call that graph as a weighted graph. The weight is generally a number that could mean anything, totally dependent on the relationship between the nodes of that graph.</a:t>
            </a:r>
            <a:endParaRPr b="0" i="0" sz="2300" u="none" cap="none" strike="noStrike">
              <a:solidFill>
                <a:srgbClr val="000000"/>
              </a:solidFill>
              <a:latin typeface="Arial"/>
              <a:ea typeface="Arial"/>
              <a:cs typeface="Arial"/>
              <a:sym typeface="Arial"/>
            </a:endParaRPr>
          </a:p>
        </p:txBody>
      </p:sp>
      <p:pic>
        <p:nvPicPr>
          <p:cNvPr id="134" name="Google Shape;134;p12"/>
          <p:cNvPicPr preferRelativeResize="0"/>
          <p:nvPr/>
        </p:nvPicPr>
        <p:blipFill rotWithShape="1">
          <a:blip r:embed="rId3">
            <a:alphaModFix/>
          </a:blip>
          <a:srcRect b="0" l="0" r="0" t="0"/>
          <a:stretch/>
        </p:blipFill>
        <p:spPr>
          <a:xfrm>
            <a:off x="5015575" y="99325"/>
            <a:ext cx="3962400" cy="2609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7. Connected Graph</a:t>
            </a:r>
            <a:endParaRPr/>
          </a:p>
        </p:txBody>
      </p:sp>
      <p:sp>
        <p:nvSpPr>
          <p:cNvPr id="140" name="Google Shape;140;p1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
        <p:nvSpPr>
          <p:cNvPr id="141" name="Google Shape;141;p13"/>
          <p:cNvSpPr txBox="1"/>
          <p:nvPr/>
        </p:nvSpPr>
        <p:spPr>
          <a:xfrm>
            <a:off x="258550" y="1360725"/>
            <a:ext cx="40821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212529"/>
                </a:solidFill>
                <a:highlight>
                  <a:srgbClr val="FFFFFF"/>
                </a:highlight>
                <a:latin typeface="Roboto"/>
                <a:ea typeface="Roboto"/>
                <a:cs typeface="Roboto"/>
                <a:sym typeface="Roboto"/>
              </a:rPr>
              <a:t>A graph where we have a path between every two nodes of the graph is known as a connected graph. A path here means that we are able to traverse from a node "A" to say any node "B". In simple terms, we can say that if we start from one node of the graph we will always be able to traverse to all the other nodes of the graph from that node, hence the connectivity.</a:t>
            </a:r>
            <a:endParaRPr b="0" i="0" sz="1900" u="none" cap="none" strike="noStrike">
              <a:solidFill>
                <a:srgbClr val="000000"/>
              </a:solidFill>
              <a:latin typeface="Arial"/>
              <a:ea typeface="Arial"/>
              <a:cs typeface="Arial"/>
              <a:sym typeface="Arial"/>
            </a:endParaRPr>
          </a:p>
        </p:txBody>
      </p:sp>
      <p:pic>
        <p:nvPicPr>
          <p:cNvPr id="142" name="Google Shape;142;p13"/>
          <p:cNvPicPr preferRelativeResize="0"/>
          <p:nvPr/>
        </p:nvPicPr>
        <p:blipFill rotWithShape="1">
          <a:blip r:embed="rId3">
            <a:alphaModFix/>
          </a:blip>
          <a:srcRect b="0" l="0" r="0" t="0"/>
          <a:stretch/>
        </p:blipFill>
        <p:spPr>
          <a:xfrm>
            <a:off x="4572000" y="1185875"/>
            <a:ext cx="4572000" cy="3029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8. Disconnected Graph</a:t>
            </a:r>
            <a:endParaRPr/>
          </a:p>
        </p:txBody>
      </p:sp>
      <p:sp>
        <p:nvSpPr>
          <p:cNvPr id="148" name="Google Shape;148;p1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
        <p:nvSpPr>
          <p:cNvPr id="149" name="Google Shape;149;p14"/>
          <p:cNvSpPr txBox="1"/>
          <p:nvPr/>
        </p:nvSpPr>
        <p:spPr>
          <a:xfrm>
            <a:off x="272150" y="1543050"/>
            <a:ext cx="3170400" cy="3370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300"/>
              <a:buFont typeface="Arial"/>
              <a:buNone/>
            </a:pPr>
            <a:r>
              <a:rPr b="0" i="0" lang="en" sz="2300" u="none" cap="none" strike="noStrike">
                <a:solidFill>
                  <a:srgbClr val="212529"/>
                </a:solidFill>
                <a:highlight>
                  <a:srgbClr val="FFFFFF"/>
                </a:highlight>
                <a:latin typeface="Roboto"/>
                <a:ea typeface="Roboto"/>
                <a:cs typeface="Roboto"/>
                <a:sym typeface="Roboto"/>
              </a:rPr>
              <a:t>A graph that is not connected is simply known as a disconnected graph. In a disconnected graph, we will not be able to find a path from between every two nodes of the graph.</a:t>
            </a:r>
            <a:endParaRPr b="0" i="0" sz="2200" u="none" cap="none" strike="noStrike">
              <a:solidFill>
                <a:srgbClr val="000000"/>
              </a:solidFill>
              <a:latin typeface="Arial"/>
              <a:ea typeface="Arial"/>
              <a:cs typeface="Arial"/>
              <a:sym typeface="Arial"/>
            </a:endParaRPr>
          </a:p>
        </p:txBody>
      </p:sp>
      <p:pic>
        <p:nvPicPr>
          <p:cNvPr id="150" name="Google Shape;150;p14"/>
          <p:cNvPicPr preferRelativeResize="0"/>
          <p:nvPr/>
        </p:nvPicPr>
        <p:blipFill rotWithShape="1">
          <a:blip r:embed="rId3">
            <a:alphaModFix/>
          </a:blip>
          <a:srcRect b="0" l="0" r="0" t="0"/>
          <a:stretch/>
        </p:blipFill>
        <p:spPr>
          <a:xfrm>
            <a:off x="3701149" y="1324675"/>
            <a:ext cx="5442850" cy="2771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9. Complete Graph</a:t>
            </a:r>
            <a:endParaRPr/>
          </a:p>
        </p:txBody>
      </p:sp>
      <p:sp>
        <p:nvSpPr>
          <p:cNvPr id="156" name="Google Shape;156;p15"/>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A graph is said to be a complete graph if there exists an edge for every pair of vertices(nodes) of that graph.</a:t>
            </a:r>
            <a:endParaRPr/>
          </a:p>
        </p:txBody>
      </p:sp>
      <p:pic>
        <p:nvPicPr>
          <p:cNvPr id="157" name="Google Shape;157;p15"/>
          <p:cNvPicPr preferRelativeResize="0"/>
          <p:nvPr/>
        </p:nvPicPr>
        <p:blipFill rotWithShape="1">
          <a:blip r:embed="rId3">
            <a:alphaModFix/>
          </a:blip>
          <a:srcRect b="0" l="0" r="0" t="0"/>
          <a:stretch/>
        </p:blipFill>
        <p:spPr>
          <a:xfrm>
            <a:off x="2964313" y="2274438"/>
            <a:ext cx="3705225" cy="2771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10. Multigraph</a:t>
            </a:r>
            <a:endParaRPr/>
          </a:p>
        </p:txBody>
      </p:sp>
      <p:sp>
        <p:nvSpPr>
          <p:cNvPr id="163" name="Google Shape;163;p1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A graph is said to be a multigraph if there exist two or more than two edges between any pair of nodes in the graph.</a:t>
            </a:r>
            <a:endParaRPr/>
          </a:p>
        </p:txBody>
      </p:sp>
      <p:pic>
        <p:nvPicPr>
          <p:cNvPr id="164" name="Google Shape;164;p16"/>
          <p:cNvPicPr preferRelativeResize="0"/>
          <p:nvPr/>
        </p:nvPicPr>
        <p:blipFill rotWithShape="1">
          <a:blip r:embed="rId3">
            <a:alphaModFix/>
          </a:blip>
          <a:srcRect b="0" l="0" r="0" t="0"/>
          <a:stretch/>
        </p:blipFill>
        <p:spPr>
          <a:xfrm>
            <a:off x="2000250" y="2571750"/>
            <a:ext cx="4574050" cy="2571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Commonly Used Graph Terminologies</a:t>
            </a:r>
            <a:endParaRPr/>
          </a:p>
        </p:txBody>
      </p:sp>
      <p:sp>
        <p:nvSpPr>
          <p:cNvPr id="170" name="Google Shape;170;p17"/>
          <p:cNvSpPr txBox="1"/>
          <p:nvPr>
            <p:ph idx="1" type="body"/>
          </p:nvPr>
        </p:nvSpPr>
        <p:spPr>
          <a:xfrm>
            <a:off x="-95250" y="1292675"/>
            <a:ext cx="9062400" cy="3769200"/>
          </a:xfrm>
          <a:prstGeom prst="rect">
            <a:avLst/>
          </a:prstGeom>
          <a:noFill/>
          <a:ln>
            <a:noFill/>
          </a:ln>
        </p:spPr>
        <p:txBody>
          <a:bodyPr anchorCtr="0" anchor="t" bIns="34275" lIns="68575" spcFirstLastPara="1" rIns="68575" wrap="square" tIns="34275">
            <a:noAutofit/>
          </a:bodyPr>
          <a:lstStyle/>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Path - A sequence of alternating nodes and edges such that each of the successive nodes are connected by the edge.</a:t>
            </a:r>
            <a:endParaRPr>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Cycle - A path where the starting and the ending node is the same.</a:t>
            </a:r>
            <a:endParaRPr>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Simple Path - A path where we do not encounter a vertex again.</a:t>
            </a:r>
            <a:endParaRPr>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Bridge - An edge whose removal will simply make the graph disconnected.</a:t>
            </a:r>
            <a:endParaRPr>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Forest - A forest is a graph without cycles.</a:t>
            </a:r>
            <a:endParaRPr>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Tree - A connected graph that doesn't have any cycles.</a:t>
            </a:r>
            <a:endParaRPr>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Degree - The degree in a graph is the number of edges that are incident on a particular node.</a:t>
            </a:r>
            <a:endParaRPr>
              <a:solidFill>
                <a:srgbClr val="212529"/>
              </a:solidFill>
              <a:highlight>
                <a:srgbClr val="FFFFFF"/>
              </a:highlight>
              <a:latin typeface="Roboto"/>
              <a:ea typeface="Roboto"/>
              <a:cs typeface="Roboto"/>
              <a:sym typeface="Roboto"/>
            </a:endParaRPr>
          </a:p>
          <a:p>
            <a:pPr indent="-342900" lvl="0" marL="457200" rtl="0" algn="l">
              <a:lnSpc>
                <a:spcPct val="115000"/>
              </a:lnSpc>
              <a:spcBef>
                <a:spcPts val="0"/>
              </a:spcBef>
              <a:spcAft>
                <a:spcPts val="0"/>
              </a:spcAft>
              <a:buClr>
                <a:srgbClr val="212529"/>
              </a:buClr>
              <a:buSzPts val="1800"/>
              <a:buFont typeface="Roboto"/>
              <a:buChar char="●"/>
            </a:pPr>
            <a:r>
              <a:rPr lang="en">
                <a:solidFill>
                  <a:srgbClr val="212529"/>
                </a:solidFill>
                <a:highlight>
                  <a:srgbClr val="FFFFFF"/>
                </a:highlight>
                <a:latin typeface="Roboto"/>
                <a:ea typeface="Roboto"/>
                <a:cs typeface="Roboto"/>
                <a:sym typeface="Roboto"/>
              </a:rPr>
              <a:t>Neighbour - We say vertex "A" and "B" are neighbours if there exists an edge between them.</a:t>
            </a:r>
            <a:endParaRPr>
              <a:solidFill>
                <a:srgbClr val="212529"/>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1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Graph Representation</a:t>
            </a:r>
            <a:endParaRPr/>
          </a:p>
        </p:txBody>
      </p:sp>
      <p:sp>
        <p:nvSpPr>
          <p:cNvPr id="176" name="Google Shape;176;p19"/>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I</a:t>
            </a:r>
            <a:r>
              <a:rPr lang="en" sz="1600">
                <a:solidFill>
                  <a:srgbClr val="333333"/>
                </a:solidFill>
                <a:highlight>
                  <a:srgbClr val="FFFFFF"/>
                </a:highlight>
                <a:latin typeface="Roboto"/>
                <a:ea typeface="Roboto"/>
                <a:cs typeface="Roboto"/>
                <a:sym typeface="Roboto"/>
              </a:rPr>
              <a:t>n graph theory, a graph representation is a technique to store graph into the memory of computer.</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To represent a graph, we just need the set of vertices, and for each vertex the neighbors of the vertex (vertices which is directly connected to it by an edge). If it is a weighted graph, then the weight will be associated with each edge.</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There are different ways to optimally represent a graph, depending on the density of its edges, type of operations to be performed and ease of use.</a:t>
            </a:r>
            <a:endParaRPr sz="1600">
              <a:solidFill>
                <a:srgbClr val="333333"/>
              </a:solidFill>
              <a:highlight>
                <a:srgbClr val="FFFFFF"/>
              </a:highlight>
              <a:latin typeface="Roboto"/>
              <a:ea typeface="Roboto"/>
              <a:cs typeface="Roboto"/>
              <a:sym typeface="Roboto"/>
            </a:endParaRPr>
          </a:p>
          <a:p>
            <a:pPr indent="-298450" lvl="0" marL="457200" rtl="0" algn="l">
              <a:lnSpc>
                <a:spcPct val="90000"/>
              </a:lnSpc>
              <a:spcBef>
                <a:spcPts val="1200"/>
              </a:spcBef>
              <a:spcAft>
                <a:spcPts val="0"/>
              </a:spcAft>
              <a:buSzPts val="1100"/>
              <a:buAutoNum type="arabicPeriod"/>
            </a:pPr>
            <a:r>
              <a:rPr lang="en"/>
              <a:t>Adjacency matrix </a:t>
            </a:r>
            <a:endParaRPr/>
          </a:p>
          <a:p>
            <a:pPr indent="-298450" lvl="0" marL="457200" rtl="0" algn="l">
              <a:lnSpc>
                <a:spcPct val="90000"/>
              </a:lnSpc>
              <a:spcBef>
                <a:spcPts val="0"/>
              </a:spcBef>
              <a:spcAft>
                <a:spcPts val="0"/>
              </a:spcAft>
              <a:buSzPts val="1100"/>
              <a:buAutoNum type="arabicPeriod"/>
            </a:pPr>
            <a:r>
              <a:rPr lang="en"/>
              <a:t>Incidence matrix</a:t>
            </a:r>
            <a:endParaRPr/>
          </a:p>
          <a:p>
            <a:pPr indent="-298450" lvl="0" marL="457200" rtl="0" algn="l">
              <a:lnSpc>
                <a:spcPct val="90000"/>
              </a:lnSpc>
              <a:spcBef>
                <a:spcPts val="0"/>
              </a:spcBef>
              <a:spcAft>
                <a:spcPts val="0"/>
              </a:spcAft>
              <a:buSzPts val="1100"/>
              <a:buAutoNum type="arabicPeriod"/>
            </a:pPr>
            <a:r>
              <a:rPr lang="en"/>
              <a:t>Adjacency list.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just">
              <a:lnSpc>
                <a:spcPct val="130000"/>
              </a:lnSpc>
              <a:spcBef>
                <a:spcPts val="1800"/>
              </a:spcBef>
              <a:spcAft>
                <a:spcPts val="400"/>
              </a:spcAft>
              <a:buSzPts val="1400"/>
              <a:buNone/>
            </a:pPr>
            <a:r>
              <a:rPr lang="en" sz="2700">
                <a:solidFill>
                  <a:srgbClr val="610B4B"/>
                </a:solidFill>
                <a:highlight>
                  <a:srgbClr val="FFFFFF"/>
                </a:highlight>
              </a:rPr>
              <a:t>1. Adjacency Matrix</a:t>
            </a:r>
            <a:endParaRPr sz="3900"/>
          </a:p>
        </p:txBody>
      </p:sp>
      <p:sp>
        <p:nvSpPr>
          <p:cNvPr id="182" name="Google Shape;182;p20"/>
          <p:cNvSpPr txBox="1"/>
          <p:nvPr>
            <p:ph idx="1" type="body"/>
          </p:nvPr>
        </p:nvSpPr>
        <p:spPr>
          <a:xfrm>
            <a:off x="857250" y="1543050"/>
            <a:ext cx="7404900" cy="3600600"/>
          </a:xfrm>
          <a:prstGeom prst="rect">
            <a:avLst/>
          </a:prstGeom>
          <a:noFill/>
          <a:ln>
            <a:noFill/>
          </a:ln>
        </p:spPr>
        <p:txBody>
          <a:bodyPr anchorCtr="0" anchor="t" bIns="34275" lIns="68575" spcFirstLastPara="1" rIns="68575" wrap="square" tIns="34275">
            <a:noAutofit/>
          </a:bodyPr>
          <a:lstStyle/>
          <a:p>
            <a:pPr indent="-323850" lvl="0" marL="457200" marR="25400" rtl="0" algn="l">
              <a:lnSpc>
                <a:spcPct val="156250"/>
              </a:lnSpc>
              <a:spcBef>
                <a:spcPts val="150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Adjacency matrix is a sequential representation.</a:t>
            </a:r>
            <a:endParaRPr sz="1500">
              <a:solidFill>
                <a:schemeClr val="dk1"/>
              </a:solidFill>
              <a:highlight>
                <a:srgbClr val="FFFFFF"/>
              </a:highlight>
              <a:latin typeface="Roboto"/>
              <a:ea typeface="Roboto"/>
              <a:cs typeface="Roboto"/>
              <a:sym typeface="Roboto"/>
            </a:endParaRPr>
          </a:p>
          <a:p>
            <a:pPr indent="-323850" lvl="0" marL="457200" marR="25400" rtl="0" algn="l">
              <a:lnSpc>
                <a:spcPct val="156250"/>
              </a:lnSpc>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It is used to represent which nodes are adjacent to each other. i.e. is there any edge connecting nodes to a graph.</a:t>
            </a:r>
            <a:endParaRPr sz="1500">
              <a:solidFill>
                <a:schemeClr val="dk1"/>
              </a:solidFill>
              <a:highlight>
                <a:srgbClr val="FFFFFF"/>
              </a:highlight>
              <a:latin typeface="Roboto"/>
              <a:ea typeface="Roboto"/>
              <a:cs typeface="Roboto"/>
              <a:sym typeface="Roboto"/>
            </a:endParaRPr>
          </a:p>
          <a:p>
            <a:pPr indent="-323850" lvl="0" marL="457200" marR="25400" rtl="0" algn="l">
              <a:lnSpc>
                <a:spcPct val="156250"/>
              </a:lnSpc>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In this representation, we have to construct a nXn matrix A. If there is any edge from a vertex i to vertex j, then the corresponding element of A, a</a:t>
            </a:r>
            <a:r>
              <a:rPr baseline="30000" lang="en" sz="1500">
                <a:solidFill>
                  <a:schemeClr val="dk1"/>
                </a:solidFill>
                <a:highlight>
                  <a:srgbClr val="FFFFFF"/>
                </a:highlight>
                <a:latin typeface="Roboto"/>
                <a:ea typeface="Roboto"/>
                <a:cs typeface="Roboto"/>
                <a:sym typeface="Roboto"/>
              </a:rPr>
              <a:t>i</a:t>
            </a:r>
            <a:r>
              <a:rPr lang="en" sz="1500">
                <a:solidFill>
                  <a:schemeClr val="dk1"/>
                </a:solidFill>
                <a:highlight>
                  <a:srgbClr val="FFFFFF"/>
                </a:highlight>
                <a:latin typeface="Roboto"/>
                <a:ea typeface="Roboto"/>
                <a:cs typeface="Roboto"/>
                <a:sym typeface="Roboto"/>
              </a:rPr>
              <a:t>,</a:t>
            </a:r>
            <a:r>
              <a:rPr baseline="30000" lang="en" sz="1500">
                <a:solidFill>
                  <a:schemeClr val="dk1"/>
                </a:solidFill>
                <a:highlight>
                  <a:srgbClr val="FFFFFF"/>
                </a:highlight>
                <a:latin typeface="Roboto"/>
                <a:ea typeface="Roboto"/>
                <a:cs typeface="Roboto"/>
                <a:sym typeface="Roboto"/>
              </a:rPr>
              <a:t>j</a:t>
            </a:r>
            <a:r>
              <a:rPr lang="en" sz="1500">
                <a:solidFill>
                  <a:schemeClr val="dk1"/>
                </a:solidFill>
                <a:highlight>
                  <a:srgbClr val="FFFFFF"/>
                </a:highlight>
                <a:latin typeface="Roboto"/>
                <a:ea typeface="Roboto"/>
                <a:cs typeface="Roboto"/>
                <a:sym typeface="Roboto"/>
              </a:rPr>
              <a:t> = 1, otherwise a</a:t>
            </a:r>
            <a:r>
              <a:rPr baseline="30000" lang="en" sz="1500">
                <a:solidFill>
                  <a:schemeClr val="dk1"/>
                </a:solidFill>
                <a:highlight>
                  <a:srgbClr val="FFFFFF"/>
                </a:highlight>
                <a:latin typeface="Roboto"/>
                <a:ea typeface="Roboto"/>
                <a:cs typeface="Roboto"/>
                <a:sym typeface="Roboto"/>
              </a:rPr>
              <a:t>i</a:t>
            </a:r>
            <a:r>
              <a:rPr lang="en" sz="1500">
                <a:solidFill>
                  <a:schemeClr val="dk1"/>
                </a:solidFill>
                <a:highlight>
                  <a:srgbClr val="FFFFFF"/>
                </a:highlight>
                <a:latin typeface="Roboto"/>
                <a:ea typeface="Roboto"/>
                <a:cs typeface="Roboto"/>
                <a:sym typeface="Roboto"/>
              </a:rPr>
              <a:t>,</a:t>
            </a:r>
            <a:r>
              <a:rPr baseline="30000" lang="en" sz="1500">
                <a:solidFill>
                  <a:schemeClr val="dk1"/>
                </a:solidFill>
                <a:highlight>
                  <a:srgbClr val="FFFFFF"/>
                </a:highlight>
                <a:latin typeface="Roboto"/>
                <a:ea typeface="Roboto"/>
                <a:cs typeface="Roboto"/>
                <a:sym typeface="Roboto"/>
              </a:rPr>
              <a:t>j</a:t>
            </a:r>
            <a:r>
              <a:rPr lang="en" sz="1500">
                <a:solidFill>
                  <a:schemeClr val="dk1"/>
                </a:solidFill>
                <a:highlight>
                  <a:srgbClr val="FFFFFF"/>
                </a:highlight>
                <a:latin typeface="Roboto"/>
                <a:ea typeface="Roboto"/>
                <a:cs typeface="Roboto"/>
                <a:sym typeface="Roboto"/>
              </a:rPr>
              <a:t>= 0.</a:t>
            </a:r>
            <a:endParaRPr sz="1500">
              <a:solidFill>
                <a:schemeClr val="dk1"/>
              </a:solidFill>
              <a:highlight>
                <a:srgbClr val="FFFFFF"/>
              </a:highlight>
              <a:latin typeface="Roboto"/>
              <a:ea typeface="Roboto"/>
              <a:cs typeface="Roboto"/>
              <a:sym typeface="Roboto"/>
            </a:endParaRPr>
          </a:p>
          <a:p>
            <a:pPr indent="-323850" lvl="0" marL="457200" marR="25400" rtl="0" algn="l">
              <a:lnSpc>
                <a:spcPct val="156250"/>
              </a:lnSpc>
              <a:spcBef>
                <a:spcPts val="0"/>
              </a:spcBef>
              <a:spcAft>
                <a:spcPts val="0"/>
              </a:spcAft>
              <a:buClr>
                <a:schemeClr val="dk1"/>
              </a:buClr>
              <a:buSzPts val="1500"/>
              <a:buFont typeface="Roboto"/>
              <a:buChar char="●"/>
            </a:pPr>
            <a:r>
              <a:rPr lang="en" sz="1500">
                <a:solidFill>
                  <a:schemeClr val="dk1"/>
                </a:solidFill>
                <a:highlight>
                  <a:srgbClr val="FFFFFF"/>
                </a:highlight>
                <a:latin typeface="Roboto"/>
                <a:ea typeface="Roboto"/>
                <a:cs typeface="Roboto"/>
                <a:sym typeface="Roboto"/>
              </a:rPr>
              <a:t>If there is any weighted graph then instead of 1s and 0s, we can store the weight of the edge.</a:t>
            </a:r>
            <a:endParaRPr sz="15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rPr lang="en" sz="1900"/>
              <a:t>Note,- even if the graph on 100 vertices contains only 1 edge, we still have to have a 100x100 matrix with lots of zeroes.</a:t>
            </a:r>
            <a:endParaRPr sz="19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Example-Undirected graph representation</a:t>
            </a:r>
            <a:endParaRPr/>
          </a:p>
        </p:txBody>
      </p:sp>
      <p:sp>
        <p:nvSpPr>
          <p:cNvPr id="188" name="Google Shape;188;p2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189" name="Google Shape;189;p21"/>
          <p:cNvPicPr preferRelativeResize="0"/>
          <p:nvPr/>
        </p:nvPicPr>
        <p:blipFill rotWithShape="1">
          <a:blip r:embed="rId3">
            <a:alphaModFix/>
          </a:blip>
          <a:srcRect b="0" l="0" r="0" t="0"/>
          <a:stretch/>
        </p:blipFill>
        <p:spPr>
          <a:xfrm>
            <a:off x="929350" y="1543050"/>
            <a:ext cx="7334299" cy="3029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sz="3400">
                <a:solidFill>
                  <a:schemeClr val="dk2"/>
                </a:solidFill>
              </a:rPr>
              <a:t>Graph</a:t>
            </a:r>
            <a:endParaRPr sz="4400"/>
          </a:p>
        </p:txBody>
      </p:sp>
      <p:sp>
        <p:nvSpPr>
          <p:cNvPr id="67" name="Google Shape;67;p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sz="2200"/>
          </a:p>
          <a:p>
            <a:pPr indent="0" lvl="0" marL="0" rtl="0" algn="l">
              <a:lnSpc>
                <a:spcPct val="90000"/>
              </a:lnSpc>
              <a:spcBef>
                <a:spcPts val="1100"/>
              </a:spcBef>
              <a:spcAft>
                <a:spcPts val="0"/>
              </a:spcAft>
              <a:buSzPts val="1100"/>
              <a:buNone/>
            </a:pPr>
            <a:r>
              <a:rPr lang="en" sz="2200"/>
              <a:t>A graph can be defined as group of vertices and edges that are used to connect these vertices. A graph can be seen as a cyclic tree, where the vertices (Nodes) maintain any complex relationship among them instead of having parent child relationship.</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 - Directed graph representation- </a:t>
            </a:r>
            <a:endParaRPr/>
          </a:p>
        </p:txBody>
      </p:sp>
      <p:sp>
        <p:nvSpPr>
          <p:cNvPr id="195" name="Google Shape;195;p22"/>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196" name="Google Shape;196;p22"/>
          <p:cNvPicPr preferRelativeResize="0"/>
          <p:nvPr/>
        </p:nvPicPr>
        <p:blipFill rotWithShape="1">
          <a:blip r:embed="rId3">
            <a:alphaModFix/>
          </a:blip>
          <a:srcRect b="0" l="0" r="0" t="0"/>
          <a:stretch/>
        </p:blipFill>
        <p:spPr>
          <a:xfrm>
            <a:off x="713025" y="1233450"/>
            <a:ext cx="7406400" cy="2676600"/>
          </a:xfrm>
          <a:prstGeom prst="rect">
            <a:avLst/>
          </a:prstGeom>
          <a:noFill/>
          <a:ln>
            <a:noFill/>
          </a:ln>
        </p:spPr>
      </p:pic>
      <p:sp>
        <p:nvSpPr>
          <p:cNvPr id="197" name="Google Shape;197;p22"/>
          <p:cNvSpPr txBox="1"/>
          <p:nvPr/>
        </p:nvSpPr>
        <p:spPr>
          <a:xfrm>
            <a:off x="977425" y="4220100"/>
            <a:ext cx="72861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333333"/>
                </a:solidFill>
                <a:highlight>
                  <a:srgbClr val="FFFFFF"/>
                </a:highlight>
                <a:latin typeface="Roboto"/>
                <a:ea typeface="Roboto"/>
                <a:cs typeface="Roboto"/>
                <a:sym typeface="Roboto"/>
              </a:rPr>
              <a:t>In the above examples, 1 represents an edge from row vertex to column vertex, and 0 represents no edge from row vertex to column vertex.</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Undirected weighted graph represenation</a:t>
            </a:r>
            <a:endParaRPr/>
          </a:p>
        </p:txBody>
      </p:sp>
      <p:sp>
        <p:nvSpPr>
          <p:cNvPr id="203" name="Google Shape;203;p23"/>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204" name="Google Shape;204;p23"/>
          <p:cNvPicPr preferRelativeResize="0"/>
          <p:nvPr/>
        </p:nvPicPr>
        <p:blipFill rotWithShape="1">
          <a:blip r:embed="rId3">
            <a:alphaModFix/>
          </a:blip>
          <a:srcRect b="0" l="0" r="0" t="0"/>
          <a:stretch/>
        </p:blipFill>
        <p:spPr>
          <a:xfrm>
            <a:off x="857250" y="1357325"/>
            <a:ext cx="7404900" cy="321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10" name="Google Shape;210;p24"/>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b="1" lang="en" sz="2400">
                <a:solidFill>
                  <a:srgbClr val="333333"/>
                </a:solidFill>
                <a:highlight>
                  <a:srgbClr val="FFFFFF"/>
                </a:highlight>
                <a:latin typeface="Roboto"/>
                <a:ea typeface="Roboto"/>
                <a:cs typeface="Roboto"/>
                <a:sym typeface="Roboto"/>
              </a:rPr>
              <a:t>Advantages:</a:t>
            </a:r>
            <a:r>
              <a:rPr lang="en" sz="2400">
                <a:solidFill>
                  <a:srgbClr val="333333"/>
                </a:solidFill>
                <a:highlight>
                  <a:srgbClr val="FFFFFF"/>
                </a:highlight>
                <a:latin typeface="Roboto"/>
                <a:ea typeface="Roboto"/>
                <a:cs typeface="Roboto"/>
                <a:sym typeface="Roboto"/>
              </a:rPr>
              <a:t> Representation is easier to implement and follow.</a:t>
            </a:r>
            <a:endParaRPr sz="24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b="1" lang="en" sz="2400">
                <a:solidFill>
                  <a:srgbClr val="333333"/>
                </a:solidFill>
                <a:highlight>
                  <a:srgbClr val="FFFFFF"/>
                </a:highlight>
                <a:latin typeface="Roboto"/>
                <a:ea typeface="Roboto"/>
                <a:cs typeface="Roboto"/>
                <a:sym typeface="Roboto"/>
              </a:rPr>
              <a:t>Disadvantages:</a:t>
            </a:r>
            <a:r>
              <a:rPr lang="en" sz="2400">
                <a:solidFill>
                  <a:srgbClr val="333333"/>
                </a:solidFill>
                <a:highlight>
                  <a:srgbClr val="FFFFFF"/>
                </a:highlight>
                <a:latin typeface="Roboto"/>
                <a:ea typeface="Roboto"/>
                <a:cs typeface="Roboto"/>
                <a:sym typeface="Roboto"/>
              </a:rPr>
              <a:t> It takes a lot of space and time to visit all the neighbors of a vertex, we have to traverse all the vertices in the graph, which takes quite some time.</a:t>
            </a:r>
            <a:endParaRPr sz="2400">
              <a:solidFill>
                <a:srgbClr val="333333"/>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2. Incidence Matrix</a:t>
            </a:r>
            <a:endParaRPr/>
          </a:p>
        </p:txBody>
      </p:sp>
      <p:sp>
        <p:nvSpPr>
          <p:cNvPr id="216" name="Google Shape;216;p25"/>
          <p:cNvSpPr txBox="1"/>
          <p:nvPr>
            <p:ph idx="1" type="body"/>
          </p:nvPr>
        </p:nvSpPr>
        <p:spPr>
          <a:xfrm>
            <a:off x="869550" y="1318725"/>
            <a:ext cx="7404900" cy="3029100"/>
          </a:xfrm>
          <a:prstGeom prst="rect">
            <a:avLst/>
          </a:prstGeom>
          <a:noFill/>
          <a:ln>
            <a:noFill/>
          </a:ln>
        </p:spPr>
        <p:txBody>
          <a:bodyPr anchorCtr="0" anchor="t" bIns="34275" lIns="68575" spcFirstLastPara="1" rIns="68575" wrap="square" tIns="34275">
            <a:noAutofit/>
          </a:bodyPr>
          <a:lstStyle/>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Total number of vertices by total number of edges.</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It means if a graph has 4 vertices and 6 edges, then it can be represented using a matrix of 4X6 class. In this matrix, columns represent edges and rows represent vertices.</a:t>
            </a:r>
            <a:endParaRPr sz="16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600">
                <a:solidFill>
                  <a:srgbClr val="333333"/>
                </a:solidFill>
                <a:highlight>
                  <a:srgbClr val="FFFFFF"/>
                </a:highlight>
                <a:latin typeface="Roboto"/>
                <a:ea typeface="Roboto"/>
                <a:cs typeface="Roboto"/>
                <a:sym typeface="Roboto"/>
              </a:rPr>
              <a:t>This matrix is filled with either </a:t>
            </a:r>
            <a:r>
              <a:rPr b="1" lang="en" sz="1600">
                <a:solidFill>
                  <a:srgbClr val="333333"/>
                </a:solidFill>
                <a:highlight>
                  <a:srgbClr val="FFFFFF"/>
                </a:highlight>
                <a:latin typeface="Roboto"/>
                <a:ea typeface="Roboto"/>
                <a:cs typeface="Roboto"/>
                <a:sym typeface="Roboto"/>
              </a:rPr>
              <a:t>0 or 1</a:t>
            </a:r>
            <a:r>
              <a:rPr lang="en" sz="1600">
                <a:solidFill>
                  <a:srgbClr val="333333"/>
                </a:solidFill>
                <a:highlight>
                  <a:srgbClr val="FFFFFF"/>
                </a:highlight>
                <a:latin typeface="Roboto"/>
                <a:ea typeface="Roboto"/>
                <a:cs typeface="Roboto"/>
                <a:sym typeface="Roboto"/>
              </a:rPr>
              <a:t> or -1. Where,</a:t>
            </a:r>
            <a:endParaRPr sz="1600">
              <a:solidFill>
                <a:srgbClr val="333333"/>
              </a:solidFill>
              <a:highlight>
                <a:srgbClr val="FFFFFF"/>
              </a:highlight>
              <a:latin typeface="Roboto"/>
              <a:ea typeface="Roboto"/>
              <a:cs typeface="Roboto"/>
              <a:sym typeface="Roboto"/>
            </a:endParaRPr>
          </a:p>
          <a:p>
            <a:pPr indent="-330200" lvl="0" marL="457200" marR="25400" rtl="0" algn="l">
              <a:lnSpc>
                <a:spcPct val="156250"/>
              </a:lnSpc>
              <a:spcBef>
                <a:spcPts val="150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0 is used to represent row edge which is not connected to column vertex.</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1 is used to represent row edge which is connected as outgoing edge to column vertex.</a:t>
            </a:r>
            <a:endParaRPr sz="1600">
              <a:solidFill>
                <a:schemeClr val="dk1"/>
              </a:solidFill>
              <a:highlight>
                <a:srgbClr val="FFFFFF"/>
              </a:highlight>
              <a:latin typeface="Roboto"/>
              <a:ea typeface="Roboto"/>
              <a:cs typeface="Roboto"/>
              <a:sym typeface="Roboto"/>
            </a:endParaRPr>
          </a:p>
          <a:p>
            <a:pPr indent="-330200" lvl="0" marL="457200" marR="25400" rtl="0" algn="l">
              <a:lnSpc>
                <a:spcPct val="156250"/>
              </a:lnSpc>
              <a:spcBef>
                <a:spcPts val="0"/>
              </a:spcBef>
              <a:spcAft>
                <a:spcPts val="0"/>
              </a:spcAft>
              <a:buClr>
                <a:schemeClr val="dk1"/>
              </a:buClr>
              <a:buSzPts val="1600"/>
              <a:buFont typeface="Roboto"/>
              <a:buChar char="●"/>
            </a:pPr>
            <a:r>
              <a:rPr lang="en" sz="1600">
                <a:solidFill>
                  <a:schemeClr val="dk1"/>
                </a:solidFill>
                <a:highlight>
                  <a:srgbClr val="FFFFFF"/>
                </a:highlight>
                <a:latin typeface="Roboto"/>
                <a:ea typeface="Roboto"/>
                <a:cs typeface="Roboto"/>
                <a:sym typeface="Roboto"/>
              </a:rPr>
              <a:t>-1 is used to represent row edge which is connected as incoming edge to column vertex.</a:t>
            </a:r>
            <a:endParaRPr sz="16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a:t>
            </a:r>
            <a:endParaRPr/>
          </a:p>
        </p:txBody>
      </p:sp>
      <p:sp>
        <p:nvSpPr>
          <p:cNvPr id="222" name="Google Shape;222;p2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pic>
        <p:nvPicPr>
          <p:cNvPr id="223" name="Google Shape;223;p26"/>
          <p:cNvPicPr preferRelativeResize="0"/>
          <p:nvPr/>
        </p:nvPicPr>
        <p:blipFill rotWithShape="1">
          <a:blip r:embed="rId3">
            <a:alphaModFix/>
          </a:blip>
          <a:srcRect b="0" l="0" r="0" t="0"/>
          <a:stretch/>
        </p:blipFill>
        <p:spPr>
          <a:xfrm>
            <a:off x="857250" y="1581150"/>
            <a:ext cx="7404900" cy="28573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3. Adjacency List</a:t>
            </a:r>
            <a:endParaRPr/>
          </a:p>
        </p:txBody>
      </p:sp>
      <p:sp>
        <p:nvSpPr>
          <p:cNvPr id="229" name="Google Shape;229;p27"/>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342900" lvl="0" marL="457200" marR="25400" rtl="0" algn="l">
              <a:lnSpc>
                <a:spcPct val="156250"/>
              </a:lnSpc>
              <a:spcBef>
                <a:spcPts val="150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Adjacency list is a linked representation.</a:t>
            </a:r>
            <a:endParaRPr>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In this representation, for each vertex in the graph, we maintain the list of its neighbors. It means, every vertex of the graph contains list of its adjacent vertices.</a:t>
            </a:r>
            <a:endParaRPr>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Char char="●"/>
            </a:pPr>
            <a:r>
              <a:rPr lang="en">
                <a:solidFill>
                  <a:schemeClr val="dk1"/>
                </a:solidFill>
                <a:highlight>
                  <a:srgbClr val="FFFFFF"/>
                </a:highlight>
                <a:latin typeface="Roboto"/>
                <a:ea typeface="Roboto"/>
                <a:cs typeface="Roboto"/>
                <a:sym typeface="Roboto"/>
              </a:rPr>
              <a:t>We have an array of vertices which is indexed by the vertex number and for each vertex v, the corresponding array element points to a </a:t>
            </a:r>
            <a:r>
              <a:rPr b="1" lang="en">
                <a:solidFill>
                  <a:schemeClr val="dk1"/>
                </a:solidFill>
                <a:highlight>
                  <a:srgbClr val="FFFFFF"/>
                </a:highlight>
                <a:latin typeface="Roboto"/>
                <a:ea typeface="Roboto"/>
                <a:cs typeface="Roboto"/>
                <a:sym typeface="Roboto"/>
              </a:rPr>
              <a:t>singly linked list</a:t>
            </a:r>
            <a:r>
              <a:rPr lang="en">
                <a:solidFill>
                  <a:schemeClr val="dk1"/>
                </a:solidFill>
                <a:highlight>
                  <a:srgbClr val="FFFFFF"/>
                </a:highlight>
                <a:latin typeface="Roboto"/>
                <a:ea typeface="Roboto"/>
                <a:cs typeface="Roboto"/>
                <a:sym typeface="Roboto"/>
              </a:rPr>
              <a:t> of neighbors of v.</a:t>
            </a:r>
            <a:endParaRPr>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a:t>
            </a:r>
            <a:endParaRPr/>
          </a:p>
        </p:txBody>
      </p:sp>
      <p:sp>
        <p:nvSpPr>
          <p:cNvPr id="235" name="Google Shape;235;p2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sz="1700">
                <a:solidFill>
                  <a:srgbClr val="333333"/>
                </a:solidFill>
                <a:highlight>
                  <a:srgbClr val="FFFFFF"/>
                </a:highlight>
                <a:latin typeface="Roboto"/>
                <a:ea typeface="Roboto"/>
                <a:cs typeface="Roboto"/>
                <a:sym typeface="Roboto"/>
              </a:rPr>
              <a:t>Let's see the following directed graph representation implemented using linked list:</a:t>
            </a:r>
            <a:endParaRPr sz="2300"/>
          </a:p>
        </p:txBody>
      </p:sp>
      <p:pic>
        <p:nvPicPr>
          <p:cNvPr id="236" name="Google Shape;236;p28"/>
          <p:cNvPicPr preferRelativeResize="0"/>
          <p:nvPr/>
        </p:nvPicPr>
        <p:blipFill rotWithShape="1">
          <a:blip r:embed="rId3">
            <a:alphaModFix/>
          </a:blip>
          <a:srcRect b="0" l="0" r="0" t="0"/>
          <a:stretch/>
        </p:blipFill>
        <p:spPr>
          <a:xfrm>
            <a:off x="1383250" y="2571750"/>
            <a:ext cx="6878900" cy="257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42" name="Google Shape;242;p29"/>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sz="1900">
                <a:solidFill>
                  <a:srgbClr val="333333"/>
                </a:solidFill>
                <a:highlight>
                  <a:srgbClr val="FFFFFF"/>
                </a:highlight>
                <a:latin typeface="Roboto"/>
                <a:ea typeface="Roboto"/>
                <a:cs typeface="Roboto"/>
                <a:sym typeface="Roboto"/>
              </a:rPr>
              <a:t>We can also implement this representation using array as follows:</a:t>
            </a:r>
            <a:endParaRPr sz="2500"/>
          </a:p>
        </p:txBody>
      </p:sp>
      <p:pic>
        <p:nvPicPr>
          <p:cNvPr id="243" name="Google Shape;243;p29"/>
          <p:cNvPicPr preferRelativeResize="0"/>
          <p:nvPr/>
        </p:nvPicPr>
        <p:blipFill rotWithShape="1">
          <a:blip r:embed="rId3">
            <a:alphaModFix/>
          </a:blip>
          <a:srcRect b="0" l="0" r="0" t="0"/>
          <a:stretch/>
        </p:blipFill>
        <p:spPr>
          <a:xfrm>
            <a:off x="480700" y="2333775"/>
            <a:ext cx="7867476" cy="2649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idx="1" type="body"/>
          </p:nvPr>
        </p:nvSpPr>
        <p:spPr>
          <a:xfrm>
            <a:off x="761100" y="597650"/>
            <a:ext cx="7404900" cy="3029100"/>
          </a:xfrm>
          <a:prstGeom prst="rect">
            <a:avLst/>
          </a:prstGeom>
          <a:noFill/>
          <a:ln>
            <a:noFill/>
          </a:ln>
        </p:spPr>
        <p:txBody>
          <a:bodyPr anchorCtr="0" anchor="t" bIns="34275" lIns="68575" spcFirstLastPara="1" rIns="68575" wrap="square" tIns="34275">
            <a:noAutofit/>
          </a:bodyPr>
          <a:lstStyle/>
          <a:p>
            <a:pPr indent="0" lvl="0" marL="0" marR="25400" rtl="0" algn="l">
              <a:lnSpc>
                <a:spcPct val="156250"/>
              </a:lnSpc>
              <a:spcBef>
                <a:spcPts val="1500"/>
              </a:spcBef>
              <a:spcAft>
                <a:spcPts val="0"/>
              </a:spcAft>
              <a:buSzPts val="1100"/>
              <a:buNone/>
            </a:pPr>
            <a:r>
              <a:rPr lang="en" sz="1900">
                <a:solidFill>
                  <a:schemeClr val="dk1"/>
                </a:solidFill>
                <a:highlight>
                  <a:srgbClr val="FFFFFF"/>
                </a:highlight>
                <a:latin typeface="Roboto"/>
                <a:ea typeface="Roboto"/>
                <a:cs typeface="Roboto"/>
                <a:sym typeface="Roboto"/>
              </a:rPr>
              <a:t>Advantages</a:t>
            </a:r>
            <a:endParaRPr sz="1900">
              <a:solidFill>
                <a:schemeClr val="dk1"/>
              </a:solidFill>
              <a:highlight>
                <a:srgbClr val="FFFFFF"/>
              </a:highlight>
              <a:latin typeface="Roboto"/>
              <a:ea typeface="Roboto"/>
              <a:cs typeface="Roboto"/>
              <a:sym typeface="Roboto"/>
            </a:endParaRPr>
          </a:p>
          <a:p>
            <a:pPr indent="-349250" lvl="0" marL="457200" marR="25400" rtl="0" algn="l">
              <a:lnSpc>
                <a:spcPct val="156250"/>
              </a:lnSpc>
              <a:spcBef>
                <a:spcPts val="1500"/>
              </a:spcBef>
              <a:spcAft>
                <a:spcPts val="0"/>
              </a:spcAft>
              <a:buClr>
                <a:schemeClr val="dk1"/>
              </a:buClr>
              <a:buSzPts val="1900"/>
              <a:buFont typeface="Roboto"/>
              <a:buChar char="●"/>
            </a:pPr>
            <a:r>
              <a:rPr lang="en" sz="1900">
                <a:solidFill>
                  <a:schemeClr val="dk1"/>
                </a:solidFill>
                <a:highlight>
                  <a:srgbClr val="FFFFFF"/>
                </a:highlight>
                <a:latin typeface="Roboto"/>
                <a:ea typeface="Roboto"/>
                <a:cs typeface="Roboto"/>
                <a:sym typeface="Roboto"/>
              </a:rPr>
              <a:t>Adjacency list saves lot of space.</a:t>
            </a:r>
            <a:endParaRPr sz="1900">
              <a:solidFill>
                <a:schemeClr val="dk1"/>
              </a:solidFill>
              <a:highlight>
                <a:srgbClr val="FFFFFF"/>
              </a:highlight>
              <a:latin typeface="Roboto"/>
              <a:ea typeface="Roboto"/>
              <a:cs typeface="Roboto"/>
              <a:sym typeface="Roboto"/>
            </a:endParaRPr>
          </a:p>
          <a:p>
            <a:pPr indent="-349250" lvl="0" marL="457200" marR="25400" rtl="0" algn="l">
              <a:lnSpc>
                <a:spcPct val="156250"/>
              </a:lnSpc>
              <a:spcBef>
                <a:spcPts val="0"/>
              </a:spcBef>
              <a:spcAft>
                <a:spcPts val="0"/>
              </a:spcAft>
              <a:buClr>
                <a:schemeClr val="dk1"/>
              </a:buClr>
              <a:buSzPts val="1900"/>
              <a:buFont typeface="Roboto"/>
              <a:buChar char="●"/>
            </a:pPr>
            <a:r>
              <a:rPr lang="en" sz="1900">
                <a:solidFill>
                  <a:schemeClr val="dk1"/>
                </a:solidFill>
                <a:highlight>
                  <a:srgbClr val="FFFFFF"/>
                </a:highlight>
                <a:latin typeface="Roboto"/>
                <a:ea typeface="Roboto"/>
                <a:cs typeface="Roboto"/>
                <a:sym typeface="Roboto"/>
              </a:rPr>
              <a:t>We can easily insert or delete as we use linked list.</a:t>
            </a:r>
            <a:endParaRPr sz="1900">
              <a:solidFill>
                <a:schemeClr val="dk1"/>
              </a:solidFill>
              <a:highlight>
                <a:srgbClr val="FFFFFF"/>
              </a:highlight>
              <a:latin typeface="Roboto"/>
              <a:ea typeface="Roboto"/>
              <a:cs typeface="Roboto"/>
              <a:sym typeface="Roboto"/>
            </a:endParaRPr>
          </a:p>
          <a:p>
            <a:pPr indent="-349250" lvl="0" marL="457200" marR="25400" rtl="0" algn="l">
              <a:lnSpc>
                <a:spcPct val="156250"/>
              </a:lnSpc>
              <a:spcBef>
                <a:spcPts val="0"/>
              </a:spcBef>
              <a:spcAft>
                <a:spcPts val="0"/>
              </a:spcAft>
              <a:buClr>
                <a:schemeClr val="dk1"/>
              </a:buClr>
              <a:buSzPts val="1900"/>
              <a:buFont typeface="Roboto"/>
              <a:buChar char="●"/>
            </a:pPr>
            <a:r>
              <a:rPr lang="en" sz="1900">
                <a:solidFill>
                  <a:schemeClr val="dk1"/>
                </a:solidFill>
                <a:highlight>
                  <a:srgbClr val="FFFFFF"/>
                </a:highlight>
                <a:latin typeface="Roboto"/>
                <a:ea typeface="Roboto"/>
                <a:cs typeface="Roboto"/>
                <a:sym typeface="Roboto"/>
              </a:rPr>
              <a:t>Such kind of representation is easy to follow and clearly shows the adjacent nodes of node.</a:t>
            </a:r>
            <a:endParaRPr sz="19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rPr lang="en" sz="2500"/>
              <a:t>Disadvantages</a:t>
            </a:r>
            <a:endParaRPr sz="2500"/>
          </a:p>
          <a:p>
            <a:pPr indent="-349250" lvl="0" marL="457200" marR="25400" rtl="0" algn="l">
              <a:lnSpc>
                <a:spcPct val="156250"/>
              </a:lnSpc>
              <a:spcBef>
                <a:spcPts val="1500"/>
              </a:spcBef>
              <a:spcAft>
                <a:spcPts val="0"/>
              </a:spcAft>
              <a:buClr>
                <a:schemeClr val="dk1"/>
              </a:buClr>
              <a:buSzPts val="1900"/>
              <a:buFont typeface="Roboto"/>
              <a:buChar char="●"/>
            </a:pPr>
            <a:r>
              <a:rPr lang="en" sz="1900">
                <a:solidFill>
                  <a:schemeClr val="dk1"/>
                </a:solidFill>
                <a:highlight>
                  <a:srgbClr val="FFFFFF"/>
                </a:highlight>
                <a:latin typeface="Roboto"/>
                <a:ea typeface="Roboto"/>
                <a:cs typeface="Roboto"/>
                <a:sym typeface="Roboto"/>
              </a:rPr>
              <a:t>The adjacency list allows testing whether two vertices are adjacent to each other but it is slower to support this operation.</a:t>
            </a:r>
            <a:endParaRPr sz="1900">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g1ba882556e5_0_326"/>
          <p:cNvSpPr txBox="1"/>
          <p:nvPr>
            <p:ph type="title"/>
          </p:nvPr>
        </p:nvSpPr>
        <p:spPr>
          <a:xfrm>
            <a:off x="857250" y="4572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Applications of graphs</a:t>
            </a:r>
            <a:endParaRPr/>
          </a:p>
        </p:txBody>
      </p:sp>
      <p:sp>
        <p:nvSpPr>
          <p:cNvPr id="254" name="Google Shape;254;g1ba882556e5_0_326"/>
          <p:cNvSpPr txBox="1"/>
          <p:nvPr>
            <p:ph idx="1" type="body"/>
          </p:nvPr>
        </p:nvSpPr>
        <p:spPr>
          <a:xfrm>
            <a:off x="857250" y="1543050"/>
            <a:ext cx="7404900" cy="3029100"/>
          </a:xfrm>
          <a:prstGeom prst="rect">
            <a:avLst/>
          </a:prstGeom>
        </p:spPr>
        <p:txBody>
          <a:bodyPr anchorCtr="0" anchor="t" bIns="34275" lIns="68575" spcFirstLastPara="1" rIns="68575" wrap="square" tIns="34275">
            <a:noAutofit/>
          </a:bodyPr>
          <a:lstStyle/>
          <a:p>
            <a:pPr indent="-311150" lvl="0" marL="685800" rtl="0" algn="l">
              <a:lnSpc>
                <a:spcPct val="158000"/>
              </a:lnSpc>
              <a:spcBef>
                <a:spcPts val="0"/>
              </a:spcBef>
              <a:spcAft>
                <a:spcPts val="0"/>
              </a:spcAft>
              <a:buClr>
                <a:schemeClr val="dk1"/>
              </a:buClr>
              <a:buSzPts val="1300"/>
              <a:buChar char="●"/>
            </a:pPr>
            <a:r>
              <a:rPr lang="en" sz="1300">
                <a:solidFill>
                  <a:schemeClr val="dk1"/>
                </a:solidFill>
                <a:highlight>
                  <a:srgbClr val="FFFFFF"/>
                </a:highlight>
              </a:rPr>
              <a:t>In </a:t>
            </a:r>
            <a:r>
              <a:rPr b="1" lang="en" sz="1300">
                <a:solidFill>
                  <a:schemeClr val="dk1"/>
                </a:solidFill>
                <a:highlight>
                  <a:srgbClr val="FFFFFF"/>
                </a:highlight>
              </a:rPr>
              <a:t>Computer science</a:t>
            </a:r>
            <a:r>
              <a:rPr lang="en" sz="1300">
                <a:solidFill>
                  <a:schemeClr val="dk1"/>
                </a:solidFill>
                <a:highlight>
                  <a:srgbClr val="FFFFFF"/>
                </a:highlight>
              </a:rPr>
              <a:t> graphs are used to represent the flow of computation.</a:t>
            </a:r>
            <a:endParaRPr sz="1300">
              <a:solidFill>
                <a:schemeClr val="dk1"/>
              </a:solidFill>
              <a:highlight>
                <a:srgbClr val="FFFFFF"/>
              </a:highlight>
            </a:endParaRPr>
          </a:p>
          <a:p>
            <a:pPr indent="-311150" lvl="0" marL="685800" rtl="0" algn="l">
              <a:lnSpc>
                <a:spcPct val="158000"/>
              </a:lnSpc>
              <a:spcBef>
                <a:spcPts val="0"/>
              </a:spcBef>
              <a:spcAft>
                <a:spcPts val="0"/>
              </a:spcAft>
              <a:buClr>
                <a:schemeClr val="dk1"/>
              </a:buClr>
              <a:buSzPts val="1300"/>
              <a:buChar char="●"/>
            </a:pPr>
            <a:r>
              <a:rPr b="1" lang="en" sz="1300">
                <a:solidFill>
                  <a:schemeClr val="dk1"/>
                </a:solidFill>
                <a:highlight>
                  <a:srgbClr val="FFFFFF"/>
                </a:highlight>
              </a:rPr>
              <a:t>Google maps</a:t>
            </a:r>
            <a:r>
              <a:rPr lang="en" sz="1300">
                <a:solidFill>
                  <a:schemeClr val="dk1"/>
                </a:solidFill>
                <a:highlight>
                  <a:srgbClr val="FFFFFF"/>
                </a:highlight>
              </a:rPr>
              <a:t> uses graphs for building transportation systems, where intersection of two(or more) roads are considered to be a vertex and the road connecting two vertices is considered to be an edge, thus their navigation system is based on the algorithm to calculate the shortest path between two vertices.</a:t>
            </a:r>
            <a:endParaRPr sz="1300">
              <a:solidFill>
                <a:schemeClr val="dk1"/>
              </a:solidFill>
              <a:highlight>
                <a:srgbClr val="FFFFFF"/>
              </a:highlight>
            </a:endParaRPr>
          </a:p>
          <a:p>
            <a:pPr indent="-311150" lvl="0" marL="685800" rtl="0" algn="l">
              <a:lnSpc>
                <a:spcPct val="158000"/>
              </a:lnSpc>
              <a:spcBef>
                <a:spcPts val="0"/>
              </a:spcBef>
              <a:spcAft>
                <a:spcPts val="0"/>
              </a:spcAft>
              <a:buClr>
                <a:schemeClr val="dk1"/>
              </a:buClr>
              <a:buSzPts val="1300"/>
              <a:buChar char="●"/>
            </a:pPr>
            <a:r>
              <a:rPr lang="en" sz="1300">
                <a:solidFill>
                  <a:schemeClr val="dk1"/>
                </a:solidFill>
                <a:highlight>
                  <a:srgbClr val="FFFFFF"/>
                </a:highlight>
              </a:rPr>
              <a:t>In </a:t>
            </a:r>
            <a:r>
              <a:rPr b="1" lang="en" sz="1300">
                <a:solidFill>
                  <a:schemeClr val="dk1"/>
                </a:solidFill>
                <a:highlight>
                  <a:srgbClr val="FFFFFF"/>
                </a:highlight>
              </a:rPr>
              <a:t>Facebook</a:t>
            </a:r>
            <a:r>
              <a:rPr lang="en" sz="1300">
                <a:solidFill>
                  <a:schemeClr val="dk1"/>
                </a:solidFill>
                <a:highlight>
                  <a:srgbClr val="FFFFFF"/>
                </a:highlight>
              </a:rPr>
              <a:t>, users are considered to be the vertices and if they are friends then there is an edge running between them. Facebook’s Friend suggestion algorithm uses graph theory. Facebook is an example of </a:t>
            </a:r>
            <a:r>
              <a:rPr b="1" lang="en" sz="1300">
                <a:solidFill>
                  <a:schemeClr val="dk1"/>
                </a:solidFill>
                <a:highlight>
                  <a:srgbClr val="FFFFFF"/>
                </a:highlight>
              </a:rPr>
              <a:t>undirected graph</a:t>
            </a:r>
            <a:r>
              <a:rPr lang="en" sz="1300">
                <a:solidFill>
                  <a:schemeClr val="dk1"/>
                </a:solidFill>
                <a:highlight>
                  <a:srgbClr val="FFFFFF"/>
                </a:highlight>
              </a:rPr>
              <a:t>.</a:t>
            </a:r>
            <a:endParaRPr sz="1300">
              <a:solidFill>
                <a:schemeClr val="dk1"/>
              </a:solidFill>
              <a:highlight>
                <a:srgbClr val="FFFFFF"/>
              </a:highlight>
            </a:endParaRPr>
          </a:p>
          <a:p>
            <a:pPr indent="-311150" lvl="0" marL="685800" rtl="0" algn="l">
              <a:lnSpc>
                <a:spcPct val="158000"/>
              </a:lnSpc>
              <a:spcBef>
                <a:spcPts val="0"/>
              </a:spcBef>
              <a:spcAft>
                <a:spcPts val="0"/>
              </a:spcAft>
              <a:buClr>
                <a:schemeClr val="dk1"/>
              </a:buClr>
              <a:buSzPts val="1300"/>
              <a:buChar char="●"/>
            </a:pPr>
            <a:r>
              <a:rPr lang="en" sz="1300">
                <a:solidFill>
                  <a:schemeClr val="dk1"/>
                </a:solidFill>
                <a:highlight>
                  <a:srgbClr val="FFFFFF"/>
                </a:highlight>
              </a:rPr>
              <a:t>In </a:t>
            </a:r>
            <a:r>
              <a:rPr b="1" lang="en" sz="1300">
                <a:solidFill>
                  <a:schemeClr val="dk1"/>
                </a:solidFill>
                <a:highlight>
                  <a:srgbClr val="FFFFFF"/>
                </a:highlight>
              </a:rPr>
              <a:t>World Wide Web</a:t>
            </a:r>
            <a:r>
              <a:rPr lang="en" sz="1300">
                <a:solidFill>
                  <a:schemeClr val="dk1"/>
                </a:solidFill>
                <a:highlight>
                  <a:srgbClr val="FFFFFF"/>
                </a:highlight>
              </a:rPr>
              <a:t>, web pages are considered to be the vertices. There is an edge from a page u to other page v if there is a link of page v on page u. This is an example of </a:t>
            </a:r>
            <a:r>
              <a:rPr b="1" lang="en" sz="1300">
                <a:solidFill>
                  <a:schemeClr val="dk1"/>
                </a:solidFill>
                <a:highlight>
                  <a:srgbClr val="FFFFFF"/>
                </a:highlight>
              </a:rPr>
              <a:t>Directed graph</a:t>
            </a:r>
            <a:r>
              <a:rPr lang="en" sz="1300">
                <a:solidFill>
                  <a:schemeClr val="dk1"/>
                </a:solidFill>
                <a:highlight>
                  <a:srgbClr val="FFFFFF"/>
                </a:highlight>
              </a:rPr>
              <a:t>. It was the basic idea behind </a:t>
            </a:r>
            <a:r>
              <a:rPr lang="en" sz="1300">
                <a:solidFill>
                  <a:schemeClr val="dk1"/>
                </a:solidFill>
                <a:highlight>
                  <a:srgbClr val="FFFFFF"/>
                </a:highlight>
                <a:uFill>
                  <a:noFill/>
                </a:uFill>
                <a:hlinkClick r:id="rId3">
                  <a:extLst>
                    <a:ext uri="{A12FA001-AC4F-418D-AE19-62706E023703}">
                      <ahyp:hlinkClr val="tx"/>
                    </a:ext>
                  </a:extLst>
                </a:hlinkClick>
              </a:rPr>
              <a:t>Google Page Ranking Algorithm</a:t>
            </a:r>
            <a:r>
              <a:rPr lang="en" sz="1300">
                <a:solidFill>
                  <a:schemeClr val="dk1"/>
                </a:solidFill>
                <a:highlight>
                  <a:srgbClr val="FFFFFF"/>
                </a:highlight>
              </a:rPr>
              <a:t>.</a:t>
            </a:r>
            <a:endParaRPr sz="1300">
              <a:solidFill>
                <a:schemeClr val="dk1"/>
              </a:solidFill>
              <a:highlight>
                <a:srgbClr val="FFFFFF"/>
              </a:highlight>
            </a:endParaRPr>
          </a:p>
          <a:p>
            <a:pPr indent="0" lvl="0" marL="0" rtl="0" algn="l">
              <a:spcBef>
                <a:spcPts val="36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Definition</a:t>
            </a:r>
            <a:endParaRPr/>
          </a:p>
        </p:txBody>
      </p:sp>
      <p:sp>
        <p:nvSpPr>
          <p:cNvPr id="73" name="Google Shape;73;p4"/>
          <p:cNvSpPr txBox="1"/>
          <p:nvPr>
            <p:ph idx="1" type="body"/>
          </p:nvPr>
        </p:nvSpPr>
        <p:spPr>
          <a:xfrm>
            <a:off x="857250" y="1543050"/>
            <a:ext cx="49116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A graph G can be defined as an ordered set G(V, E) where V(G) represents the set of vertices and E(G) represents the set of edges which are used to connect these vertices.</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A Graph G(V, E) with 5 vertices (A, B, C, D, E) and six edges ((A,B), (B,C), (C,E), (E,D), (D,B), (D,A)) is shown in the following figure.</a:t>
            </a:r>
            <a:endParaRPr/>
          </a:p>
        </p:txBody>
      </p:sp>
      <p:pic>
        <p:nvPicPr>
          <p:cNvPr id="74" name="Google Shape;74;p4"/>
          <p:cNvPicPr preferRelativeResize="0"/>
          <p:nvPr/>
        </p:nvPicPr>
        <p:blipFill rotWithShape="1">
          <a:blip r:embed="rId3">
            <a:alphaModFix/>
          </a:blip>
          <a:srcRect b="0" l="0" r="0" t="0"/>
          <a:stretch/>
        </p:blipFill>
        <p:spPr>
          <a:xfrm>
            <a:off x="5867450" y="1712213"/>
            <a:ext cx="3162300" cy="2219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1ba882556e5_0_332"/>
          <p:cNvSpPr txBox="1"/>
          <p:nvPr>
            <p:ph type="title"/>
          </p:nvPr>
        </p:nvSpPr>
        <p:spPr>
          <a:xfrm>
            <a:off x="727425" y="67700"/>
            <a:ext cx="7406400" cy="10173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Applications of graphs</a:t>
            </a:r>
            <a:endParaRPr/>
          </a:p>
        </p:txBody>
      </p:sp>
      <p:sp>
        <p:nvSpPr>
          <p:cNvPr id="260" name="Google Shape;260;g1ba882556e5_0_332"/>
          <p:cNvSpPr txBox="1"/>
          <p:nvPr>
            <p:ph idx="1" type="body"/>
          </p:nvPr>
        </p:nvSpPr>
        <p:spPr>
          <a:xfrm>
            <a:off x="869550" y="1133575"/>
            <a:ext cx="7404900" cy="3029100"/>
          </a:xfrm>
          <a:prstGeom prst="rect">
            <a:avLst/>
          </a:prstGeom>
        </p:spPr>
        <p:txBody>
          <a:bodyPr anchorCtr="0" anchor="t" bIns="34275" lIns="68575" spcFirstLastPara="1" rIns="68575" wrap="square" tIns="34275">
            <a:noAutofit/>
          </a:bodyPr>
          <a:lstStyle/>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In </a:t>
            </a:r>
            <a:r>
              <a:rPr b="1" lang="en" sz="1300">
                <a:solidFill>
                  <a:srgbClr val="273239"/>
                </a:solidFill>
                <a:highlight>
                  <a:srgbClr val="FFFFFF"/>
                </a:highlight>
              </a:rPr>
              <a:t>Operating System</a:t>
            </a:r>
            <a:r>
              <a:rPr lang="en" sz="1300">
                <a:solidFill>
                  <a:srgbClr val="273239"/>
                </a:solidFill>
                <a:highlight>
                  <a:srgbClr val="FFFFFF"/>
                </a:highlight>
              </a:rPr>
              <a:t>, we come across the Resource Allocation Graph where each process and resources are considered to be vertices. Edges are drawn from resources to the allocated process, or from requesting process to the requested resource. If this leads to any formation of a cycle then a deadlock will occur.</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In </a:t>
            </a:r>
            <a:r>
              <a:rPr b="1" lang="en" sz="1300">
                <a:solidFill>
                  <a:srgbClr val="273239"/>
                </a:solidFill>
                <a:highlight>
                  <a:srgbClr val="FFFFFF"/>
                </a:highlight>
              </a:rPr>
              <a:t>mapping system </a:t>
            </a:r>
            <a:r>
              <a:rPr lang="en" sz="1300">
                <a:solidFill>
                  <a:srgbClr val="273239"/>
                </a:solidFill>
                <a:highlight>
                  <a:srgbClr val="FFFFFF"/>
                </a:highlight>
              </a:rPr>
              <a:t>we use graph. It is useful to find out which is an excellent place from the location as well as your nearby location. In GPS we also use graphs.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Facebook</a:t>
            </a:r>
            <a:r>
              <a:rPr lang="en" sz="1300">
                <a:solidFill>
                  <a:srgbClr val="273239"/>
                </a:solidFill>
                <a:highlight>
                  <a:srgbClr val="FFFFFF"/>
                </a:highlight>
              </a:rPr>
              <a:t> uses graphs. Using graphs suggests mutual friends. it shows a list of the f following pages, friends, and contact list.</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b="1" lang="en" sz="1300">
                <a:solidFill>
                  <a:srgbClr val="273239"/>
                </a:solidFill>
                <a:highlight>
                  <a:srgbClr val="FFFFFF"/>
                </a:highlight>
              </a:rPr>
              <a:t>Microsoft</a:t>
            </a:r>
            <a:r>
              <a:rPr lang="en" sz="1300">
                <a:solidFill>
                  <a:srgbClr val="273239"/>
                </a:solidFill>
                <a:highlight>
                  <a:srgbClr val="FFFFFF"/>
                </a:highlight>
              </a:rPr>
              <a:t> </a:t>
            </a:r>
            <a:r>
              <a:rPr b="1" lang="en" sz="1300">
                <a:solidFill>
                  <a:srgbClr val="273239"/>
                </a:solidFill>
                <a:highlight>
                  <a:srgbClr val="FFFFFF"/>
                </a:highlight>
              </a:rPr>
              <a:t>Excel</a:t>
            </a:r>
            <a:r>
              <a:rPr lang="en" sz="1300">
                <a:solidFill>
                  <a:srgbClr val="273239"/>
                </a:solidFill>
                <a:highlight>
                  <a:srgbClr val="FFFFFF"/>
                </a:highlight>
              </a:rPr>
              <a:t> uses DAG means Directed Acyclic Graphs.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In the </a:t>
            </a:r>
            <a:r>
              <a:rPr b="1" lang="en" sz="1300">
                <a:solidFill>
                  <a:srgbClr val="273239"/>
                </a:solidFill>
                <a:highlight>
                  <a:srgbClr val="FFFFFF"/>
                </a:highlight>
              </a:rPr>
              <a:t>Dijkstra</a:t>
            </a:r>
            <a:r>
              <a:rPr lang="en" sz="1300">
                <a:solidFill>
                  <a:srgbClr val="273239"/>
                </a:solidFill>
                <a:highlight>
                  <a:srgbClr val="FFFFFF"/>
                </a:highlight>
              </a:rPr>
              <a:t> </a:t>
            </a:r>
            <a:r>
              <a:rPr b="1" lang="en" sz="1300">
                <a:solidFill>
                  <a:srgbClr val="273239"/>
                </a:solidFill>
                <a:highlight>
                  <a:srgbClr val="FFFFFF"/>
                </a:highlight>
              </a:rPr>
              <a:t>algorithm</a:t>
            </a:r>
            <a:r>
              <a:rPr lang="en" sz="1300">
                <a:solidFill>
                  <a:srgbClr val="273239"/>
                </a:solidFill>
                <a:highlight>
                  <a:srgbClr val="FFFFFF"/>
                </a:highlight>
              </a:rPr>
              <a:t>, we use a graph. we find the smallest path between two or many nodes.</a:t>
            </a:r>
            <a:endParaRPr sz="1300">
              <a:solidFill>
                <a:srgbClr val="273239"/>
              </a:solidFill>
              <a:highlight>
                <a:srgbClr val="FFFFFF"/>
              </a:highlight>
            </a:endParaRPr>
          </a:p>
          <a:p>
            <a:pPr indent="-311150" lvl="0" marL="685800" rtl="0" algn="l">
              <a:lnSpc>
                <a:spcPct val="158000"/>
              </a:lnSpc>
              <a:spcBef>
                <a:spcPts val="0"/>
              </a:spcBef>
              <a:spcAft>
                <a:spcPts val="0"/>
              </a:spcAft>
              <a:buClr>
                <a:srgbClr val="273239"/>
              </a:buClr>
              <a:buSzPts val="1300"/>
              <a:buChar char="●"/>
            </a:pPr>
            <a:r>
              <a:rPr lang="en" sz="1300">
                <a:solidFill>
                  <a:srgbClr val="273239"/>
                </a:solidFill>
                <a:highlight>
                  <a:srgbClr val="FFFFFF"/>
                </a:highlight>
              </a:rPr>
              <a:t>On </a:t>
            </a:r>
            <a:r>
              <a:rPr b="1" lang="en" sz="1300">
                <a:solidFill>
                  <a:srgbClr val="273239"/>
                </a:solidFill>
                <a:highlight>
                  <a:srgbClr val="FFFFFF"/>
                </a:highlight>
              </a:rPr>
              <a:t>social</a:t>
            </a:r>
            <a:r>
              <a:rPr lang="en" sz="1300">
                <a:solidFill>
                  <a:srgbClr val="273239"/>
                </a:solidFill>
                <a:highlight>
                  <a:srgbClr val="FFFFFF"/>
                </a:highlight>
              </a:rPr>
              <a:t> </a:t>
            </a:r>
            <a:r>
              <a:rPr b="1" lang="en" sz="1300">
                <a:solidFill>
                  <a:srgbClr val="273239"/>
                </a:solidFill>
                <a:highlight>
                  <a:srgbClr val="FFFFFF"/>
                </a:highlight>
              </a:rPr>
              <a:t>media</a:t>
            </a:r>
            <a:r>
              <a:rPr lang="en" sz="1300">
                <a:solidFill>
                  <a:srgbClr val="273239"/>
                </a:solidFill>
                <a:highlight>
                  <a:srgbClr val="FFFFFF"/>
                </a:highlight>
              </a:rPr>
              <a:t> sites, we use graphs to track the data of the users. liked showing preferred post suggestions, recommendations, etc.</a:t>
            </a:r>
            <a:endParaRPr sz="1300">
              <a:solidFill>
                <a:srgbClr val="273239"/>
              </a:solidFill>
              <a:highlight>
                <a:srgbClr val="FFFFFF"/>
              </a:highlight>
            </a:endParaRPr>
          </a:p>
          <a:p>
            <a:pPr indent="0" lvl="0" marL="0" rtl="0" algn="l">
              <a:spcBef>
                <a:spcPts val="360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Traversals: Breadth First Search, Depth First Search.</a:t>
            </a:r>
            <a:endParaRPr/>
          </a:p>
        </p:txBody>
      </p:sp>
      <p:sp>
        <p:nvSpPr>
          <p:cNvPr id="266" name="Google Shape;266;p3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Graph Traversal Algorithm</a:t>
            </a:r>
            <a:endParaRPr/>
          </a:p>
        </p:txBody>
      </p:sp>
      <p:sp>
        <p:nvSpPr>
          <p:cNvPr id="272" name="Google Shape;272;p32"/>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In this part of the tutorial we will discuss the techniques by using which, we can traverse all the vertices of the graph.</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Traversing the graph means examining all the nodes and vertices of the graph. There are two standard methods by using which, we can traverse the graphs. Lets discuss each one of them in detail.</a:t>
            </a:r>
            <a:endParaRPr/>
          </a:p>
          <a:p>
            <a:pPr indent="0" lvl="0" marL="0" rtl="0" algn="l">
              <a:lnSpc>
                <a:spcPct val="90000"/>
              </a:lnSpc>
              <a:spcBef>
                <a:spcPts val="1100"/>
              </a:spcBef>
              <a:spcAft>
                <a:spcPts val="0"/>
              </a:spcAft>
              <a:buSzPts val="1100"/>
              <a:buNone/>
            </a:pPr>
            <a:r>
              <a:t/>
            </a:r>
            <a:endParaRPr/>
          </a:p>
          <a:p>
            <a:pPr indent="-298450" lvl="0" marL="457200" rtl="0" algn="l">
              <a:lnSpc>
                <a:spcPct val="90000"/>
              </a:lnSpc>
              <a:spcBef>
                <a:spcPts val="1100"/>
              </a:spcBef>
              <a:spcAft>
                <a:spcPts val="0"/>
              </a:spcAft>
              <a:buSzPts val="1100"/>
              <a:buAutoNum type="arabicPeriod"/>
            </a:pPr>
            <a:r>
              <a:rPr lang="en"/>
              <a:t>Breadth First Search</a:t>
            </a:r>
            <a:endParaRPr/>
          </a:p>
          <a:p>
            <a:pPr indent="-298450" lvl="0" marL="457200" rtl="0" algn="l">
              <a:lnSpc>
                <a:spcPct val="90000"/>
              </a:lnSpc>
              <a:spcBef>
                <a:spcPts val="0"/>
              </a:spcBef>
              <a:spcAft>
                <a:spcPts val="0"/>
              </a:spcAft>
              <a:buSzPts val="1100"/>
              <a:buAutoNum type="arabicPeriod"/>
            </a:pPr>
            <a:r>
              <a:rPr lang="en"/>
              <a:t>Depth First Search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Breadth First Search (BFS) Algorithm</a:t>
            </a:r>
            <a:endParaRPr/>
          </a:p>
        </p:txBody>
      </p:sp>
      <p:sp>
        <p:nvSpPr>
          <p:cNvPr id="278" name="Google Shape;278;p33"/>
          <p:cNvSpPr txBox="1"/>
          <p:nvPr>
            <p:ph idx="1" type="body"/>
          </p:nvPr>
        </p:nvSpPr>
        <p:spPr>
          <a:xfrm>
            <a:off x="228300" y="1543050"/>
            <a:ext cx="87561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Breadth first search is a graph traversal algorithm that starts traversing the graph from root node and explores all the neighbouring nodes. Then, it selects the nearest node and explore all the unexplored nodes. The algorithm follows the same process for each of the nearest node until it finds the goal.</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The algorithm of breadth first search is given below. The algorithm starts with examining the node A and all of its neighbours. In the next step, the neighbours of the nearest node of A are explored and process continues in the further steps. The algorithm explores all neighbours of all the nodes and ensures that each node is visited exactly once and no node is visited twice.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790125" y="0"/>
            <a:ext cx="7406400" cy="7119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Algorithm</a:t>
            </a:r>
            <a:endParaRPr/>
          </a:p>
        </p:txBody>
      </p:sp>
      <p:sp>
        <p:nvSpPr>
          <p:cNvPr id="284" name="Google Shape;284;p34"/>
          <p:cNvSpPr txBox="1"/>
          <p:nvPr>
            <p:ph idx="1" type="body"/>
          </p:nvPr>
        </p:nvSpPr>
        <p:spPr>
          <a:xfrm>
            <a:off x="857250" y="711900"/>
            <a:ext cx="7404900" cy="3860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
        <p:nvSpPr>
          <p:cNvPr id="285" name="Google Shape;285;p34"/>
          <p:cNvSpPr txBox="1"/>
          <p:nvPr/>
        </p:nvSpPr>
        <p:spPr>
          <a:xfrm>
            <a:off x="0" y="604325"/>
            <a:ext cx="8366700" cy="4921800"/>
          </a:xfrm>
          <a:prstGeom prst="rect">
            <a:avLst/>
          </a:prstGeom>
          <a:noFill/>
          <a:ln>
            <a:noFill/>
          </a:ln>
        </p:spPr>
        <p:txBody>
          <a:bodyPr anchorCtr="0" anchor="t" bIns="91425" lIns="91425" spcFirstLastPara="1" rIns="91425" wrap="square" tIns="91425">
            <a:spAutoFit/>
          </a:bodyPr>
          <a:lstStyle/>
          <a:p>
            <a:pPr indent="-342900" lvl="0" marL="457200" marR="25400" rtl="0" algn="l">
              <a:lnSpc>
                <a:spcPct val="156250"/>
              </a:lnSpc>
              <a:spcBef>
                <a:spcPts val="1500"/>
              </a:spcBef>
              <a:spcAft>
                <a:spcPts val="0"/>
              </a:spcAft>
              <a:buClr>
                <a:schemeClr val="dk1"/>
              </a:buClr>
              <a:buSzPts val="1800"/>
              <a:buFont typeface="Roboto"/>
              <a:buChar char="●"/>
            </a:pPr>
            <a:r>
              <a:rPr b="1" i="0" lang="en" sz="1800" u="none" cap="none" strike="noStrike">
                <a:solidFill>
                  <a:schemeClr val="dk1"/>
                </a:solidFill>
                <a:highlight>
                  <a:srgbClr val="FFFFFF"/>
                </a:highlight>
                <a:latin typeface="Roboto"/>
                <a:ea typeface="Roboto"/>
                <a:cs typeface="Roboto"/>
                <a:sym typeface="Roboto"/>
              </a:rPr>
              <a:t>Step 1:</a:t>
            </a:r>
            <a:r>
              <a:rPr b="0" i="0" lang="en" sz="1800" u="none" cap="none" strike="noStrike">
                <a:solidFill>
                  <a:schemeClr val="dk1"/>
                </a:solidFill>
                <a:highlight>
                  <a:srgbClr val="FFFFFF"/>
                </a:highlight>
                <a:latin typeface="Roboto"/>
                <a:ea typeface="Roboto"/>
                <a:cs typeface="Roboto"/>
                <a:sym typeface="Roboto"/>
              </a:rPr>
              <a:t> SET STATUS = 1 (ready state)</a:t>
            </a:r>
            <a:br>
              <a:rPr b="0" i="0" lang="en" sz="1800" u="none" cap="none" strike="noStrike">
                <a:solidFill>
                  <a:schemeClr val="dk1"/>
                </a:solidFill>
                <a:highlight>
                  <a:srgbClr val="FFFFFF"/>
                </a:highlight>
                <a:latin typeface="Roboto"/>
                <a:ea typeface="Roboto"/>
                <a:cs typeface="Roboto"/>
                <a:sym typeface="Roboto"/>
              </a:rPr>
            </a:br>
            <a:r>
              <a:rPr b="0" i="0" lang="en" sz="1800" u="none" cap="none" strike="noStrike">
                <a:solidFill>
                  <a:schemeClr val="dk1"/>
                </a:solidFill>
                <a:highlight>
                  <a:srgbClr val="FFFFFF"/>
                </a:highlight>
                <a:latin typeface="Roboto"/>
                <a:ea typeface="Roboto"/>
                <a:cs typeface="Roboto"/>
                <a:sym typeface="Roboto"/>
              </a:rPr>
              <a:t>for each node in G</a:t>
            </a:r>
            <a:endParaRPr b="0" i="0" sz="1800" u="none" cap="none" strike="noStrike">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Char char="●"/>
            </a:pPr>
            <a:r>
              <a:rPr b="1" i="0" lang="en" sz="1800" u="none" cap="none" strike="noStrike">
                <a:solidFill>
                  <a:schemeClr val="dk1"/>
                </a:solidFill>
                <a:highlight>
                  <a:srgbClr val="FFFFFF"/>
                </a:highlight>
                <a:latin typeface="Roboto"/>
                <a:ea typeface="Roboto"/>
                <a:cs typeface="Roboto"/>
                <a:sym typeface="Roboto"/>
              </a:rPr>
              <a:t>Step 2:</a:t>
            </a:r>
            <a:r>
              <a:rPr b="0" i="0" lang="en" sz="1800" u="none" cap="none" strike="noStrike">
                <a:solidFill>
                  <a:schemeClr val="dk1"/>
                </a:solidFill>
                <a:highlight>
                  <a:srgbClr val="FFFFFF"/>
                </a:highlight>
                <a:latin typeface="Roboto"/>
                <a:ea typeface="Roboto"/>
                <a:cs typeface="Roboto"/>
                <a:sym typeface="Roboto"/>
              </a:rPr>
              <a:t> Enqueue the starting node A</a:t>
            </a:r>
            <a:br>
              <a:rPr b="0" i="0" lang="en" sz="1800" u="none" cap="none" strike="noStrike">
                <a:solidFill>
                  <a:schemeClr val="dk1"/>
                </a:solidFill>
                <a:highlight>
                  <a:srgbClr val="FFFFFF"/>
                </a:highlight>
                <a:latin typeface="Roboto"/>
                <a:ea typeface="Roboto"/>
                <a:cs typeface="Roboto"/>
                <a:sym typeface="Roboto"/>
              </a:rPr>
            </a:br>
            <a:r>
              <a:rPr b="0" i="0" lang="en" sz="1800" u="none" cap="none" strike="noStrike">
                <a:solidFill>
                  <a:schemeClr val="dk1"/>
                </a:solidFill>
                <a:highlight>
                  <a:srgbClr val="FFFFFF"/>
                </a:highlight>
                <a:latin typeface="Roboto"/>
                <a:ea typeface="Roboto"/>
                <a:cs typeface="Roboto"/>
                <a:sym typeface="Roboto"/>
              </a:rPr>
              <a:t>and set its STATUS = 2</a:t>
            </a:r>
            <a:br>
              <a:rPr b="0" i="0" lang="en" sz="1800" u="none" cap="none" strike="noStrike">
                <a:solidFill>
                  <a:schemeClr val="dk1"/>
                </a:solidFill>
                <a:highlight>
                  <a:srgbClr val="FFFFFF"/>
                </a:highlight>
                <a:latin typeface="Roboto"/>
                <a:ea typeface="Roboto"/>
                <a:cs typeface="Roboto"/>
                <a:sym typeface="Roboto"/>
              </a:rPr>
            </a:br>
            <a:r>
              <a:rPr b="0" i="0" lang="en" sz="1800" u="none" cap="none" strike="noStrike">
                <a:solidFill>
                  <a:schemeClr val="dk1"/>
                </a:solidFill>
                <a:highlight>
                  <a:srgbClr val="FFFFFF"/>
                </a:highlight>
                <a:latin typeface="Roboto"/>
                <a:ea typeface="Roboto"/>
                <a:cs typeface="Roboto"/>
                <a:sym typeface="Roboto"/>
              </a:rPr>
              <a:t>(waiting state)</a:t>
            </a:r>
            <a:endParaRPr b="0" i="0" sz="1800" u="none" cap="none" strike="noStrike">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Char char="●"/>
            </a:pPr>
            <a:r>
              <a:rPr b="1" i="0" lang="en" sz="1800" u="none" cap="none" strike="noStrike">
                <a:solidFill>
                  <a:schemeClr val="dk1"/>
                </a:solidFill>
                <a:highlight>
                  <a:srgbClr val="FFFFFF"/>
                </a:highlight>
                <a:latin typeface="Roboto"/>
                <a:ea typeface="Roboto"/>
                <a:cs typeface="Roboto"/>
                <a:sym typeface="Roboto"/>
              </a:rPr>
              <a:t>Step 3:</a:t>
            </a:r>
            <a:r>
              <a:rPr b="0" i="0" lang="en" sz="1800" u="none" cap="none" strike="noStrike">
                <a:solidFill>
                  <a:schemeClr val="dk1"/>
                </a:solidFill>
                <a:highlight>
                  <a:srgbClr val="FFFFFF"/>
                </a:highlight>
                <a:latin typeface="Roboto"/>
                <a:ea typeface="Roboto"/>
                <a:cs typeface="Roboto"/>
                <a:sym typeface="Roboto"/>
              </a:rPr>
              <a:t> Repeat Steps 4 and 5 until</a:t>
            </a:r>
            <a:br>
              <a:rPr b="0" i="0" lang="en" sz="1800" u="none" cap="none" strike="noStrike">
                <a:solidFill>
                  <a:schemeClr val="dk1"/>
                </a:solidFill>
                <a:highlight>
                  <a:srgbClr val="FFFFFF"/>
                </a:highlight>
                <a:latin typeface="Roboto"/>
                <a:ea typeface="Roboto"/>
                <a:cs typeface="Roboto"/>
                <a:sym typeface="Roboto"/>
              </a:rPr>
            </a:br>
            <a:r>
              <a:rPr b="0" i="0" lang="en" sz="1800" u="none" cap="none" strike="noStrike">
                <a:solidFill>
                  <a:schemeClr val="dk1"/>
                </a:solidFill>
                <a:highlight>
                  <a:srgbClr val="FFFFFF"/>
                </a:highlight>
                <a:latin typeface="Roboto"/>
                <a:ea typeface="Roboto"/>
                <a:cs typeface="Roboto"/>
                <a:sym typeface="Roboto"/>
              </a:rPr>
              <a:t>QUEUE is empty</a:t>
            </a:r>
            <a:endParaRPr b="0" i="0" sz="1800" u="none" cap="none" strike="noStrike">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Char char="●"/>
            </a:pPr>
            <a:r>
              <a:rPr b="1" i="0" lang="en" sz="1800" u="none" cap="none" strike="noStrike">
                <a:solidFill>
                  <a:schemeClr val="dk1"/>
                </a:solidFill>
                <a:highlight>
                  <a:srgbClr val="FFFFFF"/>
                </a:highlight>
                <a:latin typeface="Roboto"/>
                <a:ea typeface="Roboto"/>
                <a:cs typeface="Roboto"/>
                <a:sym typeface="Roboto"/>
              </a:rPr>
              <a:t>Step 4:</a:t>
            </a:r>
            <a:r>
              <a:rPr b="0" i="0" lang="en" sz="1800" u="none" cap="none" strike="noStrike">
                <a:solidFill>
                  <a:schemeClr val="dk1"/>
                </a:solidFill>
                <a:highlight>
                  <a:srgbClr val="FFFFFF"/>
                </a:highlight>
                <a:latin typeface="Roboto"/>
                <a:ea typeface="Roboto"/>
                <a:cs typeface="Roboto"/>
                <a:sym typeface="Roboto"/>
              </a:rPr>
              <a:t> Dequeue a node N. Process it</a:t>
            </a:r>
            <a:br>
              <a:rPr b="0" i="0" lang="en" sz="1800" u="none" cap="none" strike="noStrike">
                <a:solidFill>
                  <a:schemeClr val="dk1"/>
                </a:solidFill>
                <a:highlight>
                  <a:srgbClr val="FFFFFF"/>
                </a:highlight>
                <a:latin typeface="Roboto"/>
                <a:ea typeface="Roboto"/>
                <a:cs typeface="Roboto"/>
                <a:sym typeface="Roboto"/>
              </a:rPr>
            </a:br>
            <a:r>
              <a:rPr b="0" i="0" lang="en" sz="1800" u="none" cap="none" strike="noStrike">
                <a:solidFill>
                  <a:schemeClr val="dk1"/>
                </a:solidFill>
                <a:highlight>
                  <a:srgbClr val="FFFFFF"/>
                </a:highlight>
                <a:latin typeface="Roboto"/>
                <a:ea typeface="Roboto"/>
                <a:cs typeface="Roboto"/>
                <a:sym typeface="Roboto"/>
              </a:rPr>
              <a:t>and set its STATUS = 3</a:t>
            </a:r>
            <a:br>
              <a:rPr b="0" i="0" lang="en" sz="1800" u="none" cap="none" strike="noStrike">
                <a:solidFill>
                  <a:schemeClr val="dk1"/>
                </a:solidFill>
                <a:highlight>
                  <a:srgbClr val="FFFFFF"/>
                </a:highlight>
                <a:latin typeface="Roboto"/>
                <a:ea typeface="Roboto"/>
                <a:cs typeface="Roboto"/>
                <a:sym typeface="Roboto"/>
              </a:rPr>
            </a:br>
            <a:r>
              <a:rPr b="0" i="0" lang="en" sz="1800" u="none" cap="none" strike="noStrike">
                <a:solidFill>
                  <a:schemeClr val="dk1"/>
                </a:solidFill>
                <a:highlight>
                  <a:srgbClr val="FFFFFF"/>
                </a:highlight>
                <a:latin typeface="Roboto"/>
                <a:ea typeface="Roboto"/>
                <a:cs typeface="Roboto"/>
                <a:sym typeface="Roboto"/>
              </a:rPr>
              <a:t>(processed state).</a:t>
            </a:r>
            <a:endParaRPr b="0" i="0" sz="1800" u="none" cap="none" strike="noStrike">
              <a:solidFill>
                <a:schemeClr val="dk1"/>
              </a:solidFill>
              <a:highlight>
                <a:srgbClr val="FFFFFF"/>
              </a:highlight>
              <a:latin typeface="Roboto"/>
              <a:ea typeface="Roboto"/>
              <a:cs typeface="Roboto"/>
              <a:sym typeface="Roboto"/>
            </a:endParaRPr>
          </a:p>
          <a:p>
            <a:pPr indent="0" lvl="0" marL="0" marR="25400" rtl="0" algn="l">
              <a:lnSpc>
                <a:spcPct val="156250"/>
              </a:lnSpc>
              <a:spcBef>
                <a:spcPts val="1500"/>
              </a:spcBef>
              <a:spcAft>
                <a:spcPts val="1200"/>
              </a:spcAft>
              <a:buClr>
                <a:srgbClr val="000000"/>
              </a:buClr>
              <a:buSzPts val="1400"/>
              <a:buFont typeface="Arial"/>
              <a:buNone/>
            </a:pPr>
            <a:r>
              <a:t/>
            </a:r>
            <a:endParaRPr b="0" i="0" sz="1400" u="none" cap="none" strike="noStrike">
              <a:solidFill>
                <a:schemeClr val="dk1"/>
              </a:solidFill>
              <a:highlight>
                <a:srgbClr val="FFFFFF"/>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291" name="Google Shape;291;p35"/>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342900" lvl="0" marL="457200" marR="25400" rtl="0" algn="l">
              <a:lnSpc>
                <a:spcPct val="156250"/>
              </a:lnSpc>
              <a:spcBef>
                <a:spcPts val="1500"/>
              </a:spcBef>
              <a:spcAft>
                <a:spcPts val="0"/>
              </a:spcAft>
              <a:buClr>
                <a:schemeClr val="dk1"/>
              </a:buClr>
              <a:buSzPts val="1800"/>
              <a:buFont typeface="Roboto"/>
              <a:buChar char="●"/>
            </a:pPr>
            <a:r>
              <a:rPr b="1" lang="en">
                <a:solidFill>
                  <a:schemeClr val="dk1"/>
                </a:solidFill>
                <a:highlight>
                  <a:srgbClr val="FFFFFF"/>
                </a:highlight>
                <a:latin typeface="Roboto"/>
                <a:ea typeface="Roboto"/>
                <a:cs typeface="Roboto"/>
                <a:sym typeface="Roboto"/>
              </a:rPr>
              <a:t>Step 5:</a:t>
            </a:r>
            <a:r>
              <a:rPr lang="en">
                <a:solidFill>
                  <a:schemeClr val="dk1"/>
                </a:solidFill>
                <a:highlight>
                  <a:srgbClr val="FFFFFF"/>
                </a:highlight>
                <a:latin typeface="Roboto"/>
                <a:ea typeface="Roboto"/>
                <a:cs typeface="Roboto"/>
                <a:sym typeface="Roboto"/>
              </a:rPr>
              <a:t> Enqueue all the neighbours of</a:t>
            </a:r>
            <a:br>
              <a:rPr lang="en">
                <a:solidFill>
                  <a:schemeClr val="dk1"/>
                </a:solidFill>
                <a:highlight>
                  <a:srgbClr val="FFFFFF"/>
                </a:highlight>
                <a:latin typeface="Roboto"/>
                <a:ea typeface="Roboto"/>
                <a:cs typeface="Roboto"/>
                <a:sym typeface="Roboto"/>
              </a:rPr>
            </a:br>
            <a:r>
              <a:rPr lang="en">
                <a:solidFill>
                  <a:schemeClr val="dk1"/>
                </a:solidFill>
                <a:highlight>
                  <a:srgbClr val="FFFFFF"/>
                </a:highlight>
                <a:latin typeface="Roboto"/>
                <a:ea typeface="Roboto"/>
                <a:cs typeface="Roboto"/>
                <a:sym typeface="Roboto"/>
              </a:rPr>
              <a:t>N that are in the ready state</a:t>
            </a:r>
            <a:br>
              <a:rPr lang="en">
                <a:solidFill>
                  <a:schemeClr val="dk1"/>
                </a:solidFill>
                <a:highlight>
                  <a:srgbClr val="FFFFFF"/>
                </a:highlight>
                <a:latin typeface="Roboto"/>
                <a:ea typeface="Roboto"/>
                <a:cs typeface="Roboto"/>
                <a:sym typeface="Roboto"/>
              </a:rPr>
            </a:br>
            <a:r>
              <a:rPr lang="en">
                <a:solidFill>
                  <a:schemeClr val="dk1"/>
                </a:solidFill>
                <a:highlight>
                  <a:srgbClr val="FFFFFF"/>
                </a:highlight>
                <a:latin typeface="Roboto"/>
                <a:ea typeface="Roboto"/>
                <a:cs typeface="Roboto"/>
                <a:sym typeface="Roboto"/>
              </a:rPr>
              <a:t>(whose STATUS = 1) and set</a:t>
            </a:r>
            <a:br>
              <a:rPr lang="en">
                <a:solidFill>
                  <a:schemeClr val="dk1"/>
                </a:solidFill>
                <a:highlight>
                  <a:srgbClr val="FFFFFF"/>
                </a:highlight>
                <a:latin typeface="Roboto"/>
                <a:ea typeface="Roboto"/>
                <a:cs typeface="Roboto"/>
                <a:sym typeface="Roboto"/>
              </a:rPr>
            </a:br>
            <a:r>
              <a:rPr lang="en">
                <a:solidFill>
                  <a:schemeClr val="dk1"/>
                </a:solidFill>
                <a:highlight>
                  <a:srgbClr val="FFFFFF"/>
                </a:highlight>
                <a:latin typeface="Roboto"/>
                <a:ea typeface="Roboto"/>
                <a:cs typeface="Roboto"/>
                <a:sym typeface="Roboto"/>
              </a:rPr>
              <a:t>their STATUS = 2</a:t>
            </a:r>
            <a:br>
              <a:rPr lang="en">
                <a:solidFill>
                  <a:schemeClr val="dk1"/>
                </a:solidFill>
                <a:highlight>
                  <a:srgbClr val="FFFFFF"/>
                </a:highlight>
                <a:latin typeface="Roboto"/>
                <a:ea typeface="Roboto"/>
                <a:cs typeface="Roboto"/>
                <a:sym typeface="Roboto"/>
              </a:rPr>
            </a:br>
            <a:r>
              <a:rPr lang="en">
                <a:solidFill>
                  <a:schemeClr val="dk1"/>
                </a:solidFill>
                <a:highlight>
                  <a:srgbClr val="FFFFFF"/>
                </a:highlight>
                <a:latin typeface="Roboto"/>
                <a:ea typeface="Roboto"/>
                <a:cs typeface="Roboto"/>
                <a:sym typeface="Roboto"/>
              </a:rPr>
              <a:t>(waiting state)</a:t>
            </a:r>
            <a:br>
              <a:rPr lang="en">
                <a:solidFill>
                  <a:schemeClr val="dk1"/>
                </a:solidFill>
                <a:highlight>
                  <a:srgbClr val="FFFFFF"/>
                </a:highlight>
                <a:latin typeface="Roboto"/>
                <a:ea typeface="Roboto"/>
                <a:cs typeface="Roboto"/>
                <a:sym typeface="Roboto"/>
              </a:rPr>
            </a:br>
            <a:r>
              <a:rPr lang="en">
                <a:solidFill>
                  <a:schemeClr val="dk1"/>
                </a:solidFill>
                <a:highlight>
                  <a:srgbClr val="FFFFFF"/>
                </a:highlight>
                <a:latin typeface="Roboto"/>
                <a:ea typeface="Roboto"/>
                <a:cs typeface="Roboto"/>
                <a:sym typeface="Roboto"/>
              </a:rPr>
              <a:t>[END OF LOOP]</a:t>
            </a:r>
            <a:endParaRPr>
              <a:solidFill>
                <a:schemeClr val="dk1"/>
              </a:solidFill>
              <a:highlight>
                <a:srgbClr val="FFFFFF"/>
              </a:highlight>
              <a:latin typeface="Roboto"/>
              <a:ea typeface="Roboto"/>
              <a:cs typeface="Roboto"/>
              <a:sym typeface="Roboto"/>
            </a:endParaRPr>
          </a:p>
          <a:p>
            <a:pPr indent="-342900" lvl="0" marL="457200" marR="25400" rtl="0" algn="l">
              <a:lnSpc>
                <a:spcPct val="156250"/>
              </a:lnSpc>
              <a:spcBef>
                <a:spcPts val="0"/>
              </a:spcBef>
              <a:spcAft>
                <a:spcPts val="0"/>
              </a:spcAft>
              <a:buClr>
                <a:schemeClr val="dk1"/>
              </a:buClr>
              <a:buSzPts val="1800"/>
              <a:buFont typeface="Roboto"/>
              <a:buChar char="●"/>
            </a:pPr>
            <a:r>
              <a:rPr b="1" lang="en">
                <a:solidFill>
                  <a:schemeClr val="dk1"/>
                </a:solidFill>
                <a:highlight>
                  <a:srgbClr val="FFFFFF"/>
                </a:highlight>
                <a:latin typeface="Roboto"/>
                <a:ea typeface="Roboto"/>
                <a:cs typeface="Roboto"/>
                <a:sym typeface="Roboto"/>
              </a:rPr>
              <a:t>Step 6:</a:t>
            </a:r>
            <a:r>
              <a:rPr lang="en">
                <a:solidFill>
                  <a:schemeClr val="dk1"/>
                </a:solidFill>
                <a:highlight>
                  <a:srgbClr val="FFFFFF"/>
                </a:highlight>
                <a:latin typeface="Roboto"/>
                <a:ea typeface="Roboto"/>
                <a:cs typeface="Roboto"/>
                <a:sym typeface="Roboto"/>
              </a:rPr>
              <a:t> EXIT</a:t>
            </a:r>
            <a:endParaRPr>
              <a:solidFill>
                <a:schemeClr val="dk1"/>
              </a:solidFill>
              <a:highlight>
                <a:srgbClr val="FFFFFF"/>
              </a:highlight>
              <a:latin typeface="Roboto"/>
              <a:ea typeface="Roboto"/>
              <a:cs typeface="Roboto"/>
              <a:sym typeface="Roboto"/>
            </a:endParaRPr>
          </a:p>
          <a:p>
            <a:pPr indent="0" lvl="0" marL="0" rtl="0" algn="l">
              <a:lnSpc>
                <a:spcPct val="90000"/>
              </a:lnSpc>
              <a:spcBef>
                <a:spcPts val="1200"/>
              </a:spcBef>
              <a:spcAft>
                <a:spcPts val="0"/>
              </a:spcAft>
              <a:buSzPts val="1100"/>
              <a:buNone/>
            </a:pPr>
            <a:r>
              <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a:t>
            </a:r>
            <a:endParaRPr/>
          </a:p>
        </p:txBody>
      </p:sp>
      <p:sp>
        <p:nvSpPr>
          <p:cNvPr id="297" name="Google Shape;297;p3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graph G shown in the following image, calculate the minimum path p from node A to node E. Given that each edge has a length of 1.</a:t>
            </a:r>
            <a:endParaRPr/>
          </a:p>
        </p:txBody>
      </p:sp>
      <p:pic>
        <p:nvPicPr>
          <p:cNvPr id="298" name="Google Shape;298;p36"/>
          <p:cNvPicPr preferRelativeResize="0"/>
          <p:nvPr/>
        </p:nvPicPr>
        <p:blipFill rotWithShape="1">
          <a:blip r:embed="rId3">
            <a:alphaModFix/>
          </a:blip>
          <a:srcRect b="0" l="0" r="0" t="0"/>
          <a:stretch/>
        </p:blipFill>
        <p:spPr>
          <a:xfrm>
            <a:off x="727863" y="2571738"/>
            <a:ext cx="7534275" cy="24860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Solution:</a:t>
            </a:r>
            <a:endParaRPr/>
          </a:p>
        </p:txBody>
      </p:sp>
      <p:sp>
        <p:nvSpPr>
          <p:cNvPr id="304" name="Google Shape;304;p37"/>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Minimum Path P can be found by applying breadth first search algorithm that will begin at node A and will end at E. the algorithm uses two queues, namely QUEUE1 and QUEUE2. QUEUE1 holds all the nodes that are to be processed while QUEUE2 holds all the nodes that are processed and deleted from QUEUE1.</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10" name="Google Shape;310;p3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Lets start examining the graph from Node A.</a:t>
            </a:r>
            <a:endParaRPr/>
          </a:p>
          <a:p>
            <a:pPr indent="0" lvl="0" marL="0" rtl="0" algn="l">
              <a:lnSpc>
                <a:spcPct val="90000"/>
              </a:lnSpc>
              <a:spcBef>
                <a:spcPts val="1100"/>
              </a:spcBef>
              <a:spcAft>
                <a:spcPts val="0"/>
              </a:spcAft>
              <a:buSzPts val="1100"/>
              <a:buNone/>
            </a:pPr>
            <a:r>
              <a:rPr lang="en"/>
              <a:t>1. Add A to QUEUE1 and NULL to QUEUE2.</a:t>
            </a:r>
            <a:endParaRPr/>
          </a:p>
          <a:p>
            <a:pPr indent="0" lvl="0" marL="0" rtl="0" algn="l">
              <a:lnSpc>
                <a:spcPct val="90000"/>
              </a:lnSpc>
              <a:spcBef>
                <a:spcPts val="1100"/>
              </a:spcBef>
              <a:spcAft>
                <a:spcPts val="0"/>
              </a:spcAft>
              <a:buSzPts val="1100"/>
              <a:buNone/>
            </a:pPr>
            <a:r>
              <a:rPr lang="en"/>
              <a:t>QUEUE1 = {A}  </a:t>
            </a:r>
            <a:endParaRPr/>
          </a:p>
          <a:p>
            <a:pPr indent="0" lvl="0" marL="0" rtl="0" algn="l">
              <a:lnSpc>
                <a:spcPct val="90000"/>
              </a:lnSpc>
              <a:spcBef>
                <a:spcPts val="1100"/>
              </a:spcBef>
              <a:spcAft>
                <a:spcPts val="0"/>
              </a:spcAft>
              <a:buSzPts val="1100"/>
              <a:buNone/>
            </a:pPr>
            <a:r>
              <a:rPr lang="en"/>
              <a:t>QUEUE2 = {NULL}  </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2. Delete the Node A from QUEUE1 and insert all its neighbours. Insert Node A into QUEUE2</a:t>
            </a:r>
            <a:endParaRPr/>
          </a:p>
          <a:p>
            <a:pPr indent="0" lvl="0" marL="0" rtl="0" algn="l">
              <a:lnSpc>
                <a:spcPct val="90000"/>
              </a:lnSpc>
              <a:spcBef>
                <a:spcPts val="1100"/>
              </a:spcBef>
              <a:spcAft>
                <a:spcPts val="0"/>
              </a:spcAft>
              <a:buSzPts val="1100"/>
              <a:buNone/>
            </a:pPr>
            <a:r>
              <a:rPr lang="en"/>
              <a:t>QUEUE1 = {B, D}  </a:t>
            </a:r>
            <a:endParaRPr/>
          </a:p>
          <a:p>
            <a:pPr indent="0" lvl="0" marL="0" rtl="0" algn="l">
              <a:lnSpc>
                <a:spcPct val="90000"/>
              </a:lnSpc>
              <a:spcBef>
                <a:spcPts val="1100"/>
              </a:spcBef>
              <a:spcAft>
                <a:spcPts val="0"/>
              </a:spcAft>
              <a:buSzPts val="1100"/>
              <a:buNone/>
            </a:pPr>
            <a:r>
              <a:rPr lang="en"/>
              <a:t>QUEUE2 = {A}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16" name="Google Shape;316;p39"/>
          <p:cNvSpPr txBox="1"/>
          <p:nvPr>
            <p:ph idx="1" type="body"/>
          </p:nvPr>
        </p:nvSpPr>
        <p:spPr>
          <a:xfrm>
            <a:off x="857250" y="658050"/>
            <a:ext cx="7404900" cy="3914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3. Delete the node B from QUEUE1 and insert all its neighbours. Insert node B into QUEUE2.</a:t>
            </a:r>
            <a:endParaRPr/>
          </a:p>
          <a:p>
            <a:pPr indent="0" lvl="0" marL="0" rtl="0" algn="l">
              <a:lnSpc>
                <a:spcPct val="90000"/>
              </a:lnSpc>
              <a:spcBef>
                <a:spcPts val="1100"/>
              </a:spcBef>
              <a:spcAft>
                <a:spcPts val="0"/>
              </a:spcAft>
              <a:buSzPts val="1100"/>
              <a:buNone/>
            </a:pPr>
            <a:r>
              <a:rPr lang="en"/>
              <a:t>QUEUE1 = {D, C, F}   </a:t>
            </a:r>
            <a:endParaRPr/>
          </a:p>
          <a:p>
            <a:pPr indent="0" lvl="0" marL="0" rtl="0" algn="l">
              <a:lnSpc>
                <a:spcPct val="90000"/>
              </a:lnSpc>
              <a:spcBef>
                <a:spcPts val="1100"/>
              </a:spcBef>
              <a:spcAft>
                <a:spcPts val="0"/>
              </a:spcAft>
              <a:buSzPts val="1100"/>
              <a:buNone/>
            </a:pPr>
            <a:r>
              <a:rPr lang="en"/>
              <a:t>QUEUE2 = {A, B}  </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4. Delete the node D from QUEUE1 and insert all its neighbours. Since F is the only neighbour of it which has been inserted, we will not insert it again. Insert node D into QUEUE2.</a:t>
            </a:r>
            <a:endParaRPr/>
          </a:p>
          <a:p>
            <a:pPr indent="0" lvl="0" marL="0" rtl="0" algn="l">
              <a:lnSpc>
                <a:spcPct val="90000"/>
              </a:lnSpc>
              <a:spcBef>
                <a:spcPts val="1100"/>
              </a:spcBef>
              <a:spcAft>
                <a:spcPts val="0"/>
              </a:spcAft>
              <a:buSzPts val="1100"/>
              <a:buNone/>
            </a:pPr>
            <a:r>
              <a:rPr lang="en"/>
              <a:t>QUEUE1 = {C, F}  </a:t>
            </a:r>
            <a:endParaRPr/>
          </a:p>
          <a:p>
            <a:pPr indent="0" lvl="0" marL="0" rtl="0" algn="l">
              <a:lnSpc>
                <a:spcPct val="90000"/>
              </a:lnSpc>
              <a:spcBef>
                <a:spcPts val="1100"/>
              </a:spcBef>
              <a:spcAft>
                <a:spcPts val="0"/>
              </a:spcAft>
              <a:buSzPts val="1100"/>
              <a:buNone/>
            </a:pPr>
            <a:r>
              <a:rPr lang="en"/>
              <a:t>QUEUE2 = { A, B, D}  </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5. Delete the node C from QUEUE1 and insert all its neighbours. Add node C to QUEUE2.</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Directed and Undirected Graph</a:t>
            </a:r>
            <a:endParaRPr/>
          </a:p>
        </p:txBody>
      </p:sp>
      <p:sp>
        <p:nvSpPr>
          <p:cNvPr id="80" name="Google Shape;80;p5"/>
          <p:cNvSpPr txBox="1"/>
          <p:nvPr>
            <p:ph idx="1" type="body"/>
          </p:nvPr>
        </p:nvSpPr>
        <p:spPr>
          <a:xfrm>
            <a:off x="375200" y="1543050"/>
            <a:ext cx="4197000" cy="30291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1100"/>
              </a:spcBef>
              <a:spcAft>
                <a:spcPts val="0"/>
              </a:spcAft>
              <a:buSzPts val="1100"/>
              <a:buNone/>
            </a:pPr>
            <a:r>
              <a:rPr lang="en" sz="2000"/>
              <a:t>A graph can be directed or undirected. However, in an undirected graph, edges are not associated with the directions with them. An undirected graph is shown in the above figure since its edges are not attached with any of the directions. If an edge exists between vertex A and B then the vertices can be traversed from B to A as well as A to B.</a:t>
            </a:r>
            <a:endParaRPr sz="2000"/>
          </a:p>
        </p:txBody>
      </p:sp>
      <p:sp>
        <p:nvSpPr>
          <p:cNvPr id="81" name="Google Shape;81;p5"/>
          <p:cNvSpPr txBox="1"/>
          <p:nvPr/>
        </p:nvSpPr>
        <p:spPr>
          <a:xfrm>
            <a:off x="5174775" y="1266325"/>
            <a:ext cx="3861600" cy="1754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700"/>
              <a:buFont typeface="Arial"/>
              <a:buNone/>
            </a:pPr>
            <a:r>
              <a:rPr b="0" i="0" lang="en" sz="1700" u="none" cap="none" strike="noStrike">
                <a:solidFill>
                  <a:srgbClr val="333333"/>
                </a:solidFill>
                <a:highlight>
                  <a:srgbClr val="FFFFFF"/>
                </a:highlight>
                <a:latin typeface="Roboto"/>
                <a:ea typeface="Roboto"/>
                <a:cs typeface="Roboto"/>
                <a:sym typeface="Roboto"/>
              </a:rPr>
              <a:t>In a directed graph, edges form an ordered pair. Edges represent a specific path from some vertex A to another vertex B. Node A is called initial node while node B is called terminal node.</a:t>
            </a:r>
            <a:endParaRPr b="0" i="0" sz="1900" u="none" cap="none" strike="noStrike">
              <a:solidFill>
                <a:srgbClr val="000000"/>
              </a:solidFill>
              <a:latin typeface="Arial"/>
              <a:ea typeface="Arial"/>
              <a:cs typeface="Arial"/>
              <a:sym typeface="Arial"/>
            </a:endParaRPr>
          </a:p>
        </p:txBody>
      </p:sp>
      <p:pic>
        <p:nvPicPr>
          <p:cNvPr id="82" name="Google Shape;82;p5"/>
          <p:cNvPicPr preferRelativeResize="0"/>
          <p:nvPr/>
        </p:nvPicPr>
        <p:blipFill rotWithShape="1">
          <a:blip r:embed="rId3">
            <a:alphaModFix/>
          </a:blip>
          <a:srcRect b="0" l="0" r="0" t="0"/>
          <a:stretch/>
        </p:blipFill>
        <p:spPr>
          <a:xfrm>
            <a:off x="5315477" y="3021025"/>
            <a:ext cx="3374900" cy="18176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22" name="Google Shape;322;p40"/>
          <p:cNvSpPr txBox="1"/>
          <p:nvPr>
            <p:ph idx="1" type="body"/>
          </p:nvPr>
        </p:nvSpPr>
        <p:spPr>
          <a:xfrm>
            <a:off x="857250" y="457200"/>
            <a:ext cx="7404900" cy="411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QUEUE1 = {F, E, G}  </a:t>
            </a:r>
            <a:endParaRPr/>
          </a:p>
          <a:p>
            <a:pPr indent="0" lvl="0" marL="0" rtl="0" algn="l">
              <a:lnSpc>
                <a:spcPct val="90000"/>
              </a:lnSpc>
              <a:spcBef>
                <a:spcPts val="1100"/>
              </a:spcBef>
              <a:spcAft>
                <a:spcPts val="0"/>
              </a:spcAft>
              <a:buSzPts val="1100"/>
              <a:buNone/>
            </a:pPr>
            <a:r>
              <a:rPr lang="en"/>
              <a:t>QUEUE2 = {A, B, D, C}  </a:t>
            </a:r>
            <a:endParaRPr/>
          </a:p>
          <a:p>
            <a:pPr indent="0" lvl="0" marL="0" rtl="0" algn="l">
              <a:lnSpc>
                <a:spcPct val="90000"/>
              </a:lnSpc>
              <a:spcBef>
                <a:spcPts val="1100"/>
              </a:spcBef>
              <a:spcAft>
                <a:spcPts val="0"/>
              </a:spcAft>
              <a:buSzPts val="1100"/>
              <a:buNone/>
            </a:pPr>
            <a:r>
              <a:rPr lang="en"/>
              <a:t>6. Remove F from QUEUE1 and add all its neighbours. Since all of its neighbours has already been added, we will not add them again. Add node F to QUEUE2.</a:t>
            </a:r>
            <a:endParaRPr/>
          </a:p>
          <a:p>
            <a:pPr indent="0" lvl="0" marL="0" rtl="0" algn="l">
              <a:lnSpc>
                <a:spcPct val="90000"/>
              </a:lnSpc>
              <a:spcBef>
                <a:spcPts val="1100"/>
              </a:spcBef>
              <a:spcAft>
                <a:spcPts val="0"/>
              </a:spcAft>
              <a:buSzPts val="1100"/>
              <a:buNone/>
            </a:pPr>
            <a:r>
              <a:rPr lang="en"/>
              <a:t>QUEUE1 = {E, G}  </a:t>
            </a:r>
            <a:endParaRPr/>
          </a:p>
          <a:p>
            <a:pPr indent="0" lvl="0" marL="0" rtl="0" algn="l">
              <a:lnSpc>
                <a:spcPct val="90000"/>
              </a:lnSpc>
              <a:spcBef>
                <a:spcPts val="1100"/>
              </a:spcBef>
              <a:spcAft>
                <a:spcPts val="0"/>
              </a:spcAft>
              <a:buSzPts val="1100"/>
              <a:buNone/>
            </a:pPr>
            <a:r>
              <a:rPr lang="en"/>
              <a:t>QUEUE2 = {A, B, D, C, F}  </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28" name="Google Shape;328;p41"/>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Clr>
                <a:schemeClr val="dk1"/>
              </a:buClr>
              <a:buSzPts val="1100"/>
              <a:buFont typeface="Arial"/>
              <a:buNone/>
            </a:pPr>
            <a:r>
              <a:rPr lang="en"/>
              <a:t>7. Remove E from QUEUE1, all of E's neighbours has already been added to QUEUE1 therefore we will not add them again. All the nodes are visited and the target node i.e. E is encountered into QUEUE2.</a:t>
            </a:r>
            <a:endParaRPr/>
          </a:p>
          <a:p>
            <a:pPr indent="0" lvl="0" marL="0" rtl="0" algn="l">
              <a:lnSpc>
                <a:spcPct val="90000"/>
              </a:lnSpc>
              <a:spcBef>
                <a:spcPts val="1100"/>
              </a:spcBef>
              <a:spcAft>
                <a:spcPts val="0"/>
              </a:spcAft>
              <a:buClr>
                <a:schemeClr val="dk1"/>
              </a:buClr>
              <a:buSzPts val="1100"/>
              <a:buFont typeface="Arial"/>
              <a:buNone/>
            </a:pPr>
            <a:r>
              <a:rPr lang="en"/>
              <a:t>QUEUE1 = {G}  </a:t>
            </a:r>
            <a:endParaRPr/>
          </a:p>
          <a:p>
            <a:pPr indent="0" lvl="0" marL="0" rtl="0" algn="l">
              <a:lnSpc>
                <a:spcPct val="90000"/>
              </a:lnSpc>
              <a:spcBef>
                <a:spcPts val="1100"/>
              </a:spcBef>
              <a:spcAft>
                <a:spcPts val="0"/>
              </a:spcAft>
              <a:buClr>
                <a:schemeClr val="dk1"/>
              </a:buClr>
              <a:buSzPts val="1100"/>
              <a:buFont typeface="Arial"/>
              <a:buNone/>
            </a:pPr>
            <a:r>
              <a:rPr lang="en"/>
              <a:t>QUEUE2 = {A, B, D, C, F,  E}  </a:t>
            </a:r>
            <a:endParaRPr/>
          </a:p>
          <a:p>
            <a:pPr indent="0" lvl="0" marL="0" rtl="0" algn="l">
              <a:lnSpc>
                <a:spcPct val="90000"/>
              </a:lnSpc>
              <a:spcBef>
                <a:spcPts val="1100"/>
              </a:spcBef>
              <a:spcAft>
                <a:spcPts val="0"/>
              </a:spcAft>
              <a:buClr>
                <a:schemeClr val="dk1"/>
              </a:buClr>
              <a:buSzPts val="1100"/>
              <a:buFont typeface="Arial"/>
              <a:buNone/>
            </a:pPr>
            <a:r>
              <a:rPr lang="en"/>
              <a:t>Now, backtrack from E to A, using the nodes available in QUEUE2.</a:t>
            </a:r>
            <a:endParaRPr/>
          </a:p>
          <a:p>
            <a:pPr indent="0" lvl="0" marL="0" rtl="0" algn="l">
              <a:lnSpc>
                <a:spcPct val="90000"/>
              </a:lnSpc>
              <a:spcBef>
                <a:spcPts val="1100"/>
              </a:spcBef>
              <a:spcAft>
                <a:spcPts val="0"/>
              </a:spcAft>
              <a:buClr>
                <a:schemeClr val="dk1"/>
              </a:buClr>
              <a:buSzPts val="1100"/>
              <a:buFont typeface="Arial"/>
              <a:buNone/>
            </a:pPr>
            <a:r>
              <a:t/>
            </a:r>
            <a:endParaRPr/>
          </a:p>
          <a:p>
            <a:pPr indent="0" lvl="0" marL="0" rtl="0" algn="l">
              <a:lnSpc>
                <a:spcPct val="90000"/>
              </a:lnSpc>
              <a:spcBef>
                <a:spcPts val="1100"/>
              </a:spcBef>
              <a:spcAft>
                <a:spcPts val="0"/>
              </a:spcAft>
              <a:buClr>
                <a:schemeClr val="dk1"/>
              </a:buClr>
              <a:buSzPts val="1100"/>
              <a:buFont typeface="Arial"/>
              <a:buNone/>
            </a:pPr>
            <a:r>
              <a:rPr lang="en"/>
              <a:t>The minimum path will be A → B → C → E.</a:t>
            </a:r>
            <a:endParaRPr/>
          </a:p>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2"/>
          <p:cNvSpPr txBox="1"/>
          <p:nvPr>
            <p:ph type="title"/>
          </p:nvPr>
        </p:nvSpPr>
        <p:spPr>
          <a:xfrm>
            <a:off x="857250" y="457200"/>
            <a:ext cx="7406400" cy="7245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Depth First Search (DFS) Algorithm</a:t>
            </a:r>
            <a:endParaRPr/>
          </a:p>
        </p:txBody>
      </p:sp>
      <p:sp>
        <p:nvSpPr>
          <p:cNvPr id="334" name="Google Shape;334;p42"/>
          <p:cNvSpPr txBox="1"/>
          <p:nvPr>
            <p:ph idx="1" type="body"/>
          </p:nvPr>
        </p:nvSpPr>
        <p:spPr>
          <a:xfrm>
            <a:off x="857250" y="1181700"/>
            <a:ext cx="7404900" cy="33906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Depth first search (DFS) algorithm starts with the initial node of the graph G, and then goes to deeper and deeper until we find the goal node or the node which has no children. The algorithm, then backtracks from the dead end towards the most recent node that is yet to be completely unexplored.</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The data structure which is being used in DFS is stack. The process is similar to BFS algorithm. In DFS, the edges that leads to an unvisited node are called discovery edges while the edges that leads to an already visited node are called block edges.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3"/>
          <p:cNvSpPr txBox="1"/>
          <p:nvPr>
            <p:ph type="title"/>
          </p:nvPr>
        </p:nvSpPr>
        <p:spPr>
          <a:xfrm>
            <a:off x="868800" y="121450"/>
            <a:ext cx="7406400" cy="5904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Algorithm</a:t>
            </a:r>
            <a:endParaRPr/>
          </a:p>
        </p:txBody>
      </p:sp>
      <p:sp>
        <p:nvSpPr>
          <p:cNvPr id="340" name="Google Shape;340;p43"/>
          <p:cNvSpPr txBox="1"/>
          <p:nvPr>
            <p:ph idx="1" type="body"/>
          </p:nvPr>
        </p:nvSpPr>
        <p:spPr>
          <a:xfrm>
            <a:off x="857250" y="859500"/>
            <a:ext cx="7404900" cy="40557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Step 1: SET STATUS = 1 (ready state) for each node in G</a:t>
            </a:r>
            <a:endParaRPr/>
          </a:p>
          <a:p>
            <a:pPr indent="0" lvl="0" marL="0" rtl="0" algn="l">
              <a:lnSpc>
                <a:spcPct val="90000"/>
              </a:lnSpc>
              <a:spcBef>
                <a:spcPts val="1100"/>
              </a:spcBef>
              <a:spcAft>
                <a:spcPts val="0"/>
              </a:spcAft>
              <a:buSzPts val="1100"/>
              <a:buNone/>
            </a:pPr>
            <a:r>
              <a:rPr lang="en"/>
              <a:t>Step 2: Push the starting node A on the stack and set its STATUS = 2 (waiting state)</a:t>
            </a:r>
            <a:endParaRPr/>
          </a:p>
          <a:p>
            <a:pPr indent="0" lvl="0" marL="0" rtl="0" algn="l">
              <a:lnSpc>
                <a:spcPct val="90000"/>
              </a:lnSpc>
              <a:spcBef>
                <a:spcPts val="1100"/>
              </a:spcBef>
              <a:spcAft>
                <a:spcPts val="0"/>
              </a:spcAft>
              <a:buSzPts val="1100"/>
              <a:buNone/>
            </a:pPr>
            <a:r>
              <a:rPr lang="en"/>
              <a:t>Step 3: Repeat Steps 4 and 5 until STACK is empty</a:t>
            </a:r>
            <a:endParaRPr/>
          </a:p>
          <a:p>
            <a:pPr indent="0" lvl="0" marL="0" rtl="0" algn="l">
              <a:lnSpc>
                <a:spcPct val="90000"/>
              </a:lnSpc>
              <a:spcBef>
                <a:spcPts val="1100"/>
              </a:spcBef>
              <a:spcAft>
                <a:spcPts val="0"/>
              </a:spcAft>
              <a:buSzPts val="1100"/>
              <a:buNone/>
            </a:pPr>
            <a:r>
              <a:rPr lang="en"/>
              <a:t>Step 4: Pop the top node N. Process it and set its STATUS = 3 (processed state)</a:t>
            </a:r>
            <a:endParaRPr/>
          </a:p>
          <a:p>
            <a:pPr indent="0" lvl="0" marL="0" rtl="0" algn="l">
              <a:lnSpc>
                <a:spcPct val="90000"/>
              </a:lnSpc>
              <a:spcBef>
                <a:spcPts val="1100"/>
              </a:spcBef>
              <a:spcAft>
                <a:spcPts val="0"/>
              </a:spcAft>
              <a:buSzPts val="1100"/>
              <a:buNone/>
            </a:pPr>
            <a:r>
              <a:rPr lang="en"/>
              <a:t>Step 5: Push on the stack all the neighbours of N that are in the ready state (whose STATUS = 1) and set their</a:t>
            </a:r>
            <a:endParaRPr/>
          </a:p>
          <a:p>
            <a:pPr indent="0" lvl="0" marL="0" rtl="0" algn="l">
              <a:lnSpc>
                <a:spcPct val="90000"/>
              </a:lnSpc>
              <a:spcBef>
                <a:spcPts val="1100"/>
              </a:spcBef>
              <a:spcAft>
                <a:spcPts val="0"/>
              </a:spcAft>
              <a:buSzPts val="1100"/>
              <a:buNone/>
            </a:pPr>
            <a:r>
              <a:rPr lang="en"/>
              <a:t>STATUS = 2 (waiting state)</a:t>
            </a:r>
            <a:endParaRPr/>
          </a:p>
          <a:p>
            <a:pPr indent="0" lvl="0" marL="0" rtl="0" algn="l">
              <a:lnSpc>
                <a:spcPct val="90000"/>
              </a:lnSpc>
              <a:spcBef>
                <a:spcPts val="1100"/>
              </a:spcBef>
              <a:spcAft>
                <a:spcPts val="0"/>
              </a:spcAft>
              <a:buSzPts val="1100"/>
              <a:buNone/>
            </a:pPr>
            <a:r>
              <a:rPr lang="en"/>
              <a:t>[END OF LOOP]</a:t>
            </a:r>
            <a:endParaRPr/>
          </a:p>
          <a:p>
            <a:pPr indent="0" lvl="0" marL="0" rtl="0" algn="l">
              <a:lnSpc>
                <a:spcPct val="90000"/>
              </a:lnSpc>
              <a:spcBef>
                <a:spcPts val="1100"/>
              </a:spcBef>
              <a:spcAft>
                <a:spcPts val="0"/>
              </a:spcAft>
              <a:buSzPts val="1100"/>
              <a:buNone/>
            </a:pPr>
            <a:r>
              <a:rPr lang="en"/>
              <a:t>Step 6: EXIT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857250" y="120875"/>
            <a:ext cx="7406400" cy="7386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Example :</a:t>
            </a:r>
            <a:endParaRPr/>
          </a:p>
        </p:txBody>
      </p:sp>
      <p:sp>
        <p:nvSpPr>
          <p:cNvPr id="346" name="Google Shape;346;p44"/>
          <p:cNvSpPr txBox="1"/>
          <p:nvPr>
            <p:ph idx="1" type="body"/>
          </p:nvPr>
        </p:nvSpPr>
        <p:spPr>
          <a:xfrm>
            <a:off x="857250" y="859475"/>
            <a:ext cx="7404900" cy="37128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Consider the graph G along with its adjacency list, given in the figure below. Calculate the order to print all the nodes of the graph starting from node H, by using depth first search (DFS) algorithm.</a:t>
            </a:r>
            <a:endParaRPr/>
          </a:p>
        </p:txBody>
      </p:sp>
      <p:pic>
        <p:nvPicPr>
          <p:cNvPr id="347" name="Google Shape;347;p44"/>
          <p:cNvPicPr preferRelativeResize="0"/>
          <p:nvPr/>
        </p:nvPicPr>
        <p:blipFill rotWithShape="1">
          <a:blip r:embed="rId3">
            <a:alphaModFix/>
          </a:blip>
          <a:srcRect b="0" l="0" r="0" t="0"/>
          <a:stretch/>
        </p:blipFill>
        <p:spPr>
          <a:xfrm>
            <a:off x="709625" y="1853275"/>
            <a:ext cx="7724775" cy="29622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856500" y="175175"/>
            <a:ext cx="7406400" cy="4830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Solution :</a:t>
            </a:r>
            <a:endParaRPr/>
          </a:p>
        </p:txBody>
      </p:sp>
      <p:sp>
        <p:nvSpPr>
          <p:cNvPr id="353" name="Google Shape;353;p45"/>
          <p:cNvSpPr txBox="1"/>
          <p:nvPr>
            <p:ph idx="1" type="body"/>
          </p:nvPr>
        </p:nvSpPr>
        <p:spPr>
          <a:xfrm>
            <a:off x="857250" y="658175"/>
            <a:ext cx="7404900" cy="3914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Push H onto the stack</a:t>
            </a:r>
            <a:endParaRPr/>
          </a:p>
          <a:p>
            <a:pPr indent="0" lvl="0" marL="0" rtl="0" algn="l">
              <a:lnSpc>
                <a:spcPct val="90000"/>
              </a:lnSpc>
              <a:spcBef>
                <a:spcPts val="1100"/>
              </a:spcBef>
              <a:spcAft>
                <a:spcPts val="0"/>
              </a:spcAft>
              <a:buSzPts val="1100"/>
              <a:buNone/>
            </a:pPr>
            <a:r>
              <a:rPr lang="en"/>
              <a:t>STACK : H   </a:t>
            </a:r>
            <a:endParaRPr/>
          </a:p>
          <a:p>
            <a:pPr indent="0" lvl="0" marL="0" rtl="0" algn="l">
              <a:lnSpc>
                <a:spcPct val="90000"/>
              </a:lnSpc>
              <a:spcBef>
                <a:spcPts val="1100"/>
              </a:spcBef>
              <a:spcAft>
                <a:spcPts val="0"/>
              </a:spcAft>
              <a:buSzPts val="1100"/>
              <a:buNone/>
            </a:pPr>
            <a:r>
              <a:rPr lang="en"/>
              <a:t>POP the top element of the stack i.e. H, print it and push all the neighbours of H onto the stack that are is ready state.</a:t>
            </a:r>
            <a:endParaRPr/>
          </a:p>
          <a:p>
            <a:pPr indent="0" lvl="0" marL="0" rtl="0" algn="l">
              <a:lnSpc>
                <a:spcPct val="90000"/>
              </a:lnSpc>
              <a:spcBef>
                <a:spcPts val="1100"/>
              </a:spcBef>
              <a:spcAft>
                <a:spcPts val="0"/>
              </a:spcAft>
              <a:buSzPts val="1100"/>
              <a:buNone/>
            </a:pPr>
            <a:r>
              <a:rPr lang="en"/>
              <a:t>Print H   </a:t>
            </a:r>
            <a:endParaRPr/>
          </a:p>
          <a:p>
            <a:pPr indent="0" lvl="0" marL="0" rtl="0" algn="l">
              <a:lnSpc>
                <a:spcPct val="90000"/>
              </a:lnSpc>
              <a:spcBef>
                <a:spcPts val="1100"/>
              </a:spcBef>
              <a:spcAft>
                <a:spcPts val="0"/>
              </a:spcAft>
              <a:buSzPts val="1100"/>
              <a:buNone/>
            </a:pPr>
            <a:r>
              <a:rPr lang="en"/>
              <a:t>STACK : A   </a:t>
            </a:r>
            <a:endParaRPr/>
          </a:p>
          <a:p>
            <a:pPr indent="0" lvl="0" marL="0" rtl="0" algn="l">
              <a:lnSpc>
                <a:spcPct val="90000"/>
              </a:lnSpc>
              <a:spcBef>
                <a:spcPts val="1100"/>
              </a:spcBef>
              <a:spcAft>
                <a:spcPts val="0"/>
              </a:spcAft>
              <a:buSzPts val="1100"/>
              <a:buNone/>
            </a:pPr>
            <a:r>
              <a:rPr lang="en"/>
              <a:t>Pop the top element of the stack i.e. A, print it and push all the neighbours of A onto the stack that are in ready state.</a:t>
            </a:r>
            <a:endParaRPr/>
          </a:p>
          <a:p>
            <a:pPr indent="0" lvl="0" marL="0" rtl="0" algn="l">
              <a:lnSpc>
                <a:spcPct val="90000"/>
              </a:lnSpc>
              <a:spcBef>
                <a:spcPts val="1100"/>
              </a:spcBef>
              <a:spcAft>
                <a:spcPts val="0"/>
              </a:spcAft>
              <a:buSzPts val="1100"/>
              <a:buNone/>
            </a:pPr>
            <a:r>
              <a:rPr lang="en"/>
              <a:t>Print A  </a:t>
            </a:r>
            <a:endParaRPr/>
          </a:p>
          <a:p>
            <a:pPr indent="0" lvl="0" marL="0" rtl="0" algn="l">
              <a:lnSpc>
                <a:spcPct val="90000"/>
              </a:lnSpc>
              <a:spcBef>
                <a:spcPts val="1100"/>
              </a:spcBef>
              <a:spcAft>
                <a:spcPts val="0"/>
              </a:spcAft>
              <a:buSzPts val="1100"/>
              <a:buNone/>
            </a:pPr>
            <a:r>
              <a:rPr lang="en"/>
              <a:t>Stack : B, D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59" name="Google Shape;359;p46"/>
          <p:cNvSpPr txBox="1"/>
          <p:nvPr>
            <p:ph idx="1" type="body"/>
          </p:nvPr>
        </p:nvSpPr>
        <p:spPr>
          <a:xfrm>
            <a:off x="857250" y="457200"/>
            <a:ext cx="7404900" cy="4115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Pop the top element of the stack i.e. D, print it and push all the neighbours of D onto the stack that are in ready state.</a:t>
            </a:r>
            <a:endParaRPr/>
          </a:p>
          <a:p>
            <a:pPr indent="0" lvl="0" marL="0" rtl="0" algn="l">
              <a:lnSpc>
                <a:spcPct val="90000"/>
              </a:lnSpc>
              <a:spcBef>
                <a:spcPts val="1100"/>
              </a:spcBef>
              <a:spcAft>
                <a:spcPts val="0"/>
              </a:spcAft>
              <a:buSzPts val="1100"/>
              <a:buNone/>
            </a:pPr>
            <a:r>
              <a:rPr lang="en"/>
              <a:t>Print D   </a:t>
            </a:r>
            <a:endParaRPr/>
          </a:p>
          <a:p>
            <a:pPr indent="0" lvl="0" marL="0" rtl="0" algn="l">
              <a:lnSpc>
                <a:spcPct val="90000"/>
              </a:lnSpc>
              <a:spcBef>
                <a:spcPts val="1100"/>
              </a:spcBef>
              <a:spcAft>
                <a:spcPts val="0"/>
              </a:spcAft>
              <a:buSzPts val="1100"/>
              <a:buNone/>
            </a:pPr>
            <a:r>
              <a:rPr lang="en"/>
              <a:t>Stack : B, F   </a:t>
            </a:r>
            <a:endParaRPr/>
          </a:p>
          <a:p>
            <a:pPr indent="0" lvl="0" marL="0" rtl="0" algn="l">
              <a:lnSpc>
                <a:spcPct val="90000"/>
              </a:lnSpc>
              <a:spcBef>
                <a:spcPts val="1100"/>
              </a:spcBef>
              <a:spcAft>
                <a:spcPts val="0"/>
              </a:spcAft>
              <a:buSzPts val="1100"/>
              <a:buNone/>
            </a:pPr>
            <a:r>
              <a:rPr lang="en"/>
              <a:t>Pop the top element of the stack i.e. F, print it and push all the neighbours of F onto the stack that are in ready state.</a:t>
            </a:r>
            <a:endParaRPr/>
          </a:p>
          <a:p>
            <a:pPr indent="0" lvl="0" marL="0" rtl="0" algn="l">
              <a:lnSpc>
                <a:spcPct val="90000"/>
              </a:lnSpc>
              <a:spcBef>
                <a:spcPts val="1100"/>
              </a:spcBef>
              <a:spcAft>
                <a:spcPts val="0"/>
              </a:spcAft>
              <a:buSzPts val="1100"/>
              <a:buNone/>
            </a:pPr>
            <a:r>
              <a:rPr lang="en"/>
              <a:t>Print F  </a:t>
            </a:r>
            <a:endParaRPr/>
          </a:p>
          <a:p>
            <a:pPr indent="0" lvl="0" marL="0" rtl="0" algn="l">
              <a:lnSpc>
                <a:spcPct val="90000"/>
              </a:lnSpc>
              <a:spcBef>
                <a:spcPts val="1100"/>
              </a:spcBef>
              <a:spcAft>
                <a:spcPts val="0"/>
              </a:spcAft>
              <a:buSzPts val="1100"/>
              <a:buNone/>
            </a:pPr>
            <a:r>
              <a:rPr lang="en"/>
              <a:t>Stack : B  </a:t>
            </a:r>
            <a:endParaRPr/>
          </a:p>
          <a:p>
            <a:pPr indent="0" lvl="0" marL="0" rtl="0" algn="l">
              <a:lnSpc>
                <a:spcPct val="90000"/>
              </a:lnSpc>
              <a:spcBef>
                <a:spcPts val="1100"/>
              </a:spcBef>
              <a:spcAft>
                <a:spcPts val="0"/>
              </a:spcAft>
              <a:buSzPts val="1100"/>
              <a:buNone/>
            </a:pPr>
            <a:r>
              <a:rPr lang="en"/>
              <a:t>Pop the top of the stack i.e. B and push all the neighbours</a:t>
            </a:r>
            <a:endParaRPr/>
          </a:p>
          <a:p>
            <a:pPr indent="0" lvl="0" marL="0" rtl="0" algn="l">
              <a:lnSpc>
                <a:spcPct val="90000"/>
              </a:lnSpc>
              <a:spcBef>
                <a:spcPts val="1100"/>
              </a:spcBef>
              <a:spcAft>
                <a:spcPts val="0"/>
              </a:spcAft>
              <a:buSzPts val="1100"/>
              <a:buNone/>
            </a:pPr>
            <a:r>
              <a:rPr lang="en"/>
              <a:t>Print B   </a:t>
            </a:r>
            <a:endParaRPr/>
          </a:p>
          <a:p>
            <a:pPr indent="0" lvl="0" marL="0" rtl="0" algn="l">
              <a:lnSpc>
                <a:spcPct val="90000"/>
              </a:lnSpc>
              <a:spcBef>
                <a:spcPts val="1100"/>
              </a:spcBef>
              <a:spcAft>
                <a:spcPts val="0"/>
              </a:spcAft>
              <a:buSzPts val="1100"/>
              <a:buNone/>
            </a:pPr>
            <a:r>
              <a:rPr lang="en"/>
              <a:t>Stack : C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65" name="Google Shape;365;p47"/>
          <p:cNvSpPr txBox="1"/>
          <p:nvPr>
            <p:ph idx="1" type="body"/>
          </p:nvPr>
        </p:nvSpPr>
        <p:spPr>
          <a:xfrm>
            <a:off x="857250" y="658050"/>
            <a:ext cx="7404900" cy="3914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Pop the top of the stack i.e. C and push all the neighbours.</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Print C   </a:t>
            </a:r>
            <a:endParaRPr/>
          </a:p>
          <a:p>
            <a:pPr indent="0" lvl="0" marL="0" rtl="0" algn="l">
              <a:lnSpc>
                <a:spcPct val="90000"/>
              </a:lnSpc>
              <a:spcBef>
                <a:spcPts val="1100"/>
              </a:spcBef>
              <a:spcAft>
                <a:spcPts val="0"/>
              </a:spcAft>
              <a:buSzPts val="1100"/>
              <a:buNone/>
            </a:pPr>
            <a:r>
              <a:rPr lang="en"/>
              <a:t>Stack : E, G   </a:t>
            </a:r>
            <a:endParaRPr/>
          </a:p>
          <a:p>
            <a:pPr indent="0" lvl="0" marL="0" rtl="0" algn="l">
              <a:lnSpc>
                <a:spcPct val="90000"/>
              </a:lnSpc>
              <a:spcBef>
                <a:spcPts val="1100"/>
              </a:spcBef>
              <a:spcAft>
                <a:spcPts val="0"/>
              </a:spcAft>
              <a:buSzPts val="1100"/>
              <a:buNone/>
            </a:pPr>
            <a:r>
              <a:rPr lang="en"/>
              <a:t>Pop the top of the stack i.e. G and push all its neighbours.</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Print G  </a:t>
            </a:r>
            <a:endParaRPr/>
          </a:p>
          <a:p>
            <a:pPr indent="0" lvl="0" marL="0" rtl="0" algn="l">
              <a:lnSpc>
                <a:spcPct val="90000"/>
              </a:lnSpc>
              <a:spcBef>
                <a:spcPts val="1100"/>
              </a:spcBef>
              <a:spcAft>
                <a:spcPts val="0"/>
              </a:spcAft>
              <a:buSzPts val="1100"/>
              <a:buNone/>
            </a:pPr>
            <a:r>
              <a:rPr lang="en"/>
              <a:t>Stack : E  </a:t>
            </a:r>
            <a:endParaRPr/>
          </a:p>
          <a:p>
            <a:pPr indent="0" lvl="0" marL="0" rtl="0" algn="l">
              <a:lnSpc>
                <a:spcPct val="90000"/>
              </a:lnSpc>
              <a:spcBef>
                <a:spcPts val="1100"/>
              </a:spcBef>
              <a:spcAft>
                <a:spcPts val="0"/>
              </a:spcAft>
              <a:buSzPts val="1100"/>
              <a:buNone/>
            </a:pPr>
            <a:r>
              <a:rPr lang="en"/>
              <a:t>Pop the top of the stack i.e. E and push all its neighbours.</a:t>
            </a:r>
            <a:endParaRPr/>
          </a:p>
          <a:p>
            <a:pPr indent="0" lvl="0" marL="0" rtl="0" algn="l">
              <a:lnSpc>
                <a:spcPct val="90000"/>
              </a:lnSpc>
              <a:spcBef>
                <a:spcPts val="1100"/>
              </a:spcBef>
              <a:spcAft>
                <a:spcPts val="0"/>
              </a:spcAft>
              <a:buSzPts val="1100"/>
              <a:buNone/>
            </a:pPr>
            <a:r>
              <a:rPr lang="en"/>
              <a:t>Print E  </a:t>
            </a:r>
            <a:endParaRPr/>
          </a:p>
          <a:p>
            <a:pPr indent="0" lvl="0" marL="0" rtl="0" algn="l">
              <a:lnSpc>
                <a:spcPct val="90000"/>
              </a:lnSpc>
              <a:spcBef>
                <a:spcPts val="1100"/>
              </a:spcBef>
              <a:spcAft>
                <a:spcPts val="0"/>
              </a:spcAft>
              <a:buSzPts val="1100"/>
              <a:buNone/>
            </a:pPr>
            <a:r>
              <a:rPr lang="en"/>
              <a:t>Stack :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8"/>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t/>
            </a:r>
            <a:endParaRPr/>
          </a:p>
        </p:txBody>
      </p:sp>
      <p:sp>
        <p:nvSpPr>
          <p:cNvPr id="371" name="Google Shape;371;p48"/>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Hence, the stack now becomes empty and all the nodes of the graph have been traversed.</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The printing sequence of the graph will be :</a:t>
            </a:r>
            <a:endParaRPr/>
          </a:p>
          <a:p>
            <a:pPr indent="0" lvl="0" marL="0" rtl="0" algn="l">
              <a:lnSpc>
                <a:spcPct val="90000"/>
              </a:lnSpc>
              <a:spcBef>
                <a:spcPts val="1100"/>
              </a:spcBef>
              <a:spcAft>
                <a:spcPts val="0"/>
              </a:spcAft>
              <a:buSzPts val="1100"/>
              <a:buNone/>
            </a:pPr>
            <a:r>
              <a:t/>
            </a:r>
            <a:endParaRPr/>
          </a:p>
          <a:p>
            <a:pPr indent="0" lvl="0" marL="0" rtl="0" algn="l">
              <a:lnSpc>
                <a:spcPct val="90000"/>
              </a:lnSpc>
              <a:spcBef>
                <a:spcPts val="1100"/>
              </a:spcBef>
              <a:spcAft>
                <a:spcPts val="0"/>
              </a:spcAft>
              <a:buSzPts val="1100"/>
              <a:buNone/>
            </a:pPr>
            <a:r>
              <a:rPr lang="en"/>
              <a:t>H → A → D → F → B → C → G → E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Differences between BFS and DFS</a:t>
            </a:r>
            <a:endParaRPr/>
          </a:p>
        </p:txBody>
      </p:sp>
      <p:sp>
        <p:nvSpPr>
          <p:cNvPr id="377" name="Google Shape;377;p49"/>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378" name="Google Shape;378;p49"/>
          <p:cNvGraphicFramePr/>
          <p:nvPr/>
        </p:nvGraphicFramePr>
        <p:xfrm>
          <a:off x="646950" y="0"/>
          <a:ext cx="3000000" cy="3000000"/>
        </p:xfrm>
        <a:graphic>
          <a:graphicData uri="http://schemas.openxmlformats.org/drawingml/2006/table">
            <a:tbl>
              <a:tblPr>
                <a:solidFill>
                  <a:srgbClr val="FFFFFF"/>
                </a:solidFill>
                <a:tableStyleId>{5ED612F8-DFEF-4515-8C10-8E109EECE083}</a:tableStyleId>
              </a:tblPr>
              <a:tblGrid>
                <a:gridCol w="1540225"/>
                <a:gridCol w="2954950"/>
                <a:gridCol w="3936125"/>
              </a:tblGrid>
              <a:tr h="382350">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BFS</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DFS</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389900">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Full form</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BFS stands for Breadth First Search.</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DFS stands for Depth First Search.</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828000">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Technique</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It a vertex-based technique to find the shortest path in a graph.</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It is an edge-based technique because the vertices along the edge are explored first from the starting to the end node.</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096950">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Definition</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BFS is a traversal technique in which all the nodes of the same level are explored first, and then we move to the next level.</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DFS is also a traversal technique in which traversal is started from the root node and explore the nodes as far as possible until we reach the node that has no unvisited adjacent nodes.</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559025">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Data Structure</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Queue data structure is used for the BFS traversal.</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Stack data structure is used for the BFS traversal.</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559025">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Backtracking</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BFS does not use the backtracking concept.</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DFS uses backtracking to traverse all the unvisited nodes.</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1021625">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Number of edges</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BFS finds the shortest path having a minimum number of edges to traverse from the source to the destination vertex.</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In DFS, a greater number of edges are required to traverse from the source vertex to the destination vertex.</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6"/>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120000"/>
              </a:lnSpc>
              <a:spcBef>
                <a:spcPts val="1900"/>
              </a:spcBef>
              <a:spcAft>
                <a:spcPts val="1900"/>
              </a:spcAft>
              <a:buSzPts val="1400"/>
              <a:buNone/>
            </a:pPr>
            <a:r>
              <a:rPr lang="en" sz="3500">
                <a:solidFill>
                  <a:srgbClr val="212529"/>
                </a:solidFill>
                <a:highlight>
                  <a:srgbClr val="FFFFFF"/>
                </a:highlight>
                <a:latin typeface="Roboto"/>
                <a:ea typeface="Roboto"/>
                <a:cs typeface="Roboto"/>
                <a:sym typeface="Roboto"/>
              </a:rPr>
              <a:t>Types of Graphs</a:t>
            </a:r>
            <a:endParaRPr sz="4600"/>
          </a:p>
        </p:txBody>
      </p:sp>
      <p:sp>
        <p:nvSpPr>
          <p:cNvPr id="88" name="Google Shape;88;p6"/>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Differences between BFS and DFS</a:t>
            </a:r>
            <a:endParaRPr/>
          </a:p>
        </p:txBody>
      </p:sp>
      <p:sp>
        <p:nvSpPr>
          <p:cNvPr id="384" name="Google Shape;384;p5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graphicFrame>
        <p:nvGraphicFramePr>
          <p:cNvPr id="385" name="Google Shape;385;p50"/>
          <p:cNvGraphicFramePr/>
          <p:nvPr/>
        </p:nvGraphicFramePr>
        <p:xfrm>
          <a:off x="219575" y="152400"/>
          <a:ext cx="3000000" cy="3000000"/>
        </p:xfrm>
        <a:graphic>
          <a:graphicData uri="http://schemas.openxmlformats.org/drawingml/2006/table">
            <a:tbl>
              <a:tblPr>
                <a:solidFill>
                  <a:srgbClr val="FFFFFF"/>
                </a:solidFill>
                <a:tableStyleId>{5ED612F8-DFEF-4515-8C10-8E109EECE083}</a:tableStyleId>
              </a:tblPr>
              <a:tblGrid>
                <a:gridCol w="1618300"/>
                <a:gridCol w="3104725"/>
                <a:gridCol w="4135650"/>
              </a:tblGrid>
              <a:tr h="396725">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BFS</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lnSpc>
                          <a:spcPct val="115000"/>
                        </a:lnSpc>
                        <a:spcBef>
                          <a:spcPts val="0"/>
                        </a:spcBef>
                        <a:spcAft>
                          <a:spcPts val="0"/>
                        </a:spcAft>
                        <a:buClr>
                          <a:srgbClr val="000000"/>
                        </a:buClr>
                        <a:buSzPts val="1300"/>
                        <a:buFont typeface="Arial"/>
                        <a:buNone/>
                      </a:pPr>
                      <a:r>
                        <a:rPr b="1" lang="en" sz="1300" u="none" cap="none" strike="noStrike">
                          <a:highlight>
                            <a:srgbClr val="FFFFFF"/>
                          </a:highlight>
                          <a:latin typeface="Times New Roman"/>
                          <a:ea typeface="Times New Roman"/>
                          <a:cs typeface="Times New Roman"/>
                          <a:sym typeface="Times New Roman"/>
                        </a:rPr>
                        <a:t>DFS</a:t>
                      </a:r>
                      <a:endParaRPr b="1" sz="1300" u="none" cap="none" strike="noStrike">
                        <a:highlight>
                          <a:srgbClr val="FFFFFF"/>
                        </a:highlight>
                        <a:latin typeface="Times New Roman"/>
                        <a:ea typeface="Times New Roman"/>
                        <a:cs typeface="Times New Roman"/>
                        <a:sym typeface="Times New Roman"/>
                      </a:endParaRPr>
                    </a:p>
                  </a:txBody>
                  <a:tcPr marT="114300" marB="114300" marR="114300" marL="114300">
                    <a:lnB cap="flat" cmpd="sng" w="9525">
                      <a:solidFill>
                        <a:srgbClr val="C7CCBE"/>
                      </a:solidFill>
                      <a:prstDash val="solid"/>
                      <a:round/>
                      <a:headEnd len="sm" w="sm" type="none"/>
                      <a:tailEnd len="sm" w="sm" type="none"/>
                    </a:lnB>
                    <a:solidFill>
                      <a:srgbClr val="C7CCBE"/>
                    </a:solidFill>
                  </a:tcPr>
                </a:tc>
              </a:tr>
              <a:tr h="950500">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Optimality</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BFS traversal is optimal for those vertices which are to be searched closer to the source vertex.</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DFS traversal is optimal for those graphs in which solutions are away from the source vertex.</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405000">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Speed</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BFS is slower than DFS.</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DFS is faster than BFS.</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950500">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Suitability for decision tree</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It is not suitable for the decision tree because it requires exploring all the neighboring nodes first.</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It is suitable for the decision tree. Based on the decision, it explores all the paths. When the goal is found, it stops its traversal.</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r h="677750">
                <a:tc>
                  <a:txBody>
                    <a:bodyPr/>
                    <a:lstStyle/>
                    <a:p>
                      <a:pPr indent="0" lvl="0" marL="0" marR="0" rtl="0" algn="just">
                        <a:lnSpc>
                          <a:spcPct val="170000"/>
                        </a:lnSpc>
                        <a:spcBef>
                          <a:spcPts val="0"/>
                        </a:spcBef>
                        <a:spcAft>
                          <a:spcPts val="0"/>
                        </a:spcAft>
                        <a:buClr>
                          <a:srgbClr val="000000"/>
                        </a:buClr>
                        <a:buSzPts val="1200"/>
                        <a:buFont typeface="Arial"/>
                        <a:buNone/>
                      </a:pPr>
                      <a:r>
                        <a:rPr b="1" lang="en" sz="1200" u="none" cap="none" strike="noStrike">
                          <a:solidFill>
                            <a:srgbClr val="333333"/>
                          </a:solidFill>
                          <a:highlight>
                            <a:srgbClr val="FFFFFF"/>
                          </a:highlight>
                          <a:latin typeface="Roboto"/>
                          <a:ea typeface="Roboto"/>
                          <a:cs typeface="Roboto"/>
                          <a:sym typeface="Roboto"/>
                        </a:rPr>
                        <a:t>Memory efficient</a:t>
                      </a:r>
                      <a:endParaRPr b="1"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It is not memory efficient as it requires more memory than DFS.</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c>
                  <a:txBody>
                    <a:bodyPr/>
                    <a:lstStyle/>
                    <a:p>
                      <a:pPr indent="0" lvl="0" marL="0" marR="0" rtl="0" algn="just">
                        <a:lnSpc>
                          <a:spcPct val="170000"/>
                        </a:lnSpc>
                        <a:spcBef>
                          <a:spcPts val="0"/>
                        </a:spcBef>
                        <a:spcAft>
                          <a:spcPts val="0"/>
                        </a:spcAft>
                        <a:buClr>
                          <a:srgbClr val="000000"/>
                        </a:buClr>
                        <a:buSzPts val="1200"/>
                        <a:buFont typeface="Arial"/>
                        <a:buNone/>
                      </a:pPr>
                      <a:r>
                        <a:rPr lang="en" sz="1200" u="none" cap="none" strike="noStrike">
                          <a:solidFill>
                            <a:srgbClr val="333333"/>
                          </a:solidFill>
                          <a:highlight>
                            <a:srgbClr val="FFFFFF"/>
                          </a:highlight>
                          <a:latin typeface="Roboto"/>
                          <a:ea typeface="Roboto"/>
                          <a:cs typeface="Roboto"/>
                          <a:sym typeface="Roboto"/>
                        </a:rPr>
                        <a:t>It is memory efficient as it requires less memory than BFS.</a:t>
                      </a:r>
                      <a:endParaRPr sz="1200" u="none" cap="none" strike="noStrike">
                        <a:solidFill>
                          <a:srgbClr val="333333"/>
                        </a:solidFill>
                        <a:highlight>
                          <a:srgbClr val="FFFFFF"/>
                        </a:highlight>
                        <a:latin typeface="Roboto"/>
                        <a:ea typeface="Roboto"/>
                        <a:cs typeface="Roboto"/>
                        <a:sym typeface="Roboto"/>
                      </a:endParaRPr>
                    </a:p>
                  </a:txBody>
                  <a:tcPr marT="76200" marB="76200" marR="76200" marL="76200">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1ba882556e5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Minimum Spanning Tree</a:t>
            </a:r>
            <a:endParaRPr/>
          </a:p>
        </p:txBody>
      </p:sp>
      <p:sp>
        <p:nvSpPr>
          <p:cNvPr id="391" name="Google Shape;391;g1ba882556e5_0_0"/>
          <p:cNvSpPr txBox="1"/>
          <p:nvPr>
            <p:ph idx="1" type="body"/>
          </p:nvPr>
        </p:nvSpPr>
        <p:spPr>
          <a:xfrm>
            <a:off x="311700" y="1152475"/>
            <a:ext cx="8520600" cy="387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 sz="1300">
                <a:solidFill>
                  <a:srgbClr val="273239"/>
                </a:solidFill>
                <a:highlight>
                  <a:srgbClr val="FFFFFF"/>
                </a:highlight>
              </a:rPr>
              <a:t>Spanning Tree</a:t>
            </a:r>
            <a:endParaRPr b="1" sz="1300">
              <a:solidFill>
                <a:srgbClr val="273239"/>
              </a:solidFill>
              <a:highlight>
                <a:srgbClr val="FFFFFF"/>
              </a:highlight>
            </a:endParaRPr>
          </a:p>
          <a:p>
            <a:pPr indent="0" lvl="0" marL="0" rtl="0" algn="l">
              <a:lnSpc>
                <a:spcPct val="115000"/>
              </a:lnSpc>
              <a:spcBef>
                <a:spcPts val="1200"/>
              </a:spcBef>
              <a:spcAft>
                <a:spcPts val="0"/>
              </a:spcAft>
              <a:buSzPts val="1800"/>
              <a:buNone/>
            </a:pPr>
            <a:r>
              <a:rPr lang="en" sz="1300">
                <a:solidFill>
                  <a:srgbClr val="273239"/>
                </a:solidFill>
                <a:highlight>
                  <a:srgbClr val="FFFFFF"/>
                </a:highlight>
              </a:rPr>
              <a:t>Given a connected and undirected graph, a </a:t>
            </a:r>
            <a:r>
              <a:rPr i="1" lang="en" sz="1300">
                <a:solidFill>
                  <a:srgbClr val="273239"/>
                </a:solidFill>
                <a:highlight>
                  <a:srgbClr val="FFFFFF"/>
                </a:highlight>
              </a:rPr>
              <a:t>spanning tree</a:t>
            </a:r>
            <a:r>
              <a:rPr lang="en" sz="1300">
                <a:solidFill>
                  <a:srgbClr val="273239"/>
                </a:solidFill>
                <a:highlight>
                  <a:srgbClr val="FFFFFF"/>
                </a:highlight>
              </a:rPr>
              <a:t> of that graph is a subgraph that is a tree and connects all the vertices together. A single graph can have many different spanning trees.</a:t>
            </a:r>
            <a:endParaRPr sz="1300">
              <a:solidFill>
                <a:srgbClr val="273239"/>
              </a:solidFill>
              <a:highlight>
                <a:srgbClr val="FFFFFF"/>
              </a:highlight>
            </a:endParaRPr>
          </a:p>
          <a:p>
            <a:pPr indent="0" lvl="0" marL="0" rtl="0" algn="l">
              <a:lnSpc>
                <a:spcPct val="115000"/>
              </a:lnSpc>
              <a:spcBef>
                <a:spcPts val="1400"/>
              </a:spcBef>
              <a:spcAft>
                <a:spcPts val="0"/>
              </a:spcAft>
              <a:buClr>
                <a:schemeClr val="dk1"/>
              </a:buClr>
              <a:buSzPts val="1100"/>
              <a:buFont typeface="Arial"/>
              <a:buNone/>
            </a:pPr>
            <a:r>
              <a:rPr lang="en" sz="1300">
                <a:solidFill>
                  <a:schemeClr val="dk1"/>
                </a:solidFill>
              </a:rPr>
              <a:t>Properties</a:t>
            </a:r>
            <a:endParaRPr sz="1300">
              <a:solidFill>
                <a:schemeClr val="dk1"/>
              </a:solidFill>
            </a:endParaRPr>
          </a:p>
          <a:p>
            <a:pPr indent="-311150" lvl="0" marL="457200" rtl="0" algn="l">
              <a:lnSpc>
                <a:spcPct val="115000"/>
              </a:lnSpc>
              <a:spcBef>
                <a:spcPts val="400"/>
              </a:spcBef>
              <a:spcAft>
                <a:spcPts val="0"/>
              </a:spcAft>
              <a:buClr>
                <a:schemeClr val="dk1"/>
              </a:buClr>
              <a:buSzPts val="1300"/>
              <a:buChar char="●"/>
            </a:pPr>
            <a:r>
              <a:rPr lang="en" sz="1300">
                <a:solidFill>
                  <a:schemeClr val="dk1"/>
                </a:solidFill>
              </a:rPr>
              <a:t>A spanning tree does not have any cycle.</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chemeClr val="dk1"/>
                </a:solidFill>
              </a:rPr>
              <a:t>Any vertex can be reached from any other vertex.</a:t>
            </a:r>
            <a:endParaRPr sz="1300">
              <a:solidFill>
                <a:schemeClr val="dk1"/>
              </a:solidFill>
            </a:endParaRPr>
          </a:p>
          <a:p>
            <a:pPr indent="-311150" lvl="0" marL="457200" rtl="0" algn="l">
              <a:lnSpc>
                <a:spcPct val="115000"/>
              </a:lnSpc>
              <a:spcBef>
                <a:spcPts val="0"/>
              </a:spcBef>
              <a:spcAft>
                <a:spcPts val="0"/>
              </a:spcAft>
              <a:buClr>
                <a:schemeClr val="dk1"/>
              </a:buClr>
              <a:buSzPts val="1300"/>
              <a:buChar char="●"/>
            </a:pPr>
            <a:r>
              <a:rPr lang="en" sz="1300">
                <a:solidFill>
                  <a:srgbClr val="252C33"/>
                </a:solidFill>
                <a:highlight>
                  <a:srgbClr val="FFFFFF"/>
                </a:highlight>
              </a:rPr>
              <a:t>The cost of the spanning tree is the sum of the weights of all the edges in the tree. </a:t>
            </a:r>
            <a:endParaRPr sz="1300">
              <a:solidFill>
                <a:schemeClr val="dk1"/>
              </a:solidFill>
            </a:endParaRPr>
          </a:p>
          <a:p>
            <a:pPr indent="0" lvl="0" marL="0" rtl="0" algn="l">
              <a:lnSpc>
                <a:spcPct val="115000"/>
              </a:lnSpc>
              <a:spcBef>
                <a:spcPts val="400"/>
              </a:spcBef>
              <a:spcAft>
                <a:spcPts val="0"/>
              </a:spcAft>
              <a:buSzPts val="1800"/>
              <a:buNone/>
            </a:pPr>
            <a:r>
              <a:rPr b="1" lang="en" sz="1300">
                <a:solidFill>
                  <a:srgbClr val="273239"/>
                </a:solidFill>
                <a:highlight>
                  <a:srgbClr val="FFFFFF"/>
                </a:highlight>
              </a:rPr>
              <a:t>Minimum Spanning Tree (MST)</a:t>
            </a:r>
            <a:endParaRPr b="1" sz="1300">
              <a:solidFill>
                <a:srgbClr val="273239"/>
              </a:solidFill>
              <a:highlight>
                <a:srgbClr val="FFFFFF"/>
              </a:highlight>
            </a:endParaRPr>
          </a:p>
          <a:p>
            <a:pPr indent="0" lvl="0" marL="0" rtl="0" algn="l">
              <a:lnSpc>
                <a:spcPct val="115000"/>
              </a:lnSpc>
              <a:spcBef>
                <a:spcPts val="1200"/>
              </a:spcBef>
              <a:spcAft>
                <a:spcPts val="0"/>
              </a:spcAft>
              <a:buSzPts val="1800"/>
              <a:buNone/>
            </a:pPr>
            <a:r>
              <a:rPr lang="en" sz="1300">
                <a:solidFill>
                  <a:srgbClr val="273239"/>
                </a:solidFill>
                <a:highlight>
                  <a:srgbClr val="FFFFFF"/>
                </a:highlight>
              </a:rPr>
              <a:t> A </a:t>
            </a:r>
            <a:r>
              <a:rPr i="1" lang="en" sz="1300">
                <a:solidFill>
                  <a:srgbClr val="273239"/>
                </a:solidFill>
                <a:highlight>
                  <a:srgbClr val="FFFFFF"/>
                </a:highlight>
              </a:rPr>
              <a:t>minimum spanning tree (MST)</a:t>
            </a:r>
            <a:r>
              <a:rPr lang="en" sz="1300">
                <a:solidFill>
                  <a:srgbClr val="273239"/>
                </a:solidFill>
                <a:highlight>
                  <a:srgbClr val="FFFFFF"/>
                </a:highlight>
              </a:rPr>
              <a:t> or minimum weight spanning tree for a weighted, connected, undirected graph is a spanning tree with a weight less than or equal to the weight of every other spanning tree. </a:t>
            </a:r>
            <a:endParaRPr sz="1300">
              <a:solidFill>
                <a:srgbClr val="27323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i="1" lang="en" sz="1300">
                <a:solidFill>
                  <a:srgbClr val="273239"/>
                </a:solidFill>
                <a:highlight>
                  <a:srgbClr val="FFFFFF"/>
                </a:highlight>
              </a:rPr>
              <a:t>How many edges does a minimum spanning tree has?</a:t>
            </a:r>
            <a:r>
              <a:rPr b="1" lang="en" sz="1300">
                <a:solidFill>
                  <a:srgbClr val="273239"/>
                </a:solidFill>
                <a:highlight>
                  <a:srgbClr val="FFFFFF"/>
                </a:highlight>
              </a:rPr>
              <a:t> </a:t>
            </a:r>
            <a:endParaRPr b="1" sz="1300">
              <a:solidFill>
                <a:srgbClr val="273239"/>
              </a:solidFill>
              <a:highlight>
                <a:srgbClr val="FFFFFF"/>
              </a:highlight>
            </a:endParaRPr>
          </a:p>
          <a:p>
            <a:pPr indent="0" lvl="0" marL="0" rtl="0" algn="l">
              <a:lnSpc>
                <a:spcPct val="115000"/>
              </a:lnSpc>
              <a:spcBef>
                <a:spcPts val="1200"/>
              </a:spcBef>
              <a:spcAft>
                <a:spcPts val="1200"/>
              </a:spcAft>
              <a:buSzPts val="1800"/>
              <a:buNone/>
            </a:pPr>
            <a:r>
              <a:rPr lang="en" sz="1300">
                <a:solidFill>
                  <a:srgbClr val="273239"/>
                </a:solidFill>
                <a:highlight>
                  <a:srgbClr val="FFFFFF"/>
                </a:highlight>
              </a:rPr>
              <a:t>A minimum spanning tree has (V – 1) edges where V is the number of vertices in the given graph. </a:t>
            </a:r>
            <a:endParaRPr sz="1300">
              <a:solidFill>
                <a:srgbClr val="273239"/>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1ba882556e5_0_5"/>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Applications of MST</a:t>
            </a:r>
            <a:endParaRPr/>
          </a:p>
        </p:txBody>
      </p:sp>
      <p:sp>
        <p:nvSpPr>
          <p:cNvPr id="397" name="Google Shape;397;g1ba882556e5_0_5"/>
          <p:cNvSpPr txBox="1"/>
          <p:nvPr>
            <p:ph idx="1" type="body"/>
          </p:nvPr>
        </p:nvSpPr>
        <p:spPr>
          <a:xfrm>
            <a:off x="85250" y="572700"/>
            <a:ext cx="8899500" cy="4570800"/>
          </a:xfrm>
          <a:prstGeom prst="rect">
            <a:avLst/>
          </a:prstGeom>
          <a:noFill/>
          <a:ln>
            <a:noFill/>
          </a:ln>
        </p:spPr>
        <p:txBody>
          <a:bodyPr anchorCtr="0" anchor="t" bIns="91425" lIns="91425" spcFirstLastPara="1" rIns="91425" wrap="square" tIns="91425">
            <a:normAutofit fontScale="25000" lnSpcReduction="20000"/>
          </a:bodyPr>
          <a:lstStyle/>
          <a:p>
            <a:pPr indent="0" lvl="0" marL="0" rtl="0" algn="l">
              <a:lnSpc>
                <a:spcPct val="115000"/>
              </a:lnSpc>
              <a:spcBef>
                <a:spcPts val="0"/>
              </a:spcBef>
              <a:spcAft>
                <a:spcPts val="0"/>
              </a:spcAft>
              <a:buClr>
                <a:schemeClr val="dk1"/>
              </a:buClr>
              <a:buSzPts val="275"/>
              <a:buFont typeface="Arial"/>
              <a:buNone/>
            </a:pPr>
            <a:r>
              <a:rPr lang="en" sz="5500">
                <a:solidFill>
                  <a:srgbClr val="273239"/>
                </a:solidFill>
                <a:highlight>
                  <a:srgbClr val="FFFFFF"/>
                </a:highlight>
              </a:rPr>
              <a:t>MST is fundamental problem with diverse applications.</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b="1" lang="en" sz="5500">
                <a:solidFill>
                  <a:srgbClr val="273239"/>
                </a:solidFill>
                <a:highlight>
                  <a:srgbClr val="FFFFFF"/>
                </a:highlight>
              </a:rPr>
              <a:t>Network design.</a:t>
            </a:r>
            <a:endParaRPr b="1"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i="1" lang="en" sz="5500">
                <a:solidFill>
                  <a:srgbClr val="273239"/>
                </a:solidFill>
                <a:highlight>
                  <a:srgbClr val="FFFFFF"/>
                </a:highlight>
              </a:rPr>
              <a:t>– telephone, electrical, hydraulic, TV cable, computer, road</a:t>
            </a:r>
            <a:endParaRPr i="1"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b="1" lang="en" sz="5500">
                <a:solidFill>
                  <a:srgbClr val="273239"/>
                </a:solidFill>
                <a:highlight>
                  <a:srgbClr val="FFFFFF"/>
                </a:highlight>
              </a:rPr>
              <a:t>Approximation algorithms for NP-hard problems.</a:t>
            </a:r>
            <a:endParaRPr b="1"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i="1" lang="en" sz="5500">
                <a:solidFill>
                  <a:srgbClr val="273239"/>
                </a:solidFill>
                <a:highlight>
                  <a:srgbClr val="FFFFFF"/>
                </a:highlight>
              </a:rPr>
              <a:t>– </a:t>
            </a:r>
            <a:r>
              <a:rPr i="1" lang="en" sz="5500" u="sng">
                <a:solidFill>
                  <a:srgbClr val="EC4E20"/>
                </a:solidFill>
                <a:highlight>
                  <a:srgbClr val="FFFFFF"/>
                </a:highlight>
                <a:hlinkClick r:id="rId3">
                  <a:extLst>
                    <a:ext uri="{A12FA001-AC4F-418D-AE19-62706E023703}">
                      <ahyp:hlinkClr val="tx"/>
                    </a:ext>
                  </a:extLst>
                </a:hlinkClick>
              </a:rPr>
              <a:t>traveling salesperson problem</a:t>
            </a:r>
            <a:r>
              <a:rPr i="1" lang="en" sz="5500">
                <a:solidFill>
                  <a:srgbClr val="273239"/>
                </a:solidFill>
                <a:highlight>
                  <a:srgbClr val="FFFFFF"/>
                </a:highlight>
              </a:rPr>
              <a:t>, </a:t>
            </a:r>
            <a:r>
              <a:rPr i="1" lang="en" sz="5500" u="sng">
                <a:solidFill>
                  <a:srgbClr val="EC4E20"/>
                </a:solidFill>
                <a:highlight>
                  <a:srgbClr val="FFFFFF"/>
                </a:highlight>
                <a:hlinkClick r:id="rId4">
                  <a:extLst>
                    <a:ext uri="{A12FA001-AC4F-418D-AE19-62706E023703}">
                      <ahyp:hlinkClr val="tx"/>
                    </a:ext>
                  </a:extLst>
                </a:hlinkClick>
              </a:rPr>
              <a:t>Steiner tree</a:t>
            </a:r>
            <a:endParaRPr i="1" sz="5500" u="sng">
              <a:solidFill>
                <a:srgbClr val="EC4E20"/>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b="1" lang="en" sz="5500">
                <a:solidFill>
                  <a:srgbClr val="273239"/>
                </a:solidFill>
                <a:highlight>
                  <a:srgbClr val="FFFFFF"/>
                </a:highlight>
              </a:rPr>
              <a:t>Indirect applications.</a:t>
            </a:r>
            <a:endParaRPr b="1"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 max bottleneck paths</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 LDPC codes for error correction</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 image registration with Renyi entropy</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 learning salient features for real-time face verification</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 reducing data storage in sequencing amino acids in a protein</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 model locality of particle interactions in turbulent fluid flows</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 autoconfig protocol for Ethernet bridging to avoid cycles in a network</a:t>
            </a:r>
            <a:endParaRPr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b="1" lang="en" sz="5500">
                <a:solidFill>
                  <a:srgbClr val="273239"/>
                </a:solidFill>
                <a:highlight>
                  <a:srgbClr val="FFFFFF"/>
                </a:highlight>
              </a:rPr>
              <a:t>Cluster analysis</a:t>
            </a:r>
            <a:endParaRPr b="1" sz="5500">
              <a:solidFill>
                <a:srgbClr val="273239"/>
              </a:solidFill>
              <a:highlight>
                <a:srgbClr val="FFFFFF"/>
              </a:highlight>
            </a:endParaRPr>
          </a:p>
          <a:p>
            <a:pPr indent="0" lvl="0" marL="0" rtl="0" algn="l">
              <a:lnSpc>
                <a:spcPct val="115000"/>
              </a:lnSpc>
              <a:spcBef>
                <a:spcPts val="800"/>
              </a:spcBef>
              <a:spcAft>
                <a:spcPts val="0"/>
              </a:spcAft>
              <a:buClr>
                <a:schemeClr val="dk1"/>
              </a:buClr>
              <a:buSzPts val="275"/>
              <a:buFont typeface="Arial"/>
              <a:buNone/>
            </a:pPr>
            <a:r>
              <a:rPr lang="en" sz="5500">
                <a:solidFill>
                  <a:srgbClr val="273239"/>
                </a:solidFill>
                <a:highlight>
                  <a:srgbClr val="FFFFFF"/>
                </a:highlight>
              </a:rPr>
              <a:t>k clustering problem can be viewed as finding an MST and deleting the k-1 most expensive edges.</a:t>
            </a:r>
            <a:endParaRPr sz="5500">
              <a:solidFill>
                <a:srgbClr val="273239"/>
              </a:solidFill>
              <a:highlight>
                <a:srgbClr val="FFFFFF"/>
              </a:highlight>
            </a:endParaRPr>
          </a:p>
          <a:p>
            <a:pPr indent="0" lvl="0" marL="0" rtl="0" algn="l">
              <a:lnSpc>
                <a:spcPct val="115000"/>
              </a:lnSpc>
              <a:spcBef>
                <a:spcPts val="800"/>
              </a:spcBef>
              <a:spcAft>
                <a:spcPts val="1200"/>
              </a:spcAft>
              <a:buSzPts val="180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1ba882556e5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Methods for FInding MST using greedy</a:t>
            </a:r>
            <a:endParaRPr/>
          </a:p>
        </p:txBody>
      </p:sp>
      <p:sp>
        <p:nvSpPr>
          <p:cNvPr id="403" name="Google Shape;403;g1ba882556e5_0_10"/>
          <p:cNvSpPr txBox="1"/>
          <p:nvPr>
            <p:ph idx="1" type="body"/>
          </p:nvPr>
        </p:nvSpPr>
        <p:spPr>
          <a:xfrm>
            <a:off x="311700" y="1179325"/>
            <a:ext cx="8520600" cy="39642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AutoNum type="arabicPeriod"/>
            </a:pPr>
            <a:r>
              <a:rPr lang="en"/>
              <a:t>Prims Algorithm</a:t>
            </a:r>
            <a:endParaRPr/>
          </a:p>
          <a:p>
            <a:pPr indent="-317500" lvl="1" marL="914400" rtl="0" algn="l">
              <a:lnSpc>
                <a:spcPct val="115000"/>
              </a:lnSpc>
              <a:spcBef>
                <a:spcPts val="0"/>
              </a:spcBef>
              <a:spcAft>
                <a:spcPts val="0"/>
              </a:spcAft>
              <a:buSzPts val="1400"/>
              <a:buAutoNum type="alphaLcPeriod"/>
            </a:pPr>
            <a:r>
              <a:rPr lang="en"/>
              <a:t>Prim’s Algorithm reorders its input in order to choose the cheapest edge. </a:t>
            </a:r>
            <a:endParaRPr/>
          </a:p>
          <a:p>
            <a:pPr indent="-317500" lvl="1" marL="914400" rtl="0" algn="l">
              <a:lnSpc>
                <a:spcPct val="115000"/>
              </a:lnSpc>
              <a:spcBef>
                <a:spcPts val="0"/>
              </a:spcBef>
              <a:spcAft>
                <a:spcPts val="0"/>
              </a:spcAft>
              <a:buSzPts val="1400"/>
              <a:buAutoNum type="alphaLcPeriod"/>
            </a:pPr>
            <a:r>
              <a:rPr lang="en"/>
              <a:t>We say that Prim’s Algorithm is an adaptive greedy algorithm; in the sense that, at every iteration, the algorithm tries to readjust the input to its own convenience. In contrast, Kruskal’s Algorithm was non-adaptive, since the algorithm sorts the edges once at the beginning and blindly processes one edge at a time.</a:t>
            </a:r>
            <a:endParaRPr/>
          </a:p>
          <a:p>
            <a:pPr indent="-317500" lvl="1" marL="914400" rtl="0" algn="l">
              <a:lnSpc>
                <a:spcPct val="115000"/>
              </a:lnSpc>
              <a:spcBef>
                <a:spcPts val="0"/>
              </a:spcBef>
              <a:spcAft>
                <a:spcPts val="0"/>
              </a:spcAft>
              <a:buSzPts val="1400"/>
              <a:buAutoNum type="alphaLcPeriod"/>
            </a:pPr>
            <a:r>
              <a:rPr lang="en"/>
              <a:t>I.e prims works on vertices.</a:t>
            </a:r>
            <a:endParaRPr/>
          </a:p>
          <a:p>
            <a:pPr indent="0" lvl="0" marL="914400" rtl="0" algn="l">
              <a:lnSpc>
                <a:spcPct val="115000"/>
              </a:lnSpc>
              <a:spcBef>
                <a:spcPts val="1200"/>
              </a:spcBef>
              <a:spcAft>
                <a:spcPts val="0"/>
              </a:spcAft>
              <a:buSzPts val="1800"/>
              <a:buNone/>
            </a:pPr>
            <a:r>
              <a:t/>
            </a:r>
            <a:endParaRPr/>
          </a:p>
          <a:p>
            <a:pPr indent="-342900" lvl="0" marL="457200" rtl="0" algn="l">
              <a:lnSpc>
                <a:spcPct val="115000"/>
              </a:lnSpc>
              <a:spcBef>
                <a:spcPts val="1200"/>
              </a:spcBef>
              <a:spcAft>
                <a:spcPts val="0"/>
              </a:spcAft>
              <a:buSzPts val="1800"/>
              <a:buAutoNum type="arabicPeriod"/>
            </a:pPr>
            <a:r>
              <a:rPr lang="en"/>
              <a:t>Kruskal Algorithm</a:t>
            </a:r>
            <a:endParaRPr/>
          </a:p>
          <a:p>
            <a:pPr indent="-317500" lvl="1" marL="914400" rtl="0" algn="l">
              <a:lnSpc>
                <a:spcPct val="115000"/>
              </a:lnSpc>
              <a:spcBef>
                <a:spcPts val="0"/>
              </a:spcBef>
              <a:spcAft>
                <a:spcPts val="0"/>
              </a:spcAft>
              <a:buSzPts val="1400"/>
              <a:buAutoNum type="alphaLcPeriod" startAt="2"/>
            </a:pPr>
            <a:r>
              <a:rPr lang="en" sz="1400"/>
              <a:t>Kruskal’s Algorithm was non-adaptive, since the algorithm sorts the edges once at the beginning and blindly processes one edge at a time.</a:t>
            </a:r>
            <a:endParaRPr sz="1400"/>
          </a:p>
          <a:p>
            <a:pPr indent="-317500" lvl="1" marL="914400" rtl="0" algn="l">
              <a:lnSpc>
                <a:spcPct val="115000"/>
              </a:lnSpc>
              <a:spcBef>
                <a:spcPts val="0"/>
              </a:spcBef>
              <a:spcAft>
                <a:spcPts val="0"/>
              </a:spcAft>
              <a:buSzPts val="1400"/>
              <a:buAutoNum type="alphaLcPeriod" startAt="2"/>
            </a:pPr>
            <a:r>
              <a:rPr lang="en"/>
              <a:t>I.e. Kruskal works on edges.</a:t>
            </a:r>
            <a:endParaRPr/>
          </a:p>
          <a:p>
            <a:pPr indent="0" lvl="0" marL="457200" rtl="0" algn="l">
              <a:lnSpc>
                <a:spcPct val="115000"/>
              </a:lnSpc>
              <a:spcBef>
                <a:spcPts val="1200"/>
              </a:spcBef>
              <a:spcAft>
                <a:spcPts val="1200"/>
              </a:spcAft>
              <a:buSzPts val="1800"/>
              <a:buNone/>
            </a:pPr>
            <a:r>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1ba882556e5_0_15"/>
          <p:cNvSpPr txBox="1"/>
          <p:nvPr>
            <p:ph type="title"/>
          </p:nvPr>
        </p:nvSpPr>
        <p:spPr>
          <a:xfrm>
            <a:off x="311700" y="203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Prims Algorithm</a:t>
            </a:r>
            <a:endParaRPr/>
          </a:p>
        </p:txBody>
      </p:sp>
      <p:sp>
        <p:nvSpPr>
          <p:cNvPr id="409" name="Google Shape;409;g1ba882556e5_0_15"/>
          <p:cNvSpPr txBox="1"/>
          <p:nvPr>
            <p:ph idx="1" type="body"/>
          </p:nvPr>
        </p:nvSpPr>
        <p:spPr>
          <a:xfrm>
            <a:off x="311700" y="776000"/>
            <a:ext cx="8520600" cy="4300500"/>
          </a:xfrm>
          <a:prstGeom prst="rect">
            <a:avLst/>
          </a:prstGeom>
          <a:noFill/>
          <a:ln>
            <a:noFill/>
          </a:ln>
        </p:spPr>
        <p:txBody>
          <a:bodyPr anchorCtr="0" anchor="t" bIns="91425" lIns="91425" spcFirstLastPara="1" rIns="91425" wrap="square" tIns="91425">
            <a:normAutofit fontScale="55000" lnSpcReduction="10000"/>
          </a:bodyPr>
          <a:lstStyle/>
          <a:p>
            <a:pPr indent="0" lvl="0" marL="0" rtl="0" algn="just">
              <a:lnSpc>
                <a:spcPct val="115000"/>
              </a:lnSpc>
              <a:spcBef>
                <a:spcPts val="1200"/>
              </a:spcBef>
              <a:spcAft>
                <a:spcPts val="0"/>
              </a:spcAft>
              <a:buClr>
                <a:schemeClr val="dk1"/>
              </a:buClr>
              <a:buSzPct val="51289"/>
              <a:buFont typeface="Arial"/>
              <a:buNone/>
            </a:pPr>
            <a:r>
              <a:rPr lang="en" sz="2144">
                <a:solidFill>
                  <a:srgbClr val="333333"/>
                </a:solidFill>
                <a:highlight>
                  <a:srgbClr val="FFFFFF"/>
                </a:highlight>
              </a:rPr>
              <a:t>It is a greedy algorithm. It starts with an empty spanning tree. The idea is to maintain two sets of vertices:</a:t>
            </a:r>
            <a:endParaRPr sz="2144">
              <a:solidFill>
                <a:srgbClr val="333333"/>
              </a:solidFill>
              <a:highlight>
                <a:srgbClr val="FFFFFF"/>
              </a:highlight>
            </a:endParaRPr>
          </a:p>
          <a:p>
            <a:pPr indent="-303514" lvl="0" marL="457200" marR="25400" rtl="0" algn="l">
              <a:lnSpc>
                <a:spcPct val="156250"/>
              </a:lnSpc>
              <a:spcBef>
                <a:spcPts val="1500"/>
              </a:spcBef>
              <a:spcAft>
                <a:spcPts val="0"/>
              </a:spcAft>
              <a:buClr>
                <a:schemeClr val="dk1"/>
              </a:buClr>
              <a:buSzPct val="100000"/>
              <a:buFont typeface="Arial"/>
              <a:buChar char="●"/>
            </a:pPr>
            <a:r>
              <a:rPr lang="en" sz="2144">
                <a:solidFill>
                  <a:schemeClr val="dk1"/>
                </a:solidFill>
                <a:highlight>
                  <a:srgbClr val="FFFFFF"/>
                </a:highlight>
              </a:rPr>
              <a:t>Contain vertices already included in MST.</a:t>
            </a:r>
            <a:endParaRPr sz="2144">
              <a:solidFill>
                <a:schemeClr val="dk1"/>
              </a:solidFill>
              <a:highlight>
                <a:srgbClr val="FFFFFF"/>
              </a:highlight>
            </a:endParaRPr>
          </a:p>
          <a:p>
            <a:pPr indent="-303514" lvl="0" marL="457200" marR="25400" rtl="0" algn="l">
              <a:lnSpc>
                <a:spcPct val="156250"/>
              </a:lnSpc>
              <a:spcBef>
                <a:spcPts val="0"/>
              </a:spcBef>
              <a:spcAft>
                <a:spcPts val="0"/>
              </a:spcAft>
              <a:buClr>
                <a:schemeClr val="dk1"/>
              </a:buClr>
              <a:buSzPct val="100000"/>
              <a:buFont typeface="Arial"/>
              <a:buChar char="●"/>
            </a:pPr>
            <a:r>
              <a:rPr lang="en" sz="2144">
                <a:solidFill>
                  <a:schemeClr val="dk1"/>
                </a:solidFill>
                <a:highlight>
                  <a:srgbClr val="FFFFFF"/>
                </a:highlight>
              </a:rPr>
              <a:t>Contain vertices not yet included.</a:t>
            </a:r>
            <a:endParaRPr sz="2144">
              <a:solidFill>
                <a:schemeClr val="dk1"/>
              </a:solidFill>
              <a:highlight>
                <a:srgbClr val="FFFFFF"/>
              </a:highlight>
            </a:endParaRPr>
          </a:p>
          <a:p>
            <a:pPr indent="0" lvl="0" marL="0" rtl="0" algn="just">
              <a:lnSpc>
                <a:spcPct val="115000"/>
              </a:lnSpc>
              <a:spcBef>
                <a:spcPts val="1200"/>
              </a:spcBef>
              <a:spcAft>
                <a:spcPts val="0"/>
              </a:spcAft>
              <a:buClr>
                <a:schemeClr val="dk1"/>
              </a:buClr>
              <a:buSzPct val="51289"/>
              <a:buFont typeface="Arial"/>
              <a:buNone/>
            </a:pPr>
            <a:r>
              <a:rPr lang="en" sz="2144">
                <a:solidFill>
                  <a:srgbClr val="333333"/>
                </a:solidFill>
                <a:highlight>
                  <a:srgbClr val="FFFFFF"/>
                </a:highlight>
              </a:rPr>
              <a:t>At every step, it considers all the edges and picks the minimum weight edge. After picking the edge, it moves the other endpoint of edge to set containing MST.</a:t>
            </a:r>
            <a:endParaRPr sz="2144">
              <a:solidFill>
                <a:srgbClr val="333333"/>
              </a:solidFill>
              <a:highlight>
                <a:srgbClr val="FFFFFF"/>
              </a:highlight>
            </a:endParaRPr>
          </a:p>
          <a:p>
            <a:pPr indent="0" lvl="0" marL="0" rtl="0" algn="just">
              <a:lnSpc>
                <a:spcPct val="130000"/>
              </a:lnSpc>
              <a:spcBef>
                <a:spcPts val="1400"/>
              </a:spcBef>
              <a:spcAft>
                <a:spcPts val="0"/>
              </a:spcAft>
              <a:buClr>
                <a:schemeClr val="dk1"/>
              </a:buClr>
              <a:buSzPct val="51289"/>
              <a:buFont typeface="Arial"/>
              <a:buNone/>
            </a:pPr>
            <a:r>
              <a:rPr lang="en" sz="2144">
                <a:solidFill>
                  <a:srgbClr val="610B4B"/>
                </a:solidFill>
                <a:highlight>
                  <a:srgbClr val="FFFFFF"/>
                </a:highlight>
              </a:rPr>
              <a:t>Steps for finding MST using Prim's Algorithm:</a:t>
            </a:r>
            <a:endParaRPr sz="2144">
              <a:solidFill>
                <a:srgbClr val="610B4B"/>
              </a:solidFill>
              <a:highlight>
                <a:srgbClr val="FFFFFF"/>
              </a:highlight>
            </a:endParaRPr>
          </a:p>
          <a:p>
            <a:pPr indent="-303514" lvl="0" marL="457200" marR="25400" rtl="0" algn="l">
              <a:lnSpc>
                <a:spcPct val="156250"/>
              </a:lnSpc>
              <a:spcBef>
                <a:spcPts val="1500"/>
              </a:spcBef>
              <a:spcAft>
                <a:spcPts val="0"/>
              </a:spcAft>
              <a:buClr>
                <a:schemeClr val="dk1"/>
              </a:buClr>
              <a:buSzPct val="100000"/>
              <a:buFont typeface="Arial"/>
              <a:buAutoNum type="arabicPeriod"/>
            </a:pPr>
            <a:r>
              <a:rPr lang="en" sz="2144">
                <a:solidFill>
                  <a:schemeClr val="dk1"/>
                </a:solidFill>
                <a:highlight>
                  <a:srgbClr val="FFFFFF"/>
                </a:highlight>
              </a:rPr>
              <a:t>Create MST set that keeps track of vertices already included in MST.</a:t>
            </a:r>
            <a:endParaRPr sz="2144">
              <a:solidFill>
                <a:schemeClr val="dk1"/>
              </a:solidFill>
              <a:highlight>
                <a:srgbClr val="FFFFFF"/>
              </a:highlight>
            </a:endParaRPr>
          </a:p>
          <a:p>
            <a:pPr indent="-303514" lvl="0" marL="457200" marR="25400" rtl="0" algn="l">
              <a:lnSpc>
                <a:spcPct val="156250"/>
              </a:lnSpc>
              <a:spcBef>
                <a:spcPts val="0"/>
              </a:spcBef>
              <a:spcAft>
                <a:spcPts val="0"/>
              </a:spcAft>
              <a:buClr>
                <a:schemeClr val="dk1"/>
              </a:buClr>
              <a:buSzPct val="100000"/>
              <a:buFont typeface="Arial"/>
              <a:buAutoNum type="arabicPeriod"/>
            </a:pPr>
            <a:r>
              <a:rPr lang="en" sz="2144">
                <a:solidFill>
                  <a:schemeClr val="dk1"/>
                </a:solidFill>
                <a:highlight>
                  <a:srgbClr val="FFFFFF"/>
                </a:highlight>
              </a:rPr>
              <a:t>Assign key values to all vertices in the input graph. Initialize all key values as INFINITE (∞). Assign key values like 0 for the first vertex so that it is picked first.</a:t>
            </a:r>
            <a:endParaRPr sz="2144">
              <a:solidFill>
                <a:schemeClr val="dk1"/>
              </a:solidFill>
              <a:highlight>
                <a:srgbClr val="FFFFFF"/>
              </a:highlight>
            </a:endParaRPr>
          </a:p>
          <a:p>
            <a:pPr indent="-303514" lvl="0" marL="457200" marR="25400" rtl="0" algn="l">
              <a:lnSpc>
                <a:spcPct val="156250"/>
              </a:lnSpc>
              <a:spcBef>
                <a:spcPts val="0"/>
              </a:spcBef>
              <a:spcAft>
                <a:spcPts val="0"/>
              </a:spcAft>
              <a:buClr>
                <a:schemeClr val="dk1"/>
              </a:buClr>
              <a:buSzPct val="100000"/>
              <a:buFont typeface="Arial"/>
              <a:buAutoNum type="arabicPeriod"/>
            </a:pPr>
            <a:r>
              <a:rPr lang="en" sz="2144">
                <a:solidFill>
                  <a:schemeClr val="dk1"/>
                </a:solidFill>
                <a:highlight>
                  <a:srgbClr val="FFFFFF"/>
                </a:highlight>
              </a:rPr>
              <a:t>While MST set doesn't include all vertices.</a:t>
            </a:r>
            <a:endParaRPr sz="2144">
              <a:solidFill>
                <a:schemeClr val="dk1"/>
              </a:solidFill>
              <a:highlight>
                <a:srgbClr val="FFFFFF"/>
              </a:highlight>
            </a:endParaRPr>
          </a:p>
          <a:p>
            <a:pPr indent="-303514" lvl="1" marL="914400" marR="50800" rtl="0" algn="l">
              <a:lnSpc>
                <a:spcPct val="156250"/>
              </a:lnSpc>
              <a:spcBef>
                <a:spcPts val="0"/>
              </a:spcBef>
              <a:spcAft>
                <a:spcPts val="0"/>
              </a:spcAft>
              <a:buClr>
                <a:schemeClr val="dk1"/>
              </a:buClr>
              <a:buSzPct val="100000"/>
              <a:buFont typeface="Arial"/>
              <a:buAutoNum type="alphaLcPeriod"/>
            </a:pPr>
            <a:r>
              <a:rPr lang="en" sz="2144">
                <a:solidFill>
                  <a:schemeClr val="dk1"/>
                </a:solidFill>
                <a:highlight>
                  <a:srgbClr val="FFFFFF"/>
                </a:highlight>
              </a:rPr>
              <a:t>Pick vertex u which is not is MST set and has minimum key value. Include 'u'to MST set.</a:t>
            </a:r>
            <a:endParaRPr sz="2144">
              <a:solidFill>
                <a:schemeClr val="dk1"/>
              </a:solidFill>
              <a:highlight>
                <a:srgbClr val="FFFFFF"/>
              </a:highlight>
            </a:endParaRPr>
          </a:p>
          <a:p>
            <a:pPr indent="-303514" lvl="1" marL="914400" marR="50800" rtl="0" algn="l">
              <a:lnSpc>
                <a:spcPct val="156250"/>
              </a:lnSpc>
              <a:spcBef>
                <a:spcPts val="0"/>
              </a:spcBef>
              <a:spcAft>
                <a:spcPts val="0"/>
              </a:spcAft>
              <a:buClr>
                <a:schemeClr val="dk1"/>
              </a:buClr>
              <a:buSzPct val="100000"/>
              <a:buFont typeface="Arial"/>
              <a:buAutoNum type="alphaLcPeriod"/>
            </a:pPr>
            <a:r>
              <a:rPr lang="en" sz="2144">
                <a:solidFill>
                  <a:schemeClr val="dk1"/>
                </a:solidFill>
                <a:highlight>
                  <a:srgbClr val="FFFFFF"/>
                </a:highlight>
              </a:rPr>
              <a:t>Update the key value of all adjacent vertices of u. To update, iterate through all adjacent vertices. For every adjacent vertex v, if the weight of edge u.v less than the previous key value of v, update key value as a weight of u.v.</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1ba882556e5_0_20"/>
          <p:cNvSpPr txBox="1"/>
          <p:nvPr>
            <p:ph type="title"/>
          </p:nvPr>
        </p:nvSpPr>
        <p:spPr>
          <a:xfrm>
            <a:off x="311700" y="20330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Prims Algorithm</a:t>
            </a:r>
            <a:endParaRPr/>
          </a:p>
        </p:txBody>
      </p:sp>
      <p:sp>
        <p:nvSpPr>
          <p:cNvPr id="415" name="Google Shape;415;g1ba882556e5_0_20"/>
          <p:cNvSpPr txBox="1"/>
          <p:nvPr>
            <p:ph idx="1" type="body"/>
          </p:nvPr>
        </p:nvSpPr>
        <p:spPr>
          <a:xfrm>
            <a:off x="311700" y="776000"/>
            <a:ext cx="8520600" cy="4300500"/>
          </a:xfrm>
          <a:prstGeom prst="rect">
            <a:avLst/>
          </a:prstGeom>
          <a:noFill/>
          <a:ln>
            <a:noFill/>
          </a:ln>
        </p:spPr>
        <p:txBody>
          <a:bodyPr anchorCtr="0" anchor="t" bIns="91425" lIns="91425" spcFirstLastPara="1" rIns="91425" wrap="square" tIns="91425">
            <a:normAutofit lnSpcReduction="20000"/>
          </a:bodyPr>
          <a:lstStyle/>
          <a:p>
            <a:pPr indent="0" lvl="0" marL="457200" marR="50800" rtl="0" algn="l">
              <a:lnSpc>
                <a:spcPct val="156250"/>
              </a:lnSpc>
              <a:spcBef>
                <a:spcPts val="1800"/>
              </a:spcBef>
              <a:spcAft>
                <a:spcPts val="0"/>
              </a:spcAft>
              <a:buSzPts val="1800"/>
              <a:buNone/>
            </a:pPr>
            <a:r>
              <a:rPr b="1" lang="en" sz="1300">
                <a:solidFill>
                  <a:srgbClr val="333333"/>
                </a:solidFill>
              </a:rPr>
              <a:t>MST-PRIM (G, w, r)</a:t>
            </a:r>
            <a:endParaRPr sz="1300">
              <a:solidFill>
                <a:srgbClr val="333333"/>
              </a:solidFill>
            </a:endParaRPr>
          </a:p>
          <a:p>
            <a:pPr indent="-311150" lvl="0" marL="457200" marR="50800" rtl="0" algn="l">
              <a:lnSpc>
                <a:spcPct val="156250"/>
              </a:lnSpc>
              <a:spcBef>
                <a:spcPts val="1800"/>
              </a:spcBef>
              <a:spcAft>
                <a:spcPts val="0"/>
              </a:spcAft>
              <a:buClr>
                <a:srgbClr val="333333"/>
              </a:buClr>
              <a:buSzPts val="1300"/>
              <a:buAutoNum type="arabicPeriod"/>
            </a:pPr>
            <a:r>
              <a:rPr lang="en" sz="1300">
                <a:solidFill>
                  <a:srgbClr val="333333"/>
                </a:solidFill>
              </a:rPr>
              <a:t> for each u ∈ V [G]</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do key [u] ← ∞</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π [u] ← NIL</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key [r] ← 0</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Q ← V [G]</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While Q ? ∅</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do u ← EXTRACT - MIN (Q)</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for each v ∈ Adj [u]</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do if v ∈ Q and w (u, v) &lt; key [v]</a:t>
            </a:r>
            <a:endParaRPr sz="1300">
              <a:solidFill>
                <a:srgbClr val="333333"/>
              </a:solidFill>
            </a:endParaRPr>
          </a:p>
          <a:p>
            <a:pPr indent="-311150" lvl="0" marL="457200" marR="50800" rtl="0" algn="l">
              <a:lnSpc>
                <a:spcPct val="156250"/>
              </a:lnSpc>
              <a:spcBef>
                <a:spcPts val="0"/>
              </a:spcBef>
              <a:spcAft>
                <a:spcPts val="0"/>
              </a:spcAft>
              <a:buClr>
                <a:srgbClr val="333333"/>
              </a:buClr>
              <a:buSzPts val="1300"/>
              <a:buAutoNum type="arabicPeriod"/>
            </a:pPr>
            <a:r>
              <a:rPr lang="en" sz="1300">
                <a:solidFill>
                  <a:srgbClr val="333333"/>
                </a:solidFill>
              </a:rPr>
              <a:t> then π [v] ← u</a:t>
            </a:r>
            <a:endParaRPr sz="1300">
              <a:solidFill>
                <a:srgbClr val="333333"/>
              </a:solidFill>
            </a:endParaRPr>
          </a:p>
          <a:p>
            <a:pPr indent="-311150" lvl="0" marL="457200" rtl="0" algn="just">
              <a:lnSpc>
                <a:spcPct val="115000"/>
              </a:lnSpc>
              <a:spcBef>
                <a:spcPts val="0"/>
              </a:spcBef>
              <a:spcAft>
                <a:spcPts val="0"/>
              </a:spcAft>
              <a:buClr>
                <a:srgbClr val="333333"/>
              </a:buClr>
              <a:buSzPts val="1300"/>
              <a:buAutoNum type="arabicPeriod"/>
            </a:pPr>
            <a:r>
              <a:rPr lang="en" sz="1300">
                <a:solidFill>
                  <a:srgbClr val="333333"/>
                </a:solidFill>
              </a:rPr>
              <a:t> key [v] ← w (u, v)</a:t>
            </a:r>
            <a:endParaRPr sz="1300">
              <a:solidFill>
                <a:srgbClr val="333333"/>
              </a:solidFill>
            </a:endParaRPr>
          </a:p>
          <a:p>
            <a:pPr indent="0" lvl="0" marL="0" marR="50800" rtl="0" algn="l">
              <a:lnSpc>
                <a:spcPct val="156250"/>
              </a:lnSpc>
              <a:spcBef>
                <a:spcPts val="1800"/>
              </a:spcBef>
              <a:spcAft>
                <a:spcPts val="1200"/>
              </a:spcAft>
              <a:buSzPts val="1800"/>
              <a:buNone/>
            </a:pPr>
            <a:r>
              <a:t/>
            </a:r>
            <a:endParaRPr sz="2144">
              <a:solidFill>
                <a:srgbClr val="333333"/>
              </a:solidFill>
              <a:highlight>
                <a:srgbClr val="FFFFFF"/>
              </a:highlight>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1ba882556e5_0_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421" name="Google Shape;421;g1ba882556e5_0_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22" name="Google Shape;422;g1ba882556e5_0_25"/>
          <p:cNvPicPr preferRelativeResize="0"/>
          <p:nvPr/>
        </p:nvPicPr>
        <p:blipFill rotWithShape="1">
          <a:blip r:embed="rId3">
            <a:alphaModFix/>
          </a:blip>
          <a:srcRect b="0" l="0" r="0" t="0"/>
          <a:stretch/>
        </p:blipFill>
        <p:spPr>
          <a:xfrm>
            <a:off x="2943225" y="1143000"/>
            <a:ext cx="3257550" cy="2857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1ba882556e5_0_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28" name="Google Shape;428;g1ba882556e5_0_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200">
                <a:solidFill>
                  <a:srgbClr val="333333"/>
                </a:solidFill>
                <a:highlight>
                  <a:srgbClr val="FFFFFF"/>
                </a:highlight>
                <a:latin typeface="Roboto"/>
                <a:ea typeface="Roboto"/>
                <a:cs typeface="Roboto"/>
                <a:sym typeface="Roboto"/>
              </a:rPr>
              <a:t> In Prim's algorithm, first we initialize the priority Queue Q. to contain all the vertices and the key of each vertex to ∞ except for the root, whose key is set to 0. Suppose 0 vertex is the root, i.e., r. By EXTRACT - MIN (Q) procure, now u = r and Adj [u] = {5, 1}.</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200">
                <a:solidFill>
                  <a:srgbClr val="333333"/>
                </a:solidFill>
                <a:highlight>
                  <a:srgbClr val="FFFFFF"/>
                </a:highlight>
                <a:latin typeface="Roboto"/>
                <a:ea typeface="Roboto"/>
                <a:cs typeface="Roboto"/>
                <a:sym typeface="Roboto"/>
              </a:rPr>
              <a:t>Removing u from set Q and adds it to set V - Q of vertices in the tree. Now, update the key and π fields of every vertex v adjacent to u but not in a tree.</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200">
              <a:solidFill>
                <a:srgbClr val="333333"/>
              </a:solidFill>
              <a:highlight>
                <a:srgbClr val="FFFFFF"/>
              </a:highlight>
              <a:latin typeface="Roboto"/>
              <a:ea typeface="Roboto"/>
              <a:cs typeface="Roboto"/>
              <a:sym typeface="Roboto"/>
            </a:endParaRPr>
          </a:p>
        </p:txBody>
      </p:sp>
      <p:pic>
        <p:nvPicPr>
          <p:cNvPr id="429" name="Google Shape;429;g1ba882556e5_0_31"/>
          <p:cNvPicPr preferRelativeResize="0"/>
          <p:nvPr/>
        </p:nvPicPr>
        <p:blipFill rotWithShape="1">
          <a:blip r:embed="rId3">
            <a:alphaModFix/>
          </a:blip>
          <a:srcRect b="0" l="0" r="0" t="0"/>
          <a:stretch/>
        </p:blipFill>
        <p:spPr>
          <a:xfrm>
            <a:off x="76588" y="2679200"/>
            <a:ext cx="6153150" cy="781050"/>
          </a:xfrm>
          <a:prstGeom prst="rect">
            <a:avLst/>
          </a:prstGeom>
          <a:noFill/>
          <a:ln>
            <a:noFill/>
          </a:ln>
        </p:spPr>
      </p:pic>
      <p:pic>
        <p:nvPicPr>
          <p:cNvPr id="430" name="Google Shape;430;g1ba882556e5_0_31"/>
          <p:cNvPicPr preferRelativeResize="0"/>
          <p:nvPr/>
        </p:nvPicPr>
        <p:blipFill rotWithShape="1">
          <a:blip r:embed="rId4">
            <a:alphaModFix/>
          </a:blip>
          <a:srcRect b="0" l="0" r="0" t="0"/>
          <a:stretch/>
        </p:blipFill>
        <p:spPr>
          <a:xfrm>
            <a:off x="71813" y="3740188"/>
            <a:ext cx="6162675" cy="8286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1ba882556e5_0_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36" name="Google Shape;436;g1ba882556e5_0_38"/>
          <p:cNvSpPr txBox="1"/>
          <p:nvPr>
            <p:ph idx="1" type="body"/>
          </p:nvPr>
        </p:nvSpPr>
        <p:spPr>
          <a:xfrm>
            <a:off x="311700" y="1152475"/>
            <a:ext cx="8520600" cy="3897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200">
                <a:solidFill>
                  <a:srgbClr val="333333"/>
                </a:solidFill>
                <a:highlight>
                  <a:srgbClr val="FFFFFF"/>
                </a:highlight>
                <a:latin typeface="Roboto"/>
                <a:ea typeface="Roboto"/>
                <a:cs typeface="Roboto"/>
                <a:sym typeface="Roboto"/>
              </a:rPr>
              <a:t>Now by EXTRACT_MIN (Q) Removes 5 because key [5] = 10 which is minimum so u = 5.</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rPr lang="en" sz="1200">
                <a:solidFill>
                  <a:srgbClr val="333333"/>
                </a:solidFill>
                <a:highlight>
                  <a:srgbClr val="FFFFFF"/>
                </a:highlight>
                <a:latin typeface="Roboto"/>
                <a:ea typeface="Roboto"/>
                <a:cs typeface="Roboto"/>
                <a:sym typeface="Roboto"/>
              </a:rPr>
              <a:t>Now remove 4 because key [4] = 25 which is minimum, so u =4</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Update key value of key [3] as 22 and key [6] as 24.</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And the parent of 3, 6 as 4.</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1200"/>
              </a:spcAft>
              <a:buSzPts val="1800"/>
              <a:buNone/>
            </a:pPr>
            <a:r>
              <a:t/>
            </a:r>
            <a:endParaRPr sz="1200">
              <a:solidFill>
                <a:srgbClr val="333333"/>
              </a:solidFill>
              <a:highlight>
                <a:srgbClr val="FFFFFF"/>
              </a:highlight>
              <a:latin typeface="Roboto"/>
              <a:ea typeface="Roboto"/>
              <a:cs typeface="Roboto"/>
              <a:sym typeface="Roboto"/>
            </a:endParaRPr>
          </a:p>
        </p:txBody>
      </p:sp>
      <p:pic>
        <p:nvPicPr>
          <p:cNvPr id="437" name="Google Shape;437;g1ba882556e5_0_38"/>
          <p:cNvPicPr preferRelativeResize="0"/>
          <p:nvPr/>
        </p:nvPicPr>
        <p:blipFill rotWithShape="1">
          <a:blip r:embed="rId3">
            <a:alphaModFix/>
          </a:blip>
          <a:srcRect b="0" l="0" r="0" t="0"/>
          <a:stretch/>
        </p:blipFill>
        <p:spPr>
          <a:xfrm>
            <a:off x="545850" y="1508888"/>
            <a:ext cx="6172200" cy="809625"/>
          </a:xfrm>
          <a:prstGeom prst="rect">
            <a:avLst/>
          </a:prstGeom>
          <a:noFill/>
          <a:ln>
            <a:noFill/>
          </a:ln>
        </p:spPr>
      </p:pic>
      <p:pic>
        <p:nvPicPr>
          <p:cNvPr id="438" name="Google Shape;438;g1ba882556e5_0_38"/>
          <p:cNvPicPr preferRelativeResize="0"/>
          <p:nvPr/>
        </p:nvPicPr>
        <p:blipFill rotWithShape="1">
          <a:blip r:embed="rId4">
            <a:alphaModFix/>
          </a:blip>
          <a:srcRect b="0" l="0" r="0" t="0"/>
          <a:stretch/>
        </p:blipFill>
        <p:spPr>
          <a:xfrm>
            <a:off x="311700" y="3298050"/>
            <a:ext cx="6134100" cy="857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1ba882556e5_0_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44" name="Google Shape;444;g1ba882556e5_0_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200">
                <a:solidFill>
                  <a:srgbClr val="333333"/>
                </a:solidFill>
                <a:highlight>
                  <a:srgbClr val="FFFFFF"/>
                </a:highlight>
                <a:latin typeface="Roboto"/>
                <a:ea typeface="Roboto"/>
                <a:cs typeface="Roboto"/>
                <a:sym typeface="Roboto"/>
              </a:rPr>
              <a:t>Now remove 3 because key [3] = 22 is minimum so u =3.</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Now in Q, key [2] = 12, key [6] = 18, key [1] = 28 and parent of 2 and 6 is 3.</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π [</a:t>
            </a:r>
            <a:r>
              <a:rPr lang="en" sz="1200">
                <a:solidFill>
                  <a:srgbClr val="C00000"/>
                </a:solidFill>
                <a:latin typeface="Roboto"/>
                <a:ea typeface="Roboto"/>
                <a:cs typeface="Roboto"/>
                <a:sym typeface="Roboto"/>
              </a:rPr>
              <a:t>2</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3</a:t>
            </a:r>
            <a:r>
              <a:rPr lang="en" sz="1200">
                <a:solidFill>
                  <a:schemeClr val="dk1"/>
                </a:solidFill>
                <a:latin typeface="Roboto"/>
                <a:ea typeface="Roboto"/>
                <a:cs typeface="Roboto"/>
                <a:sym typeface="Roboto"/>
              </a:rPr>
              <a:t>      π[</a:t>
            </a:r>
            <a:r>
              <a:rPr lang="en" sz="1200">
                <a:solidFill>
                  <a:srgbClr val="C00000"/>
                </a:solidFill>
                <a:latin typeface="Roboto"/>
                <a:ea typeface="Roboto"/>
                <a:cs typeface="Roboto"/>
                <a:sym typeface="Roboto"/>
              </a:rPr>
              <a:t>6</a:t>
            </a:r>
            <a:r>
              <a:rPr lang="en" sz="1200">
                <a:solidFill>
                  <a:schemeClr val="dk1"/>
                </a:solidFill>
                <a:latin typeface="Roboto"/>
                <a:ea typeface="Roboto"/>
                <a:cs typeface="Roboto"/>
                <a:sym typeface="Roboto"/>
              </a:rPr>
              <a:t>]=</a:t>
            </a:r>
            <a:r>
              <a:rPr lang="en" sz="1200">
                <a:solidFill>
                  <a:srgbClr val="C00000"/>
                </a:solidFill>
                <a:latin typeface="Roboto"/>
                <a:ea typeface="Roboto"/>
                <a:cs typeface="Roboto"/>
                <a:sym typeface="Roboto"/>
              </a:rPr>
              <a:t>3</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0"/>
              </a:spcAft>
              <a:buSzPts val="1800"/>
              <a:buNone/>
            </a:pPr>
            <a:r>
              <a:rPr lang="en" sz="1200">
                <a:solidFill>
                  <a:srgbClr val="333333"/>
                </a:solidFill>
                <a:highlight>
                  <a:srgbClr val="FFFFFF"/>
                </a:highlight>
                <a:latin typeface="Roboto"/>
                <a:ea typeface="Roboto"/>
                <a:cs typeface="Roboto"/>
                <a:sym typeface="Roboto"/>
              </a:rPr>
              <a:t>Now by EXTRACT_MIN (Q) Removes 2, because key [2] = 12 is minimum.</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So update key value of key [1] as 16 and its parent as 2.</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π[</a:t>
            </a:r>
            <a:r>
              <a:rPr lang="en" sz="1200">
                <a:solidFill>
                  <a:srgbClr val="C00000"/>
                </a:solidFill>
                <a:latin typeface="Roboto"/>
                <a:ea typeface="Roboto"/>
                <a:cs typeface="Roboto"/>
                <a:sym typeface="Roboto"/>
              </a:rPr>
              <a:t>1</a:t>
            </a:r>
            <a:r>
              <a:rPr lang="en" sz="1200">
                <a:solidFill>
                  <a:schemeClr val="dk1"/>
                </a:solidFill>
                <a:latin typeface="Roboto"/>
                <a:ea typeface="Roboto"/>
                <a:cs typeface="Roboto"/>
                <a:sym typeface="Roboto"/>
              </a:rPr>
              <a:t>]= </a:t>
            </a:r>
            <a:r>
              <a:rPr lang="en" sz="1200">
                <a:solidFill>
                  <a:srgbClr val="C00000"/>
                </a:solidFill>
                <a:latin typeface="Roboto"/>
                <a:ea typeface="Roboto"/>
                <a:cs typeface="Roboto"/>
                <a:sym typeface="Roboto"/>
              </a:rPr>
              <a:t>2</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1200"/>
              </a:spcAft>
              <a:buSzPts val="1800"/>
              <a:buNone/>
            </a:pPr>
            <a:r>
              <a:t/>
            </a:r>
            <a:endParaRPr sz="1200">
              <a:solidFill>
                <a:srgbClr val="333333"/>
              </a:solidFill>
              <a:highlight>
                <a:srgbClr val="FFFFFF"/>
              </a:highlight>
              <a:latin typeface="Roboto"/>
              <a:ea typeface="Roboto"/>
              <a:cs typeface="Roboto"/>
              <a:sym typeface="Roboto"/>
            </a:endParaRPr>
          </a:p>
        </p:txBody>
      </p:sp>
      <p:pic>
        <p:nvPicPr>
          <p:cNvPr id="445" name="Google Shape;445;g1ba882556e5_0_45"/>
          <p:cNvPicPr preferRelativeResize="0"/>
          <p:nvPr/>
        </p:nvPicPr>
        <p:blipFill rotWithShape="1">
          <a:blip r:embed="rId3">
            <a:alphaModFix/>
          </a:blip>
          <a:srcRect b="0" l="0" r="0" t="0"/>
          <a:stretch/>
        </p:blipFill>
        <p:spPr>
          <a:xfrm>
            <a:off x="509588" y="2519363"/>
            <a:ext cx="6143625" cy="866775"/>
          </a:xfrm>
          <a:prstGeom prst="rect">
            <a:avLst/>
          </a:prstGeom>
          <a:noFill/>
          <a:ln>
            <a:noFill/>
          </a:ln>
        </p:spPr>
      </p:pic>
      <p:pic>
        <p:nvPicPr>
          <p:cNvPr id="446" name="Google Shape;446;g1ba882556e5_0_45"/>
          <p:cNvPicPr preferRelativeResize="0"/>
          <p:nvPr/>
        </p:nvPicPr>
        <p:blipFill rotWithShape="1">
          <a:blip r:embed="rId4">
            <a:alphaModFix/>
          </a:blip>
          <a:srcRect b="0" l="0" r="0" t="0"/>
          <a:stretch/>
        </p:blipFill>
        <p:spPr>
          <a:xfrm>
            <a:off x="545825" y="4216038"/>
            <a:ext cx="6172200" cy="847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1. Null Graphs</a:t>
            </a:r>
            <a:endParaRPr/>
          </a:p>
        </p:txBody>
      </p:sp>
      <p:sp>
        <p:nvSpPr>
          <p:cNvPr id="94" name="Google Shape;94;p7"/>
          <p:cNvSpPr txBox="1"/>
          <p:nvPr>
            <p:ph idx="1" type="body"/>
          </p:nvPr>
        </p:nvSpPr>
        <p:spPr>
          <a:xfrm>
            <a:off x="747825" y="11678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a:t>A graph is said to be null if there are no edges in that graph.</a:t>
            </a:r>
            <a:endParaRPr/>
          </a:p>
          <a:p>
            <a:pPr indent="0" lvl="0" marL="0" rtl="0" algn="l">
              <a:lnSpc>
                <a:spcPct val="90000"/>
              </a:lnSpc>
              <a:spcBef>
                <a:spcPts val="1100"/>
              </a:spcBef>
              <a:spcAft>
                <a:spcPts val="0"/>
              </a:spcAft>
              <a:buSzPts val="1100"/>
              <a:buNone/>
            </a:pPr>
            <a:r>
              <a:rPr lang="en"/>
              <a:t>A pictorial representation of the null graph is given below:</a:t>
            </a:r>
            <a:endParaRPr/>
          </a:p>
        </p:txBody>
      </p:sp>
      <p:pic>
        <p:nvPicPr>
          <p:cNvPr id="95" name="Google Shape;95;p7"/>
          <p:cNvPicPr preferRelativeResize="0"/>
          <p:nvPr/>
        </p:nvPicPr>
        <p:blipFill rotWithShape="1">
          <a:blip r:embed="rId3">
            <a:alphaModFix/>
          </a:blip>
          <a:srcRect b="0" l="0" r="0" t="0"/>
          <a:stretch/>
        </p:blipFill>
        <p:spPr>
          <a:xfrm>
            <a:off x="2875738" y="2202038"/>
            <a:ext cx="3705225" cy="27717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g1ba882556e5_0_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52" name="Google Shape;452;g1ba882556e5_0_52"/>
          <p:cNvSpPr txBox="1"/>
          <p:nvPr>
            <p:ph idx="1" type="body"/>
          </p:nvPr>
        </p:nvSpPr>
        <p:spPr>
          <a:xfrm>
            <a:off x="311700" y="1152475"/>
            <a:ext cx="8520600" cy="3776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200">
                <a:solidFill>
                  <a:srgbClr val="333333"/>
                </a:solidFill>
                <a:highlight>
                  <a:srgbClr val="FFFFFF"/>
                </a:highlight>
                <a:latin typeface="Roboto"/>
                <a:ea typeface="Roboto"/>
                <a:cs typeface="Roboto"/>
                <a:sym typeface="Roboto"/>
              </a:rPr>
              <a:t>Now by EXTRACT_MIN (Q) Removes 1 because key [1] = 16 is minimum.</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rPr lang="en" sz="1200">
                <a:solidFill>
                  <a:srgbClr val="333333"/>
                </a:solidFill>
                <a:highlight>
                  <a:srgbClr val="FFFFFF"/>
                </a:highlight>
                <a:latin typeface="Roboto"/>
                <a:ea typeface="Roboto"/>
                <a:cs typeface="Roboto"/>
                <a:sym typeface="Roboto"/>
              </a:rPr>
              <a:t>Update key value of 6 as 14 and its parent as 1.</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Π [</a:t>
            </a:r>
            <a:r>
              <a:rPr lang="en" sz="1200">
                <a:solidFill>
                  <a:srgbClr val="C00000"/>
                </a:solidFill>
                <a:latin typeface="Roboto"/>
                <a:ea typeface="Roboto"/>
                <a:cs typeface="Roboto"/>
                <a:sym typeface="Roboto"/>
              </a:rPr>
              <a:t>6</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1</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l">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Clr>
                <a:schemeClr val="dk1"/>
              </a:buClr>
              <a:buSzPts val="1100"/>
              <a:buFont typeface="Arial"/>
              <a:buNone/>
            </a:pPr>
            <a:r>
              <a:rPr lang="en" sz="1200">
                <a:solidFill>
                  <a:srgbClr val="333333"/>
                </a:solidFill>
                <a:highlight>
                  <a:srgbClr val="FFFFFF"/>
                </a:highlight>
                <a:latin typeface="Roboto"/>
                <a:ea typeface="Roboto"/>
                <a:cs typeface="Roboto"/>
                <a:sym typeface="Roboto"/>
              </a:rPr>
              <a:t>Now all the vertices have been spanned, Using above the table we get Minimum Spanning Tree.</a:t>
            </a:r>
            <a:endParaRPr sz="1200">
              <a:solidFill>
                <a:srgbClr val="333333"/>
              </a:solidFill>
              <a:highlight>
                <a:srgbClr val="FFFFFF"/>
              </a:highlight>
              <a:latin typeface="Roboto"/>
              <a:ea typeface="Roboto"/>
              <a:cs typeface="Roboto"/>
              <a:sym typeface="Roboto"/>
            </a:endParaRPr>
          </a:p>
          <a:p>
            <a:pPr indent="-304800" lvl="0" marL="457200" rtl="0" algn="l">
              <a:lnSpc>
                <a:spcPct val="156250"/>
              </a:lnSpc>
              <a:spcBef>
                <a:spcPts val="1200"/>
              </a:spcBef>
              <a:spcAft>
                <a:spcPts val="0"/>
              </a:spcAft>
              <a:buClr>
                <a:schemeClr val="dk1"/>
              </a:buClr>
              <a:buSzPts val="1200"/>
              <a:buFont typeface="Roboto"/>
              <a:buAutoNum type="arabicPeriod"/>
            </a:pPr>
            <a:r>
              <a:rPr lang="en" sz="1200">
                <a:solidFill>
                  <a:srgbClr val="C00000"/>
                </a:solidFill>
                <a:latin typeface="Roboto"/>
                <a:ea typeface="Roboto"/>
                <a:cs typeface="Roboto"/>
                <a:sym typeface="Roboto"/>
              </a:rPr>
              <a:t>0</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5</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4</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3</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2</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1</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6</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304800" lvl="0" marL="457200" rtl="0" algn="l">
              <a:lnSpc>
                <a:spcPct val="15625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[Because Π [</a:t>
            </a:r>
            <a:r>
              <a:rPr lang="en" sz="1200">
                <a:solidFill>
                  <a:srgbClr val="C00000"/>
                </a:solidFill>
                <a:latin typeface="Roboto"/>
                <a:ea typeface="Roboto"/>
                <a:cs typeface="Roboto"/>
                <a:sym typeface="Roboto"/>
              </a:rPr>
              <a:t>5</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0</a:t>
            </a:r>
            <a:r>
              <a:rPr lang="en" sz="1200">
                <a:solidFill>
                  <a:schemeClr val="dk1"/>
                </a:solidFill>
                <a:latin typeface="Roboto"/>
                <a:ea typeface="Roboto"/>
                <a:cs typeface="Roboto"/>
                <a:sym typeface="Roboto"/>
              </a:rPr>
              <a:t>, Π [</a:t>
            </a:r>
            <a:r>
              <a:rPr lang="en" sz="1200">
                <a:solidFill>
                  <a:srgbClr val="C00000"/>
                </a:solidFill>
                <a:latin typeface="Roboto"/>
                <a:ea typeface="Roboto"/>
                <a:cs typeface="Roboto"/>
                <a:sym typeface="Roboto"/>
              </a:rPr>
              <a:t>4</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5</a:t>
            </a:r>
            <a:r>
              <a:rPr lang="en" sz="1200">
                <a:solidFill>
                  <a:schemeClr val="dk1"/>
                </a:solidFill>
                <a:latin typeface="Roboto"/>
                <a:ea typeface="Roboto"/>
                <a:cs typeface="Roboto"/>
                <a:sym typeface="Roboto"/>
              </a:rPr>
              <a:t>, Π [</a:t>
            </a:r>
            <a:r>
              <a:rPr lang="en" sz="1200">
                <a:solidFill>
                  <a:srgbClr val="C00000"/>
                </a:solidFill>
                <a:latin typeface="Roboto"/>
                <a:ea typeface="Roboto"/>
                <a:cs typeface="Roboto"/>
                <a:sym typeface="Roboto"/>
              </a:rPr>
              <a:t>3</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4</a:t>
            </a:r>
            <a:r>
              <a:rPr lang="en" sz="1200">
                <a:solidFill>
                  <a:schemeClr val="dk1"/>
                </a:solidFill>
                <a:latin typeface="Roboto"/>
                <a:ea typeface="Roboto"/>
                <a:cs typeface="Roboto"/>
                <a:sym typeface="Roboto"/>
              </a:rPr>
              <a:t>, Π [</a:t>
            </a:r>
            <a:r>
              <a:rPr lang="en" sz="1200">
                <a:solidFill>
                  <a:srgbClr val="C00000"/>
                </a:solidFill>
                <a:latin typeface="Roboto"/>
                <a:ea typeface="Roboto"/>
                <a:cs typeface="Roboto"/>
                <a:sym typeface="Roboto"/>
              </a:rPr>
              <a:t>2</a:t>
            </a:r>
            <a:r>
              <a:rPr lang="en" sz="1200">
                <a:solidFill>
                  <a:schemeClr val="dk1"/>
                </a:solidFill>
                <a:latin typeface="Roboto"/>
                <a:ea typeface="Roboto"/>
                <a:cs typeface="Roboto"/>
                <a:sym typeface="Roboto"/>
              </a:rPr>
              <a:t>] = </a:t>
            </a:r>
            <a:r>
              <a:rPr lang="en" sz="1200">
                <a:solidFill>
                  <a:srgbClr val="C00000"/>
                </a:solidFill>
                <a:latin typeface="Roboto"/>
                <a:ea typeface="Roboto"/>
                <a:cs typeface="Roboto"/>
                <a:sym typeface="Roboto"/>
              </a:rPr>
              <a:t>3</a:t>
            </a:r>
            <a:r>
              <a:rPr lang="en" sz="1200">
                <a:solidFill>
                  <a:schemeClr val="dk1"/>
                </a:solidFill>
                <a:latin typeface="Roboto"/>
                <a:ea typeface="Roboto"/>
                <a:cs typeface="Roboto"/>
                <a:sym typeface="Roboto"/>
              </a:rPr>
              <a:t>, Π [</a:t>
            </a:r>
            <a:r>
              <a:rPr lang="en" sz="1200">
                <a:solidFill>
                  <a:srgbClr val="C00000"/>
                </a:solidFill>
                <a:latin typeface="Roboto"/>
                <a:ea typeface="Roboto"/>
                <a:cs typeface="Roboto"/>
                <a:sym typeface="Roboto"/>
              </a:rPr>
              <a:t>1</a:t>
            </a:r>
            <a:r>
              <a:rPr lang="en" sz="1200">
                <a:solidFill>
                  <a:schemeClr val="dk1"/>
                </a:solidFill>
                <a:latin typeface="Roboto"/>
                <a:ea typeface="Roboto"/>
                <a:cs typeface="Roboto"/>
                <a:sym typeface="Roboto"/>
              </a:rPr>
              <a:t>] =</a:t>
            </a:r>
            <a:r>
              <a:rPr lang="en" sz="1200">
                <a:solidFill>
                  <a:srgbClr val="C00000"/>
                </a:solidFill>
                <a:latin typeface="Roboto"/>
                <a:ea typeface="Roboto"/>
                <a:cs typeface="Roboto"/>
                <a:sym typeface="Roboto"/>
              </a:rPr>
              <a:t>2</a:t>
            </a:r>
            <a:r>
              <a:rPr lang="en" sz="1200">
                <a:solidFill>
                  <a:schemeClr val="dk1"/>
                </a:solidFill>
                <a:latin typeface="Roboto"/>
                <a:ea typeface="Roboto"/>
                <a:cs typeface="Roboto"/>
                <a:sym typeface="Roboto"/>
              </a:rPr>
              <a:t>, Π [</a:t>
            </a:r>
            <a:r>
              <a:rPr lang="en" sz="1200">
                <a:solidFill>
                  <a:srgbClr val="C00000"/>
                </a:solidFill>
                <a:latin typeface="Roboto"/>
                <a:ea typeface="Roboto"/>
                <a:cs typeface="Roboto"/>
                <a:sym typeface="Roboto"/>
              </a:rPr>
              <a:t>6</a:t>
            </a:r>
            <a:r>
              <a:rPr lang="en" sz="1200">
                <a:solidFill>
                  <a:schemeClr val="dk1"/>
                </a:solidFill>
                <a:latin typeface="Roboto"/>
                <a:ea typeface="Roboto"/>
                <a:cs typeface="Roboto"/>
                <a:sym typeface="Roboto"/>
              </a:rPr>
              <a:t>] =</a:t>
            </a:r>
            <a:r>
              <a:rPr lang="en" sz="1200">
                <a:solidFill>
                  <a:srgbClr val="C00000"/>
                </a:solidFill>
                <a:latin typeface="Roboto"/>
                <a:ea typeface="Roboto"/>
                <a:cs typeface="Roboto"/>
                <a:sym typeface="Roboto"/>
              </a:rPr>
              <a:t>1</a:t>
            </a:r>
            <a:r>
              <a:rPr lang="en" sz="1200">
                <a:solidFill>
                  <a:schemeClr val="dk1"/>
                </a:solidFill>
                <a:latin typeface="Roboto"/>
                <a:ea typeface="Roboto"/>
                <a:cs typeface="Roboto"/>
                <a:sym typeface="Roboto"/>
              </a:rPr>
              <a:t>]  </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1200"/>
              </a:spcAft>
              <a:buSzPts val="1800"/>
              <a:buNone/>
            </a:pPr>
            <a:r>
              <a:t/>
            </a:r>
            <a:endParaRPr sz="1200">
              <a:solidFill>
                <a:srgbClr val="333333"/>
              </a:solidFill>
              <a:highlight>
                <a:srgbClr val="FFFFFF"/>
              </a:highlight>
              <a:latin typeface="Roboto"/>
              <a:ea typeface="Roboto"/>
              <a:cs typeface="Roboto"/>
              <a:sym typeface="Roboto"/>
            </a:endParaRPr>
          </a:p>
        </p:txBody>
      </p:sp>
      <p:pic>
        <p:nvPicPr>
          <p:cNvPr id="453" name="Google Shape;453;g1ba882556e5_0_52"/>
          <p:cNvPicPr preferRelativeResize="0"/>
          <p:nvPr/>
        </p:nvPicPr>
        <p:blipFill rotWithShape="1">
          <a:blip r:embed="rId3">
            <a:alphaModFix/>
          </a:blip>
          <a:srcRect b="0" l="0" r="0" t="0"/>
          <a:stretch/>
        </p:blipFill>
        <p:spPr>
          <a:xfrm>
            <a:off x="1500188" y="2005013"/>
            <a:ext cx="6143625" cy="82867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g1ba882556e5_0_58"/>
          <p:cNvSpPr txBox="1"/>
          <p:nvPr>
            <p:ph type="title"/>
          </p:nvPr>
        </p:nvSpPr>
        <p:spPr>
          <a:xfrm>
            <a:off x="311700" y="958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59" name="Google Shape;459;g1ba882556e5_0_58"/>
          <p:cNvSpPr txBox="1"/>
          <p:nvPr>
            <p:ph idx="1" type="body"/>
          </p:nvPr>
        </p:nvSpPr>
        <p:spPr>
          <a:xfrm>
            <a:off x="311700" y="792350"/>
            <a:ext cx="8520600" cy="4257000"/>
          </a:xfrm>
          <a:prstGeom prst="rect">
            <a:avLst/>
          </a:prstGeom>
          <a:noFill/>
          <a:ln>
            <a:noFill/>
          </a:ln>
        </p:spPr>
        <p:txBody>
          <a:bodyPr anchorCtr="0" anchor="t" bIns="91425" lIns="91425" spcFirstLastPara="1" rIns="91425" wrap="square" tIns="91425">
            <a:normAutofit lnSpcReduction="10000"/>
          </a:bodyPr>
          <a:lstStyle/>
          <a:p>
            <a:pPr indent="0" lvl="0" marL="0" rtl="0" algn="just">
              <a:lnSpc>
                <a:spcPct val="115000"/>
              </a:lnSpc>
              <a:spcBef>
                <a:spcPts val="1200"/>
              </a:spcBef>
              <a:spcAft>
                <a:spcPts val="0"/>
              </a:spcAft>
              <a:buSzPts val="1800"/>
              <a:buNone/>
            </a:pPr>
            <a:r>
              <a:rPr b="1" lang="en" sz="1200">
                <a:solidFill>
                  <a:srgbClr val="333333"/>
                </a:solidFill>
                <a:highlight>
                  <a:srgbClr val="FFFFFF"/>
                </a:highlight>
                <a:latin typeface="Roboto"/>
                <a:ea typeface="Roboto"/>
                <a:cs typeface="Roboto"/>
                <a:sym typeface="Roboto"/>
              </a:rPr>
              <a:t>Thus the final spanning Tree is</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0"/>
              </a:spcAft>
              <a:buSzPts val="1800"/>
              <a:buNone/>
            </a:pPr>
            <a:r>
              <a:rPr b="1" lang="en" sz="1200">
                <a:solidFill>
                  <a:srgbClr val="333333"/>
                </a:solidFill>
                <a:highlight>
                  <a:srgbClr val="FFFFFF"/>
                </a:highlight>
                <a:latin typeface="Roboto"/>
                <a:ea typeface="Roboto"/>
                <a:cs typeface="Roboto"/>
                <a:sym typeface="Roboto"/>
              </a:rPr>
              <a:t>Total Cost = 10 + 25 + 22 + 12 + 16 + 14 = 99</a:t>
            </a:r>
            <a:endParaRPr b="1" sz="1200">
              <a:solidFill>
                <a:srgbClr val="333333"/>
              </a:solidFill>
              <a:highlight>
                <a:srgbClr val="FFFFFF"/>
              </a:highlight>
              <a:latin typeface="Roboto"/>
              <a:ea typeface="Roboto"/>
              <a:cs typeface="Roboto"/>
              <a:sym typeface="Roboto"/>
            </a:endParaRPr>
          </a:p>
          <a:p>
            <a:pPr indent="0" lvl="0" marL="0" rtl="0" algn="just">
              <a:lnSpc>
                <a:spcPct val="115000"/>
              </a:lnSpc>
              <a:spcBef>
                <a:spcPts val="1200"/>
              </a:spcBef>
              <a:spcAft>
                <a:spcPts val="1200"/>
              </a:spcAft>
              <a:buSzPts val="1800"/>
              <a:buNone/>
            </a:pPr>
            <a:r>
              <a:t/>
            </a:r>
            <a:endParaRPr b="1" sz="1200">
              <a:solidFill>
                <a:srgbClr val="333333"/>
              </a:solidFill>
              <a:highlight>
                <a:srgbClr val="FFFFFF"/>
              </a:highlight>
              <a:latin typeface="Roboto"/>
              <a:ea typeface="Roboto"/>
              <a:cs typeface="Roboto"/>
              <a:sym typeface="Roboto"/>
            </a:endParaRPr>
          </a:p>
        </p:txBody>
      </p:sp>
      <p:pic>
        <p:nvPicPr>
          <p:cNvPr id="460" name="Google Shape;460;g1ba882556e5_0_58"/>
          <p:cNvPicPr preferRelativeResize="0"/>
          <p:nvPr/>
        </p:nvPicPr>
        <p:blipFill rotWithShape="1">
          <a:blip r:embed="rId3">
            <a:alphaModFix/>
          </a:blip>
          <a:srcRect b="0" l="0" r="0" t="0"/>
          <a:stretch/>
        </p:blipFill>
        <p:spPr>
          <a:xfrm>
            <a:off x="3052763" y="1238250"/>
            <a:ext cx="3038475" cy="266700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g1ba882556e5_0_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Another Algorithm</a:t>
            </a:r>
            <a:endParaRPr/>
          </a:p>
        </p:txBody>
      </p:sp>
      <p:sp>
        <p:nvSpPr>
          <p:cNvPr id="466" name="Google Shape;466;g1ba882556e5_0_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Clr>
                <a:schemeClr val="dk1"/>
              </a:buClr>
              <a:buSzPts val="1100"/>
              <a:buFont typeface="Arial"/>
              <a:buNone/>
            </a:pPr>
            <a:r>
              <a:rPr b="1" lang="en" sz="1300" u="sng">
                <a:solidFill>
                  <a:srgbClr val="303030"/>
                </a:solidFill>
                <a:highlight>
                  <a:srgbClr val="FFFFFF"/>
                </a:highlight>
              </a:rPr>
              <a:t>Step-01:</a:t>
            </a:r>
            <a:endParaRPr b="1" sz="1300" u="sng">
              <a:solidFill>
                <a:srgbClr val="303030"/>
              </a:solidFill>
              <a:highlight>
                <a:srgbClr val="FFFFFF"/>
              </a:highlight>
            </a:endParaRPr>
          </a:p>
          <a:p>
            <a:pPr indent="0" lvl="0" marL="0" rtl="0" algn="l">
              <a:lnSpc>
                <a:spcPct val="115000"/>
              </a:lnSpc>
              <a:spcBef>
                <a:spcPts val="300"/>
              </a:spcBef>
              <a:spcAft>
                <a:spcPts val="0"/>
              </a:spcAft>
              <a:buSzPts val="1800"/>
              <a:buNone/>
            </a:pPr>
            <a:r>
              <a:rPr lang="en" sz="1150">
                <a:solidFill>
                  <a:srgbClr val="303030"/>
                </a:solidFill>
                <a:highlight>
                  <a:srgbClr val="FFFFFF"/>
                </a:highlight>
              </a:rPr>
              <a:t> </a:t>
            </a:r>
            <a:endParaRPr sz="1150">
              <a:solidFill>
                <a:srgbClr val="303030"/>
              </a:solidFill>
              <a:highlight>
                <a:srgbClr val="FFFFFF"/>
              </a:highlight>
            </a:endParaRPr>
          </a:p>
          <a:p>
            <a:pPr indent="-301625" lvl="0" marL="596900" rtl="0" algn="l">
              <a:lnSpc>
                <a:spcPct val="115000"/>
              </a:lnSpc>
              <a:spcBef>
                <a:spcPts val="900"/>
              </a:spcBef>
              <a:spcAft>
                <a:spcPts val="0"/>
              </a:spcAft>
              <a:buClr>
                <a:srgbClr val="303030"/>
              </a:buClr>
              <a:buSzPts val="1150"/>
              <a:buChar char="●"/>
            </a:pPr>
            <a:r>
              <a:rPr lang="en" sz="1150">
                <a:solidFill>
                  <a:srgbClr val="303030"/>
                </a:solidFill>
                <a:highlight>
                  <a:srgbClr val="FFFFFF"/>
                </a:highlight>
              </a:rPr>
              <a:t>Randomly choose any vertex.</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The vertex connecting to the edge having least weight is usually selected.</a:t>
            </a:r>
            <a:endParaRPr sz="1150">
              <a:solidFill>
                <a:srgbClr val="30303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150">
                <a:solidFill>
                  <a:srgbClr val="303030"/>
                </a:solidFill>
                <a:highlight>
                  <a:srgbClr val="FFFFFF"/>
                </a:highlight>
              </a:rPr>
              <a:t> </a:t>
            </a:r>
            <a:r>
              <a:rPr b="1" lang="en" sz="1300" u="sng">
                <a:solidFill>
                  <a:srgbClr val="303030"/>
                </a:solidFill>
                <a:highlight>
                  <a:srgbClr val="FFFFFF"/>
                </a:highlight>
              </a:rPr>
              <a:t>Step-02:</a:t>
            </a:r>
            <a:endParaRPr b="1" sz="1300" u="sng">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a:t>
            </a:r>
            <a:endParaRPr sz="1150">
              <a:solidFill>
                <a:srgbClr val="303030"/>
              </a:solidFill>
              <a:highlight>
                <a:srgbClr val="FFFFFF"/>
              </a:highlight>
            </a:endParaRPr>
          </a:p>
          <a:p>
            <a:pPr indent="-301625" lvl="0" marL="596900" rtl="0" algn="l">
              <a:lnSpc>
                <a:spcPct val="115000"/>
              </a:lnSpc>
              <a:spcBef>
                <a:spcPts val="900"/>
              </a:spcBef>
              <a:spcAft>
                <a:spcPts val="0"/>
              </a:spcAft>
              <a:buClr>
                <a:srgbClr val="303030"/>
              </a:buClr>
              <a:buSzPts val="1150"/>
              <a:buChar char="●"/>
            </a:pPr>
            <a:r>
              <a:rPr lang="en" sz="1150">
                <a:solidFill>
                  <a:srgbClr val="303030"/>
                </a:solidFill>
                <a:highlight>
                  <a:srgbClr val="FFFFFF"/>
                </a:highlight>
              </a:rPr>
              <a:t>Find all the edges that connect the tree to new vertices.</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Find the least weight edge among those edges and include it in the existing tree.</a:t>
            </a:r>
            <a:endParaRPr sz="1150">
              <a:solidFill>
                <a:srgbClr val="303030"/>
              </a:solidFill>
              <a:highlight>
                <a:srgbClr val="FFFFFF"/>
              </a:highlight>
            </a:endParaRPr>
          </a:p>
          <a:p>
            <a:pPr indent="-301625" lvl="0" marL="596900" rtl="0" algn="l">
              <a:lnSpc>
                <a:spcPct val="115000"/>
              </a:lnSpc>
              <a:spcBef>
                <a:spcPts val="0"/>
              </a:spcBef>
              <a:spcAft>
                <a:spcPts val="0"/>
              </a:spcAft>
              <a:buClr>
                <a:srgbClr val="303030"/>
              </a:buClr>
              <a:buSzPts val="1150"/>
              <a:buChar char="●"/>
            </a:pPr>
            <a:r>
              <a:rPr lang="en" sz="1150">
                <a:solidFill>
                  <a:srgbClr val="303030"/>
                </a:solidFill>
                <a:highlight>
                  <a:srgbClr val="FFFFFF"/>
                </a:highlight>
              </a:rPr>
              <a:t>If including that edge creates a cycle, then reject that edge and look for the next least weight edge.</a:t>
            </a:r>
            <a:endParaRPr sz="1150">
              <a:solidFill>
                <a:srgbClr val="303030"/>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rPr lang="en" sz="1150">
                <a:solidFill>
                  <a:srgbClr val="303030"/>
                </a:solidFill>
                <a:highlight>
                  <a:srgbClr val="FFFFFF"/>
                </a:highlight>
              </a:rPr>
              <a:t> </a:t>
            </a:r>
            <a:r>
              <a:rPr b="1" lang="en" sz="1300" u="sng">
                <a:solidFill>
                  <a:srgbClr val="303030"/>
                </a:solidFill>
                <a:highlight>
                  <a:srgbClr val="FFFFFF"/>
                </a:highlight>
              </a:rPr>
              <a:t>Step-03:</a:t>
            </a:r>
            <a:endParaRPr b="1" sz="1300" u="sng">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a:t>
            </a:r>
            <a:endParaRPr sz="1150">
              <a:solidFill>
                <a:srgbClr val="303030"/>
              </a:solidFill>
              <a:highlight>
                <a:srgbClr val="FFFFFF"/>
              </a:highlight>
            </a:endParaRPr>
          </a:p>
          <a:p>
            <a:pPr indent="-301625" lvl="0" marL="596900" rtl="0" algn="l">
              <a:lnSpc>
                <a:spcPct val="115000"/>
              </a:lnSpc>
              <a:spcBef>
                <a:spcPts val="900"/>
              </a:spcBef>
              <a:spcAft>
                <a:spcPts val="0"/>
              </a:spcAft>
              <a:buClr>
                <a:srgbClr val="303030"/>
              </a:buClr>
              <a:buSzPts val="1150"/>
              <a:buChar char="●"/>
            </a:pPr>
            <a:r>
              <a:rPr lang="en" sz="1150">
                <a:solidFill>
                  <a:srgbClr val="303030"/>
                </a:solidFill>
                <a:highlight>
                  <a:srgbClr val="FFFFFF"/>
                </a:highlight>
              </a:rPr>
              <a:t>Keep repeating step-02 until all the vertices are included and Minimum Spanning Tree (MST) is obtained.</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g1ba882556e5_0_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472" name="Google Shape;472;g1ba882556e5_0_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73" name="Google Shape;473;g1ba882556e5_0_69"/>
          <p:cNvPicPr preferRelativeResize="0"/>
          <p:nvPr/>
        </p:nvPicPr>
        <p:blipFill rotWithShape="1">
          <a:blip r:embed="rId3">
            <a:alphaModFix/>
          </a:blip>
          <a:srcRect b="0" l="0" r="0" t="0"/>
          <a:stretch/>
        </p:blipFill>
        <p:spPr>
          <a:xfrm>
            <a:off x="2652713" y="1500188"/>
            <a:ext cx="3838575" cy="214312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g1ba882556e5_0_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479" name="Google Shape;479;g1ba882556e5_0_7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480" name="Google Shape;480;g1ba882556e5_0_75"/>
          <p:cNvPicPr preferRelativeResize="0"/>
          <p:nvPr/>
        </p:nvPicPr>
        <p:blipFill rotWithShape="1">
          <a:blip r:embed="rId3">
            <a:alphaModFix/>
          </a:blip>
          <a:srcRect b="0" l="0" r="0" t="0"/>
          <a:stretch/>
        </p:blipFill>
        <p:spPr>
          <a:xfrm>
            <a:off x="444350" y="1252100"/>
            <a:ext cx="1352550" cy="1162050"/>
          </a:xfrm>
          <a:prstGeom prst="rect">
            <a:avLst/>
          </a:prstGeom>
          <a:noFill/>
          <a:ln>
            <a:noFill/>
          </a:ln>
        </p:spPr>
      </p:pic>
      <p:pic>
        <p:nvPicPr>
          <p:cNvPr id="481" name="Google Shape;481;g1ba882556e5_0_75"/>
          <p:cNvPicPr preferRelativeResize="0"/>
          <p:nvPr/>
        </p:nvPicPr>
        <p:blipFill rotWithShape="1">
          <a:blip r:embed="rId4">
            <a:alphaModFix/>
          </a:blip>
          <a:srcRect b="0" l="0" r="0" t="0"/>
          <a:stretch/>
        </p:blipFill>
        <p:spPr>
          <a:xfrm>
            <a:off x="3014050" y="1152475"/>
            <a:ext cx="1352550" cy="1924050"/>
          </a:xfrm>
          <a:prstGeom prst="rect">
            <a:avLst/>
          </a:prstGeom>
          <a:noFill/>
          <a:ln>
            <a:noFill/>
          </a:ln>
        </p:spPr>
      </p:pic>
      <p:pic>
        <p:nvPicPr>
          <p:cNvPr id="482" name="Google Shape;482;g1ba882556e5_0_75"/>
          <p:cNvPicPr preferRelativeResize="0"/>
          <p:nvPr/>
        </p:nvPicPr>
        <p:blipFill rotWithShape="1">
          <a:blip r:embed="rId5">
            <a:alphaModFix/>
          </a:blip>
          <a:srcRect b="0" l="0" r="0" t="0"/>
          <a:stretch/>
        </p:blipFill>
        <p:spPr>
          <a:xfrm>
            <a:off x="5583750" y="1095325"/>
            <a:ext cx="2876550" cy="2038350"/>
          </a:xfrm>
          <a:prstGeom prst="rect">
            <a:avLst/>
          </a:prstGeom>
          <a:noFill/>
          <a:ln>
            <a:noFill/>
          </a:ln>
        </p:spPr>
      </p:pic>
      <p:pic>
        <p:nvPicPr>
          <p:cNvPr id="483" name="Google Shape;483;g1ba882556e5_0_75"/>
          <p:cNvPicPr preferRelativeResize="0"/>
          <p:nvPr/>
        </p:nvPicPr>
        <p:blipFill rotWithShape="1">
          <a:blip r:embed="rId6">
            <a:alphaModFix/>
          </a:blip>
          <a:srcRect b="0" l="0" r="0" t="0"/>
          <a:stretch/>
        </p:blipFill>
        <p:spPr>
          <a:xfrm>
            <a:off x="311700" y="3133675"/>
            <a:ext cx="3829050" cy="2038350"/>
          </a:xfrm>
          <a:prstGeom prst="rect">
            <a:avLst/>
          </a:prstGeom>
          <a:noFill/>
          <a:ln>
            <a:noFill/>
          </a:ln>
        </p:spPr>
      </p:pic>
      <p:pic>
        <p:nvPicPr>
          <p:cNvPr id="484" name="Google Shape;484;g1ba882556e5_0_75"/>
          <p:cNvPicPr preferRelativeResize="0"/>
          <p:nvPr/>
        </p:nvPicPr>
        <p:blipFill rotWithShape="1">
          <a:blip r:embed="rId7">
            <a:alphaModFix/>
          </a:blip>
          <a:srcRect b="0" l="0" r="0" t="0"/>
          <a:stretch/>
        </p:blipFill>
        <p:spPr>
          <a:xfrm>
            <a:off x="4572000" y="3133675"/>
            <a:ext cx="3829050" cy="20383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g1ba882556e5_0_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490" name="Google Shape;490;g1ba882556e5_0_85"/>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a:p>
          <a:p>
            <a:pPr indent="0" lvl="0" marL="0" rtl="0" algn="l">
              <a:lnSpc>
                <a:spcPct val="115000"/>
              </a:lnSpc>
              <a:spcBef>
                <a:spcPts val="1200"/>
              </a:spcBef>
              <a:spcAft>
                <a:spcPts val="0"/>
              </a:spcAft>
              <a:buSzPts val="1800"/>
              <a:buNone/>
            </a:pPr>
            <a:r>
              <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Since all the vertices have been included in the MST, so we stop.</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Now, Cost of Minimum Spanning Tree</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Sum of all edge weights</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10 + 25 + 22 + 12 + 16 + 14</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99 units</a:t>
            </a:r>
            <a:endParaRPr sz="1150">
              <a:solidFill>
                <a:srgbClr val="303030"/>
              </a:solidFill>
              <a:highlight>
                <a:srgbClr val="FFFFFF"/>
              </a:highlight>
            </a:endParaRPr>
          </a:p>
          <a:p>
            <a:pPr indent="0" lvl="0" marL="0" rtl="0" algn="l">
              <a:lnSpc>
                <a:spcPct val="115000"/>
              </a:lnSpc>
              <a:spcBef>
                <a:spcPts val="900"/>
              </a:spcBef>
              <a:spcAft>
                <a:spcPts val="900"/>
              </a:spcAft>
              <a:buSzPts val="1800"/>
              <a:buNone/>
            </a:pPr>
            <a:r>
              <a:t/>
            </a:r>
            <a:endParaRPr/>
          </a:p>
        </p:txBody>
      </p:sp>
      <p:pic>
        <p:nvPicPr>
          <p:cNvPr id="491" name="Google Shape;491;g1ba882556e5_0_85"/>
          <p:cNvPicPr preferRelativeResize="0"/>
          <p:nvPr/>
        </p:nvPicPr>
        <p:blipFill rotWithShape="1">
          <a:blip r:embed="rId3">
            <a:alphaModFix/>
          </a:blip>
          <a:srcRect b="0" l="0" r="0" t="0"/>
          <a:stretch/>
        </p:blipFill>
        <p:spPr>
          <a:xfrm>
            <a:off x="589325" y="921700"/>
            <a:ext cx="3829050" cy="20383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g1ba882556e5_0_91"/>
          <p:cNvSpPr txBox="1"/>
          <p:nvPr>
            <p:ph type="title"/>
          </p:nvPr>
        </p:nvSpPr>
        <p:spPr>
          <a:xfrm>
            <a:off x="311700" y="9587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 analysis</a:t>
            </a:r>
            <a:endParaRPr/>
          </a:p>
        </p:txBody>
      </p:sp>
      <p:sp>
        <p:nvSpPr>
          <p:cNvPr id="497" name="Google Shape;497;g1ba882556e5_0_91"/>
          <p:cNvSpPr txBox="1"/>
          <p:nvPr>
            <p:ph idx="1" type="body"/>
          </p:nvPr>
        </p:nvSpPr>
        <p:spPr>
          <a:xfrm>
            <a:off x="311700" y="590900"/>
            <a:ext cx="8520600" cy="455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SzPts val="1800"/>
              <a:buNone/>
            </a:pPr>
            <a:r>
              <a:rPr b="1" lang="en" sz="1400">
                <a:solidFill>
                  <a:srgbClr val="303030"/>
                </a:solidFill>
                <a:highlight>
                  <a:srgbClr val="FFFFFF"/>
                </a:highlight>
              </a:rPr>
              <a:t>Worst case time complexity of Prim’s Algorithm is-</a:t>
            </a:r>
            <a:endParaRPr b="1" sz="1400">
              <a:solidFill>
                <a:srgbClr val="303030"/>
              </a:solidFill>
              <a:highlight>
                <a:srgbClr val="FFFFFF"/>
              </a:highlight>
            </a:endParaRPr>
          </a:p>
          <a:p>
            <a:pPr indent="-317500" lvl="0" marL="596900" rtl="0" algn="l">
              <a:lnSpc>
                <a:spcPct val="115000"/>
              </a:lnSpc>
              <a:spcBef>
                <a:spcPts val="900"/>
              </a:spcBef>
              <a:spcAft>
                <a:spcPts val="0"/>
              </a:spcAft>
              <a:buClr>
                <a:srgbClr val="303030"/>
              </a:buClr>
              <a:buSzPts val="1400"/>
              <a:buChar char="●"/>
            </a:pPr>
            <a:r>
              <a:rPr lang="en" sz="1400">
                <a:solidFill>
                  <a:srgbClr val="303030"/>
                </a:solidFill>
                <a:highlight>
                  <a:srgbClr val="FFFFFF"/>
                </a:highlight>
              </a:rPr>
              <a:t>O(ElogV) using binary heap</a:t>
            </a:r>
            <a:endParaRPr sz="1400">
              <a:solidFill>
                <a:srgbClr val="303030"/>
              </a:solidFill>
              <a:highlight>
                <a:srgbClr val="FFFFFF"/>
              </a:highlight>
            </a:endParaRPr>
          </a:p>
          <a:p>
            <a:pPr indent="-317500" lvl="0" marL="596900" rtl="0" algn="l">
              <a:lnSpc>
                <a:spcPct val="115000"/>
              </a:lnSpc>
              <a:spcBef>
                <a:spcPts val="0"/>
              </a:spcBef>
              <a:spcAft>
                <a:spcPts val="0"/>
              </a:spcAft>
              <a:buClr>
                <a:srgbClr val="303030"/>
              </a:buClr>
              <a:buSzPts val="1400"/>
              <a:buChar char="●"/>
            </a:pPr>
            <a:r>
              <a:rPr lang="en" sz="1400">
                <a:solidFill>
                  <a:srgbClr val="303030"/>
                </a:solidFill>
                <a:highlight>
                  <a:srgbClr val="FFFFFF"/>
                </a:highlight>
              </a:rPr>
              <a:t>O(E + VlogV) using Fibonacci heap</a:t>
            </a:r>
            <a:endParaRPr sz="1400">
              <a:solidFill>
                <a:srgbClr val="303030"/>
              </a:solidFill>
              <a:highlight>
                <a:srgbClr val="FFFFFF"/>
              </a:highlight>
            </a:endParaRPr>
          </a:p>
          <a:p>
            <a:pPr indent="0" lvl="0" marL="0" rtl="0" algn="l">
              <a:lnSpc>
                <a:spcPct val="115000"/>
              </a:lnSpc>
              <a:spcBef>
                <a:spcPts val="1500"/>
              </a:spcBef>
              <a:spcAft>
                <a:spcPts val="0"/>
              </a:spcAft>
              <a:buSzPts val="1800"/>
              <a:buNone/>
            </a:pPr>
            <a:r>
              <a:rPr b="1" lang="en" sz="1400">
                <a:solidFill>
                  <a:srgbClr val="303030"/>
                </a:solidFill>
                <a:highlight>
                  <a:srgbClr val="FFFFFF"/>
                </a:highlight>
              </a:rPr>
              <a:t>Analysis</a:t>
            </a:r>
            <a:endParaRPr b="1" sz="1400">
              <a:solidFill>
                <a:srgbClr val="303030"/>
              </a:solidFill>
              <a:highlight>
                <a:srgbClr val="FFFFFF"/>
              </a:highlight>
            </a:endParaRPr>
          </a:p>
          <a:p>
            <a:pPr indent="0" lvl="0" marL="0" rtl="0" algn="l">
              <a:lnSpc>
                <a:spcPct val="115000"/>
              </a:lnSpc>
              <a:spcBef>
                <a:spcPts val="1500"/>
              </a:spcBef>
              <a:spcAft>
                <a:spcPts val="0"/>
              </a:spcAft>
              <a:buSzPts val="1800"/>
              <a:buNone/>
            </a:pPr>
            <a:r>
              <a:rPr lang="en" sz="1400">
                <a:solidFill>
                  <a:srgbClr val="303030"/>
                </a:solidFill>
                <a:highlight>
                  <a:srgbClr val="FFFFFF"/>
                </a:highlight>
              </a:rPr>
              <a:t>If adjacency list is used to represent the graph, then using breadth first search, all the vertices can be traversed in O(V + E) time.</a:t>
            </a:r>
            <a:endParaRPr sz="1400">
              <a:solidFill>
                <a:srgbClr val="303030"/>
              </a:solidFill>
              <a:highlight>
                <a:srgbClr val="FFFFFF"/>
              </a:highlight>
            </a:endParaRPr>
          </a:p>
          <a:p>
            <a:pPr indent="-317500" lvl="0" marL="457200" rtl="0" algn="l">
              <a:lnSpc>
                <a:spcPct val="115000"/>
              </a:lnSpc>
              <a:spcBef>
                <a:spcPts val="1500"/>
              </a:spcBef>
              <a:spcAft>
                <a:spcPts val="0"/>
              </a:spcAft>
              <a:buClr>
                <a:srgbClr val="303030"/>
              </a:buClr>
              <a:buSzPts val="1400"/>
              <a:buChar char="●"/>
            </a:pPr>
            <a:r>
              <a:rPr lang="en" sz="1400">
                <a:solidFill>
                  <a:srgbClr val="303030"/>
                </a:solidFill>
                <a:highlight>
                  <a:srgbClr val="FFFFFF"/>
                </a:highlight>
              </a:rPr>
              <a:t>We traverse all the vertices of graph using breadth first search and use a min heap for storing the vertices not yet included in the MST.</a:t>
            </a:r>
            <a:endParaRPr sz="1400">
              <a:solidFill>
                <a:srgbClr val="303030"/>
              </a:solidFill>
              <a:highlight>
                <a:srgbClr val="FFFFFF"/>
              </a:highlight>
            </a:endParaRPr>
          </a:p>
          <a:p>
            <a:pPr indent="-317500" lvl="0" marL="457200" rtl="0" algn="l">
              <a:lnSpc>
                <a:spcPct val="115000"/>
              </a:lnSpc>
              <a:spcBef>
                <a:spcPts val="0"/>
              </a:spcBef>
              <a:spcAft>
                <a:spcPts val="0"/>
              </a:spcAft>
              <a:buClr>
                <a:srgbClr val="303030"/>
              </a:buClr>
              <a:buSzPts val="1400"/>
              <a:buChar char="●"/>
            </a:pPr>
            <a:r>
              <a:rPr lang="en" sz="1400">
                <a:solidFill>
                  <a:srgbClr val="303030"/>
                </a:solidFill>
                <a:highlight>
                  <a:srgbClr val="FFFFFF"/>
                </a:highlight>
              </a:rPr>
              <a:t>To get the minimum weight edge, we use min heap as a priority queue.</a:t>
            </a:r>
            <a:endParaRPr sz="1400">
              <a:solidFill>
                <a:srgbClr val="303030"/>
              </a:solidFill>
              <a:highlight>
                <a:srgbClr val="FFFFFF"/>
              </a:highlight>
            </a:endParaRPr>
          </a:p>
          <a:p>
            <a:pPr indent="-317500" lvl="0" marL="457200" rtl="0" algn="l">
              <a:lnSpc>
                <a:spcPct val="115000"/>
              </a:lnSpc>
              <a:spcBef>
                <a:spcPts val="0"/>
              </a:spcBef>
              <a:spcAft>
                <a:spcPts val="0"/>
              </a:spcAft>
              <a:buClr>
                <a:srgbClr val="303030"/>
              </a:buClr>
              <a:buSzPts val="1400"/>
              <a:buChar char="●"/>
            </a:pPr>
            <a:r>
              <a:rPr lang="en" sz="1400">
                <a:solidFill>
                  <a:srgbClr val="303030"/>
                </a:solidFill>
                <a:highlight>
                  <a:srgbClr val="FFFFFF"/>
                </a:highlight>
              </a:rPr>
              <a:t>Min heap operations like extracting minimum element and decreasing key value takes O(logV) time.</a:t>
            </a:r>
            <a:endParaRPr sz="1400">
              <a:solidFill>
                <a:srgbClr val="303030"/>
              </a:solidFill>
              <a:highlight>
                <a:srgbClr val="FFFFFF"/>
              </a:highlight>
            </a:endParaRPr>
          </a:p>
          <a:p>
            <a:pPr indent="0" lvl="0" marL="0" rtl="0" algn="l">
              <a:lnSpc>
                <a:spcPct val="115000"/>
              </a:lnSpc>
              <a:spcBef>
                <a:spcPts val="1500"/>
              </a:spcBef>
              <a:spcAft>
                <a:spcPts val="0"/>
              </a:spcAft>
              <a:buSzPts val="1800"/>
              <a:buNone/>
            </a:pPr>
            <a:r>
              <a:rPr lang="en" sz="1400">
                <a:solidFill>
                  <a:srgbClr val="303030"/>
                </a:solidFill>
                <a:highlight>
                  <a:srgbClr val="FFFFFF"/>
                </a:highlight>
              </a:rPr>
              <a:t> So, overall time complexity</a:t>
            </a:r>
            <a:endParaRPr sz="1400">
              <a:solidFill>
                <a:srgbClr val="303030"/>
              </a:solidFill>
              <a:highlight>
                <a:srgbClr val="FFFFFF"/>
              </a:highlight>
            </a:endParaRPr>
          </a:p>
          <a:p>
            <a:pPr indent="0" lvl="0" marL="0" rtl="0" algn="l">
              <a:lnSpc>
                <a:spcPct val="115000"/>
              </a:lnSpc>
              <a:spcBef>
                <a:spcPts val="900"/>
              </a:spcBef>
              <a:spcAft>
                <a:spcPts val="0"/>
              </a:spcAft>
              <a:buSzPts val="1800"/>
              <a:buNone/>
            </a:pPr>
            <a:r>
              <a:rPr lang="en" sz="1400">
                <a:solidFill>
                  <a:srgbClr val="303030"/>
                </a:solidFill>
                <a:highlight>
                  <a:srgbClr val="FFFFFF"/>
                </a:highlight>
              </a:rPr>
              <a:t>= O(E + V) x O(logV)= O((E + V)logV)= O(ElogV) </a:t>
            </a:r>
            <a:endParaRPr sz="1400">
              <a:solidFill>
                <a:srgbClr val="303030"/>
              </a:solidFill>
              <a:highlight>
                <a:srgbClr val="FFFFFF"/>
              </a:highlight>
            </a:endParaRPr>
          </a:p>
          <a:p>
            <a:pPr indent="0" lvl="0" marL="0" rtl="0" algn="l">
              <a:lnSpc>
                <a:spcPct val="115000"/>
              </a:lnSpc>
              <a:spcBef>
                <a:spcPts val="900"/>
              </a:spcBef>
              <a:spcAft>
                <a:spcPts val="0"/>
              </a:spcAft>
              <a:buSzPts val="1800"/>
              <a:buNone/>
            </a:pPr>
            <a:r>
              <a:rPr lang="en" sz="1400">
                <a:solidFill>
                  <a:srgbClr val="303030"/>
                </a:solidFill>
                <a:highlight>
                  <a:srgbClr val="FFFFFF"/>
                </a:highlight>
              </a:rPr>
              <a:t>This time complexity can be improved and reduced to O(E + VlogV) using Fibonacci heap.</a:t>
            </a:r>
            <a:endParaRPr sz="1400">
              <a:solidFill>
                <a:srgbClr val="303030"/>
              </a:solidFill>
              <a:highlight>
                <a:srgbClr val="FFFFFF"/>
              </a:highlight>
            </a:endParaRPr>
          </a:p>
          <a:p>
            <a:pPr indent="0" lvl="0" marL="0" rtl="0" algn="l">
              <a:lnSpc>
                <a:spcPct val="115000"/>
              </a:lnSpc>
              <a:spcBef>
                <a:spcPts val="900"/>
              </a:spcBef>
              <a:spcAft>
                <a:spcPts val="1200"/>
              </a:spcAft>
              <a:buClr>
                <a:schemeClr val="dk1"/>
              </a:buClr>
              <a:buSzPts val="1100"/>
              <a:buFont typeface="Arial"/>
              <a:buNone/>
            </a:pPr>
            <a:r>
              <a:t/>
            </a:r>
            <a:endParaRPr sz="1300">
              <a:solidFill>
                <a:srgbClr val="273239"/>
              </a:solidFill>
              <a:highlight>
                <a:srgbClr val="FFFFFF"/>
              </a:highlight>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1ba882556e5_0_9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Kruskal Algorithm</a:t>
            </a:r>
            <a:endParaRPr/>
          </a:p>
        </p:txBody>
      </p:sp>
      <p:sp>
        <p:nvSpPr>
          <p:cNvPr id="503" name="Google Shape;503;g1ba882556e5_0_96"/>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just">
              <a:lnSpc>
                <a:spcPct val="115000"/>
              </a:lnSpc>
              <a:spcBef>
                <a:spcPts val="0"/>
              </a:spcBef>
              <a:spcAft>
                <a:spcPts val="0"/>
              </a:spcAft>
              <a:buSzPct val="129730"/>
              <a:buNone/>
            </a:pPr>
            <a:r>
              <a:rPr lang="en" sz="1500">
                <a:solidFill>
                  <a:srgbClr val="333333"/>
                </a:solidFill>
                <a:highlight>
                  <a:srgbClr val="FFFFFF"/>
                </a:highlight>
              </a:rPr>
              <a:t>An algorithm to construct a Minimum Spanning Tree for a connected weighted graph. It is a Greedy Algorithm. The Greedy Choice is to put the smallest weight edge that does not cause a cycle in the MST constructed so far.</a:t>
            </a:r>
            <a:endParaRPr sz="1500">
              <a:solidFill>
                <a:srgbClr val="333333"/>
              </a:solidFill>
              <a:highlight>
                <a:srgbClr val="FFFFFF"/>
              </a:highlight>
            </a:endParaRPr>
          </a:p>
          <a:p>
            <a:pPr indent="0" lvl="0" marL="0" rtl="0" algn="just">
              <a:lnSpc>
                <a:spcPct val="115000"/>
              </a:lnSpc>
              <a:spcBef>
                <a:spcPts val="1200"/>
              </a:spcBef>
              <a:spcAft>
                <a:spcPts val="0"/>
              </a:spcAft>
              <a:buSzPct val="129730"/>
              <a:buNone/>
            </a:pPr>
            <a:r>
              <a:rPr b="1" lang="en" sz="1500">
                <a:solidFill>
                  <a:srgbClr val="333333"/>
                </a:solidFill>
                <a:highlight>
                  <a:srgbClr val="FFFFFF"/>
                </a:highlight>
              </a:rPr>
              <a:t>Steps:</a:t>
            </a:r>
            <a:endParaRPr b="1" sz="1500">
              <a:solidFill>
                <a:srgbClr val="333333"/>
              </a:solidFill>
              <a:highlight>
                <a:srgbClr val="FFFFFF"/>
              </a:highlight>
            </a:endParaRPr>
          </a:p>
          <a:p>
            <a:pPr indent="-316738" lvl="0" marL="457200" marR="25400" rtl="0" algn="just">
              <a:lnSpc>
                <a:spcPct val="156250"/>
              </a:lnSpc>
              <a:spcBef>
                <a:spcPts val="1500"/>
              </a:spcBef>
              <a:spcAft>
                <a:spcPts val="0"/>
              </a:spcAft>
              <a:buClr>
                <a:schemeClr val="dk1"/>
              </a:buClr>
              <a:buSzPct val="100000"/>
              <a:buFont typeface="Arial"/>
              <a:buAutoNum type="arabicPeriod"/>
            </a:pPr>
            <a:r>
              <a:rPr lang="en" sz="1500">
                <a:solidFill>
                  <a:schemeClr val="dk1"/>
                </a:solidFill>
                <a:highlight>
                  <a:srgbClr val="FFFFFF"/>
                </a:highlight>
              </a:rPr>
              <a:t>Arrange the edge of G in order of increasing weight.</a:t>
            </a:r>
            <a:endParaRPr sz="1500">
              <a:solidFill>
                <a:schemeClr val="dk1"/>
              </a:solidFill>
              <a:highlight>
                <a:srgbClr val="FFFFFF"/>
              </a:highlight>
            </a:endParaRPr>
          </a:p>
          <a:p>
            <a:pPr indent="-316738" lvl="0" marL="457200" marR="25400" rtl="0" algn="just">
              <a:lnSpc>
                <a:spcPct val="156250"/>
              </a:lnSpc>
              <a:spcBef>
                <a:spcPts val="0"/>
              </a:spcBef>
              <a:spcAft>
                <a:spcPts val="0"/>
              </a:spcAft>
              <a:buClr>
                <a:schemeClr val="dk1"/>
              </a:buClr>
              <a:buSzPct val="100000"/>
              <a:buFont typeface="Arial"/>
              <a:buAutoNum type="arabicPeriod"/>
            </a:pPr>
            <a:r>
              <a:rPr lang="en" sz="1500">
                <a:solidFill>
                  <a:schemeClr val="dk1"/>
                </a:solidFill>
                <a:highlight>
                  <a:srgbClr val="FFFFFF"/>
                </a:highlight>
              </a:rPr>
              <a:t>Starting only with the vertices of G and proceeding sequentially add each edge which does not result in a cycle, until (n - 1) edges are used.</a:t>
            </a:r>
            <a:endParaRPr sz="1500">
              <a:solidFill>
                <a:schemeClr val="dk1"/>
              </a:solidFill>
              <a:highlight>
                <a:srgbClr val="FFFFFF"/>
              </a:highlight>
            </a:endParaRPr>
          </a:p>
          <a:p>
            <a:pPr indent="-316738" lvl="0" marL="457200" marR="25400" rtl="0" algn="just">
              <a:lnSpc>
                <a:spcPct val="156250"/>
              </a:lnSpc>
              <a:spcBef>
                <a:spcPts val="0"/>
              </a:spcBef>
              <a:spcAft>
                <a:spcPts val="0"/>
              </a:spcAft>
              <a:buClr>
                <a:schemeClr val="dk1"/>
              </a:buClr>
              <a:buSzPct val="100000"/>
              <a:buFont typeface="Arial"/>
              <a:buAutoNum type="arabicPeriod"/>
            </a:pPr>
            <a:r>
              <a:rPr lang="en" sz="1500">
                <a:solidFill>
                  <a:schemeClr val="dk1"/>
                </a:solidFill>
                <a:highlight>
                  <a:srgbClr val="FFFFFF"/>
                </a:highlight>
              </a:rPr>
              <a:t>EXIT.</a:t>
            </a:r>
            <a:endParaRPr sz="1500">
              <a:solidFill>
                <a:schemeClr val="dk1"/>
              </a:solidFill>
              <a:highlight>
                <a:srgbClr val="FFFFFF"/>
              </a:highlight>
            </a:endParaRPr>
          </a:p>
          <a:p>
            <a:pPr indent="0" lvl="0" marL="0" rtl="0" algn="ctr">
              <a:lnSpc>
                <a:spcPct val="150000"/>
              </a:lnSpc>
              <a:spcBef>
                <a:spcPts val="1200"/>
              </a:spcBef>
              <a:spcAft>
                <a:spcPts val="0"/>
              </a:spcAft>
              <a:buSzPct val="149688"/>
              <a:buNone/>
            </a:pPr>
            <a:r>
              <a:rPr b="1" lang="en" sz="1300" u="sng">
                <a:solidFill>
                  <a:schemeClr val="dk1"/>
                </a:solidFill>
              </a:rPr>
              <a:t>Thumb Rule to Remember</a:t>
            </a:r>
            <a:endParaRPr b="1" sz="1300" u="sng">
              <a:solidFill>
                <a:schemeClr val="dk1"/>
              </a:solidFill>
            </a:endParaRPr>
          </a:p>
          <a:p>
            <a:pPr indent="0" lvl="0" marL="0" rtl="0" algn="l">
              <a:lnSpc>
                <a:spcPct val="115000"/>
              </a:lnSpc>
              <a:spcBef>
                <a:spcPts val="300"/>
              </a:spcBef>
              <a:spcAft>
                <a:spcPts val="0"/>
              </a:spcAft>
              <a:buSzPct val="176904"/>
              <a:buNone/>
            </a:pPr>
            <a:r>
              <a:rPr lang="en" sz="1100">
                <a:solidFill>
                  <a:schemeClr val="dk1"/>
                </a:solidFill>
              </a:rPr>
              <a:t> </a:t>
            </a:r>
            <a:endParaRPr sz="1100">
              <a:solidFill>
                <a:schemeClr val="dk1"/>
              </a:solidFill>
            </a:endParaRPr>
          </a:p>
          <a:p>
            <a:pPr indent="0" lvl="0" marL="0" rtl="0" algn="l">
              <a:lnSpc>
                <a:spcPct val="115000"/>
              </a:lnSpc>
              <a:spcBef>
                <a:spcPts val="900"/>
              </a:spcBef>
              <a:spcAft>
                <a:spcPts val="0"/>
              </a:spcAft>
              <a:buSzPct val="127687"/>
              <a:buNone/>
            </a:pPr>
            <a:r>
              <a:rPr lang="en" sz="1524">
                <a:solidFill>
                  <a:schemeClr val="dk1"/>
                </a:solidFill>
              </a:rPr>
              <a:t>The above steps may be reduced to the following thumb rule-</a:t>
            </a:r>
            <a:endParaRPr sz="1524">
              <a:solidFill>
                <a:schemeClr val="dk1"/>
              </a:solidFill>
            </a:endParaRPr>
          </a:p>
          <a:p>
            <a:pPr indent="-318178" lvl="0" marL="596900" rtl="0" algn="l">
              <a:lnSpc>
                <a:spcPct val="115000"/>
              </a:lnSpc>
              <a:spcBef>
                <a:spcPts val="900"/>
              </a:spcBef>
              <a:spcAft>
                <a:spcPts val="0"/>
              </a:spcAft>
              <a:buClr>
                <a:schemeClr val="dk1"/>
              </a:buClr>
              <a:buSzPct val="100000"/>
              <a:buChar char="●"/>
            </a:pPr>
            <a:r>
              <a:rPr lang="en" sz="1524">
                <a:solidFill>
                  <a:schemeClr val="dk1"/>
                </a:solidFill>
              </a:rPr>
              <a:t>Simply draw all the vertices on the paper.</a:t>
            </a:r>
            <a:endParaRPr sz="1524">
              <a:solidFill>
                <a:schemeClr val="dk1"/>
              </a:solidFill>
            </a:endParaRPr>
          </a:p>
          <a:p>
            <a:pPr indent="-318178" lvl="0" marL="596900" rtl="0" algn="l">
              <a:lnSpc>
                <a:spcPct val="115000"/>
              </a:lnSpc>
              <a:spcBef>
                <a:spcPts val="0"/>
              </a:spcBef>
              <a:spcAft>
                <a:spcPts val="0"/>
              </a:spcAft>
              <a:buClr>
                <a:schemeClr val="dk1"/>
              </a:buClr>
              <a:buSzPct val="100000"/>
              <a:buChar char="●"/>
            </a:pPr>
            <a:r>
              <a:rPr lang="en" sz="1524">
                <a:solidFill>
                  <a:schemeClr val="dk1"/>
                </a:solidFill>
              </a:rPr>
              <a:t>Connect these vertices using edges with minimum weights such that no cycle gets formed.</a:t>
            </a:r>
            <a:endParaRPr sz="1524">
              <a:solidFill>
                <a:srgbClr val="333333"/>
              </a:solidFill>
              <a:highlight>
                <a:srgbClr val="FFFFFF"/>
              </a:highligh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1ba882556e5_0_10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Kruskal Algorithm</a:t>
            </a:r>
            <a:endParaRPr/>
          </a:p>
        </p:txBody>
      </p:sp>
      <p:sp>
        <p:nvSpPr>
          <p:cNvPr id="509" name="Google Shape;509;g1ba882556e5_0_101"/>
          <p:cNvSpPr txBox="1"/>
          <p:nvPr>
            <p:ph idx="1" type="body"/>
          </p:nvPr>
        </p:nvSpPr>
        <p:spPr>
          <a:xfrm>
            <a:off x="311700" y="1152475"/>
            <a:ext cx="8520600" cy="3897000"/>
          </a:xfrm>
          <a:prstGeom prst="rect">
            <a:avLst/>
          </a:prstGeom>
          <a:noFill/>
          <a:ln>
            <a:noFill/>
          </a:ln>
        </p:spPr>
        <p:txBody>
          <a:bodyPr anchorCtr="0" anchor="t" bIns="91425" lIns="91425" spcFirstLastPara="1" rIns="91425" wrap="square" tIns="91425">
            <a:normAutofit lnSpcReduction="10000"/>
          </a:bodyPr>
          <a:lstStyle/>
          <a:p>
            <a:pPr indent="0" lvl="0" marL="457200" marR="25400" rtl="0" algn="just">
              <a:lnSpc>
                <a:spcPct val="156250"/>
              </a:lnSpc>
              <a:spcBef>
                <a:spcPts val="1500"/>
              </a:spcBef>
              <a:spcAft>
                <a:spcPts val="0"/>
              </a:spcAft>
              <a:buSzPts val="1800"/>
              <a:buNone/>
            </a:pPr>
            <a:r>
              <a:rPr b="1" lang="en" sz="1200">
                <a:solidFill>
                  <a:srgbClr val="333333"/>
                </a:solidFill>
                <a:latin typeface="Roboto"/>
                <a:ea typeface="Roboto"/>
                <a:cs typeface="Roboto"/>
                <a:sym typeface="Roboto"/>
              </a:rPr>
              <a:t>MST- KRUSKAL (G, w)</a:t>
            </a:r>
            <a:endParaRPr sz="1200">
              <a:solidFill>
                <a:srgbClr val="333333"/>
              </a:solidFill>
            </a:endParaRPr>
          </a:p>
          <a:p>
            <a:pPr indent="-323850" lvl="0" marL="457200" marR="25400" rtl="0" algn="just">
              <a:lnSpc>
                <a:spcPct val="156250"/>
              </a:lnSpc>
              <a:spcBef>
                <a:spcPts val="1500"/>
              </a:spcBef>
              <a:spcAft>
                <a:spcPts val="0"/>
              </a:spcAft>
              <a:buClr>
                <a:schemeClr val="dk1"/>
              </a:buClr>
              <a:buSzPts val="1500"/>
              <a:buFont typeface="Arial"/>
              <a:buAutoNum type="arabicPeriod"/>
            </a:pPr>
            <a:r>
              <a:rPr lang="en" sz="1200">
                <a:solidFill>
                  <a:srgbClr val="333333"/>
                </a:solidFill>
              </a:rPr>
              <a:t>. A ← ∅</a:t>
            </a:r>
            <a:endParaRPr sz="1200">
              <a:solidFill>
                <a:srgbClr val="333333"/>
              </a:solidFill>
            </a:endParaRPr>
          </a:p>
          <a:p>
            <a:pPr indent="-323850" lvl="0" marL="457200" marR="25400" rtl="0" algn="just">
              <a:lnSpc>
                <a:spcPct val="156250"/>
              </a:lnSpc>
              <a:spcBef>
                <a:spcPts val="0"/>
              </a:spcBef>
              <a:spcAft>
                <a:spcPts val="0"/>
              </a:spcAft>
              <a:buClr>
                <a:schemeClr val="dk1"/>
              </a:buClr>
              <a:buSzPts val="1500"/>
              <a:buFont typeface="Arial"/>
              <a:buAutoNum type="arabicPeriod"/>
            </a:pPr>
            <a:r>
              <a:rPr lang="en" sz="1200">
                <a:solidFill>
                  <a:srgbClr val="333333"/>
                </a:solidFill>
              </a:rPr>
              <a:t> for each vertex v ∈ V [G]</a:t>
            </a:r>
            <a:endParaRPr sz="1200">
              <a:solidFill>
                <a:srgbClr val="333333"/>
              </a:solidFill>
            </a:endParaRPr>
          </a:p>
          <a:p>
            <a:pPr indent="-323850" lvl="0" marL="457200" marR="25400" rtl="0" algn="just">
              <a:lnSpc>
                <a:spcPct val="156250"/>
              </a:lnSpc>
              <a:spcBef>
                <a:spcPts val="0"/>
              </a:spcBef>
              <a:spcAft>
                <a:spcPts val="0"/>
              </a:spcAft>
              <a:buClr>
                <a:schemeClr val="dk1"/>
              </a:buClr>
              <a:buSzPts val="1500"/>
              <a:buFont typeface="Arial"/>
              <a:buAutoNum type="arabicPeriod"/>
            </a:pPr>
            <a:r>
              <a:rPr lang="en" sz="1200">
                <a:solidFill>
                  <a:srgbClr val="333333"/>
                </a:solidFill>
              </a:rPr>
              <a:t> do MAKE - SET (v)</a:t>
            </a:r>
            <a:endParaRPr sz="1200">
              <a:solidFill>
                <a:srgbClr val="333333"/>
              </a:solidFill>
            </a:endParaRPr>
          </a:p>
          <a:p>
            <a:pPr indent="-323850" lvl="0" marL="457200" marR="25400" rtl="0" algn="just">
              <a:lnSpc>
                <a:spcPct val="156250"/>
              </a:lnSpc>
              <a:spcBef>
                <a:spcPts val="0"/>
              </a:spcBef>
              <a:spcAft>
                <a:spcPts val="0"/>
              </a:spcAft>
              <a:buClr>
                <a:schemeClr val="dk1"/>
              </a:buClr>
              <a:buSzPts val="1500"/>
              <a:buFont typeface="Arial"/>
              <a:buAutoNum type="arabicPeriod"/>
            </a:pPr>
            <a:r>
              <a:rPr lang="en" sz="1200">
                <a:solidFill>
                  <a:srgbClr val="333333"/>
                </a:solidFill>
              </a:rPr>
              <a:t>  sort the edges of E into non decreasing order by weight w</a:t>
            </a:r>
            <a:endParaRPr sz="1200">
              <a:solidFill>
                <a:srgbClr val="333333"/>
              </a:solidFill>
            </a:endParaRPr>
          </a:p>
          <a:p>
            <a:pPr indent="-323850" lvl="0" marL="457200" marR="25400" rtl="0" algn="just">
              <a:lnSpc>
                <a:spcPct val="156250"/>
              </a:lnSpc>
              <a:spcBef>
                <a:spcPts val="0"/>
              </a:spcBef>
              <a:spcAft>
                <a:spcPts val="0"/>
              </a:spcAft>
              <a:buClr>
                <a:schemeClr val="dk1"/>
              </a:buClr>
              <a:buSzPts val="1500"/>
              <a:buFont typeface="Arial"/>
              <a:buAutoNum type="arabicPeriod"/>
            </a:pPr>
            <a:r>
              <a:rPr lang="en" sz="1200">
                <a:solidFill>
                  <a:srgbClr val="333333"/>
                </a:solidFill>
              </a:rPr>
              <a:t> for each edge (u, v) ∈ E, taken in non decreasing order by weight</a:t>
            </a:r>
            <a:endParaRPr sz="1200">
              <a:solidFill>
                <a:srgbClr val="333333"/>
              </a:solidFill>
            </a:endParaRPr>
          </a:p>
          <a:p>
            <a:pPr indent="-323850" lvl="0" marL="457200" marR="25400" rtl="0" algn="just">
              <a:lnSpc>
                <a:spcPct val="156250"/>
              </a:lnSpc>
              <a:spcBef>
                <a:spcPts val="0"/>
              </a:spcBef>
              <a:spcAft>
                <a:spcPts val="0"/>
              </a:spcAft>
              <a:buClr>
                <a:schemeClr val="dk1"/>
              </a:buClr>
              <a:buSzPts val="1500"/>
              <a:buFont typeface="Arial"/>
              <a:buAutoNum type="arabicPeriod"/>
            </a:pPr>
            <a:r>
              <a:rPr lang="en" sz="1200">
                <a:solidFill>
                  <a:srgbClr val="333333"/>
                </a:solidFill>
              </a:rPr>
              <a:t>  do if FIND-SET (μ) ≠ if FIND-SET (v)</a:t>
            </a:r>
            <a:endParaRPr sz="1200">
              <a:solidFill>
                <a:srgbClr val="333333"/>
              </a:solidFill>
            </a:endParaRPr>
          </a:p>
          <a:p>
            <a:pPr indent="-323850" lvl="0" marL="457200" marR="25400" rtl="0" algn="just">
              <a:lnSpc>
                <a:spcPct val="156250"/>
              </a:lnSpc>
              <a:spcBef>
                <a:spcPts val="0"/>
              </a:spcBef>
              <a:spcAft>
                <a:spcPts val="0"/>
              </a:spcAft>
              <a:buClr>
                <a:schemeClr val="dk1"/>
              </a:buClr>
              <a:buSzPts val="1500"/>
              <a:buFont typeface="Arial"/>
              <a:buAutoNum type="arabicPeriod"/>
            </a:pPr>
            <a:r>
              <a:rPr lang="en" sz="1200">
                <a:solidFill>
                  <a:srgbClr val="333333"/>
                </a:solidFill>
              </a:rPr>
              <a:t> then A  ←  A ∪ {(u, v)}</a:t>
            </a:r>
            <a:endParaRPr sz="1200">
              <a:solidFill>
                <a:srgbClr val="333333"/>
              </a:solidFill>
            </a:endParaRPr>
          </a:p>
          <a:p>
            <a:pPr indent="-323850" lvl="0" marL="457200" marR="25400" rtl="0" algn="just">
              <a:lnSpc>
                <a:spcPct val="156250"/>
              </a:lnSpc>
              <a:spcBef>
                <a:spcPts val="0"/>
              </a:spcBef>
              <a:spcAft>
                <a:spcPts val="0"/>
              </a:spcAft>
              <a:buClr>
                <a:schemeClr val="dk1"/>
              </a:buClr>
              <a:buSzPts val="1500"/>
              <a:buFont typeface="Arial"/>
              <a:buAutoNum type="arabicPeriod"/>
            </a:pPr>
            <a:r>
              <a:rPr lang="en" sz="1200">
                <a:solidFill>
                  <a:srgbClr val="333333"/>
                </a:solidFill>
              </a:rPr>
              <a:t>  UNION (u, v)</a:t>
            </a:r>
            <a:endParaRPr sz="1200">
              <a:solidFill>
                <a:srgbClr val="333333"/>
              </a:solidFill>
            </a:endParaRPr>
          </a:p>
          <a:p>
            <a:pPr indent="-323850" lvl="0" marL="457200" rtl="0" algn="just">
              <a:lnSpc>
                <a:spcPct val="115000"/>
              </a:lnSpc>
              <a:spcBef>
                <a:spcPts val="0"/>
              </a:spcBef>
              <a:spcAft>
                <a:spcPts val="0"/>
              </a:spcAft>
              <a:buClr>
                <a:schemeClr val="dk1"/>
              </a:buClr>
              <a:buSzPts val="1500"/>
              <a:buFont typeface="Arial"/>
              <a:buAutoNum type="arabicPeriod"/>
            </a:pPr>
            <a:r>
              <a:rPr lang="en" sz="1200">
                <a:solidFill>
                  <a:srgbClr val="333333"/>
                </a:solidFill>
              </a:rPr>
              <a:t> return A</a:t>
            </a:r>
            <a:endParaRPr sz="1500">
              <a:solidFill>
                <a:srgbClr val="333333"/>
              </a:solidFill>
              <a:highlight>
                <a:srgbClr val="FFFFFF"/>
              </a:highlight>
            </a:endParaRPr>
          </a:p>
          <a:p>
            <a:pPr indent="0" lvl="0" marL="0" rtl="0" algn="l">
              <a:lnSpc>
                <a:spcPct val="115000"/>
              </a:lnSpc>
              <a:spcBef>
                <a:spcPts val="400"/>
              </a:spcBef>
              <a:spcAft>
                <a:spcPts val="1200"/>
              </a:spcAft>
              <a:buSzPts val="1800"/>
              <a:buNone/>
            </a:pPr>
            <a:r>
              <a:t/>
            </a:r>
            <a:endParaRPr sz="1200">
              <a:solidFill>
                <a:srgbClr val="333333"/>
              </a:solidFill>
              <a:highlight>
                <a:srgbClr val="FFFFFF"/>
              </a:highlight>
              <a:latin typeface="Roboto"/>
              <a:ea typeface="Roboto"/>
              <a:cs typeface="Roboto"/>
              <a:sym typeface="Robo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g1ba882556e5_0_10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a:p>
            <a:pPr indent="0" lvl="0" marL="0" rtl="0" algn="l">
              <a:lnSpc>
                <a:spcPct val="100000"/>
              </a:lnSpc>
              <a:spcBef>
                <a:spcPts val="0"/>
              </a:spcBef>
              <a:spcAft>
                <a:spcPts val="0"/>
              </a:spcAft>
              <a:buSzPct val="111111"/>
              <a:buNone/>
            </a:pPr>
            <a:r>
              <a:t/>
            </a:r>
            <a:endParaRPr/>
          </a:p>
        </p:txBody>
      </p:sp>
      <p:sp>
        <p:nvSpPr>
          <p:cNvPr id="515" name="Google Shape;515;g1ba882556e5_0_10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16" name="Google Shape;516;g1ba882556e5_0_106"/>
          <p:cNvPicPr preferRelativeResize="0"/>
          <p:nvPr/>
        </p:nvPicPr>
        <p:blipFill rotWithShape="1">
          <a:blip r:embed="rId3">
            <a:alphaModFix/>
          </a:blip>
          <a:srcRect b="0" l="0" r="0" t="0"/>
          <a:stretch/>
        </p:blipFill>
        <p:spPr>
          <a:xfrm>
            <a:off x="2471750" y="1614503"/>
            <a:ext cx="4200525" cy="2333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txBox="1"/>
          <p:nvPr>
            <p:ph type="title"/>
          </p:nvPr>
        </p:nvSpPr>
        <p:spPr>
          <a:xfrm>
            <a:off x="482050" y="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2. Undirected Graphs</a:t>
            </a:r>
            <a:endParaRPr/>
          </a:p>
        </p:txBody>
      </p:sp>
      <p:sp>
        <p:nvSpPr>
          <p:cNvPr id="101" name="Google Shape;101;p8"/>
          <p:cNvSpPr txBox="1"/>
          <p:nvPr>
            <p:ph idx="1" type="body"/>
          </p:nvPr>
        </p:nvSpPr>
        <p:spPr>
          <a:xfrm>
            <a:off x="93800" y="719150"/>
            <a:ext cx="5424900" cy="38529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rPr lang="en" sz="2000"/>
              <a:t>If we take a look at the pictorial representation that we had in the Real-world example above, we can clearly see that different nodes are connected by a link (i.e. edge) and that edge doesn't have any kind of direction associated with it. For example, the edge between "Anuj" and "Deepak" is bi-directional and hence the relationship between them is two ways, which turns out to be that "Anuj" knows "Deepak" and "Deepak" also knows about "Anuj". These types of graphs where the relation is bi-directional or there is not a single direction, are known as Undirected graphs.</a:t>
            </a:r>
            <a:endParaRPr sz="2000"/>
          </a:p>
        </p:txBody>
      </p:sp>
      <p:pic>
        <p:nvPicPr>
          <p:cNvPr id="102" name="Google Shape;102;p8"/>
          <p:cNvPicPr preferRelativeResize="0"/>
          <p:nvPr/>
        </p:nvPicPr>
        <p:blipFill rotWithShape="1">
          <a:blip r:embed="rId3">
            <a:alphaModFix/>
          </a:blip>
          <a:srcRect b="0" l="0" r="0" t="0"/>
          <a:stretch/>
        </p:blipFill>
        <p:spPr>
          <a:xfrm>
            <a:off x="5671100" y="1169700"/>
            <a:ext cx="3320500" cy="2374157"/>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g1ba882556e5_0_112"/>
          <p:cNvSpPr txBox="1"/>
          <p:nvPr>
            <p:ph idx="1" type="body"/>
          </p:nvPr>
        </p:nvSpPr>
        <p:spPr>
          <a:xfrm>
            <a:off x="94000" y="0"/>
            <a:ext cx="8738400" cy="519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900">
                <a:solidFill>
                  <a:srgbClr val="273239"/>
                </a:solidFill>
                <a:highlight>
                  <a:srgbClr val="FFFFFF"/>
                </a:highlight>
              </a:rPr>
              <a:t>The graph contains 9 vertices and 14 edges. So, the minimum spanning tree formed will be having (9 – 1) = 8 edges. </a:t>
            </a:r>
            <a:endParaRPr sz="900">
              <a:solidFill>
                <a:srgbClr val="273239"/>
              </a:solidFill>
              <a:highlight>
                <a:srgbClr val="FFFFFF"/>
              </a:highlight>
            </a:endParaRPr>
          </a:p>
          <a:p>
            <a:pPr indent="0" lvl="0" marL="0" rtl="0" algn="l">
              <a:lnSpc>
                <a:spcPct val="115000"/>
              </a:lnSpc>
              <a:spcBef>
                <a:spcPts val="800"/>
              </a:spcBef>
              <a:spcAft>
                <a:spcPts val="0"/>
              </a:spcAft>
              <a:buSzPts val="1800"/>
              <a:buNone/>
            </a:pPr>
            <a:r>
              <a:rPr lang="en" sz="900">
                <a:solidFill>
                  <a:srgbClr val="273239"/>
                </a:solidFill>
              </a:rPr>
              <a:t>After sorting:</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Weight   Src    Dest</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1         7      6</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2         8      2</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2         6      5</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4         0      1</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4         2      5</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6         8      6</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7         2      3</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7         7      8</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8         0      7</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8         1      2</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9         3      4</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10        5      4</a:t>
            </a:r>
            <a:endParaRPr sz="900">
              <a:solidFill>
                <a:srgbClr val="273239"/>
              </a:solidFill>
            </a:endParaRPr>
          </a:p>
          <a:p>
            <a:pPr indent="0" lvl="0" marL="0" rtl="0" algn="l">
              <a:lnSpc>
                <a:spcPct val="115000"/>
              </a:lnSpc>
              <a:spcBef>
                <a:spcPts val="1200"/>
              </a:spcBef>
              <a:spcAft>
                <a:spcPts val="0"/>
              </a:spcAft>
              <a:buSzPts val="1800"/>
              <a:buNone/>
            </a:pPr>
            <a:r>
              <a:rPr lang="en" sz="900">
                <a:solidFill>
                  <a:srgbClr val="273239"/>
                </a:solidFill>
              </a:rPr>
              <a:t>11        1      7</a:t>
            </a:r>
            <a:endParaRPr sz="900">
              <a:solidFill>
                <a:srgbClr val="273239"/>
              </a:solidFill>
            </a:endParaRPr>
          </a:p>
          <a:p>
            <a:pPr indent="0" lvl="0" marL="0" marR="190500" rtl="0" algn="l">
              <a:lnSpc>
                <a:spcPct val="115000"/>
              </a:lnSpc>
              <a:spcBef>
                <a:spcPts val="1200"/>
              </a:spcBef>
              <a:spcAft>
                <a:spcPts val="800"/>
              </a:spcAft>
              <a:buSzPts val="1800"/>
              <a:buNone/>
            </a:pPr>
            <a:r>
              <a:rPr lang="en" sz="900">
                <a:solidFill>
                  <a:srgbClr val="273239"/>
                </a:solidFill>
              </a:rPr>
              <a:t>14        3      5</a:t>
            </a:r>
            <a:endParaRPr sz="9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g1ba882556e5_0_116"/>
          <p:cNvSpPr txBox="1"/>
          <p:nvPr>
            <p:ph idx="1" type="body"/>
          </p:nvPr>
        </p:nvSpPr>
        <p:spPr>
          <a:xfrm>
            <a:off x="311700" y="134300"/>
            <a:ext cx="8520600" cy="4434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300">
                <a:solidFill>
                  <a:srgbClr val="273239"/>
                </a:solidFill>
                <a:highlight>
                  <a:srgbClr val="FFFFFF"/>
                </a:highlight>
              </a:rPr>
              <a:t>Now pick all edges one by one from the sorted list of edges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rPr b="1" lang="en" sz="1300">
                <a:solidFill>
                  <a:srgbClr val="273239"/>
                </a:solidFill>
                <a:highlight>
                  <a:srgbClr val="FFFFFF"/>
                </a:highlight>
              </a:rPr>
              <a:t>1.</a:t>
            </a:r>
            <a:r>
              <a:rPr lang="en" sz="1300">
                <a:solidFill>
                  <a:srgbClr val="273239"/>
                </a:solidFill>
                <a:highlight>
                  <a:srgbClr val="FFFFFF"/>
                </a:highlight>
              </a:rPr>
              <a:t> </a:t>
            </a:r>
            <a:r>
              <a:rPr i="1" lang="en" sz="1300">
                <a:solidFill>
                  <a:srgbClr val="273239"/>
                </a:solidFill>
                <a:highlight>
                  <a:srgbClr val="FFFFFF"/>
                </a:highlight>
              </a:rPr>
              <a:t>Pick edge 7-6:</a:t>
            </a:r>
            <a:r>
              <a:rPr lang="en" sz="1300">
                <a:solidFill>
                  <a:srgbClr val="273239"/>
                </a:solidFill>
                <a:highlight>
                  <a:srgbClr val="FFFFFF"/>
                </a:highlight>
              </a:rPr>
              <a:t> No cycle is formed, include it.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 sz="1300">
                <a:solidFill>
                  <a:srgbClr val="273239"/>
                </a:solidFill>
                <a:highlight>
                  <a:srgbClr val="FFFFFF"/>
                </a:highlight>
              </a:rPr>
              <a:t>2.</a:t>
            </a:r>
            <a:r>
              <a:rPr lang="en" sz="1300">
                <a:solidFill>
                  <a:srgbClr val="273239"/>
                </a:solidFill>
                <a:highlight>
                  <a:srgbClr val="FFFFFF"/>
                </a:highlight>
              </a:rPr>
              <a:t> </a:t>
            </a:r>
            <a:r>
              <a:rPr i="1" lang="en" sz="1300">
                <a:solidFill>
                  <a:srgbClr val="273239"/>
                </a:solidFill>
                <a:highlight>
                  <a:srgbClr val="FFFFFF"/>
                </a:highlight>
              </a:rPr>
              <a:t>Pick edge 8-2:</a:t>
            </a:r>
            <a:r>
              <a:rPr lang="en" sz="1300">
                <a:solidFill>
                  <a:srgbClr val="273239"/>
                </a:solidFill>
                <a:highlight>
                  <a:srgbClr val="FFFFFF"/>
                </a:highlight>
              </a:rPr>
              <a:t> No cycle is formed, include it.                 3. Pick edge 5-6</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rPr lang="en" sz="1300">
                <a:solidFill>
                  <a:srgbClr val="273239"/>
                </a:solidFill>
                <a:highlight>
                  <a:srgbClr val="FFFFFF"/>
                </a:highlight>
              </a:rPr>
              <a:t> </a:t>
            </a:r>
            <a:endParaRPr sz="1300">
              <a:solidFill>
                <a:srgbClr val="273239"/>
              </a:solidFill>
              <a:highlight>
                <a:srgbClr val="FFFFFF"/>
              </a:highlight>
            </a:endParaRPr>
          </a:p>
          <a:p>
            <a:pPr indent="0" lvl="0" marL="0" rtl="0" algn="l">
              <a:lnSpc>
                <a:spcPct val="115000"/>
              </a:lnSpc>
              <a:spcBef>
                <a:spcPts val="1200"/>
              </a:spcBef>
              <a:spcAft>
                <a:spcPts val="1200"/>
              </a:spcAft>
              <a:buSzPts val="1800"/>
              <a:buNone/>
            </a:pPr>
            <a:r>
              <a:t/>
            </a:r>
            <a:endParaRPr sz="1300">
              <a:solidFill>
                <a:srgbClr val="273239"/>
              </a:solidFill>
              <a:highlight>
                <a:srgbClr val="FFFFFF"/>
              </a:highlight>
            </a:endParaRPr>
          </a:p>
        </p:txBody>
      </p:sp>
      <p:pic>
        <p:nvPicPr>
          <p:cNvPr id="527" name="Google Shape;527;g1ba882556e5_0_116"/>
          <p:cNvPicPr preferRelativeResize="0"/>
          <p:nvPr/>
        </p:nvPicPr>
        <p:blipFill rotWithShape="1">
          <a:blip r:embed="rId3">
            <a:alphaModFix/>
          </a:blip>
          <a:srcRect b="0" l="0" r="0" t="0"/>
          <a:stretch/>
        </p:blipFill>
        <p:spPr>
          <a:xfrm>
            <a:off x="1522225" y="1014750"/>
            <a:ext cx="1378550" cy="269800"/>
          </a:xfrm>
          <a:prstGeom prst="rect">
            <a:avLst/>
          </a:prstGeom>
          <a:noFill/>
          <a:ln>
            <a:noFill/>
          </a:ln>
        </p:spPr>
      </p:pic>
      <p:pic>
        <p:nvPicPr>
          <p:cNvPr id="528" name="Google Shape;528;g1ba882556e5_0_116"/>
          <p:cNvPicPr preferRelativeResize="0"/>
          <p:nvPr/>
        </p:nvPicPr>
        <p:blipFill rotWithShape="1">
          <a:blip r:embed="rId4">
            <a:alphaModFix/>
          </a:blip>
          <a:srcRect b="0" l="0" r="0" t="0"/>
          <a:stretch/>
        </p:blipFill>
        <p:spPr>
          <a:xfrm>
            <a:off x="1519238" y="2071688"/>
            <a:ext cx="1533525" cy="1914525"/>
          </a:xfrm>
          <a:prstGeom prst="rect">
            <a:avLst/>
          </a:prstGeom>
          <a:noFill/>
          <a:ln>
            <a:noFill/>
          </a:ln>
        </p:spPr>
      </p:pic>
      <p:pic>
        <p:nvPicPr>
          <p:cNvPr id="529" name="Google Shape;529;g1ba882556e5_0_116"/>
          <p:cNvPicPr preferRelativeResize="0"/>
          <p:nvPr/>
        </p:nvPicPr>
        <p:blipFill rotWithShape="1">
          <a:blip r:embed="rId5">
            <a:alphaModFix/>
          </a:blip>
          <a:srcRect b="0" l="0" r="0" t="0"/>
          <a:stretch/>
        </p:blipFill>
        <p:spPr>
          <a:xfrm>
            <a:off x="5279688" y="2071688"/>
            <a:ext cx="2676525" cy="19145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1ba882556e5_0_123"/>
          <p:cNvSpPr txBox="1"/>
          <p:nvPr>
            <p:ph idx="1" type="body"/>
          </p:nvPr>
        </p:nvSpPr>
        <p:spPr>
          <a:xfrm>
            <a:off x="311700" y="134300"/>
            <a:ext cx="8520600" cy="50091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49688"/>
              <a:buNone/>
            </a:pPr>
            <a:r>
              <a:rPr lang="en" sz="1300">
                <a:solidFill>
                  <a:srgbClr val="273239"/>
                </a:solidFill>
                <a:highlight>
                  <a:srgbClr val="FFFFFF"/>
                </a:highlight>
              </a:rPr>
              <a:t>Now pick all edges one by one from the sorted list of edges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rPr b="1" lang="en" sz="1300">
                <a:solidFill>
                  <a:srgbClr val="273239"/>
                </a:solidFill>
                <a:highlight>
                  <a:srgbClr val="FFFFFF"/>
                </a:highlight>
              </a:rPr>
              <a:t>4.</a:t>
            </a:r>
            <a:r>
              <a:rPr lang="en" sz="1300">
                <a:solidFill>
                  <a:srgbClr val="273239"/>
                </a:solidFill>
                <a:highlight>
                  <a:srgbClr val="FFFFFF"/>
                </a:highlight>
              </a:rPr>
              <a:t> </a:t>
            </a:r>
            <a:r>
              <a:rPr i="1" lang="en" sz="1300">
                <a:solidFill>
                  <a:srgbClr val="273239"/>
                </a:solidFill>
                <a:highlight>
                  <a:srgbClr val="FFFFFF"/>
                </a:highlight>
              </a:rPr>
              <a:t>Pick edge 0-1:</a:t>
            </a:r>
            <a:r>
              <a:rPr lang="en" sz="1300">
                <a:solidFill>
                  <a:srgbClr val="273239"/>
                </a:solidFill>
                <a:highlight>
                  <a:srgbClr val="FFFFFF"/>
                </a:highlight>
              </a:rPr>
              <a:t> No cycle is formed, include it.                 5. </a:t>
            </a:r>
            <a:r>
              <a:rPr i="1" lang="en" sz="1300">
                <a:solidFill>
                  <a:srgbClr val="273239"/>
                </a:solidFill>
                <a:highlight>
                  <a:srgbClr val="FFFFFF"/>
                </a:highlight>
              </a:rPr>
              <a:t>Pick edge 2-5:</a:t>
            </a:r>
            <a:r>
              <a:rPr lang="en" sz="1300">
                <a:solidFill>
                  <a:srgbClr val="273239"/>
                </a:solidFill>
                <a:highlight>
                  <a:srgbClr val="FFFFFF"/>
                </a:highlight>
              </a:rPr>
              <a:t> No cycle is formed, include it.</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Clr>
                <a:schemeClr val="dk1"/>
              </a:buClr>
              <a:buSzPct val="84615"/>
              <a:buFont typeface="Arial"/>
              <a:buNone/>
            </a:pPr>
            <a:r>
              <a:rPr b="1" lang="en" sz="1300">
                <a:solidFill>
                  <a:srgbClr val="273239"/>
                </a:solidFill>
                <a:highlight>
                  <a:srgbClr val="FFFFFF"/>
                </a:highlight>
              </a:rPr>
              <a:t>6.</a:t>
            </a:r>
            <a:r>
              <a:rPr i="1" lang="en" sz="1300">
                <a:solidFill>
                  <a:srgbClr val="273239"/>
                </a:solidFill>
                <a:highlight>
                  <a:srgbClr val="FFFFFF"/>
                </a:highlight>
              </a:rPr>
              <a:t> Pick edge 8-6: </a:t>
            </a:r>
            <a:r>
              <a:rPr lang="en" sz="1300">
                <a:solidFill>
                  <a:srgbClr val="273239"/>
                </a:solidFill>
                <a:highlight>
                  <a:srgbClr val="FFFFFF"/>
                </a:highlight>
              </a:rPr>
              <a:t>Since including this edge results in the cycle, discard it.</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rPr b="1" lang="en" sz="1300">
                <a:solidFill>
                  <a:srgbClr val="273239"/>
                </a:solidFill>
                <a:highlight>
                  <a:srgbClr val="FFFFFF"/>
                </a:highlight>
              </a:rPr>
              <a:t>7.</a:t>
            </a:r>
            <a:r>
              <a:rPr lang="en" sz="1300">
                <a:solidFill>
                  <a:srgbClr val="273239"/>
                </a:solidFill>
                <a:highlight>
                  <a:srgbClr val="FFFFFF"/>
                </a:highlight>
              </a:rPr>
              <a:t> </a:t>
            </a:r>
            <a:r>
              <a:rPr i="1" lang="en" sz="1300">
                <a:solidFill>
                  <a:srgbClr val="273239"/>
                </a:solidFill>
                <a:highlight>
                  <a:srgbClr val="FFFFFF"/>
                </a:highlight>
              </a:rPr>
              <a:t>Pick edge 2-3:</a:t>
            </a:r>
            <a:r>
              <a:rPr lang="en" sz="1300">
                <a:solidFill>
                  <a:srgbClr val="273239"/>
                </a:solidFill>
                <a:highlight>
                  <a:srgbClr val="FFFFFF"/>
                </a:highlight>
              </a:rPr>
              <a:t> No cycle is formed, include it.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rPr lang="en" sz="1300">
                <a:solidFill>
                  <a:srgbClr val="273239"/>
                </a:solidFill>
                <a:highlight>
                  <a:srgbClr val="FFFFFF"/>
                </a:highlight>
              </a:rPr>
              <a:t>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0"/>
              </a:spcAft>
              <a:buSzPct val="149688"/>
              <a:buNone/>
            </a:pPr>
            <a:r>
              <a:t/>
            </a:r>
            <a:endParaRPr sz="1300">
              <a:solidFill>
                <a:srgbClr val="273239"/>
              </a:solidFill>
              <a:highlight>
                <a:srgbClr val="FFFFFF"/>
              </a:highlight>
            </a:endParaRPr>
          </a:p>
          <a:p>
            <a:pPr indent="0" lvl="0" marL="0" rtl="0" algn="l">
              <a:lnSpc>
                <a:spcPct val="115000"/>
              </a:lnSpc>
              <a:spcBef>
                <a:spcPts val="1200"/>
              </a:spcBef>
              <a:spcAft>
                <a:spcPts val="1200"/>
              </a:spcAft>
              <a:buSzPct val="149688"/>
              <a:buNone/>
            </a:pPr>
            <a:r>
              <a:t/>
            </a:r>
            <a:endParaRPr sz="1300">
              <a:solidFill>
                <a:srgbClr val="273239"/>
              </a:solidFill>
              <a:highlight>
                <a:srgbClr val="FFFFFF"/>
              </a:highlight>
            </a:endParaRPr>
          </a:p>
        </p:txBody>
      </p:sp>
      <p:pic>
        <p:nvPicPr>
          <p:cNvPr id="535" name="Google Shape;535;g1ba882556e5_0_123"/>
          <p:cNvPicPr preferRelativeResize="0"/>
          <p:nvPr/>
        </p:nvPicPr>
        <p:blipFill rotWithShape="1">
          <a:blip r:embed="rId3">
            <a:alphaModFix/>
          </a:blip>
          <a:srcRect b="0" l="0" r="0" t="0"/>
          <a:stretch/>
        </p:blipFill>
        <p:spPr>
          <a:xfrm>
            <a:off x="408588" y="983288"/>
            <a:ext cx="3438525" cy="1914525"/>
          </a:xfrm>
          <a:prstGeom prst="rect">
            <a:avLst/>
          </a:prstGeom>
          <a:noFill/>
          <a:ln>
            <a:noFill/>
          </a:ln>
        </p:spPr>
      </p:pic>
      <p:pic>
        <p:nvPicPr>
          <p:cNvPr id="536" name="Google Shape;536;g1ba882556e5_0_123"/>
          <p:cNvPicPr preferRelativeResize="0"/>
          <p:nvPr/>
        </p:nvPicPr>
        <p:blipFill rotWithShape="1">
          <a:blip r:embed="rId4">
            <a:alphaModFix/>
          </a:blip>
          <a:srcRect b="0" l="0" r="0" t="0"/>
          <a:stretch/>
        </p:blipFill>
        <p:spPr>
          <a:xfrm>
            <a:off x="4974613" y="1117588"/>
            <a:ext cx="3438525" cy="1914525"/>
          </a:xfrm>
          <a:prstGeom prst="rect">
            <a:avLst/>
          </a:prstGeom>
          <a:noFill/>
          <a:ln>
            <a:noFill/>
          </a:ln>
        </p:spPr>
      </p:pic>
      <p:pic>
        <p:nvPicPr>
          <p:cNvPr id="537" name="Google Shape;537;g1ba882556e5_0_123"/>
          <p:cNvPicPr preferRelativeResize="0"/>
          <p:nvPr/>
        </p:nvPicPr>
        <p:blipFill rotWithShape="1">
          <a:blip r:embed="rId5">
            <a:alphaModFix/>
          </a:blip>
          <a:srcRect b="0" l="0" r="0" t="0"/>
          <a:stretch/>
        </p:blipFill>
        <p:spPr>
          <a:xfrm>
            <a:off x="4071938" y="3214688"/>
            <a:ext cx="3438525" cy="191452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g1ba882556e5_0_130"/>
          <p:cNvSpPr txBox="1"/>
          <p:nvPr>
            <p:ph idx="1" type="body"/>
          </p:nvPr>
        </p:nvSpPr>
        <p:spPr>
          <a:xfrm>
            <a:off x="311700" y="0"/>
            <a:ext cx="8520600" cy="514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1300">
                <a:solidFill>
                  <a:srgbClr val="273239"/>
                </a:solidFill>
                <a:highlight>
                  <a:srgbClr val="FFFFFF"/>
                </a:highlight>
              </a:rPr>
              <a:t>8.</a:t>
            </a:r>
            <a:r>
              <a:rPr lang="en" sz="1300">
                <a:solidFill>
                  <a:srgbClr val="273239"/>
                </a:solidFill>
                <a:highlight>
                  <a:srgbClr val="FFFFFF"/>
                </a:highlight>
              </a:rPr>
              <a:t> </a:t>
            </a:r>
            <a:r>
              <a:rPr i="1" lang="en" sz="1300">
                <a:solidFill>
                  <a:srgbClr val="273239"/>
                </a:solidFill>
                <a:highlight>
                  <a:srgbClr val="FFFFFF"/>
                </a:highlight>
              </a:rPr>
              <a:t>Pick edge 7-8:</a:t>
            </a:r>
            <a:r>
              <a:rPr lang="en" sz="1300">
                <a:solidFill>
                  <a:srgbClr val="273239"/>
                </a:solidFill>
                <a:highlight>
                  <a:srgbClr val="FFFFFF"/>
                </a:highlight>
              </a:rPr>
              <a:t> Since including this edge results in the cycle, discard it.</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rPr b="1" lang="en" sz="1300">
                <a:solidFill>
                  <a:srgbClr val="273239"/>
                </a:solidFill>
                <a:highlight>
                  <a:srgbClr val="FFFFFF"/>
                </a:highlight>
              </a:rPr>
              <a:t>9.</a:t>
            </a:r>
            <a:r>
              <a:rPr lang="en" sz="1300">
                <a:solidFill>
                  <a:srgbClr val="273239"/>
                </a:solidFill>
                <a:highlight>
                  <a:srgbClr val="FFFFFF"/>
                </a:highlight>
              </a:rPr>
              <a:t> </a:t>
            </a:r>
            <a:r>
              <a:rPr i="1" lang="en" sz="1300">
                <a:solidFill>
                  <a:srgbClr val="273239"/>
                </a:solidFill>
                <a:highlight>
                  <a:srgbClr val="FFFFFF"/>
                </a:highlight>
              </a:rPr>
              <a:t>Pick edge 0-7:</a:t>
            </a:r>
            <a:r>
              <a:rPr lang="en" sz="1300">
                <a:solidFill>
                  <a:srgbClr val="273239"/>
                </a:solidFill>
                <a:highlight>
                  <a:srgbClr val="FFFFFF"/>
                </a:highlight>
              </a:rPr>
              <a:t> No cycle is formed, include it.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b="1" lang="en" sz="1300">
                <a:solidFill>
                  <a:srgbClr val="273239"/>
                </a:solidFill>
                <a:highlight>
                  <a:srgbClr val="FFFFFF"/>
                </a:highlight>
              </a:rPr>
              <a:t>10.</a:t>
            </a:r>
            <a:r>
              <a:rPr lang="en" sz="1300">
                <a:solidFill>
                  <a:srgbClr val="273239"/>
                </a:solidFill>
                <a:highlight>
                  <a:srgbClr val="FFFFFF"/>
                </a:highlight>
              </a:rPr>
              <a:t> </a:t>
            </a:r>
            <a:r>
              <a:rPr i="1" lang="en" sz="1300">
                <a:solidFill>
                  <a:srgbClr val="273239"/>
                </a:solidFill>
                <a:highlight>
                  <a:srgbClr val="FFFFFF"/>
                </a:highlight>
              </a:rPr>
              <a:t>Pick edge 1-2: </a:t>
            </a:r>
            <a:r>
              <a:rPr lang="en" sz="1300">
                <a:solidFill>
                  <a:srgbClr val="273239"/>
                </a:solidFill>
                <a:highlight>
                  <a:srgbClr val="FFFFFF"/>
                </a:highlight>
              </a:rPr>
              <a:t>Since including this edge results in the cycle, discard it.</a:t>
            </a:r>
            <a:endParaRPr sz="1300">
              <a:solidFill>
                <a:srgbClr val="273239"/>
              </a:solidFill>
              <a:highlight>
                <a:srgbClr val="FFFFFF"/>
              </a:highlight>
            </a:endParaRPr>
          </a:p>
          <a:p>
            <a:pPr indent="0" lvl="0" marL="0" rtl="0" algn="l">
              <a:lnSpc>
                <a:spcPct val="115000"/>
              </a:lnSpc>
              <a:spcBef>
                <a:spcPts val="1200"/>
              </a:spcBef>
              <a:spcAft>
                <a:spcPts val="1200"/>
              </a:spcAft>
              <a:buSzPts val="1800"/>
              <a:buNone/>
            </a:pPr>
            <a:r>
              <a:rPr b="1" lang="en" sz="1300">
                <a:solidFill>
                  <a:srgbClr val="273239"/>
                </a:solidFill>
                <a:highlight>
                  <a:srgbClr val="FFFFFF"/>
                </a:highlight>
              </a:rPr>
              <a:t>11.</a:t>
            </a:r>
            <a:r>
              <a:rPr lang="en" sz="1300">
                <a:solidFill>
                  <a:srgbClr val="273239"/>
                </a:solidFill>
                <a:highlight>
                  <a:srgbClr val="FFFFFF"/>
                </a:highlight>
              </a:rPr>
              <a:t> </a:t>
            </a:r>
            <a:r>
              <a:rPr i="1" lang="en" sz="1300">
                <a:solidFill>
                  <a:srgbClr val="273239"/>
                </a:solidFill>
                <a:highlight>
                  <a:srgbClr val="FFFFFF"/>
                </a:highlight>
              </a:rPr>
              <a:t>Pick edge 3-4:</a:t>
            </a:r>
            <a:r>
              <a:rPr lang="en" sz="1300">
                <a:solidFill>
                  <a:srgbClr val="273239"/>
                </a:solidFill>
                <a:highlight>
                  <a:srgbClr val="FFFFFF"/>
                </a:highlight>
              </a:rPr>
              <a:t> No cycle is formed, include it. </a:t>
            </a:r>
            <a:endParaRPr sz="1300">
              <a:solidFill>
                <a:srgbClr val="273239"/>
              </a:solidFill>
              <a:highlight>
                <a:srgbClr val="FFFFFF"/>
              </a:highlight>
            </a:endParaRPr>
          </a:p>
        </p:txBody>
      </p:sp>
      <p:pic>
        <p:nvPicPr>
          <p:cNvPr id="543" name="Google Shape;543;g1ba882556e5_0_130"/>
          <p:cNvPicPr preferRelativeResize="0"/>
          <p:nvPr/>
        </p:nvPicPr>
        <p:blipFill rotWithShape="1">
          <a:blip r:embed="rId3">
            <a:alphaModFix/>
          </a:blip>
          <a:srcRect b="0" l="0" r="0" t="0"/>
          <a:stretch/>
        </p:blipFill>
        <p:spPr>
          <a:xfrm>
            <a:off x="2852738" y="700088"/>
            <a:ext cx="3438525" cy="1914525"/>
          </a:xfrm>
          <a:prstGeom prst="rect">
            <a:avLst/>
          </a:prstGeom>
          <a:noFill/>
          <a:ln>
            <a:noFill/>
          </a:ln>
        </p:spPr>
      </p:pic>
      <p:pic>
        <p:nvPicPr>
          <p:cNvPr id="544" name="Google Shape;544;g1ba882556e5_0_130"/>
          <p:cNvPicPr preferRelativeResize="0"/>
          <p:nvPr/>
        </p:nvPicPr>
        <p:blipFill rotWithShape="1">
          <a:blip r:embed="rId4">
            <a:alphaModFix/>
          </a:blip>
          <a:srcRect b="0" l="0" r="0" t="0"/>
          <a:stretch/>
        </p:blipFill>
        <p:spPr>
          <a:xfrm>
            <a:off x="3881838" y="3132013"/>
            <a:ext cx="4200525" cy="191452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1ba882556e5_0_136"/>
          <p:cNvSpPr txBox="1"/>
          <p:nvPr>
            <p:ph idx="1" type="body"/>
          </p:nvPr>
        </p:nvSpPr>
        <p:spPr>
          <a:xfrm>
            <a:off x="311700" y="0"/>
            <a:ext cx="8520600" cy="5143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sz="1300">
                <a:solidFill>
                  <a:srgbClr val="273239"/>
                </a:solidFill>
                <a:highlight>
                  <a:srgbClr val="FFFFFF"/>
                </a:highlight>
              </a:rPr>
              <a:t>8.</a:t>
            </a:r>
            <a:r>
              <a:rPr lang="en" sz="1300">
                <a:solidFill>
                  <a:srgbClr val="273239"/>
                </a:solidFill>
                <a:highlight>
                  <a:srgbClr val="FFFFFF"/>
                </a:highlight>
              </a:rPr>
              <a:t> </a:t>
            </a:r>
            <a:r>
              <a:rPr i="1" lang="en" sz="1300">
                <a:solidFill>
                  <a:srgbClr val="273239"/>
                </a:solidFill>
                <a:highlight>
                  <a:srgbClr val="FFFFFF"/>
                </a:highlight>
              </a:rPr>
              <a:t>Pick edge 7-8:</a:t>
            </a:r>
            <a:r>
              <a:rPr lang="en" sz="1300">
                <a:solidFill>
                  <a:srgbClr val="273239"/>
                </a:solidFill>
                <a:highlight>
                  <a:srgbClr val="FFFFFF"/>
                </a:highlight>
              </a:rPr>
              <a:t> Since including this edge results in the cycle, discard it.</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rPr b="1" lang="en" sz="1300">
                <a:solidFill>
                  <a:srgbClr val="273239"/>
                </a:solidFill>
                <a:highlight>
                  <a:srgbClr val="FFFFFF"/>
                </a:highlight>
              </a:rPr>
              <a:t>9.</a:t>
            </a:r>
            <a:r>
              <a:rPr lang="en" sz="1300">
                <a:solidFill>
                  <a:srgbClr val="273239"/>
                </a:solidFill>
                <a:highlight>
                  <a:srgbClr val="FFFFFF"/>
                </a:highlight>
              </a:rPr>
              <a:t> </a:t>
            </a:r>
            <a:r>
              <a:rPr i="1" lang="en" sz="1300">
                <a:solidFill>
                  <a:srgbClr val="273239"/>
                </a:solidFill>
                <a:highlight>
                  <a:srgbClr val="FFFFFF"/>
                </a:highlight>
              </a:rPr>
              <a:t>Pick edge 0-7:</a:t>
            </a:r>
            <a:r>
              <a:rPr lang="en" sz="1300">
                <a:solidFill>
                  <a:srgbClr val="273239"/>
                </a:solidFill>
                <a:highlight>
                  <a:srgbClr val="FFFFFF"/>
                </a:highlight>
              </a:rPr>
              <a:t> No cycle is formed, include it.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rPr b="1" lang="en" sz="1300">
                <a:solidFill>
                  <a:srgbClr val="273239"/>
                </a:solidFill>
                <a:highlight>
                  <a:srgbClr val="FFFFFF"/>
                </a:highlight>
              </a:rPr>
              <a:t>10.</a:t>
            </a:r>
            <a:r>
              <a:rPr lang="en" sz="1300">
                <a:solidFill>
                  <a:srgbClr val="273239"/>
                </a:solidFill>
                <a:highlight>
                  <a:srgbClr val="FFFFFF"/>
                </a:highlight>
              </a:rPr>
              <a:t> </a:t>
            </a:r>
            <a:r>
              <a:rPr i="1" lang="en" sz="1300">
                <a:solidFill>
                  <a:srgbClr val="273239"/>
                </a:solidFill>
                <a:highlight>
                  <a:srgbClr val="FFFFFF"/>
                </a:highlight>
              </a:rPr>
              <a:t>Pick edge 1-2: </a:t>
            </a:r>
            <a:r>
              <a:rPr lang="en" sz="1300">
                <a:solidFill>
                  <a:srgbClr val="273239"/>
                </a:solidFill>
                <a:highlight>
                  <a:srgbClr val="FFFFFF"/>
                </a:highlight>
              </a:rPr>
              <a:t>Since including this edge results in the cycle, discard it.</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rPr b="1" lang="en" sz="1300">
                <a:solidFill>
                  <a:srgbClr val="273239"/>
                </a:solidFill>
                <a:highlight>
                  <a:srgbClr val="FFFFFF"/>
                </a:highlight>
              </a:rPr>
              <a:t>11.</a:t>
            </a:r>
            <a:r>
              <a:rPr lang="en" sz="1300">
                <a:solidFill>
                  <a:srgbClr val="273239"/>
                </a:solidFill>
                <a:highlight>
                  <a:srgbClr val="FFFFFF"/>
                </a:highlight>
              </a:rPr>
              <a:t> </a:t>
            </a:r>
            <a:r>
              <a:rPr i="1" lang="en" sz="1300">
                <a:solidFill>
                  <a:srgbClr val="273239"/>
                </a:solidFill>
                <a:highlight>
                  <a:srgbClr val="FFFFFF"/>
                </a:highlight>
              </a:rPr>
              <a:t>Pick edge 3-4:</a:t>
            </a:r>
            <a:r>
              <a:rPr lang="en" sz="1300">
                <a:solidFill>
                  <a:srgbClr val="273239"/>
                </a:solidFill>
                <a:highlight>
                  <a:srgbClr val="FFFFFF"/>
                </a:highlight>
              </a:rPr>
              <a:t> No cycle is formed, include it.</a:t>
            </a:r>
            <a:endParaRPr sz="1300">
              <a:solidFill>
                <a:srgbClr val="273239"/>
              </a:solidFill>
              <a:highlight>
                <a:srgbClr val="FFFFFF"/>
              </a:highlight>
            </a:endParaRPr>
          </a:p>
          <a:p>
            <a:pPr indent="0" lvl="0" marL="0" rtl="0" algn="l">
              <a:lnSpc>
                <a:spcPct val="115000"/>
              </a:lnSpc>
              <a:spcBef>
                <a:spcPts val="1200"/>
              </a:spcBef>
              <a:spcAft>
                <a:spcPts val="0"/>
              </a:spcAft>
              <a:buSzPts val="1800"/>
              <a:buNone/>
            </a:pPr>
            <a:r>
              <a:rPr lang="en" sz="1300">
                <a:solidFill>
                  <a:srgbClr val="273239"/>
                </a:solidFill>
                <a:highlight>
                  <a:srgbClr val="FFFFFF"/>
                </a:highlight>
              </a:rPr>
              <a:t>Since the number of edges included equals (V – 1), the algorithm stops here.</a:t>
            </a:r>
            <a:endParaRPr sz="1300">
              <a:solidFill>
                <a:srgbClr val="273239"/>
              </a:solidFill>
              <a:highlight>
                <a:srgbClr val="FFFFFF"/>
              </a:highlight>
            </a:endParaRPr>
          </a:p>
          <a:p>
            <a:pPr indent="0" lvl="0" marL="0" rtl="0" algn="l">
              <a:lnSpc>
                <a:spcPct val="115000"/>
              </a:lnSpc>
              <a:spcBef>
                <a:spcPts val="1200"/>
              </a:spcBef>
              <a:spcAft>
                <a:spcPts val="1200"/>
              </a:spcAft>
              <a:buSzPts val="1800"/>
              <a:buNone/>
            </a:pPr>
            <a:r>
              <a:rPr b="1" lang="en" sz="1300">
                <a:solidFill>
                  <a:srgbClr val="273239"/>
                </a:solidFill>
                <a:highlight>
                  <a:srgbClr val="FFFFFF"/>
                </a:highlight>
              </a:rPr>
              <a:t>Total cost=  4+8+1+2+4+2+7+9=37</a:t>
            </a:r>
            <a:endParaRPr b="1" sz="1300">
              <a:solidFill>
                <a:srgbClr val="273239"/>
              </a:solidFill>
              <a:highlight>
                <a:srgbClr val="FFFFFF"/>
              </a:highlight>
            </a:endParaRPr>
          </a:p>
        </p:txBody>
      </p:sp>
      <p:pic>
        <p:nvPicPr>
          <p:cNvPr id="550" name="Google Shape;550;g1ba882556e5_0_136"/>
          <p:cNvPicPr preferRelativeResize="0"/>
          <p:nvPr/>
        </p:nvPicPr>
        <p:blipFill rotWithShape="1">
          <a:blip r:embed="rId3">
            <a:alphaModFix/>
          </a:blip>
          <a:srcRect b="0" l="0" r="0" t="0"/>
          <a:stretch/>
        </p:blipFill>
        <p:spPr>
          <a:xfrm>
            <a:off x="2852738" y="700088"/>
            <a:ext cx="3438525" cy="1914525"/>
          </a:xfrm>
          <a:prstGeom prst="rect">
            <a:avLst/>
          </a:prstGeom>
          <a:noFill/>
          <a:ln>
            <a:noFill/>
          </a:ln>
        </p:spPr>
      </p:pic>
      <p:pic>
        <p:nvPicPr>
          <p:cNvPr id="551" name="Google Shape;551;g1ba882556e5_0_136"/>
          <p:cNvPicPr preferRelativeResize="0"/>
          <p:nvPr/>
        </p:nvPicPr>
        <p:blipFill rotWithShape="1">
          <a:blip r:embed="rId4">
            <a:alphaModFix/>
          </a:blip>
          <a:srcRect b="0" l="0" r="0" t="0"/>
          <a:stretch/>
        </p:blipFill>
        <p:spPr>
          <a:xfrm>
            <a:off x="5710650" y="2927625"/>
            <a:ext cx="3438526" cy="211892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g1ba882556e5_0_1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Example2</a:t>
            </a:r>
            <a:endParaRPr/>
          </a:p>
        </p:txBody>
      </p:sp>
      <p:sp>
        <p:nvSpPr>
          <p:cNvPr id="557" name="Google Shape;557;g1ba882556e5_0_1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58" name="Google Shape;558;g1ba882556e5_0_142"/>
          <p:cNvPicPr preferRelativeResize="0"/>
          <p:nvPr/>
        </p:nvPicPr>
        <p:blipFill rotWithShape="1">
          <a:blip r:embed="rId3">
            <a:alphaModFix/>
          </a:blip>
          <a:srcRect b="0" l="0" r="0" t="0"/>
          <a:stretch/>
        </p:blipFill>
        <p:spPr>
          <a:xfrm>
            <a:off x="2652713" y="1500188"/>
            <a:ext cx="3838575" cy="21431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g1ba882556e5_0_1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64" name="Google Shape;564;g1ba882556e5_0_1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565" name="Google Shape;565;g1ba882556e5_0_148"/>
          <p:cNvPicPr preferRelativeResize="0"/>
          <p:nvPr/>
        </p:nvPicPr>
        <p:blipFill rotWithShape="1">
          <a:blip r:embed="rId3">
            <a:alphaModFix/>
          </a:blip>
          <a:srcRect b="0" l="0" r="0" t="0"/>
          <a:stretch/>
        </p:blipFill>
        <p:spPr>
          <a:xfrm>
            <a:off x="148650" y="119050"/>
            <a:ext cx="3448050" cy="1924050"/>
          </a:xfrm>
          <a:prstGeom prst="rect">
            <a:avLst/>
          </a:prstGeom>
          <a:noFill/>
          <a:ln>
            <a:noFill/>
          </a:ln>
        </p:spPr>
      </p:pic>
      <p:pic>
        <p:nvPicPr>
          <p:cNvPr id="566" name="Google Shape;566;g1ba882556e5_0_148"/>
          <p:cNvPicPr preferRelativeResize="0"/>
          <p:nvPr/>
        </p:nvPicPr>
        <p:blipFill rotWithShape="1">
          <a:blip r:embed="rId4">
            <a:alphaModFix/>
          </a:blip>
          <a:srcRect b="0" l="0" r="0" t="0"/>
          <a:stretch/>
        </p:blipFill>
        <p:spPr>
          <a:xfrm>
            <a:off x="4572000" y="119050"/>
            <a:ext cx="3448050" cy="1924050"/>
          </a:xfrm>
          <a:prstGeom prst="rect">
            <a:avLst/>
          </a:prstGeom>
          <a:noFill/>
          <a:ln>
            <a:noFill/>
          </a:ln>
        </p:spPr>
      </p:pic>
      <p:pic>
        <p:nvPicPr>
          <p:cNvPr id="567" name="Google Shape;567;g1ba882556e5_0_148"/>
          <p:cNvPicPr preferRelativeResize="0"/>
          <p:nvPr/>
        </p:nvPicPr>
        <p:blipFill rotWithShape="1">
          <a:blip r:embed="rId5">
            <a:alphaModFix/>
          </a:blip>
          <a:srcRect b="0" l="0" r="0" t="0"/>
          <a:stretch/>
        </p:blipFill>
        <p:spPr>
          <a:xfrm>
            <a:off x="148650" y="2492000"/>
            <a:ext cx="3448050" cy="1924050"/>
          </a:xfrm>
          <a:prstGeom prst="rect">
            <a:avLst/>
          </a:prstGeom>
          <a:noFill/>
          <a:ln>
            <a:noFill/>
          </a:ln>
        </p:spPr>
      </p:pic>
      <p:pic>
        <p:nvPicPr>
          <p:cNvPr id="568" name="Google Shape;568;g1ba882556e5_0_148"/>
          <p:cNvPicPr preferRelativeResize="0"/>
          <p:nvPr/>
        </p:nvPicPr>
        <p:blipFill rotWithShape="1">
          <a:blip r:embed="rId6">
            <a:alphaModFix/>
          </a:blip>
          <a:srcRect b="0" l="0" r="0" t="0"/>
          <a:stretch/>
        </p:blipFill>
        <p:spPr>
          <a:xfrm>
            <a:off x="4572000" y="2375800"/>
            <a:ext cx="3448050" cy="192405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g1ba882556e5_0_15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74" name="Google Shape;574;g1ba882556e5_0_157"/>
          <p:cNvSpPr txBox="1"/>
          <p:nvPr>
            <p:ph idx="1" type="body"/>
          </p:nvPr>
        </p:nvSpPr>
        <p:spPr>
          <a:xfrm>
            <a:off x="4767475" y="2012250"/>
            <a:ext cx="4064700" cy="25566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300"/>
              </a:spcBef>
              <a:spcAft>
                <a:spcPts val="0"/>
              </a:spcAft>
              <a:buClr>
                <a:schemeClr val="dk1"/>
              </a:buClr>
              <a:buSzPts val="1100"/>
              <a:buFont typeface="Arial"/>
              <a:buNone/>
            </a:pPr>
            <a:r>
              <a:rPr lang="en" sz="1150">
                <a:solidFill>
                  <a:srgbClr val="303030"/>
                </a:solidFill>
                <a:highlight>
                  <a:srgbClr val="FFFFFF"/>
                </a:highlight>
              </a:rPr>
              <a:t>Since all the vertices have been connected / included in the MST, so we stop.</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Weight of the MST</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Sum of all edge weights</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10 + 25 + 22 + 12 + 16 + 14</a:t>
            </a:r>
            <a:endParaRPr sz="115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lang="en" sz="1150">
                <a:solidFill>
                  <a:srgbClr val="303030"/>
                </a:solidFill>
                <a:highlight>
                  <a:srgbClr val="FFFFFF"/>
                </a:highlight>
              </a:rPr>
              <a:t>= 99 units</a:t>
            </a:r>
            <a:endParaRPr sz="1150">
              <a:solidFill>
                <a:srgbClr val="303030"/>
              </a:solidFill>
              <a:highlight>
                <a:srgbClr val="FFFFFF"/>
              </a:highlight>
            </a:endParaRPr>
          </a:p>
          <a:p>
            <a:pPr indent="0" lvl="0" marL="0" rtl="0" algn="l">
              <a:lnSpc>
                <a:spcPct val="115000"/>
              </a:lnSpc>
              <a:spcBef>
                <a:spcPts val="900"/>
              </a:spcBef>
              <a:spcAft>
                <a:spcPts val="1200"/>
              </a:spcAft>
              <a:buSzPts val="1800"/>
              <a:buNone/>
            </a:pPr>
            <a:r>
              <a:t/>
            </a:r>
            <a:endParaRPr/>
          </a:p>
        </p:txBody>
      </p:sp>
      <p:pic>
        <p:nvPicPr>
          <p:cNvPr id="575" name="Google Shape;575;g1ba882556e5_0_157"/>
          <p:cNvPicPr preferRelativeResize="0"/>
          <p:nvPr/>
        </p:nvPicPr>
        <p:blipFill rotWithShape="1">
          <a:blip r:embed="rId3">
            <a:alphaModFix/>
          </a:blip>
          <a:srcRect b="0" l="0" r="0" t="0"/>
          <a:stretch/>
        </p:blipFill>
        <p:spPr>
          <a:xfrm>
            <a:off x="256100" y="0"/>
            <a:ext cx="3448050" cy="1924050"/>
          </a:xfrm>
          <a:prstGeom prst="rect">
            <a:avLst/>
          </a:prstGeom>
          <a:noFill/>
          <a:ln>
            <a:noFill/>
          </a:ln>
        </p:spPr>
      </p:pic>
      <p:pic>
        <p:nvPicPr>
          <p:cNvPr id="576" name="Google Shape;576;g1ba882556e5_0_157"/>
          <p:cNvPicPr preferRelativeResize="0"/>
          <p:nvPr/>
        </p:nvPicPr>
        <p:blipFill rotWithShape="1">
          <a:blip r:embed="rId4">
            <a:alphaModFix/>
          </a:blip>
          <a:srcRect b="0" l="0" r="0" t="0"/>
          <a:stretch/>
        </p:blipFill>
        <p:spPr>
          <a:xfrm>
            <a:off x="4303025" y="78663"/>
            <a:ext cx="3448050" cy="1933575"/>
          </a:xfrm>
          <a:prstGeom prst="rect">
            <a:avLst/>
          </a:prstGeom>
          <a:noFill/>
          <a:ln>
            <a:noFill/>
          </a:ln>
        </p:spPr>
      </p:pic>
      <p:pic>
        <p:nvPicPr>
          <p:cNvPr id="577" name="Google Shape;577;g1ba882556e5_0_157"/>
          <p:cNvPicPr preferRelativeResize="0"/>
          <p:nvPr/>
        </p:nvPicPr>
        <p:blipFill rotWithShape="1">
          <a:blip r:embed="rId5">
            <a:alphaModFix/>
          </a:blip>
          <a:srcRect b="0" l="0" r="0" t="0"/>
          <a:stretch/>
        </p:blipFill>
        <p:spPr>
          <a:xfrm>
            <a:off x="426575" y="2232088"/>
            <a:ext cx="3448050" cy="1933575"/>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g1ba882556e5_0_1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Time Complexity Analysis</a:t>
            </a:r>
            <a:endParaRPr/>
          </a:p>
        </p:txBody>
      </p:sp>
      <p:sp>
        <p:nvSpPr>
          <p:cNvPr id="583" name="Google Shape;583;g1ba882556e5_0_165"/>
          <p:cNvSpPr txBox="1"/>
          <p:nvPr>
            <p:ph idx="1" type="body"/>
          </p:nvPr>
        </p:nvSpPr>
        <p:spPr>
          <a:xfrm>
            <a:off x="311700" y="1152475"/>
            <a:ext cx="8520600" cy="38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200">
                <a:solidFill>
                  <a:srgbClr val="303030"/>
                </a:solidFill>
                <a:highlight>
                  <a:srgbClr val="FFFFFF"/>
                </a:highlight>
              </a:rPr>
              <a:t>Worst case time complexity of Kruskal’s Algorithm</a:t>
            </a:r>
            <a:endParaRPr b="1" sz="1200">
              <a:solidFill>
                <a:srgbClr val="303030"/>
              </a:solidFill>
              <a:highlight>
                <a:srgbClr val="FFFFFF"/>
              </a:highlight>
            </a:endParaRPr>
          </a:p>
          <a:p>
            <a:pPr indent="0" lvl="0" marL="0" rtl="0" algn="l">
              <a:lnSpc>
                <a:spcPct val="115000"/>
              </a:lnSpc>
              <a:spcBef>
                <a:spcPts val="1200"/>
              </a:spcBef>
              <a:spcAft>
                <a:spcPts val="0"/>
              </a:spcAft>
              <a:buSzPts val="1800"/>
              <a:buNone/>
            </a:pPr>
            <a:r>
              <a:rPr lang="en" sz="1200">
                <a:solidFill>
                  <a:srgbClr val="303030"/>
                </a:solidFill>
                <a:highlight>
                  <a:srgbClr val="FFFFFF"/>
                </a:highlight>
              </a:rPr>
              <a:t>= O(ElogV) or O(ElogE)</a:t>
            </a:r>
            <a:endParaRPr sz="1200">
              <a:solidFill>
                <a:srgbClr val="303030"/>
              </a:solidFill>
              <a:highlight>
                <a:srgbClr val="FFFFFF"/>
              </a:highlight>
            </a:endParaRPr>
          </a:p>
          <a:p>
            <a:pPr indent="0" lvl="0" marL="0" rtl="0" algn="l">
              <a:lnSpc>
                <a:spcPct val="115000"/>
              </a:lnSpc>
              <a:spcBef>
                <a:spcPts val="900"/>
              </a:spcBef>
              <a:spcAft>
                <a:spcPts val="0"/>
              </a:spcAft>
              <a:buClr>
                <a:schemeClr val="dk1"/>
              </a:buClr>
              <a:buSzPts val="1100"/>
              <a:buFont typeface="Arial"/>
              <a:buNone/>
            </a:pPr>
            <a:r>
              <a:rPr b="1" lang="en" sz="1300">
                <a:solidFill>
                  <a:srgbClr val="303030"/>
                </a:solidFill>
                <a:highlight>
                  <a:srgbClr val="FFFFFF"/>
                </a:highlight>
              </a:rPr>
              <a:t>Analysis</a:t>
            </a:r>
            <a:endParaRPr b="1" sz="1300">
              <a:solidFill>
                <a:srgbClr val="303030"/>
              </a:solidFill>
              <a:highlight>
                <a:srgbClr val="FFFFFF"/>
              </a:highlight>
            </a:endParaRPr>
          </a:p>
          <a:p>
            <a:pPr indent="-304800" lvl="0" marL="596900" rtl="0" algn="l">
              <a:lnSpc>
                <a:spcPct val="115000"/>
              </a:lnSpc>
              <a:spcBef>
                <a:spcPts val="900"/>
              </a:spcBef>
              <a:spcAft>
                <a:spcPts val="0"/>
              </a:spcAft>
              <a:buClr>
                <a:srgbClr val="303030"/>
              </a:buClr>
              <a:buSzPts val="1200"/>
              <a:buChar char="●"/>
            </a:pPr>
            <a:r>
              <a:rPr lang="en" sz="1200">
                <a:solidFill>
                  <a:srgbClr val="303030"/>
                </a:solidFill>
                <a:highlight>
                  <a:srgbClr val="FFFFFF"/>
                </a:highlight>
              </a:rPr>
              <a:t>The edges are maintained as min heap.</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The next edge can be obtained in O(logE) time if graph has E edges.</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Reconstruction of heap takes O(E) time.</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So, Kruskal’s Algorithm takes O(ElogE) time.</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The value of E can be at most O(V</a:t>
            </a:r>
            <a:r>
              <a:rPr baseline="30000" lang="en" sz="1200">
                <a:solidFill>
                  <a:srgbClr val="303030"/>
                </a:solidFill>
                <a:highlight>
                  <a:srgbClr val="FFFFFF"/>
                </a:highlight>
              </a:rPr>
              <a:t>2</a:t>
            </a:r>
            <a:r>
              <a:rPr lang="en" sz="1200">
                <a:solidFill>
                  <a:srgbClr val="303030"/>
                </a:solidFill>
                <a:highlight>
                  <a:srgbClr val="FFFFFF"/>
                </a:highlight>
              </a:rPr>
              <a:t>).</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So, O(logV) and O(logE) are same.</a:t>
            </a:r>
            <a:endParaRPr sz="1200">
              <a:solidFill>
                <a:srgbClr val="303030"/>
              </a:solidFill>
              <a:highlight>
                <a:srgbClr val="FFFFFF"/>
              </a:highlight>
            </a:endParaRPr>
          </a:p>
          <a:p>
            <a:pPr indent="0" lvl="0" marL="0" rtl="0" algn="l">
              <a:lnSpc>
                <a:spcPct val="150000"/>
              </a:lnSpc>
              <a:spcBef>
                <a:spcPts val="1500"/>
              </a:spcBef>
              <a:spcAft>
                <a:spcPts val="0"/>
              </a:spcAft>
              <a:buSzPts val="1800"/>
              <a:buNone/>
            </a:pPr>
            <a:r>
              <a:rPr b="1" lang="en" sz="1200" u="sng">
                <a:solidFill>
                  <a:srgbClr val="303030"/>
                </a:solidFill>
                <a:highlight>
                  <a:srgbClr val="FFFFFF"/>
                </a:highlight>
              </a:rPr>
              <a:t>Special Case-</a:t>
            </a:r>
            <a:endParaRPr b="1" sz="1200" u="sng">
              <a:solidFill>
                <a:srgbClr val="303030"/>
              </a:solidFill>
              <a:highlight>
                <a:srgbClr val="FFFFFF"/>
              </a:highlight>
            </a:endParaRPr>
          </a:p>
          <a:p>
            <a:pPr indent="0" lvl="0" marL="0" rtl="0" algn="l">
              <a:lnSpc>
                <a:spcPct val="115000"/>
              </a:lnSpc>
              <a:spcBef>
                <a:spcPts val="300"/>
              </a:spcBef>
              <a:spcAft>
                <a:spcPts val="0"/>
              </a:spcAft>
              <a:buSzPts val="1800"/>
              <a:buNone/>
            </a:pPr>
            <a:r>
              <a:rPr lang="en" sz="1200">
                <a:solidFill>
                  <a:srgbClr val="303030"/>
                </a:solidFill>
                <a:highlight>
                  <a:srgbClr val="FFFFFF"/>
                </a:highlight>
              </a:rPr>
              <a:t> If the edges are already sorted, then there is no need to construct min heap.</a:t>
            </a:r>
            <a:endParaRPr sz="1200">
              <a:solidFill>
                <a:srgbClr val="303030"/>
              </a:solidFill>
              <a:highlight>
                <a:srgbClr val="FFFFFF"/>
              </a:highlight>
            </a:endParaRPr>
          </a:p>
          <a:p>
            <a:pPr indent="-304800" lvl="0" marL="596900" rtl="0" algn="l">
              <a:lnSpc>
                <a:spcPct val="115000"/>
              </a:lnSpc>
              <a:spcBef>
                <a:spcPts val="900"/>
              </a:spcBef>
              <a:spcAft>
                <a:spcPts val="0"/>
              </a:spcAft>
              <a:buClr>
                <a:srgbClr val="303030"/>
              </a:buClr>
              <a:buSzPts val="1200"/>
              <a:buChar char="●"/>
            </a:pPr>
            <a:r>
              <a:rPr lang="en" sz="1200">
                <a:solidFill>
                  <a:srgbClr val="303030"/>
                </a:solidFill>
                <a:highlight>
                  <a:srgbClr val="FFFFFF"/>
                </a:highlight>
              </a:rPr>
              <a:t>So, deletion from min heap time is saved.</a:t>
            </a:r>
            <a:endParaRPr sz="1200">
              <a:solidFill>
                <a:srgbClr val="303030"/>
              </a:solidFill>
              <a:highlight>
                <a:srgbClr val="FFFFFF"/>
              </a:highlight>
            </a:endParaRPr>
          </a:p>
          <a:p>
            <a:pPr indent="-304800" lvl="0" marL="596900" rtl="0" algn="l">
              <a:lnSpc>
                <a:spcPct val="115000"/>
              </a:lnSpc>
              <a:spcBef>
                <a:spcPts val="0"/>
              </a:spcBef>
              <a:spcAft>
                <a:spcPts val="0"/>
              </a:spcAft>
              <a:buClr>
                <a:srgbClr val="303030"/>
              </a:buClr>
              <a:buSzPts val="1200"/>
              <a:buChar char="●"/>
            </a:pPr>
            <a:r>
              <a:rPr lang="en" sz="1200">
                <a:solidFill>
                  <a:srgbClr val="303030"/>
                </a:solidFill>
                <a:highlight>
                  <a:srgbClr val="FFFFFF"/>
                </a:highlight>
              </a:rPr>
              <a:t>In this case, time complexity of Kruskal’s Algorithm = O(E + V)</a:t>
            </a:r>
            <a:endParaRPr sz="1200">
              <a:solidFill>
                <a:srgbClr val="303030"/>
              </a:solidFill>
              <a:highlight>
                <a:srgbClr val="FFFFFF"/>
              </a:highlight>
            </a:endParaRPr>
          </a:p>
          <a:p>
            <a:pPr indent="0" lvl="0" marL="0" rtl="0" algn="l">
              <a:lnSpc>
                <a:spcPct val="115000"/>
              </a:lnSpc>
              <a:spcBef>
                <a:spcPts val="1500"/>
              </a:spcBef>
              <a:spcAft>
                <a:spcPts val="0"/>
              </a:spcAft>
              <a:buSzPts val="1800"/>
              <a:buNone/>
            </a:pPr>
            <a:r>
              <a:rPr lang="en" sz="1200">
                <a:solidFill>
                  <a:srgbClr val="303030"/>
                </a:solidFill>
                <a:highlight>
                  <a:srgbClr val="FFFFFF"/>
                </a:highlight>
              </a:rPr>
              <a:t> </a:t>
            </a:r>
            <a:endParaRPr sz="1200">
              <a:solidFill>
                <a:srgbClr val="303030"/>
              </a:solidFill>
              <a:highlight>
                <a:srgbClr val="FFFFFF"/>
              </a:highlight>
            </a:endParaRPr>
          </a:p>
          <a:p>
            <a:pPr indent="0" lvl="0" marL="0" rtl="0" algn="l">
              <a:lnSpc>
                <a:spcPct val="115000"/>
              </a:lnSpc>
              <a:spcBef>
                <a:spcPts val="900"/>
              </a:spcBef>
              <a:spcAft>
                <a:spcPts val="1200"/>
              </a:spcAft>
              <a:buSzPts val="1800"/>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g1ba882556e5_0_1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Difference between Prims and Kruskal</a:t>
            </a:r>
            <a:endParaRPr/>
          </a:p>
        </p:txBody>
      </p:sp>
      <p:graphicFrame>
        <p:nvGraphicFramePr>
          <p:cNvPr id="589" name="Google Shape;589;g1ba882556e5_0_170"/>
          <p:cNvGraphicFramePr/>
          <p:nvPr/>
        </p:nvGraphicFramePr>
        <p:xfrm>
          <a:off x="952500" y="1311119"/>
          <a:ext cx="3000000" cy="3000000"/>
        </p:xfrm>
        <a:graphic>
          <a:graphicData uri="http://schemas.openxmlformats.org/drawingml/2006/table">
            <a:tbl>
              <a:tblPr>
                <a:noFill/>
                <a:tableStyleId>{3B436DE0-4124-4D9A-9419-83C330262EBD}</a:tableStyleId>
              </a:tblPr>
              <a:tblGrid>
                <a:gridCol w="3619500"/>
                <a:gridCol w="3619500"/>
              </a:tblGrid>
              <a:tr h="545450">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Prims</a:t>
                      </a:r>
                      <a:endParaRPr b="1" sz="1500" u="none" cap="none" strike="noStrike"/>
                    </a:p>
                  </a:txBody>
                  <a:tcPr marT="91425" marB="91425" marR="91425" marL="91425">
                    <a:lnB cap="flat" cmpd="sng" w="9525">
                      <a:solidFill>
                        <a:srgbClr val="AAAAAA"/>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b="1" lang="en" sz="1500" u="none" cap="none" strike="noStrike"/>
                        <a:t>Kruskal</a:t>
                      </a:r>
                      <a:endParaRPr b="1" sz="1500" u="none" cap="none" strike="noStrike"/>
                    </a:p>
                  </a:txBody>
                  <a:tcPr marT="91425" marB="91425" marR="91425" marL="91425">
                    <a:lnB cap="flat" cmpd="sng" w="9525">
                      <a:solidFill>
                        <a:srgbClr val="AAAAAA"/>
                      </a:solidFill>
                      <a:prstDash val="solid"/>
                      <a:round/>
                      <a:headEnd len="sm" w="sm" type="none"/>
                      <a:tailEnd len="sm" w="sm" type="none"/>
                    </a:lnB>
                  </a:tcPr>
                </a:tc>
              </a:tr>
              <a:tr h="683450">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The tree that we are making or growing always remains connected.</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The tree that we are making or growing usually remains disconnected.</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936800">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Prim’s Algorithm grows a solution from a random vertex by adding the next cheapest vertex to the existing tree.</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Kruskal’s Algorithm grows a solution from the cheapest edge by adding the next cheapest edge to the existing tree / forest.</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524525">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Prim’s Algorithm is faster for dense graphs.</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Kruskal’s Algorithm is faster for sparse graphs.</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r h="524525">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Works on vertices</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200"/>
                        <a:buFont typeface="Arial"/>
                        <a:buNone/>
                      </a:pPr>
                      <a:r>
                        <a:rPr lang="en" sz="1200" u="none" cap="none" strike="noStrike">
                          <a:solidFill>
                            <a:srgbClr val="303030"/>
                          </a:solidFill>
                          <a:highlight>
                            <a:srgbClr val="FFFFFF"/>
                          </a:highlight>
                        </a:rPr>
                        <a:t>Works on edges</a:t>
                      </a:r>
                      <a:endParaRPr sz="1200" u="none" cap="none" strike="noStrike">
                        <a:solidFill>
                          <a:srgbClr val="303030"/>
                        </a:solidFill>
                        <a:highlight>
                          <a:srgbClr val="FFFFFF"/>
                        </a:highlight>
                      </a:endParaRPr>
                    </a:p>
                  </a:txBody>
                  <a:tcPr marT="76200" marB="76200" marR="95250" marL="95250">
                    <a:lnL cap="flat" cmpd="sng" w="9525">
                      <a:solidFill>
                        <a:srgbClr val="AAAAAA"/>
                      </a:solidFill>
                      <a:prstDash val="solid"/>
                      <a:round/>
                      <a:headEnd len="sm" w="sm" type="none"/>
                      <a:tailEnd len="sm" w="sm" type="none"/>
                    </a:lnL>
                    <a:lnR cap="flat" cmpd="sng" w="9525">
                      <a:solidFill>
                        <a:srgbClr val="AAAAAA"/>
                      </a:solidFill>
                      <a:prstDash val="solid"/>
                      <a:round/>
                      <a:headEnd len="sm" w="sm" type="none"/>
                      <a:tailEnd len="sm" w="sm" type="none"/>
                    </a:lnR>
                    <a:lnT cap="flat" cmpd="sng" w="9525">
                      <a:solidFill>
                        <a:srgbClr val="AAAAAA"/>
                      </a:solidFill>
                      <a:prstDash val="solid"/>
                      <a:round/>
                      <a:headEnd len="sm" w="sm" type="none"/>
                      <a:tailEnd len="sm" w="sm" type="none"/>
                    </a:lnT>
                    <a:lnB cap="flat" cmpd="sng" w="9525">
                      <a:solidFill>
                        <a:srgbClr val="AAAAAA"/>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3. Directed Graphs</a:t>
            </a:r>
            <a:endParaRPr/>
          </a:p>
        </p:txBody>
      </p:sp>
      <p:sp>
        <p:nvSpPr>
          <p:cNvPr id="108" name="Google Shape;108;p9"/>
          <p:cNvSpPr txBox="1"/>
          <p:nvPr>
            <p:ph idx="1" type="body"/>
          </p:nvPr>
        </p:nvSpPr>
        <p:spPr>
          <a:xfrm>
            <a:off x="437750" y="1543050"/>
            <a:ext cx="4134000" cy="3029100"/>
          </a:xfrm>
          <a:prstGeom prst="rect">
            <a:avLst/>
          </a:prstGeom>
          <a:noFill/>
          <a:ln>
            <a:noFill/>
          </a:ln>
        </p:spPr>
        <p:txBody>
          <a:bodyPr anchorCtr="0" anchor="t" bIns="34275" lIns="68575" spcFirstLastPara="1" rIns="68575" wrap="square" tIns="34275">
            <a:noAutofit/>
          </a:bodyPr>
          <a:lstStyle/>
          <a:p>
            <a:pPr indent="0" lvl="0" marL="0" rtl="0" algn="just">
              <a:lnSpc>
                <a:spcPct val="90000"/>
              </a:lnSpc>
              <a:spcBef>
                <a:spcPts val="1100"/>
              </a:spcBef>
              <a:spcAft>
                <a:spcPts val="0"/>
              </a:spcAft>
              <a:buSzPts val="1100"/>
              <a:buNone/>
            </a:pPr>
            <a:r>
              <a:rPr lang="en" sz="2000"/>
              <a:t>What if the relation between the two people is something like, "Shreya" know "Abhishek" but "Abhishek" doesn't know "Shreya". This type of relationship is one-way, and it does include a direction. The edges with arrows basically denote the direction of the relationship and such graphs are known as directed graphs.</a:t>
            </a:r>
            <a:endParaRPr sz="2000"/>
          </a:p>
        </p:txBody>
      </p:sp>
      <p:pic>
        <p:nvPicPr>
          <p:cNvPr id="109" name="Google Shape;109;p9"/>
          <p:cNvPicPr preferRelativeResize="0"/>
          <p:nvPr/>
        </p:nvPicPr>
        <p:blipFill rotWithShape="1">
          <a:blip r:embed="rId3">
            <a:alphaModFix/>
          </a:blip>
          <a:srcRect b="0" l="0" r="0" t="0"/>
          <a:stretch/>
        </p:blipFill>
        <p:spPr>
          <a:xfrm>
            <a:off x="4724150" y="1626900"/>
            <a:ext cx="3810000" cy="27241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1ba882556e5_0_2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Topological Sorting</a:t>
            </a:r>
            <a:endParaRPr/>
          </a:p>
        </p:txBody>
      </p:sp>
      <p:sp>
        <p:nvSpPr>
          <p:cNvPr id="595" name="Google Shape;595;g1ba882556e5_0_22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23850" lvl="0" marL="596900" rtl="0" algn="l">
              <a:lnSpc>
                <a:spcPct val="115000"/>
              </a:lnSpc>
              <a:spcBef>
                <a:spcPts val="900"/>
              </a:spcBef>
              <a:spcAft>
                <a:spcPts val="0"/>
              </a:spcAft>
              <a:buClr>
                <a:srgbClr val="303030"/>
              </a:buClr>
              <a:buSzPts val="1500"/>
              <a:buChar char="●"/>
            </a:pPr>
            <a:r>
              <a:rPr lang="en" sz="1500">
                <a:solidFill>
                  <a:srgbClr val="303030"/>
                </a:solidFill>
                <a:highlight>
                  <a:srgbClr val="FFFFFF"/>
                </a:highlight>
              </a:rPr>
              <a:t>Topological Sort is a linear ordering of the vertices in such a way that if there is an edge in the DAG going from vertex ‘u’ to vertex ‘v’, then ‘u’ comes before ‘v’ in the ordering.</a:t>
            </a:r>
            <a:endParaRPr sz="1500">
              <a:solidFill>
                <a:srgbClr val="303030"/>
              </a:solidFill>
              <a:highlight>
                <a:srgbClr val="FFFFFF"/>
              </a:highlight>
            </a:endParaRPr>
          </a:p>
          <a:p>
            <a:pPr indent="-323850" lvl="0" marL="596900" rtl="0" algn="l">
              <a:lnSpc>
                <a:spcPct val="115000"/>
              </a:lnSpc>
              <a:spcBef>
                <a:spcPts val="0"/>
              </a:spcBef>
              <a:spcAft>
                <a:spcPts val="0"/>
              </a:spcAft>
              <a:buClr>
                <a:srgbClr val="303030"/>
              </a:buClr>
              <a:buSzPts val="1500"/>
              <a:buChar char="●"/>
            </a:pPr>
            <a:r>
              <a:rPr lang="en" sz="1500">
                <a:solidFill>
                  <a:srgbClr val="303030"/>
                </a:solidFill>
                <a:highlight>
                  <a:srgbClr val="FFFFFF"/>
                </a:highlight>
              </a:rPr>
              <a:t>Topological Sorting is possible if and only if the graph is a </a:t>
            </a:r>
            <a:r>
              <a:rPr b="1" lang="en" sz="1500" u="sng">
                <a:solidFill>
                  <a:srgbClr val="910000"/>
                </a:solidFill>
                <a:highlight>
                  <a:srgbClr val="FFFFFF"/>
                </a:highlight>
                <a:hlinkClick r:id="rId3">
                  <a:extLst>
                    <a:ext uri="{A12FA001-AC4F-418D-AE19-62706E023703}">
                      <ahyp:hlinkClr val="tx"/>
                    </a:ext>
                  </a:extLst>
                </a:hlinkClick>
              </a:rPr>
              <a:t>Directed Acyclic Graph</a:t>
            </a:r>
            <a:r>
              <a:rPr lang="en" sz="1500">
                <a:solidFill>
                  <a:srgbClr val="303030"/>
                </a:solidFill>
                <a:highlight>
                  <a:srgbClr val="FFFFFF"/>
                </a:highlight>
              </a:rPr>
              <a:t>.</a:t>
            </a:r>
            <a:endParaRPr sz="1500">
              <a:solidFill>
                <a:srgbClr val="303030"/>
              </a:solidFill>
              <a:highlight>
                <a:srgbClr val="FFFFFF"/>
              </a:highlight>
            </a:endParaRPr>
          </a:p>
          <a:p>
            <a:pPr indent="-323850" lvl="0" marL="596900" rtl="0" algn="l">
              <a:lnSpc>
                <a:spcPct val="115000"/>
              </a:lnSpc>
              <a:spcBef>
                <a:spcPts val="0"/>
              </a:spcBef>
              <a:spcAft>
                <a:spcPts val="0"/>
              </a:spcAft>
              <a:buClr>
                <a:srgbClr val="303030"/>
              </a:buClr>
              <a:buSzPts val="1500"/>
              <a:buChar char="●"/>
            </a:pPr>
            <a:r>
              <a:rPr lang="en" sz="1500">
                <a:solidFill>
                  <a:srgbClr val="303030"/>
                </a:solidFill>
                <a:highlight>
                  <a:srgbClr val="FFFFFF"/>
                </a:highlight>
              </a:rPr>
              <a:t>There may exist multiple different topological orderings for a given directed acyclic graph.</a:t>
            </a:r>
            <a:endParaRPr sz="1500">
              <a:solidFill>
                <a:srgbClr val="303030"/>
              </a:solidFill>
              <a:highlight>
                <a:srgbClr val="FFFFFF"/>
              </a:highlight>
            </a:endParaRPr>
          </a:p>
          <a:p>
            <a:pPr indent="-323850" lvl="0" marL="596900" rtl="0" algn="l">
              <a:lnSpc>
                <a:spcPct val="115000"/>
              </a:lnSpc>
              <a:spcBef>
                <a:spcPts val="0"/>
              </a:spcBef>
              <a:spcAft>
                <a:spcPts val="0"/>
              </a:spcAft>
              <a:buClr>
                <a:srgbClr val="303030"/>
              </a:buClr>
              <a:buSzPts val="1500"/>
              <a:buChar char="●"/>
            </a:pPr>
            <a:r>
              <a:rPr lang="en" sz="1500">
                <a:solidFill>
                  <a:srgbClr val="555555"/>
                </a:solidFill>
              </a:rPr>
              <a:t>The ordering of the nodes in the array is called a </a:t>
            </a:r>
            <a:r>
              <a:rPr i="1" lang="en" sz="1500">
                <a:solidFill>
                  <a:srgbClr val="555555"/>
                </a:solidFill>
              </a:rPr>
              <a:t>topological ordering</a:t>
            </a:r>
            <a:r>
              <a:rPr lang="en" sz="1500">
                <a:solidFill>
                  <a:srgbClr val="555555"/>
                </a:solidFill>
              </a:rPr>
              <a:t>.</a:t>
            </a:r>
            <a:endParaRPr sz="1500">
              <a:solidFill>
                <a:srgbClr val="303030"/>
              </a:solidFill>
              <a:highlight>
                <a:srgbClr val="FFFFFF"/>
              </a:highlight>
            </a:endParaRPr>
          </a:p>
          <a:p>
            <a:pPr indent="0" lvl="0" marL="0" rtl="0" algn="l">
              <a:lnSpc>
                <a:spcPct val="115000"/>
              </a:lnSpc>
              <a:spcBef>
                <a:spcPts val="1500"/>
              </a:spcBef>
              <a:spcAft>
                <a:spcPts val="1200"/>
              </a:spcAft>
              <a:buSzPts val="1800"/>
              <a:buNone/>
            </a:pPr>
            <a:r>
              <a:t/>
            </a:r>
            <a:endParaRPr/>
          </a:p>
        </p:txBody>
      </p:sp>
      <p:pic>
        <p:nvPicPr>
          <p:cNvPr id="596" name="Google Shape;596;g1ba882556e5_0_220"/>
          <p:cNvPicPr preferRelativeResize="0"/>
          <p:nvPr/>
        </p:nvPicPr>
        <p:blipFill rotWithShape="1">
          <a:blip r:embed="rId4">
            <a:alphaModFix/>
          </a:blip>
          <a:srcRect b="0" l="0" r="0" t="0"/>
          <a:stretch/>
        </p:blipFill>
        <p:spPr>
          <a:xfrm>
            <a:off x="1275025" y="2571738"/>
            <a:ext cx="2686050" cy="2409825"/>
          </a:xfrm>
          <a:prstGeom prst="rect">
            <a:avLst/>
          </a:prstGeom>
          <a:noFill/>
          <a:ln>
            <a:noFill/>
          </a:ln>
        </p:spPr>
      </p:pic>
      <p:sp>
        <p:nvSpPr>
          <p:cNvPr id="597" name="Google Shape;597;g1ba882556e5_0_220"/>
          <p:cNvSpPr txBox="1"/>
          <p:nvPr/>
        </p:nvSpPr>
        <p:spPr>
          <a:xfrm>
            <a:off x="4712475" y="2729800"/>
            <a:ext cx="4238400" cy="21033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300"/>
              </a:spcBef>
              <a:spcAft>
                <a:spcPts val="0"/>
              </a:spcAft>
              <a:buClr>
                <a:srgbClr val="000000"/>
              </a:buClr>
              <a:buSzPts val="1350"/>
              <a:buFont typeface="Arial"/>
              <a:buNone/>
            </a:pPr>
            <a:r>
              <a:rPr b="0" i="0" lang="en" sz="1350" u="none" cap="none" strike="noStrike">
                <a:solidFill>
                  <a:srgbClr val="303030"/>
                </a:solidFill>
                <a:highlight>
                  <a:srgbClr val="FFFFFF"/>
                </a:highlight>
                <a:latin typeface="Arial"/>
                <a:ea typeface="Arial"/>
                <a:cs typeface="Arial"/>
                <a:sym typeface="Arial"/>
              </a:rPr>
              <a:t>For this graph, following 4 different topological orderings are possible-</a:t>
            </a:r>
            <a:endParaRPr b="0" i="0" sz="1350" u="none" cap="none" strike="noStrike">
              <a:solidFill>
                <a:srgbClr val="303030"/>
              </a:solidFill>
              <a:highlight>
                <a:srgbClr val="FFFFFF"/>
              </a:highlight>
              <a:latin typeface="Arial"/>
              <a:ea typeface="Arial"/>
              <a:cs typeface="Arial"/>
              <a:sym typeface="Arial"/>
            </a:endParaRPr>
          </a:p>
          <a:p>
            <a:pPr indent="-314325" lvl="0" marL="596900" marR="0" rtl="0" algn="l">
              <a:lnSpc>
                <a:spcPct val="115000"/>
              </a:lnSpc>
              <a:spcBef>
                <a:spcPts val="900"/>
              </a:spcBef>
              <a:spcAft>
                <a:spcPts val="0"/>
              </a:spcAft>
              <a:buClr>
                <a:srgbClr val="303030"/>
              </a:buClr>
              <a:buSzPts val="1350"/>
              <a:buFont typeface="Arial"/>
              <a:buChar char="●"/>
            </a:pPr>
            <a:r>
              <a:rPr b="1" i="0" lang="en" sz="1350" u="none" cap="none" strike="noStrike">
                <a:solidFill>
                  <a:srgbClr val="303030"/>
                </a:solidFill>
                <a:highlight>
                  <a:srgbClr val="FFFFFF"/>
                </a:highlight>
                <a:latin typeface="Arial"/>
                <a:ea typeface="Arial"/>
                <a:cs typeface="Arial"/>
                <a:sym typeface="Arial"/>
              </a:rPr>
              <a:t>1 2 3 4 5 6</a:t>
            </a:r>
            <a:endParaRPr b="1" i="0" sz="1350" u="none" cap="none" strike="noStrike">
              <a:solidFill>
                <a:srgbClr val="303030"/>
              </a:solidFill>
              <a:highlight>
                <a:srgbClr val="FFFFFF"/>
              </a:highlight>
              <a:latin typeface="Arial"/>
              <a:ea typeface="Arial"/>
              <a:cs typeface="Arial"/>
              <a:sym typeface="Arial"/>
            </a:endParaRPr>
          </a:p>
          <a:p>
            <a:pPr indent="-314325" lvl="0" marL="596900" marR="0" rtl="0" algn="l">
              <a:lnSpc>
                <a:spcPct val="115000"/>
              </a:lnSpc>
              <a:spcBef>
                <a:spcPts val="0"/>
              </a:spcBef>
              <a:spcAft>
                <a:spcPts val="0"/>
              </a:spcAft>
              <a:buClr>
                <a:srgbClr val="303030"/>
              </a:buClr>
              <a:buSzPts val="1350"/>
              <a:buFont typeface="Arial"/>
              <a:buChar char="●"/>
            </a:pPr>
            <a:r>
              <a:rPr b="1" i="0" lang="en" sz="1350" u="none" cap="none" strike="noStrike">
                <a:solidFill>
                  <a:srgbClr val="303030"/>
                </a:solidFill>
                <a:highlight>
                  <a:srgbClr val="FFFFFF"/>
                </a:highlight>
                <a:latin typeface="Arial"/>
                <a:ea typeface="Arial"/>
                <a:cs typeface="Arial"/>
                <a:sym typeface="Arial"/>
              </a:rPr>
              <a:t>1 2 3 4 6 5</a:t>
            </a:r>
            <a:endParaRPr b="1" i="0" sz="1350" u="none" cap="none" strike="noStrike">
              <a:solidFill>
                <a:srgbClr val="303030"/>
              </a:solidFill>
              <a:highlight>
                <a:srgbClr val="FFFFFF"/>
              </a:highlight>
              <a:latin typeface="Arial"/>
              <a:ea typeface="Arial"/>
              <a:cs typeface="Arial"/>
              <a:sym typeface="Arial"/>
            </a:endParaRPr>
          </a:p>
          <a:p>
            <a:pPr indent="-314325" lvl="0" marL="596900" marR="0" rtl="0" algn="l">
              <a:lnSpc>
                <a:spcPct val="115000"/>
              </a:lnSpc>
              <a:spcBef>
                <a:spcPts val="0"/>
              </a:spcBef>
              <a:spcAft>
                <a:spcPts val="0"/>
              </a:spcAft>
              <a:buClr>
                <a:srgbClr val="303030"/>
              </a:buClr>
              <a:buSzPts val="1350"/>
              <a:buFont typeface="Arial"/>
              <a:buChar char="●"/>
            </a:pPr>
            <a:r>
              <a:rPr b="1" i="0" lang="en" sz="1350" u="none" cap="none" strike="noStrike">
                <a:solidFill>
                  <a:srgbClr val="303030"/>
                </a:solidFill>
                <a:highlight>
                  <a:srgbClr val="FFFFFF"/>
                </a:highlight>
                <a:latin typeface="Arial"/>
                <a:ea typeface="Arial"/>
                <a:cs typeface="Arial"/>
                <a:sym typeface="Arial"/>
              </a:rPr>
              <a:t>1 3 2 4 5 6</a:t>
            </a:r>
            <a:endParaRPr b="1" i="0" sz="1350" u="none" cap="none" strike="noStrike">
              <a:solidFill>
                <a:srgbClr val="303030"/>
              </a:solidFill>
              <a:highlight>
                <a:srgbClr val="FFFFFF"/>
              </a:highlight>
              <a:latin typeface="Arial"/>
              <a:ea typeface="Arial"/>
              <a:cs typeface="Arial"/>
              <a:sym typeface="Arial"/>
            </a:endParaRPr>
          </a:p>
          <a:p>
            <a:pPr indent="-314325" lvl="0" marL="596900" marR="0" rtl="0" algn="l">
              <a:lnSpc>
                <a:spcPct val="115000"/>
              </a:lnSpc>
              <a:spcBef>
                <a:spcPts val="0"/>
              </a:spcBef>
              <a:spcAft>
                <a:spcPts val="0"/>
              </a:spcAft>
              <a:buClr>
                <a:srgbClr val="303030"/>
              </a:buClr>
              <a:buSzPts val="1350"/>
              <a:buFont typeface="Arial"/>
              <a:buChar char="●"/>
            </a:pPr>
            <a:r>
              <a:rPr b="1" i="0" lang="en" sz="1350" u="none" cap="none" strike="noStrike">
                <a:solidFill>
                  <a:srgbClr val="303030"/>
                </a:solidFill>
                <a:highlight>
                  <a:srgbClr val="FFFFFF"/>
                </a:highlight>
                <a:latin typeface="Arial"/>
                <a:ea typeface="Arial"/>
                <a:cs typeface="Arial"/>
                <a:sym typeface="Arial"/>
              </a:rPr>
              <a:t>1 3 2 4 6 5</a:t>
            </a:r>
            <a:endParaRPr b="1" i="0" sz="1350" u="none" cap="none" strike="noStrike">
              <a:solidFill>
                <a:srgbClr val="303030"/>
              </a:solidFill>
              <a:highlight>
                <a:srgbClr val="FFFFFF"/>
              </a:highlight>
              <a:latin typeface="Arial"/>
              <a:ea typeface="Arial"/>
              <a:cs typeface="Arial"/>
              <a:sym typeface="Arial"/>
            </a:endParaRPr>
          </a:p>
          <a:p>
            <a:pPr indent="0" lvl="0" marL="0" marR="0" rtl="0" algn="l">
              <a:lnSpc>
                <a:spcPct val="115000"/>
              </a:lnSpc>
              <a:spcBef>
                <a:spcPts val="1500"/>
              </a:spcBef>
              <a:spcAft>
                <a:spcPts val="1500"/>
              </a:spcAft>
              <a:buClr>
                <a:srgbClr val="000000"/>
              </a:buClr>
              <a:buSzPts val="1150"/>
              <a:buFont typeface="Arial"/>
              <a:buNone/>
            </a:pPr>
            <a:r>
              <a:t/>
            </a:r>
            <a:endParaRPr b="1" i="0" sz="1150" u="none" cap="none" strike="noStrike">
              <a:solidFill>
                <a:srgbClr val="303030"/>
              </a:solidFill>
              <a:highlight>
                <a:srgbClr val="FFFFFF"/>
              </a:highlight>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g1ba882556e5_0_2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54411"/>
              </a:lnSpc>
              <a:spcBef>
                <a:spcPts val="0"/>
              </a:spcBef>
              <a:spcAft>
                <a:spcPts val="0"/>
              </a:spcAft>
              <a:buClr>
                <a:schemeClr val="dk1"/>
              </a:buClr>
              <a:buSzPct val="50000"/>
              <a:buFont typeface="Arial"/>
              <a:buNone/>
            </a:pPr>
            <a:r>
              <a:rPr b="1" lang="en" sz="2200">
                <a:solidFill>
                  <a:srgbClr val="555555"/>
                </a:solidFill>
                <a:highlight>
                  <a:srgbClr val="FFFFFF"/>
                </a:highlight>
              </a:rPr>
              <a:t>The Algorithm</a:t>
            </a:r>
            <a:endParaRPr b="1" sz="2200">
              <a:solidFill>
                <a:srgbClr val="555555"/>
              </a:solidFill>
              <a:highlight>
                <a:srgbClr val="FFFFFF"/>
              </a:highlight>
            </a:endParaRPr>
          </a:p>
          <a:p>
            <a:pPr indent="0" lvl="0" marL="0" rtl="0" algn="l">
              <a:lnSpc>
                <a:spcPct val="100000"/>
              </a:lnSpc>
              <a:spcBef>
                <a:spcPts val="800"/>
              </a:spcBef>
              <a:spcAft>
                <a:spcPts val="0"/>
              </a:spcAft>
              <a:buSzPct val="111111"/>
              <a:buNone/>
            </a:pPr>
            <a:r>
              <a:t/>
            </a:r>
            <a:endParaRPr/>
          </a:p>
        </p:txBody>
      </p:sp>
      <p:sp>
        <p:nvSpPr>
          <p:cNvPr id="603" name="Google Shape;603;g1ba882556e5_0_227"/>
          <p:cNvSpPr txBox="1"/>
          <p:nvPr>
            <p:ph idx="1" type="body"/>
          </p:nvPr>
        </p:nvSpPr>
        <p:spPr>
          <a:xfrm>
            <a:off x="311700" y="2232600"/>
            <a:ext cx="8520600" cy="678300"/>
          </a:xfrm>
          <a:prstGeom prst="rect">
            <a:avLst/>
          </a:prstGeom>
          <a:noFill/>
          <a:ln>
            <a:noFill/>
          </a:ln>
        </p:spPr>
        <p:txBody>
          <a:bodyPr anchorCtr="0" anchor="t" bIns="91425" lIns="91425" spcFirstLastPara="1" rIns="91425" wrap="square" tIns="91425">
            <a:normAutofit/>
          </a:bodyPr>
          <a:lstStyle/>
          <a:p>
            <a:pPr indent="-317500" lvl="0" marL="457200" rtl="0" algn="l">
              <a:lnSpc>
                <a:spcPct val="115000"/>
              </a:lnSpc>
              <a:spcBef>
                <a:spcPts val="0"/>
              </a:spcBef>
              <a:spcAft>
                <a:spcPts val="0"/>
              </a:spcAft>
              <a:buClr>
                <a:schemeClr val="dk1"/>
              </a:buClr>
              <a:buSzPts val="1400"/>
              <a:buAutoNum type="arabicParenR"/>
            </a:pPr>
            <a:r>
              <a:rPr lang="en" sz="1400">
                <a:solidFill>
                  <a:schemeClr val="dk1"/>
                </a:solidFill>
                <a:highlight>
                  <a:srgbClr val="FFFFFF"/>
                </a:highlight>
              </a:rPr>
              <a:t>Select the node that can't have any incoming directed edges; it must have an indegree  of zero and add it to the topological ordering.</a:t>
            </a:r>
            <a:endParaRPr sz="1400">
              <a:solidFill>
                <a:schemeClr val="dk1"/>
              </a:solidFill>
            </a:endParaRPr>
          </a:p>
        </p:txBody>
      </p:sp>
      <p:pic>
        <p:nvPicPr>
          <p:cNvPr id="604" name="Google Shape;604;g1ba882556e5_0_227"/>
          <p:cNvPicPr preferRelativeResize="0"/>
          <p:nvPr/>
        </p:nvPicPr>
        <p:blipFill rotWithShape="1">
          <a:blip r:embed="rId3">
            <a:alphaModFix/>
          </a:blip>
          <a:srcRect b="0" l="0" r="0" t="0"/>
          <a:stretch/>
        </p:blipFill>
        <p:spPr>
          <a:xfrm>
            <a:off x="2338700" y="804550"/>
            <a:ext cx="2857500" cy="1503000"/>
          </a:xfrm>
          <a:prstGeom prst="rect">
            <a:avLst/>
          </a:prstGeom>
          <a:noFill/>
          <a:ln>
            <a:noFill/>
          </a:ln>
        </p:spPr>
      </p:pic>
      <p:pic>
        <p:nvPicPr>
          <p:cNvPr id="605" name="Google Shape;605;g1ba882556e5_0_227"/>
          <p:cNvPicPr preferRelativeResize="0"/>
          <p:nvPr/>
        </p:nvPicPr>
        <p:blipFill rotWithShape="1">
          <a:blip r:embed="rId4">
            <a:alphaModFix/>
          </a:blip>
          <a:srcRect b="0" l="0" r="0" t="0"/>
          <a:stretch/>
        </p:blipFill>
        <p:spPr>
          <a:xfrm>
            <a:off x="224225" y="3293175"/>
            <a:ext cx="2313360" cy="1927800"/>
          </a:xfrm>
          <a:prstGeom prst="rect">
            <a:avLst/>
          </a:prstGeom>
          <a:noFill/>
          <a:ln>
            <a:noFill/>
          </a:ln>
        </p:spPr>
      </p:pic>
      <p:sp>
        <p:nvSpPr>
          <p:cNvPr id="606" name="Google Shape;606;g1ba882556e5_0_227"/>
          <p:cNvSpPr txBox="1"/>
          <p:nvPr/>
        </p:nvSpPr>
        <p:spPr>
          <a:xfrm>
            <a:off x="373550" y="2840575"/>
            <a:ext cx="81177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555555"/>
                </a:solidFill>
                <a:highlight>
                  <a:srgbClr val="FFFFFF"/>
                </a:highlight>
                <a:latin typeface="Arial"/>
                <a:ea typeface="Arial"/>
                <a:cs typeface="Arial"/>
                <a:sym typeface="Arial"/>
              </a:rPr>
              <a:t>2) </a:t>
            </a:r>
            <a:r>
              <a:rPr b="0" i="0" lang="en" sz="1400" u="none" cap="none" strike="noStrike">
                <a:solidFill>
                  <a:schemeClr val="dk1"/>
                </a:solidFill>
                <a:highlight>
                  <a:srgbClr val="FFFFFF"/>
                </a:highlight>
                <a:latin typeface="Arial"/>
                <a:ea typeface="Arial"/>
                <a:cs typeface="Arial"/>
                <a:sym typeface="Arial"/>
              </a:rPr>
              <a:t>Once a node is added to the topological ordering, we can take the node, and its outgoing edges, out of the graph.</a:t>
            </a:r>
            <a:endParaRPr b="0" i="0" sz="1400" u="none" cap="none" strike="noStrike">
              <a:solidFill>
                <a:schemeClr val="dk1"/>
              </a:solidFill>
              <a:latin typeface="Arial"/>
              <a:ea typeface="Arial"/>
              <a:cs typeface="Arial"/>
              <a:sym typeface="Arial"/>
            </a:endParaRPr>
          </a:p>
        </p:txBody>
      </p:sp>
      <p:pic>
        <p:nvPicPr>
          <p:cNvPr id="607" name="Google Shape;607;g1ba882556e5_0_227"/>
          <p:cNvPicPr preferRelativeResize="0"/>
          <p:nvPr/>
        </p:nvPicPr>
        <p:blipFill rotWithShape="1">
          <a:blip r:embed="rId5">
            <a:alphaModFix/>
          </a:blip>
          <a:srcRect b="0" l="0" r="0" t="0"/>
          <a:stretch/>
        </p:blipFill>
        <p:spPr>
          <a:xfrm>
            <a:off x="3003650" y="3275725"/>
            <a:ext cx="2857500" cy="18677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g1ba882556e5_0_2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The Algorithm</a:t>
            </a:r>
            <a:endParaRPr/>
          </a:p>
        </p:txBody>
      </p:sp>
      <p:sp>
        <p:nvSpPr>
          <p:cNvPr id="613" name="Google Shape;613;g1ba882556e5_0_2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450">
                <a:solidFill>
                  <a:schemeClr val="dk1"/>
                </a:solidFill>
                <a:highlight>
                  <a:srgbClr val="FFFFFF"/>
                </a:highlight>
              </a:rPr>
              <a:t>3) Then, we can repeat our earlier approach: look for any node with an indegree of zero and add it to the ordering.</a:t>
            </a:r>
            <a:endParaRPr sz="2100">
              <a:solidFill>
                <a:schemeClr val="dk1"/>
              </a:solidFill>
            </a:endParaRPr>
          </a:p>
        </p:txBody>
      </p:sp>
      <p:pic>
        <p:nvPicPr>
          <p:cNvPr id="614" name="Google Shape;614;g1ba882556e5_0_236"/>
          <p:cNvPicPr preferRelativeResize="0"/>
          <p:nvPr/>
        </p:nvPicPr>
        <p:blipFill rotWithShape="1">
          <a:blip r:embed="rId3">
            <a:alphaModFix/>
          </a:blip>
          <a:srcRect b="0" l="0" r="0" t="0"/>
          <a:stretch/>
        </p:blipFill>
        <p:spPr>
          <a:xfrm>
            <a:off x="226700" y="1869625"/>
            <a:ext cx="2857500" cy="2381250"/>
          </a:xfrm>
          <a:prstGeom prst="rect">
            <a:avLst/>
          </a:prstGeom>
          <a:noFill/>
          <a:ln>
            <a:noFill/>
          </a:ln>
        </p:spPr>
      </p:pic>
      <p:pic>
        <p:nvPicPr>
          <p:cNvPr id="615" name="Google Shape;615;g1ba882556e5_0_236"/>
          <p:cNvPicPr preferRelativeResize="0"/>
          <p:nvPr/>
        </p:nvPicPr>
        <p:blipFill rotWithShape="1">
          <a:blip r:embed="rId4">
            <a:alphaModFix/>
          </a:blip>
          <a:srcRect b="0" l="0" r="0" t="0"/>
          <a:stretch/>
        </p:blipFill>
        <p:spPr>
          <a:xfrm>
            <a:off x="2950850" y="1869625"/>
            <a:ext cx="2857500" cy="2381250"/>
          </a:xfrm>
          <a:prstGeom prst="rect">
            <a:avLst/>
          </a:prstGeom>
          <a:noFill/>
          <a:ln>
            <a:noFill/>
          </a:ln>
        </p:spPr>
      </p:pic>
      <p:pic>
        <p:nvPicPr>
          <p:cNvPr id="616" name="Google Shape;616;g1ba882556e5_0_236"/>
          <p:cNvPicPr preferRelativeResize="0"/>
          <p:nvPr/>
        </p:nvPicPr>
        <p:blipFill rotWithShape="1">
          <a:blip r:embed="rId5">
            <a:alphaModFix/>
          </a:blip>
          <a:srcRect b="0" l="0" r="0" t="0"/>
          <a:stretch/>
        </p:blipFill>
        <p:spPr>
          <a:xfrm>
            <a:off x="6048550" y="1746250"/>
            <a:ext cx="2857500" cy="23812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1ba882556e5_0_2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22" name="Google Shape;622;g1ba882556e5_0_2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23" name="Google Shape;623;g1ba882556e5_0_244"/>
          <p:cNvPicPr preferRelativeResize="0"/>
          <p:nvPr/>
        </p:nvPicPr>
        <p:blipFill rotWithShape="1">
          <a:blip r:embed="rId3">
            <a:alphaModFix/>
          </a:blip>
          <a:srcRect b="0" l="0" r="0" t="0"/>
          <a:stretch/>
        </p:blipFill>
        <p:spPr>
          <a:xfrm>
            <a:off x="2165100" y="1381125"/>
            <a:ext cx="2857500" cy="23812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g1ba882556e5_0_250"/>
          <p:cNvSpPr txBox="1"/>
          <p:nvPr>
            <p:ph type="title"/>
          </p:nvPr>
        </p:nvSpPr>
        <p:spPr>
          <a:xfrm>
            <a:off x="311700" y="11457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54411"/>
              </a:lnSpc>
              <a:spcBef>
                <a:spcPts val="0"/>
              </a:spcBef>
              <a:spcAft>
                <a:spcPts val="800"/>
              </a:spcAft>
              <a:buClr>
                <a:schemeClr val="dk1"/>
              </a:buClr>
              <a:buSzPts val="1100"/>
              <a:buFont typeface="Arial"/>
              <a:buNone/>
            </a:pPr>
            <a:r>
              <a:rPr b="1" lang="en" sz="2200">
                <a:solidFill>
                  <a:srgbClr val="555555"/>
                </a:solidFill>
                <a:highlight>
                  <a:srgbClr val="F7F7F7"/>
                </a:highlight>
              </a:rPr>
              <a:t>Implementation</a:t>
            </a:r>
            <a:endParaRPr/>
          </a:p>
        </p:txBody>
      </p:sp>
      <p:sp>
        <p:nvSpPr>
          <p:cNvPr id="629" name="Google Shape;629;g1ba882556e5_0_250"/>
          <p:cNvSpPr txBox="1"/>
          <p:nvPr>
            <p:ph idx="1" type="body"/>
          </p:nvPr>
        </p:nvSpPr>
        <p:spPr>
          <a:xfrm>
            <a:off x="196775" y="448475"/>
            <a:ext cx="8520600" cy="4637700"/>
          </a:xfrm>
          <a:prstGeom prst="rect">
            <a:avLst/>
          </a:prstGeom>
          <a:noFill/>
          <a:ln>
            <a:noFill/>
          </a:ln>
        </p:spPr>
        <p:txBody>
          <a:bodyPr anchorCtr="0" anchor="t" bIns="91425" lIns="91425" spcFirstLastPara="1" rIns="91425" wrap="square" tIns="91425">
            <a:noAutofit/>
          </a:bodyPr>
          <a:lstStyle/>
          <a:p>
            <a:pPr indent="0" lvl="0" marL="0" rtl="0" algn="l">
              <a:lnSpc>
                <a:spcPct val="177272"/>
              </a:lnSpc>
              <a:spcBef>
                <a:spcPts val="0"/>
              </a:spcBef>
              <a:spcAft>
                <a:spcPts val="0"/>
              </a:spcAft>
              <a:buClr>
                <a:schemeClr val="dk1"/>
              </a:buClr>
              <a:buSzPts val="1100"/>
              <a:buFont typeface="Arial"/>
              <a:buNone/>
            </a:pPr>
            <a:r>
              <a:rPr lang="en" sz="1250">
                <a:solidFill>
                  <a:schemeClr val="dk1"/>
                </a:solidFill>
                <a:highlight>
                  <a:srgbClr val="F7F7F7"/>
                </a:highlight>
              </a:rPr>
              <a:t>We'll use the strategy we outlined above:</a:t>
            </a:r>
            <a:endParaRPr sz="1250">
              <a:solidFill>
                <a:schemeClr val="dk1"/>
              </a:solidFill>
              <a:highlight>
                <a:srgbClr val="F7F7F7"/>
              </a:highlight>
            </a:endParaRPr>
          </a:p>
          <a:p>
            <a:pPr indent="-307975" lvl="0" marL="457200" rtl="0" algn="l">
              <a:lnSpc>
                <a:spcPct val="169565"/>
              </a:lnSpc>
              <a:spcBef>
                <a:spcPts val="800"/>
              </a:spcBef>
              <a:spcAft>
                <a:spcPts val="0"/>
              </a:spcAft>
              <a:buClr>
                <a:schemeClr val="dk1"/>
              </a:buClr>
              <a:buSzPts val="1250"/>
              <a:buAutoNum type="arabicPeriod"/>
            </a:pPr>
            <a:r>
              <a:rPr lang="en" sz="1250">
                <a:solidFill>
                  <a:schemeClr val="dk1"/>
                </a:solidFill>
                <a:highlight>
                  <a:srgbClr val="F7F7F7"/>
                </a:highlight>
              </a:rPr>
              <a:t>Identify a node with no incoming edges.</a:t>
            </a:r>
            <a:endParaRPr sz="1250">
              <a:solidFill>
                <a:schemeClr val="dk1"/>
              </a:solidFill>
              <a:highlight>
                <a:srgbClr val="F7F7F7"/>
              </a:highlight>
            </a:endParaRPr>
          </a:p>
          <a:p>
            <a:pPr indent="-307975" lvl="0" marL="457200" rtl="0" algn="l">
              <a:lnSpc>
                <a:spcPct val="169565"/>
              </a:lnSpc>
              <a:spcBef>
                <a:spcPts val="0"/>
              </a:spcBef>
              <a:spcAft>
                <a:spcPts val="0"/>
              </a:spcAft>
              <a:buClr>
                <a:schemeClr val="dk1"/>
              </a:buClr>
              <a:buSzPts val="1250"/>
              <a:buAutoNum type="arabicPeriod"/>
            </a:pPr>
            <a:r>
              <a:rPr lang="en" sz="1250">
                <a:solidFill>
                  <a:schemeClr val="dk1"/>
                </a:solidFill>
                <a:highlight>
                  <a:srgbClr val="F7F7F7"/>
                </a:highlight>
              </a:rPr>
              <a:t>Add that node to the ordering.</a:t>
            </a:r>
            <a:endParaRPr sz="1250">
              <a:solidFill>
                <a:schemeClr val="dk1"/>
              </a:solidFill>
              <a:highlight>
                <a:srgbClr val="F7F7F7"/>
              </a:highlight>
            </a:endParaRPr>
          </a:p>
          <a:p>
            <a:pPr indent="-307975" lvl="0" marL="457200" rtl="0" algn="l">
              <a:lnSpc>
                <a:spcPct val="169565"/>
              </a:lnSpc>
              <a:spcBef>
                <a:spcPts val="0"/>
              </a:spcBef>
              <a:spcAft>
                <a:spcPts val="0"/>
              </a:spcAft>
              <a:buClr>
                <a:schemeClr val="dk1"/>
              </a:buClr>
              <a:buSzPts val="1250"/>
              <a:buAutoNum type="arabicPeriod"/>
            </a:pPr>
            <a:r>
              <a:rPr lang="en" sz="1250">
                <a:solidFill>
                  <a:schemeClr val="dk1"/>
                </a:solidFill>
                <a:highlight>
                  <a:srgbClr val="F7F7F7"/>
                </a:highlight>
              </a:rPr>
              <a:t>Remove it from the graph.</a:t>
            </a:r>
            <a:endParaRPr sz="1250">
              <a:solidFill>
                <a:schemeClr val="dk1"/>
              </a:solidFill>
              <a:highlight>
                <a:srgbClr val="F7F7F7"/>
              </a:highlight>
            </a:endParaRPr>
          </a:p>
          <a:p>
            <a:pPr indent="-307975" lvl="0" marL="457200" rtl="0" algn="l">
              <a:lnSpc>
                <a:spcPct val="169565"/>
              </a:lnSpc>
              <a:spcBef>
                <a:spcPts val="0"/>
              </a:spcBef>
              <a:spcAft>
                <a:spcPts val="0"/>
              </a:spcAft>
              <a:buClr>
                <a:schemeClr val="dk1"/>
              </a:buClr>
              <a:buSzPts val="1250"/>
              <a:buAutoNum type="arabicPeriod"/>
            </a:pPr>
            <a:r>
              <a:rPr lang="en" sz="1250">
                <a:solidFill>
                  <a:schemeClr val="dk1"/>
                </a:solidFill>
                <a:highlight>
                  <a:srgbClr val="F7F7F7"/>
                </a:highlight>
              </a:rPr>
              <a:t>Repeat.</a:t>
            </a:r>
            <a:endParaRPr sz="1250">
              <a:solidFill>
                <a:schemeClr val="dk1"/>
              </a:solidFill>
              <a:highlight>
                <a:srgbClr val="F7F7F7"/>
              </a:highlight>
            </a:endParaRPr>
          </a:p>
          <a:p>
            <a:pPr indent="0" lvl="0" marL="0" rtl="0" algn="l">
              <a:lnSpc>
                <a:spcPct val="177272"/>
              </a:lnSpc>
              <a:spcBef>
                <a:spcPts val="800"/>
              </a:spcBef>
              <a:spcAft>
                <a:spcPts val="0"/>
              </a:spcAft>
              <a:buClr>
                <a:schemeClr val="dk1"/>
              </a:buClr>
              <a:buSzPts val="1100"/>
              <a:buFont typeface="Arial"/>
              <a:buNone/>
            </a:pPr>
            <a:r>
              <a:rPr lang="en" sz="1250">
                <a:solidFill>
                  <a:schemeClr val="dk1"/>
                </a:solidFill>
                <a:highlight>
                  <a:srgbClr val="F7F7F7"/>
                </a:highlight>
              </a:rPr>
              <a:t>We'll keep looping until there aren't any more nodes with indegree zero. This could happen for two reasons:</a:t>
            </a:r>
            <a:endParaRPr sz="1250">
              <a:solidFill>
                <a:schemeClr val="dk1"/>
              </a:solidFill>
              <a:highlight>
                <a:srgbClr val="F7F7F7"/>
              </a:highlight>
            </a:endParaRPr>
          </a:p>
          <a:p>
            <a:pPr indent="-307975" lvl="0" marL="457200" rtl="0" algn="l">
              <a:lnSpc>
                <a:spcPct val="169565"/>
              </a:lnSpc>
              <a:spcBef>
                <a:spcPts val="800"/>
              </a:spcBef>
              <a:spcAft>
                <a:spcPts val="0"/>
              </a:spcAft>
              <a:buClr>
                <a:schemeClr val="dk1"/>
              </a:buClr>
              <a:buSzPts val="1250"/>
              <a:buChar char="●"/>
            </a:pPr>
            <a:r>
              <a:rPr lang="en" sz="1250">
                <a:solidFill>
                  <a:schemeClr val="dk1"/>
                </a:solidFill>
                <a:highlight>
                  <a:srgbClr val="F7F7F7"/>
                </a:highlight>
              </a:rPr>
              <a:t>There are no nodes left. We've taken all of them out of the graph and added them to the topological ordering.</a:t>
            </a:r>
            <a:endParaRPr sz="1250">
              <a:solidFill>
                <a:schemeClr val="dk1"/>
              </a:solidFill>
              <a:highlight>
                <a:srgbClr val="F7F7F7"/>
              </a:highlight>
            </a:endParaRPr>
          </a:p>
          <a:p>
            <a:pPr indent="-307975" lvl="0" marL="457200" rtl="0" algn="l">
              <a:lnSpc>
                <a:spcPct val="169565"/>
              </a:lnSpc>
              <a:spcBef>
                <a:spcPts val="0"/>
              </a:spcBef>
              <a:spcAft>
                <a:spcPts val="0"/>
              </a:spcAft>
              <a:buClr>
                <a:schemeClr val="dk1"/>
              </a:buClr>
              <a:buSzPts val="1250"/>
              <a:buChar char="●"/>
            </a:pPr>
            <a:r>
              <a:rPr lang="en" sz="1250">
                <a:solidFill>
                  <a:schemeClr val="dk1"/>
                </a:solidFill>
                <a:highlight>
                  <a:srgbClr val="F7F7F7"/>
                </a:highlight>
              </a:rPr>
              <a:t>There are some nodes left, but they all have incoming edges. This means the graph has a cycle, and no topological ordering exists.</a:t>
            </a:r>
            <a:endParaRPr sz="1250">
              <a:solidFill>
                <a:schemeClr val="dk1"/>
              </a:solidFill>
              <a:highlight>
                <a:srgbClr val="F7F7F7"/>
              </a:highlight>
            </a:endParaRPr>
          </a:p>
          <a:p>
            <a:pPr indent="0" lvl="0" marL="0" rtl="0" algn="l">
              <a:lnSpc>
                <a:spcPct val="177272"/>
              </a:lnSpc>
              <a:spcBef>
                <a:spcPts val="800"/>
              </a:spcBef>
              <a:spcAft>
                <a:spcPts val="0"/>
              </a:spcAft>
              <a:buClr>
                <a:schemeClr val="dk1"/>
              </a:buClr>
              <a:buSzPts val="1100"/>
              <a:buFont typeface="Arial"/>
              <a:buNone/>
            </a:pPr>
            <a:r>
              <a:rPr lang="en" sz="1250">
                <a:solidFill>
                  <a:schemeClr val="dk1"/>
                </a:solidFill>
                <a:highlight>
                  <a:srgbClr val="F7F7F7"/>
                </a:highlight>
              </a:rPr>
              <a:t>One small tweak. Instead of actually </a:t>
            </a:r>
            <a:r>
              <a:rPr i="1" lang="en" sz="1250">
                <a:solidFill>
                  <a:schemeClr val="dk1"/>
                </a:solidFill>
                <a:highlight>
                  <a:srgbClr val="F7F7F7"/>
                </a:highlight>
              </a:rPr>
              <a:t>removing</a:t>
            </a:r>
            <a:r>
              <a:rPr lang="en" sz="1250">
                <a:solidFill>
                  <a:schemeClr val="dk1"/>
                </a:solidFill>
                <a:highlight>
                  <a:srgbClr val="F7F7F7"/>
                </a:highlight>
              </a:rPr>
              <a:t> the nodes from the graph (and destroying our input!), we'll use a hash map to track each node's indegree. When we add a node to the topological ordering, we'll decrement the indegree of that node's neighbors, representing that those nodes have one fewer incoming edges.</a:t>
            </a:r>
            <a:endParaRPr sz="1250">
              <a:solidFill>
                <a:schemeClr val="dk1"/>
              </a:solidFill>
              <a:highlight>
                <a:srgbClr val="F7F7F7"/>
              </a:highlight>
            </a:endParaRPr>
          </a:p>
          <a:p>
            <a:pPr indent="0" lvl="0" marL="0" rtl="0" algn="l">
              <a:lnSpc>
                <a:spcPct val="115000"/>
              </a:lnSpc>
              <a:spcBef>
                <a:spcPts val="800"/>
              </a:spcBef>
              <a:spcAft>
                <a:spcPts val="1200"/>
              </a:spcAft>
              <a:buSzPts val="1800"/>
              <a:buNone/>
            </a:pPr>
            <a:r>
              <a:t/>
            </a:r>
            <a:endParaRPr sz="19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1ba882556e5_0_2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Example</a:t>
            </a:r>
            <a:endParaRPr/>
          </a:p>
        </p:txBody>
      </p:sp>
      <p:sp>
        <p:nvSpPr>
          <p:cNvPr id="635" name="Google Shape;635;g1ba882556e5_0_2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36" name="Google Shape;636;g1ba882556e5_0_255"/>
          <p:cNvPicPr preferRelativeResize="0"/>
          <p:nvPr/>
        </p:nvPicPr>
        <p:blipFill rotWithShape="1">
          <a:blip r:embed="rId3">
            <a:alphaModFix/>
          </a:blip>
          <a:srcRect b="0" l="0" r="0" t="0"/>
          <a:stretch/>
        </p:blipFill>
        <p:spPr>
          <a:xfrm>
            <a:off x="521000" y="1318650"/>
            <a:ext cx="1924050" cy="2305050"/>
          </a:xfrm>
          <a:prstGeom prst="rect">
            <a:avLst/>
          </a:prstGeom>
          <a:noFill/>
          <a:ln>
            <a:noFill/>
          </a:ln>
        </p:spPr>
      </p:pic>
      <p:pic>
        <p:nvPicPr>
          <p:cNvPr id="637" name="Google Shape;637;g1ba882556e5_0_255"/>
          <p:cNvPicPr preferRelativeResize="0"/>
          <p:nvPr/>
        </p:nvPicPr>
        <p:blipFill rotWithShape="1">
          <a:blip r:embed="rId4">
            <a:alphaModFix/>
          </a:blip>
          <a:srcRect b="0" l="0" r="0" t="0"/>
          <a:stretch/>
        </p:blipFill>
        <p:spPr>
          <a:xfrm>
            <a:off x="2820813" y="1223550"/>
            <a:ext cx="2600325" cy="2857500"/>
          </a:xfrm>
          <a:prstGeom prst="rect">
            <a:avLst/>
          </a:prstGeom>
          <a:noFill/>
          <a:ln>
            <a:noFill/>
          </a:ln>
        </p:spPr>
      </p:pic>
      <p:pic>
        <p:nvPicPr>
          <p:cNvPr id="638" name="Google Shape;638;g1ba882556e5_0_255"/>
          <p:cNvPicPr preferRelativeResize="0"/>
          <p:nvPr/>
        </p:nvPicPr>
        <p:blipFill rotWithShape="1">
          <a:blip r:embed="rId5">
            <a:alphaModFix/>
          </a:blip>
          <a:srcRect b="0" l="0" r="0" t="0"/>
          <a:stretch/>
        </p:blipFill>
        <p:spPr>
          <a:xfrm>
            <a:off x="5484000" y="1237825"/>
            <a:ext cx="3067050" cy="28289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g1ba882556e5_0_2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Example</a:t>
            </a:r>
            <a:endParaRPr/>
          </a:p>
        </p:txBody>
      </p:sp>
      <p:sp>
        <p:nvSpPr>
          <p:cNvPr id="644" name="Google Shape;644;g1ba882556e5_0_2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5" name="Google Shape;645;g1ba882556e5_0_263"/>
          <p:cNvPicPr preferRelativeResize="0"/>
          <p:nvPr/>
        </p:nvPicPr>
        <p:blipFill rotWithShape="1">
          <a:blip r:embed="rId3">
            <a:alphaModFix/>
          </a:blip>
          <a:srcRect b="0" l="0" r="0" t="0"/>
          <a:stretch/>
        </p:blipFill>
        <p:spPr>
          <a:xfrm>
            <a:off x="311700" y="1388813"/>
            <a:ext cx="3448050" cy="1704975"/>
          </a:xfrm>
          <a:prstGeom prst="rect">
            <a:avLst/>
          </a:prstGeom>
          <a:noFill/>
          <a:ln>
            <a:noFill/>
          </a:ln>
        </p:spPr>
      </p:pic>
      <p:pic>
        <p:nvPicPr>
          <p:cNvPr id="646" name="Google Shape;646;g1ba882556e5_0_263"/>
          <p:cNvPicPr preferRelativeResize="0"/>
          <p:nvPr/>
        </p:nvPicPr>
        <p:blipFill rotWithShape="1">
          <a:blip r:embed="rId4">
            <a:alphaModFix/>
          </a:blip>
          <a:srcRect b="0" l="0" r="0" t="0"/>
          <a:stretch/>
        </p:blipFill>
        <p:spPr>
          <a:xfrm>
            <a:off x="4009688" y="1152463"/>
            <a:ext cx="4733925" cy="30956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g1ba882556e5_0_2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Example</a:t>
            </a:r>
            <a:endParaRPr/>
          </a:p>
        </p:txBody>
      </p:sp>
      <p:sp>
        <p:nvSpPr>
          <p:cNvPr id="652" name="Google Shape;652;g1ba882556e5_0_27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53" name="Google Shape;653;g1ba882556e5_0_270"/>
          <p:cNvPicPr preferRelativeResize="0"/>
          <p:nvPr/>
        </p:nvPicPr>
        <p:blipFill rotWithShape="1">
          <a:blip r:embed="rId3">
            <a:alphaModFix/>
          </a:blip>
          <a:srcRect b="0" l="0" r="0" t="0"/>
          <a:stretch/>
        </p:blipFill>
        <p:spPr>
          <a:xfrm>
            <a:off x="895350" y="1976438"/>
            <a:ext cx="7353300" cy="119062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g1ba882556e5_0_2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b="1" lang="en" sz="1700" u="sng">
                <a:solidFill>
                  <a:srgbClr val="303030"/>
                </a:solidFill>
                <a:highlight>
                  <a:srgbClr val="FFFFFF"/>
                </a:highlight>
              </a:rPr>
              <a:t>Applications of Topological Sort-</a:t>
            </a:r>
            <a:endParaRPr/>
          </a:p>
        </p:txBody>
      </p:sp>
      <p:sp>
        <p:nvSpPr>
          <p:cNvPr id="659" name="Google Shape;659;g1ba882556e5_0_2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t/>
            </a:r>
            <a:endParaRPr b="1" sz="1700" u="sng">
              <a:solidFill>
                <a:srgbClr val="303030"/>
              </a:solidFill>
              <a:highlight>
                <a:srgbClr val="FFFFFF"/>
              </a:highlight>
            </a:endParaRPr>
          </a:p>
          <a:p>
            <a:pPr indent="0" lvl="0" marL="0" rtl="0" algn="l">
              <a:lnSpc>
                <a:spcPct val="115000"/>
              </a:lnSpc>
              <a:spcBef>
                <a:spcPts val="300"/>
              </a:spcBef>
              <a:spcAft>
                <a:spcPts val="0"/>
              </a:spcAft>
              <a:buClr>
                <a:schemeClr val="dk1"/>
              </a:buClr>
              <a:buSzPts val="1100"/>
              <a:buFont typeface="Arial"/>
              <a:buNone/>
            </a:pPr>
            <a:r>
              <a:rPr lang="en" sz="1550">
                <a:solidFill>
                  <a:srgbClr val="303030"/>
                </a:solidFill>
                <a:highlight>
                  <a:srgbClr val="FFFFFF"/>
                </a:highlight>
              </a:rPr>
              <a:t> Few important applications of topological sort are-</a:t>
            </a:r>
            <a:endParaRPr sz="1550">
              <a:solidFill>
                <a:srgbClr val="303030"/>
              </a:solidFill>
              <a:highlight>
                <a:srgbClr val="FFFFFF"/>
              </a:highlight>
            </a:endParaRPr>
          </a:p>
          <a:p>
            <a:pPr indent="-327025" lvl="0" marL="596900" rtl="0" algn="l">
              <a:lnSpc>
                <a:spcPct val="115000"/>
              </a:lnSpc>
              <a:spcBef>
                <a:spcPts val="900"/>
              </a:spcBef>
              <a:spcAft>
                <a:spcPts val="0"/>
              </a:spcAft>
              <a:buClr>
                <a:srgbClr val="303030"/>
              </a:buClr>
              <a:buSzPts val="1550"/>
              <a:buChar char="●"/>
            </a:pPr>
            <a:r>
              <a:rPr lang="en" sz="1550">
                <a:solidFill>
                  <a:srgbClr val="303030"/>
                </a:solidFill>
                <a:highlight>
                  <a:srgbClr val="FFFFFF"/>
                </a:highlight>
              </a:rPr>
              <a:t>Scheduling jobs from the given dependencies among jobs</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Instruction Scheduling</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Determining the order of compilation tasks to perform in makefiles</a:t>
            </a:r>
            <a:endParaRPr sz="1550">
              <a:solidFill>
                <a:srgbClr val="303030"/>
              </a:solidFill>
              <a:highlight>
                <a:srgbClr val="FFFFFF"/>
              </a:highlight>
            </a:endParaRPr>
          </a:p>
          <a:p>
            <a:pPr indent="-327025" lvl="0" marL="596900" rtl="0" algn="l">
              <a:lnSpc>
                <a:spcPct val="115000"/>
              </a:lnSpc>
              <a:spcBef>
                <a:spcPts val="0"/>
              </a:spcBef>
              <a:spcAft>
                <a:spcPts val="0"/>
              </a:spcAft>
              <a:buClr>
                <a:srgbClr val="303030"/>
              </a:buClr>
              <a:buSzPts val="1550"/>
              <a:buChar char="●"/>
            </a:pPr>
            <a:r>
              <a:rPr lang="en" sz="1550">
                <a:solidFill>
                  <a:srgbClr val="303030"/>
                </a:solidFill>
                <a:highlight>
                  <a:srgbClr val="FFFFFF"/>
                </a:highlight>
              </a:rPr>
              <a:t>Data Serialization</a:t>
            </a:r>
            <a:endParaRPr sz="1550">
              <a:solidFill>
                <a:srgbClr val="303030"/>
              </a:solidFill>
              <a:highlight>
                <a:srgbClr val="FFFFFF"/>
              </a:highlight>
            </a:endParaRPr>
          </a:p>
          <a:p>
            <a:pPr indent="0" lvl="0" marL="0" rtl="0" algn="l">
              <a:lnSpc>
                <a:spcPct val="115000"/>
              </a:lnSpc>
              <a:spcBef>
                <a:spcPts val="1500"/>
              </a:spcBef>
              <a:spcAft>
                <a:spcPts val="1200"/>
              </a:spcAft>
              <a:buSzPts val="18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0"/>
          <p:cNvSpPr txBox="1"/>
          <p:nvPr>
            <p:ph type="title"/>
          </p:nvPr>
        </p:nvSpPr>
        <p:spPr>
          <a:xfrm>
            <a:off x="857250" y="457200"/>
            <a:ext cx="7406400" cy="1017300"/>
          </a:xfrm>
          <a:prstGeom prst="rect">
            <a:avLst/>
          </a:prstGeom>
          <a:noFill/>
          <a:ln>
            <a:noFill/>
          </a:ln>
        </p:spPr>
        <p:txBody>
          <a:bodyPr anchorCtr="0" anchor="ctr" bIns="34275" lIns="68575" spcFirstLastPara="1" rIns="68575" wrap="square" tIns="34275">
            <a:noAutofit/>
          </a:bodyPr>
          <a:lstStyle/>
          <a:p>
            <a:pPr indent="0" lvl="0" marL="0" rtl="0" algn="l">
              <a:lnSpc>
                <a:spcPct val="90000"/>
              </a:lnSpc>
              <a:spcBef>
                <a:spcPts val="0"/>
              </a:spcBef>
              <a:spcAft>
                <a:spcPts val="0"/>
              </a:spcAft>
              <a:buSzPts val="1400"/>
              <a:buNone/>
            </a:pPr>
            <a:r>
              <a:rPr lang="en"/>
              <a:t>4. Cyclic Graph</a:t>
            </a:r>
            <a:endParaRPr/>
          </a:p>
        </p:txBody>
      </p:sp>
      <p:sp>
        <p:nvSpPr>
          <p:cNvPr id="115" name="Google Shape;115;p10"/>
          <p:cNvSpPr txBox="1"/>
          <p:nvPr>
            <p:ph idx="1" type="body"/>
          </p:nvPr>
        </p:nvSpPr>
        <p:spPr>
          <a:xfrm>
            <a:off x="857250" y="1543050"/>
            <a:ext cx="7404900" cy="3029100"/>
          </a:xfrm>
          <a:prstGeom prst="rect">
            <a:avLst/>
          </a:prstGeom>
          <a:noFill/>
          <a:ln>
            <a:noFill/>
          </a:ln>
        </p:spPr>
        <p:txBody>
          <a:bodyPr anchorCtr="0" anchor="t" bIns="34275" lIns="68575" spcFirstLastPara="1" rIns="68575" wrap="square" tIns="34275">
            <a:noAutofit/>
          </a:bodyPr>
          <a:lstStyle/>
          <a:p>
            <a:pPr indent="0" lvl="0" marL="0" rtl="0" algn="l">
              <a:lnSpc>
                <a:spcPct val="90000"/>
              </a:lnSpc>
              <a:spcBef>
                <a:spcPts val="1100"/>
              </a:spcBef>
              <a:spcAft>
                <a:spcPts val="0"/>
              </a:spcAft>
              <a:buSzPts val="1100"/>
              <a:buNone/>
            </a:pPr>
            <a:r>
              <a:t/>
            </a:r>
            <a:endParaRPr/>
          </a:p>
        </p:txBody>
      </p:sp>
      <p:sp>
        <p:nvSpPr>
          <p:cNvPr id="116" name="Google Shape;116;p10"/>
          <p:cNvSpPr txBox="1"/>
          <p:nvPr/>
        </p:nvSpPr>
        <p:spPr>
          <a:xfrm>
            <a:off x="557900" y="1474500"/>
            <a:ext cx="3279300" cy="3370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300"/>
              <a:buFont typeface="Arial"/>
              <a:buNone/>
            </a:pPr>
            <a:r>
              <a:rPr b="0" i="0" lang="en" sz="2300" u="none" cap="none" strike="noStrike">
                <a:solidFill>
                  <a:srgbClr val="212529"/>
                </a:solidFill>
                <a:highlight>
                  <a:srgbClr val="FFFFFF"/>
                </a:highlight>
                <a:latin typeface="Roboto"/>
                <a:ea typeface="Roboto"/>
                <a:cs typeface="Roboto"/>
                <a:sym typeface="Roboto"/>
              </a:rPr>
              <a:t>A graph that contains at least one node that traverses back to itself is known as a cyclic graph. In simple words, a graph should have at least one cycle formation for it to be called a cyclic graph.</a:t>
            </a:r>
            <a:endParaRPr b="0" i="0" sz="2200" u="none" cap="none" strike="noStrike">
              <a:solidFill>
                <a:srgbClr val="000000"/>
              </a:solidFill>
              <a:latin typeface="Arial"/>
              <a:ea typeface="Arial"/>
              <a:cs typeface="Arial"/>
              <a:sym typeface="Arial"/>
            </a:endParaRPr>
          </a:p>
        </p:txBody>
      </p:sp>
      <p:pic>
        <p:nvPicPr>
          <p:cNvPr id="117" name="Google Shape;117;p10"/>
          <p:cNvPicPr preferRelativeResize="0"/>
          <p:nvPr/>
        </p:nvPicPr>
        <p:blipFill rotWithShape="1">
          <a:blip r:embed="rId3">
            <a:alphaModFix/>
          </a:blip>
          <a:srcRect b="0" l="0" r="0" t="0"/>
          <a:stretch/>
        </p:blipFill>
        <p:spPr>
          <a:xfrm>
            <a:off x="4572000" y="249000"/>
            <a:ext cx="3962400" cy="2609850"/>
          </a:xfrm>
          <a:prstGeom prst="rect">
            <a:avLst/>
          </a:prstGeom>
          <a:noFill/>
          <a:ln>
            <a:noFill/>
          </a:ln>
        </p:spPr>
      </p:pic>
      <p:sp>
        <p:nvSpPr>
          <p:cNvPr id="118" name="Google Shape;118;p10"/>
          <p:cNvSpPr txBox="1"/>
          <p:nvPr/>
        </p:nvSpPr>
        <p:spPr>
          <a:xfrm>
            <a:off x="5263650" y="3075200"/>
            <a:ext cx="37035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212529"/>
                </a:solidFill>
                <a:highlight>
                  <a:srgbClr val="FFFFFF"/>
                </a:highlight>
                <a:latin typeface="Roboto"/>
                <a:ea typeface="Roboto"/>
                <a:cs typeface="Roboto"/>
                <a:sym typeface="Roboto"/>
              </a:rPr>
              <a:t>It can be easily seen that there exists a cycle between the nodes (a, b, c) and hence it is a cyclic graph.</a:t>
            </a:r>
            <a:endParaRPr b="0" i="0" sz="19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