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5143500" cx="9144000"/>
  <p:notesSz cx="6858000" cy="9144000"/>
  <p:embeddedFontLst>
    <p:embeddedFont>
      <p:font typeface="Roboto"/>
      <p:regular r:id="rId105"/>
      <p:bold r:id="rId106"/>
      <p:italic r:id="rId107"/>
      <p:boldItalic r:id="rId108"/>
    </p:embeddedFont>
    <p:embeddedFont>
      <p:font typeface="Corbel"/>
      <p:regular r:id="rId109"/>
      <p:bold r:id="rId110"/>
      <p:italic r:id="rId111"/>
      <p:boldItalic r:id="rId1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13" roundtripDataSignature="AMtx7miCrO7NDrtBeIaRl+BRXZJXceeu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7E497F-8D73-4960-AA5C-AC7E05FCDAFD}">
  <a:tblStyle styleId="{367E497F-8D73-4960-AA5C-AC7E05FCDAF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42A9F81-125C-4C8A-A162-DDF8B3EBD62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oboto-italic.fntdata"/><Relationship Id="rId106" Type="http://schemas.openxmlformats.org/officeDocument/2006/relationships/font" Target="fonts/Roboto-bold.fntdata"/><Relationship Id="rId105" Type="http://schemas.openxmlformats.org/officeDocument/2006/relationships/font" Target="fonts/Roboto-regular.fntdata"/><Relationship Id="rId104" Type="http://schemas.openxmlformats.org/officeDocument/2006/relationships/slide" Target="slides/slide98.xml"/><Relationship Id="rId109" Type="http://schemas.openxmlformats.org/officeDocument/2006/relationships/font" Target="fonts/Corbel-regular.fntdata"/><Relationship Id="rId108" Type="http://schemas.openxmlformats.org/officeDocument/2006/relationships/font" Target="fonts/Roboto-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Corbel-bold.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3" Type="http://customschemas.google.com/relationships/presentationmetadata" Target="metadata"/><Relationship Id="rId112" Type="http://schemas.openxmlformats.org/officeDocument/2006/relationships/font" Target="fonts/Corbel-boldItalic.fntdata"/><Relationship Id="rId111" Type="http://schemas.openxmlformats.org/officeDocument/2006/relationships/font" Target="fonts/Corbel-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bf5cff2fb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bf5cff2fbf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bf5cff2f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bf5cff2fbf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bf5cff2fb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bf5cff2fbf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bf5cff2fb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bf5cff2fbf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f5cff2fb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bf5cff2fbf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f5cff2fb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1bf5cff2fbf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bf5cff2fb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1bf5cff2fbf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f5cff2fb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bf5cff2fbf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bf5cff2fb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1bf5cff2fbf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bf5cff2fb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bf5cff2fbf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bf5cff2fb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1bf5cff2fbf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bf5cff2fb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bf5cff2fbf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bf5cff2fb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bf5cff2fbf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bf5cff2fb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1bf5cff2fbf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bf5cff2fb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1bf5cff2fbf_0_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bf5cff2fb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bf5cff2fbf_0_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bf5cff2fb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1bf5cff2fbf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bf5cff2fb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1bf5cff2fbf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bf5cff2fb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bf5cff2fbf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bf5cff2fb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bf5cff2fbf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bf5cff2fb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bf5cff2fbf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bf5cff2fb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1bf5cff2fbf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bf5cff2fb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1bf5cff2fbf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bf5cff2fb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bf5cff2fb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bf5cff2fb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bf5cff2fb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bf5cff2fb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bf5cff2fb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bf5cff2fbf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bf5cff2fbf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bf5cff2fbf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bf5cff2fb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bf5cff2fbf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bf5cff2fbf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bf5cff2fbf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bf5cff2fbf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bf5cff2fbf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bf5cff2fbf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bf5cff2fb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bf5cff2fb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bf5cff2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1bf5cff2f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bf5cff2f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bf5cff2f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bf5cff2fb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bf5cff2fb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bf5cff2fb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bf5cff2fb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bf5cff2fb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bf5cff2fb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bf5cff2fb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bf5cff2fb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bf5cff2fb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bf5cff2fb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bf5cff2f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bf5cff2f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bf5cff2f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bf5cff2f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bf5cff2f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bf5cff2fb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bf5cff2fb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bf5cff2fb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bf5cff2fb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bf5cff2fb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bf5cff2fb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bf5cff2fb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0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0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9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9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6" name="Google Shape;16;p92"/>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92"/>
          <p:cNvSpPr txBox="1"/>
          <p:nvPr>
            <p:ph idx="11" type="ftr"/>
          </p:nvPr>
        </p:nvSpPr>
        <p:spPr>
          <a:xfrm>
            <a:off x="2961861" y="4667871"/>
            <a:ext cx="35385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92"/>
          <p:cNvSpPr txBox="1"/>
          <p:nvPr>
            <p:ph idx="12" type="sldNum"/>
          </p:nvPr>
        </p:nvSpPr>
        <p:spPr>
          <a:xfrm>
            <a:off x="6997147" y="4667871"/>
            <a:ext cx="12795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9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9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9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9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9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9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hyperlink" Target="http://geeksquiz.com/quick-sort/" TargetMode="External"/><Relationship Id="rId4" Type="http://schemas.openxmlformats.org/officeDocument/2006/relationships/hyperlink" Target="https://www.geeksforgeeks.org/kth-smallestlargest-element-unsorted-array-set-3-worst-case-linear-time/"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2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s://www.programiz.com/dsa/insertion-sort" TargetMode="External"/><Relationship Id="rId4" Type="http://schemas.openxmlformats.org/officeDocument/2006/relationships/hyperlink" Target="https://www.programiz.com/dsa/insertion-sort"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6.png"/><Relationship Id="rId4" Type="http://schemas.openxmlformats.org/officeDocument/2006/relationships/image" Target="../media/image2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www.geeksforgeeks.org/binary-heap/" TargetMode="External"/><Relationship Id="rId4" Type="http://schemas.openxmlformats.org/officeDocument/2006/relationships/hyperlink" Target="http://www.geeksforgeeks.org/selection-sort/" TargetMode="External"/><Relationship Id="rId5" Type="http://schemas.openxmlformats.org/officeDocument/2006/relationships/hyperlink" Target="http://www.geeksforgeeks.org/quick-sort/"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https://www.geeksforgeeks.org/introsort-or-introspective-sort/" TargetMode="External"/><Relationship Id="rId4" Type="http://schemas.openxmlformats.org/officeDocument/2006/relationships/hyperlink" Target="https://www.geeksforgeeks.org/nearly-sorted-algorithm/" TargetMode="External"/><Relationship Id="rId5" Type="http://schemas.openxmlformats.org/officeDocument/2006/relationships/hyperlink" Target="https://www.geeksforgeeks.org/k-largestor-smallest-elements-in-an-array/"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3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3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3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400"/>
              <a:buFont typeface="Arial"/>
              <a:buNone/>
            </a:pPr>
            <a:r>
              <a:rPr lang="en" sz="4400">
                <a:solidFill>
                  <a:srgbClr val="A6B727"/>
                </a:solidFill>
                <a:latin typeface="Corbel"/>
                <a:ea typeface="Corbel"/>
                <a:cs typeface="Corbel"/>
                <a:sym typeface="Corbel"/>
              </a:rPr>
              <a:t>Module V</a:t>
            </a:r>
            <a:endParaRPr sz="4400">
              <a:solidFill>
                <a:srgbClr val="A6B727"/>
              </a:solidFill>
              <a:latin typeface="Corbel"/>
              <a:ea typeface="Corbel"/>
              <a:cs typeface="Corbel"/>
              <a:sym typeface="Corbel"/>
            </a:endParaRPr>
          </a:p>
          <a:p>
            <a:pPr indent="0" lvl="0" marL="0" rtl="0" algn="ctr">
              <a:lnSpc>
                <a:spcPct val="90000"/>
              </a:lnSpc>
              <a:spcBef>
                <a:spcPts val="0"/>
              </a:spcBef>
              <a:spcAft>
                <a:spcPts val="0"/>
              </a:spcAft>
              <a:buClr>
                <a:schemeClr val="dk1"/>
              </a:buClr>
              <a:buSzPts val="1100"/>
              <a:buFont typeface="Arial"/>
              <a:buNone/>
            </a:pPr>
            <a:r>
              <a:rPr lang="en" sz="4400">
                <a:solidFill>
                  <a:srgbClr val="A6B727"/>
                </a:solidFill>
                <a:latin typeface="Corbel"/>
                <a:ea typeface="Corbel"/>
                <a:cs typeface="Corbel"/>
                <a:sym typeface="Corbel"/>
              </a:rPr>
              <a:t>Searching and Sorting</a:t>
            </a:r>
            <a:endParaRPr/>
          </a:p>
        </p:txBody>
      </p:sp>
      <p:sp>
        <p:nvSpPr>
          <p:cNvPr id="61" name="Google Shape;6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4400">
                <a:solidFill>
                  <a:srgbClr val="A6B727"/>
                </a:solidFill>
                <a:latin typeface="Corbel"/>
                <a:ea typeface="Corbel"/>
                <a:cs typeface="Corbel"/>
                <a:sym typeface="Corbe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117" name="Google Shape;117;p1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Let us consider an array arr = {1, 5, 7, 8, 13, 19, 20, 23, 29}. Find the location of the item 23 in the array.</a:t>
            </a:r>
            <a:endParaRPr/>
          </a:p>
          <a:p>
            <a:pPr indent="0" lvl="0" marL="0" rtl="0" algn="l">
              <a:lnSpc>
                <a:spcPct val="90000"/>
              </a:lnSpc>
              <a:spcBef>
                <a:spcPts val="1100"/>
              </a:spcBef>
              <a:spcAft>
                <a:spcPts val="0"/>
              </a:spcAft>
              <a:buSzPts val="1100"/>
              <a:buNone/>
            </a:pPr>
            <a:r>
              <a:rPr lang="en"/>
              <a:t>In 1st step :</a:t>
            </a:r>
            <a:endParaRPr/>
          </a:p>
          <a:p>
            <a:pPr indent="0" lvl="0" marL="0" rtl="0" algn="l">
              <a:lnSpc>
                <a:spcPct val="90000"/>
              </a:lnSpc>
              <a:spcBef>
                <a:spcPts val="1100"/>
              </a:spcBef>
              <a:spcAft>
                <a:spcPts val="0"/>
              </a:spcAft>
              <a:buSzPts val="1100"/>
              <a:buNone/>
            </a:pPr>
            <a:r>
              <a:rPr lang="en"/>
              <a:t>BEG = 0   </a:t>
            </a:r>
            <a:endParaRPr/>
          </a:p>
          <a:p>
            <a:pPr indent="0" lvl="0" marL="0" rtl="0" algn="l">
              <a:lnSpc>
                <a:spcPct val="90000"/>
              </a:lnSpc>
              <a:spcBef>
                <a:spcPts val="1100"/>
              </a:spcBef>
              <a:spcAft>
                <a:spcPts val="0"/>
              </a:spcAft>
              <a:buSzPts val="1100"/>
              <a:buNone/>
            </a:pPr>
            <a:r>
              <a:rPr lang="en"/>
              <a:t>END = 8ron  </a:t>
            </a:r>
            <a:endParaRPr/>
          </a:p>
          <a:p>
            <a:pPr indent="0" lvl="0" marL="0" rtl="0" algn="l">
              <a:lnSpc>
                <a:spcPct val="90000"/>
              </a:lnSpc>
              <a:spcBef>
                <a:spcPts val="1100"/>
              </a:spcBef>
              <a:spcAft>
                <a:spcPts val="0"/>
              </a:spcAft>
              <a:buSzPts val="1100"/>
              <a:buNone/>
            </a:pPr>
            <a:r>
              <a:rPr lang="en"/>
              <a:t>MID = 4   </a:t>
            </a:r>
            <a:endParaRPr/>
          </a:p>
          <a:p>
            <a:pPr indent="0" lvl="0" marL="0" rtl="0" algn="l">
              <a:lnSpc>
                <a:spcPct val="90000"/>
              </a:lnSpc>
              <a:spcBef>
                <a:spcPts val="1100"/>
              </a:spcBef>
              <a:spcAft>
                <a:spcPts val="0"/>
              </a:spcAft>
              <a:buSzPts val="1100"/>
              <a:buNone/>
            </a:pPr>
            <a:r>
              <a:rPr lang="en"/>
              <a:t>a[mid] = a[4] = 13 &lt; 23, therefore  </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23" name="Google Shape;123;p12"/>
          <p:cNvSpPr txBox="1"/>
          <p:nvPr>
            <p:ph idx="1" type="body"/>
          </p:nvPr>
        </p:nvSpPr>
        <p:spPr>
          <a:xfrm>
            <a:off x="857250" y="-134300"/>
            <a:ext cx="7404900" cy="5277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Clr>
                <a:schemeClr val="dk1"/>
              </a:buClr>
              <a:buSzPts val="1100"/>
              <a:buFont typeface="Arial"/>
              <a:buNone/>
            </a:pPr>
            <a:r>
              <a:rPr lang="en"/>
              <a:t>in Second step:</a:t>
            </a:r>
            <a:endParaRPr/>
          </a:p>
          <a:p>
            <a:pPr indent="0" lvl="0" marL="0" rtl="0" algn="l">
              <a:lnSpc>
                <a:spcPct val="90000"/>
              </a:lnSpc>
              <a:spcBef>
                <a:spcPts val="1100"/>
              </a:spcBef>
              <a:spcAft>
                <a:spcPts val="0"/>
              </a:spcAft>
              <a:buClr>
                <a:schemeClr val="dk1"/>
              </a:buClr>
              <a:buSzPts val="1100"/>
              <a:buFont typeface="Arial"/>
              <a:buNone/>
            </a:pPr>
            <a:r>
              <a:rPr lang="en"/>
              <a:t>Beg = mid +1 = 5   </a:t>
            </a:r>
            <a:endParaRPr/>
          </a:p>
          <a:p>
            <a:pPr indent="0" lvl="0" marL="0" rtl="0" algn="l">
              <a:lnSpc>
                <a:spcPct val="90000"/>
              </a:lnSpc>
              <a:spcBef>
                <a:spcPts val="1100"/>
              </a:spcBef>
              <a:spcAft>
                <a:spcPts val="0"/>
              </a:spcAft>
              <a:buClr>
                <a:schemeClr val="dk1"/>
              </a:buClr>
              <a:buSzPts val="1100"/>
              <a:buFont typeface="Arial"/>
              <a:buNone/>
            </a:pPr>
            <a:r>
              <a:rPr lang="en"/>
              <a:t>End = 8  </a:t>
            </a:r>
            <a:endParaRPr/>
          </a:p>
          <a:p>
            <a:pPr indent="0" lvl="0" marL="0" rtl="0" algn="l">
              <a:lnSpc>
                <a:spcPct val="90000"/>
              </a:lnSpc>
              <a:spcBef>
                <a:spcPts val="1100"/>
              </a:spcBef>
              <a:spcAft>
                <a:spcPts val="0"/>
              </a:spcAft>
              <a:buClr>
                <a:schemeClr val="dk1"/>
              </a:buClr>
              <a:buSzPts val="1100"/>
              <a:buFont typeface="Arial"/>
              <a:buNone/>
            </a:pPr>
            <a:r>
              <a:rPr lang="en"/>
              <a:t>mid = 13/2 = 6    </a:t>
            </a:r>
            <a:endParaRPr/>
          </a:p>
          <a:p>
            <a:pPr indent="0" lvl="0" marL="0" rtl="0" algn="l">
              <a:lnSpc>
                <a:spcPct val="90000"/>
              </a:lnSpc>
              <a:spcBef>
                <a:spcPts val="1100"/>
              </a:spcBef>
              <a:spcAft>
                <a:spcPts val="0"/>
              </a:spcAft>
              <a:buSzPts val="1100"/>
              <a:buNone/>
            </a:pPr>
            <a:r>
              <a:rPr lang="en"/>
              <a:t>a[mid] = a[6] = 20 &lt; 23, therefore;  </a:t>
            </a:r>
            <a:endParaRPr/>
          </a:p>
          <a:p>
            <a:pPr indent="0" lvl="0" marL="0" rtl="0" algn="l">
              <a:lnSpc>
                <a:spcPct val="90000"/>
              </a:lnSpc>
              <a:spcBef>
                <a:spcPts val="1100"/>
              </a:spcBef>
              <a:spcAft>
                <a:spcPts val="0"/>
              </a:spcAft>
              <a:buSzPts val="1100"/>
              <a:buNone/>
            </a:pPr>
            <a:r>
              <a:rPr lang="en"/>
              <a:t>in third step:</a:t>
            </a:r>
            <a:endParaRPr/>
          </a:p>
          <a:p>
            <a:pPr indent="0" lvl="0" marL="0" rtl="0" algn="l">
              <a:lnSpc>
                <a:spcPct val="90000"/>
              </a:lnSpc>
              <a:spcBef>
                <a:spcPts val="1100"/>
              </a:spcBef>
              <a:spcAft>
                <a:spcPts val="0"/>
              </a:spcAft>
              <a:buSzPts val="1100"/>
              <a:buNone/>
            </a:pPr>
            <a:r>
              <a:rPr lang="en"/>
              <a:t>beg = mid + 1 = 7   </a:t>
            </a:r>
            <a:endParaRPr/>
          </a:p>
          <a:p>
            <a:pPr indent="0" lvl="0" marL="0" rtl="0" algn="l">
              <a:lnSpc>
                <a:spcPct val="90000"/>
              </a:lnSpc>
              <a:spcBef>
                <a:spcPts val="1100"/>
              </a:spcBef>
              <a:spcAft>
                <a:spcPts val="0"/>
              </a:spcAft>
              <a:buSzPts val="1100"/>
              <a:buNone/>
            </a:pPr>
            <a:r>
              <a:rPr lang="en"/>
              <a:t>End = 8   </a:t>
            </a:r>
            <a:endParaRPr/>
          </a:p>
          <a:p>
            <a:pPr indent="0" lvl="0" marL="0" rtl="0" algn="l">
              <a:lnSpc>
                <a:spcPct val="90000"/>
              </a:lnSpc>
              <a:spcBef>
                <a:spcPts val="1100"/>
              </a:spcBef>
              <a:spcAft>
                <a:spcPts val="0"/>
              </a:spcAft>
              <a:buSzPts val="1100"/>
              <a:buNone/>
            </a:pPr>
            <a:r>
              <a:rPr lang="en"/>
              <a:t>mid = 15/2 = 7  </a:t>
            </a:r>
            <a:endParaRPr/>
          </a:p>
          <a:p>
            <a:pPr indent="0" lvl="0" marL="0" rtl="0" algn="l">
              <a:lnSpc>
                <a:spcPct val="90000"/>
              </a:lnSpc>
              <a:spcBef>
                <a:spcPts val="1100"/>
              </a:spcBef>
              <a:spcAft>
                <a:spcPts val="0"/>
              </a:spcAft>
              <a:buSzPts val="1100"/>
              <a:buNone/>
            </a:pPr>
            <a:r>
              <a:rPr lang="en"/>
              <a:t>a[mid] = a[7]   </a:t>
            </a:r>
            <a:endParaRPr/>
          </a:p>
          <a:p>
            <a:pPr indent="0" lvl="0" marL="0" rtl="0" algn="l">
              <a:lnSpc>
                <a:spcPct val="90000"/>
              </a:lnSpc>
              <a:spcBef>
                <a:spcPts val="1100"/>
              </a:spcBef>
              <a:spcAft>
                <a:spcPts val="0"/>
              </a:spcAft>
              <a:buSzPts val="1100"/>
              <a:buNone/>
            </a:pPr>
            <a:r>
              <a:rPr lang="en"/>
              <a:t> a[7] = 23 = item;   </a:t>
            </a:r>
            <a:endParaRPr/>
          </a:p>
          <a:p>
            <a:pPr indent="0" lvl="0" marL="0" rtl="0" algn="l">
              <a:lnSpc>
                <a:spcPct val="90000"/>
              </a:lnSpc>
              <a:spcBef>
                <a:spcPts val="1100"/>
              </a:spcBef>
              <a:spcAft>
                <a:spcPts val="0"/>
              </a:spcAft>
              <a:buSzPts val="1100"/>
              <a:buNone/>
            </a:pPr>
            <a:r>
              <a:rPr lang="en"/>
              <a:t>therefore, set location = mid;   </a:t>
            </a:r>
            <a:endParaRPr/>
          </a:p>
          <a:p>
            <a:pPr indent="0" lvl="0" marL="0" rtl="0" algn="l">
              <a:lnSpc>
                <a:spcPct val="90000"/>
              </a:lnSpc>
              <a:spcBef>
                <a:spcPts val="1100"/>
              </a:spcBef>
              <a:spcAft>
                <a:spcPts val="0"/>
              </a:spcAft>
              <a:buClr>
                <a:schemeClr val="dk1"/>
              </a:buClr>
              <a:buSzPts val="1100"/>
              <a:buFont typeface="Arial"/>
              <a:buNone/>
            </a:pPr>
            <a:r>
              <a:rPr lang="en"/>
              <a:t>The location of the item will be 7. </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29" name="Google Shape;129;p1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descr="Binary Search" id="130" name="Google Shape;130;p13"/>
          <p:cNvPicPr preferRelativeResize="0"/>
          <p:nvPr/>
        </p:nvPicPr>
        <p:blipFill rotWithShape="1">
          <a:blip r:embed="rId3">
            <a:alphaModFix/>
          </a:blip>
          <a:srcRect b="0" l="0" r="0" t="0"/>
          <a:stretch/>
        </p:blipFill>
        <p:spPr>
          <a:xfrm>
            <a:off x="152400" y="152400"/>
            <a:ext cx="8991600" cy="5143500"/>
          </a:xfrm>
          <a:prstGeom prst="rect">
            <a:avLst/>
          </a:prstGeom>
          <a:noFill/>
          <a:ln>
            <a:noFill/>
          </a:ln>
        </p:spPr>
      </p:pic>
      <p:sp>
        <p:nvSpPr>
          <p:cNvPr id="131" name="Google Shape;131;p13"/>
          <p:cNvSpPr txBox="1"/>
          <p:nvPr/>
        </p:nvSpPr>
        <p:spPr>
          <a:xfrm>
            <a:off x="443038" y="304800"/>
            <a:ext cx="57213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Sorting</a:t>
            </a:r>
            <a:endParaRPr/>
          </a:p>
        </p:txBody>
      </p:sp>
      <p:sp>
        <p:nvSpPr>
          <p:cNvPr id="137" name="Google Shape;137;p1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63500" lvl="0" marL="177800" rtl="0" algn="l">
              <a:lnSpc>
                <a:spcPct val="90000"/>
              </a:lnSpc>
              <a:spcBef>
                <a:spcPts val="0"/>
              </a:spcBef>
              <a:spcAft>
                <a:spcPts val="0"/>
              </a:spcAft>
              <a:buClr>
                <a:schemeClr val="dk1"/>
              </a:buClr>
              <a:buSzPts val="1100"/>
              <a:buFont typeface="Arial"/>
              <a:buNone/>
            </a:pPr>
            <a:r>
              <a:rPr lang="en" sz="2400">
                <a:solidFill>
                  <a:srgbClr val="CC0000"/>
                </a:solidFill>
              </a:rPr>
              <a:t>Insertion sort, Selection sort, Merge sort, Quick sort</a:t>
            </a:r>
            <a:endParaRPr/>
          </a:p>
          <a:p>
            <a:pPr indent="-63500" lvl="0" marL="177800" rtl="0" algn="l">
              <a:lnSpc>
                <a:spcPct val="90000"/>
              </a:lnSpc>
              <a:spcBef>
                <a:spcPts val="0"/>
              </a:spcBef>
              <a:spcAft>
                <a:spcPts val="0"/>
              </a:spcAft>
              <a:buClr>
                <a:schemeClr val="dk1"/>
              </a:buClr>
              <a:buSzPts val="1100"/>
              <a:buFont typeface="Arial"/>
              <a:buNone/>
            </a:pPr>
            <a:r>
              <a:rPr lang="en" sz="2400">
                <a:solidFill>
                  <a:srgbClr val="CC0000"/>
                </a:solidFill>
              </a:rPr>
              <a:t>and Radix sort. Analysis of all sorting techniques</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63500" lvl="0" marL="177800" rtl="0" algn="l">
              <a:lnSpc>
                <a:spcPct val="90000"/>
              </a:lnSpc>
              <a:spcBef>
                <a:spcPts val="0"/>
              </a:spcBef>
              <a:spcAft>
                <a:spcPts val="0"/>
              </a:spcAft>
              <a:buClr>
                <a:schemeClr val="dk1"/>
              </a:buClr>
              <a:buSzPts val="1100"/>
              <a:buFont typeface="Arial"/>
              <a:buNone/>
            </a:pPr>
            <a:r>
              <a:rPr lang="en" sz="2400">
                <a:solidFill>
                  <a:srgbClr val="CC0000"/>
                </a:solidFill>
              </a:rPr>
              <a:t>Insertion sort</a:t>
            </a:r>
            <a:endParaRPr/>
          </a:p>
        </p:txBody>
      </p:sp>
      <p:sp>
        <p:nvSpPr>
          <p:cNvPr id="143" name="Google Shape;143;p15"/>
          <p:cNvSpPr txBox="1"/>
          <p:nvPr>
            <p:ph idx="1" type="body"/>
          </p:nvPr>
        </p:nvSpPr>
        <p:spPr>
          <a:xfrm>
            <a:off x="120875" y="1128075"/>
            <a:ext cx="8702400" cy="3444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Insertion sort works similar to the sorting of playing cards in hands. It is assumed that the first card is already sorted in the card game, and then we select an unsorted card. If the selected unsorted card is greater than the first card, it will be placed at the right side; otherwise, it will be placed at the left side. Similarly, all unsorted cards are taken and put in their exact place.</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The same approach is applied in insertion sort. The idea behind the insertion sort is that first take one element, iterate it through the sorted array. Although it is simple to use, it is not appropriate for large data sets as the time complexity of insertion sort in the average case and worst case is O(n2), where n is the number of items. Insertion sort is less efficient than the other sorting algorithms like heap sort, quick sort, merge sort,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Advantages</a:t>
            </a:r>
            <a:endParaRPr/>
          </a:p>
        </p:txBody>
      </p:sp>
      <p:sp>
        <p:nvSpPr>
          <p:cNvPr id="149" name="Google Shape;149;p1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61950" lvl="0" marL="457200" marR="25400" rtl="0" algn="l">
              <a:lnSpc>
                <a:spcPct val="156250"/>
              </a:lnSpc>
              <a:spcBef>
                <a:spcPts val="1500"/>
              </a:spcBef>
              <a:spcAft>
                <a:spcPts val="0"/>
              </a:spcAft>
              <a:buClr>
                <a:schemeClr val="dk1"/>
              </a:buClr>
              <a:buSzPts val="2100"/>
              <a:buFont typeface="Roboto"/>
              <a:buChar char="●"/>
            </a:pPr>
            <a:r>
              <a:rPr lang="en" sz="2100">
                <a:solidFill>
                  <a:schemeClr val="dk1"/>
                </a:solidFill>
                <a:highlight>
                  <a:srgbClr val="FFFFFF"/>
                </a:highlight>
                <a:latin typeface="Roboto"/>
                <a:ea typeface="Roboto"/>
                <a:cs typeface="Roboto"/>
                <a:sym typeface="Roboto"/>
              </a:rPr>
              <a:t>Simple implementation</a:t>
            </a:r>
            <a:endParaRPr sz="2100">
              <a:solidFill>
                <a:schemeClr val="dk1"/>
              </a:solidFill>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chemeClr val="dk1"/>
              </a:buClr>
              <a:buSzPts val="2100"/>
              <a:buFont typeface="Roboto"/>
              <a:buChar char="●"/>
            </a:pPr>
            <a:r>
              <a:rPr lang="en" sz="2100">
                <a:solidFill>
                  <a:schemeClr val="dk1"/>
                </a:solidFill>
                <a:highlight>
                  <a:srgbClr val="FFFFFF"/>
                </a:highlight>
                <a:latin typeface="Roboto"/>
                <a:ea typeface="Roboto"/>
                <a:cs typeface="Roboto"/>
                <a:sym typeface="Roboto"/>
              </a:rPr>
              <a:t>Efficient for small data sets</a:t>
            </a:r>
            <a:endParaRPr sz="2100">
              <a:solidFill>
                <a:schemeClr val="dk1"/>
              </a:solidFill>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chemeClr val="dk1"/>
              </a:buClr>
              <a:buSzPts val="2100"/>
              <a:buFont typeface="Roboto"/>
              <a:buChar char="●"/>
            </a:pPr>
            <a:r>
              <a:rPr lang="en" sz="2100">
                <a:solidFill>
                  <a:schemeClr val="dk1"/>
                </a:solidFill>
                <a:highlight>
                  <a:srgbClr val="FFFFFF"/>
                </a:highlight>
                <a:latin typeface="Roboto"/>
                <a:ea typeface="Roboto"/>
                <a:cs typeface="Roboto"/>
                <a:sym typeface="Roboto"/>
              </a:rPr>
              <a:t>Adaptive, i.e., it is appropriate for data sets that are already substantially sorted.</a:t>
            </a:r>
            <a:endParaRPr sz="21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155" name="Google Shape;155;p17"/>
          <p:cNvSpPr txBox="1"/>
          <p:nvPr>
            <p:ph idx="1" type="body"/>
          </p:nvPr>
        </p:nvSpPr>
        <p:spPr>
          <a:xfrm>
            <a:off x="214875" y="1543050"/>
            <a:ext cx="87024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 1 - If the element is the first element, assume that it is already sorted. Return 1.</a:t>
            </a:r>
            <a:endParaRPr/>
          </a:p>
          <a:p>
            <a:pPr indent="0" lvl="0" marL="0" rtl="0" algn="l">
              <a:lnSpc>
                <a:spcPct val="90000"/>
              </a:lnSpc>
              <a:spcBef>
                <a:spcPts val="1100"/>
              </a:spcBef>
              <a:spcAft>
                <a:spcPts val="0"/>
              </a:spcAft>
              <a:buSzPts val="1100"/>
              <a:buNone/>
            </a:pPr>
            <a:r>
              <a:rPr lang="en"/>
              <a:t>Step2 - Pick the next element, and store it separately in a key.</a:t>
            </a:r>
            <a:endParaRPr/>
          </a:p>
          <a:p>
            <a:pPr indent="0" lvl="0" marL="0" rtl="0" algn="l">
              <a:lnSpc>
                <a:spcPct val="90000"/>
              </a:lnSpc>
              <a:spcBef>
                <a:spcPts val="1100"/>
              </a:spcBef>
              <a:spcAft>
                <a:spcPts val="0"/>
              </a:spcAft>
              <a:buSzPts val="1100"/>
              <a:buNone/>
            </a:pPr>
            <a:r>
              <a:rPr lang="en"/>
              <a:t>Step3 - Now, compare the key with all elements in the sorted array.</a:t>
            </a:r>
            <a:endParaRPr/>
          </a:p>
          <a:p>
            <a:pPr indent="0" lvl="0" marL="0" rtl="0" algn="l">
              <a:lnSpc>
                <a:spcPct val="90000"/>
              </a:lnSpc>
              <a:spcBef>
                <a:spcPts val="1100"/>
              </a:spcBef>
              <a:spcAft>
                <a:spcPts val="0"/>
              </a:spcAft>
              <a:buSzPts val="1100"/>
              <a:buNone/>
            </a:pPr>
            <a:r>
              <a:rPr lang="en"/>
              <a:t>Step 4 - If the element in the sorted array is smaller than the current element, then move to the next element. Else, shift greater elements in the array towards the right.</a:t>
            </a:r>
            <a:endParaRPr/>
          </a:p>
          <a:p>
            <a:pPr indent="0" lvl="0" marL="0" rtl="0" algn="l">
              <a:lnSpc>
                <a:spcPct val="90000"/>
              </a:lnSpc>
              <a:spcBef>
                <a:spcPts val="1100"/>
              </a:spcBef>
              <a:spcAft>
                <a:spcPts val="0"/>
              </a:spcAft>
              <a:buSzPts val="1100"/>
              <a:buNone/>
            </a:pPr>
            <a:r>
              <a:rPr lang="en"/>
              <a:t>Step 5 - Insert the value.</a:t>
            </a:r>
            <a:endParaRPr/>
          </a:p>
          <a:p>
            <a:pPr indent="0" lvl="0" marL="0" rtl="0" algn="l">
              <a:lnSpc>
                <a:spcPct val="90000"/>
              </a:lnSpc>
              <a:spcBef>
                <a:spcPts val="1100"/>
              </a:spcBef>
              <a:spcAft>
                <a:spcPts val="0"/>
              </a:spcAft>
              <a:buSzPts val="1100"/>
              <a:buNone/>
            </a:pPr>
            <a:r>
              <a:rPr lang="en"/>
              <a:t>Step 6 - Repeat until the array is sorted.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Working of Insertion sort Algorithm</a:t>
            </a:r>
            <a:endParaRPr/>
          </a:p>
        </p:txBody>
      </p:sp>
      <p:sp>
        <p:nvSpPr>
          <p:cNvPr id="161" name="Google Shape;161;p18"/>
          <p:cNvSpPr txBox="1"/>
          <p:nvPr>
            <p:ph idx="1" type="body"/>
          </p:nvPr>
        </p:nvSpPr>
        <p:spPr>
          <a:xfrm>
            <a:off x="255150" y="1168375"/>
            <a:ext cx="8541300" cy="3403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300"/>
              </a:spcBef>
              <a:spcAft>
                <a:spcPts val="0"/>
              </a:spcAft>
              <a:buClr>
                <a:schemeClr val="dk1"/>
              </a:buClr>
              <a:buSzPts val="1100"/>
              <a:buFont typeface="Arial"/>
              <a:buNone/>
            </a:pPr>
            <a:r>
              <a:rPr lang="en" sz="1350">
                <a:solidFill>
                  <a:srgbClr val="303030"/>
                </a:solidFill>
                <a:highlight>
                  <a:srgbClr val="FFFFFF"/>
                </a:highlight>
              </a:rPr>
              <a:t>Consider the following elements are to be sorted in ascending order-</a:t>
            </a:r>
            <a:endParaRPr sz="1350">
              <a:solidFill>
                <a:srgbClr val="303030"/>
              </a:solidFill>
              <a:highlight>
                <a:srgbClr val="FFFFFF"/>
              </a:highlight>
            </a:endParaRPr>
          </a:p>
          <a:p>
            <a:pPr indent="0" lvl="0" marL="0" rtl="0" algn="ctr">
              <a:lnSpc>
                <a:spcPct val="115000"/>
              </a:lnSpc>
              <a:spcBef>
                <a:spcPts val="900"/>
              </a:spcBef>
              <a:spcAft>
                <a:spcPts val="0"/>
              </a:spcAft>
              <a:buClr>
                <a:schemeClr val="dk1"/>
              </a:buClr>
              <a:buSzPts val="1100"/>
              <a:buFont typeface="Arial"/>
              <a:buNone/>
            </a:pPr>
            <a:r>
              <a:rPr lang="en" sz="1350">
                <a:solidFill>
                  <a:srgbClr val="303030"/>
                </a:solidFill>
                <a:highlight>
                  <a:srgbClr val="FFFFFF"/>
                </a:highlight>
              </a:rPr>
              <a:t>6, 2, 11, 7, 5</a:t>
            </a:r>
            <a:endParaRPr sz="13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350">
                <a:solidFill>
                  <a:srgbClr val="303030"/>
                </a:solidFill>
                <a:highlight>
                  <a:srgbClr val="FFFFFF"/>
                </a:highlight>
              </a:rPr>
              <a:t>Insertion sort works as-</a:t>
            </a:r>
            <a:endParaRPr sz="13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350">
                <a:solidFill>
                  <a:srgbClr val="303030"/>
                </a:solidFill>
                <a:highlight>
                  <a:srgbClr val="FFFFFF"/>
                </a:highlight>
              </a:rPr>
              <a:t>Firstly,</a:t>
            </a:r>
            <a:endParaRPr sz="1350">
              <a:solidFill>
                <a:srgbClr val="303030"/>
              </a:solidFill>
              <a:highlight>
                <a:srgbClr val="FFFFFF"/>
              </a:highlight>
            </a:endParaRPr>
          </a:p>
          <a:p>
            <a:pPr indent="-314325" lvl="0" marL="596900" rtl="0" algn="l">
              <a:lnSpc>
                <a:spcPct val="115000"/>
              </a:lnSpc>
              <a:spcBef>
                <a:spcPts val="900"/>
              </a:spcBef>
              <a:spcAft>
                <a:spcPts val="0"/>
              </a:spcAft>
              <a:buClr>
                <a:srgbClr val="303030"/>
              </a:buClr>
              <a:buSzPts val="1350"/>
              <a:buChar char="●"/>
            </a:pPr>
            <a:r>
              <a:rPr lang="en" sz="1350">
                <a:solidFill>
                  <a:srgbClr val="303030"/>
                </a:solidFill>
                <a:highlight>
                  <a:srgbClr val="FFFFFF"/>
                </a:highlight>
              </a:rPr>
              <a:t>It selects the second element (2).</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It checks whether it is smaller than any of the elements before it.</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Since 2 &lt; 6, so it shifts 6 towards right and places 2 before it.</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The resulting list is 2, 6, 11, 7, 5</a:t>
            </a:r>
            <a:endParaRPr sz="135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350">
                <a:solidFill>
                  <a:srgbClr val="303030"/>
                </a:solidFill>
                <a:highlight>
                  <a:srgbClr val="FFFFFF"/>
                </a:highlight>
              </a:rPr>
              <a:t>Secondly,</a:t>
            </a:r>
            <a:endParaRPr sz="1350">
              <a:solidFill>
                <a:srgbClr val="303030"/>
              </a:solidFill>
              <a:highlight>
                <a:srgbClr val="FFFFFF"/>
              </a:highlight>
            </a:endParaRPr>
          </a:p>
          <a:p>
            <a:pPr indent="-314325" lvl="0" marL="596900" rtl="0" algn="l">
              <a:lnSpc>
                <a:spcPct val="115000"/>
              </a:lnSpc>
              <a:spcBef>
                <a:spcPts val="900"/>
              </a:spcBef>
              <a:spcAft>
                <a:spcPts val="0"/>
              </a:spcAft>
              <a:buClr>
                <a:srgbClr val="303030"/>
              </a:buClr>
              <a:buSzPts val="1350"/>
              <a:buChar char="●"/>
            </a:pPr>
            <a:r>
              <a:rPr lang="en" sz="1350">
                <a:solidFill>
                  <a:srgbClr val="303030"/>
                </a:solidFill>
                <a:highlight>
                  <a:srgbClr val="FFFFFF"/>
                </a:highlight>
              </a:rPr>
              <a:t>It selects the third element (11).</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It checks whether it is smaller than any of the elements before it.</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Since 11 &gt; (2, 6), so no shifting takes place.</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The resulting list remains the same.</a:t>
            </a:r>
            <a:endParaRPr sz="1350">
              <a:solidFill>
                <a:srgbClr val="303030"/>
              </a:solidFill>
              <a:highlight>
                <a:srgbClr val="FFFFFF"/>
              </a:highlight>
            </a:endParaRPr>
          </a:p>
          <a:p>
            <a:pPr indent="0" lvl="0" marL="0" rtl="0" algn="l">
              <a:lnSpc>
                <a:spcPct val="90000"/>
              </a:lnSpc>
              <a:spcBef>
                <a:spcPts val="1500"/>
              </a:spcBef>
              <a:spcAft>
                <a:spcPts val="0"/>
              </a:spcAft>
              <a:buSzPts val="11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67" name="Google Shape;167;p19"/>
          <p:cNvSpPr txBox="1"/>
          <p:nvPr>
            <p:ph idx="1" type="body"/>
          </p:nvPr>
        </p:nvSpPr>
        <p:spPr>
          <a:xfrm>
            <a:off x="857250" y="161150"/>
            <a:ext cx="7404900" cy="4861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300"/>
              </a:spcBef>
              <a:spcAft>
                <a:spcPts val="0"/>
              </a:spcAft>
              <a:buClr>
                <a:schemeClr val="dk1"/>
              </a:buClr>
              <a:buSzPts val="1100"/>
              <a:buFont typeface="Arial"/>
              <a:buNone/>
            </a:pPr>
            <a:r>
              <a:rPr lang="en" sz="1550">
                <a:solidFill>
                  <a:srgbClr val="303030"/>
                </a:solidFill>
                <a:highlight>
                  <a:srgbClr val="FFFFFF"/>
                </a:highlight>
              </a:rPr>
              <a:t>Thirdly,</a:t>
            </a:r>
            <a:endParaRPr sz="1550">
              <a:solidFill>
                <a:srgbClr val="303030"/>
              </a:solidFill>
              <a:highlight>
                <a:srgbClr val="FFFFFF"/>
              </a:highlight>
            </a:endParaRPr>
          </a:p>
          <a:p>
            <a:pPr indent="-327025" lvl="0" marL="596900" rtl="0" algn="l">
              <a:lnSpc>
                <a:spcPct val="115000"/>
              </a:lnSpc>
              <a:spcBef>
                <a:spcPts val="900"/>
              </a:spcBef>
              <a:spcAft>
                <a:spcPts val="0"/>
              </a:spcAft>
              <a:buClr>
                <a:srgbClr val="303030"/>
              </a:buClr>
              <a:buSzPts val="1550"/>
              <a:buChar char="●"/>
            </a:pPr>
            <a:r>
              <a:rPr lang="en" sz="1550">
                <a:solidFill>
                  <a:srgbClr val="303030"/>
                </a:solidFill>
                <a:highlight>
                  <a:srgbClr val="FFFFFF"/>
                </a:highlight>
              </a:rPr>
              <a:t>It selects the fourth element (7).</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It checks whether it is smaller than any of the elements before it.</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Since 7 &lt; 11, so it shifts 11 towards right and places 7 before it.</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The resulting list is 2, 6, 7, 11, 5.</a:t>
            </a:r>
            <a:endParaRPr sz="155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550">
                <a:solidFill>
                  <a:srgbClr val="303030"/>
                </a:solidFill>
                <a:highlight>
                  <a:srgbClr val="FFFFFF"/>
                </a:highlight>
              </a:rPr>
              <a:t>Fourthly,</a:t>
            </a:r>
            <a:endParaRPr sz="1550">
              <a:solidFill>
                <a:srgbClr val="303030"/>
              </a:solidFill>
              <a:highlight>
                <a:srgbClr val="FFFFFF"/>
              </a:highlight>
            </a:endParaRPr>
          </a:p>
          <a:p>
            <a:pPr indent="-327025" lvl="0" marL="596900" rtl="0" algn="l">
              <a:lnSpc>
                <a:spcPct val="115000"/>
              </a:lnSpc>
              <a:spcBef>
                <a:spcPts val="900"/>
              </a:spcBef>
              <a:spcAft>
                <a:spcPts val="0"/>
              </a:spcAft>
              <a:buClr>
                <a:srgbClr val="303030"/>
              </a:buClr>
              <a:buSzPts val="1550"/>
              <a:buChar char="●"/>
            </a:pPr>
            <a:r>
              <a:rPr lang="en" sz="1550">
                <a:solidFill>
                  <a:srgbClr val="303030"/>
                </a:solidFill>
                <a:highlight>
                  <a:srgbClr val="FFFFFF"/>
                </a:highlight>
              </a:rPr>
              <a:t>It selects the fifth element (5).</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It checks whether it is smaller than any of the elements before it.</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Since 5 &lt; (6, 7, 11), so it shifts (6, 7, 11) towards right and places 5 before them.</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The resulting list is 2, 5, 6, 7, 11.</a:t>
            </a:r>
            <a:endParaRPr sz="155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550">
                <a:solidFill>
                  <a:srgbClr val="303030"/>
                </a:solidFill>
                <a:highlight>
                  <a:srgbClr val="FFFFFF"/>
                </a:highlight>
              </a:rPr>
              <a:t>As a result, sorted elements in ascending order are-</a:t>
            </a:r>
            <a:endParaRPr sz="1550">
              <a:solidFill>
                <a:srgbClr val="303030"/>
              </a:solidFill>
              <a:highlight>
                <a:srgbClr val="FFFFFF"/>
              </a:highlight>
            </a:endParaRPr>
          </a:p>
          <a:p>
            <a:pPr indent="0" lvl="0" marL="0" rtl="0" algn="ctr">
              <a:lnSpc>
                <a:spcPct val="115000"/>
              </a:lnSpc>
              <a:spcBef>
                <a:spcPts val="900"/>
              </a:spcBef>
              <a:spcAft>
                <a:spcPts val="0"/>
              </a:spcAft>
              <a:buClr>
                <a:schemeClr val="dk1"/>
              </a:buClr>
              <a:buSzPts val="1100"/>
              <a:buFont typeface="Arial"/>
              <a:buNone/>
            </a:pPr>
            <a:r>
              <a:rPr lang="en" sz="1550">
                <a:solidFill>
                  <a:srgbClr val="303030"/>
                </a:solidFill>
                <a:highlight>
                  <a:srgbClr val="FFFFFF"/>
                </a:highlight>
              </a:rPr>
              <a:t>2, 5, 6, 7, 11</a:t>
            </a:r>
            <a:endParaRPr sz="1550">
              <a:solidFill>
                <a:srgbClr val="303030"/>
              </a:solidFill>
              <a:highlight>
                <a:srgbClr val="FFFFFF"/>
              </a:highlight>
            </a:endParaRPr>
          </a:p>
          <a:p>
            <a:pPr indent="0" lvl="0" marL="0" rtl="0" algn="l">
              <a:lnSpc>
                <a:spcPct val="90000"/>
              </a:lnSpc>
              <a:spcBef>
                <a:spcPts val="1100"/>
              </a:spcBef>
              <a:spcAft>
                <a:spcPts val="0"/>
              </a:spcAft>
              <a:buSzPts val="1100"/>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Insertion Sort Example-</a:t>
            </a:r>
            <a:endParaRPr/>
          </a:p>
        </p:txBody>
      </p:sp>
      <p:sp>
        <p:nvSpPr>
          <p:cNvPr id="173" name="Google Shape;173;p2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following elements are to be sorted in ascending order-</a:t>
            </a:r>
            <a:endParaRPr/>
          </a:p>
          <a:p>
            <a:pPr indent="0" lvl="0" marL="0" rtl="0" algn="l">
              <a:lnSpc>
                <a:spcPct val="90000"/>
              </a:lnSpc>
              <a:spcBef>
                <a:spcPts val="1100"/>
              </a:spcBef>
              <a:spcAft>
                <a:spcPts val="0"/>
              </a:spcAft>
              <a:buSzPts val="1100"/>
              <a:buNone/>
            </a:pPr>
            <a:r>
              <a:rPr lang="en"/>
              <a:t>6, 2, 11, 7, 5</a:t>
            </a:r>
            <a:endParaRPr/>
          </a:p>
          <a:p>
            <a:pPr indent="0" lvl="0" marL="0" rtl="0" algn="l">
              <a:lnSpc>
                <a:spcPct val="90000"/>
              </a:lnSpc>
              <a:spcBef>
                <a:spcPts val="1100"/>
              </a:spcBef>
              <a:spcAft>
                <a:spcPts val="0"/>
              </a:spcAft>
              <a:buSzPts val="1100"/>
              <a:buNone/>
            </a:pPr>
            <a:r>
              <a:rPr lang="en"/>
              <a:t>Step-01: For i = 1</a:t>
            </a:r>
            <a:endParaRPr/>
          </a:p>
        </p:txBody>
      </p:sp>
      <p:pic>
        <p:nvPicPr>
          <p:cNvPr id="174" name="Google Shape;174;p20"/>
          <p:cNvPicPr preferRelativeResize="0"/>
          <p:nvPr/>
        </p:nvPicPr>
        <p:blipFill rotWithShape="1">
          <a:blip r:embed="rId3">
            <a:alphaModFix/>
          </a:blip>
          <a:srcRect b="0" l="0" r="0" t="0"/>
          <a:stretch/>
        </p:blipFill>
        <p:spPr>
          <a:xfrm>
            <a:off x="1916152" y="2971250"/>
            <a:ext cx="5899825" cy="20836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63500" lvl="0" marL="177800" rtl="0" algn="l">
              <a:lnSpc>
                <a:spcPct val="90000"/>
              </a:lnSpc>
              <a:spcBef>
                <a:spcPts val="0"/>
              </a:spcBef>
              <a:spcAft>
                <a:spcPts val="0"/>
              </a:spcAft>
              <a:buClr>
                <a:schemeClr val="dk1"/>
              </a:buClr>
              <a:buSzPts val="1100"/>
              <a:buFont typeface="Arial"/>
              <a:buNone/>
            </a:pPr>
            <a:r>
              <a:rPr b="1" lang="en" sz="2400">
                <a:solidFill>
                  <a:srgbClr val="CC0000"/>
                </a:solidFill>
              </a:rPr>
              <a:t>Searching</a:t>
            </a:r>
            <a:r>
              <a:rPr lang="en" sz="2400">
                <a:solidFill>
                  <a:srgbClr val="CC0000"/>
                </a:solidFill>
              </a:rPr>
              <a:t>: </a:t>
            </a:r>
            <a:endParaRPr/>
          </a:p>
        </p:txBody>
      </p:sp>
      <p:sp>
        <p:nvSpPr>
          <p:cNvPr id="67" name="Google Shape;67;p3"/>
          <p:cNvSpPr txBox="1"/>
          <p:nvPr>
            <p:ph idx="1" type="body"/>
          </p:nvPr>
        </p:nvSpPr>
        <p:spPr>
          <a:xfrm>
            <a:off x="857250" y="1543050"/>
            <a:ext cx="7404900" cy="3492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Searching is the process of finding some particular element in the list. If the element is present in the list, then the process is called successful and the process returns the location of that element, otherwise the search is called unsuccessful.</a:t>
            </a:r>
            <a:endParaRPr/>
          </a:p>
          <a:p>
            <a:pPr indent="0" lvl="0" marL="0" rtl="0" algn="l">
              <a:lnSpc>
                <a:spcPct val="90000"/>
              </a:lnSpc>
              <a:spcBef>
                <a:spcPts val="1100"/>
              </a:spcBef>
              <a:spcAft>
                <a:spcPts val="0"/>
              </a:spcAft>
              <a:buSzPts val="1100"/>
              <a:buNone/>
            </a:pPr>
            <a:r>
              <a:rPr lang="en"/>
              <a:t>There are two popular search methods that are widely used in order to search some item into the list. However, choice of the algorithm depends upon the arrangement of the list.</a:t>
            </a:r>
            <a:endParaRPr/>
          </a:p>
          <a:p>
            <a:pPr indent="-298450" lvl="0" marL="457200" rtl="0" algn="l">
              <a:lnSpc>
                <a:spcPct val="90000"/>
              </a:lnSpc>
              <a:spcBef>
                <a:spcPts val="1100"/>
              </a:spcBef>
              <a:spcAft>
                <a:spcPts val="0"/>
              </a:spcAft>
              <a:buSzPts val="1100"/>
              <a:buAutoNum type="arabicPeriod"/>
            </a:pPr>
            <a:r>
              <a:rPr lang="en"/>
              <a:t>Linear Search</a:t>
            </a:r>
            <a:endParaRPr/>
          </a:p>
          <a:p>
            <a:pPr indent="-298450" lvl="0" marL="457200" rtl="0" algn="l">
              <a:lnSpc>
                <a:spcPct val="90000"/>
              </a:lnSpc>
              <a:spcBef>
                <a:spcPts val="0"/>
              </a:spcBef>
              <a:spcAft>
                <a:spcPts val="0"/>
              </a:spcAft>
              <a:buSzPts val="1100"/>
              <a:buAutoNum type="arabicPeriod"/>
            </a:pPr>
            <a:r>
              <a:rPr lang="en"/>
              <a:t>Binary Search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80" name="Google Shape;180;p2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Step-02: For i = 2</a:t>
            </a:r>
            <a:endParaRPr/>
          </a:p>
        </p:txBody>
      </p:sp>
      <p:pic>
        <p:nvPicPr>
          <p:cNvPr id="181" name="Google Shape;181;p21"/>
          <p:cNvPicPr preferRelativeResize="0"/>
          <p:nvPr/>
        </p:nvPicPr>
        <p:blipFill rotWithShape="1">
          <a:blip r:embed="rId3">
            <a:alphaModFix/>
          </a:blip>
          <a:srcRect b="0" l="0" r="0" t="0"/>
          <a:stretch/>
        </p:blipFill>
        <p:spPr>
          <a:xfrm>
            <a:off x="1356375" y="2299775"/>
            <a:ext cx="5275675" cy="23676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87" name="Google Shape;187;p2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Step-03: For i = 3</a:t>
            </a:r>
            <a:endParaRPr/>
          </a:p>
        </p:txBody>
      </p:sp>
      <p:pic>
        <p:nvPicPr>
          <p:cNvPr id="188" name="Google Shape;188;p22"/>
          <p:cNvPicPr preferRelativeResize="0"/>
          <p:nvPr/>
        </p:nvPicPr>
        <p:blipFill rotWithShape="1">
          <a:blip r:embed="rId3">
            <a:alphaModFix/>
          </a:blip>
          <a:srcRect b="0" l="0" r="0" t="0"/>
          <a:stretch/>
        </p:blipFill>
        <p:spPr>
          <a:xfrm>
            <a:off x="1477250" y="2487800"/>
            <a:ext cx="5154800" cy="208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94" name="Google Shape;194;p2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195" name="Google Shape;195;p23"/>
          <p:cNvGraphicFramePr/>
          <p:nvPr/>
        </p:nvGraphicFramePr>
        <p:xfrm>
          <a:off x="1441625" y="689575"/>
          <a:ext cx="3000000" cy="3000000"/>
        </p:xfrm>
        <a:graphic>
          <a:graphicData uri="http://schemas.openxmlformats.org/drawingml/2006/table">
            <a:tbl>
              <a:tblPr>
                <a:solidFill>
                  <a:srgbClr val="FFFFFF"/>
                </a:solidFill>
                <a:tableStyleId>{367E497F-8D73-4960-AA5C-AC7E05FCDAFD}</a:tableStyleId>
              </a:tblPr>
              <a:tblGrid>
                <a:gridCol w="552450"/>
                <a:gridCol w="581025"/>
                <a:gridCol w="628650"/>
                <a:gridCol w="590550"/>
                <a:gridCol w="638175"/>
                <a:gridCol w="400050"/>
                <a:gridCol w="2162175"/>
              </a:tblGrid>
              <a:tr h="314325">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2</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5</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11</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7</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6</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rowSpan="3">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For j = 2; 11 &gt; 7 so A[3] = 11</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66725">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2</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5</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11</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11</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6</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vMerge="1"/>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For j = 1; 5 &lt; 7 so loop stops and A[2] = 7</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66725">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2</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5</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7</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11</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6</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vMerge="1"/>
                <a:tc>
                  <a:txBody>
                    <a:bodyPr/>
                    <a:lstStyle/>
                    <a:p>
                      <a:pPr indent="0" lvl="0" marL="0" marR="0" rtl="0" algn="ctr">
                        <a:lnSpc>
                          <a:spcPct val="115000"/>
                        </a:lnSpc>
                        <a:spcBef>
                          <a:spcPts val="0"/>
                        </a:spcBef>
                        <a:spcAft>
                          <a:spcPts val="0"/>
                        </a:spcAft>
                        <a:buClr>
                          <a:srgbClr val="000000"/>
                        </a:buClr>
                        <a:buSzPts val="1350"/>
                        <a:buFont typeface="Arial"/>
                        <a:buNone/>
                      </a:pPr>
                      <a:r>
                        <a:rPr lang="en" sz="1350" u="none" cap="none" strike="noStrike">
                          <a:solidFill>
                            <a:srgbClr val="303030"/>
                          </a:solidFill>
                          <a:highlight>
                            <a:srgbClr val="FFFFFF"/>
                          </a:highlight>
                        </a:rPr>
                        <a:t>After inner loop ends</a:t>
                      </a:r>
                      <a:endParaRPr sz="1350" u="none" cap="none" strike="noStrike">
                        <a:solidFill>
                          <a:srgbClr val="303030"/>
                        </a:solidFill>
                        <a:highlight>
                          <a:srgbClr val="FFFFFF"/>
                        </a:highlight>
                      </a:endParaRPr>
                    </a:p>
                    <a:p>
                      <a:pPr indent="0" lvl="0" marL="0" marR="0" rtl="0" algn="ctr">
                        <a:lnSpc>
                          <a:spcPct val="115000"/>
                        </a:lnSpc>
                        <a:spcBef>
                          <a:spcPts val="0"/>
                        </a:spcBef>
                        <a:spcAft>
                          <a:spcPts val="0"/>
                        </a:spcAft>
                        <a:buClr>
                          <a:srgbClr val="000000"/>
                        </a:buClr>
                        <a:buSzPts val="1350"/>
                        <a:buFont typeface="Arial"/>
                        <a:buNone/>
                      </a:pPr>
                      <a:r>
                        <a:t/>
                      </a:r>
                      <a:endParaRPr sz="13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01" name="Google Shape;201;p2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Step-04: For i = 4</a:t>
            </a:r>
            <a:endParaRPr/>
          </a:p>
        </p:txBody>
      </p:sp>
      <p:pic>
        <p:nvPicPr>
          <p:cNvPr id="202" name="Google Shape;202;p24"/>
          <p:cNvPicPr preferRelativeResize="0"/>
          <p:nvPr/>
        </p:nvPicPr>
        <p:blipFill rotWithShape="1">
          <a:blip r:embed="rId3">
            <a:alphaModFix/>
          </a:blip>
          <a:srcRect b="0" l="0" r="0" t="0"/>
          <a:stretch/>
        </p:blipFill>
        <p:spPr>
          <a:xfrm>
            <a:off x="1935550" y="2501200"/>
            <a:ext cx="5813275" cy="236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08" name="Google Shape;208;p25"/>
          <p:cNvSpPr txBox="1"/>
          <p:nvPr>
            <p:ph idx="1" type="body"/>
          </p:nvPr>
        </p:nvSpPr>
        <p:spPr>
          <a:xfrm>
            <a:off x="869550" y="45720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300"/>
              </a:spcBef>
              <a:spcAft>
                <a:spcPts val="0"/>
              </a:spcAft>
              <a:buClr>
                <a:schemeClr val="dk1"/>
              </a:buClr>
              <a:buSzPts val="1100"/>
              <a:buFont typeface="Arial"/>
              <a:buNone/>
            </a:pPr>
            <a:r>
              <a:rPr lang="en" sz="1750">
                <a:solidFill>
                  <a:srgbClr val="303030"/>
                </a:solidFill>
                <a:highlight>
                  <a:srgbClr val="FFFFFF"/>
                </a:highlight>
              </a:rPr>
              <a:t>With each loop cycle,</a:t>
            </a:r>
            <a:endParaRPr sz="1750">
              <a:solidFill>
                <a:srgbClr val="303030"/>
              </a:solidFill>
              <a:highlight>
                <a:srgbClr val="FFFFFF"/>
              </a:highlight>
            </a:endParaRPr>
          </a:p>
          <a:p>
            <a:pPr indent="-339725" lvl="0" marL="596900" rtl="0" algn="l">
              <a:lnSpc>
                <a:spcPct val="115000"/>
              </a:lnSpc>
              <a:spcBef>
                <a:spcPts val="900"/>
              </a:spcBef>
              <a:spcAft>
                <a:spcPts val="0"/>
              </a:spcAft>
              <a:buClr>
                <a:srgbClr val="303030"/>
              </a:buClr>
              <a:buSzPts val="1750"/>
              <a:buChar char="●"/>
            </a:pPr>
            <a:r>
              <a:rPr lang="en" sz="1750">
                <a:solidFill>
                  <a:srgbClr val="303030"/>
                </a:solidFill>
                <a:highlight>
                  <a:srgbClr val="FFFFFF"/>
                </a:highlight>
              </a:rPr>
              <a:t>One element is placed at the correct location in the sorted sub-array until array A is completely sorted.</a:t>
            </a:r>
            <a:endParaRPr sz="1750">
              <a:solidFill>
                <a:srgbClr val="303030"/>
              </a:solidFill>
              <a:highlight>
                <a:srgbClr val="FFFFFF"/>
              </a:highlight>
            </a:endParaRPr>
          </a:p>
          <a:p>
            <a:pPr indent="0" lvl="0" marL="0" rtl="0" algn="l">
              <a:lnSpc>
                <a:spcPct val="115000"/>
              </a:lnSpc>
              <a:spcBef>
                <a:spcPts val="1500"/>
              </a:spcBef>
              <a:spcAft>
                <a:spcPts val="900"/>
              </a:spcAft>
              <a:buClr>
                <a:schemeClr val="dk1"/>
              </a:buClr>
              <a:buSzPts val="1100"/>
              <a:buFont typeface="Arial"/>
              <a:buNone/>
            </a:pPr>
            <a:r>
              <a:rPr lang="en" sz="1750">
                <a:solidFill>
                  <a:srgbClr val="303030"/>
                </a:solidFill>
                <a:highlight>
                  <a:srgbClr val="FFFFFF"/>
                </a:highlight>
              </a:rPr>
              <a:t> </a:t>
            </a:r>
            <a:endParaRPr sz="1750">
              <a:solidFill>
                <a:srgbClr val="303030"/>
              </a:solidFill>
              <a:highlight>
                <a:srgbClr val="FFFFFF"/>
              </a:highlight>
            </a:endParaRPr>
          </a:p>
        </p:txBody>
      </p:sp>
      <p:pic>
        <p:nvPicPr>
          <p:cNvPr id="209" name="Google Shape;209;p25" title="Insertion Sort | Step-05"/>
          <p:cNvPicPr preferRelativeResize="0"/>
          <p:nvPr/>
        </p:nvPicPr>
        <p:blipFill rotWithShape="1">
          <a:blip r:embed="rId3">
            <a:alphaModFix/>
          </a:blip>
          <a:srcRect b="0" l="0" r="0" t="0"/>
          <a:stretch/>
        </p:blipFill>
        <p:spPr>
          <a:xfrm>
            <a:off x="2489150" y="2233975"/>
            <a:ext cx="4615050" cy="1445700"/>
          </a:xfrm>
          <a:prstGeom prst="rect">
            <a:avLst/>
          </a:prstGeom>
          <a:noFill/>
          <a:ln>
            <a:noFill/>
          </a:ln>
        </p:spPr>
      </p:pic>
      <p:sp>
        <p:nvSpPr>
          <p:cNvPr id="210" name="Google Shape;210;p25"/>
          <p:cNvSpPr txBox="1"/>
          <p:nvPr/>
        </p:nvSpPr>
        <p:spPr>
          <a:xfrm>
            <a:off x="349175" y="3907975"/>
            <a:ext cx="8794800" cy="155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00"/>
              </a:spcBef>
              <a:spcAft>
                <a:spcPts val="0"/>
              </a:spcAft>
              <a:buClr>
                <a:srgbClr val="000000"/>
              </a:buClr>
              <a:buSzPts val="1550"/>
              <a:buFont typeface="Arial"/>
              <a:buNone/>
            </a:pPr>
            <a:r>
              <a:rPr b="0" i="0" lang="en" sz="1550" u="none" cap="none" strike="noStrike">
                <a:solidFill>
                  <a:srgbClr val="303030"/>
                </a:solidFill>
                <a:highlight>
                  <a:srgbClr val="FFFFFF"/>
                </a:highlight>
                <a:latin typeface="Arial"/>
                <a:ea typeface="Arial"/>
                <a:cs typeface="Arial"/>
                <a:sym typeface="Arial"/>
              </a:rPr>
              <a:t>With each loop cycle,</a:t>
            </a:r>
            <a:endParaRPr b="0" i="0" sz="1550" u="none" cap="none" strike="noStrike">
              <a:solidFill>
                <a:srgbClr val="303030"/>
              </a:solidFill>
              <a:highlight>
                <a:srgbClr val="FFFFFF"/>
              </a:highlight>
              <a:latin typeface="Arial"/>
              <a:ea typeface="Arial"/>
              <a:cs typeface="Arial"/>
              <a:sym typeface="Arial"/>
            </a:endParaRPr>
          </a:p>
          <a:p>
            <a:pPr indent="-327025" lvl="0" marL="596900" marR="0" rtl="0" algn="l">
              <a:lnSpc>
                <a:spcPct val="115000"/>
              </a:lnSpc>
              <a:spcBef>
                <a:spcPts val="900"/>
              </a:spcBef>
              <a:spcAft>
                <a:spcPts val="0"/>
              </a:spcAft>
              <a:buClr>
                <a:srgbClr val="303030"/>
              </a:buClr>
              <a:buSzPts val="1550"/>
              <a:buFont typeface="Arial"/>
              <a:buChar char="●"/>
            </a:pPr>
            <a:r>
              <a:rPr b="0" i="0" lang="en" sz="1550" u="none" cap="none" strike="noStrike">
                <a:solidFill>
                  <a:srgbClr val="303030"/>
                </a:solidFill>
                <a:highlight>
                  <a:srgbClr val="FFFFFF"/>
                </a:highlight>
                <a:latin typeface="Arial"/>
                <a:ea typeface="Arial"/>
                <a:cs typeface="Arial"/>
                <a:sym typeface="Arial"/>
              </a:rPr>
              <a:t>One element is placed at the correct location in the sorted sub-array until array A is completely sorted.</a:t>
            </a:r>
            <a:endParaRPr b="0" i="0" sz="1550" u="none" cap="none" strike="noStrike">
              <a:solidFill>
                <a:srgbClr val="303030"/>
              </a:solidFill>
              <a:highlight>
                <a:srgbClr val="FFFFFF"/>
              </a:highlight>
              <a:latin typeface="Arial"/>
              <a:ea typeface="Arial"/>
              <a:cs typeface="Arial"/>
              <a:sym typeface="Arial"/>
            </a:endParaRPr>
          </a:p>
          <a:p>
            <a:pPr indent="0" lvl="0" marL="0" marR="0" rtl="0" algn="l">
              <a:lnSpc>
                <a:spcPct val="115000"/>
              </a:lnSpc>
              <a:spcBef>
                <a:spcPts val="1500"/>
              </a:spcBef>
              <a:spcAft>
                <a:spcPts val="900"/>
              </a:spcAft>
              <a:buClr>
                <a:srgbClr val="000000"/>
              </a:buClr>
              <a:buSzPts val="1550"/>
              <a:buFont typeface="Arial"/>
              <a:buNone/>
            </a:pPr>
            <a:r>
              <a:rPr b="0" i="0" lang="en" sz="1550" u="none" cap="none" strike="noStrike">
                <a:solidFill>
                  <a:srgbClr val="303030"/>
                </a:solidFill>
                <a:highlight>
                  <a:srgbClr val="FFFFFF"/>
                </a:highlight>
                <a:latin typeface="Arial"/>
                <a:ea typeface="Arial"/>
                <a:cs typeface="Arial"/>
                <a:sym typeface="Arial"/>
              </a:rPr>
              <a:t> </a:t>
            </a:r>
            <a:endParaRPr b="0" i="0" sz="1550" u="none" cap="none" strike="noStrike">
              <a:solidFill>
                <a:srgbClr val="303030"/>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Time Complexity Analysis-</a:t>
            </a:r>
            <a:endParaRPr/>
          </a:p>
        </p:txBody>
      </p:sp>
      <p:sp>
        <p:nvSpPr>
          <p:cNvPr id="216" name="Google Shape;216;p2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217" name="Google Shape;217;p26"/>
          <p:cNvGraphicFramePr/>
          <p:nvPr/>
        </p:nvGraphicFramePr>
        <p:xfrm>
          <a:off x="2259413" y="2475725"/>
          <a:ext cx="3000000" cy="3000000"/>
        </p:xfrm>
        <a:graphic>
          <a:graphicData uri="http://schemas.openxmlformats.org/drawingml/2006/table">
            <a:tbl>
              <a:tblPr>
                <a:solidFill>
                  <a:srgbClr val="FFFFFF"/>
                </a:solidFill>
                <a:tableStyleId>{367E497F-8D73-4960-AA5C-AC7E05FCDAFD}</a:tableStyleId>
              </a:tblPr>
              <a:tblGrid>
                <a:gridCol w="2381250"/>
                <a:gridCol w="2219325"/>
              </a:tblGrid>
              <a:tr h="333375">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900"/>
                        <a:buFont typeface="Arial"/>
                        <a:buNone/>
                      </a:pPr>
                      <a:r>
                        <a:rPr b="1" lang="en" sz="1900" u="none" cap="none" strike="noStrike">
                          <a:solidFill>
                            <a:srgbClr val="303030"/>
                          </a:solidFill>
                          <a:highlight>
                            <a:srgbClr val="FFFFFF"/>
                          </a:highlight>
                        </a:rPr>
                        <a:t>Time Complexity</a:t>
                      </a:r>
                      <a:endParaRPr b="1" sz="19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14325">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Best Case</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n</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Average Case</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n</a:t>
                      </a:r>
                      <a:r>
                        <a:rPr baseline="30000" lang="en" sz="1850" u="none" cap="none" strike="noStrike">
                          <a:solidFill>
                            <a:srgbClr val="303030"/>
                          </a:solidFill>
                          <a:highlight>
                            <a:srgbClr val="FFFFFF"/>
                          </a:highlight>
                        </a:rPr>
                        <a:t>2</a:t>
                      </a:r>
                      <a:endParaRPr baseline="30000"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66725">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Worst Case</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n</a:t>
                      </a:r>
                      <a:r>
                        <a:rPr baseline="30000" lang="en" sz="1850" u="none" cap="none" strike="noStrike">
                          <a:solidFill>
                            <a:srgbClr val="303030"/>
                          </a:solidFill>
                          <a:highlight>
                            <a:srgbClr val="FFFFFF"/>
                          </a:highlight>
                        </a:rPr>
                        <a:t>2</a:t>
                      </a:r>
                      <a:endParaRPr baseline="30000" sz="1850" u="none" cap="none" strike="noStrike">
                        <a:solidFill>
                          <a:srgbClr val="303030"/>
                        </a:solidFill>
                        <a:highlight>
                          <a:srgbClr val="FFFFFF"/>
                        </a:highlight>
                      </a:endParaRPr>
                    </a:p>
                    <a:p>
                      <a:pPr indent="0" lvl="0" marL="0" marR="0" rtl="0" algn="ctr">
                        <a:lnSpc>
                          <a:spcPct val="115000"/>
                        </a:lnSpc>
                        <a:spcBef>
                          <a:spcPts val="0"/>
                        </a:spcBef>
                        <a:spcAft>
                          <a:spcPts val="0"/>
                        </a:spcAft>
                        <a:buClr>
                          <a:srgbClr val="000000"/>
                        </a:buClr>
                        <a:buSzPts val="1850"/>
                        <a:buFont typeface="Arial"/>
                        <a:buNone/>
                      </a:pPr>
                      <a:r>
                        <a:t/>
                      </a:r>
                      <a:endParaRPr baseline="30000"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Space Complexity Analysis-</a:t>
            </a:r>
            <a:endParaRPr/>
          </a:p>
        </p:txBody>
      </p:sp>
      <p:sp>
        <p:nvSpPr>
          <p:cNvPr id="223" name="Google Shape;223;p27"/>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Selection sort is an in-place algorithm.</a:t>
            </a:r>
            <a:endParaRPr/>
          </a:p>
          <a:p>
            <a:pPr indent="0" lvl="0" marL="0" rtl="0" algn="l">
              <a:lnSpc>
                <a:spcPct val="90000"/>
              </a:lnSpc>
              <a:spcBef>
                <a:spcPts val="1100"/>
              </a:spcBef>
              <a:spcAft>
                <a:spcPts val="0"/>
              </a:spcAft>
              <a:buSzPts val="1100"/>
              <a:buNone/>
            </a:pPr>
            <a:r>
              <a:rPr lang="en"/>
              <a:t>It performs all computation in the original array and no other array is used.</a:t>
            </a:r>
            <a:endParaRPr/>
          </a:p>
          <a:p>
            <a:pPr indent="0" lvl="0" marL="0" rtl="0" algn="l">
              <a:lnSpc>
                <a:spcPct val="90000"/>
              </a:lnSpc>
              <a:spcBef>
                <a:spcPts val="1100"/>
              </a:spcBef>
              <a:spcAft>
                <a:spcPts val="0"/>
              </a:spcAft>
              <a:buSzPts val="1100"/>
              <a:buNone/>
            </a:pPr>
            <a:r>
              <a:rPr lang="en"/>
              <a:t>Hence, the space complexity works out to be O(1).</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Important Notes-</a:t>
            </a:r>
            <a:endParaRPr/>
          </a:p>
        </p:txBody>
      </p:sp>
      <p:sp>
        <p:nvSpPr>
          <p:cNvPr id="229" name="Google Shape;229;p2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Insertion sort is not a very efficient algorithm when data sets are large.</a:t>
            </a:r>
            <a:endParaRPr/>
          </a:p>
          <a:p>
            <a:pPr indent="0" lvl="0" marL="0" rtl="0" algn="l">
              <a:lnSpc>
                <a:spcPct val="90000"/>
              </a:lnSpc>
              <a:spcBef>
                <a:spcPts val="1100"/>
              </a:spcBef>
              <a:spcAft>
                <a:spcPts val="0"/>
              </a:spcAft>
              <a:buSzPts val="1100"/>
              <a:buNone/>
            </a:pPr>
            <a:r>
              <a:rPr lang="en"/>
              <a:t>This is indicated by the average and worst case complexities.</a:t>
            </a:r>
            <a:endParaRPr/>
          </a:p>
          <a:p>
            <a:pPr indent="0" lvl="0" marL="0" rtl="0" algn="l">
              <a:lnSpc>
                <a:spcPct val="90000"/>
              </a:lnSpc>
              <a:spcBef>
                <a:spcPts val="1100"/>
              </a:spcBef>
              <a:spcAft>
                <a:spcPts val="0"/>
              </a:spcAft>
              <a:buSzPts val="1100"/>
              <a:buNone/>
            </a:pPr>
            <a:r>
              <a:rPr lang="en"/>
              <a:t>Insertion sort is adaptive and number of comparisons are less if array is partially sorted.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857250" y="0"/>
            <a:ext cx="7406400" cy="577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Selection sort</a:t>
            </a:r>
            <a:endParaRPr/>
          </a:p>
        </p:txBody>
      </p:sp>
      <p:sp>
        <p:nvSpPr>
          <p:cNvPr id="235" name="Google Shape;235;p29"/>
          <p:cNvSpPr txBox="1"/>
          <p:nvPr>
            <p:ph idx="1" type="body"/>
          </p:nvPr>
        </p:nvSpPr>
        <p:spPr>
          <a:xfrm>
            <a:off x="174575" y="684900"/>
            <a:ext cx="8877000" cy="4297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In selection sort, the smallest value among the unsorted elements of the array is selected in every pass and inserted to its appropriate position into the array. It is also the simplest algorithm. It is an in-place comparison sorting algorithm. In this algorithm, the array is divided into two parts, first is sorted part, and another one is the unsorted part. Initially, the sorted part of the array is empty, and unsorted part is the given array. Sorted part is placed at the left, while the unsorted part is placed at the right.</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In selection sort, the first smallest element is selected from the unsorted array and placed at the first position. After that second smallest element is selected and placed in the second position. The process continues until the array is entirely sorted.</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The average and worst-case complexity of selection sort is O(n2), where n is the number of items. Due to this, it is not suitable for large data sets.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Selection sort is generally used when -</a:t>
            </a:r>
            <a:endParaRPr/>
          </a:p>
        </p:txBody>
      </p:sp>
      <p:sp>
        <p:nvSpPr>
          <p:cNvPr id="241" name="Google Shape;241;p3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A small array is to be sorted</a:t>
            </a:r>
            <a:endParaRPr/>
          </a:p>
          <a:p>
            <a:pPr indent="0" lvl="0" marL="0" rtl="0" algn="l">
              <a:lnSpc>
                <a:spcPct val="90000"/>
              </a:lnSpc>
              <a:spcBef>
                <a:spcPts val="1100"/>
              </a:spcBef>
              <a:spcAft>
                <a:spcPts val="0"/>
              </a:spcAft>
              <a:buSzPts val="1100"/>
              <a:buNone/>
            </a:pPr>
            <a:r>
              <a:rPr lang="en"/>
              <a:t>Swapping cost doesn't matter</a:t>
            </a:r>
            <a:endParaRPr/>
          </a:p>
          <a:p>
            <a:pPr indent="0" lvl="0" marL="0" rtl="0" algn="l">
              <a:lnSpc>
                <a:spcPct val="90000"/>
              </a:lnSpc>
              <a:spcBef>
                <a:spcPts val="1100"/>
              </a:spcBef>
              <a:spcAft>
                <a:spcPts val="0"/>
              </a:spcAft>
              <a:buSzPts val="1100"/>
              <a:buNone/>
            </a:pPr>
            <a:r>
              <a:rPr lang="en"/>
              <a:t>It is compulsory to check all elements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Linear Search</a:t>
            </a:r>
            <a:endParaRPr/>
          </a:p>
        </p:txBody>
      </p:sp>
      <p:sp>
        <p:nvSpPr>
          <p:cNvPr id="73" name="Google Shape;73;p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Linear search is the simplest search algorithm and often called sequential search. In this type of searching, we simply traverse the list completely and match each element of the list with the item whose location is to be found. If the match found then location of the item is returned otherwise the algorithm return NULL.</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Linear search is mostly used to search an unordered list in which the items are not sorted. The algorithm of linear search is given as follows.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247" name="Google Shape;247;p3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SELECTION SORT(arr, n)  </a:t>
            </a:r>
            <a:endParaRPr/>
          </a:p>
          <a:p>
            <a:pPr indent="0" lvl="0" marL="0" rtl="0" algn="l">
              <a:lnSpc>
                <a:spcPct val="90000"/>
              </a:lnSpc>
              <a:spcBef>
                <a:spcPts val="1100"/>
              </a:spcBef>
              <a:spcAft>
                <a:spcPts val="0"/>
              </a:spcAft>
              <a:buSzPts val="1100"/>
              <a:buNone/>
            </a:pPr>
            <a:r>
              <a:rPr lang="en"/>
              <a:t>  </a:t>
            </a:r>
            <a:endParaRPr/>
          </a:p>
          <a:p>
            <a:pPr indent="0" lvl="0" marL="0" rtl="0" algn="l">
              <a:lnSpc>
                <a:spcPct val="90000"/>
              </a:lnSpc>
              <a:spcBef>
                <a:spcPts val="1100"/>
              </a:spcBef>
              <a:spcAft>
                <a:spcPts val="0"/>
              </a:spcAft>
              <a:buSzPts val="1100"/>
              <a:buNone/>
            </a:pPr>
            <a:r>
              <a:rPr lang="en"/>
              <a:t>Step 1: Repeat Steps 2 and 3 for i = 0 to n-1  </a:t>
            </a:r>
            <a:endParaRPr/>
          </a:p>
          <a:p>
            <a:pPr indent="0" lvl="0" marL="0" rtl="0" algn="l">
              <a:lnSpc>
                <a:spcPct val="90000"/>
              </a:lnSpc>
              <a:spcBef>
                <a:spcPts val="1100"/>
              </a:spcBef>
              <a:spcAft>
                <a:spcPts val="0"/>
              </a:spcAft>
              <a:buSzPts val="1100"/>
              <a:buNone/>
            </a:pPr>
            <a:r>
              <a:rPr lang="en"/>
              <a:t>Step 2: CALL SMALLEST(arr, i, n, pos)  </a:t>
            </a:r>
            <a:endParaRPr/>
          </a:p>
          <a:p>
            <a:pPr indent="0" lvl="0" marL="0" rtl="0" algn="l">
              <a:lnSpc>
                <a:spcPct val="90000"/>
              </a:lnSpc>
              <a:spcBef>
                <a:spcPts val="1100"/>
              </a:spcBef>
              <a:spcAft>
                <a:spcPts val="0"/>
              </a:spcAft>
              <a:buSzPts val="1100"/>
              <a:buNone/>
            </a:pPr>
            <a:r>
              <a:rPr lang="en"/>
              <a:t>Step 3: SWAP arr[i] with arr[pos]  </a:t>
            </a:r>
            <a:endParaRPr/>
          </a:p>
          <a:p>
            <a:pPr indent="0" lvl="0" marL="0" rtl="0" algn="l">
              <a:lnSpc>
                <a:spcPct val="90000"/>
              </a:lnSpc>
              <a:spcBef>
                <a:spcPts val="1100"/>
              </a:spcBef>
              <a:spcAft>
                <a:spcPts val="0"/>
              </a:spcAft>
              <a:buSzPts val="1100"/>
              <a:buNone/>
            </a:pPr>
            <a:r>
              <a:rPr lang="en"/>
              <a:t>[END OF LOOP]  </a:t>
            </a:r>
            <a:endParaRPr/>
          </a:p>
          <a:p>
            <a:pPr indent="0" lvl="0" marL="0" rtl="0" algn="l">
              <a:lnSpc>
                <a:spcPct val="90000"/>
              </a:lnSpc>
              <a:spcBef>
                <a:spcPts val="1100"/>
              </a:spcBef>
              <a:spcAft>
                <a:spcPts val="0"/>
              </a:spcAft>
              <a:buSzPts val="1100"/>
              <a:buNone/>
            </a:pPr>
            <a:r>
              <a:rPr lang="en"/>
              <a:t>Step 4: EXIT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53" name="Google Shape;253;p32"/>
          <p:cNvSpPr txBox="1"/>
          <p:nvPr>
            <p:ph idx="1" type="body"/>
          </p:nvPr>
        </p:nvSpPr>
        <p:spPr>
          <a:xfrm>
            <a:off x="857250" y="457200"/>
            <a:ext cx="7404900" cy="411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SMALLEST (arr, i, n, pos)  </a:t>
            </a:r>
            <a:endParaRPr/>
          </a:p>
          <a:p>
            <a:pPr indent="0" lvl="0" marL="0" rtl="0" algn="l">
              <a:lnSpc>
                <a:spcPct val="90000"/>
              </a:lnSpc>
              <a:spcBef>
                <a:spcPts val="1100"/>
              </a:spcBef>
              <a:spcAft>
                <a:spcPts val="0"/>
              </a:spcAft>
              <a:buSzPts val="1100"/>
              <a:buNone/>
            </a:pPr>
            <a:r>
              <a:rPr lang="en"/>
              <a:t>Step 1: [INITIALIZE] SET SMALL = arr[i]  </a:t>
            </a:r>
            <a:endParaRPr/>
          </a:p>
          <a:p>
            <a:pPr indent="0" lvl="0" marL="0" rtl="0" algn="l">
              <a:lnSpc>
                <a:spcPct val="90000"/>
              </a:lnSpc>
              <a:spcBef>
                <a:spcPts val="1100"/>
              </a:spcBef>
              <a:spcAft>
                <a:spcPts val="0"/>
              </a:spcAft>
              <a:buSzPts val="1100"/>
              <a:buNone/>
            </a:pPr>
            <a:r>
              <a:rPr lang="en"/>
              <a:t>Step 2: [INITIALIZE] SET pos = i  </a:t>
            </a:r>
            <a:endParaRPr/>
          </a:p>
          <a:p>
            <a:pPr indent="0" lvl="0" marL="0" rtl="0" algn="l">
              <a:lnSpc>
                <a:spcPct val="90000"/>
              </a:lnSpc>
              <a:spcBef>
                <a:spcPts val="1100"/>
              </a:spcBef>
              <a:spcAft>
                <a:spcPts val="0"/>
              </a:spcAft>
              <a:buSzPts val="1100"/>
              <a:buNone/>
            </a:pPr>
            <a:r>
              <a:rPr lang="en"/>
              <a:t>Step 3: Repeat for j = i+1 to n  </a:t>
            </a:r>
            <a:endParaRPr/>
          </a:p>
          <a:p>
            <a:pPr indent="0" lvl="0" marL="0" rtl="0" algn="l">
              <a:lnSpc>
                <a:spcPct val="90000"/>
              </a:lnSpc>
              <a:spcBef>
                <a:spcPts val="1100"/>
              </a:spcBef>
              <a:spcAft>
                <a:spcPts val="0"/>
              </a:spcAft>
              <a:buSzPts val="1100"/>
              <a:buNone/>
            </a:pPr>
            <a:r>
              <a:rPr lang="en"/>
              <a:t>if (SMALL &gt; arr[j])  </a:t>
            </a:r>
            <a:endParaRPr/>
          </a:p>
          <a:p>
            <a:pPr indent="0" lvl="0" marL="0" rtl="0" algn="l">
              <a:lnSpc>
                <a:spcPct val="90000"/>
              </a:lnSpc>
              <a:spcBef>
                <a:spcPts val="1100"/>
              </a:spcBef>
              <a:spcAft>
                <a:spcPts val="0"/>
              </a:spcAft>
              <a:buSzPts val="1100"/>
              <a:buNone/>
            </a:pPr>
            <a:r>
              <a:rPr lang="en"/>
              <a:t>     SET SMALL = arr[j]  </a:t>
            </a:r>
            <a:endParaRPr/>
          </a:p>
          <a:p>
            <a:pPr indent="0" lvl="0" marL="0" rtl="0" algn="l">
              <a:lnSpc>
                <a:spcPct val="90000"/>
              </a:lnSpc>
              <a:spcBef>
                <a:spcPts val="1100"/>
              </a:spcBef>
              <a:spcAft>
                <a:spcPts val="0"/>
              </a:spcAft>
              <a:buSzPts val="1100"/>
              <a:buNone/>
            </a:pPr>
            <a:r>
              <a:rPr lang="en"/>
              <a:t>SET pos = j  </a:t>
            </a:r>
            <a:endParaRPr/>
          </a:p>
          <a:p>
            <a:pPr indent="0" lvl="0" marL="0" rtl="0" algn="l">
              <a:lnSpc>
                <a:spcPct val="90000"/>
              </a:lnSpc>
              <a:spcBef>
                <a:spcPts val="1100"/>
              </a:spcBef>
              <a:spcAft>
                <a:spcPts val="0"/>
              </a:spcAft>
              <a:buSzPts val="1100"/>
              <a:buNone/>
            </a:pPr>
            <a:r>
              <a:rPr lang="en"/>
              <a:t>[END OF if]  </a:t>
            </a:r>
            <a:endParaRPr/>
          </a:p>
          <a:p>
            <a:pPr indent="0" lvl="0" marL="0" rtl="0" algn="l">
              <a:lnSpc>
                <a:spcPct val="90000"/>
              </a:lnSpc>
              <a:spcBef>
                <a:spcPts val="1100"/>
              </a:spcBef>
              <a:spcAft>
                <a:spcPts val="0"/>
              </a:spcAft>
              <a:buSzPts val="1100"/>
              <a:buNone/>
            </a:pPr>
            <a:r>
              <a:rPr lang="en"/>
              <a:t>[END OF LOOP]  </a:t>
            </a:r>
            <a:endParaRPr/>
          </a:p>
          <a:p>
            <a:pPr indent="0" lvl="0" marL="0" rtl="0" algn="l">
              <a:lnSpc>
                <a:spcPct val="90000"/>
              </a:lnSpc>
              <a:spcBef>
                <a:spcPts val="1100"/>
              </a:spcBef>
              <a:spcAft>
                <a:spcPts val="0"/>
              </a:spcAft>
              <a:buSzPts val="1100"/>
              <a:buNone/>
            </a:pPr>
            <a:r>
              <a:rPr lang="en"/>
              <a:t>Step 4: RETURN pos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Selection Sort Example-</a:t>
            </a:r>
            <a:endParaRPr/>
          </a:p>
        </p:txBody>
      </p:sp>
      <p:sp>
        <p:nvSpPr>
          <p:cNvPr id="259" name="Google Shape;259;p3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following elements are to be sorted in ascending order-</a:t>
            </a:r>
            <a:endParaRPr/>
          </a:p>
          <a:p>
            <a:pPr indent="0" lvl="0" marL="0" rtl="0" algn="l">
              <a:lnSpc>
                <a:spcPct val="90000"/>
              </a:lnSpc>
              <a:spcBef>
                <a:spcPts val="1100"/>
              </a:spcBef>
              <a:spcAft>
                <a:spcPts val="0"/>
              </a:spcAft>
              <a:buSzPts val="1100"/>
              <a:buNone/>
            </a:pPr>
            <a:r>
              <a:rPr lang="en"/>
              <a:t>6, 2, 11, 7, 5</a:t>
            </a:r>
            <a:endParaRPr/>
          </a:p>
          <a:p>
            <a:pPr indent="0" lvl="0" marL="0" rtl="0" algn="l">
              <a:lnSpc>
                <a:spcPct val="90000"/>
              </a:lnSpc>
              <a:spcBef>
                <a:spcPts val="1100"/>
              </a:spcBef>
              <a:spcAft>
                <a:spcPts val="0"/>
              </a:spcAft>
              <a:buSzPts val="1100"/>
              <a:buNone/>
            </a:pPr>
            <a:r>
              <a:rPr lang="en"/>
              <a:t>Step-01: For i = 0</a:t>
            </a:r>
            <a:endParaRPr/>
          </a:p>
        </p:txBody>
      </p:sp>
      <p:pic>
        <p:nvPicPr>
          <p:cNvPr id="260" name="Google Shape;260;p33"/>
          <p:cNvPicPr preferRelativeResize="0"/>
          <p:nvPr/>
        </p:nvPicPr>
        <p:blipFill rotWithShape="1">
          <a:blip r:embed="rId3">
            <a:alphaModFix/>
          </a:blip>
          <a:srcRect b="0" l="0" r="0" t="0"/>
          <a:stretch/>
        </p:blipFill>
        <p:spPr>
          <a:xfrm>
            <a:off x="658050" y="2914800"/>
            <a:ext cx="7604100" cy="2013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66" name="Google Shape;266;p3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Step-02: For i = 1</a:t>
            </a:r>
            <a:endParaRPr/>
          </a:p>
        </p:txBody>
      </p:sp>
      <p:pic>
        <p:nvPicPr>
          <p:cNvPr id="267" name="Google Shape;267;p34"/>
          <p:cNvPicPr preferRelativeResize="0"/>
          <p:nvPr/>
        </p:nvPicPr>
        <p:blipFill rotWithShape="1">
          <a:blip r:embed="rId3">
            <a:alphaModFix/>
          </a:blip>
          <a:srcRect b="0" l="0" r="0" t="0"/>
          <a:stretch/>
        </p:blipFill>
        <p:spPr>
          <a:xfrm>
            <a:off x="577475" y="2459675"/>
            <a:ext cx="7748825" cy="2280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73" name="Google Shape;273;p35"/>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Step-03: For i = 2</a:t>
            </a:r>
            <a:endParaRPr/>
          </a:p>
        </p:txBody>
      </p:sp>
      <p:pic>
        <p:nvPicPr>
          <p:cNvPr id="274" name="Google Shape;274;p35"/>
          <p:cNvPicPr preferRelativeResize="0"/>
          <p:nvPr/>
        </p:nvPicPr>
        <p:blipFill rotWithShape="1">
          <a:blip r:embed="rId3">
            <a:alphaModFix/>
          </a:blip>
          <a:srcRect b="0" l="0" r="0" t="0"/>
          <a:stretch/>
        </p:blipFill>
        <p:spPr>
          <a:xfrm>
            <a:off x="1506925" y="2459675"/>
            <a:ext cx="6105525" cy="2112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Step-04: For i = 3</a:t>
            </a:r>
            <a:endParaRPr/>
          </a:p>
        </p:txBody>
      </p:sp>
      <p:sp>
        <p:nvSpPr>
          <p:cNvPr id="280" name="Google Shape;280;p3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281" name="Google Shape;281;p36"/>
          <p:cNvPicPr preferRelativeResize="0"/>
          <p:nvPr/>
        </p:nvPicPr>
        <p:blipFill rotWithShape="1">
          <a:blip r:embed="rId3">
            <a:alphaModFix/>
          </a:blip>
          <a:srcRect b="0" l="0" r="0" t="0"/>
          <a:stretch/>
        </p:blipFill>
        <p:spPr>
          <a:xfrm>
            <a:off x="1356374" y="1509725"/>
            <a:ext cx="6815675" cy="2545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857250" y="457200"/>
            <a:ext cx="7406400" cy="402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Step-05: For i = 4</a:t>
            </a:r>
            <a:endParaRPr/>
          </a:p>
        </p:txBody>
      </p:sp>
      <p:sp>
        <p:nvSpPr>
          <p:cNvPr id="287" name="Google Shape;287;p37"/>
          <p:cNvSpPr txBox="1"/>
          <p:nvPr>
            <p:ph idx="1" type="body"/>
          </p:nvPr>
        </p:nvSpPr>
        <p:spPr>
          <a:xfrm>
            <a:off x="857250" y="859500"/>
            <a:ext cx="7404900" cy="3712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Loop gets terminated as ‘i’ becomes 4.</a:t>
            </a:r>
            <a:endParaRPr/>
          </a:p>
          <a:p>
            <a:pPr indent="0" lvl="0" marL="0" rtl="0" algn="l">
              <a:lnSpc>
                <a:spcPct val="90000"/>
              </a:lnSpc>
              <a:spcBef>
                <a:spcPts val="1100"/>
              </a:spcBef>
              <a:spcAft>
                <a:spcPts val="0"/>
              </a:spcAft>
              <a:buSzPts val="1100"/>
              <a:buNone/>
            </a:pPr>
            <a:r>
              <a:rPr lang="en"/>
              <a:t>The state of array after the loops are finished is as shown-</a:t>
            </a:r>
            <a:endParaRPr/>
          </a:p>
        </p:txBody>
      </p:sp>
      <p:pic>
        <p:nvPicPr>
          <p:cNvPr id="288" name="Google Shape;288;p37"/>
          <p:cNvPicPr preferRelativeResize="0"/>
          <p:nvPr/>
        </p:nvPicPr>
        <p:blipFill rotWithShape="1">
          <a:blip r:embed="rId3">
            <a:alphaModFix/>
          </a:blip>
          <a:srcRect b="0" l="0" r="0" t="0"/>
          <a:stretch/>
        </p:blipFill>
        <p:spPr>
          <a:xfrm>
            <a:off x="1121750" y="1889613"/>
            <a:ext cx="6875900" cy="1364275"/>
          </a:xfrm>
          <a:prstGeom prst="rect">
            <a:avLst/>
          </a:prstGeom>
          <a:noFill/>
          <a:ln>
            <a:noFill/>
          </a:ln>
        </p:spPr>
      </p:pic>
      <p:sp>
        <p:nvSpPr>
          <p:cNvPr id="289" name="Google Shape;289;p37"/>
          <p:cNvSpPr txBox="1"/>
          <p:nvPr/>
        </p:nvSpPr>
        <p:spPr>
          <a:xfrm>
            <a:off x="389450" y="3505100"/>
            <a:ext cx="8500800" cy="13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00"/>
              </a:spcBef>
              <a:spcAft>
                <a:spcPts val="0"/>
              </a:spcAft>
              <a:buClr>
                <a:srgbClr val="000000"/>
              </a:buClr>
              <a:buSzPts val="1550"/>
              <a:buFont typeface="Arial"/>
              <a:buNone/>
            </a:pPr>
            <a:r>
              <a:rPr b="0" i="0" lang="en" sz="1550" u="none" cap="none" strike="noStrike">
                <a:solidFill>
                  <a:srgbClr val="303030"/>
                </a:solidFill>
                <a:highlight>
                  <a:srgbClr val="FFFFFF"/>
                </a:highlight>
                <a:latin typeface="Arial"/>
                <a:ea typeface="Arial"/>
                <a:cs typeface="Arial"/>
                <a:sym typeface="Arial"/>
              </a:rPr>
              <a:t>With each loop cycle,</a:t>
            </a:r>
            <a:endParaRPr b="0" i="0" sz="1550" u="none" cap="none" strike="noStrike">
              <a:solidFill>
                <a:srgbClr val="303030"/>
              </a:solidFill>
              <a:highlight>
                <a:srgbClr val="FFFFFF"/>
              </a:highlight>
              <a:latin typeface="Arial"/>
              <a:ea typeface="Arial"/>
              <a:cs typeface="Arial"/>
              <a:sym typeface="Arial"/>
            </a:endParaRPr>
          </a:p>
          <a:p>
            <a:pPr indent="-327025" lvl="0" marL="596900" marR="0" rtl="0" algn="l">
              <a:lnSpc>
                <a:spcPct val="115000"/>
              </a:lnSpc>
              <a:spcBef>
                <a:spcPts val="900"/>
              </a:spcBef>
              <a:spcAft>
                <a:spcPts val="0"/>
              </a:spcAft>
              <a:buClr>
                <a:srgbClr val="303030"/>
              </a:buClr>
              <a:buSzPts val="1550"/>
              <a:buFont typeface="Arial"/>
              <a:buChar char="●"/>
            </a:pPr>
            <a:r>
              <a:rPr b="0" i="0" lang="en" sz="1550" u="none" cap="none" strike="noStrike">
                <a:solidFill>
                  <a:srgbClr val="303030"/>
                </a:solidFill>
                <a:highlight>
                  <a:srgbClr val="FFFFFF"/>
                </a:highlight>
                <a:latin typeface="Arial"/>
                <a:ea typeface="Arial"/>
                <a:cs typeface="Arial"/>
                <a:sym typeface="Arial"/>
              </a:rPr>
              <a:t>The minimum element in unsorted sub-array is selected.</a:t>
            </a:r>
            <a:endParaRPr b="0" i="0" sz="1550" u="none" cap="none" strike="noStrike">
              <a:solidFill>
                <a:srgbClr val="303030"/>
              </a:solidFill>
              <a:highlight>
                <a:srgbClr val="FFFFFF"/>
              </a:highlight>
              <a:latin typeface="Arial"/>
              <a:ea typeface="Arial"/>
              <a:cs typeface="Arial"/>
              <a:sym typeface="Arial"/>
            </a:endParaRPr>
          </a:p>
          <a:p>
            <a:pPr indent="-327025" lvl="0" marL="596900" marR="0" rtl="0" algn="l">
              <a:lnSpc>
                <a:spcPct val="115000"/>
              </a:lnSpc>
              <a:spcBef>
                <a:spcPts val="0"/>
              </a:spcBef>
              <a:spcAft>
                <a:spcPts val="0"/>
              </a:spcAft>
              <a:buClr>
                <a:srgbClr val="303030"/>
              </a:buClr>
              <a:buSzPts val="1550"/>
              <a:buFont typeface="Arial"/>
              <a:buChar char="●"/>
            </a:pPr>
            <a:r>
              <a:rPr b="0" i="0" lang="en" sz="1550" u="none" cap="none" strike="noStrike">
                <a:solidFill>
                  <a:srgbClr val="303030"/>
                </a:solidFill>
                <a:highlight>
                  <a:srgbClr val="FFFFFF"/>
                </a:highlight>
                <a:latin typeface="Arial"/>
                <a:ea typeface="Arial"/>
                <a:cs typeface="Arial"/>
                <a:sym typeface="Arial"/>
              </a:rPr>
              <a:t>It is then placed at the correct location in the sorted sub-array until array A is completely sorted.</a:t>
            </a:r>
            <a:endParaRPr b="0" i="0" sz="1550" u="none" cap="none" strike="noStrike">
              <a:solidFill>
                <a:srgbClr val="303030"/>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Time Complexity Analysis-</a:t>
            </a:r>
            <a:endParaRPr/>
          </a:p>
        </p:txBody>
      </p:sp>
      <p:sp>
        <p:nvSpPr>
          <p:cNvPr id="295" name="Google Shape;295;p3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296" name="Google Shape;296;p38"/>
          <p:cNvGraphicFramePr/>
          <p:nvPr/>
        </p:nvGraphicFramePr>
        <p:xfrm>
          <a:off x="2059375" y="2260825"/>
          <a:ext cx="3000000" cy="3000000"/>
        </p:xfrm>
        <a:graphic>
          <a:graphicData uri="http://schemas.openxmlformats.org/drawingml/2006/table">
            <a:tbl>
              <a:tblPr>
                <a:solidFill>
                  <a:srgbClr val="FFFFFF"/>
                </a:solidFill>
                <a:tableStyleId>{367E497F-8D73-4960-AA5C-AC7E05FCDAFD}</a:tableStyleId>
              </a:tblPr>
              <a:tblGrid>
                <a:gridCol w="2381250"/>
                <a:gridCol w="2219325"/>
              </a:tblGrid>
              <a:tr h="333375">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900"/>
                        <a:buFont typeface="Arial"/>
                        <a:buNone/>
                      </a:pPr>
                      <a:r>
                        <a:rPr b="1" lang="en" sz="1900" u="none" cap="none" strike="noStrike">
                          <a:solidFill>
                            <a:srgbClr val="303030"/>
                          </a:solidFill>
                          <a:highlight>
                            <a:srgbClr val="FFFFFF"/>
                          </a:highlight>
                        </a:rPr>
                        <a:t>Time Complexity</a:t>
                      </a:r>
                      <a:endParaRPr b="1" sz="19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Best Case</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n</a:t>
                      </a:r>
                      <a:r>
                        <a:rPr baseline="30000" lang="en" sz="1850" u="none" cap="none" strike="noStrike">
                          <a:solidFill>
                            <a:srgbClr val="303030"/>
                          </a:solidFill>
                          <a:highlight>
                            <a:srgbClr val="FFFFFF"/>
                          </a:highlight>
                        </a:rPr>
                        <a:t>2</a:t>
                      </a:r>
                      <a:endParaRPr baseline="30000"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Average Case</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n</a:t>
                      </a:r>
                      <a:r>
                        <a:rPr baseline="30000" lang="en" sz="1850" u="none" cap="none" strike="noStrike">
                          <a:solidFill>
                            <a:srgbClr val="303030"/>
                          </a:solidFill>
                          <a:highlight>
                            <a:srgbClr val="FFFFFF"/>
                          </a:highlight>
                        </a:rPr>
                        <a:t>2</a:t>
                      </a:r>
                      <a:endParaRPr baseline="30000"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342900">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Worst Case</a:t>
                      </a:r>
                      <a:endParaRPr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50"/>
                        <a:buFont typeface="Arial"/>
                        <a:buNone/>
                      </a:pPr>
                      <a:r>
                        <a:rPr lang="en" sz="1850" u="none" cap="none" strike="noStrike">
                          <a:solidFill>
                            <a:srgbClr val="303030"/>
                          </a:solidFill>
                          <a:highlight>
                            <a:srgbClr val="FFFFFF"/>
                          </a:highlight>
                        </a:rPr>
                        <a:t>n</a:t>
                      </a:r>
                      <a:r>
                        <a:rPr baseline="30000" lang="en" sz="1850" u="none" cap="none" strike="noStrike">
                          <a:solidFill>
                            <a:srgbClr val="303030"/>
                          </a:solidFill>
                          <a:highlight>
                            <a:srgbClr val="FFFFFF"/>
                          </a:highlight>
                        </a:rPr>
                        <a:t>2</a:t>
                      </a:r>
                      <a:endParaRPr baseline="30000" sz="185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Space Complexity Analysis-</a:t>
            </a:r>
            <a:endParaRPr/>
          </a:p>
        </p:txBody>
      </p:sp>
      <p:sp>
        <p:nvSpPr>
          <p:cNvPr id="302" name="Google Shape;302;p3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Selection sort is an in-place algorithm.</a:t>
            </a:r>
            <a:endParaRPr/>
          </a:p>
          <a:p>
            <a:pPr indent="0" lvl="0" marL="0" rtl="0" algn="l">
              <a:lnSpc>
                <a:spcPct val="90000"/>
              </a:lnSpc>
              <a:spcBef>
                <a:spcPts val="1100"/>
              </a:spcBef>
              <a:spcAft>
                <a:spcPts val="0"/>
              </a:spcAft>
              <a:buSzPts val="1100"/>
              <a:buNone/>
            </a:pPr>
            <a:r>
              <a:rPr lang="en"/>
              <a:t>It performs all computation in the original array and no other array is used.</a:t>
            </a:r>
            <a:endParaRPr/>
          </a:p>
          <a:p>
            <a:pPr indent="0" lvl="0" marL="0" rtl="0" algn="l">
              <a:lnSpc>
                <a:spcPct val="90000"/>
              </a:lnSpc>
              <a:spcBef>
                <a:spcPts val="1100"/>
              </a:spcBef>
              <a:spcAft>
                <a:spcPts val="0"/>
              </a:spcAft>
              <a:buSzPts val="1100"/>
              <a:buNone/>
            </a:pPr>
            <a:r>
              <a:rPr lang="en"/>
              <a:t>Hence, the space complexity works out to be O(1).</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Important Notes-</a:t>
            </a:r>
            <a:endParaRPr/>
          </a:p>
        </p:txBody>
      </p:sp>
      <p:sp>
        <p:nvSpPr>
          <p:cNvPr id="308" name="Google Shape;308;p4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52425" lvl="0" marL="596900" rtl="0" algn="l">
              <a:lnSpc>
                <a:spcPct val="115000"/>
              </a:lnSpc>
              <a:spcBef>
                <a:spcPts val="900"/>
              </a:spcBef>
              <a:spcAft>
                <a:spcPts val="0"/>
              </a:spcAft>
              <a:buClr>
                <a:srgbClr val="303030"/>
              </a:buClr>
              <a:buSzPts val="1950"/>
              <a:buChar char="●"/>
            </a:pPr>
            <a:r>
              <a:rPr lang="en" sz="1950">
                <a:solidFill>
                  <a:srgbClr val="303030"/>
                </a:solidFill>
                <a:highlight>
                  <a:srgbClr val="FFFFFF"/>
                </a:highlight>
              </a:rPr>
              <a:t>Selection sort is not a very efficient algorithm when data sets are large.</a:t>
            </a:r>
            <a:endParaRPr sz="1950">
              <a:solidFill>
                <a:srgbClr val="303030"/>
              </a:solidFill>
              <a:highlight>
                <a:srgbClr val="FFFFFF"/>
              </a:highlight>
            </a:endParaRPr>
          </a:p>
          <a:p>
            <a:pPr indent="-352425" lvl="0" marL="596900" rtl="0" algn="l">
              <a:lnSpc>
                <a:spcPct val="115000"/>
              </a:lnSpc>
              <a:spcBef>
                <a:spcPts val="0"/>
              </a:spcBef>
              <a:spcAft>
                <a:spcPts val="0"/>
              </a:spcAft>
              <a:buClr>
                <a:srgbClr val="303030"/>
              </a:buClr>
              <a:buSzPts val="1950"/>
              <a:buChar char="●"/>
            </a:pPr>
            <a:r>
              <a:rPr lang="en" sz="1950">
                <a:solidFill>
                  <a:srgbClr val="303030"/>
                </a:solidFill>
                <a:highlight>
                  <a:srgbClr val="FFFFFF"/>
                </a:highlight>
              </a:rPr>
              <a:t>This is indicated by the average and worst case complexities.</a:t>
            </a:r>
            <a:endParaRPr sz="1950">
              <a:solidFill>
                <a:srgbClr val="303030"/>
              </a:solidFill>
              <a:highlight>
                <a:srgbClr val="FFFFFF"/>
              </a:highlight>
            </a:endParaRPr>
          </a:p>
          <a:p>
            <a:pPr indent="-352425" lvl="0" marL="596900" rtl="0" algn="l">
              <a:lnSpc>
                <a:spcPct val="115000"/>
              </a:lnSpc>
              <a:spcBef>
                <a:spcPts val="0"/>
              </a:spcBef>
              <a:spcAft>
                <a:spcPts val="0"/>
              </a:spcAft>
              <a:buClr>
                <a:srgbClr val="303030"/>
              </a:buClr>
              <a:buSzPts val="1950"/>
              <a:buChar char="●"/>
            </a:pPr>
            <a:r>
              <a:rPr lang="en" sz="1950">
                <a:solidFill>
                  <a:srgbClr val="303030"/>
                </a:solidFill>
                <a:highlight>
                  <a:srgbClr val="FFFFFF"/>
                </a:highlight>
              </a:rPr>
              <a:t>Selection sort uses minimum number of swap operations O(n) among all the sorting algorithms.</a:t>
            </a:r>
            <a:endParaRPr sz="1950">
              <a:solidFill>
                <a:srgbClr val="303030"/>
              </a:solidFill>
              <a:highlight>
                <a:srgbClr val="FFFFFF"/>
              </a:highlight>
            </a:endParaRPr>
          </a:p>
          <a:p>
            <a:pPr indent="0" lvl="0" marL="0" rtl="0" algn="l">
              <a:lnSpc>
                <a:spcPct val="90000"/>
              </a:lnSpc>
              <a:spcBef>
                <a:spcPts val="1500"/>
              </a:spcBef>
              <a:spcAft>
                <a:spcPts val="0"/>
              </a:spcAft>
              <a:buSzPts val="1100"/>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857250" y="94000"/>
            <a:ext cx="7406400" cy="429600"/>
          </a:xfrm>
          <a:prstGeom prst="rect">
            <a:avLst/>
          </a:prstGeom>
          <a:noFill/>
          <a:ln>
            <a:noFill/>
          </a:ln>
        </p:spPr>
        <p:txBody>
          <a:bodyPr anchorCtr="0" anchor="ctr" bIns="34275" lIns="68575" spcFirstLastPara="1" rIns="68575" wrap="square" tIns="34275">
            <a:noAutofit/>
          </a:bodyPr>
          <a:lstStyle/>
          <a:p>
            <a:pPr indent="0" lvl="0" marL="0" rtl="0" algn="just">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Algorithm</a:t>
            </a:r>
            <a:endParaRPr sz="1900">
              <a:solidFill>
                <a:srgbClr val="610B38"/>
              </a:solidFill>
              <a:highlight>
                <a:srgbClr val="FFFFFF"/>
              </a:highlight>
            </a:endParaRPr>
          </a:p>
          <a:p>
            <a:pPr indent="0" lvl="0" marL="0" rtl="0" algn="l">
              <a:lnSpc>
                <a:spcPct val="90000"/>
              </a:lnSpc>
              <a:spcBef>
                <a:spcPts val="400"/>
              </a:spcBef>
              <a:spcAft>
                <a:spcPts val="0"/>
              </a:spcAft>
              <a:buSzPts val="1400"/>
              <a:buNone/>
            </a:pPr>
            <a:r>
              <a:t/>
            </a:r>
            <a:endParaRPr/>
          </a:p>
        </p:txBody>
      </p:sp>
      <p:sp>
        <p:nvSpPr>
          <p:cNvPr id="79" name="Google Shape;79;p5"/>
          <p:cNvSpPr txBox="1"/>
          <p:nvPr>
            <p:ph idx="1" type="body"/>
          </p:nvPr>
        </p:nvSpPr>
        <p:spPr>
          <a:xfrm>
            <a:off x="857250" y="389450"/>
            <a:ext cx="7404900" cy="4606200"/>
          </a:xfrm>
          <a:prstGeom prst="rect">
            <a:avLst/>
          </a:prstGeom>
          <a:noFill/>
          <a:ln>
            <a:noFill/>
          </a:ln>
        </p:spPr>
        <p:txBody>
          <a:bodyPr anchorCtr="0" anchor="t" bIns="34275" lIns="68575" spcFirstLastPara="1" rIns="68575" wrap="square" tIns="34275">
            <a:noAutofit/>
          </a:bodyPr>
          <a:lstStyle/>
          <a:p>
            <a:pPr indent="-311150" lvl="0" marL="457200" marR="25400" rtl="0" algn="l">
              <a:lnSpc>
                <a:spcPct val="156250"/>
              </a:lnSpc>
              <a:spcBef>
                <a:spcPts val="1500"/>
              </a:spcBef>
              <a:spcAft>
                <a:spcPts val="0"/>
              </a:spcAft>
              <a:buClr>
                <a:schemeClr val="dk1"/>
              </a:buClr>
              <a:buSzPts val="1300"/>
              <a:buFont typeface="Roboto"/>
              <a:buChar char="●"/>
            </a:pPr>
            <a:r>
              <a:rPr lang="en" sz="1300">
                <a:solidFill>
                  <a:schemeClr val="dk1"/>
                </a:solidFill>
                <a:highlight>
                  <a:srgbClr val="FFFFFF"/>
                </a:highlight>
                <a:latin typeface="Roboto"/>
                <a:ea typeface="Roboto"/>
                <a:cs typeface="Roboto"/>
                <a:sym typeface="Roboto"/>
              </a:rPr>
              <a:t>LINEAR_SEARCH(A, N, VAL)</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1:</a:t>
            </a:r>
            <a:r>
              <a:rPr lang="en" sz="1300">
                <a:solidFill>
                  <a:schemeClr val="dk1"/>
                </a:solidFill>
                <a:highlight>
                  <a:srgbClr val="FFFFFF"/>
                </a:highlight>
                <a:latin typeface="Roboto"/>
                <a:ea typeface="Roboto"/>
                <a:cs typeface="Roboto"/>
                <a:sym typeface="Roboto"/>
              </a:rPr>
              <a:t> [INITIALIZE] SET POS = -1</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2:</a:t>
            </a:r>
            <a:r>
              <a:rPr lang="en" sz="1300">
                <a:solidFill>
                  <a:schemeClr val="dk1"/>
                </a:solidFill>
                <a:highlight>
                  <a:srgbClr val="FFFFFF"/>
                </a:highlight>
                <a:latin typeface="Roboto"/>
                <a:ea typeface="Roboto"/>
                <a:cs typeface="Roboto"/>
                <a:sym typeface="Roboto"/>
              </a:rPr>
              <a:t> [INITIALIZE] SET I = 1</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3:</a:t>
            </a:r>
            <a:r>
              <a:rPr lang="en" sz="1300">
                <a:solidFill>
                  <a:schemeClr val="dk1"/>
                </a:solidFill>
                <a:highlight>
                  <a:srgbClr val="FFFFFF"/>
                </a:highlight>
                <a:latin typeface="Roboto"/>
                <a:ea typeface="Roboto"/>
                <a:cs typeface="Roboto"/>
                <a:sym typeface="Roboto"/>
              </a:rPr>
              <a:t> Repeat Step 4 while I&lt;=N</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4:</a:t>
            </a:r>
            <a:r>
              <a:rPr lang="en" sz="1300">
                <a:solidFill>
                  <a:schemeClr val="dk1"/>
                </a:solidFill>
                <a:highlight>
                  <a:srgbClr val="FFFFFF"/>
                </a:highlight>
                <a:latin typeface="Roboto"/>
                <a:ea typeface="Roboto"/>
                <a:cs typeface="Roboto"/>
                <a:sym typeface="Roboto"/>
              </a:rPr>
              <a:t> IF A[I] = VAL</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SET POS = I</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PRINT POS</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Go to Step 6</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[END OF IF]</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SET I = I + 1</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[END OF LOOP]</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5:</a:t>
            </a:r>
            <a:r>
              <a:rPr lang="en" sz="1300">
                <a:solidFill>
                  <a:schemeClr val="dk1"/>
                </a:solidFill>
                <a:highlight>
                  <a:srgbClr val="FFFFFF"/>
                </a:highlight>
                <a:latin typeface="Roboto"/>
                <a:ea typeface="Roboto"/>
                <a:cs typeface="Roboto"/>
                <a:sym typeface="Roboto"/>
              </a:rPr>
              <a:t> IF POS = -1</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PRINT " VALUE IS NOT PRESENTIN THE ARRAY "</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[END OF IF]</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6:</a:t>
            </a:r>
            <a:r>
              <a:rPr lang="en" sz="1300">
                <a:solidFill>
                  <a:schemeClr val="dk1"/>
                </a:solidFill>
                <a:highlight>
                  <a:srgbClr val="FFFFFF"/>
                </a:highlight>
                <a:latin typeface="Roboto"/>
                <a:ea typeface="Roboto"/>
                <a:cs typeface="Roboto"/>
                <a:sym typeface="Roboto"/>
              </a:rPr>
              <a:t> EXIT</a:t>
            </a:r>
            <a:endParaRPr sz="1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Bubble Sort</a:t>
            </a:r>
            <a:endParaRPr/>
          </a:p>
        </p:txBody>
      </p:sp>
      <p:sp>
        <p:nvSpPr>
          <p:cNvPr id="314" name="Google Shape;314;p4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Bubble sort is the easiest sorting algorithm to implement.</a:t>
            </a:r>
            <a:endParaRPr/>
          </a:p>
          <a:p>
            <a:pPr indent="0" lvl="0" marL="0" rtl="0" algn="l">
              <a:lnSpc>
                <a:spcPct val="90000"/>
              </a:lnSpc>
              <a:spcBef>
                <a:spcPts val="1100"/>
              </a:spcBef>
              <a:spcAft>
                <a:spcPts val="0"/>
              </a:spcAft>
              <a:buSzPts val="1100"/>
              <a:buNone/>
            </a:pPr>
            <a:r>
              <a:rPr lang="en"/>
              <a:t>It is inspired by observing the behavior of air bubbles over foam.</a:t>
            </a:r>
            <a:endParaRPr/>
          </a:p>
          <a:p>
            <a:pPr indent="0" lvl="0" marL="0" rtl="0" algn="l">
              <a:lnSpc>
                <a:spcPct val="90000"/>
              </a:lnSpc>
              <a:spcBef>
                <a:spcPts val="1100"/>
              </a:spcBef>
              <a:spcAft>
                <a:spcPts val="0"/>
              </a:spcAft>
              <a:buSzPts val="1100"/>
              <a:buNone/>
            </a:pPr>
            <a:r>
              <a:rPr lang="en"/>
              <a:t>It is an in-place sorting algorithm.</a:t>
            </a:r>
            <a:endParaRPr/>
          </a:p>
          <a:p>
            <a:pPr indent="0" lvl="0" marL="0" rtl="0" algn="l">
              <a:lnSpc>
                <a:spcPct val="90000"/>
              </a:lnSpc>
              <a:spcBef>
                <a:spcPts val="1100"/>
              </a:spcBef>
              <a:spcAft>
                <a:spcPts val="0"/>
              </a:spcAft>
              <a:buSzPts val="1100"/>
              <a:buNone/>
            </a:pPr>
            <a:r>
              <a:rPr lang="en"/>
              <a:t>It uses no auxiliary data structures (extra space) while sorting.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How Bubble Sort Works?</a:t>
            </a:r>
            <a:endParaRPr/>
          </a:p>
        </p:txBody>
      </p:sp>
      <p:sp>
        <p:nvSpPr>
          <p:cNvPr id="320" name="Google Shape;320;p4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39725" lvl="0" marL="596900" rtl="0" algn="l">
              <a:lnSpc>
                <a:spcPct val="115000"/>
              </a:lnSpc>
              <a:spcBef>
                <a:spcPts val="900"/>
              </a:spcBef>
              <a:spcAft>
                <a:spcPts val="0"/>
              </a:spcAft>
              <a:buClr>
                <a:srgbClr val="303030"/>
              </a:buClr>
              <a:buSzPts val="1750"/>
              <a:buChar char="●"/>
            </a:pPr>
            <a:r>
              <a:rPr lang="en" sz="1750">
                <a:solidFill>
                  <a:srgbClr val="303030"/>
                </a:solidFill>
                <a:highlight>
                  <a:srgbClr val="FFFFFF"/>
                </a:highlight>
              </a:rPr>
              <a:t>Bubble sort uses multiple passes (scans) through an array.</a:t>
            </a:r>
            <a:endParaRPr sz="1750">
              <a:solidFill>
                <a:srgbClr val="303030"/>
              </a:solidFill>
              <a:highlight>
                <a:srgbClr val="FFFFFF"/>
              </a:highlight>
            </a:endParaRPr>
          </a:p>
          <a:p>
            <a:pPr indent="-339725" lvl="0" marL="596900" rtl="0" algn="l">
              <a:lnSpc>
                <a:spcPct val="115000"/>
              </a:lnSpc>
              <a:spcBef>
                <a:spcPts val="0"/>
              </a:spcBef>
              <a:spcAft>
                <a:spcPts val="0"/>
              </a:spcAft>
              <a:buClr>
                <a:srgbClr val="303030"/>
              </a:buClr>
              <a:buSzPts val="1750"/>
              <a:buChar char="●"/>
            </a:pPr>
            <a:r>
              <a:rPr lang="en" sz="1750">
                <a:solidFill>
                  <a:srgbClr val="303030"/>
                </a:solidFill>
                <a:highlight>
                  <a:srgbClr val="FFFFFF"/>
                </a:highlight>
              </a:rPr>
              <a:t>In each pass, bubble sort compares the adjacent elements of the array.</a:t>
            </a:r>
            <a:endParaRPr sz="1750">
              <a:solidFill>
                <a:srgbClr val="303030"/>
              </a:solidFill>
              <a:highlight>
                <a:srgbClr val="FFFFFF"/>
              </a:highlight>
            </a:endParaRPr>
          </a:p>
          <a:p>
            <a:pPr indent="-339725" lvl="0" marL="596900" rtl="0" algn="l">
              <a:lnSpc>
                <a:spcPct val="115000"/>
              </a:lnSpc>
              <a:spcBef>
                <a:spcPts val="0"/>
              </a:spcBef>
              <a:spcAft>
                <a:spcPts val="0"/>
              </a:spcAft>
              <a:buClr>
                <a:srgbClr val="303030"/>
              </a:buClr>
              <a:buSzPts val="1750"/>
              <a:buChar char="●"/>
            </a:pPr>
            <a:r>
              <a:rPr lang="en" sz="1750">
                <a:solidFill>
                  <a:srgbClr val="303030"/>
                </a:solidFill>
                <a:highlight>
                  <a:srgbClr val="FFFFFF"/>
                </a:highlight>
              </a:rPr>
              <a:t>It then swaps the two elements if they are in the wrong order.</a:t>
            </a:r>
            <a:endParaRPr sz="1750">
              <a:solidFill>
                <a:srgbClr val="303030"/>
              </a:solidFill>
              <a:highlight>
                <a:srgbClr val="FFFFFF"/>
              </a:highlight>
            </a:endParaRPr>
          </a:p>
          <a:p>
            <a:pPr indent="-339725" lvl="0" marL="596900" rtl="0" algn="l">
              <a:lnSpc>
                <a:spcPct val="115000"/>
              </a:lnSpc>
              <a:spcBef>
                <a:spcPts val="0"/>
              </a:spcBef>
              <a:spcAft>
                <a:spcPts val="0"/>
              </a:spcAft>
              <a:buClr>
                <a:srgbClr val="303030"/>
              </a:buClr>
              <a:buSzPts val="1750"/>
              <a:buChar char="●"/>
            </a:pPr>
            <a:r>
              <a:rPr lang="en" sz="1750">
                <a:solidFill>
                  <a:srgbClr val="303030"/>
                </a:solidFill>
                <a:highlight>
                  <a:srgbClr val="FFFFFF"/>
                </a:highlight>
              </a:rPr>
              <a:t>In each pass, bubble sort places the next largest element to its proper position.</a:t>
            </a:r>
            <a:endParaRPr sz="1750">
              <a:solidFill>
                <a:srgbClr val="303030"/>
              </a:solidFill>
              <a:highlight>
                <a:srgbClr val="FFFFFF"/>
              </a:highlight>
            </a:endParaRPr>
          </a:p>
          <a:p>
            <a:pPr indent="-339725" lvl="0" marL="596900" rtl="0" algn="l">
              <a:lnSpc>
                <a:spcPct val="115000"/>
              </a:lnSpc>
              <a:spcBef>
                <a:spcPts val="0"/>
              </a:spcBef>
              <a:spcAft>
                <a:spcPts val="0"/>
              </a:spcAft>
              <a:buClr>
                <a:srgbClr val="303030"/>
              </a:buClr>
              <a:buSzPts val="1750"/>
              <a:buChar char="●"/>
            </a:pPr>
            <a:r>
              <a:rPr lang="en" sz="1750">
                <a:solidFill>
                  <a:srgbClr val="303030"/>
                </a:solidFill>
                <a:highlight>
                  <a:srgbClr val="FFFFFF"/>
                </a:highlight>
              </a:rPr>
              <a:t>In short, it bubbles down the largest element to its correct position.</a:t>
            </a:r>
            <a:endParaRPr sz="1750">
              <a:solidFill>
                <a:srgbClr val="303030"/>
              </a:solidFill>
              <a:highlight>
                <a:srgbClr val="FFFFFF"/>
              </a:highlight>
            </a:endParaRPr>
          </a:p>
          <a:p>
            <a:pPr indent="0" lvl="0" marL="0" rtl="0" algn="l">
              <a:lnSpc>
                <a:spcPct val="90000"/>
              </a:lnSpc>
              <a:spcBef>
                <a:spcPts val="1500"/>
              </a:spcBef>
              <a:spcAft>
                <a:spcPts val="0"/>
              </a:spcAft>
              <a:buSzPts val="1100"/>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655825" y="0"/>
            <a:ext cx="7406400" cy="711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Bubble Sort Algorithm-</a:t>
            </a:r>
            <a:endParaRPr/>
          </a:p>
        </p:txBody>
      </p:sp>
      <p:sp>
        <p:nvSpPr>
          <p:cNvPr id="326" name="Google Shape;326;p43"/>
          <p:cNvSpPr txBox="1"/>
          <p:nvPr>
            <p:ph idx="1" type="body"/>
          </p:nvPr>
        </p:nvSpPr>
        <p:spPr>
          <a:xfrm>
            <a:off x="857250" y="537175"/>
            <a:ext cx="7404900" cy="4445100"/>
          </a:xfrm>
          <a:prstGeom prst="rect">
            <a:avLst/>
          </a:prstGeom>
          <a:noFill/>
          <a:ln>
            <a:noFill/>
          </a:ln>
        </p:spPr>
        <p:txBody>
          <a:bodyPr anchorCtr="0" anchor="t" bIns="34275" lIns="68575" spcFirstLastPara="1" rIns="68575" wrap="square" tIns="34275">
            <a:noAutofit/>
          </a:bodyPr>
          <a:lstStyle/>
          <a:p>
            <a:pPr indent="0" lvl="0" marL="101600" rtl="0" algn="l">
              <a:lnSpc>
                <a:spcPct val="135000"/>
              </a:lnSpc>
              <a:spcBef>
                <a:spcPts val="0"/>
              </a:spcBef>
              <a:spcAft>
                <a:spcPts val="0"/>
              </a:spcAft>
              <a:buClr>
                <a:schemeClr val="dk1"/>
              </a:buClr>
              <a:buSzPts val="1100"/>
              <a:buFont typeface="Arial"/>
              <a:buNone/>
            </a:pPr>
            <a:r>
              <a:rPr lang="en" sz="1300">
                <a:solidFill>
                  <a:srgbClr val="0086B3"/>
                </a:solidFill>
                <a:highlight>
                  <a:srgbClr val="FFFFFF"/>
                </a:highlight>
                <a:latin typeface="Courier New"/>
                <a:ea typeface="Courier New"/>
                <a:cs typeface="Courier New"/>
                <a:sym typeface="Courier New"/>
              </a:rPr>
              <a:t>for</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int pass=</a:t>
            </a:r>
            <a:r>
              <a:rPr lang="en" sz="1300">
                <a:solidFill>
                  <a:srgbClr val="009999"/>
                </a:solidFill>
                <a:highlight>
                  <a:srgbClr val="FFFFFF"/>
                </a:highlight>
                <a:latin typeface="Courier New"/>
                <a:ea typeface="Courier New"/>
                <a:cs typeface="Courier New"/>
                <a:sym typeface="Courier New"/>
              </a:rPr>
              <a:t>1</a:t>
            </a:r>
            <a:r>
              <a:rPr lang="en" sz="1300">
                <a:solidFill>
                  <a:schemeClr val="dk1"/>
                </a:solidFill>
                <a:highlight>
                  <a:srgbClr val="FFFFFF"/>
                </a:highlight>
                <a:latin typeface="Courier New"/>
                <a:ea typeface="Courier New"/>
                <a:cs typeface="Courier New"/>
                <a:sym typeface="Courier New"/>
              </a:rPr>
              <a:t> </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pass</a:t>
            </a:r>
            <a:r>
              <a:rPr lang="en" sz="1300">
                <a:solidFill>
                  <a:srgbClr val="777777"/>
                </a:solidFill>
                <a:highlight>
                  <a:srgbClr val="FFFFFF"/>
                </a:highlight>
                <a:latin typeface="Courier New"/>
                <a:ea typeface="Courier New"/>
                <a:cs typeface="Courier New"/>
                <a:sym typeface="Courier New"/>
              </a:rPr>
              <a:t>&lt;</a:t>
            </a:r>
            <a:r>
              <a:rPr lang="en" sz="1300">
                <a:solidFill>
                  <a:schemeClr val="dk1"/>
                </a:solidFill>
                <a:highlight>
                  <a:srgbClr val="FFFFFF"/>
                </a:highlight>
                <a:latin typeface="Courier New"/>
                <a:ea typeface="Courier New"/>
                <a:cs typeface="Courier New"/>
                <a:sym typeface="Courier New"/>
              </a:rPr>
              <a:t>=n-</a:t>
            </a:r>
            <a:r>
              <a:rPr lang="en" sz="1300">
                <a:solidFill>
                  <a:srgbClr val="009999"/>
                </a:solidFill>
                <a:highlight>
                  <a:srgbClr val="FFFFFF"/>
                </a:highlight>
                <a:latin typeface="Courier New"/>
                <a:ea typeface="Courier New"/>
                <a:cs typeface="Courier New"/>
                <a:sym typeface="Courier New"/>
              </a:rPr>
              <a:t>1</a:t>
            </a:r>
            <a:r>
              <a:rPr lang="en" sz="1300">
                <a:solidFill>
                  <a:schemeClr val="dk1"/>
                </a:solidFill>
                <a:highlight>
                  <a:srgbClr val="FFFFFF"/>
                </a:highlight>
                <a:latin typeface="Courier New"/>
                <a:ea typeface="Courier New"/>
                <a:cs typeface="Courier New"/>
                <a:sym typeface="Courier New"/>
              </a:rPr>
              <a:t> </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++pass</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a:t>
            </a:r>
            <a:r>
              <a:rPr lang="en" sz="1300">
                <a:solidFill>
                  <a:srgbClr val="9999AA"/>
                </a:solidFill>
                <a:highlight>
                  <a:srgbClr val="FFFFFF"/>
                </a:highlight>
                <a:latin typeface="Courier New"/>
                <a:ea typeface="Courier New"/>
                <a:cs typeface="Courier New"/>
                <a:sym typeface="Courier New"/>
              </a:rPr>
              <a:t>// Making passes through array</a:t>
            </a:r>
            <a:endParaRPr sz="1300">
              <a:solidFill>
                <a:srgbClr val="9999AA"/>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b="1" lang="en" sz="1300">
                <a:solidFill>
                  <a:srgbClr val="286491"/>
                </a:solidFill>
                <a:highlight>
                  <a:srgbClr val="FFFFFF"/>
                </a:highlight>
                <a:latin typeface="Courier New"/>
                <a:ea typeface="Courier New"/>
                <a:cs typeface="Courier New"/>
                <a:sym typeface="Courier New"/>
              </a:rPr>
              <a:t>for</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int i=</a:t>
            </a:r>
            <a:r>
              <a:rPr lang="en" sz="1300">
                <a:solidFill>
                  <a:srgbClr val="009999"/>
                </a:solidFill>
                <a:highlight>
                  <a:srgbClr val="FFFFFF"/>
                </a:highlight>
                <a:latin typeface="Courier New"/>
                <a:ea typeface="Courier New"/>
                <a:cs typeface="Courier New"/>
                <a:sym typeface="Courier New"/>
              </a:rPr>
              <a:t>0</a:t>
            </a:r>
            <a:r>
              <a:rPr lang="en" sz="1300">
                <a:solidFill>
                  <a:schemeClr val="dk1"/>
                </a:solidFill>
                <a:highlight>
                  <a:srgbClr val="FFFFFF"/>
                </a:highlight>
                <a:latin typeface="Courier New"/>
                <a:ea typeface="Courier New"/>
                <a:cs typeface="Courier New"/>
                <a:sym typeface="Courier New"/>
              </a:rPr>
              <a:t> </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i</a:t>
            </a:r>
            <a:r>
              <a:rPr lang="en" sz="1300">
                <a:solidFill>
                  <a:srgbClr val="777777"/>
                </a:solidFill>
                <a:highlight>
                  <a:srgbClr val="FFFFFF"/>
                </a:highlight>
                <a:latin typeface="Courier New"/>
                <a:ea typeface="Courier New"/>
                <a:cs typeface="Courier New"/>
                <a:sym typeface="Courier New"/>
              </a:rPr>
              <a:t>&lt;</a:t>
            </a:r>
            <a:r>
              <a:rPr lang="en" sz="1300">
                <a:solidFill>
                  <a:schemeClr val="dk1"/>
                </a:solidFill>
                <a:highlight>
                  <a:srgbClr val="FFFFFF"/>
                </a:highlight>
                <a:latin typeface="Courier New"/>
                <a:ea typeface="Courier New"/>
                <a:cs typeface="Courier New"/>
                <a:sym typeface="Courier New"/>
              </a:rPr>
              <a:t>=n-</a:t>
            </a:r>
            <a:r>
              <a:rPr lang="en" sz="1300">
                <a:solidFill>
                  <a:srgbClr val="009999"/>
                </a:solidFill>
                <a:highlight>
                  <a:srgbClr val="FFFFFF"/>
                </a:highlight>
                <a:latin typeface="Courier New"/>
                <a:ea typeface="Courier New"/>
                <a:cs typeface="Courier New"/>
                <a:sym typeface="Courier New"/>
              </a:rPr>
              <a:t>2</a:t>
            </a:r>
            <a:r>
              <a:rPr lang="en" sz="1300">
                <a:solidFill>
                  <a:schemeClr val="dk1"/>
                </a:solidFill>
                <a:highlight>
                  <a:srgbClr val="FFFFFF"/>
                </a:highlight>
                <a:latin typeface="Courier New"/>
                <a:ea typeface="Courier New"/>
                <a:cs typeface="Courier New"/>
                <a:sym typeface="Courier New"/>
              </a:rPr>
              <a:t> </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++i</a:t>
            </a: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b="1" lang="en" sz="1300">
                <a:solidFill>
                  <a:srgbClr val="286491"/>
                </a:solidFill>
                <a:highlight>
                  <a:srgbClr val="FFFFFF"/>
                </a:highlight>
                <a:latin typeface="Courier New"/>
                <a:ea typeface="Courier New"/>
                <a:cs typeface="Courier New"/>
                <a:sym typeface="Courier New"/>
              </a:rPr>
              <a:t>if</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a:t>
            </a:r>
            <a:r>
              <a:rPr lang="en" sz="1300">
                <a:solidFill>
                  <a:srgbClr val="777777"/>
                </a:solidFill>
                <a:highlight>
                  <a:srgbClr val="FFFFFF"/>
                </a:highlight>
                <a:latin typeface="Courier New"/>
                <a:ea typeface="Courier New"/>
                <a:cs typeface="Courier New"/>
                <a:sym typeface="Courier New"/>
              </a:rPr>
              <a:t>&gt;</a:t>
            </a:r>
            <a:r>
              <a:rPr lang="en" sz="1300">
                <a:solidFill>
                  <a:schemeClr val="dk1"/>
                </a:solidFill>
                <a:highlight>
                  <a:srgbClr val="FFFFFF"/>
                </a:highlight>
                <a:latin typeface="Courier New"/>
                <a:ea typeface="Courier New"/>
                <a:cs typeface="Courier New"/>
                <a:sym typeface="Courier New"/>
              </a:rPr>
              <a:t> 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a:t>
            </a:r>
            <a:r>
              <a:rPr lang="en" sz="1300">
                <a:solidFill>
                  <a:srgbClr val="009999"/>
                </a:solidFill>
                <a:highlight>
                  <a:srgbClr val="FFFFFF"/>
                </a:highlight>
                <a:latin typeface="Courier New"/>
                <a:ea typeface="Courier New"/>
                <a:cs typeface="Courier New"/>
                <a:sym typeface="Courier New"/>
              </a:rPr>
              <a:t>1</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a:t>
            </a:r>
            <a:r>
              <a:rPr lang="en" sz="1300">
                <a:solidFill>
                  <a:srgbClr val="9999AA"/>
                </a:solidFill>
                <a:highlight>
                  <a:srgbClr val="FFFFFF"/>
                </a:highlight>
                <a:latin typeface="Courier New"/>
                <a:ea typeface="Courier New"/>
                <a:cs typeface="Courier New"/>
                <a:sym typeface="Courier New"/>
              </a:rPr>
              <a:t>// If adjacent elements are in wrong order</a:t>
            </a:r>
            <a:endParaRPr sz="1300">
              <a:solidFill>
                <a:srgbClr val="9999AA"/>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0086B3"/>
                </a:solidFill>
                <a:highlight>
                  <a:srgbClr val="FFFFFF"/>
                </a:highlight>
                <a:latin typeface="Courier New"/>
                <a:ea typeface="Courier New"/>
                <a:cs typeface="Courier New"/>
                <a:sym typeface="Courier New"/>
              </a:rPr>
              <a:t>swap</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i,i+</a:t>
            </a:r>
            <a:r>
              <a:rPr lang="en" sz="1300">
                <a:solidFill>
                  <a:srgbClr val="009999"/>
                </a:solidFill>
                <a:highlight>
                  <a:srgbClr val="FFFFFF"/>
                </a:highlight>
                <a:latin typeface="Courier New"/>
                <a:ea typeface="Courier New"/>
                <a:cs typeface="Courier New"/>
                <a:sym typeface="Courier New"/>
              </a:rPr>
              <a:t>1</a:t>
            </a:r>
            <a:r>
              <a:rPr lang="en" sz="1300">
                <a:solidFill>
                  <a:schemeClr val="dk1"/>
                </a:solidFill>
                <a:highlight>
                  <a:srgbClr val="FFFFFF"/>
                </a:highlight>
                <a:latin typeface="Courier New"/>
                <a:ea typeface="Courier New"/>
                <a:cs typeface="Courier New"/>
                <a:sym typeface="Courier New"/>
              </a:rPr>
              <a:t>,A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a:t>
            </a:r>
            <a:r>
              <a:rPr lang="en" sz="1300">
                <a:solidFill>
                  <a:srgbClr val="9999AA"/>
                </a:solidFill>
                <a:highlight>
                  <a:srgbClr val="FFFFFF"/>
                </a:highlight>
                <a:latin typeface="Courier New"/>
                <a:ea typeface="Courier New"/>
                <a:cs typeface="Courier New"/>
                <a:sym typeface="Courier New"/>
              </a:rPr>
              <a:t>// Swap them</a:t>
            </a:r>
            <a:endParaRPr sz="1300">
              <a:solidFill>
                <a:srgbClr val="9999AA"/>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9999AA"/>
                </a:solidFill>
                <a:highlight>
                  <a:srgbClr val="FFFFFF"/>
                </a:highlight>
                <a:latin typeface="Courier New"/>
                <a:ea typeface="Courier New"/>
                <a:cs typeface="Courier New"/>
                <a:sym typeface="Courier New"/>
              </a:rPr>
              <a:t>//swap function : Exchange elements from array A at position x,y</a:t>
            </a:r>
            <a:endParaRPr sz="1300">
              <a:solidFill>
                <a:srgbClr val="9999AA"/>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b="1" lang="en" sz="1300">
                <a:solidFill>
                  <a:srgbClr val="286491"/>
                </a:solidFill>
                <a:highlight>
                  <a:srgbClr val="FFFFFF"/>
                </a:highlight>
                <a:latin typeface="Courier New"/>
                <a:ea typeface="Courier New"/>
                <a:cs typeface="Courier New"/>
                <a:sym typeface="Courier New"/>
              </a:rPr>
              <a:t>void</a:t>
            </a:r>
            <a:r>
              <a:rPr lang="en" sz="1300">
                <a:solidFill>
                  <a:schemeClr val="dk1"/>
                </a:solidFill>
                <a:highlight>
                  <a:srgbClr val="FFFFFF"/>
                </a:highlight>
                <a:latin typeface="Courier New"/>
                <a:ea typeface="Courier New"/>
                <a:cs typeface="Courier New"/>
                <a:sym typeface="Courier New"/>
              </a:rPr>
              <a:t> </a:t>
            </a:r>
            <a:r>
              <a:rPr lang="en" sz="1300">
                <a:solidFill>
                  <a:srgbClr val="0086B3"/>
                </a:solidFill>
                <a:highlight>
                  <a:srgbClr val="FFFFFF"/>
                </a:highlight>
                <a:latin typeface="Courier New"/>
                <a:ea typeface="Courier New"/>
                <a:cs typeface="Courier New"/>
                <a:sym typeface="Courier New"/>
              </a:rPr>
              <a:t>swap</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int x, int y, int</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A</a:t>
            </a: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int temp = 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x</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x</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 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y</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A</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y</a:t>
            </a:r>
            <a:r>
              <a:rPr lang="en" sz="1300">
                <a:solidFill>
                  <a:srgbClr val="777777"/>
                </a:solidFill>
                <a:highlight>
                  <a:srgbClr val="FFFFFF"/>
                </a:highlight>
                <a:latin typeface="Courier New"/>
                <a:ea typeface="Courier New"/>
                <a:cs typeface="Courier New"/>
                <a:sym typeface="Courier New"/>
              </a:rPr>
              <a:t>]</a:t>
            </a:r>
            <a:r>
              <a:rPr lang="en" sz="1300">
                <a:solidFill>
                  <a:schemeClr val="dk1"/>
                </a:solidFill>
                <a:highlight>
                  <a:srgbClr val="FFFFFF"/>
                </a:highlight>
                <a:latin typeface="Courier New"/>
                <a:ea typeface="Courier New"/>
                <a:cs typeface="Courier New"/>
                <a:sym typeface="Courier New"/>
              </a:rPr>
              <a:t> = temp;</a:t>
            </a:r>
            <a:endParaRPr sz="1300">
              <a:solidFill>
                <a:schemeClr val="dk1"/>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b="1" lang="en" sz="1300">
                <a:solidFill>
                  <a:srgbClr val="286491"/>
                </a:solidFill>
                <a:highlight>
                  <a:srgbClr val="FFFFFF"/>
                </a:highlight>
                <a:latin typeface="Courier New"/>
                <a:ea typeface="Courier New"/>
                <a:cs typeface="Courier New"/>
                <a:sym typeface="Courier New"/>
              </a:rPr>
              <a:t>return</a:t>
            </a:r>
            <a:r>
              <a:rPr lang="en" sz="1300">
                <a:solidFill>
                  <a:schemeClr val="dk1"/>
                </a:solidFill>
                <a:highlight>
                  <a:srgbClr val="FFFFFF"/>
                </a:highlight>
                <a:latin typeface="Courier New"/>
                <a:ea typeface="Courier New"/>
                <a:cs typeface="Courier New"/>
                <a:sym typeface="Courier New"/>
              </a:rPr>
              <a:t> </a:t>
            </a: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101600" rtl="0" algn="l">
              <a:lnSpc>
                <a:spcPct val="135000"/>
              </a:lnSpc>
              <a:spcBef>
                <a:spcPts val="0"/>
              </a:spcBef>
              <a:spcAft>
                <a:spcPts val="0"/>
              </a:spcAft>
              <a:buClr>
                <a:schemeClr val="dk1"/>
              </a:buClr>
              <a:buSzPts val="1100"/>
              <a:buFont typeface="Arial"/>
              <a:buNone/>
            </a:pPr>
            <a:r>
              <a:rPr lang="en" sz="1300">
                <a:solidFill>
                  <a:srgbClr val="777777"/>
                </a:solidFill>
                <a:highlight>
                  <a:srgbClr val="FFFFFF"/>
                </a:highlight>
                <a:latin typeface="Courier New"/>
                <a:ea typeface="Courier New"/>
                <a:cs typeface="Courier New"/>
                <a:sym typeface="Courier New"/>
              </a:rPr>
              <a:t>}</a:t>
            </a:r>
            <a:endParaRPr sz="1300">
              <a:solidFill>
                <a:srgbClr val="777777"/>
              </a:solidFill>
              <a:highlight>
                <a:srgbClr val="FFFFFF"/>
              </a:highlight>
              <a:latin typeface="Courier New"/>
              <a:ea typeface="Courier New"/>
              <a:cs typeface="Courier New"/>
              <a:sym typeface="Courier New"/>
            </a:endParaRPr>
          </a:p>
          <a:p>
            <a:pPr indent="0" lvl="0" marL="0" rtl="0" algn="l">
              <a:lnSpc>
                <a:spcPct val="90000"/>
              </a:lnSpc>
              <a:spcBef>
                <a:spcPts val="1100"/>
              </a:spcBef>
              <a:spcAft>
                <a:spcPts val="0"/>
              </a:spcAft>
              <a:buSzPts val="1100"/>
              <a:buNone/>
            </a:pPr>
            <a:r>
              <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Bubble Sort Example-</a:t>
            </a:r>
            <a:endParaRPr/>
          </a:p>
        </p:txBody>
      </p:sp>
      <p:sp>
        <p:nvSpPr>
          <p:cNvPr id="332" name="Google Shape;332;p4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700" u="sng">
                <a:solidFill>
                  <a:srgbClr val="303030"/>
                </a:solidFill>
                <a:highlight>
                  <a:srgbClr val="FFFFFF"/>
                </a:highlight>
              </a:rPr>
              <a:t>Step-01:</a:t>
            </a:r>
            <a:endParaRPr b="1" sz="1700" u="sng">
              <a:solidFill>
                <a:srgbClr val="303030"/>
              </a:solidFill>
              <a:highlight>
                <a:srgbClr val="FFFFFF"/>
              </a:highlight>
            </a:endParaRPr>
          </a:p>
          <a:p>
            <a:pPr indent="-327025" lvl="0" marL="596900" rtl="0" algn="l">
              <a:lnSpc>
                <a:spcPct val="115000"/>
              </a:lnSpc>
              <a:spcBef>
                <a:spcPts val="900"/>
              </a:spcBef>
              <a:spcAft>
                <a:spcPts val="0"/>
              </a:spcAft>
              <a:buClr>
                <a:srgbClr val="303030"/>
              </a:buClr>
              <a:buSzPts val="1550"/>
              <a:buChar char="●"/>
            </a:pPr>
            <a:r>
              <a:rPr lang="en" sz="1550">
                <a:solidFill>
                  <a:srgbClr val="303030"/>
                </a:solidFill>
                <a:highlight>
                  <a:srgbClr val="FFFFFF"/>
                </a:highlight>
              </a:rPr>
              <a:t>We have pass=1 and i=0.</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We perform the comparison A[0] &gt; A[1] and swaps if the 0</a:t>
            </a:r>
            <a:r>
              <a:rPr baseline="30000" lang="en" sz="1550">
                <a:solidFill>
                  <a:srgbClr val="303030"/>
                </a:solidFill>
                <a:highlight>
                  <a:srgbClr val="FFFFFF"/>
                </a:highlight>
              </a:rPr>
              <a:t>th</a:t>
            </a:r>
            <a:r>
              <a:rPr lang="en" sz="1550">
                <a:solidFill>
                  <a:srgbClr val="303030"/>
                </a:solidFill>
                <a:highlight>
                  <a:srgbClr val="FFFFFF"/>
                </a:highlight>
              </a:rPr>
              <a:t> element is greater than the 1</a:t>
            </a:r>
            <a:r>
              <a:rPr baseline="30000" lang="en" sz="1550">
                <a:solidFill>
                  <a:srgbClr val="303030"/>
                </a:solidFill>
                <a:highlight>
                  <a:srgbClr val="FFFFFF"/>
                </a:highlight>
              </a:rPr>
              <a:t>th</a:t>
            </a:r>
            <a:r>
              <a:rPr lang="en" sz="1550">
                <a:solidFill>
                  <a:srgbClr val="303030"/>
                </a:solidFill>
                <a:highlight>
                  <a:srgbClr val="FFFFFF"/>
                </a:highlight>
              </a:rPr>
              <a:t> element.</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Since 6 &gt; 2, so we swap the two elements.</a:t>
            </a:r>
            <a:endParaRPr sz="1550">
              <a:solidFill>
                <a:srgbClr val="303030"/>
              </a:solidFill>
              <a:highlight>
                <a:srgbClr val="FFFFFF"/>
              </a:highlight>
            </a:endParaRPr>
          </a:p>
          <a:p>
            <a:pPr indent="0" lvl="0" marL="0" rtl="0" algn="l">
              <a:lnSpc>
                <a:spcPct val="90000"/>
              </a:lnSpc>
              <a:spcBef>
                <a:spcPts val="1500"/>
              </a:spcBef>
              <a:spcAft>
                <a:spcPts val="0"/>
              </a:spcAft>
              <a:buSzPts val="1100"/>
              <a:buNone/>
            </a:pPr>
            <a:r>
              <a:t/>
            </a:r>
            <a:endParaRPr sz="2200"/>
          </a:p>
        </p:txBody>
      </p:sp>
      <p:pic>
        <p:nvPicPr>
          <p:cNvPr id="333" name="Google Shape;333;p44"/>
          <p:cNvPicPr preferRelativeResize="0"/>
          <p:nvPr/>
        </p:nvPicPr>
        <p:blipFill rotWithShape="1">
          <a:blip r:embed="rId3">
            <a:alphaModFix/>
          </a:blip>
          <a:srcRect b="0" l="0" r="0" t="0"/>
          <a:stretch/>
        </p:blipFill>
        <p:spPr>
          <a:xfrm>
            <a:off x="4664725" y="527700"/>
            <a:ext cx="2876550" cy="876300"/>
          </a:xfrm>
          <a:prstGeom prst="rect">
            <a:avLst/>
          </a:prstGeom>
          <a:noFill/>
          <a:ln>
            <a:noFill/>
          </a:ln>
        </p:spPr>
      </p:pic>
      <p:pic>
        <p:nvPicPr>
          <p:cNvPr id="334" name="Google Shape;334;p44"/>
          <p:cNvPicPr preferRelativeResize="0"/>
          <p:nvPr/>
        </p:nvPicPr>
        <p:blipFill rotWithShape="1">
          <a:blip r:embed="rId4">
            <a:alphaModFix/>
          </a:blip>
          <a:srcRect b="0" l="0" r="0" t="0"/>
          <a:stretch/>
        </p:blipFill>
        <p:spPr>
          <a:xfrm>
            <a:off x="1235725" y="3409950"/>
            <a:ext cx="6305550" cy="1733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40" name="Google Shape;340;p45"/>
          <p:cNvSpPr txBox="1"/>
          <p:nvPr>
            <p:ph idx="1" type="body"/>
          </p:nvPr>
        </p:nvSpPr>
        <p:spPr>
          <a:xfrm>
            <a:off x="857250" y="389450"/>
            <a:ext cx="7404900" cy="41826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700" u="sng">
                <a:solidFill>
                  <a:srgbClr val="303030"/>
                </a:solidFill>
                <a:highlight>
                  <a:srgbClr val="FFFFFF"/>
                </a:highlight>
              </a:rPr>
              <a:t>Step-02:</a:t>
            </a:r>
            <a:endParaRPr b="1" sz="17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550">
                <a:solidFill>
                  <a:srgbClr val="303030"/>
                </a:solidFill>
                <a:highlight>
                  <a:srgbClr val="FFFFFF"/>
                </a:highlight>
              </a:rPr>
              <a:t> </a:t>
            </a:r>
            <a:endParaRPr sz="1550">
              <a:solidFill>
                <a:srgbClr val="303030"/>
              </a:solidFill>
              <a:highlight>
                <a:srgbClr val="FFFFFF"/>
              </a:highlight>
            </a:endParaRPr>
          </a:p>
          <a:p>
            <a:pPr indent="-327025" lvl="0" marL="596900" rtl="0" algn="l">
              <a:lnSpc>
                <a:spcPct val="115000"/>
              </a:lnSpc>
              <a:spcBef>
                <a:spcPts val="900"/>
              </a:spcBef>
              <a:spcAft>
                <a:spcPts val="0"/>
              </a:spcAft>
              <a:buClr>
                <a:srgbClr val="303030"/>
              </a:buClr>
              <a:buSzPts val="1550"/>
              <a:buChar char="●"/>
            </a:pPr>
            <a:r>
              <a:rPr lang="en" sz="1550">
                <a:solidFill>
                  <a:srgbClr val="303030"/>
                </a:solidFill>
                <a:highlight>
                  <a:srgbClr val="FFFFFF"/>
                </a:highlight>
              </a:rPr>
              <a:t>We have pass=1 and i=1.</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We perform the comparison A[1] &gt; A[2] and swaps if the 1</a:t>
            </a:r>
            <a:r>
              <a:rPr baseline="30000" lang="en" sz="1550">
                <a:solidFill>
                  <a:srgbClr val="303030"/>
                </a:solidFill>
                <a:highlight>
                  <a:srgbClr val="FFFFFF"/>
                </a:highlight>
              </a:rPr>
              <a:t>th</a:t>
            </a:r>
            <a:r>
              <a:rPr lang="en" sz="1550">
                <a:solidFill>
                  <a:srgbClr val="303030"/>
                </a:solidFill>
                <a:highlight>
                  <a:srgbClr val="FFFFFF"/>
                </a:highlight>
              </a:rPr>
              <a:t> element is greater than the 2</a:t>
            </a:r>
            <a:r>
              <a:rPr baseline="30000" lang="en" sz="1550">
                <a:solidFill>
                  <a:srgbClr val="303030"/>
                </a:solidFill>
                <a:highlight>
                  <a:srgbClr val="FFFFFF"/>
                </a:highlight>
              </a:rPr>
              <a:t>th</a:t>
            </a:r>
            <a:r>
              <a:rPr lang="en" sz="1550">
                <a:solidFill>
                  <a:srgbClr val="303030"/>
                </a:solidFill>
                <a:highlight>
                  <a:srgbClr val="FFFFFF"/>
                </a:highlight>
              </a:rPr>
              <a:t> element.</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Since 6 &lt; 11, so no swapping is required.</a:t>
            </a:r>
            <a:endParaRPr sz="1550">
              <a:solidFill>
                <a:srgbClr val="303030"/>
              </a:solidFill>
              <a:highlight>
                <a:srgbClr val="FFFFFF"/>
              </a:highlight>
            </a:endParaRPr>
          </a:p>
        </p:txBody>
      </p:sp>
      <p:pic>
        <p:nvPicPr>
          <p:cNvPr id="341" name="Google Shape;341;p45"/>
          <p:cNvPicPr preferRelativeResize="0"/>
          <p:nvPr/>
        </p:nvPicPr>
        <p:blipFill rotWithShape="1">
          <a:blip r:embed="rId3">
            <a:alphaModFix/>
          </a:blip>
          <a:srcRect b="0" l="0" r="0" t="0"/>
          <a:stretch/>
        </p:blipFill>
        <p:spPr>
          <a:xfrm>
            <a:off x="2972575" y="2725600"/>
            <a:ext cx="2876550" cy="1733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47" name="Google Shape;347;p46"/>
          <p:cNvSpPr txBox="1"/>
          <p:nvPr>
            <p:ph idx="1" type="body"/>
          </p:nvPr>
        </p:nvSpPr>
        <p:spPr>
          <a:xfrm>
            <a:off x="857250" y="457200"/>
            <a:ext cx="7404900" cy="411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Step-03:</a:t>
            </a:r>
            <a:endParaRPr/>
          </a:p>
          <a:p>
            <a:pPr indent="0" lvl="0" marL="0" rtl="0" algn="l">
              <a:lnSpc>
                <a:spcPct val="90000"/>
              </a:lnSpc>
              <a:spcBef>
                <a:spcPts val="1100"/>
              </a:spcBef>
              <a:spcAft>
                <a:spcPts val="0"/>
              </a:spcAft>
              <a:buSzPts val="1100"/>
              <a:buNone/>
            </a:pPr>
            <a:r>
              <a:rPr lang="en"/>
              <a:t>We have pass=1 and i=2.</a:t>
            </a:r>
            <a:endParaRPr/>
          </a:p>
          <a:p>
            <a:pPr indent="0" lvl="0" marL="0" rtl="0" algn="l">
              <a:lnSpc>
                <a:spcPct val="90000"/>
              </a:lnSpc>
              <a:spcBef>
                <a:spcPts val="1100"/>
              </a:spcBef>
              <a:spcAft>
                <a:spcPts val="0"/>
              </a:spcAft>
              <a:buSzPts val="1100"/>
              <a:buNone/>
            </a:pPr>
            <a:r>
              <a:rPr lang="en"/>
              <a:t>We perform the comparison A[2] &gt; A[3] and swaps if the 2nd element is greater than the 3rd element.</a:t>
            </a:r>
            <a:endParaRPr/>
          </a:p>
          <a:p>
            <a:pPr indent="0" lvl="0" marL="0" rtl="0" algn="l">
              <a:lnSpc>
                <a:spcPct val="90000"/>
              </a:lnSpc>
              <a:spcBef>
                <a:spcPts val="1100"/>
              </a:spcBef>
              <a:spcAft>
                <a:spcPts val="0"/>
              </a:spcAft>
              <a:buSzPts val="1100"/>
              <a:buNone/>
            </a:pPr>
            <a:r>
              <a:rPr lang="en"/>
              <a:t>Since 11 &gt; 7, so we swap the two elements.</a:t>
            </a:r>
            <a:endParaRPr/>
          </a:p>
        </p:txBody>
      </p:sp>
      <p:pic>
        <p:nvPicPr>
          <p:cNvPr id="348" name="Google Shape;348;p46"/>
          <p:cNvPicPr preferRelativeResize="0"/>
          <p:nvPr/>
        </p:nvPicPr>
        <p:blipFill rotWithShape="1">
          <a:blip r:embed="rId3">
            <a:alphaModFix/>
          </a:blip>
          <a:srcRect b="0" l="0" r="0" t="0"/>
          <a:stretch/>
        </p:blipFill>
        <p:spPr>
          <a:xfrm>
            <a:off x="1217775" y="2698750"/>
            <a:ext cx="7045875" cy="1733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54" name="Google Shape;354;p47"/>
          <p:cNvSpPr txBox="1"/>
          <p:nvPr>
            <p:ph idx="1" type="body"/>
          </p:nvPr>
        </p:nvSpPr>
        <p:spPr>
          <a:xfrm>
            <a:off x="857250" y="457200"/>
            <a:ext cx="7404900" cy="41151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600" u="sng">
                <a:solidFill>
                  <a:srgbClr val="303030"/>
                </a:solidFill>
                <a:highlight>
                  <a:srgbClr val="FFFFFF"/>
                </a:highlight>
              </a:rPr>
              <a:t>Step-04:</a:t>
            </a:r>
            <a:endParaRPr b="1" sz="16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450">
                <a:solidFill>
                  <a:srgbClr val="303030"/>
                </a:solidFill>
                <a:highlight>
                  <a:srgbClr val="FFFFFF"/>
                </a:highlight>
              </a:rPr>
              <a:t> </a:t>
            </a:r>
            <a:endParaRPr sz="1450">
              <a:solidFill>
                <a:srgbClr val="303030"/>
              </a:solidFill>
              <a:highlight>
                <a:srgbClr val="FFFFFF"/>
              </a:highlight>
            </a:endParaRPr>
          </a:p>
          <a:p>
            <a:pPr indent="-320675" lvl="0" marL="596900" rtl="0" algn="l">
              <a:lnSpc>
                <a:spcPct val="115000"/>
              </a:lnSpc>
              <a:spcBef>
                <a:spcPts val="900"/>
              </a:spcBef>
              <a:spcAft>
                <a:spcPts val="0"/>
              </a:spcAft>
              <a:buClr>
                <a:srgbClr val="303030"/>
              </a:buClr>
              <a:buSzPts val="1450"/>
              <a:buChar char="●"/>
            </a:pPr>
            <a:r>
              <a:rPr lang="en" sz="1450">
                <a:solidFill>
                  <a:srgbClr val="303030"/>
                </a:solidFill>
                <a:highlight>
                  <a:srgbClr val="FFFFFF"/>
                </a:highlight>
              </a:rPr>
              <a:t>We have pass=1 and i=3.</a:t>
            </a:r>
            <a:endParaRPr sz="1450">
              <a:solidFill>
                <a:srgbClr val="303030"/>
              </a:solidFill>
              <a:highlight>
                <a:srgbClr val="FFFFFF"/>
              </a:highlight>
            </a:endParaRPr>
          </a:p>
          <a:p>
            <a:pPr indent="-320675" lvl="0" marL="596900" rtl="0" algn="l">
              <a:lnSpc>
                <a:spcPct val="115000"/>
              </a:lnSpc>
              <a:spcBef>
                <a:spcPts val="0"/>
              </a:spcBef>
              <a:spcAft>
                <a:spcPts val="0"/>
              </a:spcAft>
              <a:buClr>
                <a:srgbClr val="303030"/>
              </a:buClr>
              <a:buSzPts val="1450"/>
              <a:buChar char="●"/>
            </a:pPr>
            <a:r>
              <a:rPr lang="en" sz="1450">
                <a:solidFill>
                  <a:srgbClr val="303030"/>
                </a:solidFill>
                <a:highlight>
                  <a:srgbClr val="FFFFFF"/>
                </a:highlight>
              </a:rPr>
              <a:t>We perform the comparison A[3] &gt; A[4] and swaps if the 3</a:t>
            </a:r>
            <a:r>
              <a:rPr baseline="30000" lang="en" sz="1450">
                <a:solidFill>
                  <a:srgbClr val="303030"/>
                </a:solidFill>
                <a:highlight>
                  <a:srgbClr val="FFFFFF"/>
                </a:highlight>
              </a:rPr>
              <a:t>rd</a:t>
            </a:r>
            <a:r>
              <a:rPr lang="en" sz="1450">
                <a:solidFill>
                  <a:srgbClr val="303030"/>
                </a:solidFill>
                <a:highlight>
                  <a:srgbClr val="FFFFFF"/>
                </a:highlight>
              </a:rPr>
              <a:t> element is greater than the 4</a:t>
            </a:r>
            <a:r>
              <a:rPr baseline="30000" lang="en" sz="1450">
                <a:solidFill>
                  <a:srgbClr val="303030"/>
                </a:solidFill>
                <a:highlight>
                  <a:srgbClr val="FFFFFF"/>
                </a:highlight>
              </a:rPr>
              <a:t>th</a:t>
            </a:r>
            <a:r>
              <a:rPr lang="en" sz="1450">
                <a:solidFill>
                  <a:srgbClr val="303030"/>
                </a:solidFill>
                <a:highlight>
                  <a:srgbClr val="FFFFFF"/>
                </a:highlight>
              </a:rPr>
              <a:t> element.</a:t>
            </a:r>
            <a:endParaRPr sz="1450">
              <a:solidFill>
                <a:srgbClr val="303030"/>
              </a:solidFill>
              <a:highlight>
                <a:srgbClr val="FFFFFF"/>
              </a:highlight>
            </a:endParaRPr>
          </a:p>
          <a:p>
            <a:pPr indent="-320675" lvl="0" marL="596900" rtl="0" algn="l">
              <a:lnSpc>
                <a:spcPct val="115000"/>
              </a:lnSpc>
              <a:spcBef>
                <a:spcPts val="0"/>
              </a:spcBef>
              <a:spcAft>
                <a:spcPts val="0"/>
              </a:spcAft>
              <a:buClr>
                <a:srgbClr val="303030"/>
              </a:buClr>
              <a:buSzPts val="1450"/>
              <a:buChar char="●"/>
            </a:pPr>
            <a:r>
              <a:rPr lang="en" sz="1450">
                <a:solidFill>
                  <a:srgbClr val="303030"/>
                </a:solidFill>
                <a:highlight>
                  <a:srgbClr val="FFFFFF"/>
                </a:highlight>
              </a:rPr>
              <a:t>Since 11 &gt; 5, so we swap the two elements.</a:t>
            </a:r>
            <a:endParaRPr sz="1450">
              <a:solidFill>
                <a:srgbClr val="303030"/>
              </a:solidFill>
              <a:highlight>
                <a:srgbClr val="FFFFFF"/>
              </a:highlight>
            </a:endParaRPr>
          </a:p>
        </p:txBody>
      </p:sp>
      <p:pic>
        <p:nvPicPr>
          <p:cNvPr id="355" name="Google Shape;355;p47"/>
          <p:cNvPicPr preferRelativeResize="0"/>
          <p:nvPr/>
        </p:nvPicPr>
        <p:blipFill rotWithShape="1">
          <a:blip r:embed="rId3">
            <a:alphaModFix/>
          </a:blip>
          <a:srcRect b="0" l="0" r="0" t="0"/>
          <a:stretch/>
        </p:blipFill>
        <p:spPr>
          <a:xfrm>
            <a:off x="1250725" y="2732950"/>
            <a:ext cx="6400800" cy="1638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61" name="Google Shape;361;p48"/>
          <p:cNvSpPr txBox="1"/>
          <p:nvPr>
            <p:ph idx="1" type="body"/>
          </p:nvPr>
        </p:nvSpPr>
        <p:spPr>
          <a:xfrm>
            <a:off x="1289250" y="127800"/>
            <a:ext cx="7404900" cy="4887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1100"/>
              <a:buFont typeface="Arial"/>
              <a:buNone/>
            </a:pPr>
            <a:r>
              <a:rPr b="1" lang="en" sz="1700" u="sng">
                <a:solidFill>
                  <a:srgbClr val="303030"/>
                </a:solidFill>
                <a:highlight>
                  <a:srgbClr val="FFFFFF"/>
                </a:highlight>
              </a:rPr>
              <a:t>Step-05:</a:t>
            </a:r>
            <a:endParaRPr b="1" sz="17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550">
                <a:solidFill>
                  <a:srgbClr val="303030"/>
                </a:solidFill>
                <a:highlight>
                  <a:srgbClr val="FFFFFF"/>
                </a:highlight>
              </a:rPr>
              <a:t> </a:t>
            </a:r>
            <a:endParaRPr sz="1550">
              <a:solidFill>
                <a:srgbClr val="303030"/>
              </a:solidFill>
              <a:highlight>
                <a:srgbClr val="FFFFFF"/>
              </a:highlight>
            </a:endParaRPr>
          </a:p>
          <a:p>
            <a:pPr indent="-327025" lvl="0" marL="596900" rtl="0" algn="l">
              <a:lnSpc>
                <a:spcPct val="115000"/>
              </a:lnSpc>
              <a:spcBef>
                <a:spcPts val="900"/>
              </a:spcBef>
              <a:spcAft>
                <a:spcPts val="0"/>
              </a:spcAft>
              <a:buClr>
                <a:srgbClr val="303030"/>
              </a:buClr>
              <a:buSzPts val="1550"/>
              <a:buChar char="●"/>
            </a:pPr>
            <a:r>
              <a:rPr lang="en" sz="1550">
                <a:solidFill>
                  <a:srgbClr val="303030"/>
                </a:solidFill>
                <a:highlight>
                  <a:srgbClr val="FFFFFF"/>
                </a:highlight>
              </a:rPr>
              <a:t>Similarly after pass=2, element 7 reaches its correct position.</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The modified array after pass=2 is shown below-</a:t>
            </a:r>
            <a:endParaRPr sz="1550">
              <a:solidFill>
                <a:srgbClr val="303030"/>
              </a:solidFill>
              <a:highlight>
                <a:srgbClr val="FFFFFF"/>
              </a:highlight>
            </a:endParaRPr>
          </a:p>
          <a:p>
            <a:pPr indent="0" lvl="0" marL="0" rtl="0" algn="l">
              <a:lnSpc>
                <a:spcPct val="90000"/>
              </a:lnSpc>
              <a:spcBef>
                <a:spcPts val="1500"/>
              </a:spcBef>
              <a:spcAft>
                <a:spcPts val="0"/>
              </a:spcAft>
              <a:buSzPts val="1100"/>
              <a:buNone/>
            </a:pPr>
            <a:r>
              <a:t/>
            </a:r>
            <a:endParaRPr sz="2400"/>
          </a:p>
          <a:p>
            <a:pPr indent="0" lvl="0" marL="0" rtl="0" algn="l">
              <a:lnSpc>
                <a:spcPct val="90000"/>
              </a:lnSpc>
              <a:spcBef>
                <a:spcPts val="1100"/>
              </a:spcBef>
              <a:spcAft>
                <a:spcPts val="0"/>
              </a:spcAft>
              <a:buSzPts val="1100"/>
              <a:buNone/>
            </a:pPr>
            <a:r>
              <a:t/>
            </a:r>
            <a:endParaRPr sz="2400"/>
          </a:p>
          <a:p>
            <a:pPr indent="0" lvl="0" marL="0" rtl="0" algn="l">
              <a:lnSpc>
                <a:spcPct val="150000"/>
              </a:lnSpc>
              <a:spcBef>
                <a:spcPts val="0"/>
              </a:spcBef>
              <a:spcAft>
                <a:spcPts val="0"/>
              </a:spcAft>
              <a:buClr>
                <a:schemeClr val="dk1"/>
              </a:buClr>
              <a:buSzPts val="1100"/>
              <a:buFont typeface="Arial"/>
              <a:buNone/>
            </a:pPr>
            <a:r>
              <a:rPr b="1" lang="en" sz="1500" u="sng">
                <a:solidFill>
                  <a:srgbClr val="303030"/>
                </a:solidFill>
                <a:highlight>
                  <a:srgbClr val="FFFFFF"/>
                </a:highlight>
              </a:rPr>
              <a:t>Step-06:</a:t>
            </a:r>
            <a:endParaRPr b="1" sz="15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350">
                <a:solidFill>
                  <a:srgbClr val="303030"/>
                </a:solidFill>
                <a:highlight>
                  <a:srgbClr val="FFFFFF"/>
                </a:highlight>
              </a:rPr>
              <a:t> </a:t>
            </a:r>
            <a:endParaRPr sz="1350">
              <a:solidFill>
                <a:srgbClr val="303030"/>
              </a:solidFill>
              <a:highlight>
                <a:srgbClr val="FFFFFF"/>
              </a:highlight>
            </a:endParaRPr>
          </a:p>
          <a:p>
            <a:pPr indent="-314325" lvl="0" marL="596900" rtl="0" algn="l">
              <a:lnSpc>
                <a:spcPct val="115000"/>
              </a:lnSpc>
              <a:spcBef>
                <a:spcPts val="900"/>
              </a:spcBef>
              <a:spcAft>
                <a:spcPts val="0"/>
              </a:spcAft>
              <a:buClr>
                <a:srgbClr val="303030"/>
              </a:buClr>
              <a:buSzPts val="1350"/>
              <a:buChar char="●"/>
            </a:pPr>
            <a:r>
              <a:rPr lang="en" sz="1350">
                <a:solidFill>
                  <a:srgbClr val="303030"/>
                </a:solidFill>
                <a:highlight>
                  <a:srgbClr val="FFFFFF"/>
                </a:highlight>
              </a:rPr>
              <a:t>Similarly after pass=3, element 6 reaches its correct position.</a:t>
            </a:r>
            <a:endParaRPr sz="1350">
              <a:solidFill>
                <a:srgbClr val="303030"/>
              </a:solidFill>
              <a:highlight>
                <a:srgbClr val="FFFFFF"/>
              </a:highlight>
            </a:endParaRPr>
          </a:p>
          <a:p>
            <a:pPr indent="-314325" lvl="0" marL="596900" rtl="0" algn="l">
              <a:lnSpc>
                <a:spcPct val="115000"/>
              </a:lnSpc>
              <a:spcBef>
                <a:spcPts val="0"/>
              </a:spcBef>
              <a:spcAft>
                <a:spcPts val="0"/>
              </a:spcAft>
              <a:buClr>
                <a:srgbClr val="303030"/>
              </a:buClr>
              <a:buSzPts val="1350"/>
              <a:buChar char="●"/>
            </a:pPr>
            <a:r>
              <a:rPr lang="en" sz="1350">
                <a:solidFill>
                  <a:srgbClr val="303030"/>
                </a:solidFill>
                <a:highlight>
                  <a:srgbClr val="FFFFFF"/>
                </a:highlight>
              </a:rPr>
              <a:t>The modified array after pass=3 is shown below-</a:t>
            </a:r>
            <a:endParaRPr sz="1350">
              <a:solidFill>
                <a:srgbClr val="303030"/>
              </a:solidFill>
              <a:highlight>
                <a:srgbClr val="FFFFFF"/>
              </a:highlight>
            </a:endParaRPr>
          </a:p>
          <a:p>
            <a:pPr indent="0" lvl="0" marL="0" rtl="0" algn="l">
              <a:lnSpc>
                <a:spcPct val="90000"/>
              </a:lnSpc>
              <a:spcBef>
                <a:spcPts val="1500"/>
              </a:spcBef>
              <a:spcAft>
                <a:spcPts val="0"/>
              </a:spcAft>
              <a:buSzPts val="1100"/>
              <a:buNone/>
            </a:pPr>
            <a:r>
              <a:t/>
            </a:r>
            <a:endParaRPr sz="2400"/>
          </a:p>
        </p:txBody>
      </p:sp>
      <p:pic>
        <p:nvPicPr>
          <p:cNvPr id="362" name="Google Shape;362;p48"/>
          <p:cNvPicPr preferRelativeResize="0"/>
          <p:nvPr/>
        </p:nvPicPr>
        <p:blipFill rotWithShape="1">
          <a:blip r:embed="rId3">
            <a:alphaModFix/>
          </a:blip>
          <a:srcRect b="0" l="0" r="0" t="0"/>
          <a:stretch/>
        </p:blipFill>
        <p:spPr>
          <a:xfrm>
            <a:off x="2551600" y="1907000"/>
            <a:ext cx="4176575" cy="664750"/>
          </a:xfrm>
          <a:prstGeom prst="rect">
            <a:avLst/>
          </a:prstGeom>
          <a:noFill/>
          <a:ln>
            <a:noFill/>
          </a:ln>
        </p:spPr>
      </p:pic>
      <p:pic>
        <p:nvPicPr>
          <p:cNvPr id="363" name="Google Shape;363;p48"/>
          <p:cNvPicPr preferRelativeResize="0"/>
          <p:nvPr/>
        </p:nvPicPr>
        <p:blipFill rotWithShape="1">
          <a:blip r:embed="rId4">
            <a:alphaModFix/>
          </a:blip>
          <a:srcRect b="0" l="0" r="0" t="0"/>
          <a:stretch/>
        </p:blipFill>
        <p:spPr>
          <a:xfrm>
            <a:off x="2354700" y="4130975"/>
            <a:ext cx="3924300" cy="400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69" name="Google Shape;369;p49"/>
          <p:cNvSpPr txBox="1"/>
          <p:nvPr>
            <p:ph idx="1" type="body"/>
          </p:nvPr>
        </p:nvSpPr>
        <p:spPr>
          <a:xfrm>
            <a:off x="857250" y="457200"/>
            <a:ext cx="7404900" cy="411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Step-07:</a:t>
            </a:r>
            <a:endParaRPr/>
          </a:p>
          <a:p>
            <a:pPr indent="0" lvl="0" marL="0" rtl="0" algn="l">
              <a:lnSpc>
                <a:spcPct val="90000"/>
              </a:lnSpc>
              <a:spcBef>
                <a:spcPts val="1100"/>
              </a:spcBef>
              <a:spcAft>
                <a:spcPts val="0"/>
              </a:spcAft>
              <a:buSzPts val="1100"/>
              <a:buNone/>
            </a:pPr>
            <a:r>
              <a:rPr lang="en"/>
              <a:t>No further improvement is done in pass=4.</a:t>
            </a:r>
            <a:endParaRPr/>
          </a:p>
          <a:p>
            <a:pPr indent="0" lvl="0" marL="0" rtl="0" algn="l">
              <a:lnSpc>
                <a:spcPct val="90000"/>
              </a:lnSpc>
              <a:spcBef>
                <a:spcPts val="1100"/>
              </a:spcBef>
              <a:spcAft>
                <a:spcPts val="0"/>
              </a:spcAft>
              <a:buSzPts val="1100"/>
              <a:buNone/>
            </a:pPr>
            <a:r>
              <a:rPr lang="en"/>
              <a:t>This is because at this point, elements 2 and 5 are already present at their correct positions.</a:t>
            </a:r>
            <a:endParaRPr/>
          </a:p>
          <a:p>
            <a:pPr indent="0" lvl="0" marL="0" rtl="0" algn="l">
              <a:lnSpc>
                <a:spcPct val="90000"/>
              </a:lnSpc>
              <a:spcBef>
                <a:spcPts val="1100"/>
              </a:spcBef>
              <a:spcAft>
                <a:spcPts val="0"/>
              </a:spcAft>
              <a:buSzPts val="1100"/>
              <a:buNone/>
            </a:pPr>
            <a:r>
              <a:rPr lang="en"/>
              <a:t>The loop terminates after pass=4.</a:t>
            </a:r>
            <a:endParaRPr/>
          </a:p>
          <a:p>
            <a:pPr indent="0" lvl="0" marL="0" rtl="0" algn="l">
              <a:lnSpc>
                <a:spcPct val="90000"/>
              </a:lnSpc>
              <a:spcBef>
                <a:spcPts val="1100"/>
              </a:spcBef>
              <a:spcAft>
                <a:spcPts val="0"/>
              </a:spcAft>
              <a:buSzPts val="1100"/>
              <a:buNone/>
            </a:pPr>
            <a:r>
              <a:rPr lang="en"/>
              <a:t>Finally, the array after pass=4 is shown below-</a:t>
            </a:r>
            <a:endParaRPr/>
          </a:p>
        </p:txBody>
      </p:sp>
      <p:pic>
        <p:nvPicPr>
          <p:cNvPr id="370" name="Google Shape;370;p49"/>
          <p:cNvPicPr preferRelativeResize="0"/>
          <p:nvPr/>
        </p:nvPicPr>
        <p:blipFill rotWithShape="1">
          <a:blip r:embed="rId3">
            <a:alphaModFix/>
          </a:blip>
          <a:srcRect b="0" l="0" r="0" t="0"/>
          <a:stretch/>
        </p:blipFill>
        <p:spPr>
          <a:xfrm>
            <a:off x="2609850" y="3133475"/>
            <a:ext cx="3924300" cy="971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Time Complexity Analysis-</a:t>
            </a:r>
            <a:endParaRPr/>
          </a:p>
        </p:txBody>
      </p:sp>
      <p:sp>
        <p:nvSpPr>
          <p:cNvPr id="376" name="Google Shape;376;p5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377" name="Google Shape;377;p50"/>
          <p:cNvGraphicFramePr/>
          <p:nvPr/>
        </p:nvGraphicFramePr>
        <p:xfrm>
          <a:off x="911175" y="2099675"/>
          <a:ext cx="3000000" cy="3000000"/>
        </p:xfrm>
        <a:graphic>
          <a:graphicData uri="http://schemas.openxmlformats.org/drawingml/2006/table">
            <a:tbl>
              <a:tblPr>
                <a:solidFill>
                  <a:srgbClr val="FFFFFF"/>
                </a:solidFill>
                <a:tableStyleId>{367E497F-8D73-4960-AA5C-AC7E05FCDAFD}</a:tableStyleId>
              </a:tblPr>
              <a:tblGrid>
                <a:gridCol w="3466550"/>
                <a:gridCol w="3710275"/>
              </a:tblGrid>
              <a:tr h="4613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CF2929"/>
                          </a:solidFill>
                          <a:highlight>
                            <a:srgbClr val="FFFFFF"/>
                          </a:highlight>
                        </a:rPr>
                        <a:t>Time Complexity</a:t>
                      </a:r>
                      <a:endParaRPr b="1" sz="1200" u="none" cap="none" strike="noStrike">
                        <a:solidFill>
                          <a:srgbClr val="CF2929"/>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565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0A22E"/>
                          </a:solidFill>
                          <a:highlight>
                            <a:srgbClr val="FFFFFF"/>
                          </a:highlight>
                        </a:rPr>
                        <a:t>Best Case</a:t>
                      </a:r>
                      <a:endParaRPr b="1" sz="1200" u="none" cap="none" strike="noStrike">
                        <a:solidFill>
                          <a:srgbClr val="F0A22E"/>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303030"/>
                          </a:solidFill>
                          <a:highlight>
                            <a:srgbClr val="FFFFFF"/>
                          </a:highlight>
                        </a:rPr>
                        <a:t>O(n)</a:t>
                      </a:r>
                      <a:endParaRPr b="1"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468525">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0A22E"/>
                          </a:solidFill>
                          <a:highlight>
                            <a:srgbClr val="FFFFFF"/>
                          </a:highlight>
                        </a:rPr>
                        <a:t>Average Case</a:t>
                      </a:r>
                      <a:endParaRPr b="1" sz="1200" u="none" cap="none" strike="noStrike">
                        <a:solidFill>
                          <a:srgbClr val="F0A22E"/>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303030"/>
                          </a:solidFill>
                          <a:highlight>
                            <a:srgbClr val="FFFFFF"/>
                          </a:highlight>
                        </a:rPr>
                        <a:t>Θ(n</a:t>
                      </a:r>
                      <a:r>
                        <a:rPr b="1" baseline="30000" lang="en" sz="1200" u="none" cap="none" strike="noStrike">
                          <a:solidFill>
                            <a:srgbClr val="303030"/>
                          </a:solidFill>
                          <a:highlight>
                            <a:srgbClr val="FFFFFF"/>
                          </a:highlight>
                        </a:rPr>
                        <a:t>2</a:t>
                      </a:r>
                      <a:r>
                        <a:rPr b="1" lang="en" sz="1200" u="none" cap="none" strike="noStrike">
                          <a:solidFill>
                            <a:srgbClr val="303030"/>
                          </a:solidFill>
                          <a:highlight>
                            <a:srgbClr val="FFFFFF"/>
                          </a:highlight>
                        </a:rPr>
                        <a:t>)</a:t>
                      </a:r>
                      <a:endParaRPr b="1"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720800">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F0A22E"/>
                          </a:solidFill>
                          <a:highlight>
                            <a:srgbClr val="FFFFFF"/>
                          </a:highlight>
                        </a:rPr>
                        <a:t>Worst Case</a:t>
                      </a:r>
                      <a:endParaRPr b="1" sz="1200" u="none" cap="none" strike="noStrike">
                        <a:solidFill>
                          <a:srgbClr val="F0A22E"/>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 sz="1200" u="none" cap="none" strike="noStrike">
                          <a:solidFill>
                            <a:srgbClr val="303030"/>
                          </a:solidFill>
                          <a:highlight>
                            <a:srgbClr val="FFFFFF"/>
                          </a:highlight>
                        </a:rPr>
                        <a:t>O(n</a:t>
                      </a:r>
                      <a:r>
                        <a:rPr b="1" baseline="30000" lang="en" sz="1200" u="none" cap="none" strike="noStrike">
                          <a:solidFill>
                            <a:srgbClr val="303030"/>
                          </a:solidFill>
                          <a:highlight>
                            <a:srgbClr val="FFFFFF"/>
                          </a:highlight>
                        </a:rPr>
                        <a:t>2</a:t>
                      </a:r>
                      <a:r>
                        <a:rPr b="1" lang="en" sz="1200" u="none" cap="none" strike="noStrike">
                          <a:solidFill>
                            <a:srgbClr val="303030"/>
                          </a:solidFill>
                          <a:highlight>
                            <a:srgbClr val="FFFFFF"/>
                          </a:highlight>
                        </a:rPr>
                        <a:t>)</a:t>
                      </a:r>
                      <a:endParaRPr b="1" sz="1200" u="none" cap="none" strike="noStrike">
                        <a:solidFill>
                          <a:srgbClr val="303030"/>
                        </a:solidFill>
                        <a:highlight>
                          <a:srgbClr val="FFFFFF"/>
                        </a:highlight>
                      </a:endParaRPr>
                    </a:p>
                    <a:p>
                      <a:pPr indent="0" lvl="0" marL="0" marR="0" rtl="0" algn="ctr">
                        <a:lnSpc>
                          <a:spcPct val="115000"/>
                        </a:lnSpc>
                        <a:spcBef>
                          <a:spcPts val="0"/>
                        </a:spcBef>
                        <a:spcAft>
                          <a:spcPts val="0"/>
                        </a:spcAft>
                        <a:buClr>
                          <a:srgbClr val="000000"/>
                        </a:buClr>
                        <a:buSzPts val="1200"/>
                        <a:buFont typeface="Arial"/>
                        <a:buNone/>
                      </a:pPr>
                      <a:r>
                        <a:t/>
                      </a:r>
                      <a:endParaRPr b="1"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just">
              <a:lnSpc>
                <a:spcPct val="130000"/>
              </a:lnSpc>
              <a:spcBef>
                <a:spcPts val="1400"/>
              </a:spcBef>
              <a:spcAft>
                <a:spcPts val="400"/>
              </a:spcAft>
              <a:buSzPts val="1400"/>
              <a:buNone/>
            </a:pPr>
            <a:r>
              <a:rPr lang="en" sz="1600">
                <a:solidFill>
                  <a:srgbClr val="610B4B"/>
                </a:solidFill>
                <a:highlight>
                  <a:srgbClr val="FFFFFF"/>
                </a:highlight>
              </a:rPr>
              <a:t>Complexity of algorithm</a:t>
            </a:r>
            <a:endParaRPr/>
          </a:p>
        </p:txBody>
      </p:sp>
      <p:sp>
        <p:nvSpPr>
          <p:cNvPr id="85" name="Google Shape;85;p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86" name="Google Shape;86;p6"/>
          <p:cNvGraphicFramePr/>
          <p:nvPr/>
        </p:nvGraphicFramePr>
        <p:xfrm>
          <a:off x="857250" y="2571750"/>
          <a:ext cx="3000000" cy="3000000"/>
        </p:xfrm>
        <a:graphic>
          <a:graphicData uri="http://schemas.openxmlformats.org/drawingml/2006/table">
            <a:tbl>
              <a:tblPr>
                <a:solidFill>
                  <a:srgbClr val="FFFFFF"/>
                </a:solidFill>
                <a:tableStyleId>{367E497F-8D73-4960-AA5C-AC7E05FCDAFD}</a:tableStyleId>
              </a:tblPr>
              <a:tblGrid>
                <a:gridCol w="1762125"/>
                <a:gridCol w="1533525"/>
                <a:gridCol w="1990725"/>
                <a:gridCol w="1752600"/>
              </a:tblGrid>
              <a:tr h="428625">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Complexity</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Best Case</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Average Case</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Worst Case</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19100">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Time</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O(1)</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O(n)</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O(n)</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Space</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O(1)</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bf5cff2fbf_0_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Quick Sort</a:t>
            </a:r>
            <a:endParaRPr/>
          </a:p>
        </p:txBody>
      </p:sp>
      <p:sp>
        <p:nvSpPr>
          <p:cNvPr id="383" name="Google Shape;383;g1bf5cff2fbf_0_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Clr>
                <a:schemeClr val="dk1"/>
              </a:buClr>
              <a:buSzPts val="1100"/>
              <a:buFont typeface="Arial"/>
              <a:buNone/>
            </a:pPr>
            <a:r>
              <a:rPr b="1" lang="en" sz="1700" u="sng">
                <a:solidFill>
                  <a:srgbClr val="303030"/>
                </a:solidFill>
                <a:highlight>
                  <a:srgbClr val="FFFFFF"/>
                </a:highlight>
              </a:rPr>
              <a:t>Quick Sort-</a:t>
            </a:r>
            <a:endParaRPr b="1" sz="17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150">
                <a:solidFill>
                  <a:srgbClr val="303030"/>
                </a:solidFill>
                <a:highlight>
                  <a:srgbClr val="FFFFFF"/>
                </a:highlight>
              </a:rPr>
              <a:t> </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Quick Sort is a famous sorting algorithm.</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It sorts the given data items in ascending order.</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It uses the idea of divide and conquer approach.</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It follows a recursive algorithm.</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Quick Sort follows a recursive algorithm.</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It divides the given array into two sections using a partitioning element called as pivot.</a:t>
            </a:r>
            <a:endParaRPr sz="115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150">
                <a:solidFill>
                  <a:srgbClr val="303030"/>
                </a:solidFill>
                <a:highlight>
                  <a:srgbClr val="FFFFFF"/>
                </a:highlight>
              </a:rPr>
              <a:t>The division performed is such that-</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All the elements to the left side of pivot are smaller than pivot.</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All the elements to the right side of pivot are greater than pivot.</a:t>
            </a:r>
            <a:endParaRPr sz="1150">
              <a:solidFill>
                <a:srgbClr val="303030"/>
              </a:solidFill>
              <a:highlight>
                <a:srgbClr val="FFFFFF"/>
              </a:highlight>
            </a:endParaRPr>
          </a:p>
          <a:p>
            <a:pPr indent="0" lvl="0" marL="0" rtl="0" algn="l">
              <a:lnSpc>
                <a:spcPct val="115000"/>
              </a:lnSpc>
              <a:spcBef>
                <a:spcPts val="1500"/>
              </a:spcBef>
              <a:spcAft>
                <a:spcPts val="1200"/>
              </a:spcAft>
              <a:buSzPts val="18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bf5cff2fbf_0_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Quick sort</a:t>
            </a:r>
            <a:endParaRPr/>
          </a:p>
        </p:txBody>
      </p:sp>
      <p:sp>
        <p:nvSpPr>
          <p:cNvPr id="389" name="Google Shape;389;g1bf5cff2fbf_0_92"/>
          <p:cNvSpPr txBox="1"/>
          <p:nvPr>
            <p:ph idx="1" type="body"/>
          </p:nvPr>
        </p:nvSpPr>
        <p:spPr>
          <a:xfrm>
            <a:off x="311700" y="1152475"/>
            <a:ext cx="8520600" cy="37359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1 - </a:t>
            </a:r>
            <a:r>
              <a:rPr lang="en" sz="1750">
                <a:solidFill>
                  <a:srgbClr val="333333"/>
                </a:solidFill>
                <a:highlight>
                  <a:srgbClr val="FFFFFF"/>
                </a:highlight>
              </a:rPr>
              <a:t>Consider the first element of the list as </a:t>
            </a:r>
            <a:r>
              <a:rPr b="1" lang="en" sz="1750">
                <a:solidFill>
                  <a:srgbClr val="333333"/>
                </a:solidFill>
                <a:highlight>
                  <a:srgbClr val="FFFFFF"/>
                </a:highlight>
              </a:rPr>
              <a:t>pivot</a:t>
            </a:r>
            <a:r>
              <a:rPr lang="en" sz="1750">
                <a:solidFill>
                  <a:srgbClr val="333333"/>
                </a:solidFill>
                <a:highlight>
                  <a:srgbClr val="FFFFFF"/>
                </a:highlight>
              </a:rPr>
              <a:t> (i.e., Element at first position in the list).</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2 - </a:t>
            </a:r>
            <a:r>
              <a:rPr lang="en" sz="1750">
                <a:solidFill>
                  <a:srgbClr val="333333"/>
                </a:solidFill>
                <a:highlight>
                  <a:srgbClr val="FFFFFF"/>
                </a:highlight>
              </a:rPr>
              <a:t>Define two variables i and j. Set i and j to first and last elements of the list respectively.</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3 - </a:t>
            </a:r>
            <a:r>
              <a:rPr lang="en" sz="1750">
                <a:solidFill>
                  <a:srgbClr val="333333"/>
                </a:solidFill>
                <a:highlight>
                  <a:srgbClr val="FFFFFF"/>
                </a:highlight>
              </a:rPr>
              <a:t>Increment i until list[i] &gt; pivot then stop.</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4 - </a:t>
            </a:r>
            <a:r>
              <a:rPr lang="en" sz="1750">
                <a:solidFill>
                  <a:srgbClr val="333333"/>
                </a:solidFill>
                <a:highlight>
                  <a:srgbClr val="FFFFFF"/>
                </a:highlight>
              </a:rPr>
              <a:t>Decrement j until list[j] &lt; pivot then stop.</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5 - </a:t>
            </a:r>
            <a:r>
              <a:rPr lang="en" sz="1750">
                <a:solidFill>
                  <a:srgbClr val="333333"/>
                </a:solidFill>
                <a:highlight>
                  <a:srgbClr val="FFFFFF"/>
                </a:highlight>
              </a:rPr>
              <a:t>If i &lt; j then exchange list[i] and list[j].</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6 - </a:t>
            </a:r>
            <a:r>
              <a:rPr lang="en" sz="1750">
                <a:solidFill>
                  <a:srgbClr val="333333"/>
                </a:solidFill>
                <a:highlight>
                  <a:srgbClr val="FFFFFF"/>
                </a:highlight>
              </a:rPr>
              <a:t>Repeat steps 3,4 &amp; 5 until i &gt; j.</a:t>
            </a:r>
            <a:endParaRPr sz="1750">
              <a:solidFill>
                <a:srgbClr val="333333"/>
              </a:solidFill>
              <a:highlight>
                <a:srgbClr val="FFFFFF"/>
              </a:highlight>
            </a:endParaRPr>
          </a:p>
          <a:p>
            <a:pPr indent="-339725" lvl="0" marL="457200" rtl="0" algn="l">
              <a:lnSpc>
                <a:spcPct val="115000"/>
              </a:lnSpc>
              <a:spcBef>
                <a:spcPts val="0"/>
              </a:spcBef>
              <a:spcAft>
                <a:spcPts val="0"/>
              </a:spcAft>
              <a:buClr>
                <a:srgbClr val="333333"/>
              </a:buClr>
              <a:buSzPts val="1750"/>
              <a:buChar char="●"/>
            </a:pPr>
            <a:r>
              <a:rPr lang="en" sz="1750">
                <a:solidFill>
                  <a:srgbClr val="162F59"/>
                </a:solidFill>
                <a:highlight>
                  <a:srgbClr val="FFFFFF"/>
                </a:highlight>
              </a:rPr>
              <a:t>Step 7 - </a:t>
            </a:r>
            <a:r>
              <a:rPr lang="en" sz="1750">
                <a:solidFill>
                  <a:srgbClr val="333333"/>
                </a:solidFill>
                <a:highlight>
                  <a:srgbClr val="FFFFFF"/>
                </a:highlight>
              </a:rPr>
              <a:t>Exchange the pivot element with list[j] element.</a:t>
            </a:r>
            <a:endParaRPr sz="1750">
              <a:solidFill>
                <a:srgbClr val="333333"/>
              </a:solidFill>
              <a:highlight>
                <a:srgbClr val="FFFFFF"/>
              </a:highlight>
            </a:endParaRPr>
          </a:p>
          <a:p>
            <a:pPr indent="0" lvl="0" marL="0" rtl="0" algn="just">
              <a:lnSpc>
                <a:spcPct val="115000"/>
              </a:lnSpc>
              <a:spcBef>
                <a:spcPts val="1200"/>
              </a:spcBef>
              <a:spcAft>
                <a:spcPts val="1200"/>
              </a:spcAft>
              <a:buClr>
                <a:schemeClr val="dk1"/>
              </a:buClr>
              <a:buSzPts val="1100"/>
              <a:buFont typeface="Arial"/>
              <a:buNone/>
            </a:pPr>
            <a:r>
              <a:t/>
            </a:r>
            <a:endParaRPr sz="1650">
              <a:solidFill>
                <a:schemeClr val="dk1"/>
              </a:solidFill>
              <a:highlight>
                <a:srgbClr val="EEEEEE"/>
              </a:highlight>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bf5cff2fbf_0_97"/>
          <p:cNvSpPr txBox="1"/>
          <p:nvPr>
            <p:ph type="title"/>
          </p:nvPr>
        </p:nvSpPr>
        <p:spPr>
          <a:xfrm>
            <a:off x="311700" y="958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000">
                <a:solidFill>
                  <a:srgbClr val="333333"/>
                </a:solidFill>
                <a:highlight>
                  <a:srgbClr val="FFFFFF"/>
                </a:highlight>
                <a:latin typeface="Times New Roman"/>
                <a:ea typeface="Times New Roman"/>
                <a:cs typeface="Times New Roman"/>
                <a:sym typeface="Times New Roman"/>
              </a:rPr>
              <a:t>Quick Sort Logic</a:t>
            </a:r>
            <a:endParaRPr sz="2000"/>
          </a:p>
        </p:txBody>
      </p:sp>
      <p:sp>
        <p:nvSpPr>
          <p:cNvPr id="395" name="Google Shape;395;g1bf5cff2fbf_0_97"/>
          <p:cNvSpPr txBox="1"/>
          <p:nvPr>
            <p:ph idx="1" type="body"/>
          </p:nvPr>
        </p:nvSpPr>
        <p:spPr>
          <a:xfrm>
            <a:off x="186775" y="668575"/>
            <a:ext cx="4097100" cy="4327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void quickSort(int list[10],int first,int last){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int pivot,i,j,temp;</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if(first &lt; last){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pivot = first;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i = first;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j = last;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while(i &lt; j){</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while(list[i] &lt;= list[pivot] &amp;&amp; i &lt; last)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i++;</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while(list[j] &amp;&amp; list[pivot])</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150000"/>
              <a:buNone/>
            </a:pPr>
            <a:r>
              <a:rPr lang="en" sz="4800">
                <a:solidFill>
                  <a:srgbClr val="333333"/>
                </a:solidFill>
                <a:highlight>
                  <a:srgbClr val="FFFFFF"/>
                </a:highlight>
                <a:latin typeface="Times New Roman"/>
                <a:ea typeface="Times New Roman"/>
                <a:cs typeface="Times New Roman"/>
                <a:sym typeface="Times New Roman"/>
              </a:rPr>
              <a:t>                 j--;</a:t>
            </a:r>
            <a:endParaRPr sz="48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ct val="150000"/>
              <a:buNone/>
            </a:pPr>
            <a:r>
              <a:rPr lang="en" sz="4800">
                <a:solidFill>
                  <a:srgbClr val="333333"/>
                </a:solidFill>
                <a:highlight>
                  <a:srgbClr val="FFFFFF"/>
                </a:highlight>
                <a:latin typeface="Times New Roman"/>
                <a:ea typeface="Times New Roman"/>
                <a:cs typeface="Times New Roman"/>
                <a:sym typeface="Times New Roman"/>
              </a:rPr>
              <a:t>             </a:t>
            </a:r>
            <a:endParaRPr sz="4800">
              <a:latin typeface="Times New Roman"/>
              <a:ea typeface="Times New Roman"/>
              <a:cs typeface="Times New Roman"/>
              <a:sym typeface="Times New Roman"/>
            </a:endParaRPr>
          </a:p>
        </p:txBody>
      </p:sp>
      <p:sp>
        <p:nvSpPr>
          <p:cNvPr id="396" name="Google Shape;396;g1bf5cff2fbf_0_97"/>
          <p:cNvSpPr txBox="1"/>
          <p:nvPr/>
        </p:nvSpPr>
        <p:spPr>
          <a:xfrm>
            <a:off x="4078825" y="309100"/>
            <a:ext cx="4843800" cy="4765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if(i &lt; j){</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temp = list[i];</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list[i] = list[j];</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list[j] = temp;</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temp = list[pivot];</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list[pivot] = list[j];</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list[j] = temp;</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quickSort(list,first,j-1);</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quickSort(list,j+1,last);</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    }</a:t>
            </a:r>
            <a:endParaRPr b="0" i="0" sz="12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1200"/>
              <a:buFont typeface="Arial"/>
              <a:buNone/>
            </a:pPr>
            <a:r>
              <a:rPr b="0" i="0" lang="en" sz="1200" u="none" cap="none" strike="noStrike">
                <a:solidFill>
                  <a:srgbClr val="333333"/>
                </a:solidFill>
                <a:highlight>
                  <a:srgbClr val="FFFFFF"/>
                </a:highlight>
                <a:latin typeface="Times New Roman"/>
                <a:ea typeface="Times New Roman"/>
                <a:cs typeface="Times New Roman"/>
                <a:sym typeface="Times New Roman"/>
              </a:rPr>
              <a:t>}</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bf5cff2fbf_0_103"/>
          <p:cNvSpPr txBox="1"/>
          <p:nvPr>
            <p:ph type="title"/>
          </p:nvPr>
        </p:nvSpPr>
        <p:spPr>
          <a:xfrm>
            <a:off x="311700" y="109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402" name="Google Shape;402;g1bf5cff2fbf_0_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03" name="Google Shape;403;g1bf5cff2fbf_0_103"/>
          <p:cNvPicPr preferRelativeResize="0"/>
          <p:nvPr/>
        </p:nvPicPr>
        <p:blipFill rotWithShape="1">
          <a:blip r:embed="rId3">
            <a:alphaModFix/>
          </a:blip>
          <a:srcRect b="0" l="0" r="0" t="0"/>
          <a:stretch/>
        </p:blipFill>
        <p:spPr>
          <a:xfrm>
            <a:off x="523750" y="832625"/>
            <a:ext cx="7789124" cy="43298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bf5cff2fbf_0_109"/>
          <p:cNvSpPr txBox="1"/>
          <p:nvPr>
            <p:ph type="title"/>
          </p:nvPr>
        </p:nvSpPr>
        <p:spPr>
          <a:xfrm>
            <a:off x="311700" y="1092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409" name="Google Shape;409;g1bf5cff2fbf_0_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10" name="Google Shape;410;g1bf5cff2fbf_0_109"/>
          <p:cNvPicPr preferRelativeResize="0"/>
          <p:nvPr/>
        </p:nvPicPr>
        <p:blipFill rotWithShape="1">
          <a:blip r:embed="rId3">
            <a:alphaModFix/>
          </a:blip>
          <a:srcRect b="0" l="0" r="0" t="0"/>
          <a:stretch/>
        </p:blipFill>
        <p:spPr>
          <a:xfrm>
            <a:off x="1034075" y="884225"/>
            <a:ext cx="7372800" cy="4257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bf5cff2fbf_0_1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Complexity-Best Case</a:t>
            </a:r>
            <a:endParaRPr/>
          </a:p>
        </p:txBody>
      </p:sp>
      <p:sp>
        <p:nvSpPr>
          <p:cNvPr id="416" name="Google Shape;416;g1bf5cff2fbf_0_160"/>
          <p:cNvSpPr txBox="1"/>
          <p:nvPr>
            <p:ph idx="1" type="body"/>
          </p:nvPr>
        </p:nvSpPr>
        <p:spPr>
          <a:xfrm>
            <a:off x="311700" y="1152475"/>
            <a:ext cx="8520600" cy="37089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900"/>
              </a:spcBef>
              <a:spcAft>
                <a:spcPts val="0"/>
              </a:spcAft>
              <a:buSzPct val="114311"/>
              <a:buNone/>
            </a:pPr>
            <a:r>
              <a:rPr b="1" lang="en" sz="2863">
                <a:solidFill>
                  <a:srgbClr val="303030"/>
                </a:solidFill>
                <a:highlight>
                  <a:srgbClr val="FFFFFF"/>
                </a:highlight>
                <a:latin typeface="Times New Roman"/>
                <a:ea typeface="Times New Roman"/>
                <a:cs typeface="Times New Roman"/>
                <a:sym typeface="Times New Roman"/>
              </a:rPr>
              <a:t>Best Case: O(nlogn)</a:t>
            </a:r>
            <a:endParaRPr b="1" sz="2863">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150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To find the location of an element that splits the array into two parts, O(n) operations are required.</a:t>
            </a:r>
            <a:endParaRPr sz="2500">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This is because every element in the array is compared to the partitioning element.</a:t>
            </a:r>
            <a:endParaRPr sz="2500">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After the division, each section is examined separately.</a:t>
            </a:r>
            <a:endParaRPr sz="2500">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So the recurrence relation is</a:t>
            </a:r>
            <a:endParaRPr sz="2500">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T(n)=2 T(n/2)+ O(n)</a:t>
            </a:r>
            <a:endParaRPr sz="2500">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Where a=2 ( both left and write subarrays considered for final solution), b=2 subproblem size, f(n)=O(n) (n operations needed to split)</a:t>
            </a:r>
            <a:endParaRPr sz="2500">
              <a:solidFill>
                <a:srgbClr val="303030"/>
              </a:solidFill>
              <a:highlight>
                <a:srgbClr val="FFFFFF"/>
              </a:highlight>
              <a:latin typeface="Times New Roman"/>
              <a:ea typeface="Times New Roman"/>
              <a:cs typeface="Times New Roman"/>
              <a:sym typeface="Times New Roman"/>
            </a:endParaRPr>
          </a:p>
          <a:p>
            <a:pPr indent="-315912" lvl="0" marL="596900" rtl="0" algn="l">
              <a:lnSpc>
                <a:spcPct val="115000"/>
              </a:lnSpc>
              <a:spcBef>
                <a:spcPts val="0"/>
              </a:spcBef>
              <a:spcAft>
                <a:spcPts val="0"/>
              </a:spcAft>
              <a:buClr>
                <a:srgbClr val="303030"/>
              </a:buClr>
              <a:buSzPct val="100000"/>
              <a:buFont typeface="Times New Roman"/>
              <a:buChar char="●"/>
            </a:pPr>
            <a:r>
              <a:rPr lang="en" sz="2500">
                <a:solidFill>
                  <a:srgbClr val="303030"/>
                </a:solidFill>
                <a:highlight>
                  <a:srgbClr val="FFFFFF"/>
                </a:highlight>
                <a:latin typeface="Times New Roman"/>
                <a:ea typeface="Times New Roman"/>
                <a:cs typeface="Times New Roman"/>
                <a:sym typeface="Times New Roman"/>
              </a:rPr>
              <a:t>Solve above recurrence relation using master thm</a:t>
            </a:r>
            <a:endParaRPr sz="25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1500"/>
              </a:spcBef>
              <a:spcAft>
                <a:spcPts val="0"/>
              </a:spcAft>
              <a:buSzPct val="130909"/>
              <a:buNone/>
            </a:pPr>
            <a:r>
              <a:rPr lang="en" sz="2500">
                <a:solidFill>
                  <a:schemeClr val="dk1"/>
                </a:solidFill>
                <a:latin typeface="Times New Roman"/>
                <a:ea typeface="Times New Roman"/>
                <a:cs typeface="Times New Roman"/>
                <a:sym typeface="Times New Roman"/>
              </a:rPr>
              <a:t>N</a:t>
            </a:r>
            <a:r>
              <a:rPr baseline="30000" lang="en" sz="2500">
                <a:solidFill>
                  <a:schemeClr val="dk1"/>
                </a:solidFill>
                <a:latin typeface="Times New Roman"/>
                <a:ea typeface="Times New Roman"/>
                <a:cs typeface="Times New Roman"/>
                <a:sym typeface="Times New Roman"/>
              </a:rPr>
              <a:t>log</a:t>
            </a:r>
            <a:r>
              <a:rPr baseline="-25000" lang="en" sz="2500">
                <a:solidFill>
                  <a:schemeClr val="dk1"/>
                </a:solidFill>
                <a:latin typeface="Times New Roman"/>
                <a:ea typeface="Times New Roman"/>
                <a:cs typeface="Times New Roman"/>
                <a:sym typeface="Times New Roman"/>
              </a:rPr>
              <a:t>b</a:t>
            </a:r>
            <a:r>
              <a:rPr baseline="30000" lang="en" sz="2500">
                <a:solidFill>
                  <a:schemeClr val="dk1"/>
                </a:solidFill>
                <a:latin typeface="Times New Roman"/>
                <a:ea typeface="Times New Roman"/>
                <a:cs typeface="Times New Roman"/>
                <a:sym typeface="Times New Roman"/>
              </a:rPr>
              <a:t>a</a:t>
            </a:r>
            <a:r>
              <a:rPr lang="en" sz="2500">
                <a:solidFill>
                  <a:schemeClr val="dk1"/>
                </a:solidFill>
                <a:latin typeface="Times New Roman"/>
                <a:ea typeface="Times New Roman"/>
                <a:cs typeface="Times New Roman"/>
                <a:sym typeface="Times New Roman"/>
              </a:rPr>
              <a:t>= N</a:t>
            </a:r>
            <a:r>
              <a:rPr baseline="30000" lang="en" sz="2500">
                <a:solidFill>
                  <a:schemeClr val="dk1"/>
                </a:solidFill>
                <a:latin typeface="Times New Roman"/>
                <a:ea typeface="Times New Roman"/>
                <a:cs typeface="Times New Roman"/>
                <a:sym typeface="Times New Roman"/>
              </a:rPr>
              <a:t>log</a:t>
            </a:r>
            <a:r>
              <a:rPr baseline="-25000" lang="en" sz="2500">
                <a:solidFill>
                  <a:schemeClr val="dk1"/>
                </a:solidFill>
                <a:latin typeface="Times New Roman"/>
                <a:ea typeface="Times New Roman"/>
                <a:cs typeface="Times New Roman"/>
                <a:sym typeface="Times New Roman"/>
              </a:rPr>
              <a:t>2</a:t>
            </a:r>
            <a:r>
              <a:rPr baseline="30000" lang="en" sz="2500">
                <a:solidFill>
                  <a:schemeClr val="dk1"/>
                </a:solidFill>
                <a:latin typeface="Times New Roman"/>
                <a:ea typeface="Times New Roman"/>
                <a:cs typeface="Times New Roman"/>
                <a:sym typeface="Times New Roman"/>
              </a:rPr>
              <a:t>2</a:t>
            </a:r>
            <a:r>
              <a:rPr lang="en" sz="2500">
                <a:solidFill>
                  <a:schemeClr val="dk1"/>
                </a:solidFill>
                <a:latin typeface="Times New Roman"/>
                <a:ea typeface="Times New Roman"/>
                <a:cs typeface="Times New Roman"/>
                <a:sym typeface="Times New Roman"/>
              </a:rPr>
              <a:t>=n = f(n)</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30909"/>
              <a:buNone/>
            </a:pPr>
            <a:r>
              <a:rPr lang="en" sz="2500">
                <a:solidFill>
                  <a:schemeClr val="dk1"/>
                </a:solidFill>
                <a:latin typeface="Times New Roman"/>
                <a:ea typeface="Times New Roman"/>
                <a:cs typeface="Times New Roman"/>
                <a:sym typeface="Times New Roman"/>
              </a:rPr>
              <a:t>Case 2 applied </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30909"/>
              <a:buNone/>
            </a:pPr>
            <a:r>
              <a:rPr b="1" lang="en" sz="2500">
                <a:solidFill>
                  <a:schemeClr val="dk1"/>
                </a:solidFill>
                <a:latin typeface="Times New Roman"/>
                <a:ea typeface="Times New Roman"/>
                <a:cs typeface="Times New Roman"/>
                <a:sym typeface="Times New Roman"/>
              </a:rPr>
              <a:t>Thus, T(n)=O(N</a:t>
            </a:r>
            <a:r>
              <a:rPr b="1" baseline="30000" lang="en" sz="2500">
                <a:solidFill>
                  <a:schemeClr val="dk1"/>
                </a:solidFill>
                <a:latin typeface="Times New Roman"/>
                <a:ea typeface="Times New Roman"/>
                <a:cs typeface="Times New Roman"/>
                <a:sym typeface="Times New Roman"/>
              </a:rPr>
              <a:t>log</a:t>
            </a:r>
            <a:r>
              <a:rPr b="1" baseline="-25000" lang="en" sz="2500">
                <a:solidFill>
                  <a:schemeClr val="dk1"/>
                </a:solidFill>
                <a:latin typeface="Times New Roman"/>
                <a:ea typeface="Times New Roman"/>
                <a:cs typeface="Times New Roman"/>
                <a:sym typeface="Times New Roman"/>
              </a:rPr>
              <a:t>2</a:t>
            </a:r>
            <a:r>
              <a:rPr b="1" baseline="30000" lang="en" sz="2500">
                <a:solidFill>
                  <a:schemeClr val="dk1"/>
                </a:solidFill>
                <a:latin typeface="Times New Roman"/>
                <a:ea typeface="Times New Roman"/>
                <a:cs typeface="Times New Roman"/>
                <a:sym typeface="Times New Roman"/>
              </a:rPr>
              <a:t>2 *</a:t>
            </a:r>
            <a:r>
              <a:rPr b="1" lang="en" sz="2500">
                <a:solidFill>
                  <a:schemeClr val="dk1"/>
                </a:solidFill>
                <a:latin typeface="Times New Roman"/>
                <a:ea typeface="Times New Roman"/>
                <a:cs typeface="Times New Roman"/>
                <a:sym typeface="Times New Roman"/>
              </a:rPr>
              <a:t>log n)=O(nlogn)</a:t>
            </a:r>
            <a:endParaRPr sz="2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181818"/>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1bf5cff2fbf_0_1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Complexity-Worst Case</a:t>
            </a:r>
            <a:endParaRPr/>
          </a:p>
        </p:txBody>
      </p:sp>
      <p:sp>
        <p:nvSpPr>
          <p:cNvPr id="422" name="Google Shape;422;g1bf5cff2fbf_0_165"/>
          <p:cNvSpPr txBox="1"/>
          <p:nvPr>
            <p:ph idx="1" type="body"/>
          </p:nvPr>
        </p:nvSpPr>
        <p:spPr>
          <a:xfrm>
            <a:off x="311700" y="1152475"/>
            <a:ext cx="8520600" cy="3708900"/>
          </a:xfrm>
          <a:prstGeom prst="rect">
            <a:avLst/>
          </a:prstGeom>
          <a:noFill/>
          <a:ln>
            <a:noFill/>
          </a:ln>
        </p:spPr>
        <p:txBody>
          <a:bodyPr anchorCtr="0" anchor="t" bIns="91425" lIns="91425" spcFirstLastPara="1" rIns="91425" wrap="square" tIns="91425">
            <a:normAutofit/>
          </a:bodyPr>
          <a:lstStyle/>
          <a:p>
            <a:pPr indent="-314325" lvl="0" marL="457200" rtl="0" algn="l">
              <a:lnSpc>
                <a:spcPct val="133400"/>
              </a:lnSpc>
              <a:spcBef>
                <a:spcPts val="0"/>
              </a:spcBef>
              <a:spcAft>
                <a:spcPts val="0"/>
              </a:spcAft>
              <a:buClr>
                <a:srgbClr val="000000"/>
              </a:buClr>
              <a:buSzPts val="1350"/>
              <a:buChar char="●"/>
            </a:pPr>
            <a:r>
              <a:rPr lang="en" sz="1350">
                <a:solidFill>
                  <a:srgbClr val="000000"/>
                </a:solidFill>
                <a:highlight>
                  <a:srgbClr val="FFFFFF"/>
                </a:highlight>
              </a:rPr>
              <a:t>The efficiency of the Quicksort algorithm very much depends on the selection of the pivot element.</a:t>
            </a:r>
            <a:endParaRPr sz="1350">
              <a:solidFill>
                <a:srgbClr val="000000"/>
              </a:solidFill>
              <a:highlight>
                <a:srgbClr val="FFFFFF"/>
              </a:highlight>
            </a:endParaRPr>
          </a:p>
          <a:p>
            <a:pPr indent="-314325" lvl="0" marL="457200" rtl="0" algn="l">
              <a:lnSpc>
                <a:spcPct val="133400"/>
              </a:lnSpc>
              <a:spcBef>
                <a:spcPts val="0"/>
              </a:spcBef>
              <a:spcAft>
                <a:spcPts val="0"/>
              </a:spcAft>
              <a:buClr>
                <a:srgbClr val="000000"/>
              </a:buClr>
              <a:buSzPts val="1350"/>
              <a:buChar char="●"/>
            </a:pPr>
            <a:r>
              <a:rPr lang="en" sz="1350">
                <a:solidFill>
                  <a:srgbClr val="000000"/>
                </a:solidFill>
                <a:highlight>
                  <a:srgbClr val="FFFFFF"/>
                </a:highlight>
              </a:rPr>
              <a:t> Let’s assume </a:t>
            </a:r>
            <a:r>
              <a:rPr b="1" lang="en" sz="1350">
                <a:solidFill>
                  <a:srgbClr val="000000"/>
                </a:solidFill>
                <a:highlight>
                  <a:srgbClr val="FFFFFF"/>
                </a:highlight>
              </a:rPr>
              <a:t>the input of the Quicksort is a sorted array and we choose the leftmost element as a pivot element.</a:t>
            </a:r>
            <a:r>
              <a:rPr lang="en" sz="1350">
                <a:solidFill>
                  <a:srgbClr val="000000"/>
                </a:solidFill>
                <a:highlight>
                  <a:srgbClr val="FFFFFF"/>
                </a:highlight>
              </a:rPr>
              <a:t> In this case, we’ll have two extremely unbalanced arrays. One array will have one element and the other one will have  elements.</a:t>
            </a:r>
            <a:endParaRPr sz="1350">
              <a:solidFill>
                <a:srgbClr val="000000"/>
              </a:solidFill>
              <a:highlight>
                <a:srgbClr val="FFFFFF"/>
              </a:highlight>
            </a:endParaRPr>
          </a:p>
          <a:p>
            <a:pPr indent="-314325" lvl="0" marL="457200" rtl="0" algn="l">
              <a:lnSpc>
                <a:spcPct val="133400"/>
              </a:lnSpc>
              <a:spcBef>
                <a:spcPts val="0"/>
              </a:spcBef>
              <a:spcAft>
                <a:spcPts val="0"/>
              </a:spcAft>
              <a:buClr>
                <a:srgbClr val="000000"/>
              </a:buClr>
              <a:buSzPts val="1350"/>
              <a:buChar char="●"/>
            </a:pPr>
            <a:r>
              <a:rPr lang="en" sz="1350">
                <a:solidFill>
                  <a:srgbClr val="000000"/>
                </a:solidFill>
                <a:highlight>
                  <a:srgbClr val="FFFFFF"/>
                </a:highlight>
              </a:rPr>
              <a:t>Similarly, when the given </a:t>
            </a:r>
            <a:r>
              <a:rPr b="1" lang="en" sz="1350">
                <a:solidFill>
                  <a:srgbClr val="000000"/>
                </a:solidFill>
                <a:highlight>
                  <a:srgbClr val="FFFFFF"/>
                </a:highlight>
              </a:rPr>
              <a:t>input array is sorted reversely and we choose the rightmost element as the pivot element</a:t>
            </a:r>
            <a:r>
              <a:rPr lang="en" sz="1350">
                <a:solidFill>
                  <a:srgbClr val="000000"/>
                </a:solidFill>
                <a:highlight>
                  <a:srgbClr val="FFFFFF"/>
                </a:highlight>
              </a:rPr>
              <a:t>, the worst case occurs. Again, in this case, the pivot elements will split the input array into two unbalanced arrays.</a:t>
            </a:r>
            <a:endParaRPr sz="1350">
              <a:solidFill>
                <a:srgbClr val="000000"/>
              </a:solidFill>
              <a:highlight>
                <a:srgbClr val="FFFFFF"/>
              </a:highlight>
            </a:endParaRPr>
          </a:p>
          <a:p>
            <a:pPr indent="0" lvl="0" marL="0" rtl="0" algn="l">
              <a:lnSpc>
                <a:spcPct val="115000"/>
              </a:lnSpc>
              <a:spcBef>
                <a:spcPts val="1200"/>
              </a:spcBef>
              <a:spcAft>
                <a:spcPts val="0"/>
              </a:spcAft>
              <a:buSzPts val="1800"/>
              <a:buNone/>
            </a:pPr>
            <a:r>
              <a:t/>
            </a:r>
            <a:endParaRPr b="1" sz="2863">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bf5cff2fbf_0_1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Complexity-Worst Case</a:t>
            </a:r>
            <a:endParaRPr/>
          </a:p>
        </p:txBody>
      </p:sp>
      <p:sp>
        <p:nvSpPr>
          <p:cNvPr id="428" name="Google Shape;428;g1bf5cff2fbf_0_170"/>
          <p:cNvSpPr txBox="1"/>
          <p:nvPr>
            <p:ph idx="1" type="body"/>
          </p:nvPr>
        </p:nvSpPr>
        <p:spPr>
          <a:xfrm>
            <a:off x="311700" y="1152475"/>
            <a:ext cx="8520600" cy="3708900"/>
          </a:xfrm>
          <a:prstGeom prst="rect">
            <a:avLst/>
          </a:prstGeom>
          <a:noFill/>
          <a:ln>
            <a:noFill/>
          </a:ln>
        </p:spPr>
        <p:txBody>
          <a:bodyPr anchorCtr="0" anchor="t" bIns="91425" lIns="91425" spcFirstLastPara="1" rIns="91425" wrap="square" tIns="91425">
            <a:normAutofit/>
          </a:bodyPr>
          <a:lstStyle/>
          <a:p>
            <a:pPr indent="-314325" lvl="0" marL="457200" rtl="0" algn="l">
              <a:lnSpc>
                <a:spcPct val="133400"/>
              </a:lnSpc>
              <a:spcBef>
                <a:spcPts val="0"/>
              </a:spcBef>
              <a:spcAft>
                <a:spcPts val="0"/>
              </a:spcAft>
              <a:buClr>
                <a:srgbClr val="000000"/>
              </a:buClr>
              <a:buSzPts val="1350"/>
              <a:buChar char="●"/>
            </a:pPr>
            <a:r>
              <a:rPr lang="en" sz="1350">
                <a:solidFill>
                  <a:schemeClr val="dk1"/>
                </a:solidFill>
                <a:highlight>
                  <a:srgbClr val="FFFFFF"/>
                </a:highlight>
              </a:rPr>
              <a:t>Let’s assume that we choose a pivot element in such a way that it gives the most unbalanced partitions possible:</a:t>
            </a:r>
            <a:endParaRPr sz="1350">
              <a:solidFill>
                <a:schemeClr val="dk1"/>
              </a:solidFill>
              <a:highlight>
                <a:srgbClr val="FFFFFF"/>
              </a:highlight>
            </a:endParaRPr>
          </a:p>
          <a:p>
            <a:pPr indent="-314325" lvl="0" marL="457200" rtl="0" algn="l">
              <a:lnSpc>
                <a:spcPct val="133400"/>
              </a:lnSpc>
              <a:spcBef>
                <a:spcPts val="0"/>
              </a:spcBef>
              <a:spcAft>
                <a:spcPts val="0"/>
              </a:spcAft>
              <a:buClr>
                <a:schemeClr val="dk1"/>
              </a:buClr>
              <a:buSzPts val="1350"/>
              <a:buChar char="●"/>
            </a:pPr>
            <a:r>
              <a:t/>
            </a:r>
            <a:endParaRPr sz="1350">
              <a:solidFill>
                <a:schemeClr val="dk1"/>
              </a:solidFill>
              <a:highlight>
                <a:srgbClr val="FFFFFF"/>
              </a:highlight>
            </a:endParaRPr>
          </a:p>
          <a:p>
            <a:pPr indent="0" lvl="0" marL="0" rtl="0" algn="l">
              <a:lnSpc>
                <a:spcPct val="115000"/>
              </a:lnSpc>
              <a:spcBef>
                <a:spcPts val="1200"/>
              </a:spcBef>
              <a:spcAft>
                <a:spcPts val="0"/>
              </a:spcAft>
              <a:buSzPts val="1800"/>
              <a:buNone/>
            </a:pPr>
            <a:r>
              <a:t/>
            </a:r>
            <a:endParaRPr b="1" sz="2863">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p>
        </p:txBody>
      </p:sp>
      <p:pic>
        <p:nvPicPr>
          <p:cNvPr id="429" name="Google Shape;429;g1bf5cff2fbf_0_170"/>
          <p:cNvPicPr preferRelativeResize="0"/>
          <p:nvPr/>
        </p:nvPicPr>
        <p:blipFill rotWithShape="1">
          <a:blip r:embed="rId3">
            <a:alphaModFix/>
          </a:blip>
          <a:srcRect b="0" l="0" r="0" t="0"/>
          <a:stretch/>
        </p:blipFill>
        <p:spPr>
          <a:xfrm>
            <a:off x="914400" y="1960705"/>
            <a:ext cx="7315200" cy="3035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bf5cff2fbf_0_176"/>
          <p:cNvSpPr txBox="1"/>
          <p:nvPr>
            <p:ph type="title"/>
          </p:nvPr>
        </p:nvSpPr>
        <p:spPr>
          <a:xfrm>
            <a:off x="311700" y="2436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Complexity-Worst Case</a:t>
            </a:r>
            <a:endParaRPr/>
          </a:p>
        </p:txBody>
      </p:sp>
      <p:sp>
        <p:nvSpPr>
          <p:cNvPr id="435" name="Google Shape;435;g1bf5cff2fbf_0_176"/>
          <p:cNvSpPr txBox="1"/>
          <p:nvPr>
            <p:ph idx="1" type="body"/>
          </p:nvPr>
        </p:nvSpPr>
        <p:spPr>
          <a:xfrm>
            <a:off x="311700" y="816300"/>
            <a:ext cx="8520600" cy="3708900"/>
          </a:xfrm>
          <a:prstGeom prst="rect">
            <a:avLst/>
          </a:prstGeom>
          <a:noFill/>
          <a:ln>
            <a:noFill/>
          </a:ln>
        </p:spPr>
        <p:txBody>
          <a:bodyPr anchorCtr="0" anchor="t" bIns="91425" lIns="91425" spcFirstLastPara="1" rIns="91425" wrap="square" tIns="91425">
            <a:normAutofit/>
          </a:bodyPr>
          <a:lstStyle/>
          <a:p>
            <a:pPr indent="-314325" lvl="0" marL="457200" rtl="0" algn="l">
              <a:lnSpc>
                <a:spcPct val="133400"/>
              </a:lnSpc>
              <a:spcBef>
                <a:spcPts val="0"/>
              </a:spcBef>
              <a:spcAft>
                <a:spcPts val="0"/>
              </a:spcAft>
              <a:buClr>
                <a:srgbClr val="000000"/>
              </a:buClr>
              <a:buSzPts val="1350"/>
              <a:buChar char="●"/>
            </a:pPr>
            <a:r>
              <a:rPr lang="en" sz="1350">
                <a:solidFill>
                  <a:srgbClr val="000000"/>
                </a:solidFill>
                <a:highlight>
                  <a:srgbClr val="FFFFFF"/>
                </a:highlight>
              </a:rPr>
              <a:t>All the numbers in the box denote the size of the arrays or the subarrays.</a:t>
            </a:r>
            <a:endParaRPr sz="1350">
              <a:solidFill>
                <a:srgbClr val="000000"/>
              </a:solidFill>
              <a:highlight>
                <a:srgbClr val="FFFFFF"/>
              </a:highlight>
            </a:endParaRPr>
          </a:p>
          <a:p>
            <a:pPr indent="-314325" lvl="0" marL="457200" rtl="0" algn="l">
              <a:lnSpc>
                <a:spcPct val="133400"/>
              </a:lnSpc>
              <a:spcBef>
                <a:spcPts val="0"/>
              </a:spcBef>
              <a:spcAft>
                <a:spcPts val="0"/>
              </a:spcAft>
              <a:buClr>
                <a:srgbClr val="000000"/>
              </a:buClr>
              <a:buSzPts val="1350"/>
              <a:buChar char="●"/>
            </a:pPr>
            <a:r>
              <a:rPr lang="en" sz="1350">
                <a:solidFill>
                  <a:srgbClr val="000000"/>
                </a:solidFill>
                <a:highlight>
                  <a:srgbClr val="FFFFFF"/>
                </a:highlight>
              </a:rPr>
              <a:t>Let’s consider an input array of size N . The first partition call takes N times to perform the partition step on the input array.</a:t>
            </a:r>
            <a:endParaRPr sz="1350">
              <a:solidFill>
                <a:srgbClr val="000000"/>
              </a:solidFill>
              <a:highlight>
                <a:srgbClr val="FFFFFF"/>
              </a:highlight>
            </a:endParaRPr>
          </a:p>
          <a:p>
            <a:pPr indent="-314325" lvl="0" marL="457200" rtl="0" algn="l">
              <a:lnSpc>
                <a:spcPct val="133400"/>
              </a:lnSpc>
              <a:spcBef>
                <a:spcPts val="0"/>
              </a:spcBef>
              <a:spcAft>
                <a:spcPts val="0"/>
              </a:spcAft>
              <a:buClr>
                <a:srgbClr val="000000"/>
              </a:buClr>
              <a:buSzPts val="1350"/>
              <a:buChar char="●"/>
            </a:pPr>
            <a:r>
              <a:rPr lang="en" sz="1350">
                <a:solidFill>
                  <a:srgbClr val="000000"/>
                </a:solidFill>
                <a:highlight>
                  <a:srgbClr val="FFFFFF"/>
                </a:highlight>
              </a:rPr>
              <a:t>Each partition step is invoked recursively from the previous one. Given that, we can take the complexity of each partition call and sum them up to get our total complexity of the Quicksort algorithm.</a:t>
            </a:r>
            <a:endParaRPr sz="1350">
              <a:solidFill>
                <a:srgbClr val="000000"/>
              </a:solidFill>
              <a:highlight>
                <a:srgbClr val="FFFFFF"/>
              </a:highlight>
            </a:endParaRPr>
          </a:p>
          <a:p>
            <a:pPr indent="-314325" lvl="0" marL="457200" rtl="0" algn="l">
              <a:lnSpc>
                <a:spcPct val="115000"/>
              </a:lnSpc>
              <a:spcBef>
                <a:spcPts val="0"/>
              </a:spcBef>
              <a:spcAft>
                <a:spcPts val="0"/>
              </a:spcAft>
              <a:buClr>
                <a:srgbClr val="000000"/>
              </a:buClr>
              <a:buSzPts val="1350"/>
              <a:buChar char="●"/>
            </a:pPr>
            <a:r>
              <a:t/>
            </a:r>
            <a:endParaRPr sz="1100">
              <a:solidFill>
                <a:srgbClr val="000000"/>
              </a:solidFill>
            </a:endParaRPr>
          </a:p>
          <a:p>
            <a:pPr indent="-314325" lvl="0" marL="457200" rtl="0" algn="l">
              <a:lnSpc>
                <a:spcPct val="133400"/>
              </a:lnSpc>
              <a:spcBef>
                <a:spcPts val="0"/>
              </a:spcBef>
              <a:spcAft>
                <a:spcPts val="0"/>
              </a:spcAft>
              <a:buClr>
                <a:schemeClr val="dk1"/>
              </a:buClr>
              <a:buSzPts val="1350"/>
              <a:buChar char="●"/>
            </a:pPr>
            <a:r>
              <a:t/>
            </a:r>
            <a:endParaRPr sz="1350">
              <a:solidFill>
                <a:schemeClr val="dk1"/>
              </a:solidFill>
              <a:highlight>
                <a:srgbClr val="FFFFFF"/>
              </a:highlight>
            </a:endParaRPr>
          </a:p>
          <a:p>
            <a:pPr indent="-314325" lvl="0" marL="457200" rtl="0" algn="l">
              <a:lnSpc>
                <a:spcPct val="133400"/>
              </a:lnSpc>
              <a:spcBef>
                <a:spcPts val="0"/>
              </a:spcBef>
              <a:spcAft>
                <a:spcPts val="0"/>
              </a:spcAft>
              <a:buClr>
                <a:schemeClr val="dk1"/>
              </a:buClr>
              <a:buSzPts val="1350"/>
              <a:buChar char="●"/>
            </a:pPr>
            <a:r>
              <a:t/>
            </a:r>
            <a:endParaRPr sz="1350">
              <a:solidFill>
                <a:schemeClr val="dk1"/>
              </a:solidFill>
              <a:highlight>
                <a:srgbClr val="FFFFFF"/>
              </a:highlight>
            </a:endParaRPr>
          </a:p>
          <a:p>
            <a:pPr indent="0" lvl="0" marL="0" rtl="0" algn="l">
              <a:lnSpc>
                <a:spcPct val="115000"/>
              </a:lnSpc>
              <a:spcBef>
                <a:spcPts val="1200"/>
              </a:spcBef>
              <a:spcAft>
                <a:spcPts val="0"/>
              </a:spcAft>
              <a:buSzPts val="1800"/>
              <a:buNone/>
            </a:pPr>
            <a:r>
              <a:t/>
            </a:r>
            <a:endParaRPr b="1" sz="2863">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a:p>
        </p:txBody>
      </p:sp>
      <p:pic>
        <p:nvPicPr>
          <p:cNvPr id="436" name="Google Shape;436;g1bf5cff2fbf_0_176"/>
          <p:cNvPicPr preferRelativeResize="0"/>
          <p:nvPr/>
        </p:nvPicPr>
        <p:blipFill rotWithShape="1">
          <a:blip r:embed="rId3">
            <a:alphaModFix/>
          </a:blip>
          <a:srcRect b="0" l="0" r="0" t="0"/>
          <a:stretch/>
        </p:blipFill>
        <p:spPr>
          <a:xfrm>
            <a:off x="285750" y="2363600"/>
            <a:ext cx="8572500" cy="2779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bf5cff2fbf_0_1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Time Complexity-Worst Case</a:t>
            </a:r>
            <a:endParaRPr/>
          </a:p>
        </p:txBody>
      </p:sp>
      <p:sp>
        <p:nvSpPr>
          <p:cNvPr id="442" name="Google Shape;442;g1bf5cff2fbf_0_182"/>
          <p:cNvSpPr txBox="1"/>
          <p:nvPr/>
        </p:nvSpPr>
        <p:spPr>
          <a:xfrm>
            <a:off x="201450" y="1101225"/>
            <a:ext cx="7923300" cy="400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lets T(n) ne total time complexity for worst case</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n = total number of elements</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T(n-1) + constant*n</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as we are dividing array into two parts one consist of single element and other of n-1</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and we will traverse individual array</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T(n-2) + constant*(n-1) + constant*n =  T(n-2) + 2*constant*n - constant</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T(n-3) + 3*constant*n - 2*constant - constant</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T(n-k) + k*constant*n - (k-1)*constant ..... - 2*constant - constant</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T(n-k) + k*constant*n - constant*[(k-1) ....  + 3 + 2 + 1]</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T(n-k) + k*n*constant - constant*[k*(k-1)/2]</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put n=k</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T(0) + constant*n*n - constant*[n*(n-1)/2]</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removing constant terms</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n*n - n*(n-1)/2</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190500" marR="190500" rtl="0" algn="l">
              <a:lnSpc>
                <a:spcPct val="150000"/>
              </a:lnSpc>
              <a:spcBef>
                <a:spcPts val="1700"/>
              </a:spcBef>
              <a:spcAft>
                <a:spcPts val="3300"/>
              </a:spcAft>
              <a:buClr>
                <a:srgbClr val="000000"/>
              </a:buClr>
              <a:buSzPts val="1300"/>
              <a:buFont typeface="Arial"/>
              <a:buNone/>
            </a:pPr>
            <a:r>
              <a:rPr b="1" i="0" lang="en" sz="1300" u="none" cap="none" strike="noStrike">
                <a:solidFill>
                  <a:schemeClr val="dk1"/>
                </a:solidFill>
                <a:highlight>
                  <a:schemeClr val="lt1"/>
                </a:highlight>
                <a:latin typeface="Times New Roman"/>
                <a:ea typeface="Times New Roman"/>
                <a:cs typeface="Times New Roman"/>
                <a:sym typeface="Times New Roman"/>
              </a:rPr>
              <a:t>T(n) = O(n^2)</a:t>
            </a:r>
            <a:endParaRPr b="1" i="0" sz="13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Binary Search</a:t>
            </a:r>
            <a:endParaRPr/>
          </a:p>
        </p:txBody>
      </p:sp>
      <p:sp>
        <p:nvSpPr>
          <p:cNvPr id="92" name="Google Shape;92;p7"/>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Binary search is the search technique which works efficiently on the sorted lists. Hence, in order to search an element into some list by using binary search technique, we must ensure that the list is sorted.</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Binary search follows divide and conquer approach in which, the list is divided into two halves and the item is compared with the middle element of the list. If the match is found then, the location of middle element is returned otherwise, we search into either of the halves depending upon the result produced through the match.</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bf5cff2fbf_0_1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Complexity-Average Case</a:t>
            </a:r>
            <a:endParaRPr/>
          </a:p>
        </p:txBody>
      </p:sp>
      <p:sp>
        <p:nvSpPr>
          <p:cNvPr id="448" name="Google Shape;448;g1bf5cff2fbf_0_187"/>
          <p:cNvSpPr txBox="1"/>
          <p:nvPr/>
        </p:nvSpPr>
        <p:spPr>
          <a:xfrm>
            <a:off x="201450" y="1101225"/>
            <a:ext cx="7923300" cy="14391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50000"/>
              </a:lnSpc>
              <a:spcBef>
                <a:spcPts val="1700"/>
              </a:spcBef>
              <a:spcAft>
                <a:spcPts val="0"/>
              </a:spcAft>
              <a:buClr>
                <a:srgbClr val="000000"/>
              </a:buClr>
              <a:buSzPts val="1350"/>
              <a:buFont typeface="Arial"/>
              <a:buNone/>
            </a:pPr>
            <a:r>
              <a:rPr b="0" i="0" lang="en" sz="1350" u="none" cap="none" strike="noStrike">
                <a:solidFill>
                  <a:srgbClr val="3C484E"/>
                </a:solidFill>
                <a:highlight>
                  <a:srgbClr val="FFFFFF"/>
                </a:highlight>
                <a:latin typeface="Arial"/>
                <a:ea typeface="Arial"/>
                <a:cs typeface="Arial"/>
                <a:sym typeface="Arial"/>
              </a:rPr>
              <a:t>the overall average case for the quick sort is this which we will get by taking average of all complexities</a:t>
            </a:r>
            <a:endParaRPr b="0" i="0" sz="1350" u="none" cap="none" strike="noStrike">
              <a:solidFill>
                <a:srgbClr val="3C484E"/>
              </a:solidFill>
              <a:highlight>
                <a:srgbClr val="FFFFFF"/>
              </a:highlight>
              <a:latin typeface="Arial"/>
              <a:ea typeface="Arial"/>
              <a:cs typeface="Arial"/>
              <a:sym typeface="Arial"/>
            </a:endParaRPr>
          </a:p>
          <a:p>
            <a:pPr indent="0" lvl="0" marL="190500" marR="190500" rtl="0" algn="l">
              <a:lnSpc>
                <a:spcPct val="150000"/>
              </a:lnSpc>
              <a:spcBef>
                <a:spcPts val="3300"/>
              </a:spcBef>
              <a:spcAft>
                <a:spcPts val="3300"/>
              </a:spcAft>
              <a:buClr>
                <a:srgbClr val="000000"/>
              </a:buClr>
              <a:buSzPts val="1350"/>
              <a:buFont typeface="Arial"/>
              <a:buNone/>
            </a:pPr>
            <a:r>
              <a:t/>
            </a:r>
            <a:endParaRPr b="0" i="0" sz="1350" u="none" cap="none" strike="noStrike">
              <a:solidFill>
                <a:srgbClr val="3C484E"/>
              </a:solidFill>
              <a:highlight>
                <a:srgbClr val="FFFFFF"/>
              </a:highlight>
              <a:latin typeface="Arial"/>
              <a:ea typeface="Arial"/>
              <a:cs typeface="Arial"/>
              <a:sym typeface="Arial"/>
            </a:endParaRPr>
          </a:p>
        </p:txBody>
      </p:sp>
      <p:sp>
        <p:nvSpPr>
          <p:cNvPr id="449" name="Google Shape;449;g1bf5cff2fbf_0_187"/>
          <p:cNvSpPr txBox="1"/>
          <p:nvPr/>
        </p:nvSpPr>
        <p:spPr>
          <a:xfrm>
            <a:off x="533400" y="2027850"/>
            <a:ext cx="74265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lets T(n) be total time taken</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then for average we will consider random element as pivot</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lets index i be pivot</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then time complexity will be</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T(i) + T(n-i)</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1/n *[\sum_{i=1}^{n-1} T(i)] + 1/n*[\sum_{i=1}^{n-1} T(n-i)]</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As [\sum_{i=1}^{n-1} T(i)] and [\sum_{i=1}^{n-1} T(n-i)] equal likely functions</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therefore</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highlight>
                  <a:schemeClr val="lt1"/>
                </a:highlight>
                <a:latin typeface="Times New Roman"/>
                <a:ea typeface="Times New Roman"/>
                <a:cs typeface="Times New Roman"/>
                <a:sym typeface="Times New Roman"/>
              </a:rPr>
              <a:t>T(n) = 2/n*[\sum_{i=1}^{n-1} T(i)]</a:t>
            </a:r>
            <a:endParaRPr b="0" i="0" sz="13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bf5cff2fbf_0_193"/>
          <p:cNvSpPr txBox="1"/>
          <p:nvPr>
            <p:ph type="title"/>
          </p:nvPr>
        </p:nvSpPr>
        <p:spPr>
          <a:xfrm>
            <a:off x="311700" y="17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Complexity-Average Case</a:t>
            </a:r>
            <a:endParaRPr/>
          </a:p>
        </p:txBody>
      </p:sp>
      <p:sp>
        <p:nvSpPr>
          <p:cNvPr id="455" name="Google Shape;455;g1bf5cff2fbf_0_193"/>
          <p:cNvSpPr txBox="1"/>
          <p:nvPr/>
        </p:nvSpPr>
        <p:spPr>
          <a:xfrm>
            <a:off x="0" y="648900"/>
            <a:ext cx="91440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multiply both side by n</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n*T(n) = 2*[\sum_{i=1}^{n-1} T(i)]      ............(1)</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put n = n-1</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(n-1)*T(n-1) = 2*[\sum_{i=1}^{n-2} T(i)]      ............(2)</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substract 1 and 2</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then we will get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n*T(n) - (n-1)*T(n-1) = 2*T(n-1) + c*n^2 + c*(n-1)^2</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n*T(n) = T(n-1)[2+n-1] + 2*c*n - c</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n*T(n) = T(n-1)*(n+1) + 2*c*n [removed c as it was constant]</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divide both side by n*(n+1),</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T(n)/(n+1) = T(n-1)/n + 2*c/(n+1) .............(3)</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put n = n-1,</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T(n-1)/n = T(n-2)/(n-1) + 2*c/n   ............(4)</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put n = n-2,</a:t>
            </a:r>
            <a:endParaRPr b="0" i="0" sz="14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chemeClr val="lt1"/>
                </a:highlight>
                <a:latin typeface="Times New Roman"/>
                <a:ea typeface="Times New Roman"/>
                <a:cs typeface="Times New Roman"/>
                <a:sym typeface="Times New Roman"/>
              </a:rPr>
              <a:t>  T(n-2)/n = T(n-3)/(n-2) + 2*c/(n-1)   ............(5)</a:t>
            </a:r>
            <a:endParaRPr b="0" i="0" sz="1400" u="none" cap="none" strike="noStrik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1bf5cff2fbf_0_1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Time Complexity-Average Case</a:t>
            </a:r>
            <a:endParaRPr/>
          </a:p>
        </p:txBody>
      </p:sp>
      <p:sp>
        <p:nvSpPr>
          <p:cNvPr id="461" name="Google Shape;461;g1bf5cff2fbf_0_198"/>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by putting 4 in 3 and then 3 in 2 we will get</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  T(n)/(n+1) = T(n-2)/(n-1) + 2*c/(n-1) + 2*c/n + 2*c/(n+1)</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also we can find equation for T(n-2) by putting n = n-2 in (3)</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at last we will get</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  T(n)/(n+1) = T(1)/2 + 2*c * [1/(n-1) + 1/n + 1/(n+1) +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  T(n)/(n+1) = T(1)/2 + 2*c*log(n) + C</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  T(n) = 2*c*log(n) * (n+1)</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now by removing constants,</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  T(n) = log(n)*(n+1)</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therefore,</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75"/>
              <a:buFont typeface="Arial"/>
              <a:buNone/>
            </a:pPr>
            <a:r>
              <a:t/>
            </a:r>
            <a:endParaRPr sz="5649">
              <a:solidFill>
                <a:schemeClr val="dk1"/>
              </a:solidFill>
              <a:highlight>
                <a:schemeClr val="lt1"/>
              </a:highlight>
              <a:latin typeface="Times New Roman"/>
              <a:ea typeface="Times New Roman"/>
              <a:cs typeface="Times New Roman"/>
              <a:sym typeface="Times New Roman"/>
            </a:endParaRPr>
          </a:p>
          <a:p>
            <a:pPr indent="0" lvl="0" marL="190500" marR="190500" rtl="0" algn="l">
              <a:lnSpc>
                <a:spcPct val="150000"/>
              </a:lnSpc>
              <a:spcBef>
                <a:spcPts val="1700"/>
              </a:spcBef>
              <a:spcAft>
                <a:spcPts val="0"/>
              </a:spcAft>
              <a:buClr>
                <a:schemeClr val="dk1"/>
              </a:buClr>
              <a:buSzPts val="275"/>
              <a:buFont typeface="Arial"/>
              <a:buNone/>
            </a:pPr>
            <a:r>
              <a:rPr lang="en" sz="5649">
                <a:solidFill>
                  <a:schemeClr val="dk1"/>
                </a:solidFill>
                <a:highlight>
                  <a:schemeClr val="lt1"/>
                </a:highlight>
                <a:latin typeface="Times New Roman"/>
                <a:ea typeface="Times New Roman"/>
                <a:cs typeface="Times New Roman"/>
                <a:sym typeface="Times New Roman"/>
              </a:rPr>
              <a:t>  T(n) = O(n*log(n))</a:t>
            </a:r>
            <a:endParaRPr sz="5649">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3300"/>
              </a:spcBef>
              <a:spcAft>
                <a:spcPts val="1200"/>
              </a:spcAft>
              <a:buSzPts val="1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bf5cff2fbf_0_2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Advantages and disadvanatges</a:t>
            </a:r>
            <a:endParaRPr/>
          </a:p>
        </p:txBody>
      </p:sp>
      <p:sp>
        <p:nvSpPr>
          <p:cNvPr id="467" name="Google Shape;467;g1bf5cff2fbf_0_203"/>
          <p:cNvSpPr txBox="1"/>
          <p:nvPr>
            <p:ph idx="1" type="body"/>
          </p:nvPr>
        </p:nvSpPr>
        <p:spPr>
          <a:xfrm>
            <a:off x="311700" y="1152475"/>
            <a:ext cx="8520600" cy="3803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u="sng">
                <a:solidFill>
                  <a:srgbClr val="303030"/>
                </a:solidFill>
                <a:highlight>
                  <a:srgbClr val="FFFFFF"/>
                </a:highlight>
              </a:rPr>
              <a:t>Advantages of Quick Sort-</a:t>
            </a:r>
            <a:endParaRPr b="1" sz="12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200">
                <a:solidFill>
                  <a:srgbClr val="303030"/>
                </a:solidFill>
                <a:highlight>
                  <a:srgbClr val="FFFFFF"/>
                </a:highlight>
              </a:rPr>
              <a:t> The advantages of quick sort algorithm are-</a:t>
            </a:r>
            <a:endParaRPr sz="1200">
              <a:solidFill>
                <a:srgbClr val="303030"/>
              </a:solidFill>
              <a:highlight>
                <a:srgbClr val="FFFFFF"/>
              </a:highlight>
            </a:endParaRPr>
          </a:p>
          <a:p>
            <a:pPr indent="-304800" lvl="0" marL="596900" rtl="0" algn="l">
              <a:lnSpc>
                <a:spcPct val="115000"/>
              </a:lnSpc>
              <a:spcBef>
                <a:spcPts val="900"/>
              </a:spcBef>
              <a:spcAft>
                <a:spcPts val="0"/>
              </a:spcAft>
              <a:buClr>
                <a:srgbClr val="303030"/>
              </a:buClr>
              <a:buSzPts val="1200"/>
              <a:buChar char="●"/>
            </a:pPr>
            <a:r>
              <a:rPr lang="en" sz="1200">
                <a:solidFill>
                  <a:srgbClr val="303030"/>
                </a:solidFill>
                <a:highlight>
                  <a:srgbClr val="FFFFFF"/>
                </a:highlight>
              </a:rPr>
              <a:t>Quick Sort is an in-place sort, so it requires no temporary memory.(</a:t>
            </a:r>
            <a:r>
              <a:rPr lang="en" sz="1150">
                <a:solidFill>
                  <a:srgbClr val="333333"/>
                </a:solidFill>
                <a:highlight>
                  <a:srgbClr val="FFFFFF"/>
                </a:highlight>
              </a:rPr>
              <a:t>which means the numbers are all </a:t>
            </a:r>
            <a:r>
              <a:rPr b="1" lang="en" sz="1150">
                <a:solidFill>
                  <a:srgbClr val="333333"/>
                </a:solidFill>
                <a:highlight>
                  <a:srgbClr val="FFFFFF"/>
                </a:highlight>
              </a:rPr>
              <a:t>sorted within</a:t>
            </a:r>
            <a:r>
              <a:rPr lang="en" sz="1150">
                <a:solidFill>
                  <a:srgbClr val="333333"/>
                </a:solidFill>
                <a:highlight>
                  <a:srgbClr val="FFFFFF"/>
                </a:highlight>
              </a:rPr>
              <a:t> the original array itself.)</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Quick Sort is typically faster than other algorithms.(because its inner loop can be efficiently implemented on most architectures)</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Quick Sort tends to make excellent usage of the memory hierarchy like virtual memory or caches.</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Quick Sort can be easily parallelized due to its divide and conquer nature.</a:t>
            </a:r>
            <a:endParaRPr sz="120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200">
                <a:solidFill>
                  <a:srgbClr val="303030"/>
                </a:solidFill>
                <a:highlight>
                  <a:srgbClr val="FFFFFF"/>
                </a:highlight>
              </a:rPr>
              <a:t> </a:t>
            </a:r>
            <a:r>
              <a:rPr b="1" lang="en" sz="1200" u="sng">
                <a:solidFill>
                  <a:srgbClr val="303030"/>
                </a:solidFill>
                <a:highlight>
                  <a:srgbClr val="FFFFFF"/>
                </a:highlight>
              </a:rPr>
              <a:t>Disadvantages of Quick Sort-</a:t>
            </a:r>
            <a:endParaRPr b="1" sz="1200" u="sng">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200">
                <a:solidFill>
                  <a:srgbClr val="303030"/>
                </a:solidFill>
                <a:highlight>
                  <a:srgbClr val="FFFFFF"/>
                </a:highlight>
              </a:rPr>
              <a:t> The disadvantages of quick sort algorithm are-</a:t>
            </a:r>
            <a:endParaRPr sz="1200">
              <a:solidFill>
                <a:srgbClr val="303030"/>
              </a:solidFill>
              <a:highlight>
                <a:srgbClr val="FFFFFF"/>
              </a:highlight>
            </a:endParaRPr>
          </a:p>
          <a:p>
            <a:pPr indent="-304800" lvl="0" marL="596900" rtl="0" algn="l">
              <a:lnSpc>
                <a:spcPct val="115000"/>
              </a:lnSpc>
              <a:spcBef>
                <a:spcPts val="900"/>
              </a:spcBef>
              <a:spcAft>
                <a:spcPts val="0"/>
              </a:spcAft>
              <a:buClr>
                <a:srgbClr val="303030"/>
              </a:buClr>
              <a:buSzPts val="1200"/>
              <a:buChar char="●"/>
            </a:pPr>
            <a:r>
              <a:rPr lang="en" sz="1200">
                <a:solidFill>
                  <a:srgbClr val="303030"/>
                </a:solidFill>
                <a:highlight>
                  <a:srgbClr val="FFFFFF"/>
                </a:highlight>
              </a:rPr>
              <a:t>The worst case complexity of quick sort is O(n</a:t>
            </a:r>
            <a:r>
              <a:rPr baseline="30000" lang="en" sz="1200">
                <a:solidFill>
                  <a:srgbClr val="303030"/>
                </a:solidFill>
                <a:highlight>
                  <a:srgbClr val="FFFFFF"/>
                </a:highlight>
              </a:rPr>
              <a:t>2</a:t>
            </a:r>
            <a:r>
              <a:rPr lang="en" sz="1200">
                <a:solidFill>
                  <a:srgbClr val="303030"/>
                </a:solidFill>
                <a:highlight>
                  <a:srgbClr val="FFFFFF"/>
                </a:highlight>
              </a:rPr>
              <a:t>).</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This complexity is worse than O(nlogn) worst case complexity of algorithms like merge sort, heap sort etc.</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It is not a stable sort i.e. the order of equal elements may not be preserved.</a:t>
            </a:r>
            <a:r>
              <a:rPr lang="en" sz="1150">
                <a:solidFill>
                  <a:srgbClr val="333333"/>
                </a:solidFill>
                <a:highlight>
                  <a:srgbClr val="FFFFFF"/>
                </a:highlight>
              </a:rPr>
              <a:t>because the swapping of elements is done according to pivot’s position (without considering their original positions). A sorting algorithm is said to be stable if it maintains the relative order of records in the case of equality of keys.</a:t>
            </a:r>
            <a:endParaRPr sz="1200">
              <a:solidFill>
                <a:srgbClr val="303030"/>
              </a:solidFill>
              <a:highlight>
                <a:srgbClr val="FFFFFF"/>
              </a:highlight>
            </a:endParaRPr>
          </a:p>
          <a:p>
            <a:pPr indent="0" lvl="0" marL="0" rtl="0" algn="l">
              <a:lnSpc>
                <a:spcPct val="115000"/>
              </a:lnSpc>
              <a:spcBef>
                <a:spcPts val="1500"/>
              </a:spcBef>
              <a:spcAft>
                <a:spcPts val="1200"/>
              </a:spcAft>
              <a:buSzPts val="1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bf5cff2fbf_0_2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Applications</a:t>
            </a:r>
            <a:endParaRPr/>
          </a:p>
        </p:txBody>
      </p:sp>
      <p:sp>
        <p:nvSpPr>
          <p:cNvPr id="473" name="Google Shape;473;g1bf5cff2fbf_0_2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0000"/>
              </a:lnSpc>
              <a:spcBef>
                <a:spcPts val="800"/>
              </a:spcBef>
              <a:spcAft>
                <a:spcPts val="0"/>
              </a:spcAft>
              <a:buClr>
                <a:schemeClr val="dk1"/>
              </a:buClr>
              <a:buSzPts val="1100"/>
              <a:buFont typeface="Arial"/>
              <a:buNone/>
            </a:pPr>
            <a:r>
              <a:rPr b="1" lang="en" sz="1350">
                <a:solidFill>
                  <a:srgbClr val="333333"/>
                </a:solidFill>
                <a:highlight>
                  <a:srgbClr val="FFFFFF"/>
                </a:highlight>
              </a:rPr>
              <a:t>Quicksort works in the following way</a:t>
            </a:r>
            <a:endParaRPr b="1" sz="13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150">
                <a:solidFill>
                  <a:srgbClr val="333333"/>
                </a:solidFill>
                <a:highlight>
                  <a:srgbClr val="FFFFFF"/>
                </a:highlight>
              </a:rPr>
              <a:t>Before diving into any algorithm, its very much necessary for us to understand what are the real world applications of it. Quick sort provides a fast and methodical approach to sort any lists of things. Following are some of the applications where quick sort is used.</a:t>
            </a:r>
            <a:endParaRPr sz="1150">
              <a:solidFill>
                <a:srgbClr val="333333"/>
              </a:solidFill>
              <a:highlight>
                <a:srgbClr val="FFFFFF"/>
              </a:highlight>
            </a:endParaRPr>
          </a:p>
          <a:p>
            <a:pPr indent="-301625" lvl="0" marL="457200" rtl="0" algn="l">
              <a:lnSpc>
                <a:spcPct val="115000"/>
              </a:lnSpc>
              <a:spcBef>
                <a:spcPts val="800"/>
              </a:spcBef>
              <a:spcAft>
                <a:spcPts val="0"/>
              </a:spcAft>
              <a:buClr>
                <a:srgbClr val="333333"/>
              </a:buClr>
              <a:buSzPts val="1150"/>
              <a:buChar char="●"/>
            </a:pPr>
            <a:r>
              <a:rPr b="1" i="1" lang="en" sz="1150">
                <a:solidFill>
                  <a:srgbClr val="333333"/>
                </a:solidFill>
                <a:highlight>
                  <a:srgbClr val="FFFFFF"/>
                </a:highlight>
              </a:rPr>
              <a:t>Commercial computing:</a:t>
            </a:r>
            <a:r>
              <a:rPr lang="en" sz="1150">
                <a:solidFill>
                  <a:srgbClr val="333333"/>
                </a:solidFill>
                <a:highlight>
                  <a:srgbClr val="FFFFFF"/>
                </a:highlight>
              </a:rPr>
              <a:t> Used in various government and private organizations for the purpose of sorting various data like sorting of accounts/profiles by name or any given ID, sorting transactions by time or locations, sorting files by name or date of creation etc.</a:t>
            </a:r>
            <a:endParaRPr sz="1150">
              <a:solidFill>
                <a:srgbClr val="333333"/>
              </a:solidFill>
              <a:highlight>
                <a:srgbClr val="FFFFFF"/>
              </a:highlight>
            </a:endParaRPr>
          </a:p>
          <a:p>
            <a:pPr indent="-301625" lvl="0" marL="457200" rtl="0" algn="l">
              <a:lnSpc>
                <a:spcPct val="115000"/>
              </a:lnSpc>
              <a:spcBef>
                <a:spcPts val="0"/>
              </a:spcBef>
              <a:spcAft>
                <a:spcPts val="0"/>
              </a:spcAft>
              <a:buClr>
                <a:srgbClr val="333333"/>
              </a:buClr>
              <a:buSzPts val="1150"/>
              <a:buChar char="●"/>
            </a:pPr>
            <a:r>
              <a:rPr b="1" i="1" lang="en" sz="1150">
                <a:solidFill>
                  <a:srgbClr val="333333"/>
                </a:solidFill>
                <a:highlight>
                  <a:srgbClr val="FFFFFF"/>
                </a:highlight>
              </a:rPr>
              <a:t>Numerical computations:</a:t>
            </a:r>
            <a:r>
              <a:rPr lang="en" sz="1150">
                <a:solidFill>
                  <a:srgbClr val="333333"/>
                </a:solidFill>
                <a:highlight>
                  <a:srgbClr val="FFFFFF"/>
                </a:highlight>
              </a:rPr>
              <a:t> Most of the efficiently developed algorithms use priority queues and inturn sorting to achieve accuracy in all the calculations.</a:t>
            </a:r>
            <a:endParaRPr sz="1150">
              <a:solidFill>
                <a:srgbClr val="333333"/>
              </a:solidFill>
              <a:highlight>
                <a:srgbClr val="FFFFFF"/>
              </a:highlight>
            </a:endParaRPr>
          </a:p>
          <a:p>
            <a:pPr indent="-301625" lvl="0" marL="457200" rtl="0" algn="l">
              <a:lnSpc>
                <a:spcPct val="115000"/>
              </a:lnSpc>
              <a:spcBef>
                <a:spcPts val="0"/>
              </a:spcBef>
              <a:spcAft>
                <a:spcPts val="0"/>
              </a:spcAft>
              <a:buClr>
                <a:srgbClr val="333333"/>
              </a:buClr>
              <a:buSzPts val="1150"/>
              <a:buChar char="●"/>
            </a:pPr>
            <a:r>
              <a:rPr b="1" i="1" lang="en" sz="1150">
                <a:solidFill>
                  <a:srgbClr val="333333"/>
                </a:solidFill>
                <a:highlight>
                  <a:srgbClr val="FFFFFF"/>
                </a:highlight>
              </a:rPr>
              <a:t>Information search:</a:t>
            </a:r>
            <a:r>
              <a:rPr lang="en" sz="1150">
                <a:solidFill>
                  <a:srgbClr val="333333"/>
                </a:solidFill>
                <a:highlight>
                  <a:srgbClr val="FFFFFF"/>
                </a:highlight>
              </a:rPr>
              <a:t> Sorting algorithms aid in better search of information and what faster way exists than to achieve sorting using quick sort.</a:t>
            </a:r>
            <a:endParaRPr sz="115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150">
                <a:solidFill>
                  <a:srgbClr val="333333"/>
                </a:solidFill>
                <a:highlight>
                  <a:srgbClr val="FFFFFF"/>
                </a:highlight>
              </a:rPr>
              <a:t>Basically, quick sort is used everywhere for faster results and in the cases where there are space constraints.</a:t>
            </a:r>
            <a:endParaRPr sz="1150">
              <a:solidFill>
                <a:srgbClr val="333333"/>
              </a:solidFill>
              <a:highlight>
                <a:srgbClr val="FFFFFF"/>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bf5cff2fbf_0_2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1400">
                <a:solidFill>
                  <a:srgbClr val="333333"/>
                </a:solidFill>
                <a:highlight>
                  <a:srgbClr val="FFFFFF"/>
                </a:highlight>
              </a:rPr>
              <a:t>What is Randomised Quick Sort? Why is it used?</a:t>
            </a:r>
            <a:endParaRPr sz="1400"/>
          </a:p>
        </p:txBody>
      </p:sp>
      <p:sp>
        <p:nvSpPr>
          <p:cNvPr id="479" name="Google Shape;479;g1bf5cff2fbf_0_213"/>
          <p:cNvSpPr txBox="1"/>
          <p:nvPr>
            <p:ph idx="1" type="body"/>
          </p:nvPr>
        </p:nvSpPr>
        <p:spPr>
          <a:xfrm>
            <a:off x="311700" y="1152475"/>
            <a:ext cx="8520600" cy="3856800"/>
          </a:xfrm>
          <a:prstGeom prst="rect">
            <a:avLst/>
          </a:prstGeom>
          <a:noFill/>
          <a:ln>
            <a:noFill/>
          </a:ln>
        </p:spPr>
        <p:txBody>
          <a:bodyPr anchorCtr="0" anchor="t" bIns="91425" lIns="91425" spcFirstLastPara="1" rIns="91425" wrap="square" tIns="91425">
            <a:normAutofit fontScale="92500" lnSpcReduction="20000"/>
          </a:bodyPr>
          <a:lstStyle/>
          <a:p>
            <a:pPr indent="-317756" lvl="0" marL="457200" rtl="0" algn="l">
              <a:lnSpc>
                <a:spcPct val="115000"/>
              </a:lnSpc>
              <a:spcBef>
                <a:spcPts val="0"/>
              </a:spcBef>
              <a:spcAft>
                <a:spcPts val="0"/>
              </a:spcAft>
              <a:buClr>
                <a:schemeClr val="dk1"/>
              </a:buClr>
              <a:buSzPct val="100000"/>
              <a:buFont typeface="Times New Roman"/>
              <a:buChar char="●"/>
            </a:pPr>
            <a:r>
              <a:rPr lang="en" sz="1517">
                <a:solidFill>
                  <a:schemeClr val="dk1"/>
                </a:solidFill>
                <a:highlight>
                  <a:srgbClr val="FFFFFF"/>
                </a:highlight>
                <a:latin typeface="Times New Roman"/>
                <a:ea typeface="Times New Roman"/>
                <a:cs typeface="Times New Roman"/>
                <a:sym typeface="Times New Roman"/>
              </a:rPr>
              <a:t>Sometimes, it happens that by choosing the rightmost element at all times might result in the worst case scenario.</a:t>
            </a:r>
            <a:endParaRPr sz="1517">
              <a:solidFill>
                <a:schemeClr val="dk1"/>
              </a:solidFill>
              <a:highlight>
                <a:srgbClr val="FFFFFF"/>
              </a:highlight>
              <a:latin typeface="Times New Roman"/>
              <a:ea typeface="Times New Roman"/>
              <a:cs typeface="Times New Roman"/>
              <a:sym typeface="Times New Roman"/>
            </a:endParaRPr>
          </a:p>
          <a:p>
            <a:pPr indent="-317756" lvl="0" marL="457200" rtl="0" algn="l">
              <a:lnSpc>
                <a:spcPct val="115000"/>
              </a:lnSpc>
              <a:spcBef>
                <a:spcPts val="0"/>
              </a:spcBef>
              <a:spcAft>
                <a:spcPts val="0"/>
              </a:spcAft>
              <a:buClr>
                <a:schemeClr val="dk1"/>
              </a:buClr>
              <a:buSzPct val="100000"/>
              <a:buFont typeface="Times New Roman"/>
              <a:buChar char="●"/>
            </a:pPr>
            <a:r>
              <a:rPr lang="en" sz="1517">
                <a:solidFill>
                  <a:schemeClr val="dk1"/>
                </a:solidFill>
                <a:highlight>
                  <a:srgbClr val="FFFFFF"/>
                </a:highlight>
                <a:latin typeface="Times New Roman"/>
                <a:ea typeface="Times New Roman"/>
                <a:cs typeface="Times New Roman"/>
                <a:sym typeface="Times New Roman"/>
              </a:rPr>
              <a:t>In such cases, choosing a random element as your pivot at each step will reduce the probability of triggering the worst case behavior. We will be more likely choosing pivots closer to the center of the array, and when this happens, the recursion branches more evenly and thus the algorithm terminates a lot faster.</a:t>
            </a:r>
            <a:endParaRPr sz="1517">
              <a:solidFill>
                <a:schemeClr val="dk1"/>
              </a:solidFill>
              <a:highlight>
                <a:srgbClr val="FFFFFF"/>
              </a:highlight>
              <a:latin typeface="Times New Roman"/>
              <a:ea typeface="Times New Roman"/>
              <a:cs typeface="Times New Roman"/>
              <a:sym typeface="Times New Roman"/>
            </a:endParaRPr>
          </a:p>
          <a:p>
            <a:pPr indent="-317756" lvl="0" marL="457200" rtl="0" algn="l">
              <a:lnSpc>
                <a:spcPct val="115000"/>
              </a:lnSpc>
              <a:spcBef>
                <a:spcPts val="0"/>
              </a:spcBef>
              <a:spcAft>
                <a:spcPts val="0"/>
              </a:spcAft>
              <a:buClr>
                <a:schemeClr val="dk1"/>
              </a:buClr>
              <a:buSzPct val="100000"/>
              <a:buChar char="●"/>
            </a:pPr>
            <a:r>
              <a:rPr lang="en" sz="1517">
                <a:solidFill>
                  <a:schemeClr val="dk1"/>
                </a:solidFill>
                <a:highlight>
                  <a:srgbClr val="FFFFFF"/>
                </a:highlight>
                <a:latin typeface="Times New Roman"/>
                <a:ea typeface="Times New Roman"/>
                <a:cs typeface="Times New Roman"/>
                <a:sym typeface="Times New Roman"/>
              </a:rPr>
              <a:t>The runtime complexity is expected to be </a:t>
            </a:r>
            <a:r>
              <a:rPr lang="en" sz="1517">
                <a:solidFill>
                  <a:schemeClr val="dk1"/>
                </a:solidFill>
                <a:highlight>
                  <a:srgbClr val="F9F2F4"/>
                </a:highlight>
                <a:latin typeface="Times New Roman"/>
                <a:ea typeface="Times New Roman"/>
                <a:cs typeface="Times New Roman"/>
                <a:sym typeface="Times New Roman"/>
              </a:rPr>
              <a:t>O(n log n)</a:t>
            </a:r>
            <a:r>
              <a:rPr lang="en" sz="1517">
                <a:solidFill>
                  <a:schemeClr val="dk1"/>
                </a:solidFill>
                <a:highlight>
                  <a:srgbClr val="FFFFFF"/>
                </a:highlight>
                <a:latin typeface="Times New Roman"/>
                <a:ea typeface="Times New Roman"/>
                <a:cs typeface="Times New Roman"/>
                <a:sym typeface="Times New Roman"/>
              </a:rPr>
              <a:t> as the selected random pivots are supposed to avoid the worst case behavior.</a:t>
            </a:r>
            <a:endParaRPr sz="1517">
              <a:solidFill>
                <a:schemeClr val="dk1"/>
              </a:solidFill>
              <a:highlight>
                <a:srgbClr val="FFFFFF"/>
              </a:highlight>
              <a:latin typeface="Times New Roman"/>
              <a:ea typeface="Times New Roman"/>
              <a:cs typeface="Times New Roman"/>
              <a:sym typeface="Times New Roman"/>
            </a:endParaRPr>
          </a:p>
          <a:p>
            <a:pPr indent="-317756" lvl="0" marL="457200" rtl="0" algn="l">
              <a:lnSpc>
                <a:spcPct val="115000"/>
              </a:lnSpc>
              <a:spcBef>
                <a:spcPts val="0"/>
              </a:spcBef>
              <a:spcAft>
                <a:spcPts val="0"/>
              </a:spcAft>
              <a:buClr>
                <a:schemeClr val="dk1"/>
              </a:buClr>
              <a:buSzPct val="100000"/>
              <a:buFont typeface="Times New Roman"/>
              <a:buChar char="●"/>
            </a:pPr>
            <a:r>
              <a:rPr lang="en" sz="1517">
                <a:solidFill>
                  <a:schemeClr val="dk1"/>
                </a:solidFill>
                <a:highlight>
                  <a:srgbClr val="FFFFFF"/>
                </a:highlight>
                <a:latin typeface="Times New Roman"/>
                <a:ea typeface="Times New Roman"/>
                <a:cs typeface="Times New Roman"/>
                <a:sym typeface="Times New Roman"/>
              </a:rPr>
              <a:t>The worst case time complexity of a typical implementation of </a:t>
            </a:r>
            <a:r>
              <a:rPr lang="en" sz="1517" u="sng">
                <a:solidFill>
                  <a:schemeClr val="dk1"/>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QuickSort </a:t>
            </a:r>
            <a:r>
              <a:rPr lang="en" sz="1517">
                <a:solidFill>
                  <a:schemeClr val="dk1"/>
                </a:solidFill>
                <a:highlight>
                  <a:srgbClr val="FFFFFF"/>
                </a:highlight>
                <a:latin typeface="Times New Roman"/>
                <a:ea typeface="Times New Roman"/>
                <a:cs typeface="Times New Roman"/>
                <a:sym typeface="Times New Roman"/>
              </a:rPr>
              <a:t>is O(n2). The worst case occurs when the picked pivot is always an extreme (smallest or largest) element. This happens when input array is sorted or reverse sorted and either first or last element is picked as pivot.</a:t>
            </a:r>
            <a:endParaRPr sz="1517">
              <a:solidFill>
                <a:schemeClr val="dk1"/>
              </a:solidFill>
              <a:highlight>
                <a:srgbClr val="FFFFFF"/>
              </a:highlight>
              <a:latin typeface="Times New Roman"/>
              <a:ea typeface="Times New Roman"/>
              <a:cs typeface="Times New Roman"/>
              <a:sym typeface="Times New Roman"/>
            </a:endParaRPr>
          </a:p>
          <a:p>
            <a:pPr indent="-317756" lvl="0" marL="457200" rtl="0" algn="l">
              <a:lnSpc>
                <a:spcPct val="115000"/>
              </a:lnSpc>
              <a:spcBef>
                <a:spcPts val="0"/>
              </a:spcBef>
              <a:spcAft>
                <a:spcPts val="0"/>
              </a:spcAft>
              <a:buClr>
                <a:schemeClr val="dk1"/>
              </a:buClr>
              <a:buSzPct val="100000"/>
              <a:buFont typeface="Times New Roman"/>
              <a:buChar char="●"/>
            </a:pPr>
            <a:r>
              <a:rPr lang="en" sz="1517">
                <a:solidFill>
                  <a:schemeClr val="dk1"/>
                </a:solidFill>
                <a:highlight>
                  <a:srgbClr val="FFFFFF"/>
                </a:highlight>
                <a:latin typeface="Times New Roman"/>
                <a:ea typeface="Times New Roman"/>
                <a:cs typeface="Times New Roman"/>
                <a:sym typeface="Times New Roman"/>
              </a:rPr>
              <a:t>Although randomized QuickSort works well even when the array is sorted, there is still possible that the randomly picked element is always extreme. Can the worst case be reduced to O(nLogn)?</a:t>
            </a:r>
            <a:endParaRPr sz="1517">
              <a:solidFill>
                <a:schemeClr val="dk1"/>
              </a:solidFill>
              <a:highlight>
                <a:srgbClr val="FFFFFF"/>
              </a:highlight>
              <a:latin typeface="Times New Roman"/>
              <a:ea typeface="Times New Roman"/>
              <a:cs typeface="Times New Roman"/>
              <a:sym typeface="Times New Roman"/>
            </a:endParaRPr>
          </a:p>
          <a:p>
            <a:pPr indent="-317756" lvl="0" marL="457200" rtl="0" algn="l">
              <a:lnSpc>
                <a:spcPct val="115000"/>
              </a:lnSpc>
              <a:spcBef>
                <a:spcPts val="0"/>
              </a:spcBef>
              <a:spcAft>
                <a:spcPts val="0"/>
              </a:spcAft>
              <a:buClr>
                <a:schemeClr val="dk1"/>
              </a:buClr>
              <a:buSzPct val="100000"/>
              <a:buFont typeface="Times New Roman"/>
              <a:buChar char="●"/>
            </a:pPr>
            <a:r>
              <a:rPr lang="en" sz="1517">
                <a:solidFill>
                  <a:schemeClr val="dk1"/>
                </a:solidFill>
                <a:highlight>
                  <a:srgbClr val="FFFFFF"/>
                </a:highlight>
                <a:latin typeface="Times New Roman"/>
                <a:ea typeface="Times New Roman"/>
                <a:cs typeface="Times New Roman"/>
                <a:sym typeface="Times New Roman"/>
              </a:rPr>
              <a:t>The answer is yes, we can achieve O(nLogn) worst case. The idea is based on the fact that the </a:t>
            </a:r>
            <a:r>
              <a:rPr lang="en" sz="1517" u="sng">
                <a:solidFill>
                  <a:schemeClr val="dk1"/>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median element of an unsorted array can be found in linear time</a:t>
            </a:r>
            <a:r>
              <a:rPr lang="en" sz="1517">
                <a:solidFill>
                  <a:schemeClr val="dk1"/>
                </a:solidFill>
                <a:highlight>
                  <a:srgbClr val="FFFFFF"/>
                </a:highlight>
                <a:latin typeface="Times New Roman"/>
                <a:ea typeface="Times New Roman"/>
                <a:cs typeface="Times New Roman"/>
                <a:sym typeface="Times New Roman"/>
              </a:rPr>
              <a:t>. So we find the median first, then partition the array around the median element</a:t>
            </a:r>
            <a:endParaRPr sz="1517">
              <a:solidFill>
                <a:schemeClr val="dk1"/>
              </a:solidFill>
              <a:highlight>
                <a:srgbClr val="FFFFFF"/>
              </a:highlight>
              <a:latin typeface="Times New Roman"/>
              <a:ea typeface="Times New Roman"/>
              <a:cs typeface="Times New Roman"/>
              <a:sym typeface="Times New Roman"/>
            </a:endParaRPr>
          </a:p>
          <a:p>
            <a:pPr indent="0" lvl="0" marL="457200" rtl="0" algn="l">
              <a:lnSpc>
                <a:spcPct val="115000"/>
              </a:lnSpc>
              <a:spcBef>
                <a:spcPts val="800"/>
              </a:spcBef>
              <a:spcAft>
                <a:spcPts val="0"/>
              </a:spcAft>
              <a:buSzPct val="108108"/>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bf5cff2fbf_0_2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FAQ</a:t>
            </a:r>
            <a:endParaRPr/>
          </a:p>
        </p:txBody>
      </p:sp>
      <p:sp>
        <p:nvSpPr>
          <p:cNvPr id="485" name="Google Shape;485;g1bf5cff2fbf_0_2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01625" lvl="0" marL="457200" rtl="0" algn="l">
              <a:lnSpc>
                <a:spcPct val="115000"/>
              </a:lnSpc>
              <a:spcBef>
                <a:spcPts val="0"/>
              </a:spcBef>
              <a:spcAft>
                <a:spcPts val="0"/>
              </a:spcAft>
              <a:buClr>
                <a:srgbClr val="333333"/>
              </a:buClr>
              <a:buSzPts val="1150"/>
              <a:buChar char="●"/>
            </a:pPr>
            <a:r>
              <a:rPr b="1" lang="en" sz="1150">
                <a:solidFill>
                  <a:srgbClr val="333333"/>
                </a:solidFill>
                <a:highlight>
                  <a:srgbClr val="FFFFFF"/>
                </a:highlight>
              </a:rPr>
              <a:t>Why Quick Sort is better than Merge Sort?</a:t>
            </a:r>
            <a:endParaRPr b="1" sz="1150">
              <a:solidFill>
                <a:srgbClr val="333333"/>
              </a:solidFill>
              <a:highlight>
                <a:srgbClr val="FFFFFF"/>
              </a:highlight>
            </a:endParaRPr>
          </a:p>
          <a:p>
            <a:pPr indent="-301625" lvl="1" marL="914400" rtl="0" algn="l">
              <a:lnSpc>
                <a:spcPct val="115000"/>
              </a:lnSpc>
              <a:spcBef>
                <a:spcPts val="0"/>
              </a:spcBef>
              <a:spcAft>
                <a:spcPts val="0"/>
              </a:spcAft>
              <a:buClr>
                <a:srgbClr val="333333"/>
              </a:buClr>
              <a:buSzPts val="1150"/>
              <a:buChar char="○"/>
            </a:pPr>
            <a:r>
              <a:rPr b="1" lang="en" sz="1150">
                <a:solidFill>
                  <a:srgbClr val="333333"/>
                </a:solidFill>
                <a:highlight>
                  <a:srgbClr val="FFFFFF"/>
                </a:highlight>
              </a:rPr>
              <a:t>Auxiliary Space :</a:t>
            </a:r>
            <a:r>
              <a:rPr lang="en" sz="1150">
                <a:solidFill>
                  <a:srgbClr val="333333"/>
                </a:solidFill>
                <a:highlight>
                  <a:srgbClr val="FFFFFF"/>
                </a:highlight>
              </a:rPr>
              <a:t> Quick sort is an in-place sorting algorithm whereas Merge sort uses extra space. In-place sorting means no additional storage space is used to perform sorting (except recursion stack). Merge sort requires a new temporary array to merge the sorted arrays thereby making Quick sort the better option.</a:t>
            </a:r>
            <a:endParaRPr sz="1150">
              <a:solidFill>
                <a:srgbClr val="333333"/>
              </a:solidFill>
              <a:highlight>
                <a:srgbClr val="FFFFFF"/>
              </a:highlight>
            </a:endParaRPr>
          </a:p>
          <a:p>
            <a:pPr indent="-301625" lvl="1" marL="914400" rtl="0" algn="l">
              <a:lnSpc>
                <a:spcPct val="115000"/>
              </a:lnSpc>
              <a:spcBef>
                <a:spcPts val="0"/>
              </a:spcBef>
              <a:spcAft>
                <a:spcPts val="0"/>
              </a:spcAft>
              <a:buClr>
                <a:srgbClr val="333333"/>
              </a:buClr>
              <a:buSzPts val="1150"/>
              <a:buChar char="○"/>
            </a:pPr>
            <a:r>
              <a:rPr b="1" lang="en" sz="1150">
                <a:solidFill>
                  <a:srgbClr val="333333"/>
                </a:solidFill>
                <a:highlight>
                  <a:srgbClr val="FFFFFF"/>
                </a:highlight>
              </a:rPr>
              <a:t>Worst Cases :</a:t>
            </a:r>
            <a:r>
              <a:rPr lang="en" sz="1150">
                <a:solidFill>
                  <a:srgbClr val="333333"/>
                </a:solidFill>
                <a:highlight>
                  <a:srgbClr val="FFFFFF"/>
                </a:highlight>
              </a:rPr>
              <a:t> The worst case runtime of quick sort is </a:t>
            </a:r>
            <a:r>
              <a:rPr b="1" lang="en" sz="1150">
                <a:solidFill>
                  <a:srgbClr val="333333"/>
                </a:solidFill>
                <a:highlight>
                  <a:srgbClr val="FFFFFF"/>
                </a:highlight>
              </a:rPr>
              <a:t>O(n2)</a:t>
            </a:r>
            <a:r>
              <a:rPr lang="en" sz="1150">
                <a:solidFill>
                  <a:srgbClr val="333333"/>
                </a:solidFill>
                <a:highlight>
                  <a:srgbClr val="FFFFFF"/>
                </a:highlight>
              </a:rPr>
              <a:t> can be avoided by using randomized quicksort as explained in the previous point. Obtaining average case behavior by choosing random pivot element improves the performance and becomes as efficient as merge sort.</a:t>
            </a:r>
            <a:endParaRPr sz="1150">
              <a:solidFill>
                <a:srgbClr val="333333"/>
              </a:solidFill>
              <a:highlight>
                <a:srgbClr val="FFFFFF"/>
              </a:highlight>
            </a:endParaRPr>
          </a:p>
          <a:p>
            <a:pPr indent="-301625" lvl="1" marL="914400" rtl="0" algn="l">
              <a:lnSpc>
                <a:spcPct val="115000"/>
              </a:lnSpc>
              <a:spcBef>
                <a:spcPts val="0"/>
              </a:spcBef>
              <a:spcAft>
                <a:spcPts val="0"/>
              </a:spcAft>
              <a:buClr>
                <a:srgbClr val="333333"/>
              </a:buClr>
              <a:buSzPts val="1150"/>
              <a:buChar char="○"/>
            </a:pPr>
            <a:r>
              <a:rPr b="1" lang="en" sz="1150">
                <a:solidFill>
                  <a:srgbClr val="333333"/>
                </a:solidFill>
                <a:highlight>
                  <a:srgbClr val="FFFFFF"/>
                </a:highlight>
              </a:rPr>
              <a:t>Cache Friendly:</a:t>
            </a:r>
            <a:r>
              <a:rPr lang="en" sz="1150">
                <a:solidFill>
                  <a:srgbClr val="333333"/>
                </a:solidFill>
                <a:highlight>
                  <a:srgbClr val="FFFFFF"/>
                </a:highlight>
              </a:rPr>
              <a:t> Quick Sort is also a cache friendly sorting algorithm as it has good locality of reference when used for arrays.</a:t>
            </a:r>
            <a:endParaRPr sz="1150">
              <a:solidFill>
                <a:srgbClr val="333333"/>
              </a:solidFill>
              <a:highlight>
                <a:srgbClr val="FFFFFF"/>
              </a:highlight>
            </a:endParaRPr>
          </a:p>
          <a:p>
            <a:pPr indent="-301625" lvl="0" marL="457200" rtl="0" algn="l">
              <a:lnSpc>
                <a:spcPct val="115000"/>
              </a:lnSpc>
              <a:spcBef>
                <a:spcPts val="0"/>
              </a:spcBef>
              <a:spcAft>
                <a:spcPts val="0"/>
              </a:spcAft>
              <a:buClr>
                <a:srgbClr val="333333"/>
              </a:buClr>
              <a:buSzPts val="1150"/>
              <a:buChar char="●"/>
            </a:pPr>
            <a:r>
              <a:rPr b="1" lang="en" sz="1150">
                <a:solidFill>
                  <a:srgbClr val="333333"/>
                </a:solidFill>
                <a:highlight>
                  <a:srgbClr val="FFFFFF"/>
                </a:highlight>
              </a:rPr>
              <a:t>Which is faster quick sort or merge sort?</a:t>
            </a:r>
            <a:br>
              <a:rPr b="1" lang="en" sz="1150">
                <a:solidFill>
                  <a:srgbClr val="333333"/>
                </a:solidFill>
                <a:highlight>
                  <a:srgbClr val="FFFFFF"/>
                </a:highlight>
              </a:rPr>
            </a:br>
            <a:r>
              <a:rPr lang="en" sz="1150">
                <a:solidFill>
                  <a:srgbClr val="333333"/>
                </a:solidFill>
                <a:highlight>
                  <a:srgbClr val="FFFFFF"/>
                </a:highlight>
              </a:rPr>
              <a:t>Quick sort is faster than the merge sort. Please refer the above question.</a:t>
            </a:r>
            <a:endParaRPr sz="1150">
              <a:solidFill>
                <a:srgbClr val="333333"/>
              </a:solidFill>
              <a:highlight>
                <a:srgbClr val="FFFFFF"/>
              </a:highlight>
            </a:endParaRPr>
          </a:p>
          <a:p>
            <a:pPr indent="-301625" lvl="0" marL="457200" rtl="0" algn="l">
              <a:lnSpc>
                <a:spcPct val="115000"/>
              </a:lnSpc>
              <a:spcBef>
                <a:spcPts val="0"/>
              </a:spcBef>
              <a:spcAft>
                <a:spcPts val="0"/>
              </a:spcAft>
              <a:buClr>
                <a:srgbClr val="333333"/>
              </a:buClr>
              <a:buSzPts val="1150"/>
              <a:buChar char="●"/>
            </a:pPr>
            <a:r>
              <a:rPr b="1" lang="en" sz="1150">
                <a:solidFill>
                  <a:srgbClr val="333333"/>
                </a:solidFill>
                <a:highlight>
                  <a:srgbClr val="FFFFFF"/>
                </a:highlight>
              </a:rPr>
              <a:t>Where is quick sort used?</a:t>
            </a:r>
            <a:br>
              <a:rPr b="1" lang="en" sz="1150">
                <a:solidFill>
                  <a:srgbClr val="333333"/>
                </a:solidFill>
                <a:highlight>
                  <a:srgbClr val="FFFFFF"/>
                </a:highlight>
              </a:rPr>
            </a:br>
            <a:r>
              <a:rPr lang="en" sz="1150">
                <a:solidFill>
                  <a:srgbClr val="333333"/>
                </a:solidFill>
                <a:highlight>
                  <a:srgbClr val="FFFFFF"/>
                </a:highlight>
              </a:rPr>
              <a:t>Quick sort is basically used to sort any list in fast and efficient manner. Since the algorithm is inplace, quick sort is used when we have restrictions in space availability too. Please refer to the Application section for further details.</a:t>
            </a:r>
            <a:endParaRPr sz="1150">
              <a:solidFill>
                <a:srgbClr val="333333"/>
              </a:solidFill>
              <a:highlight>
                <a:srgbClr val="FFFFFF"/>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bf5cff2fbf_0_2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Merge Sort</a:t>
            </a:r>
            <a:endParaRPr/>
          </a:p>
        </p:txBody>
      </p:sp>
      <p:sp>
        <p:nvSpPr>
          <p:cNvPr id="491" name="Google Shape;491;g1bf5cff2fbf_0_223"/>
          <p:cNvSpPr txBox="1"/>
          <p:nvPr>
            <p:ph idx="1" type="body"/>
          </p:nvPr>
        </p:nvSpPr>
        <p:spPr>
          <a:xfrm>
            <a:off x="311700" y="1017725"/>
            <a:ext cx="8520600" cy="3972300"/>
          </a:xfrm>
          <a:prstGeom prst="rect">
            <a:avLst/>
          </a:prstGeom>
          <a:noFill/>
          <a:ln>
            <a:noFill/>
          </a:ln>
        </p:spPr>
        <p:txBody>
          <a:bodyPr anchorCtr="0" anchor="t" bIns="91425" lIns="91425" spcFirstLastPara="1" rIns="91425" wrap="square" tIns="91425">
            <a:normAutofit fontScale="25000" lnSpcReduction="20000"/>
          </a:bodyPr>
          <a:lstStyle/>
          <a:p>
            <a:pPr indent="-330200" lvl="0" marL="457200" marR="50800" rtl="0" algn="l">
              <a:lnSpc>
                <a:spcPct val="115000"/>
              </a:lnSpc>
              <a:spcBef>
                <a:spcPts val="0"/>
              </a:spcBef>
              <a:spcAft>
                <a:spcPts val="0"/>
              </a:spcAft>
              <a:buClr>
                <a:srgbClr val="252C33"/>
              </a:buClr>
              <a:buSzPct val="100000"/>
              <a:buChar char="●"/>
            </a:pPr>
            <a:r>
              <a:rPr lang="en" sz="6400">
                <a:solidFill>
                  <a:srgbClr val="252C33"/>
                </a:solidFill>
                <a:highlight>
                  <a:srgbClr val="FFFFFF"/>
                </a:highlight>
              </a:rPr>
              <a:t>Merge sort is a divide-and-conquer algorithm based on the idea of breaking down a list into several sub-lists until each sublist consists of a single element and merging those sublists in a manner that results into a sorted list.</a:t>
            </a:r>
            <a:endParaRPr sz="6400">
              <a:solidFill>
                <a:srgbClr val="252C33"/>
              </a:solidFill>
              <a:highlight>
                <a:srgbClr val="FFFFFF"/>
              </a:highlight>
            </a:endParaRPr>
          </a:p>
          <a:p>
            <a:pPr indent="-330200" lvl="0" marL="457200" marR="50800" rtl="0" algn="l">
              <a:lnSpc>
                <a:spcPct val="115000"/>
              </a:lnSpc>
              <a:spcBef>
                <a:spcPts val="0"/>
              </a:spcBef>
              <a:spcAft>
                <a:spcPts val="0"/>
              </a:spcAft>
              <a:buClr>
                <a:srgbClr val="252C33"/>
              </a:buClr>
              <a:buSzPct val="100000"/>
              <a:buChar char="●"/>
            </a:pPr>
            <a:r>
              <a:rPr lang="en" sz="6400">
                <a:solidFill>
                  <a:srgbClr val="252C33"/>
                </a:solidFill>
                <a:highlight>
                  <a:srgbClr val="FFFFFF"/>
                </a:highlight>
              </a:rPr>
              <a:t>Merge sort works on Position of an elements rather than actual values</a:t>
            </a:r>
            <a:endParaRPr sz="6400">
              <a:solidFill>
                <a:srgbClr val="252C33"/>
              </a:solidFill>
              <a:highlight>
                <a:srgbClr val="FFFFFF"/>
              </a:highlight>
            </a:endParaRPr>
          </a:p>
          <a:p>
            <a:pPr indent="-330200" lvl="0" marL="457200" marR="50800" rtl="0" algn="l">
              <a:lnSpc>
                <a:spcPct val="115000"/>
              </a:lnSpc>
              <a:spcBef>
                <a:spcPts val="0"/>
              </a:spcBef>
              <a:spcAft>
                <a:spcPts val="0"/>
              </a:spcAft>
              <a:buClr>
                <a:srgbClr val="252C33"/>
              </a:buClr>
              <a:buSzPct val="100000"/>
              <a:buChar char="●"/>
            </a:pPr>
            <a:r>
              <a:rPr lang="en" sz="6400"/>
              <a:t>One of the fastest algorithm that work on O(nlogn) time.</a:t>
            </a:r>
            <a:endParaRPr sz="6400"/>
          </a:p>
          <a:p>
            <a:pPr indent="-330200" lvl="0" marL="457200" marR="50800" rtl="0" algn="l">
              <a:lnSpc>
                <a:spcPct val="115000"/>
              </a:lnSpc>
              <a:spcBef>
                <a:spcPts val="0"/>
              </a:spcBef>
              <a:spcAft>
                <a:spcPts val="0"/>
              </a:spcAft>
              <a:buClr>
                <a:srgbClr val="252C33"/>
              </a:buClr>
              <a:buSzPct val="100000"/>
              <a:buChar char="●"/>
            </a:pPr>
            <a:r>
              <a:rPr lang="en" sz="6400">
                <a:solidFill>
                  <a:srgbClr val="212529"/>
                </a:solidFill>
                <a:highlight>
                  <a:srgbClr val="FFFFFF"/>
                </a:highlight>
              </a:rPr>
              <a:t>In merge sort we follow the following steps:</a:t>
            </a:r>
            <a:endParaRPr sz="6400">
              <a:solidFill>
                <a:srgbClr val="212529"/>
              </a:solidFill>
              <a:highlight>
                <a:srgbClr val="FFFFFF"/>
              </a:highlight>
            </a:endParaRPr>
          </a:p>
          <a:p>
            <a:pPr indent="-330200" lvl="0" marL="914400" rtl="0" algn="l">
              <a:lnSpc>
                <a:spcPct val="115000"/>
              </a:lnSpc>
              <a:spcBef>
                <a:spcPts val="0"/>
              </a:spcBef>
              <a:spcAft>
                <a:spcPts val="0"/>
              </a:spcAft>
              <a:buClr>
                <a:srgbClr val="212529"/>
              </a:buClr>
              <a:buSzPct val="100000"/>
              <a:buFont typeface="Arial"/>
              <a:buAutoNum type="arabicPeriod"/>
            </a:pPr>
            <a:r>
              <a:rPr lang="en" sz="6400">
                <a:solidFill>
                  <a:srgbClr val="212529"/>
                </a:solidFill>
                <a:highlight>
                  <a:srgbClr val="FFFFFF"/>
                </a:highlight>
              </a:rPr>
              <a:t>We take a variable </a:t>
            </a:r>
            <a:r>
              <a:rPr lang="en" sz="6400">
                <a:solidFill>
                  <a:srgbClr val="D63384"/>
                </a:solidFill>
                <a:highlight>
                  <a:srgbClr val="FFFFFF"/>
                </a:highlight>
              </a:rPr>
              <a:t>p</a:t>
            </a:r>
            <a:r>
              <a:rPr lang="en" sz="6400">
                <a:solidFill>
                  <a:srgbClr val="212529"/>
                </a:solidFill>
                <a:highlight>
                  <a:srgbClr val="FFFFFF"/>
                </a:highlight>
              </a:rPr>
              <a:t> and store the starting index of our array in this. And we take another variable </a:t>
            </a:r>
            <a:r>
              <a:rPr lang="en" sz="6400">
                <a:solidFill>
                  <a:srgbClr val="D63384"/>
                </a:solidFill>
                <a:highlight>
                  <a:srgbClr val="FFFFFF"/>
                </a:highlight>
              </a:rPr>
              <a:t>r</a:t>
            </a:r>
            <a:r>
              <a:rPr lang="en" sz="6400">
                <a:solidFill>
                  <a:srgbClr val="212529"/>
                </a:solidFill>
                <a:highlight>
                  <a:srgbClr val="FFFFFF"/>
                </a:highlight>
              </a:rPr>
              <a:t> and store the last index of array in it.</a:t>
            </a:r>
            <a:endParaRPr sz="6400">
              <a:solidFill>
                <a:srgbClr val="212529"/>
              </a:solidFill>
              <a:highlight>
                <a:srgbClr val="FFFFFF"/>
              </a:highlight>
            </a:endParaRPr>
          </a:p>
          <a:p>
            <a:pPr indent="-330200" lvl="0" marL="914400" rtl="0" algn="l">
              <a:lnSpc>
                <a:spcPct val="115000"/>
              </a:lnSpc>
              <a:spcBef>
                <a:spcPts val="0"/>
              </a:spcBef>
              <a:spcAft>
                <a:spcPts val="0"/>
              </a:spcAft>
              <a:buClr>
                <a:srgbClr val="212529"/>
              </a:buClr>
              <a:buSzPct val="100000"/>
              <a:buFont typeface="Arial"/>
              <a:buAutoNum type="arabicPeriod"/>
            </a:pPr>
            <a:r>
              <a:rPr lang="en" sz="6400">
                <a:solidFill>
                  <a:srgbClr val="212529"/>
                </a:solidFill>
                <a:highlight>
                  <a:srgbClr val="FFFFFF"/>
                </a:highlight>
              </a:rPr>
              <a:t>Then we find the middle of the array using the formula </a:t>
            </a:r>
            <a:r>
              <a:rPr lang="en" sz="6400">
                <a:solidFill>
                  <a:srgbClr val="D63384"/>
                </a:solidFill>
                <a:highlight>
                  <a:srgbClr val="FFFFFF"/>
                </a:highlight>
              </a:rPr>
              <a:t>(p + r)/2</a:t>
            </a:r>
            <a:r>
              <a:rPr lang="en" sz="6400">
                <a:solidFill>
                  <a:srgbClr val="212529"/>
                </a:solidFill>
                <a:highlight>
                  <a:srgbClr val="FFFFFF"/>
                </a:highlight>
              </a:rPr>
              <a:t> and mark the middle index as </a:t>
            </a:r>
            <a:r>
              <a:rPr lang="en" sz="6400">
                <a:solidFill>
                  <a:srgbClr val="D63384"/>
                </a:solidFill>
                <a:highlight>
                  <a:srgbClr val="FFFFFF"/>
                </a:highlight>
              </a:rPr>
              <a:t>q</a:t>
            </a:r>
            <a:r>
              <a:rPr lang="en" sz="6400">
                <a:solidFill>
                  <a:srgbClr val="212529"/>
                </a:solidFill>
                <a:highlight>
                  <a:srgbClr val="FFFFFF"/>
                </a:highlight>
              </a:rPr>
              <a:t>, and break the array into two subarrays, from </a:t>
            </a:r>
            <a:r>
              <a:rPr lang="en" sz="6400">
                <a:solidFill>
                  <a:srgbClr val="D63384"/>
                </a:solidFill>
                <a:highlight>
                  <a:srgbClr val="FFFFFF"/>
                </a:highlight>
              </a:rPr>
              <a:t>p</a:t>
            </a:r>
            <a:r>
              <a:rPr lang="en" sz="6400">
                <a:solidFill>
                  <a:srgbClr val="212529"/>
                </a:solidFill>
                <a:highlight>
                  <a:srgbClr val="FFFFFF"/>
                </a:highlight>
              </a:rPr>
              <a:t> to </a:t>
            </a:r>
            <a:r>
              <a:rPr lang="en" sz="6400">
                <a:solidFill>
                  <a:srgbClr val="D63384"/>
                </a:solidFill>
                <a:highlight>
                  <a:srgbClr val="FFFFFF"/>
                </a:highlight>
              </a:rPr>
              <a:t>q</a:t>
            </a:r>
            <a:r>
              <a:rPr lang="en" sz="6400">
                <a:solidFill>
                  <a:srgbClr val="212529"/>
                </a:solidFill>
                <a:highlight>
                  <a:srgbClr val="FFFFFF"/>
                </a:highlight>
              </a:rPr>
              <a:t> and from </a:t>
            </a:r>
            <a:r>
              <a:rPr lang="en" sz="6400">
                <a:solidFill>
                  <a:srgbClr val="D63384"/>
                </a:solidFill>
                <a:highlight>
                  <a:srgbClr val="FFFFFF"/>
                </a:highlight>
              </a:rPr>
              <a:t>q + 1</a:t>
            </a:r>
            <a:r>
              <a:rPr lang="en" sz="6400">
                <a:solidFill>
                  <a:srgbClr val="212529"/>
                </a:solidFill>
                <a:highlight>
                  <a:srgbClr val="FFFFFF"/>
                </a:highlight>
              </a:rPr>
              <a:t> to </a:t>
            </a:r>
            <a:r>
              <a:rPr lang="en" sz="6400">
                <a:solidFill>
                  <a:srgbClr val="D63384"/>
                </a:solidFill>
                <a:highlight>
                  <a:srgbClr val="FFFFFF"/>
                </a:highlight>
              </a:rPr>
              <a:t>r</a:t>
            </a:r>
            <a:r>
              <a:rPr lang="en" sz="6400">
                <a:solidFill>
                  <a:srgbClr val="212529"/>
                </a:solidFill>
                <a:highlight>
                  <a:srgbClr val="FFFFFF"/>
                </a:highlight>
              </a:rPr>
              <a:t> index.</a:t>
            </a:r>
            <a:endParaRPr sz="6400">
              <a:solidFill>
                <a:srgbClr val="212529"/>
              </a:solidFill>
              <a:highlight>
                <a:srgbClr val="FFFFFF"/>
              </a:highlight>
            </a:endParaRPr>
          </a:p>
          <a:p>
            <a:pPr indent="-330200" lvl="0" marL="914400" rtl="0" algn="l">
              <a:lnSpc>
                <a:spcPct val="115000"/>
              </a:lnSpc>
              <a:spcBef>
                <a:spcPts val="0"/>
              </a:spcBef>
              <a:spcAft>
                <a:spcPts val="0"/>
              </a:spcAft>
              <a:buClr>
                <a:srgbClr val="212529"/>
              </a:buClr>
              <a:buSzPct val="100000"/>
              <a:buFont typeface="Arial"/>
              <a:buAutoNum type="arabicPeriod"/>
            </a:pPr>
            <a:r>
              <a:rPr lang="en" sz="6400">
                <a:solidFill>
                  <a:srgbClr val="212529"/>
                </a:solidFill>
                <a:highlight>
                  <a:srgbClr val="FFFFFF"/>
                </a:highlight>
              </a:rPr>
              <a:t>Then we divide these 2 subarrays again, just like we divided our main array and this continues.</a:t>
            </a:r>
            <a:endParaRPr sz="6400">
              <a:solidFill>
                <a:srgbClr val="212529"/>
              </a:solidFill>
              <a:highlight>
                <a:srgbClr val="FFFFFF"/>
              </a:highlight>
            </a:endParaRPr>
          </a:p>
          <a:p>
            <a:pPr indent="-330200" lvl="0" marL="914400" rtl="0" algn="l">
              <a:lnSpc>
                <a:spcPct val="115000"/>
              </a:lnSpc>
              <a:spcBef>
                <a:spcPts val="0"/>
              </a:spcBef>
              <a:spcAft>
                <a:spcPts val="0"/>
              </a:spcAft>
              <a:buClr>
                <a:srgbClr val="212529"/>
              </a:buClr>
              <a:buSzPct val="100000"/>
              <a:buFont typeface="Arial"/>
              <a:buAutoNum type="arabicPeriod"/>
            </a:pPr>
            <a:r>
              <a:rPr lang="en" sz="6400">
                <a:solidFill>
                  <a:srgbClr val="212529"/>
                </a:solidFill>
                <a:highlight>
                  <a:srgbClr val="FFFFFF"/>
                </a:highlight>
              </a:rPr>
              <a:t>Once we have divided the main array into subarrays with single elements, then we start merging the subarrays.</a:t>
            </a:r>
            <a:endParaRPr sz="6400">
              <a:solidFill>
                <a:srgbClr val="212529"/>
              </a:solidFill>
              <a:highlight>
                <a:srgbClr val="FFFFFF"/>
              </a:highlight>
            </a:endParaRPr>
          </a:p>
          <a:p>
            <a:pPr indent="0" lvl="0" marL="457200" rtl="0" algn="l">
              <a:lnSpc>
                <a:spcPct val="115000"/>
              </a:lnSpc>
              <a:spcBef>
                <a:spcPts val="2300"/>
              </a:spcBef>
              <a:spcAft>
                <a:spcPts val="0"/>
              </a:spcAft>
              <a:buSzPts val="1800"/>
              <a:buNone/>
            </a:pPr>
            <a:r>
              <a:t/>
            </a:r>
            <a:endParaRPr sz="15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bf5cff2fbf_0_2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a:t>
            </a:r>
            <a:endParaRPr/>
          </a:p>
        </p:txBody>
      </p:sp>
      <p:sp>
        <p:nvSpPr>
          <p:cNvPr id="497" name="Google Shape;497;g1bf5cff2fbf_0_2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04800" lvl="0" marL="457200" rtl="0" algn="l">
              <a:lnSpc>
                <a:spcPct val="156250"/>
              </a:lnSpc>
              <a:spcBef>
                <a:spcPts val="3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ALGORITHM-MERGE SORT  </a:t>
            </a:r>
            <a:endParaRPr sz="1200">
              <a:solidFill>
                <a:schemeClr val="dk1"/>
              </a:solidFill>
              <a:latin typeface="Roboto"/>
              <a:ea typeface="Roboto"/>
              <a:cs typeface="Roboto"/>
              <a:sym typeface="Roboto"/>
            </a:endParaRPr>
          </a:p>
          <a:p>
            <a:pPr indent="-304800" lvl="0" marL="457200" rtl="0" algn="l">
              <a:lnSpc>
                <a:spcPct val="15625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1. If p</a:t>
            </a:r>
            <a:r>
              <a:rPr b="1" lang="en" sz="1200">
                <a:solidFill>
                  <a:srgbClr val="006699"/>
                </a:solidFill>
                <a:latin typeface="Roboto"/>
                <a:ea typeface="Roboto"/>
                <a:cs typeface="Roboto"/>
                <a:sym typeface="Roboto"/>
              </a:rPr>
              <a:t>&lt;r</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304800" lvl="0" marL="457200" rtl="0" algn="l">
              <a:lnSpc>
                <a:spcPct val="15625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2. Then q → ( p+ r)/2  </a:t>
            </a:r>
            <a:endParaRPr sz="1200">
              <a:solidFill>
                <a:schemeClr val="dk1"/>
              </a:solidFill>
              <a:latin typeface="Roboto"/>
              <a:ea typeface="Roboto"/>
              <a:cs typeface="Roboto"/>
              <a:sym typeface="Roboto"/>
            </a:endParaRPr>
          </a:p>
          <a:p>
            <a:pPr indent="-304800" lvl="0" marL="457200" rtl="0" algn="l">
              <a:lnSpc>
                <a:spcPct val="15625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3. MERGE-SORT (A, p, q)  </a:t>
            </a:r>
            <a:endParaRPr sz="1200">
              <a:solidFill>
                <a:schemeClr val="dk1"/>
              </a:solidFill>
              <a:latin typeface="Roboto"/>
              <a:ea typeface="Roboto"/>
              <a:cs typeface="Roboto"/>
              <a:sym typeface="Roboto"/>
            </a:endParaRPr>
          </a:p>
          <a:p>
            <a:pPr indent="-304800" lvl="0" marL="457200" rtl="0" algn="l">
              <a:lnSpc>
                <a:spcPct val="15625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4. MERGE-SORT ( A, q+1,r)  </a:t>
            </a:r>
            <a:endParaRPr sz="1200">
              <a:solidFill>
                <a:schemeClr val="dk1"/>
              </a:solidFill>
              <a:latin typeface="Roboto"/>
              <a:ea typeface="Roboto"/>
              <a:cs typeface="Roboto"/>
              <a:sym typeface="Roboto"/>
            </a:endParaRPr>
          </a:p>
          <a:p>
            <a:pPr indent="-304800" lvl="0" marL="457200" rtl="0" algn="l">
              <a:lnSpc>
                <a:spcPct val="15625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5. MERGE ( A, p, q, 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bf5cff2fbf_0_2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a:t>
            </a:r>
            <a:endParaRPr/>
          </a:p>
        </p:txBody>
      </p:sp>
      <p:sp>
        <p:nvSpPr>
          <p:cNvPr id="503" name="Google Shape;503;g1bf5cff2fbf_0_233"/>
          <p:cNvSpPr txBox="1"/>
          <p:nvPr>
            <p:ph idx="1" type="body"/>
          </p:nvPr>
        </p:nvSpPr>
        <p:spPr>
          <a:xfrm>
            <a:off x="311700" y="1152475"/>
            <a:ext cx="8520600" cy="4046700"/>
          </a:xfrm>
          <a:prstGeom prst="rect">
            <a:avLst/>
          </a:prstGeom>
          <a:noFill/>
          <a:ln>
            <a:noFill/>
          </a:ln>
        </p:spPr>
        <p:txBody>
          <a:bodyPr anchorCtr="0" anchor="t" bIns="91425" lIns="91425" spcFirstLastPara="1" rIns="91425" wrap="square" tIns="91425">
            <a:noAutofit/>
          </a:bodyPr>
          <a:lstStyle/>
          <a:p>
            <a:pPr indent="-288925" lvl="0" marL="457200" rtl="0" algn="l">
              <a:lnSpc>
                <a:spcPct val="136250"/>
              </a:lnSpc>
              <a:spcBef>
                <a:spcPts val="300"/>
              </a:spcBef>
              <a:spcAft>
                <a:spcPts val="0"/>
              </a:spcAft>
              <a:buClr>
                <a:schemeClr val="dk1"/>
              </a:buClr>
              <a:buSzPts val="950"/>
              <a:buFont typeface="Arial"/>
              <a:buAutoNum type="arabicPeriod"/>
            </a:pPr>
            <a:r>
              <a:rPr lang="en" sz="950">
                <a:solidFill>
                  <a:schemeClr val="dk1"/>
                </a:solidFill>
              </a:rPr>
              <a:t>FUNCTIONS: MERGE (A, p, q, r)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 n </a:t>
            </a:r>
            <a:r>
              <a:rPr lang="en" sz="950">
                <a:solidFill>
                  <a:srgbClr val="FF0000"/>
                </a:solidFill>
              </a:rPr>
              <a:t>1</a:t>
            </a:r>
            <a:r>
              <a:rPr lang="en" sz="950">
                <a:solidFill>
                  <a:schemeClr val="dk1"/>
                </a:solidFill>
              </a:rPr>
              <a:t> = </a:t>
            </a:r>
            <a:r>
              <a:rPr lang="en" sz="950">
                <a:solidFill>
                  <a:srgbClr val="0000FF"/>
                </a:solidFill>
              </a:rPr>
              <a:t>q</a:t>
            </a:r>
            <a:r>
              <a:rPr lang="en" sz="950">
                <a:solidFill>
                  <a:schemeClr val="dk1"/>
                </a:solidFill>
              </a:rPr>
              <a:t>-p+1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2. n </a:t>
            </a:r>
            <a:r>
              <a:rPr lang="en" sz="950">
                <a:solidFill>
                  <a:srgbClr val="FF0000"/>
                </a:solidFill>
              </a:rPr>
              <a:t>2</a:t>
            </a:r>
            <a:r>
              <a:rPr lang="en" sz="950">
                <a:solidFill>
                  <a:schemeClr val="dk1"/>
                </a:solidFill>
              </a:rPr>
              <a:t>= </a:t>
            </a:r>
            <a:r>
              <a:rPr lang="en" sz="950">
                <a:solidFill>
                  <a:srgbClr val="0000FF"/>
                </a:solidFill>
              </a:rPr>
              <a:t>r</a:t>
            </a:r>
            <a:r>
              <a:rPr lang="en" sz="950">
                <a:solidFill>
                  <a:schemeClr val="dk1"/>
                </a:solidFill>
              </a:rPr>
              <a:t>-q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3. create arrays [1.....n 1 + 1] and R [ 1.....n 2 +1 ]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4. for i ← 1 to n 1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5. do [i] ← A [ p+ i-1]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6. for j ← 1 to n2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7. do R[j] ← A[ q + j]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8. L [n 1+ 1] ← ∞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9. R[n 2+ 1] ← ∞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10. I ← 1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11. J ← 1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12. For k ← p to r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13. Do if L [i] ≤ R[j]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14. then A[k] ← L[ i]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15. i ← i +1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16. else A[k] ← R[j]  </a:t>
            </a:r>
            <a:endParaRPr sz="950">
              <a:solidFill>
                <a:schemeClr val="dk1"/>
              </a:solidFill>
            </a:endParaRPr>
          </a:p>
          <a:p>
            <a:pPr indent="-288925" lvl="0" marL="457200" rtl="0" algn="l">
              <a:lnSpc>
                <a:spcPct val="136250"/>
              </a:lnSpc>
              <a:spcBef>
                <a:spcPts val="0"/>
              </a:spcBef>
              <a:spcAft>
                <a:spcPts val="0"/>
              </a:spcAft>
              <a:buClr>
                <a:schemeClr val="dk1"/>
              </a:buClr>
              <a:buSzPts val="950"/>
              <a:buFont typeface="Arial"/>
              <a:buAutoNum type="arabicPeriod"/>
            </a:pPr>
            <a:r>
              <a:rPr lang="en" sz="950">
                <a:solidFill>
                  <a:schemeClr val="dk1"/>
                </a:solidFill>
              </a:rPr>
              <a:t>17. j ← j+1  </a:t>
            </a:r>
            <a:endParaRPr sz="950">
              <a:solidFill>
                <a:schemeClr val="dk1"/>
              </a:solidFill>
            </a:endParaRPr>
          </a:p>
          <a:p>
            <a:pPr indent="0" lvl="0" marL="0" rtl="0" algn="l">
              <a:lnSpc>
                <a:spcPct val="95000"/>
              </a:lnSpc>
              <a:spcBef>
                <a:spcPts val="0"/>
              </a:spcBef>
              <a:spcAft>
                <a:spcPts val="1200"/>
              </a:spcAft>
              <a:buSzPts val="688"/>
              <a:buNone/>
            </a:pPr>
            <a:r>
              <a:t/>
            </a:r>
            <a:endParaRPr sz="112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98" name="Google Shape;98;p8"/>
          <p:cNvSpPr txBox="1"/>
          <p:nvPr>
            <p:ph idx="1" type="body"/>
          </p:nvPr>
        </p:nvSpPr>
        <p:spPr>
          <a:xfrm>
            <a:off x="857250" y="120875"/>
            <a:ext cx="7404900" cy="4807800"/>
          </a:xfrm>
          <a:prstGeom prst="rect">
            <a:avLst/>
          </a:prstGeom>
          <a:noFill/>
          <a:ln>
            <a:noFill/>
          </a:ln>
        </p:spPr>
        <p:txBody>
          <a:bodyPr anchorCtr="0" anchor="t" bIns="34275" lIns="68575" spcFirstLastPara="1" rIns="68575" wrap="square" tIns="34275">
            <a:noAutofit/>
          </a:bodyPr>
          <a:lstStyle/>
          <a:p>
            <a:pPr indent="0" lvl="0" marL="0" rtl="0" algn="just">
              <a:lnSpc>
                <a:spcPct val="130000"/>
              </a:lnSpc>
              <a:spcBef>
                <a:spcPts val="1800"/>
              </a:spcBef>
              <a:spcAft>
                <a:spcPts val="0"/>
              </a:spcAft>
              <a:buSzPts val="1100"/>
              <a:buNone/>
            </a:pPr>
            <a:r>
              <a:rPr lang="en" sz="1900">
                <a:solidFill>
                  <a:srgbClr val="610B38"/>
                </a:solidFill>
                <a:highlight>
                  <a:srgbClr val="FFFFFF"/>
                </a:highlight>
              </a:rPr>
              <a:t>BINARY_SEARCH(A, lower_bound, upper_bound, VAL)</a:t>
            </a:r>
            <a:endParaRPr sz="1900">
              <a:solidFill>
                <a:srgbClr val="610B38"/>
              </a:solidFill>
              <a:highlight>
                <a:srgbClr val="FFFFFF"/>
              </a:highlight>
            </a:endParaRPr>
          </a:p>
          <a:p>
            <a:pPr indent="0" lvl="0" marL="0" rtl="0" algn="just">
              <a:lnSpc>
                <a:spcPct val="130000"/>
              </a:lnSpc>
              <a:spcBef>
                <a:spcPts val="1800"/>
              </a:spcBef>
              <a:spcAft>
                <a:spcPts val="0"/>
              </a:spcAft>
              <a:buSzPts val="1100"/>
              <a:buNone/>
            </a:pPr>
            <a:r>
              <a:rPr b="1" lang="en" sz="1200">
                <a:solidFill>
                  <a:schemeClr val="dk1"/>
                </a:solidFill>
                <a:highlight>
                  <a:srgbClr val="FFFFFF"/>
                </a:highlight>
                <a:latin typeface="Roboto"/>
                <a:ea typeface="Roboto"/>
                <a:cs typeface="Roboto"/>
                <a:sym typeface="Roboto"/>
              </a:rPr>
              <a:t>Step 1:</a:t>
            </a:r>
            <a:r>
              <a:rPr lang="en" sz="1200">
                <a:solidFill>
                  <a:schemeClr val="dk1"/>
                </a:solidFill>
                <a:highlight>
                  <a:srgbClr val="FFFFFF"/>
                </a:highlight>
                <a:latin typeface="Roboto"/>
                <a:ea typeface="Roboto"/>
                <a:cs typeface="Roboto"/>
                <a:sym typeface="Roboto"/>
              </a:rPr>
              <a:t> [INITIALIZE] SET BEG = lower_bound</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END = upper_bound, POS = - 1</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Step 2:</a:t>
            </a:r>
            <a:r>
              <a:rPr lang="en" sz="1200">
                <a:solidFill>
                  <a:schemeClr val="dk1"/>
                </a:solidFill>
                <a:highlight>
                  <a:srgbClr val="FFFFFF"/>
                </a:highlight>
                <a:latin typeface="Roboto"/>
                <a:ea typeface="Roboto"/>
                <a:cs typeface="Roboto"/>
                <a:sym typeface="Roboto"/>
              </a:rPr>
              <a:t> Repeat Steps 3 and 4 while BEG &lt;=END</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Step 3:</a:t>
            </a:r>
            <a:r>
              <a:rPr lang="en" sz="1200">
                <a:solidFill>
                  <a:schemeClr val="dk1"/>
                </a:solidFill>
                <a:highlight>
                  <a:srgbClr val="FFFFFF"/>
                </a:highlight>
                <a:latin typeface="Roboto"/>
                <a:ea typeface="Roboto"/>
                <a:cs typeface="Roboto"/>
                <a:sym typeface="Roboto"/>
              </a:rPr>
              <a:t> SET MID = (BEG + END)/2</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Step 4:</a:t>
            </a:r>
            <a:r>
              <a:rPr lang="en" sz="1200">
                <a:solidFill>
                  <a:schemeClr val="dk1"/>
                </a:solidFill>
                <a:highlight>
                  <a:srgbClr val="FFFFFF"/>
                </a:highlight>
                <a:latin typeface="Roboto"/>
                <a:ea typeface="Roboto"/>
                <a:cs typeface="Roboto"/>
                <a:sym typeface="Roboto"/>
              </a:rPr>
              <a:t> IF A[MID] = VAL</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SET POS = MID</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PRINT POS</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Go to Step 6</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ELSE IF A[MID] &gt; VAL</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SET END = MID - 1</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ELSE</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SET BEG = MID + 1</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[END OF IF]</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[END OF LOOP]</a:t>
            </a:r>
            <a:endParaRPr sz="12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bf5cff2fbf_0_2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509" name="Google Shape;509;g1bf5cff2fbf_0_2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10" name="Google Shape;510;g1bf5cff2fbf_0_238"/>
          <p:cNvPicPr preferRelativeResize="0"/>
          <p:nvPr/>
        </p:nvPicPr>
        <p:blipFill rotWithShape="1">
          <a:blip r:embed="rId3">
            <a:alphaModFix/>
          </a:blip>
          <a:srcRect b="0" l="0" r="0" t="0"/>
          <a:stretch/>
        </p:blipFill>
        <p:spPr>
          <a:xfrm>
            <a:off x="1345475" y="117575"/>
            <a:ext cx="6035050" cy="50259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1bf5cff2fbf_0_2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 analysis</a:t>
            </a:r>
            <a:endParaRPr/>
          </a:p>
        </p:txBody>
      </p:sp>
      <p:sp>
        <p:nvSpPr>
          <p:cNvPr id="516" name="Google Shape;516;g1bf5cff2fbf_0_2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273239"/>
                </a:solidFill>
                <a:highlight>
                  <a:srgbClr val="FFFFFF"/>
                </a:highlight>
              </a:rPr>
              <a:t> Merge Sort is a recursive algorithm and time complexity can be expressed as following recurrence relation. </a:t>
            </a:r>
            <a:endParaRPr sz="1300">
              <a:solidFill>
                <a:srgbClr val="273239"/>
              </a:solidFill>
              <a:highlight>
                <a:srgbClr val="FFFFFF"/>
              </a:highlight>
            </a:endParaRPr>
          </a:p>
          <a:p>
            <a:pPr indent="0" lvl="0" marL="0" rtl="0" algn="l">
              <a:lnSpc>
                <a:spcPct val="115000"/>
              </a:lnSpc>
              <a:spcBef>
                <a:spcPts val="800"/>
              </a:spcBef>
              <a:spcAft>
                <a:spcPts val="0"/>
              </a:spcAft>
              <a:buSzPts val="1800"/>
              <a:buNone/>
            </a:pPr>
            <a:r>
              <a:rPr lang="en" sz="1300">
                <a:solidFill>
                  <a:srgbClr val="273239"/>
                </a:solidFill>
                <a:highlight>
                  <a:srgbClr val="FFFFFF"/>
                </a:highlight>
              </a:rPr>
              <a:t>T(n) = 2T(n/2) + θ(n)</a:t>
            </a:r>
            <a:endParaRPr sz="1300">
              <a:solidFill>
                <a:srgbClr val="273239"/>
              </a:solidFill>
              <a:highlight>
                <a:srgbClr val="FFFFFF"/>
              </a:highlight>
            </a:endParaRPr>
          </a:p>
          <a:p>
            <a:pPr indent="0" lvl="0" marL="0" rtl="0" algn="l">
              <a:lnSpc>
                <a:spcPct val="115000"/>
              </a:lnSpc>
              <a:spcBef>
                <a:spcPts val="800"/>
              </a:spcBef>
              <a:spcAft>
                <a:spcPts val="0"/>
              </a:spcAft>
              <a:buSzPts val="1800"/>
              <a:buNone/>
            </a:pPr>
            <a:r>
              <a:rPr lang="en" sz="1300">
                <a:solidFill>
                  <a:srgbClr val="273239"/>
                </a:solidFill>
                <a:highlight>
                  <a:srgbClr val="FFFFFF"/>
                </a:highlight>
              </a:rPr>
              <a:t> θ(n)- time to combine 2 subarrays</a:t>
            </a:r>
            <a:endParaRPr sz="13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3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 sz="1300">
                <a:solidFill>
                  <a:srgbClr val="273239"/>
                </a:solidFill>
                <a:highlight>
                  <a:srgbClr val="FFFFFF"/>
                </a:highlight>
              </a:rPr>
              <a:t>The above recurrence can be solved either using the Recurrence Tree method or the Master method. It falls in case II of Master Method and the solution of the recurrence is θ(nLogn). Time complexity of Merge Sort is  θ(nLogn) in all 3 cases (worst, average and best) as merge sort always divides the array into two halves and takes linear time to merge two halves.</a:t>
            </a:r>
            <a:endParaRPr sz="1300">
              <a:solidFill>
                <a:srgbClr val="273239"/>
              </a:solidFill>
              <a:highlight>
                <a:srgbClr val="FFFFFF"/>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1bf5cff2fbf_0_2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Applications</a:t>
            </a:r>
            <a:endParaRPr/>
          </a:p>
        </p:txBody>
      </p:sp>
      <p:sp>
        <p:nvSpPr>
          <p:cNvPr id="522" name="Google Shape;522;g1bf5cff2fbf_0_2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marR="25400" rtl="0" algn="l">
              <a:lnSpc>
                <a:spcPct val="156250"/>
              </a:lnSpc>
              <a:spcBef>
                <a:spcPts val="150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E-commerce applications</a:t>
            </a:r>
            <a:endParaRPr sz="1400">
              <a:solidFill>
                <a:schemeClr val="dk1"/>
              </a:solidFill>
              <a:highlight>
                <a:srgbClr val="FFFFFF"/>
              </a:highlight>
              <a:latin typeface="Times New Roman"/>
              <a:ea typeface="Times New Roman"/>
              <a:cs typeface="Times New Roman"/>
              <a:sym typeface="Times New Roman"/>
            </a:endParaRPr>
          </a:p>
          <a:p>
            <a:pPr indent="-317500" lvl="0" marL="457200" marR="215900" rtl="0" algn="l">
              <a:lnSpc>
                <a:spcPct val="16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Merge Sort is useful for sorting linked lists in O(n Log n) time</a:t>
            </a:r>
            <a:endParaRPr sz="1400">
              <a:solidFill>
                <a:schemeClr val="dk1"/>
              </a:solidFill>
              <a:highlight>
                <a:srgbClr val="FFFFFF"/>
              </a:highlight>
              <a:latin typeface="Times New Roman"/>
              <a:ea typeface="Times New Roman"/>
              <a:cs typeface="Times New Roman"/>
              <a:sym typeface="Times New Roman"/>
            </a:endParaRPr>
          </a:p>
          <a:p>
            <a:pPr indent="-317500" lvl="0" marL="457200" marR="215900" rtl="0" algn="l">
              <a:lnSpc>
                <a:spcPct val="16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Merge sort can be implemented without extra space for linked lists</a:t>
            </a:r>
            <a:endParaRPr sz="1400">
              <a:solidFill>
                <a:schemeClr val="dk1"/>
              </a:solidFill>
              <a:highlight>
                <a:srgbClr val="FFFFFF"/>
              </a:highlight>
              <a:latin typeface="Times New Roman"/>
              <a:ea typeface="Times New Roman"/>
              <a:cs typeface="Times New Roman"/>
              <a:sym typeface="Times New Roman"/>
            </a:endParaRPr>
          </a:p>
          <a:p>
            <a:pPr indent="-317500" lvl="0" marL="457200" marR="215900" rtl="0" algn="l">
              <a:lnSpc>
                <a:spcPct val="16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Merge sort is used for counting inversions in a list</a:t>
            </a:r>
            <a:endParaRPr sz="1400">
              <a:solidFill>
                <a:schemeClr val="dk1"/>
              </a:solidFill>
              <a:highlight>
                <a:srgbClr val="FFFFFF"/>
              </a:highlight>
              <a:latin typeface="Times New Roman"/>
              <a:ea typeface="Times New Roman"/>
              <a:cs typeface="Times New Roman"/>
              <a:sym typeface="Times New Roman"/>
            </a:endParaRPr>
          </a:p>
          <a:p>
            <a:pPr indent="-317500" lvl="0" marL="457200" marR="215900" rtl="0" algn="l">
              <a:lnSpc>
                <a:spcPct val="160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Merge sort is used in external sorting</a:t>
            </a:r>
            <a:endParaRPr sz="1200">
              <a:solidFill>
                <a:schemeClr val="dk1"/>
              </a:solidFill>
              <a:highlight>
                <a:srgbClr val="FFFFFF"/>
              </a:highlight>
              <a:latin typeface="Roboto"/>
              <a:ea typeface="Roboto"/>
              <a:cs typeface="Roboto"/>
              <a:sym typeface="Roboto"/>
            </a:endParaRPr>
          </a:p>
          <a:p>
            <a:pPr indent="0" lvl="0" marL="0" rtl="0" algn="l">
              <a:lnSpc>
                <a:spcPct val="115000"/>
              </a:lnSpc>
              <a:spcBef>
                <a:spcPts val="4400"/>
              </a:spcBef>
              <a:spcAft>
                <a:spcPts val="1200"/>
              </a:spcAft>
              <a:buSzPts val="1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5"/>
          <p:cNvSpPr txBox="1"/>
          <p:nvPr>
            <p:ph type="title"/>
          </p:nvPr>
        </p:nvSpPr>
        <p:spPr>
          <a:xfrm>
            <a:off x="856500" y="-133700"/>
            <a:ext cx="7406400" cy="1017300"/>
          </a:xfrm>
          <a:prstGeom prst="rect">
            <a:avLst/>
          </a:prstGeom>
          <a:noFill/>
          <a:ln>
            <a:noFill/>
          </a:ln>
        </p:spPr>
        <p:txBody>
          <a:bodyPr anchorCtr="0" anchor="ctr" bIns="34275" lIns="68575" spcFirstLastPara="1" rIns="68575" wrap="square" tIns="34275">
            <a:noAutofit/>
          </a:bodyPr>
          <a:lstStyle/>
          <a:p>
            <a:pPr indent="-63500" lvl="0" marL="177800" rtl="0" algn="l">
              <a:lnSpc>
                <a:spcPct val="90000"/>
              </a:lnSpc>
              <a:spcBef>
                <a:spcPts val="0"/>
              </a:spcBef>
              <a:spcAft>
                <a:spcPts val="0"/>
              </a:spcAft>
              <a:buSzPts val="1400"/>
              <a:buNone/>
            </a:pPr>
            <a:r>
              <a:rPr lang="en" sz="2400">
                <a:solidFill>
                  <a:srgbClr val="CC0000"/>
                </a:solidFill>
              </a:rPr>
              <a:t>Radix sort. </a:t>
            </a:r>
            <a:endParaRPr/>
          </a:p>
        </p:txBody>
      </p:sp>
      <p:sp>
        <p:nvSpPr>
          <p:cNvPr id="528" name="Google Shape;528;p85"/>
          <p:cNvSpPr txBox="1"/>
          <p:nvPr>
            <p:ph idx="1" type="body"/>
          </p:nvPr>
        </p:nvSpPr>
        <p:spPr>
          <a:xfrm>
            <a:off x="201450" y="644625"/>
            <a:ext cx="8823300" cy="39276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Radix sort processes the elements the same way in which the names of the students are sorted according to their alphabetical order. There are 26 radix in that case due to the fact that, there are 26 alphabets in English. In the first pass, the names are grouped according to the ascending order of the first letter of names.</a:t>
            </a:r>
            <a:endParaRPr>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In the second pass, the names are grouped according to the ascending order of the second letter. The same process continues until we find the sorted list of names. The bucket are used to store the names produced in each pass. The number of passes depends upon the length of the name with the maximum letter.</a:t>
            </a:r>
            <a:endParaRPr>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In the case of integers, radix sort sorts the numbers according to their digits. The comparisons are made among the digits of the number from LSB to MSB. The number of passes depend upon the length of the number with the most number of digits.</a:t>
            </a:r>
            <a:endParaRPr>
              <a:solidFill>
                <a:srgbClr val="333333"/>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Complexity</a:t>
            </a:r>
            <a:endParaRPr/>
          </a:p>
        </p:txBody>
      </p:sp>
      <p:sp>
        <p:nvSpPr>
          <p:cNvPr id="534" name="Google Shape;534;p8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535" name="Google Shape;535;p86"/>
          <p:cNvGraphicFramePr/>
          <p:nvPr/>
        </p:nvGraphicFramePr>
        <p:xfrm>
          <a:off x="716450" y="1665513"/>
          <a:ext cx="3000000" cy="3000000"/>
        </p:xfrm>
        <a:graphic>
          <a:graphicData uri="http://schemas.openxmlformats.org/drawingml/2006/table">
            <a:tbl>
              <a:tblPr>
                <a:solidFill>
                  <a:srgbClr val="FFFFFF"/>
                </a:solidFill>
                <a:tableStyleId>{367E497F-8D73-4960-AA5C-AC7E05FCDAFD}</a:tableStyleId>
              </a:tblPr>
              <a:tblGrid>
                <a:gridCol w="2133600"/>
                <a:gridCol w="1428750"/>
                <a:gridCol w="1847850"/>
                <a:gridCol w="1628775"/>
              </a:tblGrid>
              <a:tr h="471625">
                <a:tc>
                  <a:txBody>
                    <a:bodyPr/>
                    <a:lstStyle/>
                    <a:p>
                      <a:pPr indent="0" lvl="0" marL="0" marR="0" rtl="0" algn="l">
                        <a:lnSpc>
                          <a:spcPct val="115000"/>
                        </a:lnSpc>
                        <a:spcBef>
                          <a:spcPts val="0"/>
                        </a:spcBef>
                        <a:spcAft>
                          <a:spcPts val="0"/>
                        </a:spcAft>
                        <a:buClr>
                          <a:srgbClr val="000000"/>
                        </a:buClr>
                        <a:buSzPts val="2000"/>
                        <a:buFont typeface="Arial"/>
                        <a:buNone/>
                      </a:pPr>
                      <a:r>
                        <a:rPr b="1" lang="en" sz="2000" u="none" cap="none" strike="noStrike">
                          <a:highlight>
                            <a:srgbClr val="FFFFFF"/>
                          </a:highlight>
                          <a:latin typeface="Times New Roman"/>
                          <a:ea typeface="Times New Roman"/>
                          <a:cs typeface="Times New Roman"/>
                          <a:sym typeface="Times New Roman"/>
                        </a:rPr>
                        <a:t>Complexity</a:t>
                      </a:r>
                      <a:endParaRPr b="1" sz="20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2000"/>
                        <a:buFont typeface="Arial"/>
                        <a:buNone/>
                      </a:pPr>
                      <a:r>
                        <a:rPr b="1" lang="en" sz="2000" u="none" cap="none" strike="noStrike">
                          <a:highlight>
                            <a:srgbClr val="FFFFFF"/>
                          </a:highlight>
                          <a:latin typeface="Times New Roman"/>
                          <a:ea typeface="Times New Roman"/>
                          <a:cs typeface="Times New Roman"/>
                          <a:sym typeface="Times New Roman"/>
                        </a:rPr>
                        <a:t>Best Case</a:t>
                      </a:r>
                      <a:endParaRPr b="1" sz="20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2000"/>
                        <a:buFont typeface="Arial"/>
                        <a:buNone/>
                      </a:pPr>
                      <a:r>
                        <a:rPr b="1" lang="en" sz="2000" u="none" cap="none" strike="noStrike">
                          <a:highlight>
                            <a:srgbClr val="FFFFFF"/>
                          </a:highlight>
                          <a:latin typeface="Times New Roman"/>
                          <a:ea typeface="Times New Roman"/>
                          <a:cs typeface="Times New Roman"/>
                          <a:sym typeface="Times New Roman"/>
                        </a:rPr>
                        <a:t>Average Case</a:t>
                      </a:r>
                      <a:endParaRPr b="1" sz="20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2000"/>
                        <a:buFont typeface="Arial"/>
                        <a:buNone/>
                      </a:pPr>
                      <a:r>
                        <a:rPr b="1" lang="en" sz="2000" u="none" cap="none" strike="noStrike">
                          <a:highlight>
                            <a:srgbClr val="FFFFFF"/>
                          </a:highlight>
                          <a:latin typeface="Times New Roman"/>
                          <a:ea typeface="Times New Roman"/>
                          <a:cs typeface="Times New Roman"/>
                          <a:sym typeface="Times New Roman"/>
                        </a:rPr>
                        <a:t>Worst Case</a:t>
                      </a:r>
                      <a:endParaRPr b="1" sz="20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81425">
                <a:tc>
                  <a:txBody>
                    <a:bodyPr/>
                    <a:lstStyle/>
                    <a:p>
                      <a:pPr indent="0" lvl="0" marL="0" marR="0" rtl="0" algn="just">
                        <a:lnSpc>
                          <a:spcPct val="170000"/>
                        </a:lnSpc>
                        <a:spcBef>
                          <a:spcPts val="0"/>
                        </a:spcBef>
                        <a:spcAft>
                          <a:spcPts val="0"/>
                        </a:spcAft>
                        <a:buClr>
                          <a:srgbClr val="000000"/>
                        </a:buClr>
                        <a:buSzPts val="1900"/>
                        <a:buFont typeface="Arial"/>
                        <a:buNone/>
                      </a:pPr>
                      <a:r>
                        <a:rPr lang="en" sz="1900" u="none" cap="none" strike="noStrike">
                          <a:solidFill>
                            <a:srgbClr val="333333"/>
                          </a:solidFill>
                          <a:highlight>
                            <a:srgbClr val="FFFFFF"/>
                          </a:highlight>
                          <a:latin typeface="Roboto"/>
                          <a:ea typeface="Roboto"/>
                          <a:cs typeface="Roboto"/>
                          <a:sym typeface="Roboto"/>
                        </a:rPr>
                        <a:t>Time Complexity</a:t>
                      </a:r>
                      <a:endParaRPr sz="19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900"/>
                        <a:buFont typeface="Arial"/>
                        <a:buNone/>
                      </a:pPr>
                      <a:r>
                        <a:rPr lang="en" sz="1900" u="none" cap="none" strike="noStrike">
                          <a:solidFill>
                            <a:srgbClr val="333333"/>
                          </a:solidFill>
                          <a:highlight>
                            <a:srgbClr val="FFFFFF"/>
                          </a:highlight>
                          <a:latin typeface="Roboto"/>
                          <a:ea typeface="Roboto"/>
                          <a:cs typeface="Roboto"/>
                          <a:sym typeface="Roboto"/>
                        </a:rPr>
                        <a:t>Ω(n+k)</a:t>
                      </a:r>
                      <a:endParaRPr sz="19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900"/>
                        <a:buFont typeface="Arial"/>
                        <a:buNone/>
                      </a:pPr>
                      <a:r>
                        <a:rPr lang="en" sz="1900" u="none" cap="none" strike="noStrike">
                          <a:solidFill>
                            <a:srgbClr val="333333"/>
                          </a:solidFill>
                          <a:highlight>
                            <a:srgbClr val="FFFFFF"/>
                          </a:highlight>
                          <a:latin typeface="Roboto"/>
                          <a:ea typeface="Roboto"/>
                          <a:cs typeface="Roboto"/>
                          <a:sym typeface="Roboto"/>
                        </a:rPr>
                        <a:t>θ(nk)</a:t>
                      </a:r>
                      <a:endParaRPr sz="19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900"/>
                        <a:buFont typeface="Arial"/>
                        <a:buNone/>
                      </a:pPr>
                      <a:r>
                        <a:rPr lang="en" sz="1900" u="none" cap="none" strike="noStrike">
                          <a:solidFill>
                            <a:srgbClr val="333333"/>
                          </a:solidFill>
                          <a:highlight>
                            <a:srgbClr val="FFFFFF"/>
                          </a:highlight>
                          <a:latin typeface="Roboto"/>
                          <a:ea typeface="Roboto"/>
                          <a:cs typeface="Roboto"/>
                          <a:sym typeface="Roboto"/>
                        </a:rPr>
                        <a:t>O(nk)</a:t>
                      </a:r>
                      <a:endParaRPr sz="19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805675">
                <a:tc>
                  <a:txBody>
                    <a:bodyPr/>
                    <a:lstStyle/>
                    <a:p>
                      <a:pPr indent="0" lvl="0" marL="0" marR="0" rtl="0" algn="just">
                        <a:lnSpc>
                          <a:spcPct val="170000"/>
                        </a:lnSpc>
                        <a:spcBef>
                          <a:spcPts val="0"/>
                        </a:spcBef>
                        <a:spcAft>
                          <a:spcPts val="0"/>
                        </a:spcAft>
                        <a:buClr>
                          <a:srgbClr val="000000"/>
                        </a:buClr>
                        <a:buSzPts val="1900"/>
                        <a:buFont typeface="Arial"/>
                        <a:buNone/>
                      </a:pPr>
                      <a:r>
                        <a:rPr lang="en" sz="1900" u="none" cap="none" strike="noStrike">
                          <a:solidFill>
                            <a:srgbClr val="333333"/>
                          </a:solidFill>
                          <a:highlight>
                            <a:srgbClr val="FFFFFF"/>
                          </a:highlight>
                          <a:latin typeface="Roboto"/>
                          <a:ea typeface="Roboto"/>
                          <a:cs typeface="Roboto"/>
                          <a:sym typeface="Roboto"/>
                        </a:rPr>
                        <a:t>Space Complexity</a:t>
                      </a:r>
                      <a:endParaRPr sz="19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100"/>
                        <a:buFont typeface="Arial"/>
                        <a:buNone/>
                      </a:pPr>
                      <a:r>
                        <a:t/>
                      </a:r>
                      <a:endParaRPr sz="2100" u="none" cap="none" strike="noStrike"/>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900"/>
                        <a:buFont typeface="Arial"/>
                        <a:buNone/>
                      </a:pPr>
                      <a:r>
                        <a:rPr lang="en" sz="1900" u="none" cap="none" strike="noStrike">
                          <a:solidFill>
                            <a:srgbClr val="333333"/>
                          </a:solidFill>
                          <a:highlight>
                            <a:srgbClr val="FFFFFF"/>
                          </a:highlight>
                          <a:latin typeface="Roboto"/>
                          <a:ea typeface="Roboto"/>
                          <a:cs typeface="Roboto"/>
                          <a:sym typeface="Roboto"/>
                        </a:rPr>
                        <a:t>O(n+k)</a:t>
                      </a:r>
                      <a:endParaRPr sz="1900" u="none" cap="none" strike="noStrike">
                        <a:solidFill>
                          <a:srgbClr val="333333"/>
                        </a:solidFill>
                        <a:highlight>
                          <a:srgbClr val="FFFFFF"/>
                        </a:highlight>
                        <a:latin typeface="Roboto"/>
                        <a:ea typeface="Roboto"/>
                        <a:cs typeface="Roboto"/>
                        <a:sym typeface="Roboto"/>
                      </a:endParaRPr>
                    </a:p>
                    <a:p>
                      <a:pPr indent="0" lvl="0" marL="0" marR="0" rtl="0" algn="just">
                        <a:lnSpc>
                          <a:spcPct val="170000"/>
                        </a:lnSpc>
                        <a:spcBef>
                          <a:spcPts val="0"/>
                        </a:spcBef>
                        <a:spcAft>
                          <a:spcPts val="0"/>
                        </a:spcAft>
                        <a:buClr>
                          <a:srgbClr val="000000"/>
                        </a:buClr>
                        <a:buSzPts val="1900"/>
                        <a:buFont typeface="Arial"/>
                        <a:buNone/>
                      </a:pPr>
                      <a:r>
                        <a:t/>
                      </a:r>
                      <a:endParaRPr sz="19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7"/>
          <p:cNvSpPr txBox="1"/>
          <p:nvPr>
            <p:ph type="title"/>
          </p:nvPr>
        </p:nvSpPr>
        <p:spPr>
          <a:xfrm>
            <a:off x="868800" y="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541" name="Google Shape;541;p87"/>
          <p:cNvSpPr txBox="1"/>
          <p:nvPr>
            <p:ph idx="1" type="body"/>
          </p:nvPr>
        </p:nvSpPr>
        <p:spPr>
          <a:xfrm>
            <a:off x="803525" y="711775"/>
            <a:ext cx="7404900" cy="4324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array of length 6 given below. Sort the array by using Radix sort.</a:t>
            </a:r>
            <a:endParaRPr/>
          </a:p>
          <a:p>
            <a:pPr indent="0" lvl="0" marL="0" rtl="0" algn="l">
              <a:lnSpc>
                <a:spcPct val="90000"/>
              </a:lnSpc>
              <a:spcBef>
                <a:spcPts val="1100"/>
              </a:spcBef>
              <a:spcAft>
                <a:spcPts val="0"/>
              </a:spcAft>
              <a:buSzPts val="1100"/>
              <a:buNone/>
            </a:pPr>
            <a:r>
              <a:rPr lang="en"/>
              <a:t>A = {10, 2, 901, 803, 1024}</a:t>
            </a:r>
            <a:endParaRPr/>
          </a:p>
          <a:p>
            <a:pPr indent="0" lvl="0" marL="0" rtl="0" algn="just">
              <a:lnSpc>
                <a:spcPct val="115000"/>
              </a:lnSpc>
              <a:spcBef>
                <a:spcPts val="1200"/>
              </a:spcBef>
              <a:spcAft>
                <a:spcPts val="0"/>
              </a:spcAft>
              <a:buClr>
                <a:schemeClr val="dk1"/>
              </a:buClr>
              <a:buSzPts val="1100"/>
              <a:buFont typeface="Arial"/>
              <a:buNone/>
            </a:pPr>
            <a:r>
              <a:rPr b="1" lang="en" sz="1600">
                <a:solidFill>
                  <a:srgbClr val="333333"/>
                </a:solidFill>
                <a:highlight>
                  <a:srgbClr val="FFFFFF"/>
                </a:highlight>
                <a:latin typeface="Roboto"/>
                <a:ea typeface="Roboto"/>
                <a:cs typeface="Roboto"/>
                <a:sym typeface="Roboto"/>
              </a:rPr>
              <a:t>Pass 1: (Sort the list according to the digits at 0's place)</a:t>
            </a:r>
            <a:endParaRPr b="1"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10, 901, 2, 803, 1024.</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1600">
                <a:solidFill>
                  <a:srgbClr val="333333"/>
                </a:solidFill>
                <a:highlight>
                  <a:srgbClr val="FFFFFF"/>
                </a:highlight>
                <a:latin typeface="Roboto"/>
                <a:ea typeface="Roboto"/>
                <a:cs typeface="Roboto"/>
                <a:sym typeface="Roboto"/>
              </a:rPr>
              <a:t>Pass 2: (Sort the list according to the digits at 10's place)</a:t>
            </a:r>
            <a:endParaRPr b="1"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02, 10, 901, 803, 1024</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1600">
                <a:solidFill>
                  <a:srgbClr val="333333"/>
                </a:solidFill>
                <a:highlight>
                  <a:srgbClr val="FFFFFF"/>
                </a:highlight>
                <a:latin typeface="Roboto"/>
                <a:ea typeface="Roboto"/>
                <a:cs typeface="Roboto"/>
                <a:sym typeface="Roboto"/>
              </a:rPr>
              <a:t>Pass 3: (Sort the list according to the digits at 100's place)</a:t>
            </a:r>
            <a:endParaRPr b="1"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100"/>
              <a:buNone/>
            </a:pPr>
            <a:r>
              <a:rPr lang="en" sz="1600">
                <a:solidFill>
                  <a:srgbClr val="333333"/>
                </a:solidFill>
                <a:highlight>
                  <a:srgbClr val="FFFFFF"/>
                </a:highlight>
                <a:latin typeface="Roboto"/>
                <a:ea typeface="Roboto"/>
                <a:cs typeface="Roboto"/>
                <a:sym typeface="Roboto"/>
              </a:rPr>
              <a:t>02, 10, 1024, 803, 901.</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100"/>
              <a:buNone/>
            </a:pPr>
            <a:r>
              <a:rPr b="1" lang="en" sz="1600">
                <a:solidFill>
                  <a:srgbClr val="333333"/>
                </a:solidFill>
                <a:highlight>
                  <a:srgbClr val="FFFFFF"/>
                </a:highlight>
                <a:latin typeface="Roboto"/>
                <a:ea typeface="Roboto"/>
                <a:cs typeface="Roboto"/>
                <a:sym typeface="Roboto"/>
              </a:rPr>
              <a:t>Pass 4: (Sort the list according to the digits at 1000's place)</a:t>
            </a:r>
            <a:endParaRPr b="1"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02, 10, 803, 901, 1024</a:t>
            </a:r>
            <a:endParaRPr b="1" sz="1600">
              <a:solidFill>
                <a:srgbClr val="333333"/>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8"/>
          <p:cNvSpPr txBox="1"/>
          <p:nvPr>
            <p:ph type="title"/>
          </p:nvPr>
        </p:nvSpPr>
        <p:spPr>
          <a:xfrm>
            <a:off x="789350" y="-387475"/>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547" name="Google Shape;547;p88"/>
          <p:cNvSpPr txBox="1"/>
          <p:nvPr>
            <p:ph idx="1" type="body"/>
          </p:nvPr>
        </p:nvSpPr>
        <p:spPr>
          <a:xfrm>
            <a:off x="790100" y="361250"/>
            <a:ext cx="7404900" cy="3029100"/>
          </a:xfrm>
          <a:prstGeom prst="rect">
            <a:avLst/>
          </a:prstGeom>
          <a:noFill/>
          <a:ln>
            <a:noFill/>
          </a:ln>
        </p:spPr>
        <p:txBody>
          <a:bodyPr anchorCtr="0" anchor="t" bIns="34275" lIns="68575" spcFirstLastPara="1" rIns="68575" wrap="square" tIns="34275">
            <a:noAutofit/>
          </a:bodyPr>
          <a:lstStyle/>
          <a:p>
            <a:pPr indent="-311150" lvl="0" marL="457200" marR="25400" rtl="0" algn="l">
              <a:lnSpc>
                <a:spcPct val="156250"/>
              </a:lnSpc>
              <a:spcBef>
                <a:spcPts val="150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1</a:t>
            </a:r>
            <a:r>
              <a:rPr lang="en" sz="1300">
                <a:solidFill>
                  <a:schemeClr val="dk1"/>
                </a:solidFill>
                <a:highlight>
                  <a:srgbClr val="FFFFFF"/>
                </a:highlight>
                <a:latin typeface="Roboto"/>
                <a:ea typeface="Roboto"/>
                <a:cs typeface="Roboto"/>
                <a:sym typeface="Roboto"/>
              </a:rPr>
              <a:t>:Find the largest number in ARR as LARGE</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2</a:t>
            </a:r>
            <a:r>
              <a:rPr lang="en" sz="1300">
                <a:solidFill>
                  <a:schemeClr val="dk1"/>
                </a:solidFill>
                <a:highlight>
                  <a:srgbClr val="FFFFFF"/>
                </a:highlight>
                <a:latin typeface="Roboto"/>
                <a:ea typeface="Roboto"/>
                <a:cs typeface="Roboto"/>
                <a:sym typeface="Roboto"/>
              </a:rPr>
              <a:t>: [INITIALIZE] SET NOP = Number of digits</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in LARGE</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3</a:t>
            </a:r>
            <a:r>
              <a:rPr lang="en" sz="1300">
                <a:solidFill>
                  <a:schemeClr val="dk1"/>
                </a:solidFill>
                <a:highlight>
                  <a:srgbClr val="FFFFFF"/>
                </a:highlight>
                <a:latin typeface="Roboto"/>
                <a:ea typeface="Roboto"/>
                <a:cs typeface="Roboto"/>
                <a:sym typeface="Roboto"/>
              </a:rPr>
              <a:t>: SET PASS =0</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4</a:t>
            </a:r>
            <a:r>
              <a:rPr lang="en" sz="1300">
                <a:solidFill>
                  <a:schemeClr val="dk1"/>
                </a:solidFill>
                <a:highlight>
                  <a:srgbClr val="FFFFFF"/>
                </a:highlight>
                <a:latin typeface="Roboto"/>
                <a:ea typeface="Roboto"/>
                <a:cs typeface="Roboto"/>
                <a:sym typeface="Roboto"/>
              </a:rPr>
              <a:t>: Repeat Step 5 while PASS &lt;= NOP-1</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5</a:t>
            </a:r>
            <a:r>
              <a:rPr lang="en" sz="1300">
                <a:solidFill>
                  <a:schemeClr val="dk1"/>
                </a:solidFill>
                <a:highlight>
                  <a:srgbClr val="FFFFFF"/>
                </a:highlight>
                <a:latin typeface="Roboto"/>
                <a:ea typeface="Roboto"/>
                <a:cs typeface="Roboto"/>
                <a:sym typeface="Roboto"/>
              </a:rPr>
              <a:t>: SET I = 0 and INITIALIZE buckets</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6</a:t>
            </a:r>
            <a:r>
              <a:rPr lang="en" sz="1300">
                <a:solidFill>
                  <a:schemeClr val="dk1"/>
                </a:solidFill>
                <a:highlight>
                  <a:srgbClr val="FFFFFF"/>
                </a:highlight>
                <a:latin typeface="Roboto"/>
                <a:ea typeface="Roboto"/>
                <a:cs typeface="Roboto"/>
                <a:sym typeface="Roboto"/>
              </a:rPr>
              <a:t>:Repeat Steps 7 to 9 while I</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7</a:t>
            </a:r>
            <a:r>
              <a:rPr lang="en" sz="1300">
                <a:solidFill>
                  <a:schemeClr val="dk1"/>
                </a:solidFill>
                <a:highlight>
                  <a:srgbClr val="FFFFFF"/>
                </a:highlight>
                <a:latin typeface="Roboto"/>
                <a:ea typeface="Roboto"/>
                <a:cs typeface="Roboto"/>
                <a:sym typeface="Roboto"/>
              </a:rPr>
              <a:t>: SET DIGIT = digit at PASSth place in A[I]</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8</a:t>
            </a:r>
            <a:r>
              <a:rPr lang="en" sz="1300">
                <a:solidFill>
                  <a:schemeClr val="dk1"/>
                </a:solidFill>
                <a:highlight>
                  <a:srgbClr val="FFFFFF"/>
                </a:highlight>
                <a:latin typeface="Roboto"/>
                <a:ea typeface="Roboto"/>
                <a:cs typeface="Roboto"/>
                <a:sym typeface="Roboto"/>
              </a:rPr>
              <a:t>: Add A[I] to the bucket numbered DIGIT</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9</a:t>
            </a:r>
            <a:r>
              <a:rPr lang="en" sz="1300">
                <a:solidFill>
                  <a:schemeClr val="dk1"/>
                </a:solidFill>
                <a:highlight>
                  <a:srgbClr val="FFFFFF"/>
                </a:highlight>
                <a:latin typeface="Roboto"/>
                <a:ea typeface="Roboto"/>
                <a:cs typeface="Roboto"/>
                <a:sym typeface="Roboto"/>
              </a:rPr>
              <a:t>: INCREMENT bucket count for bucket</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numbered DIGIT</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[END OF LOOP]</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10</a:t>
            </a:r>
            <a:r>
              <a:rPr lang="en" sz="1300">
                <a:solidFill>
                  <a:schemeClr val="dk1"/>
                </a:solidFill>
                <a:highlight>
                  <a:srgbClr val="FFFFFF"/>
                </a:highlight>
                <a:latin typeface="Roboto"/>
                <a:ea typeface="Roboto"/>
                <a:cs typeface="Roboto"/>
                <a:sym typeface="Roboto"/>
              </a:rPr>
              <a:t>: Collect the numbers in the bucket</a:t>
            </a:r>
            <a:br>
              <a:rPr lang="en" sz="1300">
                <a:solidFill>
                  <a:schemeClr val="dk1"/>
                </a:solidFill>
                <a:highlight>
                  <a:srgbClr val="FFFFFF"/>
                </a:highlight>
                <a:latin typeface="Roboto"/>
                <a:ea typeface="Roboto"/>
                <a:cs typeface="Roboto"/>
                <a:sym typeface="Roboto"/>
              </a:rPr>
            </a:br>
            <a:r>
              <a:rPr lang="en" sz="1300">
                <a:solidFill>
                  <a:schemeClr val="dk1"/>
                </a:solidFill>
                <a:highlight>
                  <a:srgbClr val="FFFFFF"/>
                </a:highlight>
                <a:latin typeface="Roboto"/>
                <a:ea typeface="Roboto"/>
                <a:cs typeface="Roboto"/>
                <a:sym typeface="Roboto"/>
              </a:rPr>
              <a:t>[END OF LOOP]</a:t>
            </a:r>
            <a:endParaRPr sz="1300">
              <a:solidFill>
                <a:schemeClr val="dk1"/>
              </a:solidFill>
              <a:highlight>
                <a:srgbClr val="FFFFFF"/>
              </a:highlight>
              <a:latin typeface="Roboto"/>
              <a:ea typeface="Roboto"/>
              <a:cs typeface="Roboto"/>
              <a:sym typeface="Roboto"/>
            </a:endParaRPr>
          </a:p>
          <a:p>
            <a:pPr indent="-311150" lvl="0" marL="457200" marR="25400" rtl="0" algn="l">
              <a:lnSpc>
                <a:spcPct val="156250"/>
              </a:lnSpc>
              <a:spcBef>
                <a:spcPts val="0"/>
              </a:spcBef>
              <a:spcAft>
                <a:spcPts val="0"/>
              </a:spcAft>
              <a:buClr>
                <a:schemeClr val="dk1"/>
              </a:buClr>
              <a:buSzPts val="1300"/>
              <a:buFont typeface="Roboto"/>
              <a:buChar char="●"/>
            </a:pPr>
            <a:r>
              <a:rPr b="1" lang="en" sz="1300">
                <a:solidFill>
                  <a:schemeClr val="dk1"/>
                </a:solidFill>
                <a:highlight>
                  <a:srgbClr val="FFFFFF"/>
                </a:highlight>
                <a:latin typeface="Roboto"/>
                <a:ea typeface="Roboto"/>
                <a:cs typeface="Roboto"/>
                <a:sym typeface="Roboto"/>
              </a:rPr>
              <a:t>Step 11</a:t>
            </a:r>
            <a:r>
              <a:rPr lang="en" sz="1300">
                <a:solidFill>
                  <a:schemeClr val="dk1"/>
                </a:solidFill>
                <a:highlight>
                  <a:srgbClr val="FFFFFF"/>
                </a:highlight>
                <a:latin typeface="Roboto"/>
                <a:ea typeface="Roboto"/>
                <a:cs typeface="Roboto"/>
                <a:sym typeface="Roboto"/>
              </a:rPr>
              <a:t>: END</a:t>
            </a:r>
            <a:endParaRPr sz="13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19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g1bf5cff2fbf_0_302"/>
          <p:cNvSpPr txBox="1"/>
          <p:nvPr>
            <p:ph type="title"/>
          </p:nvPr>
        </p:nvSpPr>
        <p:spPr>
          <a:xfrm>
            <a:off x="856500" y="0"/>
            <a:ext cx="7406400" cy="651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Shell Sort</a:t>
            </a:r>
            <a:endParaRPr/>
          </a:p>
        </p:txBody>
      </p:sp>
      <p:sp>
        <p:nvSpPr>
          <p:cNvPr id="553" name="Google Shape;553;g1bf5cff2fbf_0_302"/>
          <p:cNvSpPr txBox="1"/>
          <p:nvPr>
            <p:ph idx="1" type="body"/>
          </p:nvPr>
        </p:nvSpPr>
        <p:spPr>
          <a:xfrm>
            <a:off x="857250" y="651300"/>
            <a:ext cx="7404900" cy="3029100"/>
          </a:xfrm>
          <a:prstGeom prst="rect">
            <a:avLst/>
          </a:prstGeom>
        </p:spPr>
        <p:txBody>
          <a:bodyPr anchorCtr="0" anchor="t" bIns="34275" lIns="68575" spcFirstLastPara="1" rIns="68575" wrap="square" tIns="34275">
            <a:noAutofit/>
          </a:bodyPr>
          <a:lstStyle/>
          <a:p>
            <a:pPr indent="-327025" lvl="0" marL="457200" rtl="0" algn="just">
              <a:lnSpc>
                <a:spcPct val="166666"/>
              </a:lnSpc>
              <a:spcBef>
                <a:spcPts val="0"/>
              </a:spcBef>
              <a:spcAft>
                <a:spcPts val="0"/>
              </a:spcAft>
              <a:buClr>
                <a:schemeClr val="dk1"/>
              </a:buClr>
              <a:buSzPts val="1550"/>
              <a:buFont typeface="Times New Roman"/>
              <a:buChar char="•"/>
            </a:pPr>
            <a:r>
              <a:rPr lang="en" sz="1550">
                <a:solidFill>
                  <a:schemeClr val="dk1"/>
                </a:solidFill>
                <a:highlight>
                  <a:schemeClr val="lt1"/>
                </a:highlight>
                <a:latin typeface="Times New Roman"/>
                <a:ea typeface="Times New Roman"/>
                <a:cs typeface="Times New Roman"/>
                <a:sym typeface="Times New Roman"/>
              </a:rPr>
              <a:t>Shell sort is a generalized version of the</a:t>
            </a:r>
            <a:r>
              <a:rPr b="1" lang="en" sz="1550">
                <a:solidFill>
                  <a:schemeClr val="dk1"/>
                </a:solidFill>
                <a:highlight>
                  <a:schemeClr val="lt1"/>
                </a:highlight>
                <a:latin typeface="Times New Roman"/>
                <a:ea typeface="Times New Roman"/>
                <a:cs typeface="Times New Roman"/>
                <a:sym typeface="Times New Roman"/>
              </a:rPr>
              <a:t> </a:t>
            </a:r>
            <a:r>
              <a:rPr b="1" lang="en" sz="155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insertion sort</a:t>
            </a:r>
            <a:r>
              <a:rPr lang="en" sz="155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 algorithm</a:t>
            </a:r>
            <a:r>
              <a:rPr lang="en" sz="1550">
                <a:solidFill>
                  <a:schemeClr val="dk1"/>
                </a:solidFill>
                <a:highlight>
                  <a:schemeClr val="lt1"/>
                </a:highlight>
                <a:latin typeface="Times New Roman"/>
                <a:ea typeface="Times New Roman"/>
                <a:cs typeface="Times New Roman"/>
                <a:sym typeface="Times New Roman"/>
              </a:rPr>
              <a:t>. It first sorts elements that are far apart from each other and successively reduces the interval between the elements to be sorted.</a:t>
            </a:r>
            <a:endParaRPr sz="1550">
              <a:solidFill>
                <a:schemeClr val="dk1"/>
              </a:solidFill>
              <a:highlight>
                <a:schemeClr val="lt1"/>
              </a:highlight>
              <a:latin typeface="Times New Roman"/>
              <a:ea typeface="Times New Roman"/>
              <a:cs typeface="Times New Roman"/>
              <a:sym typeface="Times New Roman"/>
            </a:endParaRPr>
          </a:p>
          <a:p>
            <a:pPr indent="-327025" lvl="0" marL="457200" rtl="0" algn="just">
              <a:lnSpc>
                <a:spcPct val="166666"/>
              </a:lnSpc>
              <a:spcBef>
                <a:spcPts val="0"/>
              </a:spcBef>
              <a:spcAft>
                <a:spcPts val="0"/>
              </a:spcAft>
              <a:buClr>
                <a:schemeClr val="dk1"/>
              </a:buClr>
              <a:buSzPts val="1550"/>
              <a:buFont typeface="Times New Roman"/>
              <a:buChar char="•"/>
            </a:pPr>
            <a:r>
              <a:rPr lang="en" sz="1550">
                <a:solidFill>
                  <a:schemeClr val="dk1"/>
                </a:solidFill>
                <a:highlight>
                  <a:schemeClr val="lt1"/>
                </a:highlight>
                <a:latin typeface="Times New Roman"/>
                <a:ea typeface="Times New Roman"/>
                <a:cs typeface="Times New Roman"/>
                <a:sym typeface="Times New Roman"/>
              </a:rPr>
              <a:t>The interval between the elements is reduced based on the sequence used. Some of the optimal sequences that can be used in the shell sort algorithm are:</a:t>
            </a:r>
            <a:endParaRPr sz="155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66666"/>
              </a:lnSpc>
              <a:spcBef>
                <a:spcPts val="0"/>
              </a:spcBef>
              <a:spcAft>
                <a:spcPts val="0"/>
              </a:spcAft>
              <a:buClr>
                <a:schemeClr val="dk1"/>
              </a:buClr>
              <a:buSzPts val="1500"/>
              <a:buFont typeface="Times New Roman"/>
              <a:buChar char="•"/>
            </a:pPr>
            <a:r>
              <a:rPr lang="en" sz="1500">
                <a:solidFill>
                  <a:schemeClr val="dk1"/>
                </a:solidFill>
                <a:highlight>
                  <a:srgbClr val="F9FAFC"/>
                </a:highlight>
                <a:latin typeface="Times New Roman"/>
                <a:ea typeface="Times New Roman"/>
                <a:cs typeface="Times New Roman"/>
                <a:sym typeface="Times New Roman"/>
              </a:rPr>
              <a:t>Shell's original sequence: N/2 , N/4 , …, 1</a:t>
            </a:r>
            <a:endParaRPr sz="1500">
              <a:solidFill>
                <a:schemeClr val="dk1"/>
              </a:solidFill>
              <a:highlight>
                <a:srgbClr val="F9FAFC"/>
              </a:highlight>
              <a:latin typeface="Times New Roman"/>
              <a:ea typeface="Times New Roman"/>
              <a:cs typeface="Times New Roman"/>
              <a:sym typeface="Times New Roman"/>
            </a:endParaRPr>
          </a:p>
          <a:p>
            <a:pPr indent="-323850" lvl="0" marL="457200" rtl="0" algn="l">
              <a:lnSpc>
                <a:spcPct val="166666"/>
              </a:lnSpc>
              <a:spcBef>
                <a:spcPts val="0"/>
              </a:spcBef>
              <a:spcAft>
                <a:spcPts val="0"/>
              </a:spcAft>
              <a:buClr>
                <a:schemeClr val="dk1"/>
              </a:buClr>
              <a:buSzPts val="1500"/>
              <a:buFont typeface="Times New Roman"/>
              <a:buChar char="•"/>
            </a:pPr>
            <a:r>
              <a:rPr lang="en" sz="1500">
                <a:solidFill>
                  <a:schemeClr val="dk1"/>
                </a:solidFill>
                <a:highlight>
                  <a:srgbClr val="F9FAFC"/>
                </a:highlight>
                <a:latin typeface="Times New Roman"/>
                <a:ea typeface="Times New Roman"/>
                <a:cs typeface="Times New Roman"/>
                <a:sym typeface="Times New Roman"/>
              </a:rPr>
              <a:t>Knuth's increments: 1, 4, 13, …, (3k – 1) / 2</a:t>
            </a:r>
            <a:endParaRPr sz="1500">
              <a:solidFill>
                <a:schemeClr val="dk1"/>
              </a:solidFill>
              <a:highlight>
                <a:srgbClr val="F9FAFC"/>
              </a:highlight>
              <a:latin typeface="Times New Roman"/>
              <a:ea typeface="Times New Roman"/>
              <a:cs typeface="Times New Roman"/>
              <a:sym typeface="Times New Roman"/>
            </a:endParaRPr>
          </a:p>
          <a:p>
            <a:pPr indent="-323850" lvl="0" marL="457200" rtl="0" algn="l">
              <a:lnSpc>
                <a:spcPct val="166666"/>
              </a:lnSpc>
              <a:spcBef>
                <a:spcPts val="0"/>
              </a:spcBef>
              <a:spcAft>
                <a:spcPts val="0"/>
              </a:spcAft>
              <a:buClr>
                <a:schemeClr val="dk1"/>
              </a:buClr>
              <a:buSzPts val="1500"/>
              <a:buFont typeface="Times New Roman"/>
              <a:buChar char="•"/>
            </a:pPr>
            <a:r>
              <a:rPr lang="en" sz="1500">
                <a:solidFill>
                  <a:schemeClr val="dk1"/>
                </a:solidFill>
                <a:highlight>
                  <a:srgbClr val="F9FAFC"/>
                </a:highlight>
                <a:latin typeface="Times New Roman"/>
                <a:ea typeface="Times New Roman"/>
                <a:cs typeface="Times New Roman"/>
                <a:sym typeface="Times New Roman"/>
              </a:rPr>
              <a:t>Sedgewick's increments: 1, 8, 23, 77, 281, 1073, 4193, 16577...4j+1+ 3·2j+ 1</a:t>
            </a:r>
            <a:endParaRPr sz="1500">
              <a:solidFill>
                <a:schemeClr val="dk1"/>
              </a:solidFill>
              <a:highlight>
                <a:srgbClr val="F9FAFC"/>
              </a:highlight>
              <a:latin typeface="Times New Roman"/>
              <a:ea typeface="Times New Roman"/>
              <a:cs typeface="Times New Roman"/>
              <a:sym typeface="Times New Roman"/>
            </a:endParaRPr>
          </a:p>
          <a:p>
            <a:pPr indent="-323850" lvl="0" marL="457200" rtl="0" algn="l">
              <a:lnSpc>
                <a:spcPct val="166666"/>
              </a:lnSpc>
              <a:spcBef>
                <a:spcPts val="0"/>
              </a:spcBef>
              <a:spcAft>
                <a:spcPts val="0"/>
              </a:spcAft>
              <a:buClr>
                <a:schemeClr val="dk1"/>
              </a:buClr>
              <a:buSzPts val="1500"/>
              <a:buFont typeface="Times New Roman"/>
              <a:buChar char="•"/>
            </a:pPr>
            <a:r>
              <a:rPr lang="en" sz="1500">
                <a:solidFill>
                  <a:schemeClr val="dk1"/>
                </a:solidFill>
                <a:highlight>
                  <a:srgbClr val="F9FAFC"/>
                </a:highlight>
                <a:latin typeface="Times New Roman"/>
                <a:ea typeface="Times New Roman"/>
                <a:cs typeface="Times New Roman"/>
                <a:sym typeface="Times New Roman"/>
              </a:rPr>
              <a:t>Hibbard's increments: 1, 3, 7, 15, 31, 63, 127, 255, 511…</a:t>
            </a:r>
            <a:endParaRPr sz="1500">
              <a:solidFill>
                <a:schemeClr val="dk1"/>
              </a:solidFill>
              <a:highlight>
                <a:srgbClr val="F9FAFC"/>
              </a:highlight>
              <a:latin typeface="Times New Roman"/>
              <a:ea typeface="Times New Roman"/>
              <a:cs typeface="Times New Roman"/>
              <a:sym typeface="Times New Roman"/>
            </a:endParaRPr>
          </a:p>
          <a:p>
            <a:pPr indent="-323850" lvl="0" marL="457200" rtl="0" algn="l">
              <a:lnSpc>
                <a:spcPct val="166666"/>
              </a:lnSpc>
              <a:spcBef>
                <a:spcPts val="0"/>
              </a:spcBef>
              <a:spcAft>
                <a:spcPts val="0"/>
              </a:spcAft>
              <a:buClr>
                <a:schemeClr val="dk1"/>
              </a:buClr>
              <a:buSzPts val="1500"/>
              <a:buFont typeface="Times New Roman"/>
              <a:buChar char="•"/>
            </a:pPr>
            <a:r>
              <a:rPr lang="en" sz="1500">
                <a:solidFill>
                  <a:schemeClr val="dk1"/>
                </a:solidFill>
                <a:highlight>
                  <a:srgbClr val="F9FAFC"/>
                </a:highlight>
                <a:latin typeface="Times New Roman"/>
                <a:ea typeface="Times New Roman"/>
                <a:cs typeface="Times New Roman"/>
                <a:sym typeface="Times New Roman"/>
              </a:rPr>
              <a:t>Papernov &amp; Stasevich increment: 1, 3, 5, 9, 17, 33, 65,...</a:t>
            </a:r>
            <a:endParaRPr sz="1500">
              <a:solidFill>
                <a:schemeClr val="dk1"/>
              </a:solidFill>
              <a:highlight>
                <a:srgbClr val="F9FAFC"/>
              </a:highlight>
              <a:latin typeface="Times New Roman"/>
              <a:ea typeface="Times New Roman"/>
              <a:cs typeface="Times New Roman"/>
              <a:sym typeface="Times New Roman"/>
            </a:endParaRPr>
          </a:p>
          <a:p>
            <a:pPr indent="-323850" lvl="0" marL="457200" rtl="0" algn="l">
              <a:lnSpc>
                <a:spcPct val="166666"/>
              </a:lnSpc>
              <a:spcBef>
                <a:spcPts val="0"/>
              </a:spcBef>
              <a:spcAft>
                <a:spcPts val="0"/>
              </a:spcAft>
              <a:buClr>
                <a:schemeClr val="dk1"/>
              </a:buClr>
              <a:buSzPts val="1500"/>
              <a:buFont typeface="Times New Roman"/>
              <a:buChar char="•"/>
            </a:pPr>
            <a:r>
              <a:rPr lang="en" sz="1500">
                <a:solidFill>
                  <a:schemeClr val="dk1"/>
                </a:solidFill>
                <a:highlight>
                  <a:srgbClr val="F9FAFC"/>
                </a:highlight>
                <a:latin typeface="Times New Roman"/>
                <a:ea typeface="Times New Roman"/>
                <a:cs typeface="Times New Roman"/>
                <a:sym typeface="Times New Roman"/>
              </a:rPr>
              <a:t>Pratt: 1, 2, 3, 4, 6, 9, 8, 12, 18, 27, 16, 24, 36, 54, 81....</a:t>
            </a:r>
            <a:endParaRPr sz="1500">
              <a:solidFill>
                <a:schemeClr val="dk1"/>
              </a:solidFill>
              <a:highlight>
                <a:srgbClr val="F9FAFC"/>
              </a:highlight>
              <a:latin typeface="Times New Roman"/>
              <a:ea typeface="Times New Roman"/>
              <a:cs typeface="Times New Roman"/>
              <a:sym typeface="Times New Roman"/>
            </a:endParaRPr>
          </a:p>
          <a:p>
            <a:pPr indent="0" lvl="0" marL="0" rtl="0" algn="just">
              <a:spcBef>
                <a:spcPts val="4500"/>
              </a:spcBef>
              <a:spcAft>
                <a:spcPts val="0"/>
              </a:spcAft>
              <a:buNone/>
            </a:pPr>
            <a:r>
              <a:t/>
            </a:r>
            <a:endParaRPr>
              <a:solidFill>
                <a:schemeClr val="dk1"/>
              </a:solidFill>
              <a:highlight>
                <a:schemeClr val="lt1"/>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bf5cff2fbf_0_310"/>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Shell</a:t>
            </a:r>
            <a:r>
              <a:rPr lang="en"/>
              <a:t> Sort</a:t>
            </a:r>
            <a:endParaRPr/>
          </a:p>
        </p:txBody>
      </p:sp>
      <p:sp>
        <p:nvSpPr>
          <p:cNvPr id="559" name="Google Shape;559;g1bf5cff2fbf_0_310"/>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23850" lvl="0" marL="457200" rtl="0" algn="just">
              <a:lnSpc>
                <a:spcPct val="115000"/>
              </a:lnSpc>
              <a:spcBef>
                <a:spcPts val="120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In insertion sort, at a time, elements can be moved ahead by one position only. To move an element to a far-away position, many movements are required that increase the algorithm's execution time. </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But shell sort overcomes this drawback of insertion sort. It allows the movement and swapping of far-away elements as well.</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This algorithm first sorts the elements that are far away from each other, then it subsequently reduces the gap between them. This gap is called as </a:t>
            </a:r>
            <a:r>
              <a:rPr b="1" lang="en" sz="1500">
                <a:solidFill>
                  <a:srgbClr val="333333"/>
                </a:solidFill>
                <a:highlight>
                  <a:srgbClr val="FFFFFF"/>
                </a:highlight>
                <a:latin typeface="Times New Roman"/>
                <a:ea typeface="Times New Roman"/>
                <a:cs typeface="Times New Roman"/>
                <a:sym typeface="Times New Roman"/>
              </a:rPr>
              <a:t>interval.</a:t>
            </a:r>
            <a:r>
              <a:rPr lang="en" sz="1500">
                <a:solidFill>
                  <a:srgbClr val="333333"/>
                </a:solidFill>
                <a:highlight>
                  <a:srgbClr val="FFFFFF"/>
                </a:highlight>
                <a:latin typeface="Times New Roman"/>
                <a:ea typeface="Times New Roman"/>
                <a:cs typeface="Times New Roman"/>
                <a:sym typeface="Times New Roman"/>
              </a:rPr>
              <a:t> </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This interval can be calculated by using the </a:t>
            </a:r>
            <a:r>
              <a:rPr b="1" lang="en" sz="1500">
                <a:solidFill>
                  <a:srgbClr val="333333"/>
                </a:solidFill>
                <a:highlight>
                  <a:srgbClr val="FFFFFF"/>
                </a:highlight>
                <a:latin typeface="Times New Roman"/>
                <a:ea typeface="Times New Roman"/>
                <a:cs typeface="Times New Roman"/>
                <a:sym typeface="Times New Roman"/>
              </a:rPr>
              <a:t>Knuth's</a:t>
            </a:r>
            <a:r>
              <a:rPr lang="en" sz="1500">
                <a:solidFill>
                  <a:srgbClr val="333333"/>
                </a:solidFill>
                <a:highlight>
                  <a:srgbClr val="FFFFFF"/>
                </a:highlight>
                <a:latin typeface="Times New Roman"/>
                <a:ea typeface="Times New Roman"/>
                <a:cs typeface="Times New Roman"/>
                <a:sym typeface="Times New Roman"/>
              </a:rPr>
              <a:t> formula given below -</a:t>
            </a:r>
            <a:endParaRPr sz="1500">
              <a:solidFill>
                <a:srgbClr val="333333"/>
              </a:solidFill>
              <a:highlight>
                <a:srgbClr val="FFFFFF"/>
              </a:highlight>
              <a:latin typeface="Times New Roman"/>
              <a:ea typeface="Times New Roman"/>
              <a:cs typeface="Times New Roman"/>
              <a:sym typeface="Times New Roman"/>
            </a:endParaRPr>
          </a:p>
          <a:p>
            <a:pPr indent="-317500" lvl="0" marL="457200" rtl="0" algn="l">
              <a:lnSpc>
                <a:spcPct val="156250"/>
              </a:lnSpc>
              <a:spcBef>
                <a:spcPts val="0"/>
              </a:spcBef>
              <a:spcAft>
                <a:spcPts val="0"/>
              </a:spcAft>
              <a:buClr>
                <a:schemeClr val="dk1"/>
              </a:buClr>
              <a:buSzPts val="1400"/>
              <a:buFont typeface="Times New Roman"/>
              <a:buChar char="•"/>
            </a:pPr>
            <a:r>
              <a:rPr lang="en" sz="1400">
                <a:solidFill>
                  <a:srgbClr val="FF0000"/>
                </a:solidFill>
                <a:latin typeface="Times New Roman"/>
                <a:ea typeface="Times New Roman"/>
                <a:cs typeface="Times New Roman"/>
                <a:sym typeface="Times New Roman"/>
              </a:rPr>
              <a:t>h</a:t>
            </a:r>
            <a:r>
              <a:rPr lang="en" sz="1400">
                <a:solidFill>
                  <a:srgbClr val="0000FF"/>
                </a:solidFill>
                <a:latin typeface="Times New Roman"/>
                <a:ea typeface="Times New Roman"/>
                <a:cs typeface="Times New Roman"/>
                <a:sym typeface="Times New Roman"/>
              </a:rPr>
              <a:t>h</a:t>
            </a:r>
            <a:r>
              <a:rPr lang="en" sz="1400">
                <a:solidFill>
                  <a:schemeClr val="dk1"/>
                </a:solidFill>
                <a:latin typeface="Times New Roman"/>
                <a:ea typeface="Times New Roman"/>
                <a:cs typeface="Times New Roman"/>
                <a:sym typeface="Times New Roman"/>
              </a:rPr>
              <a:t> = h * 3 + 1  </a:t>
            </a:r>
            <a:endParaRPr sz="1400">
              <a:solidFill>
                <a:schemeClr val="dk1"/>
              </a:solidFill>
              <a:latin typeface="Times New Roman"/>
              <a:ea typeface="Times New Roman"/>
              <a:cs typeface="Times New Roman"/>
              <a:sym typeface="Times New Roman"/>
            </a:endParaRPr>
          </a:p>
          <a:p>
            <a:pPr indent="-317500" lvl="0" marL="457200" rtl="0" algn="l">
              <a:lnSpc>
                <a:spcPct val="15625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where, 'h' is the interval having initial value 1.  </a:t>
            </a:r>
            <a:endParaRPr sz="1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sz="15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1bf5cff2fbf_0_317"/>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Algorithm</a:t>
            </a:r>
            <a:endParaRPr/>
          </a:p>
        </p:txBody>
      </p:sp>
      <p:sp>
        <p:nvSpPr>
          <p:cNvPr id="565" name="Google Shape;565;g1bf5cff2fbf_0_317"/>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23850" lvl="0" marL="457200" rtl="0" algn="l">
              <a:lnSpc>
                <a:spcPct val="156250"/>
              </a:lnSpc>
              <a:spcBef>
                <a:spcPts val="30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ShellSort(a, n) // 'a' is the given array, 'n' is the size of array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Roboto"/>
              <a:buAutoNum type="arabicPeriod"/>
            </a:pPr>
            <a:r>
              <a:rPr lang="en" sz="1500">
                <a:solidFill>
                  <a:schemeClr val="dk1"/>
                </a:solidFill>
                <a:highlight>
                  <a:schemeClr val="lt1"/>
                </a:highlight>
                <a:latin typeface="Times New Roman"/>
                <a:ea typeface="Times New Roman"/>
                <a:cs typeface="Times New Roman"/>
                <a:sym typeface="Times New Roman"/>
              </a:rPr>
              <a:t>for (interval = n/2; interval </a:t>
            </a:r>
            <a:r>
              <a:rPr b="1" lang="en" sz="1500">
                <a:solidFill>
                  <a:schemeClr val="dk1"/>
                </a:solidFill>
                <a:highlight>
                  <a:schemeClr val="lt1"/>
                </a:highlight>
                <a:latin typeface="Times New Roman"/>
                <a:ea typeface="Times New Roman"/>
                <a:cs typeface="Times New Roman"/>
                <a:sym typeface="Times New Roman"/>
              </a:rPr>
              <a:t>&gt;</a:t>
            </a:r>
            <a:r>
              <a:rPr lang="en" sz="1500">
                <a:solidFill>
                  <a:schemeClr val="dk1"/>
                </a:solidFill>
                <a:highlight>
                  <a:schemeClr val="lt1"/>
                </a:highlight>
                <a:latin typeface="Times New Roman"/>
                <a:ea typeface="Times New Roman"/>
                <a:cs typeface="Times New Roman"/>
                <a:sym typeface="Times New Roman"/>
              </a:rPr>
              <a:t> 0; interval /= 2)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Roboto"/>
              <a:buAutoNum type="arabicPeriod"/>
            </a:pPr>
            <a:r>
              <a:rPr lang="en" sz="1500">
                <a:solidFill>
                  <a:schemeClr val="dk1"/>
                </a:solidFill>
                <a:highlight>
                  <a:schemeClr val="lt1"/>
                </a:highlight>
                <a:latin typeface="Times New Roman"/>
                <a:ea typeface="Times New Roman"/>
                <a:cs typeface="Times New Roman"/>
                <a:sym typeface="Times New Roman"/>
              </a:rPr>
              <a:t>for ( i = interval; i </a:t>
            </a:r>
            <a:r>
              <a:rPr b="1" lang="en" sz="1500">
                <a:solidFill>
                  <a:schemeClr val="dk1"/>
                </a:solidFill>
                <a:highlight>
                  <a:schemeClr val="lt1"/>
                </a:highlight>
                <a:latin typeface="Times New Roman"/>
                <a:ea typeface="Times New Roman"/>
                <a:cs typeface="Times New Roman"/>
                <a:sym typeface="Times New Roman"/>
              </a:rPr>
              <a:t>&lt;</a:t>
            </a:r>
            <a:r>
              <a:rPr lang="en" sz="1500">
                <a:solidFill>
                  <a:schemeClr val="dk1"/>
                </a:solidFill>
                <a:highlight>
                  <a:schemeClr val="lt1"/>
                </a:highlight>
                <a:latin typeface="Times New Roman"/>
                <a:ea typeface="Times New Roman"/>
                <a:cs typeface="Times New Roman"/>
                <a:sym typeface="Times New Roman"/>
              </a:rPr>
              <a:t> </a:t>
            </a:r>
            <a:r>
              <a:rPr b="1" lang="en" sz="1500">
                <a:solidFill>
                  <a:schemeClr val="dk1"/>
                </a:solidFill>
                <a:highlight>
                  <a:schemeClr val="lt1"/>
                </a:highlight>
                <a:latin typeface="Times New Roman"/>
                <a:ea typeface="Times New Roman"/>
                <a:cs typeface="Times New Roman"/>
                <a:sym typeface="Times New Roman"/>
              </a:rPr>
              <a:t>n</a:t>
            </a:r>
            <a:r>
              <a:rPr lang="en" sz="1500">
                <a:solidFill>
                  <a:schemeClr val="dk1"/>
                </a:solidFill>
                <a:highlight>
                  <a:schemeClr val="lt1"/>
                </a:highlight>
                <a:latin typeface="Times New Roman"/>
                <a:ea typeface="Times New Roman"/>
                <a:cs typeface="Times New Roman"/>
                <a:sym typeface="Times New Roman"/>
              </a:rPr>
              <a:t>; i += 1)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temp = a[i];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Roboto"/>
              <a:buAutoNum type="arabicPeriod"/>
            </a:pPr>
            <a:r>
              <a:rPr lang="en" sz="1500">
                <a:solidFill>
                  <a:schemeClr val="dk1"/>
                </a:solidFill>
                <a:highlight>
                  <a:schemeClr val="lt1"/>
                </a:highlight>
                <a:latin typeface="Times New Roman"/>
                <a:ea typeface="Times New Roman"/>
                <a:cs typeface="Times New Roman"/>
                <a:sym typeface="Times New Roman"/>
              </a:rPr>
              <a:t>for (j = i; j </a:t>
            </a:r>
            <a:r>
              <a:rPr b="1" lang="en" sz="1500">
                <a:solidFill>
                  <a:schemeClr val="dk1"/>
                </a:solidFill>
                <a:highlight>
                  <a:schemeClr val="lt1"/>
                </a:highlight>
                <a:latin typeface="Times New Roman"/>
                <a:ea typeface="Times New Roman"/>
                <a:cs typeface="Times New Roman"/>
                <a:sym typeface="Times New Roman"/>
              </a:rPr>
              <a:t>&gt;</a:t>
            </a:r>
            <a:r>
              <a:rPr lang="en" sz="1500">
                <a:solidFill>
                  <a:schemeClr val="dk1"/>
                </a:solidFill>
                <a:highlight>
                  <a:schemeClr val="lt1"/>
                </a:highlight>
                <a:latin typeface="Times New Roman"/>
                <a:ea typeface="Times New Roman"/>
                <a:cs typeface="Times New Roman"/>
                <a:sym typeface="Times New Roman"/>
              </a:rPr>
              <a:t>= interval &amp;&amp; a[j - interval] </a:t>
            </a:r>
            <a:r>
              <a:rPr b="1" lang="en" sz="1500">
                <a:solidFill>
                  <a:schemeClr val="dk1"/>
                </a:solidFill>
                <a:highlight>
                  <a:schemeClr val="lt1"/>
                </a:highlight>
                <a:latin typeface="Times New Roman"/>
                <a:ea typeface="Times New Roman"/>
                <a:cs typeface="Times New Roman"/>
                <a:sym typeface="Times New Roman"/>
              </a:rPr>
              <a:t>&gt;</a:t>
            </a:r>
            <a:r>
              <a:rPr lang="en" sz="1500">
                <a:solidFill>
                  <a:schemeClr val="dk1"/>
                </a:solidFill>
                <a:highlight>
                  <a:schemeClr val="lt1"/>
                </a:highlight>
                <a:latin typeface="Times New Roman"/>
                <a:ea typeface="Times New Roman"/>
                <a:cs typeface="Times New Roman"/>
                <a:sym typeface="Times New Roman"/>
              </a:rPr>
              <a:t> temp; j -= interval)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a[j] = a[j - interval];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a[j] = temp;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625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End ShellSort  </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104" name="Google Shape;104;p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04800" lvl="0" marL="457200" marR="25400" rtl="0" algn="l">
              <a:lnSpc>
                <a:spcPct val="156250"/>
              </a:lnSpc>
              <a:spcBef>
                <a:spcPts val="150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Step 5:</a:t>
            </a:r>
            <a:r>
              <a:rPr lang="en" sz="1200">
                <a:solidFill>
                  <a:schemeClr val="dk1"/>
                </a:solidFill>
                <a:highlight>
                  <a:srgbClr val="FFFFFF"/>
                </a:highlight>
                <a:latin typeface="Roboto"/>
                <a:ea typeface="Roboto"/>
                <a:cs typeface="Roboto"/>
                <a:sym typeface="Roboto"/>
              </a:rPr>
              <a:t> IF POS = -1</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PRINT "VALUE IS NOT PRESENT IN THE ARRAY"</a:t>
            </a:r>
            <a:br>
              <a:rPr lang="en" sz="1200">
                <a:solidFill>
                  <a:schemeClr val="dk1"/>
                </a:solidFill>
                <a:highlight>
                  <a:srgbClr val="FFFFFF"/>
                </a:highlight>
                <a:latin typeface="Roboto"/>
                <a:ea typeface="Roboto"/>
                <a:cs typeface="Roboto"/>
                <a:sym typeface="Roboto"/>
              </a:rPr>
            </a:br>
            <a:r>
              <a:rPr lang="en" sz="1200">
                <a:solidFill>
                  <a:schemeClr val="dk1"/>
                </a:solidFill>
                <a:highlight>
                  <a:srgbClr val="FFFFFF"/>
                </a:highlight>
                <a:latin typeface="Roboto"/>
                <a:ea typeface="Roboto"/>
                <a:cs typeface="Roboto"/>
                <a:sym typeface="Roboto"/>
              </a:rPr>
              <a:t>[END OF IF]</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Step 6:</a:t>
            </a:r>
            <a:r>
              <a:rPr lang="en" sz="1200">
                <a:solidFill>
                  <a:schemeClr val="dk1"/>
                </a:solidFill>
                <a:highlight>
                  <a:srgbClr val="FFFFFF"/>
                </a:highlight>
                <a:latin typeface="Roboto"/>
                <a:ea typeface="Roboto"/>
                <a:cs typeface="Roboto"/>
                <a:sym typeface="Roboto"/>
              </a:rPr>
              <a:t> EXIT</a:t>
            </a:r>
            <a:endParaRPr sz="12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1bf5cff2fbf_0_323"/>
          <p:cNvSpPr txBox="1"/>
          <p:nvPr>
            <p:ph type="title"/>
          </p:nvPr>
        </p:nvSpPr>
        <p:spPr>
          <a:xfrm>
            <a:off x="666325" y="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571" name="Google Shape;571;g1bf5cff2fbf_0_323"/>
          <p:cNvSpPr txBox="1"/>
          <p:nvPr>
            <p:ph idx="1" type="body"/>
          </p:nvPr>
        </p:nvSpPr>
        <p:spPr>
          <a:xfrm>
            <a:off x="869550" y="2003475"/>
            <a:ext cx="7404900" cy="3029100"/>
          </a:xfrm>
          <a:prstGeom prst="rect">
            <a:avLst/>
          </a:prstGeom>
        </p:spPr>
        <p:txBody>
          <a:bodyPr anchorCtr="0" anchor="t" bIns="34275" lIns="68575" spcFirstLastPara="1" rIns="68575" wrap="square" tIns="34275">
            <a:noAutofit/>
          </a:bodyPr>
          <a:lstStyle/>
          <a:p>
            <a:pPr indent="-330200" lvl="0" marL="457200" rtl="0" algn="just">
              <a:lnSpc>
                <a:spcPct val="115000"/>
              </a:lnSpc>
              <a:spcBef>
                <a:spcPts val="120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We will use the original sequence of shell sort, i.e., N/2, N/4,....,1 as the intervals.</a:t>
            </a:r>
            <a:endParaRPr sz="1600">
              <a:solidFill>
                <a:srgbClr val="333333"/>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the first loop, n is equal to 8 (size of the array), so the elements are lying at the interval of 4 (n/2 = 4). Elements will be compared and swapped if they are not in order.</a:t>
            </a:r>
            <a:endParaRPr sz="1600">
              <a:solidFill>
                <a:srgbClr val="333333"/>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Here, in the first loop, the element at the 0</a:t>
            </a:r>
            <a:r>
              <a:rPr baseline="30000" lang="en" sz="1600">
                <a:solidFill>
                  <a:srgbClr val="333333"/>
                </a:solidFill>
                <a:highlight>
                  <a:srgbClr val="FFFFFF"/>
                </a:highlight>
                <a:latin typeface="Times New Roman"/>
                <a:ea typeface="Times New Roman"/>
                <a:cs typeface="Times New Roman"/>
                <a:sym typeface="Times New Roman"/>
              </a:rPr>
              <a:t>th</a:t>
            </a:r>
            <a:r>
              <a:rPr lang="en" sz="1600">
                <a:solidFill>
                  <a:srgbClr val="333333"/>
                </a:solidFill>
                <a:highlight>
                  <a:srgbClr val="FFFFFF"/>
                </a:highlight>
                <a:latin typeface="Times New Roman"/>
                <a:ea typeface="Times New Roman"/>
                <a:cs typeface="Times New Roman"/>
                <a:sym typeface="Times New Roman"/>
              </a:rPr>
              <a:t> position will be compared with the element at 4</a:t>
            </a:r>
            <a:r>
              <a:rPr baseline="30000" lang="en" sz="1600">
                <a:solidFill>
                  <a:srgbClr val="333333"/>
                </a:solidFill>
                <a:highlight>
                  <a:srgbClr val="FFFFFF"/>
                </a:highlight>
                <a:latin typeface="Times New Roman"/>
                <a:ea typeface="Times New Roman"/>
                <a:cs typeface="Times New Roman"/>
                <a:sym typeface="Times New Roman"/>
              </a:rPr>
              <a:t>th</a:t>
            </a:r>
            <a:r>
              <a:rPr lang="en" sz="1600">
                <a:solidFill>
                  <a:srgbClr val="333333"/>
                </a:solidFill>
                <a:highlight>
                  <a:srgbClr val="FFFFFF"/>
                </a:highlight>
                <a:latin typeface="Times New Roman"/>
                <a:ea typeface="Times New Roman"/>
                <a:cs typeface="Times New Roman"/>
                <a:sym typeface="Times New Roman"/>
              </a:rPr>
              <a:t> position. If the 0</a:t>
            </a:r>
            <a:r>
              <a:rPr baseline="30000" lang="en" sz="1600">
                <a:solidFill>
                  <a:srgbClr val="333333"/>
                </a:solidFill>
                <a:highlight>
                  <a:srgbClr val="FFFFFF"/>
                </a:highlight>
                <a:latin typeface="Times New Roman"/>
                <a:ea typeface="Times New Roman"/>
                <a:cs typeface="Times New Roman"/>
                <a:sym typeface="Times New Roman"/>
              </a:rPr>
              <a:t>th</a:t>
            </a:r>
            <a:r>
              <a:rPr lang="en" sz="1600">
                <a:solidFill>
                  <a:srgbClr val="333333"/>
                </a:solidFill>
                <a:highlight>
                  <a:srgbClr val="FFFFFF"/>
                </a:highlight>
                <a:latin typeface="Times New Roman"/>
                <a:ea typeface="Times New Roman"/>
                <a:cs typeface="Times New Roman"/>
                <a:sym typeface="Times New Roman"/>
              </a:rPr>
              <a:t> element is greater, it will be swapped with the element at 4</a:t>
            </a:r>
            <a:r>
              <a:rPr baseline="30000" lang="en" sz="1600">
                <a:solidFill>
                  <a:srgbClr val="333333"/>
                </a:solidFill>
                <a:highlight>
                  <a:srgbClr val="FFFFFF"/>
                </a:highlight>
                <a:latin typeface="Times New Roman"/>
                <a:ea typeface="Times New Roman"/>
                <a:cs typeface="Times New Roman"/>
                <a:sym typeface="Times New Roman"/>
              </a:rPr>
              <a:t>th</a:t>
            </a:r>
            <a:r>
              <a:rPr lang="en" sz="1600">
                <a:solidFill>
                  <a:srgbClr val="333333"/>
                </a:solidFill>
                <a:highlight>
                  <a:srgbClr val="FFFFFF"/>
                </a:highlight>
                <a:latin typeface="Times New Roman"/>
                <a:ea typeface="Times New Roman"/>
                <a:cs typeface="Times New Roman"/>
                <a:sym typeface="Times New Roman"/>
              </a:rPr>
              <a:t> position. Otherwise, it remains the same. This process will continue for the remaining elements.</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572" name="Google Shape;572;g1bf5cff2fbf_0_323"/>
          <p:cNvPicPr preferRelativeResize="0"/>
          <p:nvPr/>
        </p:nvPicPr>
        <p:blipFill>
          <a:blip r:embed="rId3">
            <a:alphaModFix/>
          </a:blip>
          <a:stretch>
            <a:fillRect/>
          </a:stretch>
        </p:blipFill>
        <p:spPr>
          <a:xfrm>
            <a:off x="964350" y="806725"/>
            <a:ext cx="5238750" cy="8572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1bf5cff2fbf_0_330"/>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578" name="Google Shape;578;g1bf5cff2fbf_0_330"/>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579" name="Google Shape;579;g1bf5cff2fbf_0_330"/>
          <p:cNvPicPr preferRelativeResize="0"/>
          <p:nvPr/>
        </p:nvPicPr>
        <p:blipFill>
          <a:blip r:embed="rId3">
            <a:alphaModFix/>
          </a:blip>
          <a:stretch>
            <a:fillRect/>
          </a:stretch>
        </p:blipFill>
        <p:spPr>
          <a:xfrm>
            <a:off x="1000325" y="1552650"/>
            <a:ext cx="4762500" cy="30099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g1bf5cff2fbf_0_336"/>
          <p:cNvSpPr txBox="1"/>
          <p:nvPr>
            <p:ph type="title"/>
          </p:nvPr>
        </p:nvSpPr>
        <p:spPr>
          <a:xfrm>
            <a:off x="856500" y="0"/>
            <a:ext cx="7406400" cy="6738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585" name="Google Shape;585;g1bf5cff2fbf_0_336"/>
          <p:cNvSpPr txBox="1"/>
          <p:nvPr>
            <p:ph idx="1" type="body"/>
          </p:nvPr>
        </p:nvSpPr>
        <p:spPr>
          <a:xfrm>
            <a:off x="857250" y="734450"/>
            <a:ext cx="7404900" cy="3029100"/>
          </a:xfrm>
          <a:prstGeom prst="rect">
            <a:avLst/>
          </a:prstGeom>
        </p:spPr>
        <p:txBody>
          <a:bodyPr anchorCtr="0" anchor="t" bIns="34275" lIns="68575" spcFirstLastPara="1" rIns="68575" wrap="square" tIns="34275">
            <a:noAutofit/>
          </a:bodyPr>
          <a:lstStyle/>
          <a:p>
            <a:pPr indent="-323850" lvl="0" marL="457200" rtl="0" algn="just">
              <a:lnSpc>
                <a:spcPct val="115000"/>
              </a:lnSpc>
              <a:spcBef>
                <a:spcPts val="1200"/>
              </a:spcBef>
              <a:spcAft>
                <a:spcPts val="0"/>
              </a:spcAft>
              <a:buClr>
                <a:srgbClr val="333333"/>
              </a:buClr>
              <a:buSzPts val="1500"/>
              <a:buFont typeface="Times New Roman"/>
              <a:buChar char="•"/>
            </a:pPr>
            <a:r>
              <a:rPr lang="en" sz="1500">
                <a:solidFill>
                  <a:srgbClr val="333333"/>
                </a:solidFill>
                <a:highlight>
                  <a:srgbClr val="FFFFFF"/>
                </a:highlight>
                <a:latin typeface="Times New Roman"/>
                <a:ea typeface="Times New Roman"/>
                <a:cs typeface="Times New Roman"/>
                <a:sym typeface="Times New Roman"/>
              </a:rPr>
              <a:t>Now, we have to compare the values in every sub-list. After comparing, we have to swap them if required in the original array. After comparing and swapping, the updated array will look as follows -</a:t>
            </a:r>
            <a:endParaRPr sz="15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4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400">
              <a:solidFill>
                <a:srgbClr val="333333"/>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120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In the second loop, elements are lying at the interval of 2 (n/4 = 2), where n = 8.</a:t>
            </a:r>
            <a:endParaRPr sz="1600">
              <a:solidFill>
                <a:srgbClr val="333333"/>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333333"/>
              </a:buClr>
              <a:buSzPts val="1600"/>
              <a:buFont typeface="Times New Roman"/>
              <a:buChar char="•"/>
            </a:pPr>
            <a:r>
              <a:rPr lang="en" sz="1600">
                <a:solidFill>
                  <a:srgbClr val="333333"/>
                </a:solidFill>
                <a:highlight>
                  <a:srgbClr val="FFFFFF"/>
                </a:highlight>
                <a:latin typeface="Times New Roman"/>
                <a:ea typeface="Times New Roman"/>
                <a:cs typeface="Times New Roman"/>
                <a:sym typeface="Times New Roman"/>
              </a:rPr>
              <a:t>Now, we are taking the interval of </a:t>
            </a:r>
            <a:r>
              <a:rPr b="1" lang="en" sz="1600">
                <a:solidFill>
                  <a:srgbClr val="333333"/>
                </a:solidFill>
                <a:highlight>
                  <a:srgbClr val="FFFFFF"/>
                </a:highlight>
                <a:latin typeface="Times New Roman"/>
                <a:ea typeface="Times New Roman"/>
                <a:cs typeface="Times New Roman"/>
                <a:sym typeface="Times New Roman"/>
              </a:rPr>
              <a:t>2</a:t>
            </a:r>
            <a:r>
              <a:rPr lang="en" sz="1600">
                <a:solidFill>
                  <a:srgbClr val="333333"/>
                </a:solidFill>
                <a:highlight>
                  <a:srgbClr val="FFFFFF"/>
                </a:highlight>
                <a:latin typeface="Times New Roman"/>
                <a:ea typeface="Times New Roman"/>
                <a:cs typeface="Times New Roman"/>
                <a:sym typeface="Times New Roman"/>
              </a:rPr>
              <a:t> to sort the rest of the array. With an interval of 2, two sublists will be generated - {12, 25, 33, 40}, and {17, 8, 31, 42}.</a:t>
            </a:r>
            <a:endParaRPr sz="1600">
              <a:solidFill>
                <a:srgbClr val="333333"/>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100"/>
              </a:spcBef>
              <a:spcAft>
                <a:spcPts val="0"/>
              </a:spcAft>
              <a:buNone/>
            </a:pPr>
            <a:r>
              <a:t/>
            </a:r>
            <a:endParaRPr/>
          </a:p>
        </p:txBody>
      </p:sp>
      <p:pic>
        <p:nvPicPr>
          <p:cNvPr id="586" name="Google Shape;586;g1bf5cff2fbf_0_336"/>
          <p:cNvPicPr preferRelativeResize="0"/>
          <p:nvPr/>
        </p:nvPicPr>
        <p:blipFill>
          <a:blip r:embed="rId3">
            <a:alphaModFix/>
          </a:blip>
          <a:stretch>
            <a:fillRect/>
          </a:stretch>
        </p:blipFill>
        <p:spPr>
          <a:xfrm>
            <a:off x="1940325" y="1525475"/>
            <a:ext cx="5238750" cy="857250"/>
          </a:xfrm>
          <a:prstGeom prst="rect">
            <a:avLst/>
          </a:prstGeom>
          <a:noFill/>
          <a:ln>
            <a:noFill/>
          </a:ln>
        </p:spPr>
      </p:pic>
      <p:pic>
        <p:nvPicPr>
          <p:cNvPr id="587" name="Google Shape;587;g1bf5cff2fbf_0_336"/>
          <p:cNvPicPr preferRelativeResize="0"/>
          <p:nvPr/>
        </p:nvPicPr>
        <p:blipFill>
          <a:blip r:embed="rId4">
            <a:alphaModFix/>
          </a:blip>
          <a:stretch>
            <a:fillRect/>
          </a:stretch>
        </p:blipFill>
        <p:spPr>
          <a:xfrm>
            <a:off x="1574175" y="3460096"/>
            <a:ext cx="4962525" cy="16160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1bf5cff2fbf_0_349"/>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593" name="Google Shape;593;g1bf5cff2fbf_0_349"/>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just">
              <a:lnSpc>
                <a:spcPct val="115000"/>
              </a:lnSpc>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Now, we again have to compare the values in every sub-list. After comparing, we have to swap them if required in the original array. After comparing and swapping, the updated array will look as follows -</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600">
                <a:solidFill>
                  <a:srgbClr val="333333"/>
                </a:solidFill>
                <a:highlight>
                  <a:srgbClr val="FFFFFF"/>
                </a:highlight>
                <a:latin typeface="Times New Roman"/>
                <a:ea typeface="Times New Roman"/>
                <a:cs typeface="Times New Roman"/>
                <a:sym typeface="Times New Roman"/>
              </a:rPr>
              <a:t>In the third loop, elements are lying at the interval of 1 (n/8 = 1), where n = 8. At last, we use the interval of value 1 to sort the rest of the array elements. In this step, shell sort uses insertion sort to sort the array elements.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6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594" name="Google Shape;594;g1bf5cff2fbf_0_349"/>
          <p:cNvPicPr preferRelativeResize="0"/>
          <p:nvPr/>
        </p:nvPicPr>
        <p:blipFill>
          <a:blip r:embed="rId3">
            <a:alphaModFix/>
          </a:blip>
          <a:stretch>
            <a:fillRect/>
          </a:stretch>
        </p:blipFill>
        <p:spPr>
          <a:xfrm>
            <a:off x="2016525" y="2468450"/>
            <a:ext cx="5086350" cy="7905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pic>
        <p:nvPicPr>
          <p:cNvPr id="599" name="Google Shape;599;g1bf5cff2fbf_0_357"/>
          <p:cNvPicPr preferRelativeResize="0"/>
          <p:nvPr/>
        </p:nvPicPr>
        <p:blipFill>
          <a:blip r:embed="rId3">
            <a:alphaModFix/>
          </a:blip>
          <a:stretch>
            <a:fillRect/>
          </a:stretch>
        </p:blipFill>
        <p:spPr>
          <a:xfrm>
            <a:off x="1325180" y="57150"/>
            <a:ext cx="5118500" cy="50292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1bf5cff2fbf_0_363"/>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Complexity</a:t>
            </a:r>
            <a:endParaRPr/>
          </a:p>
        </p:txBody>
      </p:sp>
      <p:pic>
        <p:nvPicPr>
          <p:cNvPr id="605" name="Google Shape;605;g1bf5cff2fbf_0_363"/>
          <p:cNvPicPr preferRelativeResize="0"/>
          <p:nvPr/>
        </p:nvPicPr>
        <p:blipFill>
          <a:blip r:embed="rId3">
            <a:alphaModFix/>
          </a:blip>
          <a:stretch>
            <a:fillRect/>
          </a:stretch>
        </p:blipFill>
        <p:spPr>
          <a:xfrm>
            <a:off x="857250" y="1570750"/>
            <a:ext cx="6715125" cy="26860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bf5cff2fbf_0_0"/>
          <p:cNvSpPr txBox="1"/>
          <p:nvPr>
            <p:ph type="title"/>
          </p:nvPr>
        </p:nvSpPr>
        <p:spPr>
          <a:xfrm>
            <a:off x="733200" y="505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Heap Sort</a:t>
            </a:r>
            <a:endParaRPr/>
          </a:p>
        </p:txBody>
      </p:sp>
      <p:sp>
        <p:nvSpPr>
          <p:cNvPr id="611" name="Google Shape;611;g1bf5cff2fbf_0_0"/>
          <p:cNvSpPr txBox="1"/>
          <p:nvPr>
            <p:ph idx="1" type="body"/>
          </p:nvPr>
        </p:nvSpPr>
        <p:spPr>
          <a:xfrm>
            <a:off x="790100" y="1169825"/>
            <a:ext cx="7404900" cy="3580500"/>
          </a:xfrm>
          <a:prstGeom prst="rect">
            <a:avLst/>
          </a:prstGeom>
          <a:noFill/>
          <a:ln>
            <a:noFill/>
          </a:ln>
        </p:spPr>
        <p:txBody>
          <a:bodyPr anchorCtr="0" anchor="t" bIns="34275" lIns="68575" spcFirstLastPara="1" rIns="68575" wrap="square" tIns="34275">
            <a:noAutofit/>
          </a:bodyPr>
          <a:lstStyle/>
          <a:p>
            <a:pPr indent="-330200" lvl="0" marL="457200" marR="25400" rtl="0" algn="just">
              <a:lnSpc>
                <a:spcPct val="156250"/>
              </a:lnSpc>
              <a:spcBef>
                <a:spcPts val="0"/>
              </a:spcBef>
              <a:spcAft>
                <a:spcPts val="0"/>
              </a:spcAft>
              <a:buClr>
                <a:schemeClr val="dk1"/>
              </a:buClr>
              <a:buSzPts val="1600"/>
              <a:buFont typeface="Roboto"/>
              <a:buChar char="●"/>
            </a:pPr>
            <a:r>
              <a:rPr b="1" lang="en" sz="1600">
                <a:solidFill>
                  <a:schemeClr val="dk1"/>
                </a:solidFill>
                <a:highlight>
                  <a:schemeClr val="lt1"/>
                </a:highlight>
                <a:latin typeface="Times New Roman"/>
                <a:ea typeface="Times New Roman"/>
                <a:cs typeface="Times New Roman"/>
                <a:sym typeface="Times New Roman"/>
              </a:rPr>
              <a:t>Heap sort</a:t>
            </a:r>
            <a:r>
              <a:rPr lang="en" sz="1600">
                <a:solidFill>
                  <a:schemeClr val="dk1"/>
                </a:solidFill>
                <a:highlight>
                  <a:schemeClr val="lt1"/>
                </a:highlight>
                <a:latin typeface="Times New Roman"/>
                <a:ea typeface="Times New Roman"/>
                <a:cs typeface="Times New Roman"/>
                <a:sym typeface="Times New Roman"/>
              </a:rPr>
              <a:t> is a comparison-based sorting technique based on </a:t>
            </a:r>
            <a:r>
              <a:rPr lang="en" sz="16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Binary Heap</a:t>
            </a:r>
            <a:r>
              <a:rPr lang="en" sz="1600">
                <a:solidFill>
                  <a:schemeClr val="dk1"/>
                </a:solidFill>
                <a:highlight>
                  <a:schemeClr val="lt1"/>
                </a:highlight>
                <a:latin typeface="Times New Roman"/>
                <a:ea typeface="Times New Roman"/>
                <a:cs typeface="Times New Roman"/>
                <a:sym typeface="Times New Roman"/>
              </a:rPr>
              <a:t> data structure. </a:t>
            </a:r>
            <a:endParaRPr sz="1600">
              <a:solidFill>
                <a:schemeClr val="dk1"/>
              </a:solidFill>
              <a:highlight>
                <a:schemeClr val="lt1"/>
              </a:highlight>
              <a:latin typeface="Times New Roman"/>
              <a:ea typeface="Times New Roman"/>
              <a:cs typeface="Times New Roman"/>
              <a:sym typeface="Times New Roman"/>
            </a:endParaRPr>
          </a:p>
          <a:p>
            <a:pPr indent="-330200" lvl="0" marL="457200" marR="25400" rtl="0" algn="just">
              <a:lnSpc>
                <a:spcPct val="156250"/>
              </a:lnSpc>
              <a:spcBef>
                <a:spcPts val="0"/>
              </a:spcBef>
              <a:spcAft>
                <a:spcPts val="0"/>
              </a:spcAft>
              <a:buClr>
                <a:schemeClr val="dk1"/>
              </a:buClr>
              <a:buSzPts val="1600"/>
              <a:buFont typeface="Roboto"/>
              <a:buChar char="●"/>
            </a:pPr>
            <a:r>
              <a:rPr lang="en" sz="1600">
                <a:solidFill>
                  <a:schemeClr val="dk1"/>
                </a:solidFill>
                <a:highlight>
                  <a:schemeClr val="lt1"/>
                </a:highlight>
                <a:latin typeface="Times New Roman"/>
                <a:ea typeface="Times New Roman"/>
                <a:cs typeface="Times New Roman"/>
                <a:sym typeface="Times New Roman"/>
              </a:rPr>
              <a:t>It is similar to the </a:t>
            </a:r>
            <a:r>
              <a:rPr lang="en" sz="16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selection sort</a:t>
            </a:r>
            <a:r>
              <a:rPr lang="en" sz="1600">
                <a:solidFill>
                  <a:schemeClr val="dk1"/>
                </a:solidFill>
                <a:highlight>
                  <a:schemeClr val="lt1"/>
                </a:highlight>
                <a:latin typeface="Times New Roman"/>
                <a:ea typeface="Times New Roman"/>
                <a:cs typeface="Times New Roman"/>
                <a:sym typeface="Times New Roman"/>
              </a:rPr>
              <a:t> where we first find the minimum element and place the minimum element at the beginning. Repeat the same process for the remaining elements.</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58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Heap sort is an in-place algorithm.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58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Its typical implementation is not stable, but can be made stable</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158000"/>
              </a:lnSpc>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Typically 2-3 times slower than well-implemented </a:t>
            </a:r>
            <a:r>
              <a:rPr lang="en" sz="1600">
                <a:solidFill>
                  <a:schemeClr val="dk1"/>
                </a:solidFill>
                <a:highlight>
                  <a:schemeClr val="lt1"/>
                </a:highlight>
                <a:uFill>
                  <a:noFill/>
                </a:uFill>
                <a:latin typeface="Times New Roman"/>
                <a:ea typeface="Times New Roman"/>
                <a:cs typeface="Times New Roman"/>
                <a:sym typeface="Times New Roman"/>
                <a:hlinkClick r:id="rId5">
                  <a:extLst>
                    <a:ext uri="{A12FA001-AC4F-418D-AE19-62706E023703}">
                      <ahyp:hlinkClr val="tx"/>
                    </a:ext>
                  </a:extLst>
                </a:hlinkClick>
              </a:rPr>
              <a:t>QuickSort</a:t>
            </a:r>
            <a:r>
              <a:rPr lang="en" sz="1600">
                <a:solidFill>
                  <a:schemeClr val="dk1"/>
                </a:solidFill>
                <a:highlight>
                  <a:schemeClr val="lt1"/>
                </a:highlight>
                <a:latin typeface="Times New Roman"/>
                <a:ea typeface="Times New Roman"/>
                <a:cs typeface="Times New Roman"/>
                <a:sym typeface="Times New Roman"/>
              </a:rPr>
              <a:t>.  The reason for slowness is a lack of locality of reference.</a:t>
            </a:r>
            <a:endParaRPr sz="20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1bf5cff2fbf_0_7"/>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lnSpc>
                <a:spcPct val="115000"/>
              </a:lnSpc>
              <a:spcBef>
                <a:spcPts val="1800"/>
              </a:spcBef>
              <a:spcAft>
                <a:spcPts val="1800"/>
              </a:spcAft>
              <a:buClr>
                <a:schemeClr val="dk1"/>
              </a:buClr>
              <a:buSzPts val="1100"/>
              <a:buFont typeface="Arial"/>
              <a:buNone/>
            </a:pPr>
            <a:r>
              <a:rPr b="1" lang="en" sz="1500">
                <a:solidFill>
                  <a:srgbClr val="273239"/>
                </a:solidFill>
                <a:highlight>
                  <a:srgbClr val="FFFFFF"/>
                </a:highlight>
              </a:rPr>
              <a:t>Advantages of heapsort</a:t>
            </a:r>
            <a:endParaRPr sz="2900"/>
          </a:p>
        </p:txBody>
      </p:sp>
      <p:sp>
        <p:nvSpPr>
          <p:cNvPr id="617" name="Google Shape;617;g1bf5cff2fbf_0_7"/>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lnSpc>
                <a:spcPct val="115000"/>
              </a:lnSpc>
              <a:spcBef>
                <a:spcPts val="1800"/>
              </a:spcBef>
              <a:spcAft>
                <a:spcPts val="0"/>
              </a:spcAft>
              <a:buClr>
                <a:schemeClr val="dk1"/>
              </a:buClr>
              <a:buSzPts val="1100"/>
              <a:buFont typeface="Arial"/>
              <a:buNone/>
            </a:pPr>
            <a:r>
              <a:t/>
            </a:r>
            <a:endParaRPr b="1" sz="1400">
              <a:solidFill>
                <a:srgbClr val="273239"/>
              </a:solidFill>
              <a:highlight>
                <a:srgbClr val="FFFFFF"/>
              </a:highlight>
            </a:endParaRPr>
          </a:p>
          <a:p>
            <a:pPr indent="-311150" lvl="0" marL="685800" rtl="0" algn="just">
              <a:lnSpc>
                <a:spcPct val="158000"/>
              </a:lnSpc>
              <a:spcBef>
                <a:spcPts val="1800"/>
              </a:spcBef>
              <a:spcAft>
                <a:spcPts val="0"/>
              </a:spcAft>
              <a:buClr>
                <a:schemeClr val="dk1"/>
              </a:buClr>
              <a:buSzPts val="1300"/>
              <a:buChar char="●"/>
            </a:pPr>
            <a:r>
              <a:rPr b="1" lang="en" sz="1300">
                <a:solidFill>
                  <a:schemeClr val="dk1"/>
                </a:solidFill>
                <a:highlight>
                  <a:srgbClr val="FFFFFF"/>
                </a:highlight>
              </a:rPr>
              <a:t>Efficiency – </a:t>
            </a:r>
            <a:r>
              <a:rPr lang="en" sz="1300">
                <a:solidFill>
                  <a:schemeClr val="dk1"/>
                </a:solidFill>
                <a:highlight>
                  <a:srgbClr val="FFFFFF"/>
                </a:highlight>
              </a:rPr>
              <a:t> The time required to perform Heap sort increases logarithmically while other algorithms may grow exponentially slower as the number of items to sort increases. This sorting algorithm is very efficient.</a:t>
            </a:r>
            <a:endParaRPr sz="1300">
              <a:solidFill>
                <a:schemeClr val="dk1"/>
              </a:solidFill>
              <a:highlight>
                <a:srgbClr val="FFFFFF"/>
              </a:highlight>
            </a:endParaRPr>
          </a:p>
          <a:p>
            <a:pPr indent="-311150" lvl="0" marL="685800" rtl="0" algn="just">
              <a:lnSpc>
                <a:spcPct val="158000"/>
              </a:lnSpc>
              <a:spcBef>
                <a:spcPts val="0"/>
              </a:spcBef>
              <a:spcAft>
                <a:spcPts val="0"/>
              </a:spcAft>
              <a:buClr>
                <a:schemeClr val="dk1"/>
              </a:buClr>
              <a:buSzPts val="1300"/>
              <a:buChar char="●"/>
            </a:pPr>
            <a:r>
              <a:rPr b="1" lang="en" sz="1300">
                <a:solidFill>
                  <a:schemeClr val="dk1"/>
                </a:solidFill>
                <a:highlight>
                  <a:srgbClr val="FFFFFF"/>
                </a:highlight>
              </a:rPr>
              <a:t>Memory Usage – </a:t>
            </a:r>
            <a:r>
              <a:rPr lang="en" sz="1300">
                <a:solidFill>
                  <a:schemeClr val="dk1"/>
                </a:solidFill>
                <a:highlight>
                  <a:srgbClr val="FFFFFF"/>
                </a:highlight>
              </a:rPr>
              <a:t>Memory usage is minimal because apart from what is necessary to hold the initial list of items to be sorted, it needs no additional memory space to work</a:t>
            </a:r>
            <a:endParaRPr sz="1300">
              <a:solidFill>
                <a:schemeClr val="dk1"/>
              </a:solidFill>
              <a:highlight>
                <a:srgbClr val="FFFFFF"/>
              </a:highlight>
            </a:endParaRPr>
          </a:p>
          <a:p>
            <a:pPr indent="-311150" lvl="0" marL="685800" rtl="0" algn="just">
              <a:lnSpc>
                <a:spcPct val="158000"/>
              </a:lnSpc>
              <a:spcBef>
                <a:spcPts val="0"/>
              </a:spcBef>
              <a:spcAft>
                <a:spcPts val="0"/>
              </a:spcAft>
              <a:buClr>
                <a:schemeClr val="dk1"/>
              </a:buClr>
              <a:buSzPts val="1300"/>
              <a:buChar char="●"/>
            </a:pPr>
            <a:r>
              <a:rPr b="1" lang="en" sz="1300">
                <a:solidFill>
                  <a:schemeClr val="dk1"/>
                </a:solidFill>
                <a:highlight>
                  <a:srgbClr val="FFFFFF"/>
                </a:highlight>
              </a:rPr>
              <a:t>Simplicity – </a:t>
            </a:r>
            <a:r>
              <a:rPr lang="en" sz="1300">
                <a:solidFill>
                  <a:schemeClr val="dk1"/>
                </a:solidFill>
                <a:highlight>
                  <a:srgbClr val="FFFFFF"/>
                </a:highlight>
              </a:rPr>
              <a:t> It is simpler to understand than other equally efficient sorting algorithms because it does not use advanced computer science concepts such as recursion</a:t>
            </a:r>
            <a:endParaRPr sz="1300">
              <a:solidFill>
                <a:schemeClr val="dk1"/>
              </a:solidFill>
              <a:highlight>
                <a:srgbClr val="FFFFFF"/>
              </a:highlight>
            </a:endParaRPr>
          </a:p>
          <a:p>
            <a:pPr indent="0" lvl="0" marL="0" rtl="0" algn="l">
              <a:spcBef>
                <a:spcPts val="360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bf5cff2fbf_0_13"/>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Applications</a:t>
            </a:r>
            <a:endParaRPr/>
          </a:p>
        </p:txBody>
      </p:sp>
      <p:sp>
        <p:nvSpPr>
          <p:cNvPr id="623" name="Google Shape;623;g1bf5cff2fbf_0_13"/>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23850" lvl="0" marL="685800" rtl="0" algn="l">
              <a:lnSpc>
                <a:spcPct val="158000"/>
              </a:lnSpc>
              <a:spcBef>
                <a:spcPts val="0"/>
              </a:spcBef>
              <a:spcAft>
                <a:spcPts val="0"/>
              </a:spcAft>
              <a:buClr>
                <a:schemeClr val="dk1"/>
              </a:buClr>
              <a:buSzPts val="1500"/>
              <a:buFont typeface="Times New Roman"/>
              <a:buChar char="●"/>
            </a:pPr>
            <a:r>
              <a:rPr lang="en" sz="1500">
                <a:solidFill>
                  <a:schemeClr val="dk1"/>
                </a:solidFill>
                <a:highlight>
                  <a:schemeClr val="lt1"/>
                </a:highlight>
                <a:latin typeface="Times New Roman"/>
                <a:ea typeface="Times New Roman"/>
                <a:cs typeface="Times New Roman"/>
                <a:sym typeface="Times New Roman"/>
              </a:rPr>
              <a:t>Heapsort is mainly used in hybrid algorithms like the </a:t>
            </a:r>
            <a:r>
              <a:rPr lang="en" sz="15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IntroSort</a:t>
            </a:r>
            <a:r>
              <a:rPr lang="en" sz="1500">
                <a:solidFill>
                  <a:schemeClr val="dk1"/>
                </a:solidFill>
                <a:highlight>
                  <a:schemeClr val="lt1"/>
                </a:highlight>
                <a:latin typeface="Times New Roman"/>
                <a:ea typeface="Times New Roman"/>
                <a:cs typeface="Times New Roman"/>
                <a:sym typeface="Times New Roman"/>
              </a:rPr>
              <a:t>.</a:t>
            </a:r>
            <a:endParaRPr sz="1500">
              <a:solidFill>
                <a:schemeClr val="dk1"/>
              </a:solidFill>
              <a:highlight>
                <a:schemeClr val="lt1"/>
              </a:highlight>
              <a:latin typeface="Times New Roman"/>
              <a:ea typeface="Times New Roman"/>
              <a:cs typeface="Times New Roman"/>
              <a:sym typeface="Times New Roman"/>
            </a:endParaRPr>
          </a:p>
          <a:p>
            <a:pPr indent="-323850" lvl="0" marL="685800" rtl="0" algn="l">
              <a:lnSpc>
                <a:spcPct val="158000"/>
              </a:lnSpc>
              <a:spcBef>
                <a:spcPts val="0"/>
              </a:spcBef>
              <a:spcAft>
                <a:spcPts val="0"/>
              </a:spcAft>
              <a:buClr>
                <a:schemeClr val="dk1"/>
              </a:buClr>
              <a:buSzPts val="1500"/>
              <a:buFont typeface="Times New Roman"/>
              <a:buChar char="●"/>
            </a:pPr>
            <a:r>
              <a:rPr lang="en" sz="15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Sort a nearly sorted (or K sorted) array</a:t>
            </a:r>
            <a:r>
              <a:rPr lang="en" sz="1500">
                <a:solidFill>
                  <a:schemeClr val="dk1"/>
                </a:solidFill>
                <a:highlight>
                  <a:schemeClr val="lt1"/>
                </a:highlight>
                <a:latin typeface="Times New Roman"/>
                <a:ea typeface="Times New Roman"/>
                <a:cs typeface="Times New Roman"/>
                <a:sym typeface="Times New Roman"/>
              </a:rPr>
              <a:t> </a:t>
            </a:r>
            <a:endParaRPr sz="1500">
              <a:solidFill>
                <a:schemeClr val="dk1"/>
              </a:solidFill>
              <a:highlight>
                <a:schemeClr val="lt1"/>
              </a:highlight>
              <a:latin typeface="Times New Roman"/>
              <a:ea typeface="Times New Roman"/>
              <a:cs typeface="Times New Roman"/>
              <a:sym typeface="Times New Roman"/>
            </a:endParaRPr>
          </a:p>
          <a:p>
            <a:pPr indent="-323850" lvl="0" marL="685800" rtl="0" algn="l">
              <a:lnSpc>
                <a:spcPct val="158000"/>
              </a:lnSpc>
              <a:spcBef>
                <a:spcPts val="0"/>
              </a:spcBef>
              <a:spcAft>
                <a:spcPts val="0"/>
              </a:spcAft>
              <a:buClr>
                <a:schemeClr val="dk1"/>
              </a:buClr>
              <a:buSzPts val="1500"/>
              <a:buFont typeface="Times New Roman"/>
              <a:buChar char="●"/>
            </a:pPr>
            <a:r>
              <a:rPr lang="en" sz="1500">
                <a:solidFill>
                  <a:schemeClr val="dk1"/>
                </a:solidFill>
                <a:highlight>
                  <a:schemeClr val="lt1"/>
                </a:highlight>
                <a:uFill>
                  <a:noFill/>
                </a:uFill>
                <a:latin typeface="Times New Roman"/>
                <a:ea typeface="Times New Roman"/>
                <a:cs typeface="Times New Roman"/>
                <a:sym typeface="Times New Roman"/>
                <a:hlinkClick r:id="rId5">
                  <a:extLst>
                    <a:ext uri="{A12FA001-AC4F-418D-AE19-62706E023703}">
                      <ahyp:hlinkClr val="tx"/>
                    </a:ext>
                  </a:extLst>
                </a:hlinkClick>
              </a:rPr>
              <a:t>k largest(or smallest) elements in an array</a:t>
            </a:r>
            <a:r>
              <a:rPr lang="en" sz="1500">
                <a:solidFill>
                  <a:schemeClr val="dk1"/>
                </a:solidFill>
                <a:highlight>
                  <a:schemeClr val="lt1"/>
                </a:highlight>
                <a:latin typeface="Times New Roman"/>
                <a:ea typeface="Times New Roman"/>
                <a:cs typeface="Times New Roman"/>
                <a:sym typeface="Times New Roman"/>
              </a:rPr>
              <a:t> </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36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1bf5cff2fbf_0_19"/>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Heapify</a:t>
            </a:r>
            <a:endParaRPr/>
          </a:p>
        </p:txBody>
      </p:sp>
      <p:sp>
        <p:nvSpPr>
          <p:cNvPr id="629" name="Google Shape;629;g1bf5cff2fbf_0_19"/>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30200" lvl="0" marL="457200" rtl="0" algn="just">
              <a:spcBef>
                <a:spcPts val="1100"/>
              </a:spcBef>
              <a:spcAft>
                <a:spcPts val="0"/>
              </a:spcAft>
              <a:buClr>
                <a:srgbClr val="273239"/>
              </a:buClr>
              <a:buSzPts val="1600"/>
              <a:buChar char="•"/>
            </a:pPr>
            <a:r>
              <a:rPr b="1" lang="en" sz="1900">
                <a:solidFill>
                  <a:srgbClr val="273239"/>
                </a:solidFill>
                <a:highlight>
                  <a:srgbClr val="FFFFFF"/>
                </a:highlight>
              </a:rPr>
              <a:t>Heapify</a:t>
            </a:r>
            <a:r>
              <a:rPr lang="en" sz="1900">
                <a:solidFill>
                  <a:srgbClr val="273239"/>
                </a:solidFill>
                <a:highlight>
                  <a:srgbClr val="FFFFFF"/>
                </a:highlight>
              </a:rPr>
              <a:t> is the process of creating a heap data structure from a binary tree represented using an array.</a:t>
            </a:r>
            <a:endParaRPr sz="1900">
              <a:solidFill>
                <a:srgbClr val="273239"/>
              </a:solidFill>
              <a:highlight>
                <a:srgbClr val="FFFFFF"/>
              </a:highlight>
            </a:endParaRPr>
          </a:p>
          <a:p>
            <a:pPr indent="0" lvl="0" marL="457200" rtl="0" algn="just">
              <a:spcBef>
                <a:spcPts val="1100"/>
              </a:spcBef>
              <a:spcAft>
                <a:spcPts val="0"/>
              </a:spcAft>
              <a:buNone/>
            </a:pPr>
            <a:r>
              <a:t/>
            </a:r>
            <a:endParaRPr sz="1900">
              <a:solidFill>
                <a:srgbClr val="273239"/>
              </a:solidFill>
              <a:highlight>
                <a:srgbClr val="FFFFFF"/>
              </a:highlight>
            </a:endParaRPr>
          </a:p>
          <a:p>
            <a:pPr indent="-330200" lvl="0" marL="457200" rtl="0" algn="just">
              <a:spcBef>
                <a:spcPts val="1100"/>
              </a:spcBef>
              <a:spcAft>
                <a:spcPts val="0"/>
              </a:spcAft>
              <a:buClr>
                <a:srgbClr val="273239"/>
              </a:buClr>
              <a:buSzPts val="1600"/>
              <a:buChar char="•"/>
            </a:pPr>
            <a:r>
              <a:rPr lang="en" sz="1900">
                <a:solidFill>
                  <a:srgbClr val="273239"/>
                </a:solidFill>
                <a:highlight>
                  <a:srgbClr val="FFFFFF"/>
                </a:highlight>
              </a:rPr>
              <a:t>It is used to create Min-Heap or Max-heap. </a:t>
            </a:r>
            <a:endParaRPr sz="1900">
              <a:solidFill>
                <a:srgbClr val="273239"/>
              </a:solidFill>
              <a:highlight>
                <a:srgbClr val="FFFFFF"/>
              </a:highlight>
            </a:endParaRPr>
          </a:p>
          <a:p>
            <a:pPr indent="0" lvl="0" marL="457200" rtl="0" algn="just">
              <a:spcBef>
                <a:spcPts val="1100"/>
              </a:spcBef>
              <a:spcAft>
                <a:spcPts val="0"/>
              </a:spcAft>
              <a:buNone/>
            </a:pPr>
            <a:r>
              <a:t/>
            </a:r>
            <a:endParaRPr sz="1900">
              <a:solidFill>
                <a:srgbClr val="273239"/>
              </a:solidFill>
              <a:highlight>
                <a:srgbClr val="FFFFFF"/>
              </a:highlight>
            </a:endParaRPr>
          </a:p>
          <a:p>
            <a:pPr indent="-330200" lvl="0" marL="457200" rtl="0" algn="just">
              <a:spcBef>
                <a:spcPts val="1100"/>
              </a:spcBef>
              <a:spcAft>
                <a:spcPts val="0"/>
              </a:spcAft>
              <a:buClr>
                <a:srgbClr val="273239"/>
              </a:buClr>
              <a:buSzPts val="1600"/>
              <a:buChar char="•"/>
            </a:pPr>
            <a:r>
              <a:rPr lang="en" sz="1900">
                <a:solidFill>
                  <a:srgbClr val="273239"/>
                </a:solidFill>
                <a:highlight>
                  <a:srgbClr val="FFFFFF"/>
                </a:highlight>
              </a:rPr>
              <a:t>Start from the first index of the non-leaf node whose index is given by n/2 – 1. Heapify uses recursio</a:t>
            </a:r>
            <a:r>
              <a:rPr lang="en" sz="1600">
                <a:solidFill>
                  <a:srgbClr val="273239"/>
                </a:solidFill>
                <a:highlight>
                  <a:srgbClr val="FFFFFF"/>
                </a:highlight>
              </a:rPr>
              <a:t>n.</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just">
              <a:lnSpc>
                <a:spcPct val="130000"/>
              </a:lnSpc>
              <a:spcBef>
                <a:spcPts val="1800"/>
              </a:spcBef>
              <a:spcAft>
                <a:spcPts val="400"/>
              </a:spcAft>
              <a:buSzPts val="1400"/>
              <a:buNone/>
            </a:pPr>
            <a:r>
              <a:rPr lang="en" sz="1900">
                <a:solidFill>
                  <a:srgbClr val="610B38"/>
                </a:solidFill>
                <a:highlight>
                  <a:srgbClr val="FFFFFF"/>
                </a:highlight>
              </a:rPr>
              <a:t>Complexity</a:t>
            </a:r>
            <a:endParaRPr/>
          </a:p>
        </p:txBody>
      </p:sp>
      <p:sp>
        <p:nvSpPr>
          <p:cNvPr id="110" name="Google Shape;110;p1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111" name="Google Shape;111;p10"/>
          <p:cNvGraphicFramePr/>
          <p:nvPr/>
        </p:nvGraphicFramePr>
        <p:xfrm>
          <a:off x="1223175" y="2099700"/>
          <a:ext cx="3000000" cy="3000000"/>
        </p:xfrm>
        <a:graphic>
          <a:graphicData uri="http://schemas.openxmlformats.org/drawingml/2006/table">
            <a:tbl>
              <a:tblPr>
                <a:solidFill>
                  <a:srgbClr val="FFFFFF"/>
                </a:solidFill>
                <a:tableStyleId>{367E497F-8D73-4960-AA5C-AC7E05FCDAFD}</a:tableStyleId>
              </a:tblPr>
              <a:tblGrid>
                <a:gridCol w="866775"/>
                <a:gridCol w="4124325"/>
                <a:gridCol w="2047875"/>
              </a:tblGrid>
              <a:tr h="428625">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SN</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Performance</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Complexity</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19100">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1</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Worst case</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O(log n)</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2</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Best case</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O(1)</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3</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Average Case</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O(log n)</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4</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Worst case space complexity</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O(1)</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1bf5cff2fbf_0_25"/>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Algorithm</a:t>
            </a:r>
            <a:endParaRPr/>
          </a:p>
        </p:txBody>
      </p:sp>
      <p:sp>
        <p:nvSpPr>
          <p:cNvPr id="635" name="Google Shape;635;g1bf5cff2fbf_0_25"/>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rgbClr val="333333"/>
                </a:solidFill>
                <a:highlight>
                  <a:srgbClr val="FFFFFF"/>
                </a:highlight>
                <a:latin typeface="Times New Roman"/>
                <a:ea typeface="Times New Roman"/>
                <a:cs typeface="Times New Roman"/>
                <a:sym typeface="Times New Roman"/>
              </a:rPr>
              <a:t>The Heap sort algorithm to arrange a list of elements in ascending order is performed using following steps...</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800"/>
              </a:spcBef>
              <a:spcAft>
                <a:spcPts val="0"/>
              </a:spcAft>
              <a:buClr>
                <a:srgbClr val="333333"/>
              </a:buClr>
              <a:buSzPts val="1500"/>
              <a:buChar char="●"/>
            </a:pPr>
            <a:r>
              <a:rPr lang="en" sz="1500">
                <a:solidFill>
                  <a:srgbClr val="162F59"/>
                </a:solidFill>
                <a:highlight>
                  <a:srgbClr val="FFFFFF"/>
                </a:highlight>
                <a:latin typeface="Times New Roman"/>
                <a:ea typeface="Times New Roman"/>
                <a:cs typeface="Times New Roman"/>
                <a:sym typeface="Times New Roman"/>
              </a:rPr>
              <a:t>Step 1 - </a:t>
            </a:r>
            <a:r>
              <a:rPr lang="en" sz="1500">
                <a:solidFill>
                  <a:srgbClr val="333333"/>
                </a:solidFill>
                <a:highlight>
                  <a:srgbClr val="FFFFFF"/>
                </a:highlight>
                <a:latin typeface="Times New Roman"/>
                <a:ea typeface="Times New Roman"/>
                <a:cs typeface="Times New Roman"/>
                <a:sym typeface="Times New Roman"/>
              </a:rPr>
              <a:t>Construct a </a:t>
            </a:r>
            <a:r>
              <a:rPr b="1" lang="en" sz="1500">
                <a:solidFill>
                  <a:srgbClr val="333333"/>
                </a:solidFill>
                <a:highlight>
                  <a:srgbClr val="FFFFFF"/>
                </a:highlight>
                <a:latin typeface="Times New Roman"/>
                <a:ea typeface="Times New Roman"/>
                <a:cs typeface="Times New Roman"/>
                <a:sym typeface="Times New Roman"/>
              </a:rPr>
              <a:t>Binary Tree</a:t>
            </a:r>
            <a:r>
              <a:rPr lang="en" sz="1500">
                <a:solidFill>
                  <a:srgbClr val="333333"/>
                </a:solidFill>
                <a:highlight>
                  <a:srgbClr val="FFFFFF"/>
                </a:highlight>
                <a:latin typeface="Times New Roman"/>
                <a:ea typeface="Times New Roman"/>
                <a:cs typeface="Times New Roman"/>
                <a:sym typeface="Times New Roman"/>
              </a:rPr>
              <a:t> with given list of Elements.</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Char char="●"/>
            </a:pPr>
            <a:r>
              <a:rPr lang="en" sz="1500">
                <a:solidFill>
                  <a:srgbClr val="162F59"/>
                </a:solidFill>
                <a:highlight>
                  <a:srgbClr val="FFFFFF"/>
                </a:highlight>
                <a:latin typeface="Times New Roman"/>
                <a:ea typeface="Times New Roman"/>
                <a:cs typeface="Times New Roman"/>
                <a:sym typeface="Times New Roman"/>
              </a:rPr>
              <a:t>Step 2 - </a:t>
            </a:r>
            <a:r>
              <a:rPr lang="en" sz="1500">
                <a:solidFill>
                  <a:srgbClr val="333333"/>
                </a:solidFill>
                <a:highlight>
                  <a:srgbClr val="FFFFFF"/>
                </a:highlight>
                <a:latin typeface="Times New Roman"/>
                <a:ea typeface="Times New Roman"/>
                <a:cs typeface="Times New Roman"/>
                <a:sym typeface="Times New Roman"/>
              </a:rPr>
              <a:t>Transform the Binary Tree into </a:t>
            </a:r>
            <a:r>
              <a:rPr b="1" lang="en" sz="1500">
                <a:solidFill>
                  <a:srgbClr val="333333"/>
                </a:solidFill>
                <a:highlight>
                  <a:srgbClr val="FFFFFF"/>
                </a:highlight>
                <a:latin typeface="Times New Roman"/>
                <a:ea typeface="Times New Roman"/>
                <a:cs typeface="Times New Roman"/>
                <a:sym typeface="Times New Roman"/>
              </a:rPr>
              <a:t>Min Heap.</a:t>
            </a:r>
            <a:endParaRPr b="1"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Char char="●"/>
            </a:pPr>
            <a:r>
              <a:rPr lang="en" sz="1500">
                <a:solidFill>
                  <a:srgbClr val="162F59"/>
                </a:solidFill>
                <a:highlight>
                  <a:srgbClr val="FFFFFF"/>
                </a:highlight>
                <a:latin typeface="Times New Roman"/>
                <a:ea typeface="Times New Roman"/>
                <a:cs typeface="Times New Roman"/>
                <a:sym typeface="Times New Roman"/>
              </a:rPr>
              <a:t>Step 3 - </a:t>
            </a:r>
            <a:r>
              <a:rPr lang="en" sz="1500">
                <a:solidFill>
                  <a:srgbClr val="333333"/>
                </a:solidFill>
                <a:highlight>
                  <a:srgbClr val="FFFFFF"/>
                </a:highlight>
                <a:latin typeface="Times New Roman"/>
                <a:ea typeface="Times New Roman"/>
                <a:cs typeface="Times New Roman"/>
                <a:sym typeface="Times New Roman"/>
              </a:rPr>
              <a:t>Delete the root element from Min Heap using </a:t>
            </a:r>
            <a:r>
              <a:rPr b="1" lang="en" sz="1500">
                <a:solidFill>
                  <a:srgbClr val="333333"/>
                </a:solidFill>
                <a:highlight>
                  <a:srgbClr val="FFFFFF"/>
                </a:highlight>
                <a:latin typeface="Times New Roman"/>
                <a:ea typeface="Times New Roman"/>
                <a:cs typeface="Times New Roman"/>
                <a:sym typeface="Times New Roman"/>
              </a:rPr>
              <a:t>Heapify</a:t>
            </a:r>
            <a:r>
              <a:rPr lang="en" sz="1500">
                <a:solidFill>
                  <a:srgbClr val="333333"/>
                </a:solidFill>
                <a:highlight>
                  <a:srgbClr val="FFFFFF"/>
                </a:highlight>
                <a:latin typeface="Times New Roman"/>
                <a:ea typeface="Times New Roman"/>
                <a:cs typeface="Times New Roman"/>
                <a:sym typeface="Times New Roman"/>
              </a:rPr>
              <a:t> method.</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Char char="●"/>
            </a:pPr>
            <a:r>
              <a:rPr lang="en" sz="1500">
                <a:solidFill>
                  <a:srgbClr val="162F59"/>
                </a:solidFill>
                <a:highlight>
                  <a:srgbClr val="FFFFFF"/>
                </a:highlight>
                <a:latin typeface="Times New Roman"/>
                <a:ea typeface="Times New Roman"/>
                <a:cs typeface="Times New Roman"/>
                <a:sym typeface="Times New Roman"/>
              </a:rPr>
              <a:t>Step 4 - </a:t>
            </a:r>
            <a:r>
              <a:rPr lang="en" sz="1500">
                <a:solidFill>
                  <a:srgbClr val="333333"/>
                </a:solidFill>
                <a:highlight>
                  <a:srgbClr val="FFFFFF"/>
                </a:highlight>
                <a:latin typeface="Times New Roman"/>
                <a:ea typeface="Times New Roman"/>
                <a:cs typeface="Times New Roman"/>
                <a:sym typeface="Times New Roman"/>
              </a:rPr>
              <a:t>Put the deleted element into the Sorted list.</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Char char="●"/>
            </a:pPr>
            <a:r>
              <a:rPr lang="en" sz="1500">
                <a:solidFill>
                  <a:srgbClr val="162F59"/>
                </a:solidFill>
                <a:highlight>
                  <a:srgbClr val="FFFFFF"/>
                </a:highlight>
                <a:latin typeface="Times New Roman"/>
                <a:ea typeface="Times New Roman"/>
                <a:cs typeface="Times New Roman"/>
                <a:sym typeface="Times New Roman"/>
              </a:rPr>
              <a:t>Step 5 - </a:t>
            </a:r>
            <a:r>
              <a:rPr lang="en" sz="1500">
                <a:solidFill>
                  <a:srgbClr val="333333"/>
                </a:solidFill>
                <a:highlight>
                  <a:srgbClr val="FFFFFF"/>
                </a:highlight>
                <a:latin typeface="Times New Roman"/>
                <a:ea typeface="Times New Roman"/>
                <a:cs typeface="Times New Roman"/>
                <a:sym typeface="Times New Roman"/>
              </a:rPr>
              <a:t>Repeat the same until Min Heap becomes empty.</a:t>
            </a:r>
            <a:endParaRPr sz="1500">
              <a:solidFill>
                <a:srgbClr val="333333"/>
              </a:solidFill>
              <a:highlight>
                <a:srgbClr val="FFFFFF"/>
              </a:highlight>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333333"/>
              </a:buClr>
              <a:buSzPts val="1500"/>
              <a:buFont typeface="Times New Roman"/>
              <a:buChar char="●"/>
            </a:pPr>
            <a:r>
              <a:rPr lang="en" sz="1500">
                <a:solidFill>
                  <a:srgbClr val="162F59"/>
                </a:solidFill>
                <a:highlight>
                  <a:srgbClr val="FFFFFF"/>
                </a:highlight>
                <a:latin typeface="Times New Roman"/>
                <a:ea typeface="Times New Roman"/>
                <a:cs typeface="Times New Roman"/>
                <a:sym typeface="Times New Roman"/>
              </a:rPr>
              <a:t>Step 6 - </a:t>
            </a:r>
            <a:r>
              <a:rPr lang="en" sz="1500">
                <a:solidFill>
                  <a:srgbClr val="333333"/>
                </a:solidFill>
                <a:highlight>
                  <a:srgbClr val="FFFFFF"/>
                </a:highlight>
                <a:latin typeface="Times New Roman"/>
                <a:ea typeface="Times New Roman"/>
                <a:cs typeface="Times New Roman"/>
                <a:sym typeface="Times New Roman"/>
              </a:rPr>
              <a:t>Display the sorted list.</a:t>
            </a:r>
            <a:endParaRPr sz="1500">
              <a:solidFill>
                <a:srgbClr val="333333"/>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1bf5cff2fbf_0_31"/>
          <p:cNvSpPr txBox="1"/>
          <p:nvPr>
            <p:ph type="title"/>
          </p:nvPr>
        </p:nvSpPr>
        <p:spPr>
          <a:xfrm>
            <a:off x="856500" y="17645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641" name="Google Shape;641;g1bf5cff2fbf_0_31"/>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642" name="Google Shape;642;g1bf5cff2fbf_0_31"/>
          <p:cNvPicPr preferRelativeResize="0"/>
          <p:nvPr/>
        </p:nvPicPr>
        <p:blipFill>
          <a:blip r:embed="rId3">
            <a:alphaModFix/>
          </a:blip>
          <a:stretch>
            <a:fillRect/>
          </a:stretch>
        </p:blipFill>
        <p:spPr>
          <a:xfrm>
            <a:off x="731663" y="1009650"/>
            <a:ext cx="7343775" cy="4133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1bf5cff2fbf_0_37"/>
          <p:cNvSpPr txBox="1"/>
          <p:nvPr>
            <p:ph type="title"/>
          </p:nvPr>
        </p:nvSpPr>
        <p:spPr>
          <a:xfrm>
            <a:off x="856500" y="17645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648" name="Google Shape;648;g1bf5cff2fbf_0_37"/>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649" name="Google Shape;649;g1bf5cff2fbf_0_37"/>
          <p:cNvPicPr preferRelativeResize="0"/>
          <p:nvPr/>
        </p:nvPicPr>
        <p:blipFill>
          <a:blip r:embed="rId3">
            <a:alphaModFix/>
          </a:blip>
          <a:stretch>
            <a:fillRect/>
          </a:stretch>
        </p:blipFill>
        <p:spPr>
          <a:xfrm>
            <a:off x="857238" y="1193750"/>
            <a:ext cx="7134225" cy="31432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1bf5cff2fbf_0_44"/>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Example:</a:t>
            </a:r>
            <a:endParaRPr/>
          </a:p>
        </p:txBody>
      </p:sp>
      <p:sp>
        <p:nvSpPr>
          <p:cNvPr id="655" name="Google Shape;655;g1bf5cff2fbf_0_44"/>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656" name="Google Shape;656;g1bf5cff2fbf_0_44"/>
          <p:cNvPicPr preferRelativeResize="0"/>
          <p:nvPr/>
        </p:nvPicPr>
        <p:blipFill>
          <a:blip r:embed="rId3">
            <a:alphaModFix/>
          </a:blip>
          <a:stretch>
            <a:fillRect/>
          </a:stretch>
        </p:blipFill>
        <p:spPr>
          <a:xfrm>
            <a:off x="797975" y="1443100"/>
            <a:ext cx="7143750" cy="32289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1bf5cff2fbf_0_50"/>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662" name="Google Shape;662;g1bf5cff2fbf_0_50"/>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663" name="Google Shape;663;g1bf5cff2fbf_0_50"/>
          <p:cNvPicPr preferRelativeResize="0"/>
          <p:nvPr/>
        </p:nvPicPr>
        <p:blipFill>
          <a:blip r:embed="rId3">
            <a:alphaModFix/>
          </a:blip>
          <a:stretch>
            <a:fillRect/>
          </a:stretch>
        </p:blipFill>
        <p:spPr>
          <a:xfrm>
            <a:off x="857238" y="1276500"/>
            <a:ext cx="6981825" cy="32956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g1bf5cff2fbf_0_57"/>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Example:</a:t>
            </a:r>
            <a:endParaRPr/>
          </a:p>
        </p:txBody>
      </p:sp>
      <p:sp>
        <p:nvSpPr>
          <p:cNvPr id="669" name="Google Shape;669;g1bf5cff2fbf_0_57"/>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670" name="Google Shape;670;g1bf5cff2fbf_0_57"/>
          <p:cNvPicPr preferRelativeResize="0"/>
          <p:nvPr/>
        </p:nvPicPr>
        <p:blipFill>
          <a:blip r:embed="rId3">
            <a:alphaModFix/>
          </a:blip>
          <a:stretch>
            <a:fillRect/>
          </a:stretch>
        </p:blipFill>
        <p:spPr>
          <a:xfrm>
            <a:off x="707450" y="1462150"/>
            <a:ext cx="7010400" cy="31908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1bf5cff2fbf_0_64"/>
          <p:cNvSpPr txBox="1"/>
          <p:nvPr>
            <p:ph type="title"/>
          </p:nvPr>
        </p:nvSpPr>
        <p:spPr>
          <a:xfrm>
            <a:off x="149725" y="43475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Example:</a:t>
            </a:r>
            <a:endParaRPr/>
          </a:p>
        </p:txBody>
      </p:sp>
      <p:sp>
        <p:nvSpPr>
          <p:cNvPr id="676" name="Google Shape;676;g1bf5cff2fbf_0_64"/>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l">
              <a:spcBef>
                <a:spcPts val="1100"/>
              </a:spcBef>
              <a:spcAft>
                <a:spcPts val="0"/>
              </a:spcAft>
              <a:buNone/>
            </a:pPr>
            <a:r>
              <a:t/>
            </a:r>
            <a:endParaRPr/>
          </a:p>
        </p:txBody>
      </p:sp>
      <p:pic>
        <p:nvPicPr>
          <p:cNvPr id="677" name="Google Shape;677;g1bf5cff2fbf_0_64"/>
          <p:cNvPicPr preferRelativeResize="0"/>
          <p:nvPr/>
        </p:nvPicPr>
        <p:blipFill>
          <a:blip r:embed="rId3">
            <a:alphaModFix/>
          </a:blip>
          <a:stretch>
            <a:fillRect/>
          </a:stretch>
        </p:blipFill>
        <p:spPr>
          <a:xfrm>
            <a:off x="2044529" y="0"/>
            <a:ext cx="7053944" cy="5143501"/>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1bf5cff2fbf_0_70"/>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just">
              <a:lnSpc>
                <a:spcPct val="115000"/>
              </a:lnSpc>
              <a:spcBef>
                <a:spcPts val="0"/>
              </a:spcBef>
              <a:spcAft>
                <a:spcPts val="800"/>
              </a:spcAft>
              <a:buNone/>
            </a:pPr>
            <a:r>
              <a:rPr b="1" lang="en" sz="1800">
                <a:highlight>
                  <a:schemeClr val="lt1"/>
                </a:highlight>
                <a:latin typeface="Times New Roman"/>
                <a:ea typeface="Times New Roman"/>
                <a:cs typeface="Times New Roman"/>
                <a:sym typeface="Times New Roman"/>
              </a:rPr>
              <a:t>Complexity of the Heap Sort Algorithm</a:t>
            </a:r>
            <a:endParaRPr sz="3100"/>
          </a:p>
        </p:txBody>
      </p:sp>
      <p:sp>
        <p:nvSpPr>
          <p:cNvPr id="683" name="Google Shape;683;g1bf5cff2fbf_0_70"/>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chemeClr val="dk1"/>
                </a:solidFill>
                <a:highlight>
                  <a:schemeClr val="lt1"/>
                </a:highlight>
                <a:latin typeface="Times New Roman"/>
                <a:ea typeface="Times New Roman"/>
                <a:cs typeface="Times New Roman"/>
                <a:sym typeface="Times New Roman"/>
              </a:rPr>
              <a:t>To sort an unsorted list with </a:t>
            </a:r>
            <a:r>
              <a:rPr b="1" lang="en" sz="1500">
                <a:solidFill>
                  <a:schemeClr val="dk1"/>
                </a:solidFill>
                <a:highlight>
                  <a:schemeClr val="lt1"/>
                </a:highlight>
                <a:latin typeface="Times New Roman"/>
                <a:ea typeface="Times New Roman"/>
                <a:cs typeface="Times New Roman"/>
                <a:sym typeface="Times New Roman"/>
              </a:rPr>
              <a:t>'n'</a:t>
            </a:r>
            <a:r>
              <a:rPr lang="en" sz="1500">
                <a:solidFill>
                  <a:schemeClr val="dk1"/>
                </a:solidFill>
                <a:highlight>
                  <a:schemeClr val="lt1"/>
                </a:highlight>
                <a:latin typeface="Times New Roman"/>
                <a:ea typeface="Times New Roman"/>
                <a:cs typeface="Times New Roman"/>
                <a:sym typeface="Times New Roman"/>
              </a:rPr>
              <a:t> number of elements, following are the complexities.</a:t>
            </a:r>
            <a:endParaRPr sz="15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 sz="1500">
                <a:solidFill>
                  <a:schemeClr val="dk1"/>
                </a:solidFill>
                <a:highlight>
                  <a:schemeClr val="lt1"/>
                </a:highlight>
                <a:latin typeface="Times New Roman"/>
                <a:ea typeface="Times New Roman"/>
                <a:cs typeface="Times New Roman"/>
                <a:sym typeface="Times New Roman"/>
              </a:rPr>
              <a:t>Worst Case : O(n log n)</a:t>
            </a:r>
            <a:endParaRPr b="1" sz="15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 sz="1500">
                <a:solidFill>
                  <a:schemeClr val="dk1"/>
                </a:solidFill>
                <a:highlight>
                  <a:schemeClr val="lt1"/>
                </a:highlight>
                <a:latin typeface="Times New Roman"/>
                <a:ea typeface="Times New Roman"/>
                <a:cs typeface="Times New Roman"/>
                <a:sym typeface="Times New Roman"/>
              </a:rPr>
              <a:t>Best Case : O(n log n)</a:t>
            </a:r>
            <a:endParaRPr b="1" sz="1500">
              <a:solidFill>
                <a:schemeClr val="dk1"/>
              </a:solidFill>
              <a:highlight>
                <a:schemeClr val="lt1"/>
              </a:highlight>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b="1" lang="en" sz="1500">
                <a:solidFill>
                  <a:schemeClr val="dk1"/>
                </a:solidFill>
                <a:highlight>
                  <a:schemeClr val="lt1"/>
                </a:highlight>
                <a:latin typeface="Times New Roman"/>
                <a:ea typeface="Times New Roman"/>
                <a:cs typeface="Times New Roman"/>
                <a:sym typeface="Times New Roman"/>
              </a:rPr>
              <a:t>Average Case : O(n log n)</a:t>
            </a:r>
            <a:endParaRPr b="1" sz="1500">
              <a:solidFill>
                <a:schemeClr val="dk1"/>
              </a:solidFill>
              <a:highlight>
                <a:schemeClr val="lt1"/>
              </a:highlight>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graphicFrame>
        <p:nvGraphicFramePr>
          <p:cNvPr id="688" name="Google Shape;688;g1bf5cff2fbf_0_77"/>
          <p:cNvGraphicFramePr/>
          <p:nvPr/>
        </p:nvGraphicFramePr>
        <p:xfrm>
          <a:off x="152400" y="657775"/>
          <a:ext cx="3000000" cy="3000000"/>
        </p:xfrm>
        <a:graphic>
          <a:graphicData uri="http://schemas.openxmlformats.org/drawingml/2006/table">
            <a:tbl>
              <a:tblPr>
                <a:noFill/>
                <a:tableStyleId>{B42A9F81-125C-4C8A-A162-DDF8B3EBD620}</a:tableStyleId>
              </a:tblPr>
              <a:tblGrid>
                <a:gridCol w="1193300"/>
                <a:gridCol w="2090575"/>
                <a:gridCol w="2238600"/>
                <a:gridCol w="1998075"/>
                <a:gridCol w="1369050"/>
              </a:tblGrid>
              <a:tr h="352425">
                <a:tc>
                  <a:txBody>
                    <a:bodyPr/>
                    <a:lstStyle/>
                    <a:p>
                      <a:pPr indent="0" lvl="0" marL="0" rtl="0" algn="l">
                        <a:lnSpc>
                          <a:spcPct val="142857"/>
                        </a:lnSpc>
                        <a:spcBef>
                          <a:spcPts val="0"/>
                        </a:spcBef>
                        <a:spcAft>
                          <a:spcPts val="1500"/>
                        </a:spcAft>
                        <a:buNone/>
                      </a:pPr>
                      <a:r>
                        <a:rPr b="1" lang="en" sz="1200">
                          <a:solidFill>
                            <a:srgbClr val="333333"/>
                          </a:solidFill>
                          <a:highlight>
                            <a:srgbClr val="FFFFFF"/>
                          </a:highlight>
                          <a:latin typeface="Times New Roman"/>
                          <a:ea typeface="Times New Roman"/>
                          <a:cs typeface="Times New Roman"/>
                          <a:sym typeface="Times New Roman"/>
                        </a:rPr>
                        <a:t>Sorting Method</a:t>
                      </a:r>
                      <a:endParaRPr b="1" sz="1200">
                        <a:solidFill>
                          <a:srgbClr val="333333"/>
                        </a:solidFill>
                        <a:highlight>
                          <a:srgbClr val="FFFFFF"/>
                        </a:highlight>
                        <a:latin typeface="Times New Roman"/>
                        <a:ea typeface="Times New Roman"/>
                        <a:cs typeface="Times New Roman"/>
                        <a:sym typeface="Times New Roman"/>
                      </a:endParaRPr>
                    </a:p>
                  </a:txBody>
                  <a:tcPr marT="76200" marB="76200" marR="76200" marL="76200" anchor="b">
                    <a:lnB cap="flat" cmpd="sng" w="19050">
                      <a:solidFill>
                        <a:srgbClr val="DDDDDD"/>
                      </a:solidFill>
                      <a:prstDash val="solid"/>
                      <a:round/>
                      <a:headEnd len="sm" w="sm" type="none"/>
                      <a:tailEnd len="sm" w="sm" type="none"/>
                    </a:lnB>
                    <a:solidFill>
                      <a:srgbClr val="D9EDF7"/>
                    </a:solidFill>
                  </a:tcPr>
                </a:tc>
                <a:tc>
                  <a:txBody>
                    <a:bodyPr/>
                    <a:lstStyle/>
                    <a:p>
                      <a:pPr indent="0" lvl="0" marL="0" rtl="0" algn="l">
                        <a:lnSpc>
                          <a:spcPct val="142857"/>
                        </a:lnSpc>
                        <a:spcBef>
                          <a:spcPts val="0"/>
                        </a:spcBef>
                        <a:spcAft>
                          <a:spcPts val="1500"/>
                        </a:spcAft>
                        <a:buNone/>
                      </a:pPr>
                      <a:r>
                        <a:rPr b="1" lang="en" sz="1200">
                          <a:solidFill>
                            <a:srgbClr val="333333"/>
                          </a:solidFill>
                          <a:highlight>
                            <a:srgbClr val="FFFFFF"/>
                          </a:highlight>
                          <a:latin typeface="Times New Roman"/>
                          <a:ea typeface="Times New Roman"/>
                          <a:cs typeface="Times New Roman"/>
                          <a:sym typeface="Times New Roman"/>
                        </a:rPr>
                        <a:t>Time Complexity Worst Case</a:t>
                      </a:r>
                      <a:endParaRPr b="1" sz="1200">
                        <a:solidFill>
                          <a:srgbClr val="333333"/>
                        </a:solidFill>
                        <a:highlight>
                          <a:srgbClr val="FFFFFF"/>
                        </a:highlight>
                        <a:latin typeface="Times New Roman"/>
                        <a:ea typeface="Times New Roman"/>
                        <a:cs typeface="Times New Roman"/>
                        <a:sym typeface="Times New Roman"/>
                      </a:endParaRPr>
                    </a:p>
                  </a:txBody>
                  <a:tcPr marT="76200" marB="76200" marR="76200" marL="76200" anchor="b">
                    <a:lnB cap="flat" cmpd="sng" w="19050">
                      <a:solidFill>
                        <a:srgbClr val="DDDDDD"/>
                      </a:solidFill>
                      <a:prstDash val="solid"/>
                      <a:round/>
                      <a:headEnd len="sm" w="sm" type="none"/>
                      <a:tailEnd len="sm" w="sm" type="none"/>
                    </a:lnB>
                    <a:solidFill>
                      <a:srgbClr val="D9EDF7"/>
                    </a:solidFill>
                  </a:tcPr>
                </a:tc>
                <a:tc>
                  <a:txBody>
                    <a:bodyPr/>
                    <a:lstStyle/>
                    <a:p>
                      <a:pPr indent="0" lvl="0" marL="0" rtl="0" algn="l">
                        <a:lnSpc>
                          <a:spcPct val="142857"/>
                        </a:lnSpc>
                        <a:spcBef>
                          <a:spcPts val="0"/>
                        </a:spcBef>
                        <a:spcAft>
                          <a:spcPts val="1500"/>
                        </a:spcAft>
                        <a:buNone/>
                      </a:pPr>
                      <a:r>
                        <a:rPr b="1" lang="en" sz="1200">
                          <a:solidFill>
                            <a:srgbClr val="333333"/>
                          </a:solidFill>
                          <a:highlight>
                            <a:srgbClr val="FFFFFF"/>
                          </a:highlight>
                          <a:latin typeface="Times New Roman"/>
                          <a:ea typeface="Times New Roman"/>
                          <a:cs typeface="Times New Roman"/>
                          <a:sym typeface="Times New Roman"/>
                        </a:rPr>
                        <a:t>Time Complexity Average Case</a:t>
                      </a:r>
                      <a:endParaRPr b="1" sz="1200">
                        <a:solidFill>
                          <a:srgbClr val="333333"/>
                        </a:solidFill>
                        <a:highlight>
                          <a:srgbClr val="FFFFFF"/>
                        </a:highlight>
                        <a:latin typeface="Times New Roman"/>
                        <a:ea typeface="Times New Roman"/>
                        <a:cs typeface="Times New Roman"/>
                        <a:sym typeface="Times New Roman"/>
                      </a:endParaRPr>
                    </a:p>
                  </a:txBody>
                  <a:tcPr marT="76200" marB="76200" marR="76200" marL="76200" anchor="b">
                    <a:lnB cap="flat" cmpd="sng" w="19050">
                      <a:solidFill>
                        <a:srgbClr val="DDDDDD"/>
                      </a:solidFill>
                      <a:prstDash val="solid"/>
                      <a:round/>
                      <a:headEnd len="sm" w="sm" type="none"/>
                      <a:tailEnd len="sm" w="sm" type="none"/>
                    </a:lnB>
                    <a:solidFill>
                      <a:srgbClr val="D9EDF7"/>
                    </a:solidFill>
                  </a:tcPr>
                </a:tc>
                <a:tc>
                  <a:txBody>
                    <a:bodyPr/>
                    <a:lstStyle/>
                    <a:p>
                      <a:pPr indent="0" lvl="0" marL="0" rtl="0" algn="l">
                        <a:lnSpc>
                          <a:spcPct val="142857"/>
                        </a:lnSpc>
                        <a:spcBef>
                          <a:spcPts val="0"/>
                        </a:spcBef>
                        <a:spcAft>
                          <a:spcPts val="1500"/>
                        </a:spcAft>
                        <a:buNone/>
                      </a:pPr>
                      <a:r>
                        <a:rPr b="1" lang="en" sz="1200">
                          <a:solidFill>
                            <a:srgbClr val="333333"/>
                          </a:solidFill>
                          <a:highlight>
                            <a:srgbClr val="FFFFFF"/>
                          </a:highlight>
                          <a:latin typeface="Times New Roman"/>
                          <a:ea typeface="Times New Roman"/>
                          <a:cs typeface="Times New Roman"/>
                          <a:sym typeface="Times New Roman"/>
                        </a:rPr>
                        <a:t>Time Complexity Best Case</a:t>
                      </a:r>
                      <a:endParaRPr b="1" sz="1200">
                        <a:solidFill>
                          <a:srgbClr val="333333"/>
                        </a:solidFill>
                        <a:highlight>
                          <a:srgbClr val="FFFFFF"/>
                        </a:highlight>
                        <a:latin typeface="Times New Roman"/>
                        <a:ea typeface="Times New Roman"/>
                        <a:cs typeface="Times New Roman"/>
                        <a:sym typeface="Times New Roman"/>
                      </a:endParaRPr>
                    </a:p>
                  </a:txBody>
                  <a:tcPr marT="76200" marB="76200" marR="76200" marL="76200" anchor="b">
                    <a:lnB cap="flat" cmpd="sng" w="19050">
                      <a:solidFill>
                        <a:srgbClr val="DDDDDD"/>
                      </a:solidFill>
                      <a:prstDash val="solid"/>
                      <a:round/>
                      <a:headEnd len="sm" w="sm" type="none"/>
                      <a:tailEnd len="sm" w="sm" type="none"/>
                    </a:lnB>
                    <a:solidFill>
                      <a:srgbClr val="D9EDF7"/>
                    </a:solidFill>
                  </a:tcPr>
                </a:tc>
                <a:tc>
                  <a:txBody>
                    <a:bodyPr/>
                    <a:lstStyle/>
                    <a:p>
                      <a:pPr indent="0" lvl="0" marL="0" rtl="0" algn="l">
                        <a:lnSpc>
                          <a:spcPct val="142857"/>
                        </a:lnSpc>
                        <a:spcBef>
                          <a:spcPts val="0"/>
                        </a:spcBef>
                        <a:spcAft>
                          <a:spcPts val="1500"/>
                        </a:spcAft>
                        <a:buNone/>
                      </a:pPr>
                      <a:r>
                        <a:rPr b="1" lang="en" sz="1200">
                          <a:solidFill>
                            <a:srgbClr val="333333"/>
                          </a:solidFill>
                          <a:highlight>
                            <a:srgbClr val="FFFFFF"/>
                          </a:highlight>
                          <a:latin typeface="Times New Roman"/>
                          <a:ea typeface="Times New Roman"/>
                          <a:cs typeface="Times New Roman"/>
                          <a:sym typeface="Times New Roman"/>
                        </a:rPr>
                        <a:t>Space Complexity</a:t>
                      </a:r>
                      <a:endParaRPr b="1" sz="1200">
                        <a:solidFill>
                          <a:srgbClr val="333333"/>
                        </a:solidFill>
                        <a:highlight>
                          <a:srgbClr val="FFFFFF"/>
                        </a:highlight>
                        <a:latin typeface="Times New Roman"/>
                        <a:ea typeface="Times New Roman"/>
                        <a:cs typeface="Times New Roman"/>
                        <a:sym typeface="Times New Roman"/>
                      </a:endParaRPr>
                    </a:p>
                  </a:txBody>
                  <a:tcPr marT="76200" marB="76200" marR="76200" marL="76200" anchor="b">
                    <a:lnB cap="flat" cmpd="sng" w="19050">
                      <a:solidFill>
                        <a:srgbClr val="DDDDDD"/>
                      </a:solidFill>
                      <a:prstDash val="solid"/>
                      <a:round/>
                      <a:headEnd len="sm" w="sm" type="none"/>
                      <a:tailEnd len="sm" w="sm" type="none"/>
                    </a:lnB>
                    <a:solidFill>
                      <a:srgbClr val="D9EDF7"/>
                    </a:solidFill>
                  </a:tcPr>
                </a:tc>
              </a:tr>
              <a:tr h="352425">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Bubble Sort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Constant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19050">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Insertion Sort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n(n-1)/4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Constant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Selection Sort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n(n-1)/2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Constant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Quick Sort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n(n+3)/2 = O^(n^2)</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Constant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52425">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Heap Sort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Constant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33400">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Merge Sort</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O(n log n)</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tcPr>
                </a:tc>
                <a:tc>
                  <a:txBody>
                    <a:bodyPr/>
                    <a:lstStyle/>
                    <a:p>
                      <a:pPr indent="0" lvl="0" marL="0" rtl="0" algn="just">
                        <a:lnSpc>
                          <a:spcPct val="142857"/>
                        </a:lnSpc>
                        <a:spcBef>
                          <a:spcPts val="0"/>
                        </a:spcBef>
                        <a:spcAft>
                          <a:spcPts val="1500"/>
                        </a:spcAft>
                        <a:buNone/>
                      </a:pPr>
                      <a:r>
                        <a:rPr lang="en" sz="1200">
                          <a:solidFill>
                            <a:srgbClr val="333333"/>
                          </a:solidFill>
                          <a:highlight>
                            <a:srgbClr val="FFFFFF"/>
                          </a:highlight>
                          <a:latin typeface="Times New Roman"/>
                          <a:ea typeface="Times New Roman"/>
                          <a:cs typeface="Times New Roman"/>
                          <a:sym typeface="Times New Roman"/>
                        </a:rPr>
                        <a:t>Depends</a:t>
                      </a:r>
                      <a:endParaRPr sz="1200">
                        <a:solidFill>
                          <a:srgbClr val="333333"/>
                        </a:solidFill>
                        <a:highlight>
                          <a:srgbClr val="FFFFFF"/>
                        </a:highlight>
                        <a:latin typeface="Times New Roman"/>
                        <a:ea typeface="Times New Roman"/>
                        <a:cs typeface="Times New Roman"/>
                        <a:sym typeface="Times New Roman"/>
                      </a:endParaRPr>
                    </a:p>
                  </a:txBody>
                  <a:tcPr marT="76200" marB="76200" marR="76200" marL="76200">
                    <a:lnT cap="flat" cmpd="sng" w="9525">
                      <a:solidFill>
                        <a:srgbClr val="DDDDDD"/>
                      </a:solidFill>
                      <a:prstDash val="solid"/>
                      <a:round/>
                      <a:headEnd len="sm" w="sm" type="none"/>
                      <a:tailEnd len="sm" w="sm" type="none"/>
                    </a:lnT>
                  </a:tcPr>
                </a:tc>
              </a:tr>
            </a:tbl>
          </a:graphicData>
        </a:graphic>
      </p:graphicFrame>
      <p:sp>
        <p:nvSpPr>
          <p:cNvPr id="689" name="Google Shape;689;g1bf5cff2fbf_0_77"/>
          <p:cNvSpPr txBox="1"/>
          <p:nvPr/>
        </p:nvSpPr>
        <p:spPr>
          <a:xfrm>
            <a:off x="303225" y="123525"/>
            <a:ext cx="3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Analysis of Sorting method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