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oboto"/>
      <p:regular r:id="rId78"/>
      <p:bold r:id="rId79"/>
      <p:italic r:id="rId80"/>
      <p:boldItalic r:id="rId81"/>
    </p:embeddedFont>
    <p:embeddedFont>
      <p:font typeface="Corbel"/>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6" roundtripDataSignature="AMtx7mhk6puqYud7m4i7NrL/pyTLmhx/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orbel-italic.fntdata"/><Relationship Id="rId83" Type="http://schemas.openxmlformats.org/officeDocument/2006/relationships/font" Target="fonts/Corbel-bold.fntdata"/><Relationship Id="rId42" Type="http://schemas.openxmlformats.org/officeDocument/2006/relationships/slide" Target="slides/slide37.xml"/><Relationship Id="rId86" Type="http://customschemas.google.com/relationships/presentationmetadata" Target="metadata"/><Relationship Id="rId41" Type="http://schemas.openxmlformats.org/officeDocument/2006/relationships/slide" Target="slides/slide36.xml"/><Relationship Id="rId85" Type="http://schemas.openxmlformats.org/officeDocument/2006/relationships/font" Target="fonts/Corbel-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italic.fntdata"/><Relationship Id="rId82" Type="http://schemas.openxmlformats.org/officeDocument/2006/relationships/font" Target="fonts/Corbel-regular.fntdata"/><Relationship Id="rId81"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bold.fntdata"/><Relationship Id="rId34" Type="http://schemas.openxmlformats.org/officeDocument/2006/relationships/slide" Target="slides/slide29.xml"/><Relationship Id="rId78" Type="http://schemas.openxmlformats.org/officeDocument/2006/relationships/font" Target="fonts/Robo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a051a4b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a051a4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a051a4b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a051a4b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a051a4b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a051a4b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a051a4ba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ba051a4ba8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a051a4ba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ba051a4ba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a051a4ba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ba051a4ba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a051a4b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ba051a4ba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a051a4ba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ba051a4ba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a051a4ba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ba051a4ba8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a051a4ba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ba051a4ba8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ba051a4ba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ba051a4ba8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a051a4ba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ba051a4ba8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ba051a4ba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ba051a4ba8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a051a4ba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ba051a4ba8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a051a4ba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ba051a4ba8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ba051a4ba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1ba051a4ba8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ba051a4ba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ba051a4ba8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a051a4ba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ba051a4ba8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ba051a4ba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ba051a4ba8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a051a4ba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ba051a4ba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ba051a4ba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ba051a4ba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ba051a4ba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ba051a4ba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ba051a4ba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ba051a4ba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ba051a4ba8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ba051a4ba8_0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ba051a4ba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ba051a4ba8_0_5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a051a4ba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ba051a4ba8_0_5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ba051a4ba8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ba051a4ba8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ba051a4ba8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ba051a4ba8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a051a4ba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ba051a4ba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ba051a4ba8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ba051a4ba8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ba051a4ba8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ba051a4ba8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ba051a4ba8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ba051a4ba8_0_6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ba051a4ba8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ba051a4ba8_0_6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a051a4ba8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1ba051a4ba8_0_6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ba051a4ba8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1ba051a4ba8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ba051a4ba8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ba051a4ba8_0_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ba051a4ba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1ba051a4ba8_0_6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a051a4ba8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1ba051a4ba8_0_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ba051a4ba8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1ba051a4ba8_0_6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a051a4ba8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1ba051a4ba8_0_6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ba051a4ba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ba051a4ba8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ba051a4ba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ba051a4ba8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ba051a4ba8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1ba051a4ba8_0_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ba051a4ba8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1ba051a4ba8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ba051a4ba8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1ba051a4ba8_0_6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ba051a4ba8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g1ba051a4ba8_0_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ba051a4ba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1ba051a4ba8_0_6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ba051a4ba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1ba051a4ba8_0_6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4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3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6" name="Google Shape;16;p38"/>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8"/>
          <p:cNvSpPr txBox="1"/>
          <p:nvPr>
            <p:ph idx="11" type="ftr"/>
          </p:nvPr>
        </p:nvSpPr>
        <p:spPr>
          <a:xfrm>
            <a:off x="2961861" y="4667871"/>
            <a:ext cx="35385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38"/>
          <p:cNvSpPr txBox="1"/>
          <p:nvPr>
            <p:ph idx="12" type="sldNum"/>
          </p:nvPr>
        </p:nvSpPr>
        <p:spPr>
          <a:xfrm>
            <a:off x="6997147" y="4667871"/>
            <a:ext cx="12795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4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3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5.png"/><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2.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8.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9.png"/><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www.geeksforgeeks.org/priority-queue-set-1-introduction/" TargetMode="External"/><Relationship Id="rId4" Type="http://schemas.openxmlformats.org/officeDocument/2006/relationships/hyperlink" Target="http://www.geeksforgeeks.org/queue-data-structure/" TargetMode="External"/><Relationship Id="rId5" Type="http://schemas.openxmlformats.org/officeDocument/2006/relationships/hyperlink" Target="https://www.codesdope.com/blog/tag/queue/?tag=queu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codesdope.com/blog/article/heap-binary-heap/"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Binary search tree</a:t>
            </a:r>
            <a:endParaRPr/>
          </a:p>
        </p:txBody>
      </p:sp>
      <p:sp>
        <p:nvSpPr>
          <p:cNvPr id="61" name="Google Shape;6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20" name="Google Shape;120;p10"/>
          <p:cNvSpPr txBox="1"/>
          <p:nvPr>
            <p:ph idx="1" type="body"/>
          </p:nvPr>
        </p:nvSpPr>
        <p:spPr>
          <a:xfrm>
            <a:off x="857250" y="640925"/>
            <a:ext cx="7404900" cy="3931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sz="2000"/>
              <a:t>We start our search from the root node 25.</a:t>
            </a:r>
            <a:endParaRPr sz="2000"/>
          </a:p>
          <a:p>
            <a:pPr indent="0" lvl="0" marL="0" rtl="0" algn="l">
              <a:lnSpc>
                <a:spcPct val="90000"/>
              </a:lnSpc>
              <a:spcBef>
                <a:spcPts val="1100"/>
              </a:spcBef>
              <a:spcAft>
                <a:spcPts val="0"/>
              </a:spcAft>
              <a:buSzPts val="1100"/>
              <a:buNone/>
            </a:pPr>
            <a:r>
              <a:rPr lang="en" sz="2000"/>
              <a:t>As 45 &gt; 25, so we search in 25’s right subtree.</a:t>
            </a:r>
            <a:endParaRPr sz="2000"/>
          </a:p>
          <a:p>
            <a:pPr indent="0" lvl="0" marL="0" rtl="0" algn="l">
              <a:lnSpc>
                <a:spcPct val="90000"/>
              </a:lnSpc>
              <a:spcBef>
                <a:spcPts val="1100"/>
              </a:spcBef>
              <a:spcAft>
                <a:spcPts val="0"/>
              </a:spcAft>
              <a:buSzPts val="1100"/>
              <a:buNone/>
            </a:pPr>
            <a:r>
              <a:rPr lang="en" sz="2000"/>
              <a:t>As 45 &lt; 50, so we search in 50’s left subtree.</a:t>
            </a:r>
            <a:endParaRPr sz="2000"/>
          </a:p>
          <a:p>
            <a:pPr indent="0" lvl="0" marL="0" rtl="0" algn="l">
              <a:lnSpc>
                <a:spcPct val="90000"/>
              </a:lnSpc>
              <a:spcBef>
                <a:spcPts val="1100"/>
              </a:spcBef>
              <a:spcAft>
                <a:spcPts val="0"/>
              </a:spcAft>
              <a:buSzPts val="1100"/>
              <a:buNone/>
            </a:pPr>
            <a:r>
              <a:rPr lang="en" sz="2000"/>
              <a:t>As 45 &gt; 35, so we search in 35’s right subtree.</a:t>
            </a:r>
            <a:endParaRPr sz="2000"/>
          </a:p>
          <a:p>
            <a:pPr indent="0" lvl="0" marL="0" rtl="0" algn="l">
              <a:lnSpc>
                <a:spcPct val="90000"/>
              </a:lnSpc>
              <a:spcBef>
                <a:spcPts val="1100"/>
              </a:spcBef>
              <a:spcAft>
                <a:spcPts val="0"/>
              </a:spcAft>
              <a:buSzPts val="1100"/>
              <a:buNone/>
            </a:pPr>
            <a:r>
              <a:rPr lang="en" sz="2000"/>
              <a:t>As 45 &gt; 44, so we search in 44’s right subtree but 44 has no subtrees.</a:t>
            </a:r>
            <a:endParaRPr sz="2000"/>
          </a:p>
          <a:p>
            <a:pPr indent="0" lvl="0" marL="0" rtl="0" algn="l">
              <a:lnSpc>
                <a:spcPct val="90000"/>
              </a:lnSpc>
              <a:spcBef>
                <a:spcPts val="1100"/>
              </a:spcBef>
              <a:spcAft>
                <a:spcPts val="0"/>
              </a:spcAft>
              <a:buSzPts val="1100"/>
              <a:buNone/>
            </a:pPr>
            <a:r>
              <a:rPr lang="en" sz="2000"/>
              <a:t>So, we conclude that 45 is not present in the above BST.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26" name="Google Shape;126;p1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127" name="Google Shape;127;p11"/>
          <p:cNvPicPr preferRelativeResize="0"/>
          <p:nvPr/>
        </p:nvPicPr>
        <p:blipFill rotWithShape="1">
          <a:blip r:embed="rId3">
            <a:alphaModFix/>
          </a:blip>
          <a:srcRect b="0" l="0" r="0" t="0"/>
          <a:stretch/>
        </p:blipFill>
        <p:spPr>
          <a:xfrm>
            <a:off x="-1" y="0"/>
            <a:ext cx="9143999"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868800" y="200475"/>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133" name="Google Shape;133;p12"/>
          <p:cNvSpPr txBox="1"/>
          <p:nvPr>
            <p:ph idx="1" type="body"/>
          </p:nvPr>
        </p:nvSpPr>
        <p:spPr>
          <a:xfrm>
            <a:off x="869550" y="881275"/>
            <a:ext cx="7404900" cy="3925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sz="1700"/>
              <a:t>Search (ROOT, ITEM)</a:t>
            </a:r>
            <a:endParaRPr sz="1700"/>
          </a:p>
          <a:p>
            <a:pPr indent="0" lvl="0" marL="0" rtl="0" algn="l">
              <a:lnSpc>
                <a:spcPct val="90000"/>
              </a:lnSpc>
              <a:spcBef>
                <a:spcPts val="1100"/>
              </a:spcBef>
              <a:spcAft>
                <a:spcPts val="0"/>
              </a:spcAft>
              <a:buSzPts val="1100"/>
              <a:buNone/>
            </a:pPr>
            <a:r>
              <a:rPr lang="en" sz="1700"/>
              <a:t>Step 1: IF ROOT -&gt; DATA = ITEM OR ROOT = NULL</a:t>
            </a:r>
            <a:endParaRPr sz="1700"/>
          </a:p>
          <a:p>
            <a:pPr indent="0" lvl="0" marL="0" rtl="0" algn="l">
              <a:lnSpc>
                <a:spcPct val="90000"/>
              </a:lnSpc>
              <a:spcBef>
                <a:spcPts val="1100"/>
              </a:spcBef>
              <a:spcAft>
                <a:spcPts val="0"/>
              </a:spcAft>
              <a:buSzPts val="1100"/>
              <a:buNone/>
            </a:pPr>
            <a:r>
              <a:rPr lang="en" sz="1700"/>
              <a:t>    Return ROOT</a:t>
            </a:r>
            <a:endParaRPr sz="1700"/>
          </a:p>
          <a:p>
            <a:pPr indent="0" lvl="0" marL="0" rtl="0" algn="l">
              <a:lnSpc>
                <a:spcPct val="90000"/>
              </a:lnSpc>
              <a:spcBef>
                <a:spcPts val="1100"/>
              </a:spcBef>
              <a:spcAft>
                <a:spcPts val="0"/>
              </a:spcAft>
              <a:buSzPts val="1100"/>
              <a:buNone/>
            </a:pPr>
            <a:r>
              <a:rPr lang="en" sz="1700"/>
              <a:t>   ELSE</a:t>
            </a:r>
            <a:endParaRPr sz="1700"/>
          </a:p>
          <a:p>
            <a:pPr indent="0" lvl="0" marL="0" rtl="0" algn="l">
              <a:lnSpc>
                <a:spcPct val="90000"/>
              </a:lnSpc>
              <a:spcBef>
                <a:spcPts val="1100"/>
              </a:spcBef>
              <a:spcAft>
                <a:spcPts val="0"/>
              </a:spcAft>
              <a:buSzPts val="1100"/>
              <a:buNone/>
            </a:pPr>
            <a:r>
              <a:rPr lang="en" sz="1700"/>
              <a:t>   IF ROOT &lt; ROOT -&gt; DATA</a:t>
            </a:r>
            <a:endParaRPr sz="1700"/>
          </a:p>
          <a:p>
            <a:pPr indent="0" lvl="0" marL="0" rtl="0" algn="l">
              <a:lnSpc>
                <a:spcPct val="90000"/>
              </a:lnSpc>
              <a:spcBef>
                <a:spcPts val="1100"/>
              </a:spcBef>
              <a:spcAft>
                <a:spcPts val="0"/>
              </a:spcAft>
              <a:buSzPts val="1100"/>
              <a:buNone/>
            </a:pPr>
            <a:r>
              <a:rPr lang="en" sz="1700"/>
              <a:t>   Return search(ROOT -&gt; LEFT, ITEM)</a:t>
            </a:r>
            <a:endParaRPr sz="1700"/>
          </a:p>
          <a:p>
            <a:pPr indent="0" lvl="0" marL="0" rtl="0" algn="l">
              <a:lnSpc>
                <a:spcPct val="90000"/>
              </a:lnSpc>
              <a:spcBef>
                <a:spcPts val="1100"/>
              </a:spcBef>
              <a:spcAft>
                <a:spcPts val="0"/>
              </a:spcAft>
              <a:buSzPts val="1100"/>
              <a:buNone/>
            </a:pPr>
            <a:r>
              <a:rPr lang="en" sz="1700"/>
              <a:t>  ELSE</a:t>
            </a:r>
            <a:endParaRPr sz="1700"/>
          </a:p>
          <a:p>
            <a:pPr indent="0" lvl="0" marL="0" rtl="0" algn="l">
              <a:lnSpc>
                <a:spcPct val="90000"/>
              </a:lnSpc>
              <a:spcBef>
                <a:spcPts val="1100"/>
              </a:spcBef>
              <a:spcAft>
                <a:spcPts val="0"/>
              </a:spcAft>
              <a:buSzPts val="1100"/>
              <a:buNone/>
            </a:pPr>
            <a:r>
              <a:rPr lang="en" sz="1700"/>
              <a:t>   Return search(ROOT -&gt; RIGHT,ITEM)</a:t>
            </a:r>
            <a:endParaRPr sz="1700"/>
          </a:p>
          <a:p>
            <a:pPr indent="0" lvl="0" marL="0" rtl="0" algn="l">
              <a:lnSpc>
                <a:spcPct val="90000"/>
              </a:lnSpc>
              <a:spcBef>
                <a:spcPts val="1100"/>
              </a:spcBef>
              <a:spcAft>
                <a:spcPts val="0"/>
              </a:spcAft>
              <a:buSzPts val="1100"/>
              <a:buNone/>
            </a:pPr>
            <a:r>
              <a:rPr lang="en" sz="1700"/>
              <a:t>  [END OF IF] </a:t>
            </a:r>
            <a:endParaRPr sz="1700"/>
          </a:p>
          <a:p>
            <a:pPr indent="0" lvl="0" marL="0" rtl="0" algn="l">
              <a:lnSpc>
                <a:spcPct val="90000"/>
              </a:lnSpc>
              <a:spcBef>
                <a:spcPts val="1100"/>
              </a:spcBef>
              <a:spcAft>
                <a:spcPts val="0"/>
              </a:spcAft>
              <a:buSzPts val="1100"/>
              <a:buNone/>
            </a:pPr>
            <a:r>
              <a:rPr lang="en" sz="1700"/>
              <a:t>  [END OF IF]</a:t>
            </a:r>
            <a:endParaRPr sz="1700"/>
          </a:p>
          <a:p>
            <a:pPr indent="0" lvl="0" marL="0" rtl="0" algn="l">
              <a:lnSpc>
                <a:spcPct val="90000"/>
              </a:lnSpc>
              <a:spcBef>
                <a:spcPts val="1100"/>
              </a:spcBef>
              <a:spcAft>
                <a:spcPts val="0"/>
              </a:spcAft>
              <a:buSzPts val="1100"/>
              <a:buNone/>
            </a:pPr>
            <a:r>
              <a:rPr lang="en" sz="1700"/>
              <a:t>Step 2: END</a:t>
            </a:r>
            <a:endParaRPr sz="1700"/>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713025" y="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Insertion</a:t>
            </a:r>
            <a:endParaRPr/>
          </a:p>
        </p:txBody>
      </p:sp>
      <p:sp>
        <p:nvSpPr>
          <p:cNvPr id="139" name="Google Shape;139;p13"/>
          <p:cNvSpPr txBox="1"/>
          <p:nvPr>
            <p:ph idx="1" type="body"/>
          </p:nvPr>
        </p:nvSpPr>
        <p:spPr>
          <a:xfrm>
            <a:off x="224325" y="769125"/>
            <a:ext cx="8700600" cy="3803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Insert function is used to add a new element in a binary search tree at appropriate location. Insert function is to be designed in such a way that, it must node violate the property of binary search tree at each value.</a:t>
            </a:r>
            <a:endParaRPr/>
          </a:p>
          <a:p>
            <a:pPr indent="0" lvl="0" marL="0" rtl="0" algn="l">
              <a:lnSpc>
                <a:spcPct val="90000"/>
              </a:lnSpc>
              <a:spcBef>
                <a:spcPts val="1100"/>
              </a:spcBef>
              <a:spcAft>
                <a:spcPts val="0"/>
              </a:spcAft>
              <a:buSzPts val="1100"/>
              <a:buNone/>
            </a:pPr>
            <a:r>
              <a:t/>
            </a:r>
            <a:endParaRPr/>
          </a:p>
          <a:p>
            <a:pPr indent="-298450" lvl="0" marL="457200" rtl="0" algn="l">
              <a:lnSpc>
                <a:spcPct val="90000"/>
              </a:lnSpc>
              <a:spcBef>
                <a:spcPts val="1100"/>
              </a:spcBef>
              <a:spcAft>
                <a:spcPts val="0"/>
              </a:spcAft>
              <a:buSzPts val="1100"/>
              <a:buAutoNum type="arabicPeriod"/>
            </a:pPr>
            <a:r>
              <a:rPr lang="en"/>
              <a:t>Allocate the memory for tree.</a:t>
            </a:r>
            <a:endParaRPr/>
          </a:p>
          <a:p>
            <a:pPr indent="-298450" lvl="0" marL="457200" rtl="0" algn="l">
              <a:lnSpc>
                <a:spcPct val="90000"/>
              </a:lnSpc>
              <a:spcBef>
                <a:spcPts val="0"/>
              </a:spcBef>
              <a:spcAft>
                <a:spcPts val="0"/>
              </a:spcAft>
              <a:buSzPts val="1100"/>
              <a:buAutoNum type="arabicPeriod"/>
            </a:pPr>
            <a:r>
              <a:rPr lang="en"/>
              <a:t>Set the data part to the value and set the left and right pointer of tree, point to NULL.</a:t>
            </a:r>
            <a:endParaRPr/>
          </a:p>
          <a:p>
            <a:pPr indent="-298450" lvl="0" marL="457200" rtl="0" algn="l">
              <a:lnSpc>
                <a:spcPct val="90000"/>
              </a:lnSpc>
              <a:spcBef>
                <a:spcPts val="0"/>
              </a:spcBef>
              <a:spcAft>
                <a:spcPts val="0"/>
              </a:spcAft>
              <a:buSzPts val="1100"/>
              <a:buAutoNum type="arabicPeriod"/>
            </a:pPr>
            <a:r>
              <a:rPr lang="en"/>
              <a:t>If the item to be inserted, will be the first element of the tree, then the left and right of this node will point to NULL.</a:t>
            </a:r>
            <a:endParaRPr/>
          </a:p>
          <a:p>
            <a:pPr indent="-298450" lvl="0" marL="457200" rtl="0" algn="l">
              <a:lnSpc>
                <a:spcPct val="90000"/>
              </a:lnSpc>
              <a:spcBef>
                <a:spcPts val="0"/>
              </a:spcBef>
              <a:spcAft>
                <a:spcPts val="0"/>
              </a:spcAft>
              <a:buSzPts val="1100"/>
              <a:buAutoNum type="arabicPeriod"/>
            </a:pPr>
            <a:r>
              <a:rPr lang="en"/>
              <a:t>Else, check if the item is less than the root element of the tree, if this is true, then recursively perform this operation with the left of the root.</a:t>
            </a:r>
            <a:endParaRPr/>
          </a:p>
          <a:p>
            <a:pPr indent="-298450" lvl="0" marL="457200" rtl="0" algn="l">
              <a:lnSpc>
                <a:spcPct val="90000"/>
              </a:lnSpc>
              <a:spcBef>
                <a:spcPts val="0"/>
              </a:spcBef>
              <a:spcAft>
                <a:spcPts val="0"/>
              </a:spcAft>
              <a:buSzPts val="1100"/>
              <a:buAutoNum type="arabicPeriod"/>
            </a:pPr>
            <a:r>
              <a:rPr lang="en"/>
              <a:t>If this is false, then perform this operation recursively with the right sub-tree of the root.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868800" y="-23215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Insert (TREE, ITEM)</a:t>
            </a:r>
            <a:endParaRPr/>
          </a:p>
        </p:txBody>
      </p:sp>
      <p:sp>
        <p:nvSpPr>
          <p:cNvPr id="145" name="Google Shape;145;p14"/>
          <p:cNvSpPr txBox="1"/>
          <p:nvPr>
            <p:ph idx="1" type="body"/>
          </p:nvPr>
        </p:nvSpPr>
        <p:spPr>
          <a:xfrm>
            <a:off x="106800" y="464675"/>
            <a:ext cx="9037200" cy="3786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 1: IF TREE = NULL</a:t>
            </a:r>
            <a:endParaRPr/>
          </a:p>
          <a:p>
            <a:pPr indent="0" lvl="0" marL="0" rtl="0" algn="l">
              <a:lnSpc>
                <a:spcPct val="90000"/>
              </a:lnSpc>
              <a:spcBef>
                <a:spcPts val="1100"/>
              </a:spcBef>
              <a:spcAft>
                <a:spcPts val="0"/>
              </a:spcAft>
              <a:buSzPts val="1100"/>
              <a:buNone/>
            </a:pPr>
            <a:r>
              <a:rPr lang="en"/>
              <a:t>    Allocate memory for TREE</a:t>
            </a:r>
            <a:endParaRPr/>
          </a:p>
          <a:p>
            <a:pPr indent="0" lvl="0" marL="0" rtl="0" algn="l">
              <a:lnSpc>
                <a:spcPct val="90000"/>
              </a:lnSpc>
              <a:spcBef>
                <a:spcPts val="1100"/>
              </a:spcBef>
              <a:spcAft>
                <a:spcPts val="0"/>
              </a:spcAft>
              <a:buSzPts val="1100"/>
              <a:buNone/>
            </a:pPr>
            <a:r>
              <a:rPr lang="en"/>
              <a:t>   SET TREE -&gt; DATA = ITEM </a:t>
            </a:r>
            <a:endParaRPr/>
          </a:p>
          <a:p>
            <a:pPr indent="0" lvl="0" marL="0" rtl="0" algn="l">
              <a:lnSpc>
                <a:spcPct val="90000"/>
              </a:lnSpc>
              <a:spcBef>
                <a:spcPts val="1100"/>
              </a:spcBef>
              <a:spcAft>
                <a:spcPts val="0"/>
              </a:spcAft>
              <a:buSzPts val="1100"/>
              <a:buNone/>
            </a:pPr>
            <a:r>
              <a:rPr lang="en"/>
              <a:t>  SET TREE -&gt; LEFT = TREE -&gt; RIGHT = NULL</a:t>
            </a:r>
            <a:endParaRPr/>
          </a:p>
          <a:p>
            <a:pPr indent="0" lvl="0" marL="0" rtl="0" algn="l">
              <a:lnSpc>
                <a:spcPct val="90000"/>
              </a:lnSpc>
              <a:spcBef>
                <a:spcPts val="1100"/>
              </a:spcBef>
              <a:spcAft>
                <a:spcPts val="0"/>
              </a:spcAft>
              <a:buSzPts val="1100"/>
              <a:buNone/>
            </a:pPr>
            <a:r>
              <a:rPr lang="en"/>
              <a:t> 	ELSE</a:t>
            </a:r>
            <a:endParaRPr/>
          </a:p>
          <a:p>
            <a:pPr indent="0" lvl="0" marL="0" rtl="0" algn="l">
              <a:lnSpc>
                <a:spcPct val="90000"/>
              </a:lnSpc>
              <a:spcBef>
                <a:spcPts val="1100"/>
              </a:spcBef>
              <a:spcAft>
                <a:spcPts val="0"/>
              </a:spcAft>
              <a:buSzPts val="1100"/>
              <a:buNone/>
            </a:pPr>
            <a:r>
              <a:rPr lang="en"/>
              <a:t>   IF ITEM &lt; TREE -&gt; DATA</a:t>
            </a:r>
            <a:endParaRPr/>
          </a:p>
          <a:p>
            <a:pPr indent="0" lvl="0" marL="0" rtl="0" algn="l">
              <a:lnSpc>
                <a:spcPct val="90000"/>
              </a:lnSpc>
              <a:spcBef>
                <a:spcPts val="1100"/>
              </a:spcBef>
              <a:spcAft>
                <a:spcPts val="0"/>
              </a:spcAft>
              <a:buSzPts val="1100"/>
              <a:buNone/>
            </a:pPr>
            <a:r>
              <a:rPr lang="en"/>
              <a:t>    Insert(TREE -&gt; LEFT, ITEM)</a:t>
            </a:r>
            <a:endParaRPr/>
          </a:p>
          <a:p>
            <a:pPr indent="0" lvl="0" marL="0" rtl="0" algn="l">
              <a:lnSpc>
                <a:spcPct val="90000"/>
              </a:lnSpc>
              <a:spcBef>
                <a:spcPts val="1100"/>
              </a:spcBef>
              <a:spcAft>
                <a:spcPts val="0"/>
              </a:spcAft>
              <a:buSzPts val="1100"/>
              <a:buNone/>
            </a:pPr>
            <a:r>
              <a:rPr lang="en"/>
              <a:t>  ELSE</a:t>
            </a:r>
            <a:endParaRPr/>
          </a:p>
          <a:p>
            <a:pPr indent="0" lvl="0" marL="0" rtl="0" algn="l">
              <a:lnSpc>
                <a:spcPct val="90000"/>
              </a:lnSpc>
              <a:spcBef>
                <a:spcPts val="1100"/>
              </a:spcBef>
              <a:spcAft>
                <a:spcPts val="0"/>
              </a:spcAft>
              <a:buSzPts val="1100"/>
              <a:buNone/>
            </a:pPr>
            <a:r>
              <a:rPr lang="en"/>
              <a:t>   Insert(TREE -&gt; RIGHT, ITEM)</a:t>
            </a:r>
            <a:endParaRPr/>
          </a:p>
          <a:p>
            <a:pPr indent="0" lvl="0" marL="0" rtl="0" algn="l">
              <a:lnSpc>
                <a:spcPct val="90000"/>
              </a:lnSpc>
              <a:spcBef>
                <a:spcPts val="1100"/>
              </a:spcBef>
              <a:spcAft>
                <a:spcPts val="0"/>
              </a:spcAft>
              <a:buSzPts val="1100"/>
              <a:buNone/>
            </a:pPr>
            <a:r>
              <a:rPr lang="en"/>
              <a:t>  [END OF IF]</a:t>
            </a:r>
            <a:endParaRPr/>
          </a:p>
          <a:p>
            <a:pPr indent="0" lvl="0" marL="0" rtl="0" algn="l">
              <a:lnSpc>
                <a:spcPct val="90000"/>
              </a:lnSpc>
              <a:spcBef>
                <a:spcPts val="1100"/>
              </a:spcBef>
              <a:spcAft>
                <a:spcPts val="0"/>
              </a:spcAft>
              <a:buSzPts val="1100"/>
              <a:buNone/>
            </a:pPr>
            <a:r>
              <a:rPr lang="en"/>
              <a:t> 	[END OF IF]</a:t>
            </a:r>
            <a:endParaRPr/>
          </a:p>
          <a:p>
            <a:pPr indent="0" lvl="0" marL="0" rtl="0" algn="l">
              <a:lnSpc>
                <a:spcPct val="90000"/>
              </a:lnSpc>
              <a:spcBef>
                <a:spcPts val="1100"/>
              </a:spcBef>
              <a:spcAft>
                <a:spcPts val="0"/>
              </a:spcAft>
              <a:buSzPts val="1100"/>
              <a:buNone/>
            </a:pPr>
            <a:r>
              <a:rPr lang="en"/>
              <a:t>Step 2: END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51" name="Google Shape;151;p15"/>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152" name="Google Shape;152;p15"/>
          <p:cNvPicPr preferRelativeResize="0"/>
          <p:nvPr/>
        </p:nvPicPr>
        <p:blipFill rotWithShape="1">
          <a:blip r:embed="rId3">
            <a:alphaModFix/>
          </a:blip>
          <a:srcRect b="0" l="0" r="0" t="0"/>
          <a:stretch/>
        </p:blipFill>
        <p:spPr>
          <a:xfrm>
            <a:off x="0" y="0"/>
            <a:ext cx="9144001"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745075" y="0"/>
            <a:ext cx="7406400" cy="528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sz="1750">
                <a:solidFill>
                  <a:srgbClr val="303030"/>
                </a:solidFill>
                <a:highlight>
                  <a:srgbClr val="FFFFFF"/>
                </a:highlight>
              </a:rPr>
              <a:t>Consider the following example where key = 40 is inserted in the given BST-</a:t>
            </a:r>
            <a:endParaRPr sz="3500"/>
          </a:p>
        </p:txBody>
      </p:sp>
      <p:sp>
        <p:nvSpPr>
          <p:cNvPr id="158" name="Google Shape;158;p1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159" name="Google Shape;159;p16"/>
          <p:cNvPicPr preferRelativeResize="0"/>
          <p:nvPr/>
        </p:nvPicPr>
        <p:blipFill rotWithShape="1">
          <a:blip r:embed="rId3">
            <a:alphaModFix/>
          </a:blip>
          <a:srcRect b="0" l="0" r="0" t="0"/>
          <a:stretch/>
        </p:blipFill>
        <p:spPr>
          <a:xfrm>
            <a:off x="304450" y="602925"/>
            <a:ext cx="8412250" cy="2495550"/>
          </a:xfrm>
          <a:prstGeom prst="rect">
            <a:avLst/>
          </a:prstGeom>
          <a:noFill/>
          <a:ln>
            <a:noFill/>
          </a:ln>
        </p:spPr>
      </p:pic>
      <p:sp>
        <p:nvSpPr>
          <p:cNvPr id="160" name="Google Shape;160;p16"/>
          <p:cNvSpPr txBox="1"/>
          <p:nvPr/>
        </p:nvSpPr>
        <p:spPr>
          <a:xfrm>
            <a:off x="745075" y="3012400"/>
            <a:ext cx="6161100" cy="1314900"/>
          </a:xfrm>
          <a:prstGeom prst="rect">
            <a:avLst/>
          </a:prstGeom>
          <a:noFill/>
          <a:ln>
            <a:noFill/>
          </a:ln>
        </p:spPr>
        <p:txBody>
          <a:bodyPr anchorCtr="0" anchor="t" bIns="91425" lIns="91425" spcFirstLastPara="1" rIns="91425" wrap="square" tIns="91425">
            <a:spAutoFit/>
          </a:bodyPr>
          <a:lstStyle/>
          <a:p>
            <a:pPr indent="-333375" lvl="0" marL="596900" marR="0" rtl="0" algn="l">
              <a:lnSpc>
                <a:spcPct val="115000"/>
              </a:lnSpc>
              <a:spcBef>
                <a:spcPts val="900"/>
              </a:spcBef>
              <a:spcAft>
                <a:spcPts val="0"/>
              </a:spcAft>
              <a:buClr>
                <a:srgbClr val="303030"/>
              </a:buClr>
              <a:buSzPts val="1650"/>
              <a:buFont typeface="Arial"/>
              <a:buChar char="●"/>
            </a:pPr>
            <a:r>
              <a:rPr b="0" i="0" lang="en" sz="1650" u="none" cap="none" strike="noStrike">
                <a:solidFill>
                  <a:srgbClr val="303030"/>
                </a:solidFill>
                <a:highlight>
                  <a:srgbClr val="FFFFFF"/>
                </a:highlight>
                <a:latin typeface="Arial"/>
                <a:ea typeface="Arial"/>
                <a:cs typeface="Arial"/>
                <a:sym typeface="Arial"/>
              </a:rPr>
              <a:t>We start searching for value 40 from the root node 100.</a:t>
            </a:r>
            <a:endParaRPr b="0" i="0" sz="1650" u="none" cap="none" strike="noStrike">
              <a:solidFill>
                <a:srgbClr val="303030"/>
              </a:solidFill>
              <a:highlight>
                <a:srgbClr val="FFFFFF"/>
              </a:highlight>
              <a:latin typeface="Arial"/>
              <a:ea typeface="Arial"/>
              <a:cs typeface="Arial"/>
              <a:sym typeface="Arial"/>
            </a:endParaRPr>
          </a:p>
          <a:p>
            <a:pPr indent="-333375" lvl="0" marL="596900" marR="0" rtl="0" algn="l">
              <a:lnSpc>
                <a:spcPct val="115000"/>
              </a:lnSpc>
              <a:spcBef>
                <a:spcPts val="0"/>
              </a:spcBef>
              <a:spcAft>
                <a:spcPts val="0"/>
              </a:spcAft>
              <a:buClr>
                <a:srgbClr val="303030"/>
              </a:buClr>
              <a:buSzPts val="1650"/>
              <a:buFont typeface="Arial"/>
              <a:buChar char="●"/>
            </a:pPr>
            <a:r>
              <a:rPr b="0" i="0" lang="en" sz="1650" u="none" cap="none" strike="noStrike">
                <a:solidFill>
                  <a:srgbClr val="303030"/>
                </a:solidFill>
                <a:highlight>
                  <a:srgbClr val="FFFFFF"/>
                </a:highlight>
                <a:latin typeface="Arial"/>
                <a:ea typeface="Arial"/>
                <a:cs typeface="Arial"/>
                <a:sym typeface="Arial"/>
              </a:rPr>
              <a:t>As 40 &lt; 100, so we search in 100’s left subtree.</a:t>
            </a:r>
            <a:endParaRPr b="0" i="0" sz="1650" u="none" cap="none" strike="noStrike">
              <a:solidFill>
                <a:srgbClr val="303030"/>
              </a:solidFill>
              <a:highlight>
                <a:srgbClr val="FFFFFF"/>
              </a:highlight>
              <a:latin typeface="Arial"/>
              <a:ea typeface="Arial"/>
              <a:cs typeface="Arial"/>
              <a:sym typeface="Arial"/>
            </a:endParaRPr>
          </a:p>
          <a:p>
            <a:pPr indent="-333375" lvl="0" marL="596900" marR="0" rtl="0" algn="l">
              <a:lnSpc>
                <a:spcPct val="115000"/>
              </a:lnSpc>
              <a:spcBef>
                <a:spcPts val="0"/>
              </a:spcBef>
              <a:spcAft>
                <a:spcPts val="0"/>
              </a:spcAft>
              <a:buClr>
                <a:srgbClr val="303030"/>
              </a:buClr>
              <a:buSzPts val="1650"/>
              <a:buFont typeface="Arial"/>
              <a:buChar char="●"/>
            </a:pPr>
            <a:r>
              <a:rPr b="0" i="0" lang="en" sz="1650" u="none" cap="none" strike="noStrike">
                <a:solidFill>
                  <a:srgbClr val="303030"/>
                </a:solidFill>
                <a:highlight>
                  <a:srgbClr val="FFFFFF"/>
                </a:highlight>
                <a:latin typeface="Arial"/>
                <a:ea typeface="Arial"/>
                <a:cs typeface="Arial"/>
                <a:sym typeface="Arial"/>
              </a:rPr>
              <a:t>As 40 &gt; 20, so we search in 20’s right subtree.</a:t>
            </a:r>
            <a:endParaRPr b="0" i="0" sz="1650" u="none" cap="none" strike="noStrike">
              <a:solidFill>
                <a:srgbClr val="303030"/>
              </a:solidFill>
              <a:highlight>
                <a:srgbClr val="FFFFFF"/>
              </a:highlight>
              <a:latin typeface="Arial"/>
              <a:ea typeface="Arial"/>
              <a:cs typeface="Arial"/>
              <a:sym typeface="Arial"/>
            </a:endParaRPr>
          </a:p>
          <a:p>
            <a:pPr indent="-333375" lvl="0" marL="596900" marR="0" rtl="0" algn="l">
              <a:lnSpc>
                <a:spcPct val="115000"/>
              </a:lnSpc>
              <a:spcBef>
                <a:spcPts val="0"/>
              </a:spcBef>
              <a:spcAft>
                <a:spcPts val="0"/>
              </a:spcAft>
              <a:buClr>
                <a:srgbClr val="303030"/>
              </a:buClr>
              <a:buSzPts val="1650"/>
              <a:buFont typeface="Arial"/>
              <a:buChar char="●"/>
            </a:pPr>
            <a:r>
              <a:rPr b="0" i="0" lang="en" sz="1650" u="none" cap="none" strike="noStrike">
                <a:solidFill>
                  <a:srgbClr val="303030"/>
                </a:solidFill>
                <a:highlight>
                  <a:srgbClr val="FFFFFF"/>
                </a:highlight>
                <a:latin typeface="Arial"/>
                <a:ea typeface="Arial"/>
                <a:cs typeface="Arial"/>
                <a:sym typeface="Arial"/>
              </a:rPr>
              <a:t>As 40 &gt; 30, so we add 40 to 30’s right subtree.</a:t>
            </a:r>
            <a:endParaRPr b="0" i="0" sz="1650" u="none" cap="none" strike="noStrike">
              <a:solidFill>
                <a:srgbClr val="303030"/>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3. Deletion Operation-</a:t>
            </a:r>
            <a:endParaRPr/>
          </a:p>
        </p:txBody>
      </p:sp>
      <p:sp>
        <p:nvSpPr>
          <p:cNvPr id="166" name="Google Shape;166;p17"/>
          <p:cNvSpPr txBox="1"/>
          <p:nvPr>
            <p:ph idx="1" type="body"/>
          </p:nvPr>
        </p:nvSpPr>
        <p:spPr>
          <a:xfrm>
            <a:off x="232350" y="1394025"/>
            <a:ext cx="8564400" cy="2692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Deletion Operation is performed to delete a particular element from the Binary Search Tree.</a:t>
            </a:r>
            <a:endParaRPr/>
          </a:p>
          <a:p>
            <a:pPr indent="0" lvl="0" marL="0" rtl="0" algn="l">
              <a:lnSpc>
                <a:spcPct val="90000"/>
              </a:lnSpc>
              <a:spcBef>
                <a:spcPts val="1100"/>
              </a:spcBef>
              <a:spcAft>
                <a:spcPts val="0"/>
              </a:spcAft>
              <a:buSzPts val="1100"/>
              <a:buNone/>
            </a:pPr>
            <a:r>
              <a:rPr lang="en"/>
              <a:t>Case-01: Deletion Of A Node Having No Child (Leaf Node)</a:t>
            </a:r>
            <a:endParaRPr/>
          </a:p>
          <a:p>
            <a:pPr indent="0" lvl="0" marL="0" rtl="0" algn="l">
              <a:lnSpc>
                <a:spcPct val="90000"/>
              </a:lnSpc>
              <a:spcBef>
                <a:spcPts val="1100"/>
              </a:spcBef>
              <a:spcAft>
                <a:spcPts val="0"/>
              </a:spcAft>
              <a:buSzPts val="1100"/>
              <a:buNone/>
            </a:pPr>
            <a:r>
              <a:rPr lang="en"/>
              <a:t>Case-02: Deletion Of A Node Having Only One Child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80125" y="457200"/>
            <a:ext cx="89409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Case-01: Deletion Of A Node Having No Child (Leaf Node)-</a:t>
            </a:r>
            <a:endParaRPr/>
          </a:p>
        </p:txBody>
      </p:sp>
      <p:sp>
        <p:nvSpPr>
          <p:cNvPr id="172" name="Google Shape;172;p1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following example where node with value = 20 is deleted from the BST-</a:t>
            </a:r>
            <a:endParaRPr/>
          </a:p>
        </p:txBody>
      </p:sp>
      <p:pic>
        <p:nvPicPr>
          <p:cNvPr id="173" name="Google Shape;173;p18"/>
          <p:cNvPicPr preferRelativeResize="0"/>
          <p:nvPr/>
        </p:nvPicPr>
        <p:blipFill rotWithShape="1">
          <a:blip r:embed="rId3">
            <a:alphaModFix/>
          </a:blip>
          <a:srcRect b="0" l="0" r="0" t="0"/>
          <a:stretch/>
        </p:blipFill>
        <p:spPr>
          <a:xfrm>
            <a:off x="1350175" y="2507025"/>
            <a:ext cx="6400800" cy="236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12175" y="457200"/>
            <a:ext cx="88932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Case-02: Deletion Of A Node Having Only One Child-</a:t>
            </a:r>
            <a:endParaRPr/>
          </a:p>
        </p:txBody>
      </p:sp>
      <p:sp>
        <p:nvSpPr>
          <p:cNvPr id="179" name="Google Shape;179;p1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following example where node with value = 30 is deleted from the BST-</a:t>
            </a:r>
            <a:endParaRPr/>
          </a:p>
        </p:txBody>
      </p:sp>
      <p:pic>
        <p:nvPicPr>
          <p:cNvPr id="180" name="Google Shape;180;p19"/>
          <p:cNvPicPr preferRelativeResize="0"/>
          <p:nvPr/>
        </p:nvPicPr>
        <p:blipFill rotWithShape="1">
          <a:blip r:embed="rId3">
            <a:alphaModFix/>
          </a:blip>
          <a:srcRect b="0" l="0" r="0" t="0"/>
          <a:stretch/>
        </p:blipFill>
        <p:spPr>
          <a:xfrm>
            <a:off x="1025500" y="2571750"/>
            <a:ext cx="7236650" cy="192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Binary Search Tree</a:t>
            </a:r>
            <a:endParaRPr/>
          </a:p>
        </p:txBody>
      </p:sp>
      <p:sp>
        <p:nvSpPr>
          <p:cNvPr id="67" name="Google Shape;67;p2"/>
          <p:cNvSpPr txBox="1"/>
          <p:nvPr>
            <p:ph idx="1" type="body"/>
          </p:nvPr>
        </p:nvSpPr>
        <p:spPr>
          <a:xfrm>
            <a:off x="857250" y="1543050"/>
            <a:ext cx="8136900" cy="3029100"/>
          </a:xfrm>
          <a:prstGeom prst="rect">
            <a:avLst/>
          </a:prstGeom>
          <a:noFill/>
          <a:ln>
            <a:noFill/>
          </a:ln>
        </p:spPr>
        <p:txBody>
          <a:bodyPr anchorCtr="0" anchor="t" bIns="34275" lIns="68575" spcFirstLastPara="1" rIns="68575" wrap="square" tIns="34275">
            <a:noAutofit/>
          </a:bodyPr>
          <a:lstStyle/>
          <a:p>
            <a:pPr indent="-330200" lvl="0" marL="457200" marR="25400" rtl="0" algn="l">
              <a:lnSpc>
                <a:spcPct val="156250"/>
              </a:lnSpc>
              <a:spcBef>
                <a:spcPts val="150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Binary Search tree can be defined as a class of binary trees, in which the nodes are arranged in a specific order. This is also called ordered binary tree.</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In a binary search tree, the value of all the nodes in the left sub-tree is less than the value of the root.</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Similarly, value of all the nodes in the right sub-tree is greater than or equal to the value of the root.</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This rule will be recursively applied to all the left and right sub-trees of the root.</a:t>
            </a:r>
            <a:endParaRPr sz="16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44200" y="457200"/>
            <a:ext cx="88770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Case-02: Deletion Of A Node Having Two Children-</a:t>
            </a:r>
            <a:endParaRPr/>
          </a:p>
        </p:txBody>
      </p:sp>
      <p:sp>
        <p:nvSpPr>
          <p:cNvPr id="186" name="Google Shape;186;p2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A node with two children may be deleted from the BST in the following two ways-</a:t>
            </a:r>
            <a:endParaRPr/>
          </a:p>
          <a:p>
            <a:pPr indent="0" lvl="0" marL="0" rtl="0" algn="l">
              <a:lnSpc>
                <a:spcPct val="90000"/>
              </a:lnSpc>
              <a:spcBef>
                <a:spcPts val="1100"/>
              </a:spcBef>
              <a:spcAft>
                <a:spcPts val="0"/>
              </a:spcAft>
              <a:buSzPts val="1100"/>
              <a:buNone/>
            </a:pPr>
            <a:r>
              <a:rPr lang="en"/>
              <a:t>Method-01:</a:t>
            </a:r>
            <a:endParaRPr/>
          </a:p>
          <a:p>
            <a:pPr indent="0" lvl="0" marL="0" rtl="0" algn="l">
              <a:lnSpc>
                <a:spcPct val="90000"/>
              </a:lnSpc>
              <a:spcBef>
                <a:spcPts val="1100"/>
              </a:spcBef>
              <a:spcAft>
                <a:spcPts val="0"/>
              </a:spcAft>
              <a:buSzPts val="1100"/>
              <a:buNone/>
            </a:pPr>
            <a:r>
              <a:rPr lang="en"/>
              <a:t>-Visit to the right subtree of the deleting node.</a:t>
            </a:r>
            <a:endParaRPr/>
          </a:p>
          <a:p>
            <a:pPr indent="0" lvl="0" marL="0" rtl="0" algn="l">
              <a:lnSpc>
                <a:spcPct val="90000"/>
              </a:lnSpc>
              <a:spcBef>
                <a:spcPts val="1100"/>
              </a:spcBef>
              <a:spcAft>
                <a:spcPts val="0"/>
              </a:spcAft>
              <a:buSzPts val="1100"/>
              <a:buNone/>
            </a:pPr>
            <a:r>
              <a:rPr lang="en"/>
              <a:t>-Pluck the least value element called as inorder successor.</a:t>
            </a:r>
            <a:endParaRPr/>
          </a:p>
          <a:p>
            <a:pPr indent="0" lvl="0" marL="0" rtl="0" algn="l">
              <a:lnSpc>
                <a:spcPct val="90000"/>
              </a:lnSpc>
              <a:spcBef>
                <a:spcPts val="1100"/>
              </a:spcBef>
              <a:spcAft>
                <a:spcPts val="0"/>
              </a:spcAft>
              <a:buSzPts val="1100"/>
              <a:buNone/>
            </a:pPr>
            <a:r>
              <a:rPr lang="en"/>
              <a:t>-Replace the deleting element with its inorder successor.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192" name="Google Shape;192;p2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following example where node with value = 15 is deleted from the BST-</a:t>
            </a:r>
            <a:endParaRPr/>
          </a:p>
        </p:txBody>
      </p:sp>
      <p:pic>
        <p:nvPicPr>
          <p:cNvPr id="193" name="Google Shape;193;p21"/>
          <p:cNvPicPr preferRelativeResize="0"/>
          <p:nvPr/>
        </p:nvPicPr>
        <p:blipFill rotWithShape="1">
          <a:blip r:embed="rId3">
            <a:alphaModFix/>
          </a:blip>
          <a:srcRect b="0" l="0" r="0" t="0"/>
          <a:stretch/>
        </p:blipFill>
        <p:spPr>
          <a:xfrm>
            <a:off x="700075" y="2318325"/>
            <a:ext cx="7743825" cy="268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99" name="Google Shape;199;p2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Method-02:</a:t>
            </a:r>
            <a:endParaRPr/>
          </a:p>
          <a:p>
            <a:pPr indent="0" lvl="0" marL="0" rtl="0" algn="l">
              <a:lnSpc>
                <a:spcPct val="90000"/>
              </a:lnSpc>
              <a:spcBef>
                <a:spcPts val="1100"/>
              </a:spcBef>
              <a:spcAft>
                <a:spcPts val="0"/>
              </a:spcAft>
              <a:buSzPts val="1100"/>
              <a:buNone/>
            </a:pPr>
            <a:r>
              <a:rPr lang="en"/>
              <a:t>-Visit to the left subtree of the deleting node.</a:t>
            </a:r>
            <a:endParaRPr/>
          </a:p>
          <a:p>
            <a:pPr indent="0" lvl="0" marL="0" rtl="0" algn="l">
              <a:lnSpc>
                <a:spcPct val="90000"/>
              </a:lnSpc>
              <a:spcBef>
                <a:spcPts val="1100"/>
              </a:spcBef>
              <a:spcAft>
                <a:spcPts val="0"/>
              </a:spcAft>
              <a:buSzPts val="1100"/>
              <a:buNone/>
            </a:pPr>
            <a:r>
              <a:rPr lang="en"/>
              <a:t>-Pluck the greatest value element called as inorder predecessor.</a:t>
            </a:r>
            <a:endParaRPr/>
          </a:p>
          <a:p>
            <a:pPr indent="0" lvl="0" marL="0" rtl="0" algn="l">
              <a:lnSpc>
                <a:spcPct val="90000"/>
              </a:lnSpc>
              <a:spcBef>
                <a:spcPts val="1100"/>
              </a:spcBef>
              <a:spcAft>
                <a:spcPts val="0"/>
              </a:spcAft>
              <a:buSzPts val="1100"/>
              <a:buNone/>
            </a:pPr>
            <a:r>
              <a:rPr lang="en"/>
              <a:t>-Replace the deleting element with its inorder predecessor.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05" name="Google Shape;205;p2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following example where node with value = 15 is deleted from the BST-</a:t>
            </a:r>
            <a:endParaRPr/>
          </a:p>
        </p:txBody>
      </p:sp>
      <p:pic>
        <p:nvPicPr>
          <p:cNvPr id="206" name="Google Shape;206;p23"/>
          <p:cNvPicPr preferRelativeResize="0"/>
          <p:nvPr/>
        </p:nvPicPr>
        <p:blipFill rotWithShape="1">
          <a:blip r:embed="rId3">
            <a:alphaModFix/>
          </a:blip>
          <a:srcRect b="0" l="0" r="0" t="0"/>
          <a:stretch/>
        </p:blipFill>
        <p:spPr>
          <a:xfrm>
            <a:off x="857238" y="2334325"/>
            <a:ext cx="7743825" cy="2686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681025" y="-343975"/>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212" name="Google Shape;212;p2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213" name="Google Shape;213;p24"/>
          <p:cNvSpPr txBox="1"/>
          <p:nvPr/>
        </p:nvSpPr>
        <p:spPr>
          <a:xfrm>
            <a:off x="0" y="0"/>
            <a:ext cx="81720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Delete (TREE,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 1: IF TREE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Write "item not found in the tree" ELSE IF ITEM &lt; TREE -&gt;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Delete(TREE-&gt;LEFT,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ELSE IF ITEM &gt; TREE -&gt;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Delete(TREE -&gt; RIGHT, ITEM)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ELSE IF TREE -&gt; LEFT AND TREE -&gt;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TEMP = findLargestNode(TREE -&gt; LEFT)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TREE -&gt; DATA = TEMP -&gt;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Delete(TREE -&gt; LEFT, TEMP -&gt;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TEMP = TREE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IF TREE -&gt; LEFT = NULL AND TREE -&gt; RIGHT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TREE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ELSE IF TREE -&gt; LEFT != NULL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TREE = TREE -&gt; LEFT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SET TREE = TREE -&gt; RIGHT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[END OF IF]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FREE TEMP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[END OF IF]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Step 2: END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ba051a4ba8_0_0"/>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Binary Search Tree Complexities</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219" name="Google Shape;219;g1ba051a4ba8_0_0"/>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220" name="Google Shape;220;g1ba051a4ba8_0_0"/>
          <p:cNvPicPr preferRelativeResize="0"/>
          <p:nvPr/>
        </p:nvPicPr>
        <p:blipFill>
          <a:blip r:embed="rId3">
            <a:alphaModFix/>
          </a:blip>
          <a:stretch>
            <a:fillRect/>
          </a:stretch>
        </p:blipFill>
        <p:spPr>
          <a:xfrm>
            <a:off x="919175" y="1457325"/>
            <a:ext cx="7305675" cy="2737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ba051a4ba8_0_16"/>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9FAFC"/>
                </a:highlight>
              </a:rPr>
              <a:t>Binary Search Tree Applications</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226" name="Google Shape;226;g1ba051a4ba8_0_16"/>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9FAFC"/>
                </a:highlight>
              </a:rPr>
              <a:t>In multilevel indexing in the database</a:t>
            </a:r>
            <a:endParaRPr sz="1350">
              <a:solidFill>
                <a:schemeClr val="dk1"/>
              </a:solidFill>
              <a:highlight>
                <a:srgbClr val="F9FAFC"/>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9FAFC"/>
                </a:highlight>
              </a:rPr>
              <a:t>For dynamic sorting</a:t>
            </a:r>
            <a:endParaRPr sz="1350">
              <a:solidFill>
                <a:schemeClr val="dk1"/>
              </a:solidFill>
              <a:highlight>
                <a:srgbClr val="F9FAFC"/>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9FAFC"/>
                </a:highlight>
              </a:rPr>
              <a:t>For managing virtual memory areas in Unix kernel</a:t>
            </a:r>
            <a:endParaRPr sz="1350">
              <a:solidFill>
                <a:schemeClr val="dk1"/>
              </a:solidFill>
              <a:highlight>
                <a:srgbClr val="F9FAFC"/>
              </a:highlight>
            </a:endParaRPr>
          </a:p>
          <a:p>
            <a:pPr indent="0" lvl="0" marL="0" rtl="0" algn="l">
              <a:spcBef>
                <a:spcPts val="45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ba051a4ba8_0_23"/>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lnSpc>
                <a:spcPct val="150000"/>
              </a:lnSpc>
              <a:spcBef>
                <a:spcPts val="0"/>
              </a:spcBef>
              <a:spcAft>
                <a:spcPts val="0"/>
              </a:spcAft>
              <a:buNone/>
            </a:pPr>
            <a:r>
              <a:rPr b="1" lang="en" sz="1800">
                <a:solidFill>
                  <a:srgbClr val="25265E"/>
                </a:solidFill>
                <a:highlight>
                  <a:srgbClr val="F9FAFC"/>
                </a:highlight>
              </a:rPr>
              <a:t>Finding min and max</a:t>
            </a:r>
            <a:endParaRPr b="1" sz="1800">
              <a:solidFill>
                <a:srgbClr val="25265E"/>
              </a:solidFill>
              <a:highlight>
                <a:srgbClr val="F9FAFC"/>
              </a:highlight>
            </a:endParaRPr>
          </a:p>
          <a:p>
            <a:pPr indent="0" lvl="0" marL="0" rtl="0" algn="l">
              <a:spcBef>
                <a:spcPts val="900"/>
              </a:spcBef>
              <a:spcAft>
                <a:spcPts val="0"/>
              </a:spcAft>
              <a:buNone/>
            </a:pPr>
            <a:r>
              <a:t/>
            </a:r>
            <a:endParaRPr/>
          </a:p>
        </p:txBody>
      </p:sp>
      <p:sp>
        <p:nvSpPr>
          <p:cNvPr id="232" name="Google Shape;232;g1ba051a4ba8_0_23"/>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9FAFC"/>
                </a:highlight>
              </a:rPr>
              <a:t>In multilevel indexing in the database</a:t>
            </a:r>
            <a:endParaRPr sz="1350">
              <a:solidFill>
                <a:schemeClr val="dk1"/>
              </a:solidFill>
              <a:highlight>
                <a:srgbClr val="F9FAFC"/>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9FAFC"/>
                </a:highlight>
              </a:rPr>
              <a:t>For dynamic sorting</a:t>
            </a:r>
            <a:endParaRPr sz="1350">
              <a:solidFill>
                <a:schemeClr val="dk1"/>
              </a:solidFill>
              <a:highlight>
                <a:srgbClr val="F9FAFC"/>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9FAFC"/>
                </a:highlight>
              </a:rPr>
              <a:t>For managing virtual memory areas in Unix kernel</a:t>
            </a:r>
            <a:endParaRPr sz="1350">
              <a:solidFill>
                <a:schemeClr val="dk1"/>
              </a:solidFill>
              <a:highlight>
                <a:srgbClr val="F9FAFC"/>
              </a:highlight>
            </a:endParaRPr>
          </a:p>
          <a:p>
            <a:pPr indent="0" lvl="0" marL="0" rtl="0" algn="l">
              <a:spcBef>
                <a:spcPts val="45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ba051a4ba8_0_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AVL Trees</a:t>
            </a:r>
            <a:endParaRPr/>
          </a:p>
        </p:txBody>
      </p:sp>
      <p:sp>
        <p:nvSpPr>
          <p:cNvPr id="238" name="Google Shape;238;g1ba051a4ba8_0_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ba051a4ba8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AVL Tree-</a:t>
            </a:r>
            <a:endParaRPr/>
          </a:p>
        </p:txBody>
      </p:sp>
      <p:sp>
        <p:nvSpPr>
          <p:cNvPr id="244" name="Google Shape;244;g1ba051a4ba8_0_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6075" lvl="0" marL="596900" rtl="0" algn="l">
              <a:lnSpc>
                <a:spcPct val="115000"/>
              </a:lnSpc>
              <a:spcBef>
                <a:spcPts val="900"/>
              </a:spcBef>
              <a:spcAft>
                <a:spcPts val="0"/>
              </a:spcAft>
              <a:buClr>
                <a:schemeClr val="dk1"/>
              </a:buClr>
              <a:buSzPts val="1850"/>
              <a:buChar char="●"/>
            </a:pPr>
            <a:r>
              <a:rPr lang="en" sz="1850">
                <a:solidFill>
                  <a:schemeClr val="dk1"/>
                </a:solidFill>
                <a:highlight>
                  <a:srgbClr val="FFFFFF"/>
                </a:highlight>
              </a:rPr>
              <a:t>AVL trees are special kind of binary search trees.</a:t>
            </a:r>
            <a:endParaRPr sz="1850">
              <a:solidFill>
                <a:schemeClr val="dk1"/>
              </a:solidFill>
              <a:highlight>
                <a:srgbClr val="FFFFFF"/>
              </a:highlight>
            </a:endParaRPr>
          </a:p>
          <a:p>
            <a:pPr indent="-346075" lvl="0" marL="596900" rtl="0" algn="l">
              <a:lnSpc>
                <a:spcPct val="115000"/>
              </a:lnSpc>
              <a:spcBef>
                <a:spcPts val="0"/>
              </a:spcBef>
              <a:spcAft>
                <a:spcPts val="0"/>
              </a:spcAft>
              <a:buClr>
                <a:schemeClr val="dk1"/>
              </a:buClr>
              <a:buSzPts val="1850"/>
              <a:buChar char="●"/>
            </a:pPr>
            <a:r>
              <a:rPr lang="en" sz="1850">
                <a:solidFill>
                  <a:schemeClr val="dk1"/>
                </a:solidFill>
                <a:highlight>
                  <a:srgbClr val="FFFFFF"/>
                </a:highlight>
              </a:rPr>
              <a:t>In AVL trees, height of left subtree and right subtree of every node differs by at most one.</a:t>
            </a:r>
            <a:endParaRPr sz="1850">
              <a:solidFill>
                <a:schemeClr val="dk1"/>
              </a:solidFill>
              <a:highlight>
                <a:srgbClr val="FFFFFF"/>
              </a:highlight>
            </a:endParaRPr>
          </a:p>
          <a:p>
            <a:pPr indent="-346075" lvl="0" marL="596900" rtl="0" algn="l">
              <a:lnSpc>
                <a:spcPct val="115000"/>
              </a:lnSpc>
              <a:spcBef>
                <a:spcPts val="0"/>
              </a:spcBef>
              <a:spcAft>
                <a:spcPts val="0"/>
              </a:spcAft>
              <a:buClr>
                <a:schemeClr val="dk1"/>
              </a:buClr>
              <a:buSzPts val="1850"/>
              <a:buChar char="●"/>
            </a:pPr>
            <a:r>
              <a:rPr lang="en" sz="1850">
                <a:solidFill>
                  <a:schemeClr val="dk1"/>
                </a:solidFill>
                <a:highlight>
                  <a:srgbClr val="FFFFFF"/>
                </a:highlight>
              </a:rPr>
              <a:t>AVL trees are also called as </a:t>
            </a:r>
            <a:r>
              <a:rPr b="1" lang="en" sz="1850">
                <a:solidFill>
                  <a:schemeClr val="dk1"/>
                </a:solidFill>
                <a:highlight>
                  <a:srgbClr val="FFFFFF"/>
                </a:highlight>
              </a:rPr>
              <a:t>self-balancing binary search trees</a:t>
            </a:r>
            <a:r>
              <a:rPr lang="en" sz="1850">
                <a:solidFill>
                  <a:schemeClr val="dk1"/>
                </a:solidFill>
                <a:highlight>
                  <a:srgbClr val="FFFFFF"/>
                </a:highlight>
              </a:rPr>
              <a:t>.</a:t>
            </a:r>
            <a:endParaRPr sz="1850">
              <a:solidFill>
                <a:schemeClr val="dk1"/>
              </a:solidFill>
              <a:highlight>
                <a:srgbClr val="FFFFFF"/>
              </a:highlight>
            </a:endParaRPr>
          </a:p>
          <a:p>
            <a:pPr indent="-346075" lvl="0" marL="457200" rtl="0" algn="l">
              <a:spcBef>
                <a:spcPts val="0"/>
              </a:spcBef>
              <a:spcAft>
                <a:spcPts val="0"/>
              </a:spcAft>
              <a:buClr>
                <a:schemeClr val="dk1"/>
              </a:buClr>
              <a:buSzPts val="1850"/>
              <a:buChar char="●"/>
            </a:pPr>
            <a:r>
              <a:rPr lang="en" sz="1850">
                <a:solidFill>
                  <a:schemeClr val="dk1"/>
                </a:solidFill>
                <a:highlight>
                  <a:srgbClr val="F9FAFC"/>
                </a:highlight>
              </a:rPr>
              <a:t>AVL tree is a self-balancing binary search tree in which each node maintains extra information called a balance factor whose value is either -1, 0 or +1.</a:t>
            </a:r>
            <a:endParaRPr sz="1850">
              <a:solidFill>
                <a:schemeClr val="dk1"/>
              </a:solidFill>
              <a:highlight>
                <a:schemeClr val="lt1"/>
              </a:highlight>
            </a:endParaRPr>
          </a:p>
          <a:p>
            <a:pPr indent="-346075" lvl="0" marL="596900" rtl="0" algn="l">
              <a:lnSpc>
                <a:spcPct val="115000"/>
              </a:lnSpc>
              <a:spcBef>
                <a:spcPts val="0"/>
              </a:spcBef>
              <a:spcAft>
                <a:spcPts val="0"/>
              </a:spcAft>
              <a:buClr>
                <a:schemeClr val="dk1"/>
              </a:buClr>
              <a:buSzPts val="1850"/>
              <a:buChar char="●"/>
            </a:pPr>
            <a:r>
              <a:t/>
            </a:r>
            <a:endParaRPr sz="1850">
              <a:solidFill>
                <a:schemeClr val="dk1"/>
              </a:solidFill>
              <a:highlight>
                <a:srgbClr val="FFFFFF"/>
              </a:highlight>
            </a:endParaRPr>
          </a:p>
          <a:p>
            <a:pPr indent="0" lvl="0" marL="0" rtl="0" algn="l">
              <a:lnSpc>
                <a:spcPct val="115000"/>
              </a:lnSpc>
              <a:spcBef>
                <a:spcPts val="1500"/>
              </a:spcBef>
              <a:spcAft>
                <a:spcPts val="1200"/>
              </a:spcAft>
              <a:buSzPts val="1800"/>
              <a:buNone/>
            </a:pPr>
            <a:r>
              <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73" name="Google Shape;73;p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74" name="Google Shape;74;p3"/>
          <p:cNvPicPr preferRelativeResize="0"/>
          <p:nvPr/>
        </p:nvPicPr>
        <p:blipFill rotWithShape="1">
          <a:blip r:embed="rId3">
            <a:alphaModFix/>
          </a:blip>
          <a:srcRect b="0" l="0" r="0" t="0"/>
          <a:stretch/>
        </p:blipFill>
        <p:spPr>
          <a:xfrm>
            <a:off x="1445750" y="0"/>
            <a:ext cx="6116575"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ba051a4ba8_0_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250" name="Google Shape;250;g1ba051a4ba8_0_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This tree is an AVL tree because-</a:t>
            </a:r>
            <a:endParaRPr/>
          </a:p>
          <a:p>
            <a:pPr indent="-327025" lvl="0" marL="596900" rtl="0" algn="l">
              <a:lnSpc>
                <a:spcPct val="115000"/>
              </a:lnSpc>
              <a:spcBef>
                <a:spcPts val="1200"/>
              </a:spcBef>
              <a:spcAft>
                <a:spcPts val="0"/>
              </a:spcAft>
              <a:buClr>
                <a:srgbClr val="303030"/>
              </a:buClr>
              <a:buSzPts val="1550"/>
              <a:buChar char="●"/>
            </a:pPr>
            <a:r>
              <a:rPr lang="en" sz="1550">
                <a:solidFill>
                  <a:srgbClr val="303030"/>
                </a:solidFill>
                <a:highlight>
                  <a:srgbClr val="FFFFFF"/>
                </a:highlight>
              </a:rPr>
              <a:t>It is a binary search tree.</a:t>
            </a:r>
            <a:endParaRPr sz="17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The difference between height of left subtree and right subtree of every node is at most one.</a:t>
            </a:r>
            <a:endParaRPr sz="1550">
              <a:solidFill>
                <a:srgbClr val="303030"/>
              </a:solidFill>
              <a:highlight>
                <a:srgbClr val="FFFFFF"/>
              </a:highlight>
            </a:endParaRPr>
          </a:p>
          <a:p>
            <a:pPr indent="0" lvl="0" marL="0" rtl="0" algn="l">
              <a:lnSpc>
                <a:spcPct val="115000"/>
              </a:lnSpc>
              <a:spcBef>
                <a:spcPts val="1500"/>
              </a:spcBef>
              <a:spcAft>
                <a:spcPts val="1200"/>
              </a:spcAft>
              <a:buSzPts val="1800"/>
              <a:buNone/>
            </a:pPr>
            <a:r>
              <a:t/>
            </a:r>
            <a:endParaRPr/>
          </a:p>
        </p:txBody>
      </p:sp>
      <p:pic>
        <p:nvPicPr>
          <p:cNvPr id="251" name="Google Shape;251;g1ba051a4ba8_0_42"/>
          <p:cNvPicPr preferRelativeResize="0"/>
          <p:nvPr/>
        </p:nvPicPr>
        <p:blipFill rotWithShape="1">
          <a:blip r:embed="rId3">
            <a:alphaModFix/>
          </a:blip>
          <a:srcRect b="0" l="0" r="0" t="0"/>
          <a:stretch/>
        </p:blipFill>
        <p:spPr>
          <a:xfrm>
            <a:off x="4406475" y="2571738"/>
            <a:ext cx="2305050" cy="2409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ba051a4ba8_0_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Following tree is not an example of AVL Tree-</a:t>
            </a:r>
            <a:endParaRPr/>
          </a:p>
        </p:txBody>
      </p:sp>
      <p:sp>
        <p:nvSpPr>
          <p:cNvPr id="257" name="Google Shape;257;g1ba051a4ba8_0_48"/>
          <p:cNvSpPr txBox="1"/>
          <p:nvPr>
            <p:ph idx="1" type="body"/>
          </p:nvPr>
        </p:nvSpPr>
        <p:spPr>
          <a:xfrm>
            <a:off x="311700" y="1152475"/>
            <a:ext cx="5471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This tree is not an AVL tree because-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The difference between height of left subtree and right subtree of root node = 4 – 2 = 2.</a:t>
            </a:r>
            <a:endParaRPr/>
          </a:p>
          <a:p>
            <a:pPr indent="0" lvl="0" marL="0" rtl="0" algn="l">
              <a:lnSpc>
                <a:spcPct val="115000"/>
              </a:lnSpc>
              <a:spcBef>
                <a:spcPts val="1200"/>
              </a:spcBef>
              <a:spcAft>
                <a:spcPts val="1200"/>
              </a:spcAft>
              <a:buSzPts val="1800"/>
              <a:buNone/>
            </a:pPr>
            <a:r>
              <a:rPr lang="en"/>
              <a:t>This difference is greater than one.</a:t>
            </a:r>
            <a:endParaRPr/>
          </a:p>
        </p:txBody>
      </p:sp>
      <p:pic>
        <p:nvPicPr>
          <p:cNvPr id="258" name="Google Shape;258;g1ba051a4ba8_0_48"/>
          <p:cNvPicPr preferRelativeResize="0"/>
          <p:nvPr/>
        </p:nvPicPr>
        <p:blipFill rotWithShape="1">
          <a:blip r:embed="rId3">
            <a:alphaModFix/>
          </a:blip>
          <a:srcRect b="0" l="0" r="0" t="0"/>
          <a:stretch/>
        </p:blipFill>
        <p:spPr>
          <a:xfrm>
            <a:off x="5957750" y="1152463"/>
            <a:ext cx="3067050" cy="3743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ba051a4ba8_0_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Balance Factor-</a:t>
            </a:r>
            <a:endParaRPr/>
          </a:p>
        </p:txBody>
      </p:sp>
      <p:sp>
        <p:nvSpPr>
          <p:cNvPr id="264" name="Google Shape;264;g1ba051a4ba8_0_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66666"/>
              </a:lnSpc>
              <a:spcBef>
                <a:spcPts val="0"/>
              </a:spcBef>
              <a:spcAft>
                <a:spcPts val="0"/>
              </a:spcAft>
              <a:buClr>
                <a:schemeClr val="dk1"/>
              </a:buClr>
              <a:buSzPts val="1500"/>
              <a:buChar char="●"/>
            </a:pPr>
            <a:r>
              <a:rPr lang="en" sz="1500">
                <a:solidFill>
                  <a:schemeClr val="dk1"/>
                </a:solidFill>
                <a:highlight>
                  <a:srgbClr val="F9FAFC"/>
                </a:highlight>
              </a:rPr>
              <a:t>Balance factor of a node in an AVL tree is the difference between the height of the left subtree and that of the right subtree of that node.</a:t>
            </a:r>
            <a:endParaRPr sz="1500">
              <a:solidFill>
                <a:schemeClr val="dk1"/>
              </a:solidFill>
              <a:highlight>
                <a:srgbClr val="F9FAFC"/>
              </a:highlight>
            </a:endParaRPr>
          </a:p>
          <a:p>
            <a:pPr indent="-323850" lvl="0" marL="457200" rtl="0" algn="l">
              <a:lnSpc>
                <a:spcPct val="166666"/>
              </a:lnSpc>
              <a:spcBef>
                <a:spcPts val="0"/>
              </a:spcBef>
              <a:spcAft>
                <a:spcPts val="0"/>
              </a:spcAft>
              <a:buClr>
                <a:schemeClr val="dk1"/>
              </a:buClr>
              <a:buSzPts val="1500"/>
              <a:buChar char="●"/>
            </a:pPr>
            <a:r>
              <a:rPr lang="en" sz="1500">
                <a:solidFill>
                  <a:schemeClr val="dk1"/>
                </a:solidFill>
                <a:highlight>
                  <a:srgbClr val="F9FAFC"/>
                </a:highlight>
              </a:rPr>
              <a:t>Balance Factor = (Height of Left Subtree - Height of Right Subtree) or (Height of Right Subtree - Height of Left Subtree)</a:t>
            </a:r>
            <a:endParaRPr sz="1500">
              <a:solidFill>
                <a:schemeClr val="dk1"/>
              </a:solidFill>
              <a:highlight>
                <a:srgbClr val="F9FAFC"/>
              </a:highlight>
            </a:endParaRPr>
          </a:p>
          <a:p>
            <a:pPr indent="-323850" lvl="0" marL="457200" rtl="0" algn="l">
              <a:lnSpc>
                <a:spcPct val="166666"/>
              </a:lnSpc>
              <a:spcBef>
                <a:spcPts val="0"/>
              </a:spcBef>
              <a:spcAft>
                <a:spcPts val="0"/>
              </a:spcAft>
              <a:buClr>
                <a:schemeClr val="dk1"/>
              </a:buClr>
              <a:buSzPts val="1500"/>
              <a:buChar char="●"/>
            </a:pPr>
            <a:r>
              <a:rPr lang="en" sz="1500">
                <a:solidFill>
                  <a:schemeClr val="dk1"/>
                </a:solidFill>
                <a:highlight>
                  <a:srgbClr val="F9FAFC"/>
                </a:highlight>
              </a:rPr>
              <a:t>The self balancing property of an avl tree is maintained by the balance factor. The value of balance factor should always be -1, 0 or +1.</a:t>
            </a:r>
            <a:endParaRPr sz="1500">
              <a:solidFill>
                <a:schemeClr val="dk1"/>
              </a:solidFill>
              <a:highlight>
                <a:srgbClr val="F9FAFC"/>
              </a:highlight>
            </a:endParaRPr>
          </a:p>
          <a:p>
            <a:pPr indent="-323850" lvl="0" marL="457200" rtl="0" algn="l">
              <a:lnSpc>
                <a:spcPct val="166666"/>
              </a:lnSpc>
              <a:spcBef>
                <a:spcPts val="0"/>
              </a:spcBef>
              <a:spcAft>
                <a:spcPts val="0"/>
              </a:spcAft>
              <a:buClr>
                <a:schemeClr val="dk1"/>
              </a:buClr>
              <a:buSzPts val="1500"/>
              <a:buChar char="●"/>
            </a:pPr>
            <a:r>
              <a:rPr lang="en" sz="1500">
                <a:solidFill>
                  <a:schemeClr val="dk1"/>
                </a:solidFill>
                <a:highlight>
                  <a:srgbClr val="F9FAFC"/>
                </a:highlight>
              </a:rPr>
              <a:t>An example of a balanced avl tree is:</a:t>
            </a:r>
            <a:endParaRPr sz="1500">
              <a:solidFill>
                <a:schemeClr val="dk1"/>
              </a:solidFill>
              <a:highlight>
                <a:srgbClr val="F9FAFC"/>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1200"/>
              </a:spcAft>
              <a:buSzPts val="1800"/>
              <a:buNone/>
            </a:pPr>
            <a:r>
              <a:t/>
            </a:r>
            <a:endParaRPr/>
          </a:p>
        </p:txBody>
      </p:sp>
      <p:pic>
        <p:nvPicPr>
          <p:cNvPr id="265" name="Google Shape;265;g1ba051a4ba8_0_54"/>
          <p:cNvPicPr preferRelativeResize="0"/>
          <p:nvPr/>
        </p:nvPicPr>
        <p:blipFill>
          <a:blip r:embed="rId3">
            <a:alphaModFix/>
          </a:blip>
          <a:stretch>
            <a:fillRect/>
          </a:stretch>
        </p:blipFill>
        <p:spPr>
          <a:xfrm>
            <a:off x="4739250" y="3285825"/>
            <a:ext cx="2361775" cy="1857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ba051a4ba8_0_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AVL Tree Operations-</a:t>
            </a:r>
            <a:endParaRPr/>
          </a:p>
        </p:txBody>
      </p:sp>
      <p:sp>
        <p:nvSpPr>
          <p:cNvPr id="271" name="Google Shape;271;g1ba051a4ba8_0_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71475" lvl="0" marL="596900" rtl="0" algn="l">
              <a:lnSpc>
                <a:spcPct val="115000"/>
              </a:lnSpc>
              <a:spcBef>
                <a:spcPts val="900"/>
              </a:spcBef>
              <a:spcAft>
                <a:spcPts val="0"/>
              </a:spcAft>
              <a:buClr>
                <a:srgbClr val="303030"/>
              </a:buClr>
              <a:buSzPts val="2250"/>
              <a:buAutoNum type="arabicPeriod"/>
            </a:pPr>
            <a:r>
              <a:rPr lang="en" sz="2250">
                <a:solidFill>
                  <a:srgbClr val="303030"/>
                </a:solidFill>
                <a:highlight>
                  <a:srgbClr val="FFFFFF"/>
                </a:highlight>
              </a:rPr>
              <a:t>Search Operation</a:t>
            </a:r>
            <a:endParaRPr sz="2250">
              <a:solidFill>
                <a:srgbClr val="303030"/>
              </a:solidFill>
              <a:highlight>
                <a:srgbClr val="FFFFFF"/>
              </a:highlight>
            </a:endParaRPr>
          </a:p>
          <a:p>
            <a:pPr indent="-371475" lvl="0" marL="596900" rtl="0" algn="l">
              <a:lnSpc>
                <a:spcPct val="115000"/>
              </a:lnSpc>
              <a:spcBef>
                <a:spcPts val="0"/>
              </a:spcBef>
              <a:spcAft>
                <a:spcPts val="0"/>
              </a:spcAft>
              <a:buClr>
                <a:srgbClr val="303030"/>
              </a:buClr>
              <a:buSzPts val="2250"/>
              <a:buAutoNum type="arabicPeriod"/>
            </a:pPr>
            <a:r>
              <a:rPr lang="en" sz="2250">
                <a:solidFill>
                  <a:srgbClr val="303030"/>
                </a:solidFill>
                <a:highlight>
                  <a:srgbClr val="FFFFFF"/>
                </a:highlight>
              </a:rPr>
              <a:t>Insertion Operation</a:t>
            </a:r>
            <a:endParaRPr sz="2250">
              <a:solidFill>
                <a:srgbClr val="303030"/>
              </a:solidFill>
              <a:highlight>
                <a:srgbClr val="FFFFFF"/>
              </a:highlight>
            </a:endParaRPr>
          </a:p>
          <a:p>
            <a:pPr indent="-371475" lvl="0" marL="596900" rtl="0" algn="l">
              <a:lnSpc>
                <a:spcPct val="115000"/>
              </a:lnSpc>
              <a:spcBef>
                <a:spcPts val="0"/>
              </a:spcBef>
              <a:spcAft>
                <a:spcPts val="0"/>
              </a:spcAft>
              <a:buClr>
                <a:srgbClr val="303030"/>
              </a:buClr>
              <a:buSzPts val="2250"/>
              <a:buAutoNum type="arabicPeriod"/>
            </a:pPr>
            <a:r>
              <a:rPr lang="en" sz="2250">
                <a:solidFill>
                  <a:srgbClr val="303030"/>
                </a:solidFill>
                <a:highlight>
                  <a:srgbClr val="FFFFFF"/>
                </a:highlight>
              </a:rPr>
              <a:t>Deletion Operation</a:t>
            </a:r>
            <a:endParaRPr sz="2250">
              <a:solidFill>
                <a:srgbClr val="303030"/>
              </a:solidFill>
              <a:highlight>
                <a:srgbClr val="FFFFFF"/>
              </a:highlight>
            </a:endParaRPr>
          </a:p>
          <a:p>
            <a:pPr indent="0" lvl="0" marL="457200" rtl="0" algn="l">
              <a:lnSpc>
                <a:spcPct val="115000"/>
              </a:lnSpc>
              <a:spcBef>
                <a:spcPts val="1500"/>
              </a:spcBef>
              <a:spcAft>
                <a:spcPts val="0"/>
              </a:spcAft>
              <a:buSzPts val="1800"/>
              <a:buNone/>
            </a:pPr>
            <a:r>
              <a:rPr lang="en">
                <a:solidFill>
                  <a:srgbClr val="303030"/>
                </a:solidFill>
                <a:highlight>
                  <a:srgbClr val="FFFFFF"/>
                </a:highlight>
              </a:rPr>
              <a:t>After performing any operation on AVL tree, the balance factor of each node is checked.</a:t>
            </a:r>
            <a:endParaRPr>
              <a:solidFill>
                <a:srgbClr val="303030"/>
              </a:solidFill>
              <a:highlight>
                <a:srgbClr val="FFFFFF"/>
              </a:highlight>
            </a:endParaRPr>
          </a:p>
          <a:p>
            <a:pPr indent="0" lvl="0" marL="0" rtl="0" algn="l">
              <a:lnSpc>
                <a:spcPct val="115000"/>
              </a:lnSpc>
              <a:spcBef>
                <a:spcPts val="1500"/>
              </a:spcBef>
              <a:spcAft>
                <a:spcPts val="1200"/>
              </a:spcAft>
              <a:buSzPts val="1800"/>
              <a:buNone/>
            </a:pPr>
            <a:r>
              <a:t/>
            </a:r>
            <a:endParaRPr sz="3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ba051a4ba8_0_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1650">
                <a:solidFill>
                  <a:srgbClr val="303030"/>
                </a:solidFill>
                <a:highlight>
                  <a:srgbClr val="FFFFFF"/>
                </a:highlight>
              </a:rPr>
              <a:t>There are following two cases possible-</a:t>
            </a:r>
            <a:endParaRPr sz="3300"/>
          </a:p>
        </p:txBody>
      </p:sp>
      <p:sp>
        <p:nvSpPr>
          <p:cNvPr id="277" name="Google Shape;277;g1ba051a4ba8_0_64"/>
          <p:cNvSpPr txBox="1"/>
          <p:nvPr>
            <p:ph idx="1" type="body"/>
          </p:nvPr>
        </p:nvSpPr>
        <p:spPr>
          <a:xfrm>
            <a:off x="311700" y="1152475"/>
            <a:ext cx="8520600" cy="382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300"/>
              </a:spcBef>
              <a:spcAft>
                <a:spcPts val="0"/>
              </a:spcAft>
              <a:buClr>
                <a:schemeClr val="dk1"/>
              </a:buClr>
              <a:buSzPts val="1100"/>
              <a:buFont typeface="Arial"/>
              <a:buNone/>
            </a:pPr>
            <a:r>
              <a:rPr b="1" lang="en" sz="1300" u="sng">
                <a:solidFill>
                  <a:srgbClr val="303030"/>
                </a:solidFill>
                <a:highlight>
                  <a:srgbClr val="FFFFFF"/>
                </a:highlight>
              </a:rPr>
              <a:t>Case-01:</a:t>
            </a:r>
            <a:endParaRPr b="1" sz="1300" u="sng">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After the operation, the balance factor of each node is either 0 or 1 or -1.</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In this case, the AVL tree is considered to be balanced.</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The operation is concluded.</a:t>
            </a:r>
            <a:endParaRPr sz="1150">
              <a:solidFill>
                <a:srgbClr val="303030"/>
              </a:solidFill>
              <a:highlight>
                <a:srgbClr val="FFFFFF"/>
              </a:highlight>
            </a:endParaRPr>
          </a:p>
          <a:p>
            <a:pPr indent="0" lvl="0" marL="0" rtl="0" algn="l">
              <a:lnSpc>
                <a:spcPct val="150000"/>
              </a:lnSpc>
              <a:spcBef>
                <a:spcPts val="1500"/>
              </a:spcBef>
              <a:spcAft>
                <a:spcPts val="0"/>
              </a:spcAft>
              <a:buClr>
                <a:schemeClr val="dk1"/>
              </a:buClr>
              <a:buSzPts val="1100"/>
              <a:buFont typeface="Arial"/>
              <a:buNone/>
            </a:pPr>
            <a:r>
              <a:rPr b="1" lang="en" sz="1300" u="sng">
                <a:solidFill>
                  <a:srgbClr val="303030"/>
                </a:solidFill>
                <a:highlight>
                  <a:srgbClr val="FFFFFF"/>
                </a:highlight>
              </a:rPr>
              <a:t>Case-02:</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After the operation, the balance factor of at least one node is not 0 or 1 or -1.</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In this case, the AVL tree is considered to be imbalanced.</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Rotations are then performed to balance the tree.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ba051a4ba8_0_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AVL Tree Rotations-</a:t>
            </a:r>
            <a:endParaRPr/>
          </a:p>
        </p:txBody>
      </p:sp>
      <p:sp>
        <p:nvSpPr>
          <p:cNvPr id="283" name="Google Shape;283;g1ba051a4ba8_0_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Rotation is the process of moving the nodes to make tree balanced.</a:t>
            </a:r>
            <a:endParaRPr/>
          </a:p>
        </p:txBody>
      </p:sp>
      <p:pic>
        <p:nvPicPr>
          <p:cNvPr id="284" name="Google Shape;284;g1ba051a4ba8_0_69"/>
          <p:cNvPicPr preferRelativeResize="0"/>
          <p:nvPr/>
        </p:nvPicPr>
        <p:blipFill rotWithShape="1">
          <a:blip r:embed="rId3">
            <a:alphaModFix/>
          </a:blip>
          <a:srcRect b="0" l="0" r="0" t="0"/>
          <a:stretch/>
        </p:blipFill>
        <p:spPr>
          <a:xfrm>
            <a:off x="1231550" y="1892338"/>
            <a:ext cx="6819900" cy="267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ba051a4ba8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Cases Of Imbalance And Their Balancing Using Rotation Operations- Case I</a:t>
            </a:r>
            <a:endParaRPr/>
          </a:p>
        </p:txBody>
      </p:sp>
      <p:sp>
        <p:nvSpPr>
          <p:cNvPr id="290" name="Google Shape;290;g1ba051a4ba8_0_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1" name="Google Shape;291;g1ba051a4ba8_0_75"/>
          <p:cNvPicPr preferRelativeResize="0"/>
          <p:nvPr/>
        </p:nvPicPr>
        <p:blipFill>
          <a:blip r:embed="rId3">
            <a:alphaModFix/>
          </a:blip>
          <a:stretch>
            <a:fillRect/>
          </a:stretch>
        </p:blipFill>
        <p:spPr>
          <a:xfrm>
            <a:off x="0" y="1338298"/>
            <a:ext cx="9144000" cy="3019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ba051a4ba8_0_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Case II-</a:t>
            </a:r>
            <a:endParaRPr/>
          </a:p>
        </p:txBody>
      </p:sp>
      <p:sp>
        <p:nvSpPr>
          <p:cNvPr id="297" name="Google Shape;297;g1ba051a4ba8_0_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8" name="Google Shape;298;g1ba051a4ba8_0_81"/>
          <p:cNvPicPr preferRelativeResize="0"/>
          <p:nvPr/>
        </p:nvPicPr>
        <p:blipFill>
          <a:blip r:embed="rId3">
            <a:alphaModFix/>
          </a:blip>
          <a:stretch>
            <a:fillRect/>
          </a:stretch>
        </p:blipFill>
        <p:spPr>
          <a:xfrm>
            <a:off x="109850" y="1074725"/>
            <a:ext cx="9144000" cy="35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ba051a4ba8_0_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Case III-</a:t>
            </a:r>
            <a:endParaRPr/>
          </a:p>
        </p:txBody>
      </p:sp>
      <p:sp>
        <p:nvSpPr>
          <p:cNvPr id="304" name="Google Shape;304;g1ba051a4ba8_0_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05" name="Google Shape;305;g1ba051a4ba8_0_87"/>
          <p:cNvPicPr preferRelativeResize="0"/>
          <p:nvPr/>
        </p:nvPicPr>
        <p:blipFill>
          <a:blip r:embed="rId3">
            <a:alphaModFix/>
          </a:blip>
          <a:stretch>
            <a:fillRect/>
          </a:stretch>
        </p:blipFill>
        <p:spPr>
          <a:xfrm>
            <a:off x="152400" y="938213"/>
            <a:ext cx="9144000" cy="35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ba051a4ba8_0_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Case IV-</a:t>
            </a:r>
            <a:endParaRPr/>
          </a:p>
        </p:txBody>
      </p:sp>
      <p:sp>
        <p:nvSpPr>
          <p:cNvPr id="311" name="Google Shape;311;g1ba051a4ba8_0_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12" name="Google Shape;312;g1ba051a4ba8_0_93"/>
          <p:cNvPicPr preferRelativeResize="0"/>
          <p:nvPr/>
        </p:nvPicPr>
        <p:blipFill>
          <a:blip r:embed="rId3">
            <a:alphaModFix/>
          </a:blip>
          <a:stretch>
            <a:fillRect/>
          </a:stretch>
        </p:blipFill>
        <p:spPr>
          <a:xfrm>
            <a:off x="119850" y="1571613"/>
            <a:ext cx="9144000" cy="35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Advantages of using binary search tree</a:t>
            </a:r>
            <a:endParaRPr/>
          </a:p>
        </p:txBody>
      </p:sp>
      <p:sp>
        <p:nvSpPr>
          <p:cNvPr id="80" name="Google Shape;80;p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30200" lvl="0" marL="457200" marR="25400" rtl="0" algn="l">
              <a:lnSpc>
                <a:spcPct val="156250"/>
              </a:lnSpc>
              <a:spcBef>
                <a:spcPts val="150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Searching become very efficient in a binary search tree since, we get a hint at each step, about which sub-tree contains the desired element.</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The binary search tree is considered as efficient data structure in compare to arrays and linked lists. In searching process, it removes half sub-tree at every step. Searching for an element in a binary search tree takes o(log</a:t>
            </a:r>
            <a:r>
              <a:rPr baseline="-25000" lang="en" sz="1600">
                <a:solidFill>
                  <a:schemeClr val="dk1"/>
                </a:solidFill>
                <a:highlight>
                  <a:srgbClr val="FFFFFF"/>
                </a:highlight>
                <a:latin typeface="Roboto"/>
                <a:ea typeface="Roboto"/>
                <a:cs typeface="Roboto"/>
                <a:sym typeface="Roboto"/>
              </a:rPr>
              <a:t>2</a:t>
            </a:r>
            <a:r>
              <a:rPr lang="en" sz="1600">
                <a:solidFill>
                  <a:schemeClr val="dk1"/>
                </a:solidFill>
                <a:highlight>
                  <a:srgbClr val="FFFFFF"/>
                </a:highlight>
                <a:latin typeface="Roboto"/>
                <a:ea typeface="Roboto"/>
                <a:cs typeface="Roboto"/>
                <a:sym typeface="Roboto"/>
              </a:rPr>
              <a:t>n) time. In worst case, the time it takes to search an element is 0(n).</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AutoNum type="arabicPeriod"/>
            </a:pPr>
            <a:r>
              <a:rPr lang="en" sz="1600">
                <a:solidFill>
                  <a:schemeClr val="dk1"/>
                </a:solidFill>
                <a:highlight>
                  <a:srgbClr val="FFFFFF"/>
                </a:highlight>
                <a:latin typeface="Roboto"/>
                <a:ea typeface="Roboto"/>
                <a:cs typeface="Roboto"/>
                <a:sym typeface="Roboto"/>
              </a:rPr>
              <a:t>It also speed up the insertion and deletion operations as compare to that in array and linked list.</a:t>
            </a:r>
            <a:endParaRPr sz="16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ba051a4ba8_0_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Clr>
                <a:schemeClr val="dk1"/>
              </a:buClr>
              <a:buSzPct val="31884"/>
              <a:buFont typeface="Arial"/>
              <a:buNone/>
            </a:pPr>
            <a:r>
              <a:rPr b="1" lang="en" sz="3450">
                <a:highlight>
                  <a:srgbClr val="FFFFFF"/>
                </a:highlight>
              </a:rPr>
              <a:t>Operations on an AVL Tree</a:t>
            </a:r>
            <a:endParaRPr/>
          </a:p>
        </p:txBody>
      </p:sp>
      <p:sp>
        <p:nvSpPr>
          <p:cNvPr id="318" name="Google Shape;318;g1ba051a4ba8_0_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0000"/>
              </a:lnSpc>
              <a:spcBef>
                <a:spcPts val="1500"/>
              </a:spcBef>
              <a:spcAft>
                <a:spcPts val="0"/>
              </a:spcAft>
              <a:buClr>
                <a:schemeClr val="dk1"/>
              </a:buClr>
              <a:buSzPts val="1100"/>
              <a:buFont typeface="Arial"/>
              <a:buNone/>
            </a:pPr>
            <a:r>
              <a:t/>
            </a:r>
            <a:endParaRPr b="1" sz="1400">
              <a:solidFill>
                <a:srgbClr val="E00D50"/>
              </a:solidFill>
              <a:highlight>
                <a:srgbClr val="FFFFFF"/>
              </a:highlight>
            </a:endParaRPr>
          </a:p>
          <a:p>
            <a:pPr indent="0" lvl="0" marL="0" rtl="0" algn="just">
              <a:spcBef>
                <a:spcPts val="800"/>
              </a:spcBef>
              <a:spcAft>
                <a:spcPts val="0"/>
              </a:spcAft>
              <a:buClr>
                <a:schemeClr val="dk1"/>
              </a:buClr>
              <a:buSzPts val="1100"/>
              <a:buFont typeface="Arial"/>
              <a:buNone/>
            </a:pPr>
            <a:r>
              <a:rPr lang="en" sz="1400">
                <a:solidFill>
                  <a:srgbClr val="333333"/>
                </a:solidFill>
                <a:highlight>
                  <a:srgbClr val="FFFFFF"/>
                </a:highlight>
              </a:rPr>
              <a:t>The following operations are performed on AVL tree...</a:t>
            </a:r>
            <a:endParaRPr sz="1400">
              <a:solidFill>
                <a:srgbClr val="333333"/>
              </a:solidFill>
              <a:highlight>
                <a:srgbClr val="FFFFFF"/>
              </a:highlight>
            </a:endParaRPr>
          </a:p>
          <a:p>
            <a:pPr indent="-317500" lvl="0" marL="457200" rtl="0" algn="l">
              <a:spcBef>
                <a:spcPts val="800"/>
              </a:spcBef>
              <a:spcAft>
                <a:spcPts val="0"/>
              </a:spcAft>
              <a:buClr>
                <a:srgbClr val="333333"/>
              </a:buClr>
              <a:buSzPts val="1400"/>
              <a:buAutoNum type="arabicPeriod"/>
            </a:pPr>
            <a:r>
              <a:rPr b="1" lang="en" sz="1400">
                <a:solidFill>
                  <a:srgbClr val="333333"/>
                </a:solidFill>
                <a:highlight>
                  <a:srgbClr val="FFFFFF"/>
                </a:highlight>
              </a:rPr>
              <a:t>Search</a:t>
            </a:r>
            <a:endParaRPr b="1" sz="1400">
              <a:solidFill>
                <a:srgbClr val="333333"/>
              </a:solidFill>
              <a:highlight>
                <a:srgbClr val="FFFFFF"/>
              </a:highlight>
            </a:endParaRPr>
          </a:p>
          <a:p>
            <a:pPr indent="-317500" lvl="0" marL="457200" rtl="0" algn="l">
              <a:spcBef>
                <a:spcPts val="0"/>
              </a:spcBef>
              <a:spcAft>
                <a:spcPts val="0"/>
              </a:spcAft>
              <a:buClr>
                <a:srgbClr val="333333"/>
              </a:buClr>
              <a:buSzPts val="1400"/>
              <a:buAutoNum type="arabicPeriod"/>
            </a:pPr>
            <a:r>
              <a:rPr b="1" lang="en" sz="1400">
                <a:solidFill>
                  <a:srgbClr val="333333"/>
                </a:solidFill>
                <a:highlight>
                  <a:srgbClr val="FFFFFF"/>
                </a:highlight>
              </a:rPr>
              <a:t>Insertion</a:t>
            </a:r>
            <a:endParaRPr b="1" sz="1400">
              <a:solidFill>
                <a:srgbClr val="333333"/>
              </a:solidFill>
              <a:highlight>
                <a:srgbClr val="FFFFFF"/>
              </a:highlight>
            </a:endParaRPr>
          </a:p>
          <a:p>
            <a:pPr indent="-317500" lvl="0" marL="457200" rtl="0" algn="l">
              <a:spcBef>
                <a:spcPts val="0"/>
              </a:spcBef>
              <a:spcAft>
                <a:spcPts val="0"/>
              </a:spcAft>
              <a:buClr>
                <a:srgbClr val="333333"/>
              </a:buClr>
              <a:buSzPts val="1400"/>
              <a:buAutoNum type="arabicPeriod"/>
            </a:pPr>
            <a:r>
              <a:rPr b="1" lang="en" sz="1400">
                <a:solidFill>
                  <a:srgbClr val="333333"/>
                </a:solidFill>
                <a:highlight>
                  <a:srgbClr val="FFFFFF"/>
                </a:highlight>
              </a:rPr>
              <a:t>Deletion</a:t>
            </a:r>
            <a:endParaRPr b="1" sz="1400">
              <a:solidFill>
                <a:srgbClr val="333333"/>
              </a:solidFill>
              <a:highlight>
                <a:srgbClr val="FFFFFF"/>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ba051a4ba8_0_1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SzPct val="31884"/>
              <a:buNone/>
            </a:pPr>
            <a:r>
              <a:rPr b="1" lang="en" sz="3450">
                <a:highlight>
                  <a:srgbClr val="FFFFFF"/>
                </a:highlight>
              </a:rPr>
              <a:t>Search </a:t>
            </a:r>
            <a:r>
              <a:rPr b="1" lang="en" sz="3450">
                <a:highlight>
                  <a:srgbClr val="FFFFFF"/>
                </a:highlight>
              </a:rPr>
              <a:t>Operation on an AVL Tree</a:t>
            </a:r>
            <a:endParaRPr/>
          </a:p>
        </p:txBody>
      </p:sp>
      <p:sp>
        <p:nvSpPr>
          <p:cNvPr id="324" name="Google Shape;324;g1ba051a4ba8_0_163"/>
          <p:cNvSpPr txBox="1"/>
          <p:nvPr>
            <p:ph idx="1" type="body"/>
          </p:nvPr>
        </p:nvSpPr>
        <p:spPr>
          <a:xfrm>
            <a:off x="311700" y="1152475"/>
            <a:ext cx="8520600" cy="3891300"/>
          </a:xfrm>
          <a:prstGeom prst="rect">
            <a:avLst/>
          </a:prstGeom>
          <a:noFill/>
          <a:ln>
            <a:noFill/>
          </a:ln>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400">
                <a:solidFill>
                  <a:srgbClr val="333333"/>
                </a:solidFill>
                <a:highlight>
                  <a:srgbClr val="FFFFFF"/>
                </a:highlight>
              </a:rPr>
              <a:t>In an AVL tree, the search operation is performed with </a:t>
            </a:r>
            <a:r>
              <a:rPr b="1" lang="en" sz="1400">
                <a:solidFill>
                  <a:srgbClr val="333333"/>
                </a:solidFill>
                <a:highlight>
                  <a:srgbClr val="FFFFFF"/>
                </a:highlight>
              </a:rPr>
              <a:t>O(log n)</a:t>
            </a:r>
            <a:r>
              <a:rPr lang="en" sz="1400">
                <a:solidFill>
                  <a:srgbClr val="333333"/>
                </a:solidFill>
                <a:highlight>
                  <a:srgbClr val="FFFFFF"/>
                </a:highlight>
              </a:rPr>
              <a:t> time complexity. The search operation in the AVL tree is similar to the search operation in a Binary search tree. We use the following steps to search an element in AVL tree...</a:t>
            </a:r>
            <a:endParaRPr sz="1400">
              <a:solidFill>
                <a:srgbClr val="333333"/>
              </a:solidFill>
              <a:highlight>
                <a:srgbClr val="FFFFFF"/>
              </a:highlight>
            </a:endParaRPr>
          </a:p>
          <a:p>
            <a:pPr indent="-317500" lvl="0" marL="457200" rtl="0" algn="l">
              <a:spcBef>
                <a:spcPts val="800"/>
              </a:spcBef>
              <a:spcAft>
                <a:spcPts val="0"/>
              </a:spcAft>
              <a:buClr>
                <a:srgbClr val="333333"/>
              </a:buClr>
              <a:buSzPts val="1400"/>
              <a:buChar char="●"/>
            </a:pPr>
            <a:r>
              <a:rPr lang="en" sz="1400">
                <a:solidFill>
                  <a:srgbClr val="162F59"/>
                </a:solidFill>
                <a:highlight>
                  <a:srgbClr val="FFFFFF"/>
                </a:highlight>
              </a:rPr>
              <a:t>Step 1 - </a:t>
            </a:r>
            <a:r>
              <a:rPr lang="en" sz="1400">
                <a:solidFill>
                  <a:srgbClr val="333333"/>
                </a:solidFill>
                <a:highlight>
                  <a:srgbClr val="FFFFFF"/>
                </a:highlight>
              </a:rPr>
              <a:t>Read the search element from the user.</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2 - </a:t>
            </a:r>
            <a:r>
              <a:rPr lang="en" sz="1400">
                <a:solidFill>
                  <a:srgbClr val="333333"/>
                </a:solidFill>
                <a:highlight>
                  <a:srgbClr val="FFFFFF"/>
                </a:highlight>
              </a:rPr>
              <a:t>Compare the search element with the value of root node in the tree.</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3 - </a:t>
            </a:r>
            <a:r>
              <a:rPr lang="en" sz="1400">
                <a:solidFill>
                  <a:srgbClr val="333333"/>
                </a:solidFill>
                <a:highlight>
                  <a:srgbClr val="FFFFFF"/>
                </a:highlight>
              </a:rPr>
              <a:t>If both are matched, then display "Given node is found!!!" and terminate the function</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4 - </a:t>
            </a:r>
            <a:r>
              <a:rPr lang="en" sz="1400">
                <a:solidFill>
                  <a:srgbClr val="333333"/>
                </a:solidFill>
                <a:highlight>
                  <a:srgbClr val="FFFFFF"/>
                </a:highlight>
              </a:rPr>
              <a:t>If both are not matched, then check whether search element is smaller or larger than that node value.</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5 - </a:t>
            </a:r>
            <a:r>
              <a:rPr lang="en" sz="1400">
                <a:solidFill>
                  <a:srgbClr val="333333"/>
                </a:solidFill>
                <a:highlight>
                  <a:srgbClr val="FFFFFF"/>
                </a:highlight>
              </a:rPr>
              <a:t>If search element is smaller, then continue the search process in left subtree.</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6 - </a:t>
            </a:r>
            <a:r>
              <a:rPr lang="en" sz="1400">
                <a:solidFill>
                  <a:srgbClr val="333333"/>
                </a:solidFill>
                <a:highlight>
                  <a:srgbClr val="FFFFFF"/>
                </a:highlight>
              </a:rPr>
              <a:t>If search element is larger, then continue the search process in right subtree.</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7 - </a:t>
            </a:r>
            <a:r>
              <a:rPr lang="en" sz="1400">
                <a:solidFill>
                  <a:srgbClr val="333333"/>
                </a:solidFill>
                <a:highlight>
                  <a:srgbClr val="FFFFFF"/>
                </a:highlight>
              </a:rPr>
              <a:t>Repeat the same until we find the exact element or until the search element is compared with the leaf node.</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8 - </a:t>
            </a:r>
            <a:r>
              <a:rPr lang="en" sz="1400">
                <a:solidFill>
                  <a:srgbClr val="333333"/>
                </a:solidFill>
                <a:highlight>
                  <a:srgbClr val="FFFFFF"/>
                </a:highlight>
              </a:rPr>
              <a:t>If we reach to the node having the value equal to the search value, then display "Element is found" and terminate the function.</a:t>
            </a:r>
            <a:endParaRPr sz="1400">
              <a:solidFill>
                <a:srgbClr val="333333"/>
              </a:solidFill>
              <a:highlight>
                <a:srgbClr val="FFFFFF"/>
              </a:highlight>
            </a:endParaRPr>
          </a:p>
          <a:p>
            <a:pPr indent="-317500" lvl="0" marL="457200" rtl="0" algn="l">
              <a:spcBef>
                <a:spcPts val="0"/>
              </a:spcBef>
              <a:spcAft>
                <a:spcPts val="0"/>
              </a:spcAft>
              <a:buClr>
                <a:srgbClr val="333333"/>
              </a:buClr>
              <a:buSzPts val="1400"/>
              <a:buChar char="●"/>
            </a:pPr>
            <a:r>
              <a:rPr lang="en" sz="1400">
                <a:solidFill>
                  <a:srgbClr val="162F59"/>
                </a:solidFill>
                <a:highlight>
                  <a:srgbClr val="FFFFFF"/>
                </a:highlight>
              </a:rPr>
              <a:t>Step 9 - </a:t>
            </a:r>
            <a:r>
              <a:rPr lang="en" sz="1400">
                <a:solidFill>
                  <a:srgbClr val="333333"/>
                </a:solidFill>
                <a:highlight>
                  <a:srgbClr val="FFFFFF"/>
                </a:highlight>
              </a:rPr>
              <a:t>If we reach to the leaf node and if it is also not matched with the search element, then display "Element is not found" and terminate the function.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ba051a4ba8_0_1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SzPct val="31884"/>
              <a:buNone/>
            </a:pPr>
            <a:r>
              <a:rPr b="1" lang="en" sz="3450">
                <a:highlight>
                  <a:srgbClr val="FFFFFF"/>
                </a:highlight>
              </a:rPr>
              <a:t>Insertion </a:t>
            </a:r>
            <a:r>
              <a:rPr b="1" lang="en" sz="3450">
                <a:highlight>
                  <a:srgbClr val="FFFFFF"/>
                </a:highlight>
              </a:rPr>
              <a:t>Operation on an AVL Tree</a:t>
            </a:r>
            <a:endParaRPr/>
          </a:p>
        </p:txBody>
      </p:sp>
      <p:sp>
        <p:nvSpPr>
          <p:cNvPr id="330" name="Google Shape;330;g1ba051a4ba8_0_169"/>
          <p:cNvSpPr txBox="1"/>
          <p:nvPr>
            <p:ph idx="1" type="body"/>
          </p:nvPr>
        </p:nvSpPr>
        <p:spPr>
          <a:xfrm>
            <a:off x="311700" y="1152475"/>
            <a:ext cx="8520600" cy="38913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550">
                <a:solidFill>
                  <a:srgbClr val="333333"/>
                </a:solidFill>
                <a:highlight>
                  <a:srgbClr val="FFFFFF"/>
                </a:highlight>
              </a:rPr>
              <a:t>In an AVL tree, the insertion operation is performed with </a:t>
            </a:r>
            <a:r>
              <a:rPr b="1" lang="en" sz="1550">
                <a:solidFill>
                  <a:srgbClr val="333333"/>
                </a:solidFill>
                <a:highlight>
                  <a:srgbClr val="FFFFFF"/>
                </a:highlight>
              </a:rPr>
              <a:t>O(log n)</a:t>
            </a:r>
            <a:r>
              <a:rPr lang="en" sz="1550">
                <a:solidFill>
                  <a:srgbClr val="333333"/>
                </a:solidFill>
                <a:highlight>
                  <a:srgbClr val="FFFFFF"/>
                </a:highlight>
              </a:rPr>
              <a:t> time complexity. In AVL Tree, a new node is always inserted as a leaf node. The insertion operation is performed as follows...</a:t>
            </a:r>
            <a:endParaRPr sz="1550">
              <a:solidFill>
                <a:srgbClr val="333333"/>
              </a:solidFill>
              <a:highlight>
                <a:srgbClr val="FFFFFF"/>
              </a:highlight>
            </a:endParaRPr>
          </a:p>
          <a:p>
            <a:pPr indent="-327025" lvl="0" marL="457200" rtl="0" algn="l">
              <a:spcBef>
                <a:spcPts val="800"/>
              </a:spcBef>
              <a:spcAft>
                <a:spcPts val="0"/>
              </a:spcAft>
              <a:buClr>
                <a:srgbClr val="333333"/>
              </a:buClr>
              <a:buSzPts val="1550"/>
              <a:buChar char="●"/>
            </a:pPr>
            <a:r>
              <a:rPr lang="en" sz="1550">
                <a:solidFill>
                  <a:srgbClr val="162F59"/>
                </a:solidFill>
                <a:highlight>
                  <a:srgbClr val="FFFFFF"/>
                </a:highlight>
              </a:rPr>
              <a:t>Step 1 - </a:t>
            </a:r>
            <a:r>
              <a:rPr lang="en" sz="1550">
                <a:solidFill>
                  <a:srgbClr val="333333"/>
                </a:solidFill>
                <a:highlight>
                  <a:srgbClr val="FFFFFF"/>
                </a:highlight>
              </a:rPr>
              <a:t>Insert the new element into the tree using Binary Search Tree insertion logic.</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 sz="1550">
                <a:solidFill>
                  <a:srgbClr val="162F59"/>
                </a:solidFill>
                <a:highlight>
                  <a:srgbClr val="FFFFFF"/>
                </a:highlight>
              </a:rPr>
              <a:t>Step 2 - </a:t>
            </a:r>
            <a:r>
              <a:rPr lang="en" sz="1550">
                <a:solidFill>
                  <a:srgbClr val="333333"/>
                </a:solidFill>
                <a:highlight>
                  <a:srgbClr val="FFFFFF"/>
                </a:highlight>
              </a:rPr>
              <a:t>After insertion, check the </a:t>
            </a:r>
            <a:r>
              <a:rPr b="1" lang="en" sz="1550">
                <a:solidFill>
                  <a:srgbClr val="333333"/>
                </a:solidFill>
                <a:highlight>
                  <a:srgbClr val="FFFFFF"/>
                </a:highlight>
              </a:rPr>
              <a:t>Balance Factor</a:t>
            </a:r>
            <a:r>
              <a:rPr lang="en" sz="1550">
                <a:solidFill>
                  <a:srgbClr val="333333"/>
                </a:solidFill>
                <a:highlight>
                  <a:srgbClr val="FFFFFF"/>
                </a:highlight>
              </a:rPr>
              <a:t> of every node.</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 sz="1550">
                <a:solidFill>
                  <a:srgbClr val="162F59"/>
                </a:solidFill>
                <a:highlight>
                  <a:srgbClr val="FFFFFF"/>
                </a:highlight>
              </a:rPr>
              <a:t>Step 3 - </a:t>
            </a:r>
            <a:r>
              <a:rPr lang="en" sz="1550">
                <a:solidFill>
                  <a:srgbClr val="333333"/>
                </a:solidFill>
                <a:highlight>
                  <a:srgbClr val="FFFFFF"/>
                </a:highlight>
              </a:rPr>
              <a:t>If the </a:t>
            </a:r>
            <a:r>
              <a:rPr b="1" lang="en" sz="1550">
                <a:solidFill>
                  <a:srgbClr val="333333"/>
                </a:solidFill>
                <a:highlight>
                  <a:srgbClr val="FFFFFF"/>
                </a:highlight>
              </a:rPr>
              <a:t>Balance Factor</a:t>
            </a:r>
            <a:r>
              <a:rPr lang="en" sz="1550">
                <a:solidFill>
                  <a:srgbClr val="333333"/>
                </a:solidFill>
                <a:highlight>
                  <a:srgbClr val="FFFFFF"/>
                </a:highlight>
              </a:rPr>
              <a:t> of every node is </a:t>
            </a:r>
            <a:r>
              <a:rPr b="1" lang="en" sz="1550">
                <a:solidFill>
                  <a:srgbClr val="333333"/>
                </a:solidFill>
                <a:highlight>
                  <a:srgbClr val="FFFFFF"/>
                </a:highlight>
              </a:rPr>
              <a:t>0 or 1 or -1</a:t>
            </a:r>
            <a:r>
              <a:rPr lang="en" sz="1550">
                <a:solidFill>
                  <a:srgbClr val="333333"/>
                </a:solidFill>
                <a:highlight>
                  <a:srgbClr val="FFFFFF"/>
                </a:highlight>
              </a:rPr>
              <a:t> then go for next operation.</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 sz="1550">
                <a:solidFill>
                  <a:srgbClr val="162F59"/>
                </a:solidFill>
                <a:highlight>
                  <a:srgbClr val="FFFFFF"/>
                </a:highlight>
              </a:rPr>
              <a:t>Step 4 - </a:t>
            </a:r>
            <a:r>
              <a:rPr lang="en" sz="1550">
                <a:solidFill>
                  <a:srgbClr val="333333"/>
                </a:solidFill>
                <a:highlight>
                  <a:srgbClr val="FFFFFF"/>
                </a:highlight>
              </a:rPr>
              <a:t>If the </a:t>
            </a:r>
            <a:r>
              <a:rPr b="1" lang="en" sz="1550">
                <a:solidFill>
                  <a:srgbClr val="333333"/>
                </a:solidFill>
                <a:highlight>
                  <a:srgbClr val="FFFFFF"/>
                </a:highlight>
              </a:rPr>
              <a:t>Balance Factor</a:t>
            </a:r>
            <a:r>
              <a:rPr lang="en" sz="1550">
                <a:solidFill>
                  <a:srgbClr val="333333"/>
                </a:solidFill>
                <a:highlight>
                  <a:srgbClr val="FFFFFF"/>
                </a:highlight>
              </a:rPr>
              <a:t> of any node is other than </a:t>
            </a:r>
            <a:r>
              <a:rPr b="1" lang="en" sz="1550">
                <a:solidFill>
                  <a:srgbClr val="333333"/>
                </a:solidFill>
                <a:highlight>
                  <a:srgbClr val="FFFFFF"/>
                </a:highlight>
              </a:rPr>
              <a:t>0 or 1 or -1</a:t>
            </a:r>
            <a:r>
              <a:rPr lang="en" sz="1550">
                <a:solidFill>
                  <a:srgbClr val="333333"/>
                </a:solidFill>
                <a:highlight>
                  <a:srgbClr val="FFFFFF"/>
                </a:highlight>
              </a:rPr>
              <a:t> then that tree is said to be imbalanced. In this case, perform suitable </a:t>
            </a:r>
            <a:r>
              <a:rPr b="1" lang="en" sz="1550">
                <a:solidFill>
                  <a:srgbClr val="333333"/>
                </a:solidFill>
                <a:highlight>
                  <a:srgbClr val="FFFFFF"/>
                </a:highlight>
              </a:rPr>
              <a:t>Rotation</a:t>
            </a:r>
            <a:r>
              <a:rPr lang="en" sz="1550">
                <a:solidFill>
                  <a:srgbClr val="333333"/>
                </a:solidFill>
                <a:highlight>
                  <a:srgbClr val="FFFFFF"/>
                </a:highlight>
              </a:rPr>
              <a:t> to make it balanced and go for next operation.</a:t>
            </a:r>
            <a:endParaRPr sz="1550">
              <a:solidFill>
                <a:srgbClr val="333333"/>
              </a:solidFill>
              <a:highlight>
                <a:srgbClr val="FFFFFF"/>
              </a:highlight>
            </a:endParaRPr>
          </a:p>
          <a:p>
            <a:pPr indent="0" lvl="0" marL="0" rtl="0" algn="just">
              <a:spcBef>
                <a:spcPts val="800"/>
              </a:spcBef>
              <a:spcAft>
                <a:spcPts val="800"/>
              </a:spcAft>
              <a:buNone/>
            </a:pPr>
            <a:r>
              <a:t/>
            </a:r>
            <a:endParaRPr sz="1400">
              <a:solidFill>
                <a:srgbClr val="333333"/>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ba051a4ba8_0_2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SzPct val="31884"/>
              <a:buNone/>
            </a:pPr>
            <a:r>
              <a:rPr b="1" lang="en" sz="3450">
                <a:highlight>
                  <a:srgbClr val="FFFFFF"/>
                </a:highlight>
              </a:rPr>
              <a:t>Deletion </a:t>
            </a:r>
            <a:r>
              <a:rPr b="1" lang="en" sz="3450">
                <a:highlight>
                  <a:srgbClr val="FFFFFF"/>
                </a:highlight>
              </a:rPr>
              <a:t>Operation on an AVL Tree</a:t>
            </a:r>
            <a:endParaRPr/>
          </a:p>
        </p:txBody>
      </p:sp>
      <p:sp>
        <p:nvSpPr>
          <p:cNvPr id="336" name="Google Shape;336;g1ba051a4ba8_0_202"/>
          <p:cNvSpPr txBox="1"/>
          <p:nvPr>
            <p:ph idx="1" type="body"/>
          </p:nvPr>
        </p:nvSpPr>
        <p:spPr>
          <a:xfrm>
            <a:off x="311700" y="1152475"/>
            <a:ext cx="8520600" cy="38913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800"/>
              </a:spcAft>
              <a:buNone/>
            </a:pPr>
            <a:r>
              <a:rPr lang="en" sz="1850">
                <a:solidFill>
                  <a:srgbClr val="333333"/>
                </a:solidFill>
                <a:highlight>
                  <a:srgbClr val="FFFFFF"/>
                </a:highlight>
              </a:rPr>
              <a:t>The deletion operation in AVL Tree is similar to deletion operation in BST. But after every deletion operation, we need to check with the Balance Factor condition. If the tree is balanced after deletion go for next operation otherwise perform suitable rotation to make the tree Balanced.</a:t>
            </a:r>
            <a:endParaRPr sz="2200">
              <a:solidFill>
                <a:srgbClr val="333333"/>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ba051a4ba8_0_175"/>
          <p:cNvSpPr txBox="1"/>
          <p:nvPr>
            <p:ph type="title"/>
          </p:nvPr>
        </p:nvSpPr>
        <p:spPr>
          <a:xfrm>
            <a:off x="311700" y="20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Insert numbers from 1 to 8</a:t>
            </a:r>
            <a:endParaRPr/>
          </a:p>
        </p:txBody>
      </p:sp>
      <p:sp>
        <p:nvSpPr>
          <p:cNvPr id="342" name="Google Shape;342;g1ba051a4ba8_0_1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3" name="Google Shape;343;g1ba051a4ba8_0_175"/>
          <p:cNvPicPr preferRelativeResize="0"/>
          <p:nvPr/>
        </p:nvPicPr>
        <p:blipFill>
          <a:blip r:embed="rId3">
            <a:alphaModFix/>
          </a:blip>
          <a:stretch>
            <a:fillRect/>
          </a:stretch>
        </p:blipFill>
        <p:spPr>
          <a:xfrm>
            <a:off x="1063125" y="928825"/>
            <a:ext cx="7017751" cy="4214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1ba051a4ba8_0_181"/>
          <p:cNvSpPr txBox="1"/>
          <p:nvPr>
            <p:ph type="title"/>
          </p:nvPr>
        </p:nvSpPr>
        <p:spPr>
          <a:xfrm>
            <a:off x="311700" y="20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Insert numbers from 1 to 8</a:t>
            </a:r>
            <a:endParaRPr/>
          </a:p>
        </p:txBody>
      </p:sp>
      <p:sp>
        <p:nvSpPr>
          <p:cNvPr id="349" name="Google Shape;349;g1ba051a4ba8_0_1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0" name="Google Shape;350;g1ba051a4ba8_0_181"/>
          <p:cNvPicPr preferRelativeResize="0"/>
          <p:nvPr/>
        </p:nvPicPr>
        <p:blipFill>
          <a:blip r:embed="rId3">
            <a:alphaModFix/>
          </a:blip>
          <a:stretch>
            <a:fillRect/>
          </a:stretch>
        </p:blipFill>
        <p:spPr>
          <a:xfrm>
            <a:off x="450100" y="888875"/>
            <a:ext cx="8243800" cy="4254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ba051a4ba8_0_188"/>
          <p:cNvSpPr txBox="1"/>
          <p:nvPr>
            <p:ph type="title"/>
          </p:nvPr>
        </p:nvSpPr>
        <p:spPr>
          <a:xfrm>
            <a:off x="311700" y="20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Insert numbers from 1 to 8</a:t>
            </a:r>
            <a:endParaRPr/>
          </a:p>
        </p:txBody>
      </p:sp>
      <p:sp>
        <p:nvSpPr>
          <p:cNvPr id="356" name="Google Shape;356;g1ba051a4ba8_0_1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57" name="Google Shape;357;g1ba051a4ba8_0_188"/>
          <p:cNvPicPr preferRelativeResize="0"/>
          <p:nvPr/>
        </p:nvPicPr>
        <p:blipFill>
          <a:blip r:embed="rId3">
            <a:alphaModFix/>
          </a:blip>
          <a:stretch>
            <a:fillRect/>
          </a:stretch>
        </p:blipFill>
        <p:spPr>
          <a:xfrm>
            <a:off x="1041025" y="778025"/>
            <a:ext cx="7061950" cy="43654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ba051a4ba8_0_195"/>
          <p:cNvSpPr txBox="1"/>
          <p:nvPr>
            <p:ph type="title"/>
          </p:nvPr>
        </p:nvSpPr>
        <p:spPr>
          <a:xfrm>
            <a:off x="311700" y="20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Insert numbers from 1 to 8</a:t>
            </a:r>
            <a:endParaRPr/>
          </a:p>
        </p:txBody>
      </p:sp>
      <p:sp>
        <p:nvSpPr>
          <p:cNvPr id="363" name="Google Shape;363;g1ba051a4ba8_0_1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64" name="Google Shape;364;g1ba051a4ba8_0_195"/>
          <p:cNvPicPr preferRelativeResize="0"/>
          <p:nvPr/>
        </p:nvPicPr>
        <p:blipFill>
          <a:blip r:embed="rId3">
            <a:alphaModFix/>
          </a:blip>
          <a:stretch>
            <a:fillRect/>
          </a:stretch>
        </p:blipFill>
        <p:spPr>
          <a:xfrm>
            <a:off x="1314650" y="1212850"/>
            <a:ext cx="4876800" cy="3295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ba051a4ba8_0_5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70" name="Google Shape;370;g1ba051a4ba8_0_5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71" name="Google Shape;371;g1ba051a4ba8_0_530"/>
          <p:cNvPicPr preferRelativeResize="0"/>
          <p:nvPr/>
        </p:nvPicPr>
        <p:blipFill rotWithShape="1">
          <a:blip r:embed="rId3">
            <a:alphaModFix/>
          </a:blip>
          <a:srcRect b="0" l="0" r="0" t="0"/>
          <a:stretch/>
        </p:blipFill>
        <p:spPr>
          <a:xfrm>
            <a:off x="278594" y="0"/>
            <a:ext cx="8586813" cy="51435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ba051a4ba8_0_5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Clr>
                <a:schemeClr val="dk1"/>
              </a:buClr>
              <a:buSzPct val="31884"/>
              <a:buFont typeface="Arial"/>
              <a:buNone/>
            </a:pPr>
            <a:r>
              <a:rPr b="1" lang="en" sz="3450">
                <a:highlight>
                  <a:srgbClr val="FFFFFF"/>
                </a:highlight>
              </a:rPr>
              <a:t>Operations on Max Heap</a:t>
            </a:r>
            <a:endParaRPr/>
          </a:p>
        </p:txBody>
      </p:sp>
      <p:sp>
        <p:nvSpPr>
          <p:cNvPr id="377" name="Google Shape;377;g1ba051a4ba8_0_5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 sz="1400">
                <a:solidFill>
                  <a:schemeClr val="dk1"/>
                </a:solidFill>
                <a:highlight>
                  <a:srgbClr val="FFFFFF"/>
                </a:highlight>
              </a:rPr>
              <a:t>The following operations are performed on a Max heap data structure...</a:t>
            </a:r>
            <a:endParaRPr sz="1400">
              <a:solidFill>
                <a:schemeClr val="dk1"/>
              </a:solidFill>
              <a:highlight>
                <a:srgbClr val="FFFFFF"/>
              </a:highlight>
            </a:endParaRPr>
          </a:p>
          <a:p>
            <a:pPr indent="-317500" lvl="0" marL="457200" rtl="0" algn="l">
              <a:lnSpc>
                <a:spcPct val="115000"/>
              </a:lnSpc>
              <a:spcBef>
                <a:spcPts val="800"/>
              </a:spcBef>
              <a:spcAft>
                <a:spcPts val="0"/>
              </a:spcAft>
              <a:buClr>
                <a:schemeClr val="dk1"/>
              </a:buClr>
              <a:buSzPts val="1400"/>
              <a:buAutoNum type="arabicPeriod"/>
            </a:pPr>
            <a:r>
              <a:rPr b="1" lang="en" sz="1400">
                <a:solidFill>
                  <a:schemeClr val="dk1"/>
                </a:solidFill>
                <a:highlight>
                  <a:srgbClr val="FFFFFF"/>
                </a:highlight>
              </a:rPr>
              <a:t>Finding Maximum</a:t>
            </a:r>
            <a:endParaRPr b="1" sz="14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AutoNum type="arabicPeriod"/>
            </a:pPr>
            <a:r>
              <a:rPr b="1" lang="en" sz="1400">
                <a:solidFill>
                  <a:schemeClr val="dk1"/>
                </a:solidFill>
                <a:highlight>
                  <a:srgbClr val="FFFFFF"/>
                </a:highlight>
              </a:rPr>
              <a:t>Insertion</a:t>
            </a:r>
            <a:endParaRPr b="1" sz="1400">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AutoNum type="arabicPeriod"/>
            </a:pPr>
            <a:r>
              <a:rPr b="1" lang="en" sz="1400">
                <a:solidFill>
                  <a:schemeClr val="dk1"/>
                </a:solidFill>
                <a:highlight>
                  <a:srgbClr val="FFFFFF"/>
                </a:highlight>
              </a:rPr>
              <a:t>Deletion</a:t>
            </a:r>
            <a:endParaRPr b="1" sz="1400">
              <a:solidFill>
                <a:schemeClr val="dk1"/>
              </a:solidFill>
              <a:highlight>
                <a:srgbClr val="FFFFFF"/>
              </a:highlight>
            </a:endParaRPr>
          </a:p>
          <a:p>
            <a:pPr indent="0" lvl="0" marL="0" rtl="0" algn="just">
              <a:lnSpc>
                <a:spcPct val="110000"/>
              </a:lnSpc>
              <a:spcBef>
                <a:spcPts val="1500"/>
              </a:spcBef>
              <a:spcAft>
                <a:spcPts val="0"/>
              </a:spcAft>
              <a:buClr>
                <a:schemeClr val="dk1"/>
              </a:buClr>
              <a:buSzPts val="1100"/>
              <a:buFont typeface="Arial"/>
              <a:buNone/>
            </a:pPr>
            <a:r>
              <a:rPr b="1" lang="en" sz="2450">
                <a:solidFill>
                  <a:schemeClr val="dk1"/>
                </a:solidFill>
                <a:highlight>
                  <a:srgbClr val="FFFFFF"/>
                </a:highlight>
              </a:rPr>
              <a:t>Finding Maximum Value Operation in Max Heap</a:t>
            </a:r>
            <a:endParaRPr b="1" sz="2450">
              <a:solidFill>
                <a:schemeClr val="dk1"/>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 sz="1550">
                <a:solidFill>
                  <a:schemeClr val="dk1"/>
                </a:solidFill>
                <a:highlight>
                  <a:srgbClr val="FFFFFF"/>
                </a:highlight>
              </a:rPr>
              <a:t>Finding the node which has maximum value in a max heap is very simple. In a max heap, the root node has the maximum value than all other nodes. So, directly we can display root node value as the maximum value in max heap.</a:t>
            </a:r>
            <a:endParaRPr sz="1550">
              <a:solidFill>
                <a:schemeClr val="dk1"/>
              </a:solidFill>
              <a:highlight>
                <a:srgbClr val="FFFFFF"/>
              </a:highlight>
            </a:endParaRPr>
          </a:p>
          <a:p>
            <a:pPr indent="0" lvl="0" marL="0" rtl="0" algn="l">
              <a:lnSpc>
                <a:spcPct val="115000"/>
              </a:lnSpc>
              <a:spcBef>
                <a:spcPts val="800"/>
              </a:spcBef>
              <a:spcAft>
                <a:spcPts val="1200"/>
              </a:spcAft>
              <a:buSzPts val="1800"/>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Create the binary search tree using the following data elements.</a:t>
            </a:r>
            <a:endParaRPr/>
          </a:p>
        </p:txBody>
      </p:sp>
      <p:sp>
        <p:nvSpPr>
          <p:cNvPr id="86" name="Google Shape;86;p5"/>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b="1" lang="en">
                <a:solidFill>
                  <a:srgbClr val="333333"/>
                </a:solidFill>
                <a:highlight>
                  <a:srgbClr val="FFFFFF"/>
                </a:highlight>
                <a:latin typeface="Roboto"/>
                <a:ea typeface="Roboto"/>
                <a:cs typeface="Roboto"/>
                <a:sym typeface="Roboto"/>
              </a:rPr>
              <a:t>43, 10, 79, 90, 12, 54, 11, 9, 50</a:t>
            </a:r>
            <a:endParaRPr b="1">
              <a:solidFill>
                <a:srgbClr val="333333"/>
              </a:solidFill>
              <a:highlight>
                <a:srgbClr val="FFFFFF"/>
              </a:highlight>
              <a:latin typeface="Roboto"/>
              <a:ea typeface="Roboto"/>
              <a:cs typeface="Roboto"/>
              <a:sym typeface="Roboto"/>
            </a:endParaRPr>
          </a:p>
          <a:p>
            <a:pPr indent="-342900" lvl="0" marL="457200" marR="25400" rtl="0" algn="l">
              <a:lnSpc>
                <a:spcPct val="156250"/>
              </a:lnSpc>
              <a:spcBef>
                <a:spcPts val="150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Insert 43 into the tree as the root of the tree.</a:t>
            </a:r>
            <a:endParaRPr>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Read the next element, if it is lesser than the root node element, insert it as the root of the left sub-tree.</a:t>
            </a:r>
            <a:endParaRPr>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AutoNum type="arabicPeriod"/>
            </a:pPr>
            <a:r>
              <a:rPr lang="en">
                <a:solidFill>
                  <a:schemeClr val="dk1"/>
                </a:solidFill>
                <a:highlight>
                  <a:srgbClr val="FFFFFF"/>
                </a:highlight>
                <a:latin typeface="Roboto"/>
                <a:ea typeface="Roboto"/>
                <a:cs typeface="Roboto"/>
                <a:sym typeface="Roboto"/>
              </a:rPr>
              <a:t>Otherwise, insert it as the root of the right of the right sub-tree.</a:t>
            </a:r>
            <a:endParaRPr>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ba051a4ba8_0_5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Clr>
                <a:schemeClr val="dk1"/>
              </a:buClr>
              <a:buSzPct val="31884"/>
              <a:buFont typeface="Arial"/>
              <a:buNone/>
            </a:pPr>
            <a:r>
              <a:rPr b="1" lang="en" sz="3450">
                <a:highlight>
                  <a:srgbClr val="FFFFFF"/>
                </a:highlight>
              </a:rPr>
              <a:t>Insertion Operation in Max Heap</a:t>
            </a:r>
            <a:endParaRPr/>
          </a:p>
        </p:txBody>
      </p:sp>
      <p:sp>
        <p:nvSpPr>
          <p:cNvPr id="383" name="Google Shape;383;g1ba051a4ba8_0_5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marR="25400" rtl="0" algn="l">
              <a:lnSpc>
                <a:spcPct val="156250"/>
              </a:lnSpc>
              <a:spcBef>
                <a:spcPts val="1500"/>
              </a:spcBef>
              <a:spcAft>
                <a:spcPts val="0"/>
              </a:spcAft>
              <a:buClr>
                <a:schemeClr val="dk1"/>
              </a:buClr>
              <a:buSzPts val="1400"/>
              <a:buFont typeface="Arial"/>
              <a:buChar char="●"/>
            </a:pPr>
            <a:r>
              <a:rPr lang="en" sz="1400">
                <a:solidFill>
                  <a:schemeClr val="dk1"/>
                </a:solidFill>
                <a:highlight>
                  <a:srgbClr val="FFFFFF"/>
                </a:highlight>
              </a:rPr>
              <a:t>First, we have to insert the element in such a way that the property of the complete binary tree must be maintained.</a:t>
            </a:r>
            <a:endParaRPr sz="1400">
              <a:solidFill>
                <a:schemeClr val="dk1"/>
              </a:solidFill>
              <a:highlight>
                <a:srgbClr val="FFFFFF"/>
              </a:highlight>
            </a:endParaRPr>
          </a:p>
          <a:p>
            <a:pPr indent="-317500" lvl="0" marL="457200" marR="25400" rtl="0" algn="l">
              <a:lnSpc>
                <a:spcPct val="156250"/>
              </a:lnSpc>
              <a:spcBef>
                <a:spcPts val="0"/>
              </a:spcBef>
              <a:spcAft>
                <a:spcPts val="0"/>
              </a:spcAft>
              <a:buClr>
                <a:schemeClr val="dk1"/>
              </a:buClr>
              <a:buSzPts val="1400"/>
              <a:buFont typeface="Arial"/>
              <a:buChar char="●"/>
            </a:pPr>
            <a:r>
              <a:rPr lang="en" sz="1400">
                <a:solidFill>
                  <a:schemeClr val="dk1"/>
                </a:solidFill>
                <a:highlight>
                  <a:srgbClr val="FFFFFF"/>
                </a:highlight>
              </a:rPr>
              <a:t>Secondly, the value of the parent node should be greater than the either of its child.</a:t>
            </a:r>
            <a:endParaRPr sz="1400">
              <a:solidFill>
                <a:schemeClr val="dk1"/>
              </a:solidFill>
              <a:highlight>
                <a:srgbClr val="FFFFFF"/>
              </a:highlight>
            </a:endParaRPr>
          </a:p>
          <a:p>
            <a:pPr indent="0" lvl="0" marL="0" rtl="0" algn="just">
              <a:lnSpc>
                <a:spcPct val="115000"/>
              </a:lnSpc>
              <a:spcBef>
                <a:spcPts val="1200"/>
              </a:spcBef>
              <a:spcAft>
                <a:spcPts val="0"/>
              </a:spcAft>
              <a:buClr>
                <a:schemeClr val="dk1"/>
              </a:buClr>
              <a:buSzPts val="1100"/>
              <a:buFont typeface="Arial"/>
              <a:buNone/>
            </a:pPr>
            <a:r>
              <a:rPr lang="en" sz="1400">
                <a:solidFill>
                  <a:srgbClr val="333333"/>
                </a:solidFill>
                <a:highlight>
                  <a:srgbClr val="FFFFFF"/>
                </a:highlight>
              </a:rPr>
              <a:t>Insertion Operation in max heap is performed as follows...</a:t>
            </a:r>
            <a:endParaRPr sz="1400">
              <a:solidFill>
                <a:srgbClr val="333333"/>
              </a:solidFill>
              <a:highlight>
                <a:srgbClr val="FFFFFF"/>
              </a:highlight>
            </a:endParaRPr>
          </a:p>
          <a:p>
            <a:pPr indent="-317500" lvl="0" marL="457200" rtl="0" algn="l">
              <a:lnSpc>
                <a:spcPct val="115000"/>
              </a:lnSpc>
              <a:spcBef>
                <a:spcPts val="800"/>
              </a:spcBef>
              <a:spcAft>
                <a:spcPts val="0"/>
              </a:spcAft>
              <a:buClr>
                <a:srgbClr val="333333"/>
              </a:buClr>
              <a:buSzPts val="1400"/>
              <a:buChar char="●"/>
            </a:pPr>
            <a:r>
              <a:rPr lang="en" sz="1400">
                <a:solidFill>
                  <a:srgbClr val="162F59"/>
                </a:solidFill>
                <a:highlight>
                  <a:srgbClr val="FFFFFF"/>
                </a:highlight>
              </a:rPr>
              <a:t>Step 1 - </a:t>
            </a:r>
            <a:r>
              <a:rPr lang="en" sz="1400">
                <a:solidFill>
                  <a:srgbClr val="333333"/>
                </a:solidFill>
                <a:highlight>
                  <a:srgbClr val="FFFFFF"/>
                </a:highlight>
              </a:rPr>
              <a:t>Insert the </a:t>
            </a:r>
            <a:r>
              <a:rPr b="1" lang="en" sz="1400">
                <a:solidFill>
                  <a:srgbClr val="333333"/>
                </a:solidFill>
                <a:highlight>
                  <a:srgbClr val="FFFFFF"/>
                </a:highlight>
              </a:rPr>
              <a:t>newNode</a:t>
            </a:r>
            <a:r>
              <a:rPr lang="en" sz="1400">
                <a:solidFill>
                  <a:srgbClr val="333333"/>
                </a:solidFill>
                <a:highlight>
                  <a:srgbClr val="FFFFFF"/>
                </a:highlight>
              </a:rPr>
              <a:t> as </a:t>
            </a:r>
            <a:r>
              <a:rPr b="1" lang="en" sz="1400">
                <a:solidFill>
                  <a:srgbClr val="333333"/>
                </a:solidFill>
                <a:highlight>
                  <a:srgbClr val="FFFFFF"/>
                </a:highlight>
              </a:rPr>
              <a:t>last leaf</a:t>
            </a:r>
            <a:r>
              <a:rPr lang="en" sz="1400">
                <a:solidFill>
                  <a:srgbClr val="333333"/>
                </a:solidFill>
                <a:highlight>
                  <a:srgbClr val="FFFFFF"/>
                </a:highlight>
              </a:rPr>
              <a:t> from left to right.</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Char char="●"/>
            </a:pPr>
            <a:r>
              <a:rPr lang="en" sz="1400">
                <a:solidFill>
                  <a:srgbClr val="162F59"/>
                </a:solidFill>
                <a:highlight>
                  <a:srgbClr val="FFFFFF"/>
                </a:highlight>
              </a:rPr>
              <a:t>Step 2 - </a:t>
            </a:r>
            <a:r>
              <a:rPr lang="en" sz="1400">
                <a:solidFill>
                  <a:srgbClr val="333333"/>
                </a:solidFill>
                <a:highlight>
                  <a:srgbClr val="FFFFFF"/>
                </a:highlight>
              </a:rPr>
              <a:t>Compare </a:t>
            </a:r>
            <a:r>
              <a:rPr b="1" lang="en" sz="1400">
                <a:solidFill>
                  <a:srgbClr val="333333"/>
                </a:solidFill>
                <a:highlight>
                  <a:srgbClr val="FFFFFF"/>
                </a:highlight>
              </a:rPr>
              <a:t>newNode value</a:t>
            </a:r>
            <a:r>
              <a:rPr lang="en" sz="1400">
                <a:solidFill>
                  <a:srgbClr val="333333"/>
                </a:solidFill>
                <a:highlight>
                  <a:srgbClr val="FFFFFF"/>
                </a:highlight>
              </a:rPr>
              <a:t> with its </a:t>
            </a:r>
            <a:r>
              <a:rPr b="1" lang="en" sz="1400">
                <a:solidFill>
                  <a:srgbClr val="333333"/>
                </a:solidFill>
                <a:highlight>
                  <a:srgbClr val="FFFFFF"/>
                </a:highlight>
              </a:rPr>
              <a:t>Parent node</a:t>
            </a:r>
            <a:r>
              <a:rPr lang="en" sz="1400">
                <a:solidFill>
                  <a:srgbClr val="333333"/>
                </a:solidFill>
                <a:highlight>
                  <a:srgbClr val="FFFFFF"/>
                </a:highlight>
              </a:rPr>
              <a:t>.</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Char char="●"/>
            </a:pPr>
            <a:r>
              <a:rPr lang="en" sz="1400">
                <a:solidFill>
                  <a:srgbClr val="162F59"/>
                </a:solidFill>
                <a:highlight>
                  <a:srgbClr val="FFFFFF"/>
                </a:highlight>
              </a:rPr>
              <a:t>Step 3 - </a:t>
            </a:r>
            <a:r>
              <a:rPr lang="en" sz="1400">
                <a:solidFill>
                  <a:srgbClr val="333333"/>
                </a:solidFill>
                <a:highlight>
                  <a:srgbClr val="FFFFFF"/>
                </a:highlight>
              </a:rPr>
              <a:t>If </a:t>
            </a:r>
            <a:r>
              <a:rPr b="1" lang="en" sz="1400">
                <a:solidFill>
                  <a:srgbClr val="333333"/>
                </a:solidFill>
                <a:highlight>
                  <a:srgbClr val="FFFFFF"/>
                </a:highlight>
              </a:rPr>
              <a:t>newNode value is greater</a:t>
            </a:r>
            <a:r>
              <a:rPr lang="en" sz="1400">
                <a:solidFill>
                  <a:srgbClr val="333333"/>
                </a:solidFill>
                <a:highlight>
                  <a:srgbClr val="FFFFFF"/>
                </a:highlight>
              </a:rPr>
              <a:t> than its parent, then </a:t>
            </a:r>
            <a:r>
              <a:rPr b="1" lang="en" sz="1400">
                <a:solidFill>
                  <a:srgbClr val="333333"/>
                </a:solidFill>
                <a:highlight>
                  <a:srgbClr val="FFFFFF"/>
                </a:highlight>
              </a:rPr>
              <a:t>swap</a:t>
            </a:r>
            <a:r>
              <a:rPr lang="en" sz="1400">
                <a:solidFill>
                  <a:srgbClr val="333333"/>
                </a:solidFill>
                <a:highlight>
                  <a:srgbClr val="FFFFFF"/>
                </a:highlight>
              </a:rPr>
              <a:t> both of them.</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Char char="●"/>
            </a:pPr>
            <a:r>
              <a:rPr lang="en" sz="1400">
                <a:solidFill>
                  <a:srgbClr val="162F59"/>
                </a:solidFill>
                <a:highlight>
                  <a:srgbClr val="FFFFFF"/>
                </a:highlight>
              </a:rPr>
              <a:t>Step 4 - </a:t>
            </a:r>
            <a:r>
              <a:rPr lang="en" sz="1400">
                <a:solidFill>
                  <a:srgbClr val="333333"/>
                </a:solidFill>
                <a:highlight>
                  <a:srgbClr val="FFFFFF"/>
                </a:highlight>
              </a:rPr>
              <a:t>Repeat step 2 and step 3 until newNode value is less than its parent node (or) newNode reaches to root.</a:t>
            </a:r>
            <a:endParaRPr sz="1400">
              <a:solidFill>
                <a:srgbClr val="333333"/>
              </a:solidFill>
              <a:highlight>
                <a:srgbClr val="FFFFFF"/>
              </a:highlight>
            </a:endParaRPr>
          </a:p>
          <a:p>
            <a:pPr indent="0" lvl="0" marL="0" rtl="0" algn="l">
              <a:lnSpc>
                <a:spcPct val="115000"/>
              </a:lnSpc>
              <a:spcBef>
                <a:spcPts val="800"/>
              </a:spcBef>
              <a:spcAft>
                <a:spcPts val="1200"/>
              </a:spcAft>
              <a:buSzPts val="1800"/>
              <a:buNone/>
            </a:pPr>
            <a:r>
              <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ba051a4ba8_0_5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990"/>
              <a:buFont typeface="Arial"/>
              <a:buNone/>
            </a:pPr>
            <a:r>
              <a:rPr b="1" lang="en" sz="1580">
                <a:solidFill>
                  <a:srgbClr val="333333"/>
                </a:solidFill>
                <a:highlight>
                  <a:srgbClr val="FFFFFF"/>
                </a:highlight>
              </a:rPr>
              <a:t>Insertion in the Heap tree 44, 33, 77, 11, 55, 88, 66</a:t>
            </a:r>
            <a:endParaRPr b="1" sz="1580">
              <a:solidFill>
                <a:srgbClr val="333333"/>
              </a:solidFill>
              <a:highlight>
                <a:srgbClr val="FFFFFF"/>
              </a:highlight>
            </a:endParaRPr>
          </a:p>
          <a:p>
            <a:pPr indent="0" lvl="0" marL="0" rtl="0" algn="l">
              <a:lnSpc>
                <a:spcPct val="100000"/>
              </a:lnSpc>
              <a:spcBef>
                <a:spcPts val="1200"/>
              </a:spcBef>
              <a:spcAft>
                <a:spcPts val="0"/>
              </a:spcAft>
              <a:buSzPts val="990"/>
              <a:buNone/>
            </a:pPr>
            <a:r>
              <a:t/>
            </a:r>
            <a:endParaRPr sz="2520"/>
          </a:p>
        </p:txBody>
      </p:sp>
      <p:pic>
        <p:nvPicPr>
          <p:cNvPr id="389" name="Google Shape;389;g1ba051a4ba8_0_546"/>
          <p:cNvPicPr preferRelativeResize="0"/>
          <p:nvPr/>
        </p:nvPicPr>
        <p:blipFill rotWithShape="1">
          <a:blip r:embed="rId3">
            <a:alphaModFix/>
          </a:blip>
          <a:srcRect b="0" l="0" r="0" t="0"/>
          <a:stretch/>
        </p:blipFill>
        <p:spPr>
          <a:xfrm>
            <a:off x="247650" y="690575"/>
            <a:ext cx="1189300" cy="1171575"/>
          </a:xfrm>
          <a:prstGeom prst="rect">
            <a:avLst/>
          </a:prstGeom>
          <a:noFill/>
          <a:ln>
            <a:noFill/>
          </a:ln>
        </p:spPr>
      </p:pic>
      <p:pic>
        <p:nvPicPr>
          <p:cNvPr id="390" name="Google Shape;390;g1ba051a4ba8_0_546"/>
          <p:cNvPicPr preferRelativeResize="0"/>
          <p:nvPr/>
        </p:nvPicPr>
        <p:blipFill rotWithShape="1">
          <a:blip r:embed="rId4">
            <a:alphaModFix/>
          </a:blip>
          <a:srcRect b="0" l="0" r="0" t="0"/>
          <a:stretch/>
        </p:blipFill>
        <p:spPr>
          <a:xfrm>
            <a:off x="1436950" y="874675"/>
            <a:ext cx="2524750" cy="2743200"/>
          </a:xfrm>
          <a:prstGeom prst="rect">
            <a:avLst/>
          </a:prstGeom>
          <a:noFill/>
          <a:ln>
            <a:noFill/>
          </a:ln>
        </p:spPr>
      </p:pic>
      <p:pic>
        <p:nvPicPr>
          <p:cNvPr id="391" name="Google Shape;391;g1ba051a4ba8_0_546"/>
          <p:cNvPicPr preferRelativeResize="0"/>
          <p:nvPr/>
        </p:nvPicPr>
        <p:blipFill rotWithShape="1">
          <a:blip r:embed="rId5">
            <a:alphaModFix/>
          </a:blip>
          <a:srcRect b="0" l="0" r="0" t="0"/>
          <a:stretch/>
        </p:blipFill>
        <p:spPr>
          <a:xfrm>
            <a:off x="4754325" y="1017725"/>
            <a:ext cx="3333750" cy="1933575"/>
          </a:xfrm>
          <a:prstGeom prst="rect">
            <a:avLst/>
          </a:prstGeom>
          <a:noFill/>
          <a:ln>
            <a:noFill/>
          </a:ln>
        </p:spPr>
      </p:pic>
      <p:pic>
        <p:nvPicPr>
          <p:cNvPr id="392" name="Google Shape;392;g1ba051a4ba8_0_546"/>
          <p:cNvPicPr preferRelativeResize="0"/>
          <p:nvPr/>
        </p:nvPicPr>
        <p:blipFill rotWithShape="1">
          <a:blip r:embed="rId6">
            <a:alphaModFix/>
          </a:blip>
          <a:srcRect b="0" l="0" r="0" t="0"/>
          <a:stretch/>
        </p:blipFill>
        <p:spPr>
          <a:xfrm>
            <a:off x="5224375" y="3135250"/>
            <a:ext cx="2991379" cy="1735000"/>
          </a:xfrm>
          <a:prstGeom prst="rect">
            <a:avLst/>
          </a:prstGeom>
          <a:noFill/>
          <a:ln>
            <a:noFill/>
          </a:ln>
        </p:spPr>
      </p:pic>
      <p:cxnSp>
        <p:nvCxnSpPr>
          <p:cNvPr id="393" name="Google Shape;393;g1ba051a4ba8_0_546"/>
          <p:cNvCxnSpPr/>
          <p:nvPr/>
        </p:nvCxnSpPr>
        <p:spPr>
          <a:xfrm>
            <a:off x="1624975" y="1329525"/>
            <a:ext cx="523800" cy="27000"/>
          </a:xfrm>
          <a:prstGeom prst="straightConnector1">
            <a:avLst/>
          </a:prstGeom>
          <a:noFill/>
          <a:ln cap="flat" cmpd="sng" w="9525">
            <a:solidFill>
              <a:schemeClr val="dk2"/>
            </a:solidFill>
            <a:prstDash val="solid"/>
            <a:round/>
            <a:headEnd len="sm" w="sm" type="none"/>
            <a:tailEnd len="med" w="med" type="triangle"/>
          </a:ln>
        </p:spPr>
      </p:cxnSp>
      <p:cxnSp>
        <p:nvCxnSpPr>
          <p:cNvPr id="394" name="Google Shape;394;g1ba051a4ba8_0_546"/>
          <p:cNvCxnSpPr/>
          <p:nvPr/>
        </p:nvCxnSpPr>
        <p:spPr>
          <a:xfrm>
            <a:off x="4572000" y="1468500"/>
            <a:ext cx="523800" cy="27000"/>
          </a:xfrm>
          <a:prstGeom prst="straightConnector1">
            <a:avLst/>
          </a:prstGeom>
          <a:noFill/>
          <a:ln cap="flat" cmpd="sng" w="9525">
            <a:solidFill>
              <a:schemeClr val="dk2"/>
            </a:solidFill>
            <a:prstDash val="solid"/>
            <a:round/>
            <a:headEnd len="sm" w="sm" type="none"/>
            <a:tailEnd len="med" w="med" type="triangle"/>
          </a:ln>
        </p:spPr>
      </p:cxnSp>
      <p:cxnSp>
        <p:nvCxnSpPr>
          <p:cNvPr id="395" name="Google Shape;395;g1ba051a4ba8_0_546"/>
          <p:cNvCxnSpPr/>
          <p:nvPr/>
        </p:nvCxnSpPr>
        <p:spPr>
          <a:xfrm>
            <a:off x="6661025" y="2390450"/>
            <a:ext cx="67200" cy="483600"/>
          </a:xfrm>
          <a:prstGeom prst="straightConnector1">
            <a:avLst/>
          </a:prstGeom>
          <a:noFill/>
          <a:ln cap="flat" cmpd="sng" w="9525">
            <a:solidFill>
              <a:schemeClr val="dk2"/>
            </a:solidFill>
            <a:prstDash val="solid"/>
            <a:round/>
            <a:headEnd len="sm" w="sm" type="none"/>
            <a:tailEnd len="med" w="med" type="triangle"/>
          </a:ln>
        </p:spPr>
      </p:cxnSp>
      <p:cxnSp>
        <p:nvCxnSpPr>
          <p:cNvPr id="396" name="Google Shape;396;g1ba051a4ba8_0_546"/>
          <p:cNvCxnSpPr>
            <a:endCxn id="392" idx="2"/>
          </p:cNvCxnSpPr>
          <p:nvPr/>
        </p:nvCxnSpPr>
        <p:spPr>
          <a:xfrm>
            <a:off x="6687965" y="4498850"/>
            <a:ext cx="32100" cy="3714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g1ba051a4ba8_0_558"/>
          <p:cNvPicPr preferRelativeResize="0"/>
          <p:nvPr/>
        </p:nvPicPr>
        <p:blipFill rotWithShape="1">
          <a:blip r:embed="rId3">
            <a:alphaModFix/>
          </a:blip>
          <a:srcRect b="0" l="0" r="0" t="0"/>
          <a:stretch/>
        </p:blipFill>
        <p:spPr>
          <a:xfrm>
            <a:off x="186150" y="125475"/>
            <a:ext cx="2284875" cy="2197825"/>
          </a:xfrm>
          <a:prstGeom prst="rect">
            <a:avLst/>
          </a:prstGeom>
          <a:noFill/>
          <a:ln>
            <a:noFill/>
          </a:ln>
        </p:spPr>
      </p:pic>
      <p:pic>
        <p:nvPicPr>
          <p:cNvPr id="402" name="Google Shape;402;g1ba051a4ba8_0_558"/>
          <p:cNvPicPr preferRelativeResize="0"/>
          <p:nvPr/>
        </p:nvPicPr>
        <p:blipFill rotWithShape="1">
          <a:blip r:embed="rId4">
            <a:alphaModFix/>
          </a:blip>
          <a:srcRect b="0" l="0" r="0" t="0"/>
          <a:stretch/>
        </p:blipFill>
        <p:spPr>
          <a:xfrm>
            <a:off x="2623425" y="152400"/>
            <a:ext cx="2748375" cy="2419350"/>
          </a:xfrm>
          <a:prstGeom prst="rect">
            <a:avLst/>
          </a:prstGeom>
          <a:noFill/>
          <a:ln>
            <a:noFill/>
          </a:ln>
        </p:spPr>
      </p:pic>
      <p:pic>
        <p:nvPicPr>
          <p:cNvPr id="403" name="Google Shape;403;g1ba051a4ba8_0_558"/>
          <p:cNvPicPr preferRelativeResize="0"/>
          <p:nvPr/>
        </p:nvPicPr>
        <p:blipFill rotWithShape="1">
          <a:blip r:embed="rId5">
            <a:alphaModFix/>
          </a:blip>
          <a:srcRect b="0" l="0" r="0" t="0"/>
          <a:stretch/>
        </p:blipFill>
        <p:spPr>
          <a:xfrm>
            <a:off x="5524200" y="152400"/>
            <a:ext cx="3178125" cy="2546925"/>
          </a:xfrm>
          <a:prstGeom prst="rect">
            <a:avLst/>
          </a:prstGeom>
          <a:noFill/>
          <a:ln>
            <a:noFill/>
          </a:ln>
        </p:spPr>
      </p:pic>
      <p:pic>
        <p:nvPicPr>
          <p:cNvPr id="404" name="Google Shape;404;g1ba051a4ba8_0_558"/>
          <p:cNvPicPr preferRelativeResize="0"/>
          <p:nvPr/>
        </p:nvPicPr>
        <p:blipFill rotWithShape="1">
          <a:blip r:embed="rId6">
            <a:alphaModFix/>
          </a:blip>
          <a:srcRect b="0" l="0" r="0" t="0"/>
          <a:stretch/>
        </p:blipFill>
        <p:spPr>
          <a:xfrm>
            <a:off x="152400" y="2724150"/>
            <a:ext cx="3071748" cy="2266950"/>
          </a:xfrm>
          <a:prstGeom prst="rect">
            <a:avLst/>
          </a:prstGeom>
          <a:noFill/>
          <a:ln>
            <a:noFill/>
          </a:ln>
        </p:spPr>
      </p:pic>
      <p:grpSp>
        <p:nvGrpSpPr>
          <p:cNvPr id="405" name="Google Shape;405;g1ba051a4ba8_0_558"/>
          <p:cNvGrpSpPr/>
          <p:nvPr/>
        </p:nvGrpSpPr>
        <p:grpSpPr>
          <a:xfrm>
            <a:off x="3224150" y="2724150"/>
            <a:ext cx="3071748" cy="2266950"/>
            <a:chOff x="3224150" y="2724150"/>
            <a:chExt cx="3071748" cy="2266950"/>
          </a:xfrm>
        </p:grpSpPr>
        <p:pic>
          <p:nvPicPr>
            <p:cNvPr id="406" name="Google Shape;406;g1ba051a4ba8_0_558"/>
            <p:cNvPicPr preferRelativeResize="0"/>
            <p:nvPr/>
          </p:nvPicPr>
          <p:blipFill rotWithShape="1">
            <a:blip r:embed="rId6">
              <a:alphaModFix/>
            </a:blip>
            <a:srcRect b="0" l="0" r="0" t="0"/>
            <a:stretch/>
          </p:blipFill>
          <p:spPr>
            <a:xfrm>
              <a:off x="3224150" y="2724150"/>
              <a:ext cx="3071748" cy="2266950"/>
            </a:xfrm>
            <a:prstGeom prst="rect">
              <a:avLst/>
            </a:prstGeom>
            <a:noFill/>
            <a:ln>
              <a:noFill/>
            </a:ln>
          </p:spPr>
        </p:pic>
        <p:sp>
          <p:nvSpPr>
            <p:cNvPr id="407" name="Google Shape;407;g1ba051a4ba8_0_558"/>
            <p:cNvSpPr/>
            <p:nvPr/>
          </p:nvSpPr>
          <p:spPr>
            <a:xfrm>
              <a:off x="5438950" y="3649425"/>
              <a:ext cx="510300" cy="41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88</a:t>
              </a:r>
              <a:endParaRPr b="1" i="0" sz="1200" u="none" cap="none" strike="noStrike">
                <a:solidFill>
                  <a:srgbClr val="000000"/>
                </a:solidFill>
                <a:latin typeface="Arial"/>
                <a:ea typeface="Arial"/>
                <a:cs typeface="Arial"/>
                <a:sym typeface="Arial"/>
              </a:endParaRPr>
            </a:p>
          </p:txBody>
        </p:sp>
        <p:sp>
          <p:nvSpPr>
            <p:cNvPr id="408" name="Google Shape;408;g1ba051a4ba8_0_558"/>
            <p:cNvSpPr/>
            <p:nvPr/>
          </p:nvSpPr>
          <p:spPr>
            <a:xfrm>
              <a:off x="5255600" y="4419600"/>
              <a:ext cx="510300" cy="41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44</a:t>
              </a:r>
              <a:endParaRPr b="1" i="0" sz="1200" u="none" cap="none" strike="noStrike">
                <a:solidFill>
                  <a:srgbClr val="000000"/>
                </a:solidFill>
                <a:latin typeface="Arial"/>
                <a:ea typeface="Arial"/>
                <a:cs typeface="Arial"/>
                <a:sym typeface="Arial"/>
              </a:endParaRPr>
            </a:p>
          </p:txBody>
        </p:sp>
      </p:grpSp>
      <p:grpSp>
        <p:nvGrpSpPr>
          <p:cNvPr id="409" name="Google Shape;409;g1ba051a4ba8_0_558"/>
          <p:cNvGrpSpPr/>
          <p:nvPr/>
        </p:nvGrpSpPr>
        <p:grpSpPr>
          <a:xfrm>
            <a:off x="5856325" y="2670425"/>
            <a:ext cx="3071748" cy="2266950"/>
            <a:chOff x="3224150" y="2724150"/>
            <a:chExt cx="3071748" cy="2266950"/>
          </a:xfrm>
        </p:grpSpPr>
        <p:pic>
          <p:nvPicPr>
            <p:cNvPr id="410" name="Google Shape;410;g1ba051a4ba8_0_558"/>
            <p:cNvPicPr preferRelativeResize="0"/>
            <p:nvPr/>
          </p:nvPicPr>
          <p:blipFill rotWithShape="1">
            <a:blip r:embed="rId6">
              <a:alphaModFix/>
            </a:blip>
            <a:srcRect b="0" l="0" r="0" t="0"/>
            <a:stretch/>
          </p:blipFill>
          <p:spPr>
            <a:xfrm>
              <a:off x="3224150" y="2724150"/>
              <a:ext cx="3071748" cy="2266950"/>
            </a:xfrm>
            <a:prstGeom prst="rect">
              <a:avLst/>
            </a:prstGeom>
            <a:noFill/>
            <a:ln>
              <a:noFill/>
            </a:ln>
          </p:spPr>
        </p:pic>
        <p:sp>
          <p:nvSpPr>
            <p:cNvPr id="411" name="Google Shape;411;g1ba051a4ba8_0_558"/>
            <p:cNvSpPr/>
            <p:nvPr/>
          </p:nvSpPr>
          <p:spPr>
            <a:xfrm>
              <a:off x="5438950" y="3649425"/>
              <a:ext cx="510300" cy="41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88</a:t>
              </a:r>
              <a:endParaRPr b="1" i="0" sz="1200" u="none" cap="none" strike="noStrike">
                <a:solidFill>
                  <a:srgbClr val="000000"/>
                </a:solidFill>
                <a:latin typeface="Arial"/>
                <a:ea typeface="Arial"/>
                <a:cs typeface="Arial"/>
                <a:sym typeface="Arial"/>
              </a:endParaRPr>
            </a:p>
          </p:txBody>
        </p:sp>
        <p:sp>
          <p:nvSpPr>
            <p:cNvPr id="412" name="Google Shape;412;g1ba051a4ba8_0_558"/>
            <p:cNvSpPr/>
            <p:nvPr/>
          </p:nvSpPr>
          <p:spPr>
            <a:xfrm>
              <a:off x="5255600" y="4419600"/>
              <a:ext cx="510300" cy="41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44</a:t>
              </a:r>
              <a:endParaRPr b="1" i="0" sz="1200" u="none" cap="none" strike="noStrike">
                <a:solidFill>
                  <a:srgbClr val="000000"/>
                </a:solidFill>
                <a:latin typeface="Arial"/>
                <a:ea typeface="Arial"/>
                <a:cs typeface="Arial"/>
                <a:sym typeface="Arial"/>
              </a:endParaRPr>
            </a:p>
          </p:txBody>
        </p:sp>
      </p:grpSp>
      <p:grpSp>
        <p:nvGrpSpPr>
          <p:cNvPr id="413" name="Google Shape;413;g1ba051a4ba8_0_558"/>
          <p:cNvGrpSpPr/>
          <p:nvPr/>
        </p:nvGrpSpPr>
        <p:grpSpPr>
          <a:xfrm>
            <a:off x="8506693" y="3951120"/>
            <a:ext cx="580957" cy="820805"/>
            <a:chOff x="8506693" y="3951120"/>
            <a:chExt cx="580957" cy="820805"/>
          </a:xfrm>
        </p:grpSpPr>
        <p:cxnSp>
          <p:nvCxnSpPr>
            <p:cNvPr id="414" name="Google Shape;414;g1ba051a4ba8_0_558"/>
            <p:cNvCxnSpPr>
              <a:stCxn id="411" idx="5"/>
              <a:endCxn id="415" idx="0"/>
            </p:cNvCxnSpPr>
            <p:nvPr/>
          </p:nvCxnSpPr>
          <p:spPr>
            <a:xfrm>
              <a:off x="8506693" y="3951120"/>
              <a:ext cx="325800" cy="404400"/>
            </a:xfrm>
            <a:prstGeom prst="straightConnector1">
              <a:avLst/>
            </a:prstGeom>
            <a:noFill/>
            <a:ln cap="flat" cmpd="sng" w="9525">
              <a:solidFill>
                <a:schemeClr val="dk2"/>
              </a:solidFill>
              <a:prstDash val="solid"/>
              <a:round/>
              <a:headEnd len="sm" w="sm" type="none"/>
              <a:tailEnd len="sm" w="sm" type="none"/>
            </a:ln>
          </p:spPr>
        </p:cxnSp>
        <p:sp>
          <p:nvSpPr>
            <p:cNvPr id="415" name="Google Shape;415;g1ba051a4ba8_0_558"/>
            <p:cNvSpPr/>
            <p:nvPr/>
          </p:nvSpPr>
          <p:spPr>
            <a:xfrm>
              <a:off x="8577350" y="4355525"/>
              <a:ext cx="510300" cy="416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66</a:t>
              </a:r>
              <a:endParaRPr b="1" i="0" sz="1200" u="none" cap="none" strike="noStrike">
                <a:solidFill>
                  <a:srgbClr val="000000"/>
                </a:solidFill>
                <a:latin typeface="Arial"/>
                <a:ea typeface="Arial"/>
                <a:cs typeface="Arial"/>
                <a:sym typeface="Arial"/>
              </a:endParaRPr>
            </a:p>
          </p:txBody>
        </p:sp>
      </p:grpSp>
      <p:cxnSp>
        <p:nvCxnSpPr>
          <p:cNvPr id="416" name="Google Shape;416;g1ba051a4ba8_0_558"/>
          <p:cNvCxnSpPr/>
          <p:nvPr/>
        </p:nvCxnSpPr>
        <p:spPr>
          <a:xfrm>
            <a:off x="2524750" y="859500"/>
            <a:ext cx="483600" cy="0"/>
          </a:xfrm>
          <a:prstGeom prst="straightConnector1">
            <a:avLst/>
          </a:prstGeom>
          <a:noFill/>
          <a:ln cap="flat" cmpd="sng" w="9525">
            <a:solidFill>
              <a:schemeClr val="dk2"/>
            </a:solidFill>
            <a:prstDash val="solid"/>
            <a:round/>
            <a:headEnd len="sm" w="sm" type="none"/>
            <a:tailEnd len="med" w="med" type="triangle"/>
          </a:ln>
        </p:spPr>
      </p:cxnSp>
      <p:cxnSp>
        <p:nvCxnSpPr>
          <p:cNvPr id="417" name="Google Shape;417;g1ba051a4ba8_0_558"/>
          <p:cNvCxnSpPr/>
          <p:nvPr/>
        </p:nvCxnSpPr>
        <p:spPr>
          <a:xfrm>
            <a:off x="5604775" y="783588"/>
            <a:ext cx="483600" cy="0"/>
          </a:xfrm>
          <a:prstGeom prst="straightConnector1">
            <a:avLst/>
          </a:prstGeom>
          <a:noFill/>
          <a:ln cap="flat" cmpd="sng" w="9525">
            <a:solidFill>
              <a:schemeClr val="dk2"/>
            </a:solidFill>
            <a:prstDash val="solid"/>
            <a:round/>
            <a:headEnd len="sm" w="sm" type="none"/>
            <a:tailEnd len="med" w="med" type="triangle"/>
          </a:ln>
        </p:spPr>
      </p:cxnSp>
      <p:cxnSp>
        <p:nvCxnSpPr>
          <p:cNvPr id="418" name="Google Shape;418;g1ba051a4ba8_0_558"/>
          <p:cNvCxnSpPr/>
          <p:nvPr/>
        </p:nvCxnSpPr>
        <p:spPr>
          <a:xfrm>
            <a:off x="6634175" y="2403875"/>
            <a:ext cx="27000" cy="214800"/>
          </a:xfrm>
          <a:prstGeom prst="straightConnector1">
            <a:avLst/>
          </a:prstGeom>
          <a:noFill/>
          <a:ln cap="flat" cmpd="sng" w="9525">
            <a:solidFill>
              <a:schemeClr val="dk2"/>
            </a:solidFill>
            <a:prstDash val="solid"/>
            <a:round/>
            <a:headEnd len="sm" w="sm" type="none"/>
            <a:tailEnd len="med" w="med" type="stealth"/>
          </a:ln>
        </p:spPr>
      </p:cxnSp>
      <p:cxnSp>
        <p:nvCxnSpPr>
          <p:cNvPr id="419" name="Google Shape;419;g1ba051a4ba8_0_558"/>
          <p:cNvCxnSpPr/>
          <p:nvPr/>
        </p:nvCxnSpPr>
        <p:spPr>
          <a:xfrm rot="10800000">
            <a:off x="1087800" y="2497925"/>
            <a:ext cx="5600100" cy="107400"/>
          </a:xfrm>
          <a:prstGeom prst="straightConnector1">
            <a:avLst/>
          </a:prstGeom>
          <a:noFill/>
          <a:ln cap="flat" cmpd="sng" w="9525">
            <a:solidFill>
              <a:schemeClr val="dk2"/>
            </a:solidFill>
            <a:prstDash val="solid"/>
            <a:round/>
            <a:headEnd len="sm" w="sm" type="none"/>
            <a:tailEnd len="med" w="med" type="triangle"/>
          </a:ln>
        </p:spPr>
      </p:cxnSp>
      <p:cxnSp>
        <p:nvCxnSpPr>
          <p:cNvPr id="420" name="Google Shape;420;g1ba051a4ba8_0_558"/>
          <p:cNvCxnSpPr/>
          <p:nvPr/>
        </p:nvCxnSpPr>
        <p:spPr>
          <a:xfrm>
            <a:off x="1114650" y="2524750"/>
            <a:ext cx="40200" cy="644700"/>
          </a:xfrm>
          <a:prstGeom prst="straightConnector1">
            <a:avLst/>
          </a:prstGeom>
          <a:noFill/>
          <a:ln cap="flat" cmpd="sng" w="9525">
            <a:solidFill>
              <a:schemeClr val="dk2"/>
            </a:solidFill>
            <a:prstDash val="solid"/>
            <a:round/>
            <a:headEnd len="sm" w="sm" type="none"/>
            <a:tailEnd len="med" w="med" type="triangle"/>
          </a:ln>
        </p:spPr>
      </p:cxnSp>
      <p:cxnSp>
        <p:nvCxnSpPr>
          <p:cNvPr id="421" name="Google Shape;421;g1ba051a4ba8_0_558"/>
          <p:cNvCxnSpPr/>
          <p:nvPr/>
        </p:nvCxnSpPr>
        <p:spPr>
          <a:xfrm>
            <a:off x="2914200" y="3397675"/>
            <a:ext cx="1047600" cy="53700"/>
          </a:xfrm>
          <a:prstGeom prst="straightConnector1">
            <a:avLst/>
          </a:prstGeom>
          <a:noFill/>
          <a:ln cap="flat" cmpd="sng" w="9525">
            <a:solidFill>
              <a:schemeClr val="dk2"/>
            </a:solidFill>
            <a:prstDash val="solid"/>
            <a:round/>
            <a:headEnd len="sm" w="sm" type="none"/>
            <a:tailEnd len="med" w="med" type="triangle"/>
          </a:ln>
        </p:spPr>
      </p:cxnSp>
      <p:cxnSp>
        <p:nvCxnSpPr>
          <p:cNvPr id="422" name="Google Shape;422;g1ba051a4ba8_0_558"/>
          <p:cNvCxnSpPr/>
          <p:nvPr/>
        </p:nvCxnSpPr>
        <p:spPr>
          <a:xfrm>
            <a:off x="5809800" y="3321475"/>
            <a:ext cx="1047600" cy="53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ba051a4ba8_0_5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0000"/>
              </a:lnSpc>
              <a:spcBef>
                <a:spcPts val="1500"/>
              </a:spcBef>
              <a:spcAft>
                <a:spcPts val="800"/>
              </a:spcAft>
              <a:buClr>
                <a:schemeClr val="dk1"/>
              </a:buClr>
              <a:buSzPct val="31884"/>
              <a:buFont typeface="Arial"/>
              <a:buNone/>
            </a:pPr>
            <a:r>
              <a:rPr b="1" lang="en" sz="3450">
                <a:highlight>
                  <a:srgbClr val="FFFFFF"/>
                </a:highlight>
              </a:rPr>
              <a:t>Deletion Operation in Max Heap</a:t>
            </a:r>
            <a:endParaRPr/>
          </a:p>
        </p:txBody>
      </p:sp>
      <p:sp>
        <p:nvSpPr>
          <p:cNvPr id="428" name="Google Shape;428;g1ba051a4ba8_0_583"/>
          <p:cNvSpPr txBox="1"/>
          <p:nvPr>
            <p:ph idx="1" type="body"/>
          </p:nvPr>
        </p:nvSpPr>
        <p:spPr>
          <a:xfrm>
            <a:off x="311700" y="1192775"/>
            <a:ext cx="8520600" cy="3776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Clr>
                <a:schemeClr val="dk1"/>
              </a:buClr>
              <a:buSzPct val="74536"/>
              <a:buFont typeface="Arial"/>
              <a:buNone/>
            </a:pPr>
            <a:r>
              <a:rPr lang="en" sz="1475">
                <a:solidFill>
                  <a:srgbClr val="333333"/>
                </a:solidFill>
                <a:highlight>
                  <a:srgbClr val="FFFFFF"/>
                </a:highlight>
              </a:rPr>
              <a:t>In a max heap, deleting the last node is very simple as it does not disturb max heap properties.</a:t>
            </a:r>
            <a:endParaRPr sz="1475">
              <a:solidFill>
                <a:srgbClr val="333333"/>
              </a:solidFill>
              <a:highlight>
                <a:srgbClr val="FFFFFF"/>
              </a:highlight>
            </a:endParaRPr>
          </a:p>
          <a:p>
            <a:pPr indent="0" lvl="0" marL="0" rtl="0" algn="just">
              <a:lnSpc>
                <a:spcPct val="115000"/>
              </a:lnSpc>
              <a:spcBef>
                <a:spcPts val="800"/>
              </a:spcBef>
              <a:spcAft>
                <a:spcPts val="0"/>
              </a:spcAft>
              <a:buClr>
                <a:schemeClr val="dk1"/>
              </a:buClr>
              <a:buSzPct val="74536"/>
              <a:buFont typeface="Arial"/>
              <a:buNone/>
            </a:pPr>
            <a:r>
              <a:rPr lang="en" sz="1475">
                <a:solidFill>
                  <a:srgbClr val="333333"/>
                </a:solidFill>
                <a:highlight>
                  <a:srgbClr val="FFFFFF"/>
                </a:highlight>
              </a:rPr>
              <a:t>Deleting root node from a max heap is little difficult as it disturbs the max heap properties. We use the following steps to delete the root node from a max heap...</a:t>
            </a:r>
            <a:endParaRPr sz="1475">
              <a:solidFill>
                <a:srgbClr val="333333"/>
              </a:solidFill>
              <a:highlight>
                <a:srgbClr val="FFFFFF"/>
              </a:highlight>
            </a:endParaRPr>
          </a:p>
          <a:p>
            <a:pPr indent="-315306" lvl="0" marL="457200" rtl="0" algn="l">
              <a:lnSpc>
                <a:spcPct val="115000"/>
              </a:lnSpc>
              <a:spcBef>
                <a:spcPts val="800"/>
              </a:spcBef>
              <a:spcAft>
                <a:spcPts val="0"/>
              </a:spcAft>
              <a:buClr>
                <a:srgbClr val="333333"/>
              </a:buClr>
              <a:buSzPct val="100000"/>
              <a:buChar char="●"/>
            </a:pPr>
            <a:r>
              <a:rPr lang="en" sz="1475">
                <a:solidFill>
                  <a:srgbClr val="162F59"/>
                </a:solidFill>
                <a:highlight>
                  <a:srgbClr val="FFFFFF"/>
                </a:highlight>
              </a:rPr>
              <a:t>Step 1 - </a:t>
            </a:r>
            <a:r>
              <a:rPr b="1" lang="en" sz="1475">
                <a:solidFill>
                  <a:srgbClr val="333333"/>
                </a:solidFill>
                <a:highlight>
                  <a:srgbClr val="FFFFFF"/>
                </a:highlight>
              </a:rPr>
              <a:t>Swap</a:t>
            </a:r>
            <a:r>
              <a:rPr lang="en" sz="1475">
                <a:solidFill>
                  <a:srgbClr val="333333"/>
                </a:solidFill>
                <a:highlight>
                  <a:srgbClr val="FFFFFF"/>
                </a:highlight>
              </a:rPr>
              <a:t> the </a:t>
            </a:r>
            <a:r>
              <a:rPr b="1" lang="en" sz="1475">
                <a:solidFill>
                  <a:srgbClr val="333333"/>
                </a:solidFill>
                <a:highlight>
                  <a:srgbClr val="FFFFFF"/>
                </a:highlight>
              </a:rPr>
              <a:t>root</a:t>
            </a:r>
            <a:r>
              <a:rPr lang="en" sz="1475">
                <a:solidFill>
                  <a:srgbClr val="333333"/>
                </a:solidFill>
                <a:highlight>
                  <a:srgbClr val="FFFFFF"/>
                </a:highlight>
              </a:rPr>
              <a:t> node with </a:t>
            </a:r>
            <a:r>
              <a:rPr b="1" lang="en" sz="1475">
                <a:solidFill>
                  <a:srgbClr val="333333"/>
                </a:solidFill>
                <a:highlight>
                  <a:srgbClr val="FFFFFF"/>
                </a:highlight>
              </a:rPr>
              <a:t>last</a:t>
            </a:r>
            <a:r>
              <a:rPr lang="en" sz="1475">
                <a:solidFill>
                  <a:srgbClr val="333333"/>
                </a:solidFill>
                <a:highlight>
                  <a:srgbClr val="FFFFFF"/>
                </a:highlight>
              </a:rPr>
              <a:t> node in max heap</a:t>
            </a:r>
            <a:endParaRPr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2 - </a:t>
            </a:r>
            <a:r>
              <a:rPr b="1" lang="en" sz="1475">
                <a:solidFill>
                  <a:srgbClr val="333333"/>
                </a:solidFill>
                <a:highlight>
                  <a:srgbClr val="FFFFFF"/>
                </a:highlight>
              </a:rPr>
              <a:t>Delete</a:t>
            </a:r>
            <a:r>
              <a:rPr lang="en" sz="1475">
                <a:solidFill>
                  <a:srgbClr val="333333"/>
                </a:solidFill>
                <a:highlight>
                  <a:srgbClr val="FFFFFF"/>
                </a:highlight>
              </a:rPr>
              <a:t> last node.</a:t>
            </a:r>
            <a:endParaRPr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3 - </a:t>
            </a:r>
            <a:r>
              <a:rPr lang="en" sz="1475">
                <a:solidFill>
                  <a:srgbClr val="333333"/>
                </a:solidFill>
                <a:highlight>
                  <a:srgbClr val="FFFFFF"/>
                </a:highlight>
              </a:rPr>
              <a:t>Now, compare </a:t>
            </a:r>
            <a:r>
              <a:rPr b="1" lang="en" sz="1475">
                <a:solidFill>
                  <a:srgbClr val="333333"/>
                </a:solidFill>
                <a:highlight>
                  <a:srgbClr val="FFFFFF"/>
                </a:highlight>
              </a:rPr>
              <a:t>root value</a:t>
            </a:r>
            <a:r>
              <a:rPr lang="en" sz="1475">
                <a:solidFill>
                  <a:srgbClr val="333333"/>
                </a:solidFill>
                <a:highlight>
                  <a:srgbClr val="FFFFFF"/>
                </a:highlight>
              </a:rPr>
              <a:t> with its </a:t>
            </a:r>
            <a:r>
              <a:rPr b="1" lang="en" sz="1475">
                <a:solidFill>
                  <a:srgbClr val="333333"/>
                </a:solidFill>
                <a:highlight>
                  <a:srgbClr val="FFFFFF"/>
                </a:highlight>
              </a:rPr>
              <a:t>left child value</a:t>
            </a:r>
            <a:r>
              <a:rPr lang="en" sz="1475">
                <a:solidFill>
                  <a:srgbClr val="333333"/>
                </a:solidFill>
                <a:highlight>
                  <a:srgbClr val="FFFFFF"/>
                </a:highlight>
              </a:rPr>
              <a:t>.</a:t>
            </a:r>
            <a:endParaRPr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4 - </a:t>
            </a:r>
            <a:r>
              <a:rPr lang="en" sz="1475">
                <a:solidFill>
                  <a:srgbClr val="333333"/>
                </a:solidFill>
                <a:highlight>
                  <a:srgbClr val="FFFFFF"/>
                </a:highlight>
              </a:rPr>
              <a:t>If </a:t>
            </a:r>
            <a:r>
              <a:rPr b="1" lang="en" sz="1475">
                <a:solidFill>
                  <a:srgbClr val="333333"/>
                </a:solidFill>
                <a:highlight>
                  <a:srgbClr val="FFFFFF"/>
                </a:highlight>
              </a:rPr>
              <a:t>root value is smaller</a:t>
            </a:r>
            <a:r>
              <a:rPr lang="en" sz="1475">
                <a:solidFill>
                  <a:srgbClr val="333333"/>
                </a:solidFill>
                <a:highlight>
                  <a:srgbClr val="FFFFFF"/>
                </a:highlight>
              </a:rPr>
              <a:t> than its left child, then compare </a:t>
            </a:r>
            <a:r>
              <a:rPr b="1" lang="en" sz="1475">
                <a:solidFill>
                  <a:srgbClr val="333333"/>
                </a:solidFill>
                <a:highlight>
                  <a:srgbClr val="FFFFFF"/>
                </a:highlight>
              </a:rPr>
              <a:t>left child</a:t>
            </a:r>
            <a:r>
              <a:rPr lang="en" sz="1475">
                <a:solidFill>
                  <a:srgbClr val="333333"/>
                </a:solidFill>
                <a:highlight>
                  <a:srgbClr val="FFFFFF"/>
                </a:highlight>
              </a:rPr>
              <a:t> with its </a:t>
            </a:r>
            <a:r>
              <a:rPr b="1" lang="en" sz="1475">
                <a:solidFill>
                  <a:srgbClr val="333333"/>
                </a:solidFill>
                <a:highlight>
                  <a:srgbClr val="FFFFFF"/>
                </a:highlight>
              </a:rPr>
              <a:t>right sibling</a:t>
            </a:r>
            <a:r>
              <a:rPr lang="en" sz="1475">
                <a:solidFill>
                  <a:srgbClr val="333333"/>
                </a:solidFill>
                <a:highlight>
                  <a:srgbClr val="FFFFFF"/>
                </a:highlight>
              </a:rPr>
              <a:t>. Else goto </a:t>
            </a:r>
            <a:r>
              <a:rPr b="1" lang="en" sz="1475">
                <a:solidFill>
                  <a:srgbClr val="333333"/>
                </a:solidFill>
                <a:highlight>
                  <a:srgbClr val="FFFFFF"/>
                </a:highlight>
              </a:rPr>
              <a:t>Step 6</a:t>
            </a:r>
            <a:endParaRPr b="1"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5 - </a:t>
            </a:r>
            <a:r>
              <a:rPr lang="en" sz="1475">
                <a:solidFill>
                  <a:srgbClr val="333333"/>
                </a:solidFill>
                <a:highlight>
                  <a:srgbClr val="FFFFFF"/>
                </a:highlight>
              </a:rPr>
              <a:t>If </a:t>
            </a:r>
            <a:r>
              <a:rPr b="1" lang="en" sz="1475">
                <a:solidFill>
                  <a:srgbClr val="333333"/>
                </a:solidFill>
                <a:highlight>
                  <a:srgbClr val="FFFFFF"/>
                </a:highlight>
              </a:rPr>
              <a:t>left child value is larger</a:t>
            </a:r>
            <a:r>
              <a:rPr lang="en" sz="1475">
                <a:solidFill>
                  <a:srgbClr val="333333"/>
                </a:solidFill>
                <a:highlight>
                  <a:srgbClr val="FFFFFF"/>
                </a:highlight>
              </a:rPr>
              <a:t> than its </a:t>
            </a:r>
            <a:r>
              <a:rPr b="1" lang="en" sz="1475">
                <a:solidFill>
                  <a:srgbClr val="333333"/>
                </a:solidFill>
                <a:highlight>
                  <a:srgbClr val="FFFFFF"/>
                </a:highlight>
              </a:rPr>
              <a:t>right sibling</a:t>
            </a:r>
            <a:r>
              <a:rPr lang="en" sz="1475">
                <a:solidFill>
                  <a:srgbClr val="333333"/>
                </a:solidFill>
                <a:highlight>
                  <a:srgbClr val="FFFFFF"/>
                </a:highlight>
              </a:rPr>
              <a:t>, then </a:t>
            </a:r>
            <a:r>
              <a:rPr b="1" lang="en" sz="1475">
                <a:solidFill>
                  <a:srgbClr val="333333"/>
                </a:solidFill>
                <a:highlight>
                  <a:srgbClr val="FFFFFF"/>
                </a:highlight>
              </a:rPr>
              <a:t>swap root</a:t>
            </a:r>
            <a:r>
              <a:rPr lang="en" sz="1475">
                <a:solidFill>
                  <a:srgbClr val="333333"/>
                </a:solidFill>
                <a:highlight>
                  <a:srgbClr val="FFFFFF"/>
                </a:highlight>
              </a:rPr>
              <a:t> with </a:t>
            </a:r>
            <a:r>
              <a:rPr b="1" lang="en" sz="1475">
                <a:solidFill>
                  <a:srgbClr val="333333"/>
                </a:solidFill>
                <a:highlight>
                  <a:srgbClr val="FFFFFF"/>
                </a:highlight>
              </a:rPr>
              <a:t>left child</a:t>
            </a:r>
            <a:r>
              <a:rPr lang="en" sz="1475">
                <a:solidFill>
                  <a:srgbClr val="333333"/>
                </a:solidFill>
                <a:highlight>
                  <a:srgbClr val="FFFFFF"/>
                </a:highlight>
              </a:rPr>
              <a:t> otherwise </a:t>
            </a:r>
            <a:r>
              <a:rPr b="1" lang="en" sz="1475">
                <a:solidFill>
                  <a:srgbClr val="333333"/>
                </a:solidFill>
                <a:highlight>
                  <a:srgbClr val="FFFFFF"/>
                </a:highlight>
              </a:rPr>
              <a:t>swap root</a:t>
            </a:r>
            <a:r>
              <a:rPr lang="en" sz="1475">
                <a:solidFill>
                  <a:srgbClr val="333333"/>
                </a:solidFill>
                <a:highlight>
                  <a:srgbClr val="FFFFFF"/>
                </a:highlight>
              </a:rPr>
              <a:t> with its </a:t>
            </a:r>
            <a:r>
              <a:rPr b="1" lang="en" sz="1475">
                <a:solidFill>
                  <a:srgbClr val="333333"/>
                </a:solidFill>
                <a:highlight>
                  <a:srgbClr val="FFFFFF"/>
                </a:highlight>
              </a:rPr>
              <a:t>right child</a:t>
            </a:r>
            <a:r>
              <a:rPr lang="en" sz="1475">
                <a:solidFill>
                  <a:srgbClr val="333333"/>
                </a:solidFill>
                <a:highlight>
                  <a:srgbClr val="FFFFFF"/>
                </a:highlight>
              </a:rPr>
              <a:t>.</a:t>
            </a:r>
            <a:endParaRPr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6 - </a:t>
            </a:r>
            <a:r>
              <a:rPr lang="en" sz="1475">
                <a:solidFill>
                  <a:srgbClr val="333333"/>
                </a:solidFill>
                <a:highlight>
                  <a:srgbClr val="FFFFFF"/>
                </a:highlight>
              </a:rPr>
              <a:t>If </a:t>
            </a:r>
            <a:r>
              <a:rPr b="1" lang="en" sz="1475">
                <a:solidFill>
                  <a:srgbClr val="333333"/>
                </a:solidFill>
                <a:highlight>
                  <a:srgbClr val="FFFFFF"/>
                </a:highlight>
              </a:rPr>
              <a:t>root value is larger</a:t>
            </a:r>
            <a:r>
              <a:rPr lang="en" sz="1475">
                <a:solidFill>
                  <a:srgbClr val="333333"/>
                </a:solidFill>
                <a:highlight>
                  <a:srgbClr val="FFFFFF"/>
                </a:highlight>
              </a:rPr>
              <a:t> than its left child, then compare </a:t>
            </a:r>
            <a:r>
              <a:rPr b="1" lang="en" sz="1475">
                <a:solidFill>
                  <a:srgbClr val="333333"/>
                </a:solidFill>
                <a:highlight>
                  <a:srgbClr val="FFFFFF"/>
                </a:highlight>
              </a:rPr>
              <a:t>root value</a:t>
            </a:r>
            <a:r>
              <a:rPr lang="en" sz="1475">
                <a:solidFill>
                  <a:srgbClr val="333333"/>
                </a:solidFill>
                <a:highlight>
                  <a:srgbClr val="FFFFFF"/>
                </a:highlight>
              </a:rPr>
              <a:t> with its </a:t>
            </a:r>
            <a:r>
              <a:rPr b="1" lang="en" sz="1475">
                <a:solidFill>
                  <a:srgbClr val="333333"/>
                </a:solidFill>
                <a:highlight>
                  <a:srgbClr val="FFFFFF"/>
                </a:highlight>
              </a:rPr>
              <a:t>right child</a:t>
            </a:r>
            <a:r>
              <a:rPr lang="en" sz="1475">
                <a:solidFill>
                  <a:srgbClr val="333333"/>
                </a:solidFill>
                <a:highlight>
                  <a:srgbClr val="FFFFFF"/>
                </a:highlight>
              </a:rPr>
              <a:t> value.</a:t>
            </a:r>
            <a:endParaRPr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7 - </a:t>
            </a:r>
            <a:r>
              <a:rPr lang="en" sz="1475">
                <a:solidFill>
                  <a:srgbClr val="333333"/>
                </a:solidFill>
                <a:highlight>
                  <a:srgbClr val="FFFFFF"/>
                </a:highlight>
              </a:rPr>
              <a:t>If </a:t>
            </a:r>
            <a:r>
              <a:rPr b="1" lang="en" sz="1475">
                <a:solidFill>
                  <a:srgbClr val="333333"/>
                </a:solidFill>
                <a:highlight>
                  <a:srgbClr val="FFFFFF"/>
                </a:highlight>
              </a:rPr>
              <a:t>root value is smaller</a:t>
            </a:r>
            <a:r>
              <a:rPr lang="en" sz="1475">
                <a:solidFill>
                  <a:srgbClr val="333333"/>
                </a:solidFill>
                <a:highlight>
                  <a:srgbClr val="FFFFFF"/>
                </a:highlight>
              </a:rPr>
              <a:t> than its </a:t>
            </a:r>
            <a:r>
              <a:rPr b="1" lang="en" sz="1475">
                <a:solidFill>
                  <a:srgbClr val="333333"/>
                </a:solidFill>
                <a:highlight>
                  <a:srgbClr val="FFFFFF"/>
                </a:highlight>
              </a:rPr>
              <a:t>right child</a:t>
            </a:r>
            <a:r>
              <a:rPr lang="en" sz="1475">
                <a:solidFill>
                  <a:srgbClr val="333333"/>
                </a:solidFill>
                <a:highlight>
                  <a:srgbClr val="FFFFFF"/>
                </a:highlight>
              </a:rPr>
              <a:t>, then </a:t>
            </a:r>
            <a:r>
              <a:rPr b="1" lang="en" sz="1475">
                <a:solidFill>
                  <a:srgbClr val="333333"/>
                </a:solidFill>
                <a:highlight>
                  <a:srgbClr val="FFFFFF"/>
                </a:highlight>
              </a:rPr>
              <a:t>swap root</a:t>
            </a:r>
            <a:r>
              <a:rPr lang="en" sz="1475">
                <a:solidFill>
                  <a:srgbClr val="333333"/>
                </a:solidFill>
                <a:highlight>
                  <a:srgbClr val="FFFFFF"/>
                </a:highlight>
              </a:rPr>
              <a:t> with </a:t>
            </a:r>
            <a:r>
              <a:rPr b="1" lang="en" sz="1475">
                <a:solidFill>
                  <a:srgbClr val="333333"/>
                </a:solidFill>
                <a:highlight>
                  <a:srgbClr val="FFFFFF"/>
                </a:highlight>
              </a:rPr>
              <a:t>right child</a:t>
            </a:r>
            <a:r>
              <a:rPr lang="en" sz="1475">
                <a:solidFill>
                  <a:srgbClr val="333333"/>
                </a:solidFill>
                <a:highlight>
                  <a:srgbClr val="FFFFFF"/>
                </a:highlight>
              </a:rPr>
              <a:t> otherwise </a:t>
            </a:r>
            <a:r>
              <a:rPr b="1" lang="en" sz="1475">
                <a:solidFill>
                  <a:srgbClr val="333333"/>
                </a:solidFill>
                <a:highlight>
                  <a:srgbClr val="FFFFFF"/>
                </a:highlight>
              </a:rPr>
              <a:t>stop the process</a:t>
            </a:r>
            <a:r>
              <a:rPr lang="en" sz="1475">
                <a:solidFill>
                  <a:srgbClr val="333333"/>
                </a:solidFill>
                <a:highlight>
                  <a:srgbClr val="FFFFFF"/>
                </a:highlight>
              </a:rPr>
              <a:t>.</a:t>
            </a:r>
            <a:endParaRPr sz="1475">
              <a:solidFill>
                <a:srgbClr val="333333"/>
              </a:solidFill>
              <a:highlight>
                <a:srgbClr val="FFFFFF"/>
              </a:highlight>
            </a:endParaRPr>
          </a:p>
          <a:p>
            <a:pPr indent="-315306" lvl="0" marL="457200" rtl="0" algn="l">
              <a:lnSpc>
                <a:spcPct val="115000"/>
              </a:lnSpc>
              <a:spcBef>
                <a:spcPts val="0"/>
              </a:spcBef>
              <a:spcAft>
                <a:spcPts val="0"/>
              </a:spcAft>
              <a:buClr>
                <a:srgbClr val="333333"/>
              </a:buClr>
              <a:buSzPct val="100000"/>
              <a:buChar char="●"/>
            </a:pPr>
            <a:r>
              <a:rPr lang="en" sz="1475">
                <a:solidFill>
                  <a:srgbClr val="162F59"/>
                </a:solidFill>
                <a:highlight>
                  <a:srgbClr val="FFFFFF"/>
                </a:highlight>
              </a:rPr>
              <a:t>Step 8 - </a:t>
            </a:r>
            <a:r>
              <a:rPr lang="en" sz="1475">
                <a:solidFill>
                  <a:srgbClr val="333333"/>
                </a:solidFill>
                <a:highlight>
                  <a:srgbClr val="FFFFFF"/>
                </a:highlight>
              </a:rPr>
              <a:t>Repeat the same until root node fixes at its exact position.</a:t>
            </a:r>
            <a:endParaRPr sz="1475">
              <a:solidFill>
                <a:srgbClr val="333333"/>
              </a:solidFill>
              <a:highlight>
                <a:srgbClr val="FFFFFF"/>
              </a:highlight>
            </a:endParaRPr>
          </a:p>
          <a:p>
            <a:pPr indent="0" lvl="0" marL="0" rtl="0" algn="l">
              <a:lnSpc>
                <a:spcPct val="115000"/>
              </a:lnSpc>
              <a:spcBef>
                <a:spcPts val="800"/>
              </a:spcBef>
              <a:spcAft>
                <a:spcPts val="1200"/>
              </a:spcAft>
              <a:buSzPct val="108108"/>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ba051a4ba8_0_5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Delete root node 90</a:t>
            </a:r>
            <a:endParaRPr/>
          </a:p>
        </p:txBody>
      </p:sp>
      <p:sp>
        <p:nvSpPr>
          <p:cNvPr id="434" name="Google Shape;434;g1ba051a4ba8_0_5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35" name="Google Shape;435;g1ba051a4ba8_0_588"/>
          <p:cNvPicPr preferRelativeResize="0"/>
          <p:nvPr/>
        </p:nvPicPr>
        <p:blipFill rotWithShape="1">
          <a:blip r:embed="rId3">
            <a:alphaModFix/>
          </a:blip>
          <a:srcRect b="0" l="0" r="0" t="0"/>
          <a:stretch/>
        </p:blipFill>
        <p:spPr>
          <a:xfrm>
            <a:off x="500075" y="1262375"/>
            <a:ext cx="8143875" cy="38811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1ba051a4ba8_0_5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Swap root node 90 with last node 75</a:t>
            </a:r>
            <a:endParaRPr/>
          </a:p>
        </p:txBody>
      </p:sp>
      <p:sp>
        <p:nvSpPr>
          <p:cNvPr id="441" name="Google Shape;441;g1ba051a4ba8_0_5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42" name="Google Shape;442;g1ba051a4ba8_0_594"/>
          <p:cNvPicPr preferRelativeResize="0"/>
          <p:nvPr/>
        </p:nvPicPr>
        <p:blipFill rotWithShape="1">
          <a:blip r:embed="rId3">
            <a:alphaModFix/>
          </a:blip>
          <a:srcRect b="0" l="0" r="0" t="0"/>
          <a:stretch/>
        </p:blipFill>
        <p:spPr>
          <a:xfrm>
            <a:off x="500075" y="1316100"/>
            <a:ext cx="8143875" cy="3827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ba051a4ba8_0_6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1550">
                <a:solidFill>
                  <a:srgbClr val="333333"/>
                </a:solidFill>
                <a:highlight>
                  <a:srgbClr val="FFFFFF"/>
                </a:highlight>
              </a:rPr>
              <a:t>Delete</a:t>
            </a:r>
            <a:r>
              <a:rPr lang="en" sz="1550">
                <a:solidFill>
                  <a:srgbClr val="333333"/>
                </a:solidFill>
                <a:highlight>
                  <a:srgbClr val="FFFFFF"/>
                </a:highlight>
              </a:rPr>
              <a:t> last node. Here the last node is 90. After deleting node with value 90 from heap, max heap is as follows...</a:t>
            </a:r>
            <a:endParaRPr sz="3300"/>
          </a:p>
        </p:txBody>
      </p:sp>
      <p:sp>
        <p:nvSpPr>
          <p:cNvPr id="448" name="Google Shape;448;g1ba051a4ba8_0_6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49" name="Google Shape;449;g1ba051a4ba8_0_600"/>
          <p:cNvPicPr preferRelativeResize="0"/>
          <p:nvPr/>
        </p:nvPicPr>
        <p:blipFill rotWithShape="1">
          <a:blip r:embed="rId3">
            <a:alphaModFix/>
          </a:blip>
          <a:srcRect b="0" l="0" r="0" t="0"/>
          <a:stretch/>
        </p:blipFill>
        <p:spPr>
          <a:xfrm>
            <a:off x="500075" y="1152475"/>
            <a:ext cx="8143875" cy="39910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g1ba051a4ba8_0_606"/>
          <p:cNvPicPr preferRelativeResize="0"/>
          <p:nvPr/>
        </p:nvPicPr>
        <p:blipFill rotWithShape="1">
          <a:blip r:embed="rId3">
            <a:alphaModFix/>
          </a:blip>
          <a:srcRect b="0" l="0" r="0" t="0"/>
          <a:stretch/>
        </p:blipFill>
        <p:spPr>
          <a:xfrm>
            <a:off x="0" y="255175"/>
            <a:ext cx="4280824" cy="3599100"/>
          </a:xfrm>
          <a:prstGeom prst="rect">
            <a:avLst/>
          </a:prstGeom>
          <a:noFill/>
          <a:ln>
            <a:noFill/>
          </a:ln>
        </p:spPr>
      </p:pic>
      <p:pic>
        <p:nvPicPr>
          <p:cNvPr id="455" name="Google Shape;455;g1ba051a4ba8_0_606"/>
          <p:cNvPicPr preferRelativeResize="0"/>
          <p:nvPr/>
        </p:nvPicPr>
        <p:blipFill rotWithShape="1">
          <a:blip r:embed="rId4">
            <a:alphaModFix/>
          </a:blip>
          <a:srcRect b="0" l="0" r="0" t="0"/>
          <a:stretch/>
        </p:blipFill>
        <p:spPr>
          <a:xfrm>
            <a:off x="4339224" y="255175"/>
            <a:ext cx="4558376" cy="2878974"/>
          </a:xfrm>
          <a:prstGeom prst="rect">
            <a:avLst/>
          </a:prstGeom>
          <a:noFill/>
          <a:ln>
            <a:noFill/>
          </a:ln>
        </p:spPr>
      </p:pic>
      <p:sp>
        <p:nvSpPr>
          <p:cNvPr id="456" name="Google Shape;456;g1ba051a4ba8_0_606"/>
          <p:cNvSpPr txBox="1"/>
          <p:nvPr/>
        </p:nvSpPr>
        <p:spPr>
          <a:xfrm>
            <a:off x="214875" y="3948275"/>
            <a:ext cx="30000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Compare </a:t>
            </a:r>
            <a:r>
              <a:rPr b="1" i="0" lang="en" sz="1050" u="none" cap="none" strike="noStrike">
                <a:solidFill>
                  <a:srgbClr val="333333"/>
                </a:solidFill>
                <a:highlight>
                  <a:srgbClr val="FFFFFF"/>
                </a:highlight>
                <a:latin typeface="Arial"/>
                <a:ea typeface="Arial"/>
                <a:cs typeface="Arial"/>
                <a:sym typeface="Arial"/>
              </a:rPr>
              <a:t>root node (75)</a:t>
            </a:r>
            <a:r>
              <a:rPr b="0" i="0" lang="en" sz="1050" u="none" cap="none" strike="noStrike">
                <a:solidFill>
                  <a:srgbClr val="333333"/>
                </a:solidFill>
                <a:highlight>
                  <a:srgbClr val="FFFFFF"/>
                </a:highlight>
                <a:latin typeface="Arial"/>
                <a:ea typeface="Arial"/>
                <a:cs typeface="Arial"/>
                <a:sym typeface="Arial"/>
              </a:rPr>
              <a:t> with its </a:t>
            </a:r>
            <a:r>
              <a:rPr b="1" i="0" lang="en" sz="1050" u="none" cap="none" strike="noStrike">
                <a:solidFill>
                  <a:srgbClr val="333333"/>
                </a:solidFill>
                <a:highlight>
                  <a:srgbClr val="FFFFFF"/>
                </a:highlight>
                <a:latin typeface="Arial"/>
                <a:ea typeface="Arial"/>
                <a:cs typeface="Arial"/>
                <a:sym typeface="Arial"/>
              </a:rPr>
              <a:t>left child (89)</a:t>
            </a:r>
            <a:r>
              <a:rPr b="0" i="0" lang="en" sz="1050" u="none" cap="none" strike="noStrike">
                <a:solidFill>
                  <a:srgbClr val="333333"/>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7" name="Google Shape;457;g1ba051a4ba8_0_606"/>
          <p:cNvSpPr txBox="1"/>
          <p:nvPr/>
        </p:nvSpPr>
        <p:spPr>
          <a:xfrm>
            <a:off x="5371800" y="3624875"/>
            <a:ext cx="30000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Here, </a:t>
            </a:r>
            <a:r>
              <a:rPr b="1" i="0" lang="en" sz="1050" u="none" cap="none" strike="noStrike">
                <a:solidFill>
                  <a:srgbClr val="333333"/>
                </a:solidFill>
                <a:highlight>
                  <a:srgbClr val="FFFFFF"/>
                </a:highlight>
                <a:latin typeface="Arial"/>
                <a:ea typeface="Arial"/>
                <a:cs typeface="Arial"/>
                <a:sym typeface="Arial"/>
              </a:rPr>
              <a:t>root value (75) is smaller</a:t>
            </a:r>
            <a:r>
              <a:rPr b="0" i="0" lang="en" sz="1050" u="none" cap="none" strike="noStrike">
                <a:solidFill>
                  <a:srgbClr val="333333"/>
                </a:solidFill>
                <a:highlight>
                  <a:srgbClr val="FFFFFF"/>
                </a:highlight>
                <a:latin typeface="Arial"/>
                <a:ea typeface="Arial"/>
                <a:cs typeface="Arial"/>
                <a:sym typeface="Arial"/>
              </a:rPr>
              <a:t> than its left child value (89). So, compare left child (89) with its right sibling (70).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g1ba051a4ba8_0_613"/>
          <p:cNvPicPr preferRelativeResize="0"/>
          <p:nvPr/>
        </p:nvPicPr>
        <p:blipFill rotWithShape="1">
          <a:blip r:embed="rId3">
            <a:alphaModFix/>
          </a:blip>
          <a:srcRect b="0" l="0" r="0" t="0"/>
          <a:stretch/>
        </p:blipFill>
        <p:spPr>
          <a:xfrm>
            <a:off x="152400" y="152400"/>
            <a:ext cx="4034422" cy="2548056"/>
          </a:xfrm>
          <a:prstGeom prst="rect">
            <a:avLst/>
          </a:prstGeom>
          <a:noFill/>
          <a:ln>
            <a:noFill/>
          </a:ln>
        </p:spPr>
      </p:pic>
      <p:pic>
        <p:nvPicPr>
          <p:cNvPr id="463" name="Google Shape;463;g1ba051a4ba8_0_613"/>
          <p:cNvPicPr preferRelativeResize="0"/>
          <p:nvPr/>
        </p:nvPicPr>
        <p:blipFill rotWithShape="1">
          <a:blip r:embed="rId4">
            <a:alphaModFix/>
          </a:blip>
          <a:srcRect b="0" l="0" r="0" t="0"/>
          <a:stretch/>
        </p:blipFill>
        <p:spPr>
          <a:xfrm>
            <a:off x="4339222" y="152400"/>
            <a:ext cx="4652378" cy="2938344"/>
          </a:xfrm>
          <a:prstGeom prst="rect">
            <a:avLst/>
          </a:prstGeom>
          <a:noFill/>
          <a:ln>
            <a:noFill/>
          </a:ln>
        </p:spPr>
      </p:pic>
      <p:sp>
        <p:nvSpPr>
          <p:cNvPr id="464" name="Google Shape;464;g1ba051a4ba8_0_613"/>
          <p:cNvSpPr txBox="1"/>
          <p:nvPr/>
        </p:nvSpPr>
        <p:spPr>
          <a:xfrm>
            <a:off x="362600" y="3223075"/>
            <a:ext cx="30000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Here, </a:t>
            </a:r>
            <a:r>
              <a:rPr b="1" i="0" lang="en" sz="1050" u="none" cap="none" strike="noStrike">
                <a:solidFill>
                  <a:srgbClr val="333333"/>
                </a:solidFill>
                <a:highlight>
                  <a:srgbClr val="FFFFFF"/>
                </a:highlight>
                <a:latin typeface="Arial"/>
                <a:ea typeface="Arial"/>
                <a:cs typeface="Arial"/>
                <a:sym typeface="Arial"/>
              </a:rPr>
              <a:t>left child value (89) is larger</a:t>
            </a:r>
            <a:r>
              <a:rPr b="0" i="0" lang="en" sz="1050" u="none" cap="none" strike="noStrike">
                <a:solidFill>
                  <a:srgbClr val="333333"/>
                </a:solidFill>
                <a:highlight>
                  <a:srgbClr val="FFFFFF"/>
                </a:highlight>
                <a:latin typeface="Arial"/>
                <a:ea typeface="Arial"/>
                <a:cs typeface="Arial"/>
                <a:sym typeface="Arial"/>
              </a:rPr>
              <a:t> than its </a:t>
            </a:r>
            <a:r>
              <a:rPr b="1" i="0" lang="en" sz="1050" u="none" cap="none" strike="noStrike">
                <a:solidFill>
                  <a:srgbClr val="333333"/>
                </a:solidFill>
                <a:highlight>
                  <a:srgbClr val="FFFFFF"/>
                </a:highlight>
                <a:latin typeface="Arial"/>
                <a:ea typeface="Arial"/>
                <a:cs typeface="Arial"/>
                <a:sym typeface="Arial"/>
              </a:rPr>
              <a:t>right sibling (70)</a:t>
            </a:r>
            <a:r>
              <a:rPr b="0" i="0" lang="en" sz="1050" u="none" cap="none" strike="noStrike">
                <a:solidFill>
                  <a:srgbClr val="333333"/>
                </a:solidFill>
                <a:highlight>
                  <a:srgbClr val="FFFFFF"/>
                </a:highlight>
                <a:latin typeface="Arial"/>
                <a:ea typeface="Arial"/>
                <a:cs typeface="Arial"/>
                <a:sym typeface="Arial"/>
              </a:rPr>
              <a:t>, So, </a:t>
            </a:r>
            <a:r>
              <a:rPr b="1" i="0" lang="en" sz="1050" u="none" cap="none" strike="noStrike">
                <a:solidFill>
                  <a:srgbClr val="333333"/>
                </a:solidFill>
                <a:highlight>
                  <a:srgbClr val="FFFFFF"/>
                </a:highlight>
                <a:latin typeface="Arial"/>
                <a:ea typeface="Arial"/>
                <a:cs typeface="Arial"/>
                <a:sym typeface="Arial"/>
              </a:rPr>
              <a:t>swap root (75)</a:t>
            </a:r>
            <a:r>
              <a:rPr b="0" i="0" lang="en" sz="1050" u="none" cap="none" strike="noStrike">
                <a:solidFill>
                  <a:srgbClr val="333333"/>
                </a:solidFill>
                <a:highlight>
                  <a:srgbClr val="FFFFFF"/>
                </a:highlight>
                <a:latin typeface="Arial"/>
                <a:ea typeface="Arial"/>
                <a:cs typeface="Arial"/>
                <a:sym typeface="Arial"/>
              </a:rPr>
              <a:t> with </a:t>
            </a:r>
            <a:r>
              <a:rPr b="1" i="0" lang="en" sz="1050" u="none" cap="none" strike="noStrike">
                <a:solidFill>
                  <a:srgbClr val="333333"/>
                </a:solidFill>
                <a:highlight>
                  <a:srgbClr val="FFFFFF"/>
                </a:highlight>
                <a:latin typeface="Arial"/>
                <a:ea typeface="Arial"/>
                <a:cs typeface="Arial"/>
                <a:sym typeface="Arial"/>
              </a:rPr>
              <a:t>left child (89)</a:t>
            </a:r>
            <a:r>
              <a:rPr b="0" i="0" lang="en" sz="1050" u="none" cap="none" strike="noStrike">
                <a:solidFill>
                  <a:srgbClr val="333333"/>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65" name="Google Shape;465;g1ba051a4ba8_0_613"/>
          <p:cNvSpPr txBox="1"/>
          <p:nvPr/>
        </p:nvSpPr>
        <p:spPr>
          <a:xfrm>
            <a:off x="5165413" y="3384775"/>
            <a:ext cx="3000000" cy="34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Now, again compare </a:t>
            </a:r>
            <a:r>
              <a:rPr b="1" i="0" lang="en" sz="1050" u="none" cap="none" strike="noStrike">
                <a:solidFill>
                  <a:srgbClr val="333333"/>
                </a:solidFill>
                <a:highlight>
                  <a:srgbClr val="FFFFFF"/>
                </a:highlight>
                <a:latin typeface="Arial"/>
                <a:ea typeface="Arial"/>
                <a:cs typeface="Arial"/>
                <a:sym typeface="Arial"/>
              </a:rPr>
              <a:t>75</a:t>
            </a:r>
            <a:r>
              <a:rPr b="0" i="0" lang="en" sz="1050" u="none" cap="none" strike="noStrike">
                <a:solidFill>
                  <a:srgbClr val="333333"/>
                </a:solidFill>
                <a:highlight>
                  <a:srgbClr val="FFFFFF"/>
                </a:highlight>
                <a:latin typeface="Arial"/>
                <a:ea typeface="Arial"/>
                <a:cs typeface="Arial"/>
                <a:sym typeface="Arial"/>
              </a:rPr>
              <a:t> with its </a:t>
            </a:r>
            <a:r>
              <a:rPr b="1" i="0" lang="en" sz="1050" u="none" cap="none" strike="noStrike">
                <a:solidFill>
                  <a:srgbClr val="333333"/>
                </a:solidFill>
                <a:highlight>
                  <a:srgbClr val="FFFFFF"/>
                </a:highlight>
                <a:latin typeface="Arial"/>
                <a:ea typeface="Arial"/>
                <a:cs typeface="Arial"/>
                <a:sym typeface="Arial"/>
              </a:rPr>
              <a:t>left child (36)</a:t>
            </a:r>
            <a:r>
              <a:rPr b="0" i="0" lang="en" sz="1050" u="none" cap="none" strike="noStrike">
                <a:solidFill>
                  <a:srgbClr val="333333"/>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g1ba051a4ba8_0_620"/>
          <p:cNvPicPr preferRelativeResize="0"/>
          <p:nvPr/>
        </p:nvPicPr>
        <p:blipFill rotWithShape="1">
          <a:blip r:embed="rId3">
            <a:alphaModFix/>
          </a:blip>
          <a:srcRect b="0" l="0" r="0" t="0"/>
          <a:stretch/>
        </p:blipFill>
        <p:spPr>
          <a:xfrm>
            <a:off x="152400" y="152400"/>
            <a:ext cx="4034422" cy="2548056"/>
          </a:xfrm>
          <a:prstGeom prst="rect">
            <a:avLst/>
          </a:prstGeom>
          <a:noFill/>
          <a:ln>
            <a:noFill/>
          </a:ln>
        </p:spPr>
      </p:pic>
      <p:pic>
        <p:nvPicPr>
          <p:cNvPr id="471" name="Google Shape;471;g1ba051a4ba8_0_620"/>
          <p:cNvPicPr preferRelativeResize="0"/>
          <p:nvPr/>
        </p:nvPicPr>
        <p:blipFill rotWithShape="1">
          <a:blip r:embed="rId4">
            <a:alphaModFix/>
          </a:blip>
          <a:srcRect b="0" l="0" r="0" t="0"/>
          <a:stretch/>
        </p:blipFill>
        <p:spPr>
          <a:xfrm>
            <a:off x="4339222" y="152400"/>
            <a:ext cx="4652378" cy="2938344"/>
          </a:xfrm>
          <a:prstGeom prst="rect">
            <a:avLst/>
          </a:prstGeom>
          <a:noFill/>
          <a:ln>
            <a:noFill/>
          </a:ln>
        </p:spPr>
      </p:pic>
      <p:sp>
        <p:nvSpPr>
          <p:cNvPr id="472" name="Google Shape;472;g1ba051a4ba8_0_620"/>
          <p:cNvSpPr txBox="1"/>
          <p:nvPr/>
        </p:nvSpPr>
        <p:spPr>
          <a:xfrm>
            <a:off x="456600" y="2847050"/>
            <a:ext cx="30000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Here, node with value </a:t>
            </a:r>
            <a:r>
              <a:rPr b="1" i="0" lang="en" sz="1050" u="none" cap="none" strike="noStrike">
                <a:solidFill>
                  <a:srgbClr val="333333"/>
                </a:solidFill>
                <a:highlight>
                  <a:srgbClr val="FFFFFF"/>
                </a:highlight>
                <a:latin typeface="Arial"/>
                <a:ea typeface="Arial"/>
                <a:cs typeface="Arial"/>
                <a:sym typeface="Arial"/>
              </a:rPr>
              <a:t>75</a:t>
            </a:r>
            <a:r>
              <a:rPr b="0" i="0" lang="en" sz="1050" u="none" cap="none" strike="noStrike">
                <a:solidFill>
                  <a:srgbClr val="333333"/>
                </a:solidFill>
                <a:highlight>
                  <a:srgbClr val="FFFFFF"/>
                </a:highlight>
                <a:latin typeface="Arial"/>
                <a:ea typeface="Arial"/>
                <a:cs typeface="Arial"/>
                <a:sym typeface="Arial"/>
              </a:rPr>
              <a:t> is larger than its left child. So, we compare node </a:t>
            </a:r>
            <a:r>
              <a:rPr b="1" i="0" lang="en" sz="1050" u="none" cap="none" strike="noStrike">
                <a:solidFill>
                  <a:srgbClr val="333333"/>
                </a:solidFill>
                <a:highlight>
                  <a:srgbClr val="FFFFFF"/>
                </a:highlight>
                <a:latin typeface="Arial"/>
                <a:ea typeface="Arial"/>
                <a:cs typeface="Arial"/>
                <a:sym typeface="Arial"/>
              </a:rPr>
              <a:t>75</a:t>
            </a:r>
            <a:r>
              <a:rPr b="0" i="0" lang="en" sz="1050" u="none" cap="none" strike="noStrike">
                <a:solidFill>
                  <a:srgbClr val="333333"/>
                </a:solidFill>
                <a:highlight>
                  <a:srgbClr val="FFFFFF"/>
                </a:highlight>
                <a:latin typeface="Arial"/>
                <a:ea typeface="Arial"/>
                <a:cs typeface="Arial"/>
                <a:sym typeface="Arial"/>
              </a:rPr>
              <a:t> with its right child </a:t>
            </a:r>
            <a:r>
              <a:rPr b="1" i="0" lang="en" sz="1050" u="none" cap="none" strike="noStrike">
                <a:solidFill>
                  <a:srgbClr val="333333"/>
                </a:solidFill>
                <a:highlight>
                  <a:srgbClr val="FFFFFF"/>
                </a:highlight>
                <a:latin typeface="Arial"/>
                <a:ea typeface="Arial"/>
                <a:cs typeface="Arial"/>
                <a:sym typeface="Arial"/>
              </a:rPr>
              <a:t>85</a:t>
            </a:r>
            <a:r>
              <a:rPr b="0" i="0" lang="en" sz="1050" u="none" cap="none" strike="noStrike">
                <a:solidFill>
                  <a:srgbClr val="333333"/>
                </a:solidFill>
                <a:highlight>
                  <a:srgbClr val="FFFFFF"/>
                </a:highlight>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73" name="Google Shape;473;g1ba051a4ba8_0_620"/>
          <p:cNvSpPr txBox="1"/>
          <p:nvPr/>
        </p:nvSpPr>
        <p:spPr>
          <a:xfrm>
            <a:off x="5165413" y="2994775"/>
            <a:ext cx="3000000" cy="1089900"/>
          </a:xfrm>
          <a:prstGeom prst="rect">
            <a:avLst/>
          </a:prstGeom>
          <a:noFill/>
          <a:ln>
            <a:noFill/>
          </a:ln>
        </p:spPr>
        <p:txBody>
          <a:bodyPr anchorCtr="0" anchor="t" bIns="91425" lIns="91425" spcFirstLastPara="1" rIns="91425" wrap="square" tIns="91425">
            <a:spAutoFit/>
          </a:bodyPr>
          <a:lstStyle/>
          <a:p>
            <a:pPr indent="-295275" lvl="0" marL="457200" marR="0" rtl="0" algn="l">
              <a:lnSpc>
                <a:spcPct val="115000"/>
              </a:lnSpc>
              <a:spcBef>
                <a:spcPts val="0"/>
              </a:spcBef>
              <a:spcAft>
                <a:spcPts val="0"/>
              </a:spcAft>
              <a:buClr>
                <a:srgbClr val="333333"/>
              </a:buClr>
              <a:buSzPts val="1050"/>
              <a:buFont typeface="Arial"/>
              <a:buChar char="●"/>
            </a:pPr>
            <a:r>
              <a:rPr b="0" i="0" lang="en" sz="1050" u="none" cap="none" strike="noStrike">
                <a:solidFill>
                  <a:srgbClr val="162F59"/>
                </a:solidFill>
                <a:highlight>
                  <a:srgbClr val="FFFFFF"/>
                </a:highlight>
                <a:latin typeface="Arial"/>
                <a:ea typeface="Arial"/>
                <a:cs typeface="Arial"/>
                <a:sym typeface="Arial"/>
              </a:rPr>
              <a:t> </a:t>
            </a:r>
            <a:r>
              <a:rPr b="0" i="0" lang="en" sz="1050" u="none" cap="none" strike="noStrike">
                <a:solidFill>
                  <a:srgbClr val="333333"/>
                </a:solidFill>
                <a:highlight>
                  <a:srgbClr val="FFFFFF"/>
                </a:highlight>
                <a:latin typeface="Arial"/>
                <a:ea typeface="Arial"/>
                <a:cs typeface="Arial"/>
                <a:sym typeface="Arial"/>
              </a:rPr>
              <a:t>Here, node with value </a:t>
            </a:r>
            <a:r>
              <a:rPr b="1" i="0" lang="en" sz="1050" u="none" cap="none" strike="noStrike">
                <a:solidFill>
                  <a:srgbClr val="333333"/>
                </a:solidFill>
                <a:highlight>
                  <a:srgbClr val="FFFFFF"/>
                </a:highlight>
                <a:latin typeface="Arial"/>
                <a:ea typeface="Arial"/>
                <a:cs typeface="Arial"/>
                <a:sym typeface="Arial"/>
              </a:rPr>
              <a:t>75</a:t>
            </a:r>
            <a:r>
              <a:rPr b="0" i="0" lang="en" sz="1050" u="none" cap="none" strike="noStrike">
                <a:solidFill>
                  <a:srgbClr val="333333"/>
                </a:solidFill>
                <a:highlight>
                  <a:srgbClr val="FFFFFF"/>
                </a:highlight>
                <a:latin typeface="Arial"/>
                <a:ea typeface="Arial"/>
                <a:cs typeface="Arial"/>
                <a:sym typeface="Arial"/>
              </a:rPr>
              <a:t> is smaller than its </a:t>
            </a:r>
            <a:r>
              <a:rPr b="1" i="0" lang="en" sz="1050" u="none" cap="none" strike="noStrike">
                <a:solidFill>
                  <a:srgbClr val="333333"/>
                </a:solidFill>
                <a:highlight>
                  <a:srgbClr val="FFFFFF"/>
                </a:highlight>
                <a:latin typeface="Arial"/>
                <a:ea typeface="Arial"/>
                <a:cs typeface="Arial"/>
                <a:sym typeface="Arial"/>
              </a:rPr>
              <a:t>right child (85)</a:t>
            </a:r>
            <a:r>
              <a:rPr b="0" i="0" lang="en" sz="1050" u="none" cap="none" strike="noStrike">
                <a:solidFill>
                  <a:srgbClr val="333333"/>
                </a:solidFill>
                <a:highlight>
                  <a:srgbClr val="FFFFFF"/>
                </a:highlight>
                <a:latin typeface="Arial"/>
                <a:ea typeface="Arial"/>
                <a:cs typeface="Arial"/>
                <a:sym typeface="Arial"/>
              </a:rPr>
              <a:t>. So, we swap both of them. After swapping max heap is as above.</a:t>
            </a:r>
            <a:endParaRPr b="0" i="0" sz="1050" u="none" cap="none" strike="noStrike">
              <a:solidFill>
                <a:srgbClr val="333333"/>
              </a:solidFill>
              <a:highlight>
                <a:srgbClr val="FFFFFF"/>
              </a:highlight>
              <a:latin typeface="Arial"/>
              <a:ea typeface="Arial"/>
              <a:cs typeface="Arial"/>
              <a:sym typeface="Arial"/>
            </a:endParaRPr>
          </a:p>
          <a:p>
            <a:pPr indent="-295275" lvl="0" marL="457200" marR="0" rtl="0" algn="l">
              <a:lnSpc>
                <a:spcPct val="115000"/>
              </a:lnSpc>
              <a:spcBef>
                <a:spcPts val="0"/>
              </a:spcBef>
              <a:spcAft>
                <a:spcPts val="0"/>
              </a:spcAft>
              <a:buClr>
                <a:srgbClr val="333333"/>
              </a:buClr>
              <a:buSzPts val="1050"/>
              <a:buFont typeface="Arial"/>
              <a:buChar char="●"/>
            </a:pPr>
            <a:r>
              <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92" name="Google Shape;92;p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descr="Binary Search Tree" id="93" name="Google Shape;93;p6"/>
          <p:cNvPicPr preferRelativeResize="0"/>
          <p:nvPr/>
        </p:nvPicPr>
        <p:blipFill rotWithShape="1">
          <a:blip r:embed="rId3">
            <a:alphaModFix/>
          </a:blip>
          <a:srcRect b="0" l="0" r="0" t="0"/>
          <a:stretch/>
        </p:blipFill>
        <p:spPr>
          <a:xfrm>
            <a:off x="152400" y="152400"/>
            <a:ext cx="8991600" cy="4740875"/>
          </a:xfrm>
          <a:prstGeom prst="rect">
            <a:avLst/>
          </a:prstGeom>
          <a:noFill/>
          <a:ln>
            <a:noFill/>
          </a:ln>
        </p:spPr>
      </p:pic>
      <p:sp>
        <p:nvSpPr>
          <p:cNvPr id="94" name="Google Shape;94;p6"/>
          <p:cNvSpPr txBox="1"/>
          <p:nvPr/>
        </p:nvSpPr>
        <p:spPr>
          <a:xfrm>
            <a:off x="426953" y="292870"/>
            <a:ext cx="5404500" cy="276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g1ba051a4ba8_0_627"/>
          <p:cNvPicPr preferRelativeResize="0"/>
          <p:nvPr/>
        </p:nvPicPr>
        <p:blipFill rotWithShape="1">
          <a:blip r:embed="rId3">
            <a:alphaModFix/>
          </a:blip>
          <a:srcRect b="0" l="0" r="0" t="0"/>
          <a:stretch/>
        </p:blipFill>
        <p:spPr>
          <a:xfrm>
            <a:off x="152400" y="152400"/>
            <a:ext cx="4034422" cy="2548056"/>
          </a:xfrm>
          <a:prstGeom prst="rect">
            <a:avLst/>
          </a:prstGeom>
          <a:noFill/>
          <a:ln>
            <a:noFill/>
          </a:ln>
        </p:spPr>
      </p:pic>
      <p:pic>
        <p:nvPicPr>
          <p:cNvPr id="479" name="Google Shape;479;g1ba051a4ba8_0_627"/>
          <p:cNvPicPr preferRelativeResize="0"/>
          <p:nvPr/>
        </p:nvPicPr>
        <p:blipFill rotWithShape="1">
          <a:blip r:embed="rId4">
            <a:alphaModFix/>
          </a:blip>
          <a:srcRect b="0" l="0" r="0" t="0"/>
          <a:stretch/>
        </p:blipFill>
        <p:spPr>
          <a:xfrm>
            <a:off x="4339222" y="152400"/>
            <a:ext cx="4652378" cy="2938344"/>
          </a:xfrm>
          <a:prstGeom prst="rect">
            <a:avLst/>
          </a:prstGeom>
          <a:noFill/>
          <a:ln>
            <a:noFill/>
          </a:ln>
        </p:spPr>
      </p:pic>
      <p:sp>
        <p:nvSpPr>
          <p:cNvPr id="480" name="Google Shape;480;g1ba051a4ba8_0_627"/>
          <p:cNvSpPr txBox="1"/>
          <p:nvPr/>
        </p:nvSpPr>
        <p:spPr>
          <a:xfrm>
            <a:off x="6164150" y="3169375"/>
            <a:ext cx="20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Final tree</a:t>
            </a:r>
            <a:endParaRPr b="0" i="0" sz="1400" u="none" cap="none" strike="noStrike">
              <a:solidFill>
                <a:srgbClr val="000000"/>
              </a:solidFill>
              <a:latin typeface="Arial"/>
              <a:ea typeface="Arial"/>
              <a:cs typeface="Arial"/>
              <a:sym typeface="Arial"/>
            </a:endParaRPr>
          </a:p>
        </p:txBody>
      </p:sp>
      <p:sp>
        <p:nvSpPr>
          <p:cNvPr id="481" name="Google Shape;481;g1ba051a4ba8_0_627"/>
          <p:cNvSpPr txBox="1"/>
          <p:nvPr/>
        </p:nvSpPr>
        <p:spPr>
          <a:xfrm>
            <a:off x="443175" y="2996750"/>
            <a:ext cx="3000000" cy="9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Now, compare node with value </a:t>
            </a:r>
            <a:r>
              <a:rPr b="1" i="0" lang="en" sz="1050" u="none" cap="none" strike="noStrike">
                <a:solidFill>
                  <a:srgbClr val="333333"/>
                </a:solidFill>
                <a:highlight>
                  <a:srgbClr val="FFFFFF"/>
                </a:highlight>
                <a:latin typeface="Arial"/>
                <a:ea typeface="Arial"/>
                <a:cs typeface="Arial"/>
                <a:sym typeface="Arial"/>
              </a:rPr>
              <a:t>75</a:t>
            </a:r>
            <a:r>
              <a:rPr b="0" i="0" lang="en" sz="1050" u="none" cap="none" strike="noStrike">
                <a:solidFill>
                  <a:srgbClr val="333333"/>
                </a:solidFill>
                <a:highlight>
                  <a:srgbClr val="FFFFFF"/>
                </a:highlight>
                <a:latin typeface="Arial"/>
                <a:ea typeface="Arial"/>
                <a:cs typeface="Arial"/>
                <a:sym typeface="Arial"/>
              </a:rPr>
              <a:t> with its left child (</a:t>
            </a:r>
            <a:r>
              <a:rPr b="1" i="0" lang="en" sz="1050" u="none" cap="none" strike="noStrike">
                <a:solidFill>
                  <a:srgbClr val="333333"/>
                </a:solidFill>
                <a:highlight>
                  <a:srgbClr val="FFFFFF"/>
                </a:highlight>
                <a:latin typeface="Arial"/>
                <a:ea typeface="Arial"/>
                <a:cs typeface="Arial"/>
                <a:sym typeface="Arial"/>
              </a:rPr>
              <a:t>15</a:t>
            </a:r>
            <a:r>
              <a:rPr b="0" i="0" lang="en" sz="1050" u="none" cap="none" strike="noStrike">
                <a:solidFill>
                  <a:srgbClr val="333333"/>
                </a:solidFill>
                <a:highlight>
                  <a:srgbClr val="FFFFFF"/>
                </a:highlight>
                <a:latin typeface="Arial"/>
                <a:ea typeface="Arial"/>
                <a:cs typeface="Arial"/>
                <a:sym typeface="Arial"/>
              </a:rPr>
              <a:t>).</a:t>
            </a:r>
            <a:endParaRPr b="0" i="0" sz="10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333333"/>
                </a:solidFill>
                <a:highlight>
                  <a:srgbClr val="FFFFFF"/>
                </a:highlight>
                <a:latin typeface="Arial"/>
                <a:ea typeface="Arial"/>
                <a:cs typeface="Arial"/>
                <a:sym typeface="Arial"/>
              </a:rPr>
              <a:t>Here, node with value </a:t>
            </a:r>
            <a:r>
              <a:rPr b="1" i="0" lang="en" sz="1050" u="none" cap="none" strike="noStrike">
                <a:solidFill>
                  <a:srgbClr val="333333"/>
                </a:solidFill>
                <a:highlight>
                  <a:srgbClr val="FFFFFF"/>
                </a:highlight>
                <a:latin typeface="Arial"/>
                <a:ea typeface="Arial"/>
                <a:cs typeface="Arial"/>
                <a:sym typeface="Arial"/>
              </a:rPr>
              <a:t>75</a:t>
            </a:r>
            <a:r>
              <a:rPr b="0" i="0" lang="en" sz="1050" u="none" cap="none" strike="noStrike">
                <a:solidFill>
                  <a:srgbClr val="333333"/>
                </a:solidFill>
                <a:highlight>
                  <a:srgbClr val="FFFFFF"/>
                </a:highlight>
                <a:latin typeface="Arial"/>
                <a:ea typeface="Arial"/>
                <a:cs typeface="Arial"/>
                <a:sym typeface="Arial"/>
              </a:rPr>
              <a:t> is larger than its left child (</a:t>
            </a:r>
            <a:r>
              <a:rPr b="1" i="0" lang="en" sz="1050" u="none" cap="none" strike="noStrike">
                <a:solidFill>
                  <a:srgbClr val="333333"/>
                </a:solidFill>
                <a:highlight>
                  <a:srgbClr val="FFFFFF"/>
                </a:highlight>
                <a:latin typeface="Arial"/>
                <a:ea typeface="Arial"/>
                <a:cs typeface="Arial"/>
                <a:sym typeface="Arial"/>
              </a:rPr>
              <a:t>15</a:t>
            </a:r>
            <a:r>
              <a:rPr b="0" i="0" lang="en" sz="1050" u="none" cap="none" strike="noStrike">
                <a:solidFill>
                  <a:srgbClr val="333333"/>
                </a:solidFill>
                <a:highlight>
                  <a:srgbClr val="FFFFFF"/>
                </a:highlight>
                <a:latin typeface="Arial"/>
                <a:ea typeface="Arial"/>
                <a:cs typeface="Arial"/>
                <a:sym typeface="Arial"/>
              </a:rPr>
              <a:t>) and it does not have right child. So we stop the process.</a:t>
            </a:r>
            <a:endParaRPr b="0" i="0" sz="105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1ba051a4ba8_0_6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900"/>
              </a:spcBef>
              <a:spcAft>
                <a:spcPts val="1900"/>
              </a:spcAft>
              <a:buClr>
                <a:schemeClr val="dk1"/>
              </a:buClr>
              <a:buSzPts val="1100"/>
              <a:buFont typeface="Arial"/>
              <a:buNone/>
            </a:pPr>
            <a:r>
              <a:rPr b="1" lang="en" sz="1700">
                <a:solidFill>
                  <a:srgbClr val="212529"/>
                </a:solidFill>
                <a:highlight>
                  <a:srgbClr val="FFFFFF"/>
                </a:highlight>
                <a:latin typeface="Roboto"/>
                <a:ea typeface="Roboto"/>
                <a:cs typeface="Roboto"/>
                <a:sym typeface="Roboto"/>
              </a:rPr>
              <a:t>Applications of Binary Heaps</a:t>
            </a:r>
            <a:endParaRPr b="1"/>
          </a:p>
        </p:txBody>
      </p:sp>
      <p:sp>
        <p:nvSpPr>
          <p:cNvPr id="487" name="Google Shape;487;g1ba051a4ba8_0_6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23850" lvl="0" marL="457200" rtl="0" algn="l">
              <a:lnSpc>
                <a:spcPct val="115000"/>
              </a:lnSpc>
              <a:spcBef>
                <a:spcPts val="0"/>
              </a:spcBef>
              <a:spcAft>
                <a:spcPts val="0"/>
              </a:spcAft>
              <a:buClr>
                <a:srgbClr val="212529"/>
              </a:buClr>
              <a:buSzPts val="1500"/>
              <a:buFont typeface="Roboto"/>
              <a:buChar char="●"/>
            </a:pPr>
            <a:r>
              <a:rPr lang="en" sz="1500">
                <a:solidFill>
                  <a:srgbClr val="212529"/>
                </a:solidFill>
                <a:highlight>
                  <a:srgbClr val="FFFFFF"/>
                </a:highlight>
                <a:latin typeface="Roboto"/>
                <a:ea typeface="Roboto"/>
                <a:cs typeface="Roboto"/>
                <a:sym typeface="Roboto"/>
              </a:rPr>
              <a:t>Binary heaps are used in a famous sorting algorithm known as Heap sort.</a:t>
            </a:r>
            <a:endParaRPr sz="1500">
              <a:solidFill>
                <a:srgbClr val="212529"/>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529"/>
              </a:buClr>
              <a:buSzPts val="1500"/>
              <a:buFont typeface="Roboto"/>
              <a:buChar char="●"/>
            </a:pPr>
            <a:r>
              <a:rPr lang="en" sz="1500">
                <a:solidFill>
                  <a:srgbClr val="212529"/>
                </a:solidFill>
                <a:highlight>
                  <a:srgbClr val="FFFFFF"/>
                </a:highlight>
                <a:latin typeface="Roboto"/>
                <a:ea typeface="Roboto"/>
                <a:cs typeface="Roboto"/>
                <a:sym typeface="Roboto"/>
              </a:rPr>
              <a:t>Binary heaps are also the main reason of implementing priority queues, as because of them the several priority queue operations like add(), remove() etc gets a time complexity of O(n).</a:t>
            </a:r>
            <a:endParaRPr sz="1500">
              <a:solidFill>
                <a:srgbClr val="212529"/>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rgbClr val="212529"/>
              </a:buClr>
              <a:buSzPts val="1500"/>
              <a:buFont typeface="Roboto"/>
              <a:buChar char="●"/>
            </a:pPr>
            <a:r>
              <a:rPr lang="en" sz="1500">
                <a:solidFill>
                  <a:srgbClr val="212529"/>
                </a:solidFill>
                <a:highlight>
                  <a:srgbClr val="FFFFFF"/>
                </a:highlight>
                <a:latin typeface="Roboto"/>
                <a:ea typeface="Roboto"/>
                <a:cs typeface="Roboto"/>
                <a:sym typeface="Roboto"/>
              </a:rPr>
              <a:t>They are also the most preferred choice for solving Kth smallest / Kth Largest element questions.</a:t>
            </a:r>
            <a:endParaRPr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b="1" lang="en" sz="1500">
                <a:solidFill>
                  <a:srgbClr val="212529"/>
                </a:solidFill>
                <a:highlight>
                  <a:srgbClr val="FFFFFF"/>
                </a:highlight>
                <a:latin typeface="Roboto"/>
                <a:ea typeface="Roboto"/>
                <a:cs typeface="Roboto"/>
                <a:sym typeface="Roboto"/>
              </a:rPr>
              <a:t>Time complexity of Heap</a:t>
            </a:r>
            <a:endParaRPr b="1"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500">
                <a:solidFill>
                  <a:srgbClr val="212529"/>
                </a:solidFill>
                <a:highlight>
                  <a:srgbClr val="FFFFFF"/>
                </a:highlight>
                <a:latin typeface="Roboto"/>
                <a:ea typeface="Roboto"/>
                <a:cs typeface="Roboto"/>
                <a:sym typeface="Roboto"/>
              </a:rPr>
              <a:t>Insertion: O(log N)</a:t>
            </a:r>
            <a:endParaRPr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500">
                <a:solidFill>
                  <a:srgbClr val="212529"/>
                </a:solidFill>
                <a:highlight>
                  <a:srgbClr val="FFFFFF"/>
                </a:highlight>
                <a:latin typeface="Roboto"/>
                <a:ea typeface="Roboto"/>
                <a:cs typeface="Roboto"/>
                <a:sym typeface="Roboto"/>
              </a:rPr>
              <a:t>Deletion: O (log N)</a:t>
            </a:r>
            <a:endParaRPr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500">
                <a:solidFill>
                  <a:srgbClr val="212529"/>
                </a:solidFill>
                <a:highlight>
                  <a:srgbClr val="FFFFFF"/>
                </a:highlight>
                <a:latin typeface="Roboto"/>
                <a:ea typeface="Roboto"/>
                <a:cs typeface="Roboto"/>
                <a:sym typeface="Roboto"/>
              </a:rPr>
              <a:t>Find min/max element: O(1)</a:t>
            </a:r>
            <a:endParaRPr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1ba051a4ba8_0_6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Priority queue using heap</a:t>
            </a:r>
            <a:endParaRPr/>
          </a:p>
        </p:txBody>
      </p:sp>
      <p:sp>
        <p:nvSpPr>
          <p:cNvPr id="493" name="Google Shape;493;g1ba051a4ba8_0_6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Clr>
                <a:schemeClr val="dk1"/>
              </a:buClr>
              <a:buSzPct val="63095"/>
              <a:buFont typeface="Arial"/>
              <a:buNone/>
            </a:pPr>
            <a:r>
              <a:rPr lang="en" sz="1743" u="sng">
                <a:solidFill>
                  <a:schemeClr val="dk1"/>
                </a:solidFill>
                <a:highlight>
                  <a:srgbClr val="FFFFFF"/>
                </a:highlight>
                <a:hlinkClick r:id="rId3">
                  <a:extLst>
                    <a:ext uri="{A12FA001-AC4F-418D-AE19-62706E023703}">
                      <ahyp:hlinkClr val="tx"/>
                    </a:ext>
                  </a:extLst>
                </a:hlinkClick>
              </a:rPr>
              <a:t>Priority Queue</a:t>
            </a:r>
            <a:r>
              <a:rPr lang="en" sz="1743">
                <a:solidFill>
                  <a:schemeClr val="dk1"/>
                </a:solidFill>
                <a:highlight>
                  <a:srgbClr val="FFFFFF"/>
                </a:highlight>
              </a:rPr>
              <a:t> is an extension of the </a:t>
            </a:r>
            <a:r>
              <a:rPr lang="en" sz="1743" u="sng">
                <a:solidFill>
                  <a:schemeClr val="dk1"/>
                </a:solidFill>
                <a:highlight>
                  <a:srgbClr val="FFFFFF"/>
                </a:highlight>
                <a:hlinkClick r:id="rId4">
                  <a:extLst>
                    <a:ext uri="{A12FA001-AC4F-418D-AE19-62706E023703}">
                      <ahyp:hlinkClr val="tx"/>
                    </a:ext>
                  </a:extLst>
                </a:hlinkClick>
              </a:rPr>
              <a:t>queue</a:t>
            </a:r>
            <a:r>
              <a:rPr lang="en" sz="1743">
                <a:solidFill>
                  <a:schemeClr val="dk1"/>
                </a:solidFill>
                <a:highlight>
                  <a:srgbClr val="FFFFFF"/>
                </a:highlight>
              </a:rPr>
              <a:t> with the following properties:  </a:t>
            </a:r>
            <a:endParaRPr sz="1743">
              <a:solidFill>
                <a:schemeClr val="dk1"/>
              </a:solidFill>
              <a:highlight>
                <a:srgbClr val="FFFFFF"/>
              </a:highlight>
            </a:endParaRPr>
          </a:p>
          <a:p>
            <a:pPr indent="-306100" lvl="0" marL="685800" rtl="0" algn="l">
              <a:lnSpc>
                <a:spcPct val="158000"/>
              </a:lnSpc>
              <a:spcBef>
                <a:spcPts val="800"/>
              </a:spcBef>
              <a:spcAft>
                <a:spcPts val="0"/>
              </a:spcAft>
              <a:buClr>
                <a:schemeClr val="dk1"/>
              </a:buClr>
              <a:buSzPct val="100000"/>
              <a:buAutoNum type="arabicPeriod"/>
            </a:pPr>
            <a:r>
              <a:rPr lang="en" sz="1743">
                <a:solidFill>
                  <a:schemeClr val="dk1"/>
                </a:solidFill>
                <a:highlight>
                  <a:srgbClr val="FFFFFF"/>
                </a:highlight>
              </a:rPr>
              <a:t>Every item has a priority associated with it.</a:t>
            </a:r>
            <a:endParaRPr sz="1743">
              <a:solidFill>
                <a:schemeClr val="dk1"/>
              </a:solidFill>
              <a:highlight>
                <a:srgbClr val="FFFFFF"/>
              </a:highlight>
            </a:endParaRPr>
          </a:p>
          <a:p>
            <a:pPr indent="-306100" lvl="0" marL="685800" rtl="0" algn="l">
              <a:lnSpc>
                <a:spcPct val="158000"/>
              </a:lnSpc>
              <a:spcBef>
                <a:spcPts val="0"/>
              </a:spcBef>
              <a:spcAft>
                <a:spcPts val="0"/>
              </a:spcAft>
              <a:buClr>
                <a:schemeClr val="dk1"/>
              </a:buClr>
              <a:buSzPct val="100000"/>
              <a:buAutoNum type="arabicPeriod"/>
            </a:pPr>
            <a:r>
              <a:rPr lang="en" sz="1743">
                <a:solidFill>
                  <a:schemeClr val="dk1"/>
                </a:solidFill>
                <a:highlight>
                  <a:srgbClr val="FFFFFF"/>
                </a:highlight>
              </a:rPr>
              <a:t>An element with high priority is dequeued before an element with low priority.</a:t>
            </a:r>
            <a:endParaRPr sz="1743">
              <a:solidFill>
                <a:schemeClr val="dk1"/>
              </a:solidFill>
              <a:highlight>
                <a:srgbClr val="FFFFFF"/>
              </a:highlight>
            </a:endParaRPr>
          </a:p>
          <a:p>
            <a:pPr indent="-306100" lvl="0" marL="685800" rtl="0" algn="l">
              <a:lnSpc>
                <a:spcPct val="158000"/>
              </a:lnSpc>
              <a:spcBef>
                <a:spcPts val="0"/>
              </a:spcBef>
              <a:spcAft>
                <a:spcPts val="0"/>
              </a:spcAft>
              <a:buClr>
                <a:schemeClr val="dk1"/>
              </a:buClr>
              <a:buSzPct val="100000"/>
              <a:buAutoNum type="arabicPeriod"/>
            </a:pPr>
            <a:r>
              <a:rPr lang="en" sz="1743">
                <a:solidFill>
                  <a:schemeClr val="dk1"/>
                </a:solidFill>
                <a:highlight>
                  <a:srgbClr val="FFFFFF"/>
                </a:highlight>
              </a:rPr>
              <a:t>If two elements have the same priority, they are served according to their order in the queue.</a:t>
            </a:r>
            <a:endParaRPr sz="1743">
              <a:solidFill>
                <a:schemeClr val="dk1"/>
              </a:solidFill>
              <a:highlight>
                <a:srgbClr val="FFFFFF"/>
              </a:highlight>
            </a:endParaRPr>
          </a:p>
          <a:p>
            <a:pPr indent="0" lvl="0" marL="0" rtl="0" algn="l">
              <a:lnSpc>
                <a:spcPct val="158000"/>
              </a:lnSpc>
              <a:spcBef>
                <a:spcPts val="3600"/>
              </a:spcBef>
              <a:spcAft>
                <a:spcPts val="0"/>
              </a:spcAft>
              <a:buSzPct val="127677"/>
              <a:buNone/>
            </a:pPr>
            <a:r>
              <a:rPr lang="en" sz="2014">
                <a:solidFill>
                  <a:schemeClr val="dk1"/>
                </a:solidFill>
                <a:highlight>
                  <a:srgbClr val="FFFFFF"/>
                </a:highlight>
              </a:rPr>
              <a:t>I.e Priority queue is a type of </a:t>
            </a:r>
            <a:r>
              <a:rPr lang="en" sz="2014">
                <a:solidFill>
                  <a:schemeClr val="dk1"/>
                </a:solidFill>
                <a:highlight>
                  <a:srgbClr val="FFFFFF"/>
                </a:highlight>
                <a:uFill>
                  <a:noFill/>
                </a:uFill>
                <a:hlinkClick r:id="rId5">
                  <a:extLst>
                    <a:ext uri="{A12FA001-AC4F-418D-AE19-62706E023703}">
                      <ahyp:hlinkClr val="tx"/>
                    </a:ext>
                  </a:extLst>
                </a:hlinkClick>
              </a:rPr>
              <a:t>queue</a:t>
            </a:r>
            <a:r>
              <a:rPr lang="en" sz="2014">
                <a:solidFill>
                  <a:schemeClr val="dk1"/>
                </a:solidFill>
                <a:highlight>
                  <a:srgbClr val="FFFFFF"/>
                </a:highlight>
              </a:rPr>
              <a:t> in which every element has a key associated to it and the queue returns the element according to these keys, unlike the traditional queue which works on first come first serve basis.</a:t>
            </a:r>
            <a:endParaRPr sz="2014">
              <a:solidFill>
                <a:schemeClr val="dk1"/>
              </a:solidFill>
              <a:highlight>
                <a:srgbClr val="FFFFFF"/>
              </a:highlight>
            </a:endParaRPr>
          </a:p>
          <a:p>
            <a:pPr indent="0" lvl="0" marL="0" rtl="0" algn="l">
              <a:lnSpc>
                <a:spcPct val="115000"/>
              </a:lnSpc>
              <a:spcBef>
                <a:spcPts val="3600"/>
              </a:spcBef>
              <a:spcAft>
                <a:spcPts val="1200"/>
              </a:spcAft>
              <a:buSzPct val="142857"/>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g1ba051a4ba8_0_6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Priority queue using heap</a:t>
            </a:r>
            <a:endParaRPr/>
          </a:p>
        </p:txBody>
      </p:sp>
      <p:sp>
        <p:nvSpPr>
          <p:cNvPr id="499" name="Google Shape;499;g1ba051a4ba8_0_6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sz="1950">
                <a:solidFill>
                  <a:srgbClr val="333333"/>
                </a:solidFill>
                <a:highlight>
                  <a:srgbClr val="FFFFFF"/>
                </a:highlight>
                <a:latin typeface="Times New Roman"/>
                <a:ea typeface="Times New Roman"/>
                <a:cs typeface="Times New Roman"/>
                <a:sym typeface="Times New Roman"/>
              </a:rPr>
              <a:t>a </a:t>
            </a:r>
            <a:r>
              <a:rPr b="1" lang="en" sz="1950">
                <a:solidFill>
                  <a:srgbClr val="333333"/>
                </a:solidFill>
                <a:highlight>
                  <a:srgbClr val="FFFFFF"/>
                </a:highlight>
                <a:latin typeface="Times New Roman"/>
                <a:ea typeface="Times New Roman"/>
                <a:cs typeface="Times New Roman"/>
                <a:sym typeface="Times New Roman"/>
              </a:rPr>
              <a:t>max-priority queue</a:t>
            </a:r>
            <a:r>
              <a:rPr lang="en" sz="1950">
                <a:solidFill>
                  <a:srgbClr val="333333"/>
                </a:solidFill>
                <a:highlight>
                  <a:srgbClr val="FFFFFF"/>
                </a:highlight>
                <a:latin typeface="Times New Roman"/>
                <a:ea typeface="Times New Roman"/>
                <a:cs typeface="Times New Roman"/>
                <a:sym typeface="Times New Roman"/>
              </a:rPr>
              <a:t> returns the </a:t>
            </a:r>
            <a:r>
              <a:rPr b="1" lang="en" sz="1950">
                <a:solidFill>
                  <a:srgbClr val="333333"/>
                </a:solidFill>
                <a:highlight>
                  <a:srgbClr val="FFFFFF"/>
                </a:highlight>
                <a:latin typeface="Times New Roman"/>
                <a:ea typeface="Times New Roman"/>
                <a:cs typeface="Times New Roman"/>
                <a:sym typeface="Times New Roman"/>
              </a:rPr>
              <a:t>element with maximum key first</a:t>
            </a:r>
            <a:r>
              <a:rPr lang="en" sz="1950">
                <a:solidFill>
                  <a:srgbClr val="333333"/>
                </a:solidFill>
                <a:highlight>
                  <a:srgbClr val="FFFFFF"/>
                </a:highlight>
                <a:latin typeface="Times New Roman"/>
                <a:ea typeface="Times New Roman"/>
                <a:cs typeface="Times New Roman"/>
                <a:sym typeface="Times New Roman"/>
              </a:rPr>
              <a:t> whereas, a </a:t>
            </a:r>
            <a:r>
              <a:rPr b="1" lang="en" sz="1950">
                <a:solidFill>
                  <a:srgbClr val="333333"/>
                </a:solidFill>
                <a:highlight>
                  <a:srgbClr val="FFFFFF"/>
                </a:highlight>
                <a:latin typeface="Times New Roman"/>
                <a:ea typeface="Times New Roman"/>
                <a:cs typeface="Times New Roman"/>
                <a:sym typeface="Times New Roman"/>
              </a:rPr>
              <a:t>min-priority queue</a:t>
            </a:r>
            <a:r>
              <a:rPr lang="en" sz="1950">
                <a:solidFill>
                  <a:srgbClr val="333333"/>
                </a:solidFill>
                <a:highlight>
                  <a:srgbClr val="FFFFFF"/>
                </a:highlight>
                <a:latin typeface="Times New Roman"/>
                <a:ea typeface="Times New Roman"/>
                <a:cs typeface="Times New Roman"/>
                <a:sym typeface="Times New Roman"/>
              </a:rPr>
              <a:t> returns the </a:t>
            </a:r>
            <a:r>
              <a:rPr b="1" lang="en" sz="1950">
                <a:solidFill>
                  <a:srgbClr val="333333"/>
                </a:solidFill>
                <a:highlight>
                  <a:srgbClr val="FFFFFF"/>
                </a:highlight>
                <a:latin typeface="Times New Roman"/>
                <a:ea typeface="Times New Roman"/>
                <a:cs typeface="Times New Roman"/>
                <a:sym typeface="Times New Roman"/>
              </a:rPr>
              <a:t>element with the smallest key first</a:t>
            </a:r>
            <a:r>
              <a:rPr lang="en" sz="1950">
                <a:solidFill>
                  <a:srgbClr val="333333"/>
                </a:solidFill>
                <a:highlight>
                  <a:srgbClr val="FFFFFF"/>
                </a:highlight>
                <a:latin typeface="Times New Roman"/>
                <a:ea typeface="Times New Roman"/>
                <a:cs typeface="Times New Roman"/>
                <a:sym typeface="Times New Roman"/>
              </a:rPr>
              <a:t>.</a:t>
            </a:r>
            <a:endParaRPr sz="2300"/>
          </a:p>
        </p:txBody>
      </p:sp>
      <p:pic>
        <p:nvPicPr>
          <p:cNvPr id="500" name="Google Shape;500;g1ba051a4ba8_0_644"/>
          <p:cNvPicPr preferRelativeResize="0"/>
          <p:nvPr/>
        </p:nvPicPr>
        <p:blipFill rotWithShape="1">
          <a:blip r:embed="rId3">
            <a:alphaModFix/>
          </a:blip>
          <a:srcRect b="0" l="0" r="0" t="0"/>
          <a:stretch/>
        </p:blipFill>
        <p:spPr>
          <a:xfrm>
            <a:off x="1483413" y="1901875"/>
            <a:ext cx="5286375" cy="26670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1ba051a4ba8_0_6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Priority queue using heap</a:t>
            </a:r>
            <a:endParaRPr/>
          </a:p>
        </p:txBody>
      </p:sp>
      <p:sp>
        <p:nvSpPr>
          <p:cNvPr id="506" name="Google Shape;506;g1ba051a4ba8_0_6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90000"/>
              </a:lnSpc>
              <a:spcBef>
                <a:spcPts val="1500"/>
              </a:spcBef>
              <a:spcAft>
                <a:spcPts val="0"/>
              </a:spcAft>
              <a:buClr>
                <a:schemeClr val="dk1"/>
              </a:buClr>
              <a:buSzPts val="1100"/>
              <a:buFont typeface="Arial"/>
              <a:buNone/>
            </a:pPr>
            <a:r>
              <a:rPr lang="en" sz="1650">
                <a:solidFill>
                  <a:srgbClr val="333333"/>
                </a:solidFill>
                <a:highlight>
                  <a:srgbClr val="FFFFFF"/>
                </a:highlight>
                <a:latin typeface="Times New Roman"/>
                <a:ea typeface="Times New Roman"/>
                <a:cs typeface="Times New Roman"/>
                <a:sym typeface="Times New Roman"/>
              </a:rPr>
              <a:t>Priority queues are used in many algorithms like Huffman Codes, Prim's algorithm, etc. It is also used in scheduling processes for a computer, etc.</a:t>
            </a:r>
            <a:endParaRPr sz="1650">
              <a:solidFill>
                <a:srgbClr val="333333"/>
              </a:solidFill>
              <a:highlight>
                <a:srgbClr val="FFFFFF"/>
              </a:highlight>
              <a:latin typeface="Times New Roman"/>
              <a:ea typeface="Times New Roman"/>
              <a:cs typeface="Times New Roman"/>
              <a:sym typeface="Times New Roman"/>
            </a:endParaRPr>
          </a:p>
          <a:p>
            <a:pPr indent="0" lvl="0" marL="0" rtl="0" algn="just">
              <a:lnSpc>
                <a:spcPct val="190000"/>
              </a:lnSpc>
              <a:spcBef>
                <a:spcPts val="3000"/>
              </a:spcBef>
              <a:spcAft>
                <a:spcPts val="0"/>
              </a:spcAft>
              <a:buClr>
                <a:schemeClr val="dk1"/>
              </a:buClr>
              <a:buSzPts val="1100"/>
              <a:buFont typeface="Arial"/>
              <a:buNone/>
            </a:pPr>
            <a:r>
              <a:rPr lang="en" sz="1650">
                <a:solidFill>
                  <a:srgbClr val="279A69"/>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Heaps</a:t>
            </a:r>
            <a:r>
              <a:rPr lang="en" sz="1650">
                <a:solidFill>
                  <a:srgbClr val="333333"/>
                </a:solidFill>
                <a:highlight>
                  <a:srgbClr val="FFFFFF"/>
                </a:highlight>
                <a:latin typeface="Times New Roman"/>
                <a:ea typeface="Times New Roman"/>
                <a:cs typeface="Times New Roman"/>
                <a:sym typeface="Times New Roman"/>
              </a:rPr>
              <a:t> are great for implementing a priority queue because of the largest and smallest element at the root of the tree for a max-heap and a min-heap respectively. We use a max-heap for a max-priority queue and a min-heap for a min-priority queue.</a:t>
            </a:r>
            <a:endParaRPr sz="165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3000"/>
              </a:spcBef>
              <a:spcAft>
                <a:spcPts val="1200"/>
              </a:spcAft>
              <a:buSzPts val="1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ba051a4ba8_0_6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Operations on priority queue</a:t>
            </a:r>
            <a:endParaRPr/>
          </a:p>
        </p:txBody>
      </p:sp>
      <p:sp>
        <p:nvSpPr>
          <p:cNvPr id="512" name="Google Shape;512;g1ba051a4ba8_0_6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50000"/>
              </a:lnSpc>
              <a:spcBef>
                <a:spcPts val="1500"/>
              </a:spcBef>
              <a:spcAft>
                <a:spcPts val="0"/>
              </a:spcAft>
              <a:buClr>
                <a:schemeClr val="dk1"/>
              </a:buClr>
              <a:buSzPct val="44787"/>
              <a:buFont typeface="Arial"/>
              <a:buNone/>
            </a:pPr>
            <a:r>
              <a:rPr lang="en" sz="2456">
                <a:solidFill>
                  <a:srgbClr val="333333"/>
                </a:solidFill>
                <a:highlight>
                  <a:srgbClr val="FFFFFF"/>
                </a:highlight>
              </a:rPr>
              <a:t>There are mainly 4 operations we want from a priority queue:</a:t>
            </a:r>
            <a:endParaRPr sz="2456">
              <a:solidFill>
                <a:srgbClr val="333333"/>
              </a:solidFill>
              <a:highlight>
                <a:srgbClr val="FFFFFF"/>
              </a:highlight>
            </a:endParaRPr>
          </a:p>
          <a:p>
            <a:pPr indent="0" lvl="0" marL="0" rtl="0" algn="l">
              <a:lnSpc>
                <a:spcPct val="150000"/>
              </a:lnSpc>
              <a:spcBef>
                <a:spcPts val="1500"/>
              </a:spcBef>
              <a:spcAft>
                <a:spcPts val="0"/>
              </a:spcAft>
              <a:buClr>
                <a:schemeClr val="dk1"/>
              </a:buClr>
              <a:buSzPct val="44787"/>
              <a:buFont typeface="Arial"/>
              <a:buNone/>
            </a:pPr>
            <a:r>
              <a:rPr lang="en" sz="2456">
                <a:solidFill>
                  <a:srgbClr val="333333"/>
                </a:solidFill>
                <a:highlight>
                  <a:srgbClr val="FFFFFF"/>
                </a:highlight>
              </a:rPr>
              <a:t>1. </a:t>
            </a:r>
            <a:r>
              <a:rPr b="1" lang="en" sz="2456">
                <a:solidFill>
                  <a:srgbClr val="333333"/>
                </a:solidFill>
                <a:highlight>
                  <a:srgbClr val="FFFFFF"/>
                </a:highlight>
              </a:rPr>
              <a:t>Insert</a:t>
            </a:r>
            <a:r>
              <a:rPr lang="en" sz="2456">
                <a:solidFill>
                  <a:srgbClr val="333333"/>
                </a:solidFill>
                <a:highlight>
                  <a:srgbClr val="FFFFFF"/>
                </a:highlight>
              </a:rPr>
              <a:t> → To insert a new element in the queue.</a:t>
            </a:r>
            <a:endParaRPr sz="2456">
              <a:solidFill>
                <a:srgbClr val="333333"/>
              </a:solidFill>
              <a:highlight>
                <a:srgbClr val="FFFFFF"/>
              </a:highlight>
            </a:endParaRPr>
          </a:p>
          <a:p>
            <a:pPr indent="0" lvl="0" marL="0" rtl="0" algn="l">
              <a:lnSpc>
                <a:spcPct val="150000"/>
              </a:lnSpc>
              <a:spcBef>
                <a:spcPts val="1500"/>
              </a:spcBef>
              <a:spcAft>
                <a:spcPts val="0"/>
              </a:spcAft>
              <a:buSzPct val="133254"/>
              <a:buNone/>
            </a:pPr>
            <a:r>
              <a:rPr lang="en" sz="2456">
                <a:solidFill>
                  <a:srgbClr val="333333"/>
                </a:solidFill>
                <a:highlight>
                  <a:srgbClr val="FFFFFF"/>
                </a:highlight>
              </a:rPr>
              <a:t>2. </a:t>
            </a:r>
            <a:r>
              <a:rPr b="1" lang="en" sz="2456">
                <a:solidFill>
                  <a:srgbClr val="333333"/>
                </a:solidFill>
                <a:highlight>
                  <a:srgbClr val="FFFFFF"/>
                </a:highlight>
              </a:rPr>
              <a:t>Maximum/Minimum </a:t>
            </a:r>
            <a:r>
              <a:rPr lang="en" sz="2456">
                <a:solidFill>
                  <a:srgbClr val="333333"/>
                </a:solidFill>
                <a:highlight>
                  <a:srgbClr val="FFFFFF"/>
                </a:highlight>
              </a:rPr>
              <a:t>→ To get the maximum and the minimum element from the max-priority queue and min-priority queue respectively.</a:t>
            </a:r>
            <a:endParaRPr sz="2456">
              <a:solidFill>
                <a:srgbClr val="333333"/>
              </a:solidFill>
              <a:highlight>
                <a:srgbClr val="FFFFFF"/>
              </a:highlight>
            </a:endParaRPr>
          </a:p>
          <a:p>
            <a:pPr indent="0" lvl="0" marL="0" rtl="0" algn="l">
              <a:lnSpc>
                <a:spcPct val="150000"/>
              </a:lnSpc>
              <a:spcBef>
                <a:spcPts val="1500"/>
              </a:spcBef>
              <a:spcAft>
                <a:spcPts val="0"/>
              </a:spcAft>
              <a:buClr>
                <a:schemeClr val="dk1"/>
              </a:buClr>
              <a:buSzPct val="44787"/>
              <a:buFont typeface="Arial"/>
              <a:buNone/>
            </a:pPr>
            <a:r>
              <a:rPr lang="en" sz="2456">
                <a:solidFill>
                  <a:srgbClr val="333333"/>
                </a:solidFill>
                <a:highlight>
                  <a:srgbClr val="FFFFFF"/>
                </a:highlight>
              </a:rPr>
              <a:t>3. </a:t>
            </a:r>
            <a:r>
              <a:rPr b="1" lang="en" sz="2456">
                <a:solidFill>
                  <a:srgbClr val="333333"/>
                </a:solidFill>
                <a:highlight>
                  <a:srgbClr val="FFFFFF"/>
                </a:highlight>
              </a:rPr>
              <a:t>Extract Maximum/Minimum</a:t>
            </a:r>
            <a:r>
              <a:rPr lang="en" sz="2456">
                <a:solidFill>
                  <a:srgbClr val="333333"/>
                </a:solidFill>
                <a:highlight>
                  <a:srgbClr val="FFFFFF"/>
                </a:highlight>
              </a:rPr>
              <a:t> → To remove and return the maximum and the minimum element from the max-priority queue and min-priority queue respectively.</a:t>
            </a:r>
            <a:endParaRPr sz="2456">
              <a:solidFill>
                <a:srgbClr val="333333"/>
              </a:solidFill>
              <a:highlight>
                <a:srgbClr val="FFFFFF"/>
              </a:highlight>
            </a:endParaRPr>
          </a:p>
          <a:p>
            <a:pPr indent="0" lvl="0" marL="0" rtl="0" algn="l">
              <a:lnSpc>
                <a:spcPct val="150000"/>
              </a:lnSpc>
              <a:spcBef>
                <a:spcPts val="1500"/>
              </a:spcBef>
              <a:spcAft>
                <a:spcPts val="0"/>
              </a:spcAft>
              <a:buClr>
                <a:schemeClr val="dk1"/>
              </a:buClr>
              <a:buSzPct val="44787"/>
              <a:buFont typeface="Arial"/>
              <a:buNone/>
            </a:pPr>
            <a:r>
              <a:rPr lang="en" sz="2456">
                <a:solidFill>
                  <a:srgbClr val="333333"/>
                </a:solidFill>
                <a:highlight>
                  <a:srgbClr val="FFFFFF"/>
                </a:highlight>
              </a:rPr>
              <a:t>4. </a:t>
            </a:r>
            <a:r>
              <a:rPr b="1" lang="en" sz="2456">
                <a:solidFill>
                  <a:srgbClr val="333333"/>
                </a:solidFill>
                <a:highlight>
                  <a:srgbClr val="FFFFFF"/>
                </a:highlight>
              </a:rPr>
              <a:t>Increase/Decrease key</a:t>
            </a:r>
            <a:r>
              <a:rPr lang="en" sz="2456">
                <a:solidFill>
                  <a:srgbClr val="333333"/>
                </a:solidFill>
                <a:highlight>
                  <a:srgbClr val="FFFFFF"/>
                </a:highlight>
              </a:rPr>
              <a:t> → To increase or decrease key of any element in the queue.</a:t>
            </a:r>
            <a:endParaRPr sz="2456">
              <a:solidFill>
                <a:srgbClr val="333333"/>
              </a:solidFill>
              <a:highlight>
                <a:srgbClr val="FFFFFF"/>
              </a:highlight>
            </a:endParaRPr>
          </a:p>
          <a:p>
            <a:pPr indent="0" lvl="0" marL="0" rtl="0" algn="l">
              <a:lnSpc>
                <a:spcPct val="115000"/>
              </a:lnSpc>
              <a:spcBef>
                <a:spcPts val="1500"/>
              </a:spcBef>
              <a:spcAft>
                <a:spcPts val="1200"/>
              </a:spcAft>
              <a:buSzPct val="181818"/>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ba051a4ba8_0_6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Operations on priority queue</a:t>
            </a:r>
            <a:endParaRPr/>
          </a:p>
        </p:txBody>
      </p:sp>
      <p:sp>
        <p:nvSpPr>
          <p:cNvPr id="518" name="Google Shape;518;g1ba051a4ba8_0_6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a:bodyPr>
          <a:lstStyle/>
          <a:p>
            <a:pPr indent="-312343" lvl="0" marL="457200" rtl="0" algn="l">
              <a:lnSpc>
                <a:spcPct val="190000"/>
              </a:lnSpc>
              <a:spcBef>
                <a:spcPts val="1500"/>
              </a:spcBef>
              <a:spcAft>
                <a:spcPts val="0"/>
              </a:spcAft>
              <a:buClr>
                <a:srgbClr val="333333"/>
              </a:buClr>
              <a:buSzPct val="100000"/>
              <a:buChar char="●"/>
            </a:pPr>
            <a:r>
              <a:rPr lang="en" sz="1883">
                <a:solidFill>
                  <a:srgbClr val="333333"/>
                </a:solidFill>
                <a:highlight>
                  <a:srgbClr val="FFFFFF"/>
                </a:highlight>
              </a:rPr>
              <a:t>A priority queue stores its data in a specific order according to the keys of the elements. So, inserting a new data must go in a place according to the specified order. This is what the insert operation does.</a:t>
            </a:r>
            <a:endParaRPr sz="1883">
              <a:solidFill>
                <a:srgbClr val="333333"/>
              </a:solidFill>
              <a:highlight>
                <a:srgbClr val="FFFFFF"/>
              </a:highlight>
            </a:endParaRPr>
          </a:p>
          <a:p>
            <a:pPr indent="-312343" lvl="0" marL="457200" rtl="0" algn="l">
              <a:lnSpc>
                <a:spcPct val="190000"/>
              </a:lnSpc>
              <a:spcBef>
                <a:spcPts val="0"/>
              </a:spcBef>
              <a:spcAft>
                <a:spcPts val="0"/>
              </a:spcAft>
              <a:buClr>
                <a:srgbClr val="333333"/>
              </a:buClr>
              <a:buSzPct val="100000"/>
              <a:buChar char="●"/>
            </a:pPr>
            <a:r>
              <a:rPr lang="en" sz="1883">
                <a:solidFill>
                  <a:srgbClr val="333333"/>
                </a:solidFill>
                <a:highlight>
                  <a:srgbClr val="FFFFFF"/>
                </a:highlight>
              </a:rPr>
              <a:t>The entire point of the priority queue is to get the data according to the key of the data and the Maximum/Minimum and Extract Maximum/Minimum does this for us.</a:t>
            </a:r>
            <a:endParaRPr sz="1883">
              <a:solidFill>
                <a:srgbClr val="333333"/>
              </a:solidFill>
              <a:highlight>
                <a:srgbClr val="FFFFFF"/>
              </a:highlight>
            </a:endParaRPr>
          </a:p>
          <a:p>
            <a:pPr indent="-312343" lvl="0" marL="457200" rtl="0" algn="l">
              <a:lnSpc>
                <a:spcPct val="190000"/>
              </a:lnSpc>
              <a:spcBef>
                <a:spcPts val="0"/>
              </a:spcBef>
              <a:spcAft>
                <a:spcPts val="0"/>
              </a:spcAft>
              <a:buClr>
                <a:srgbClr val="333333"/>
              </a:buClr>
              <a:buSzPct val="100000"/>
              <a:buChar char="●"/>
            </a:pPr>
            <a:r>
              <a:rPr b="1" lang="en" sz="1883">
                <a:solidFill>
                  <a:srgbClr val="333333"/>
                </a:solidFill>
                <a:highlight>
                  <a:srgbClr val="FFFFFF"/>
                </a:highlight>
              </a:rPr>
              <a:t>Situation:</a:t>
            </a:r>
            <a:r>
              <a:rPr lang="en" sz="1883">
                <a:solidFill>
                  <a:srgbClr val="333333"/>
                </a:solidFill>
                <a:highlight>
                  <a:srgbClr val="FFFFFF"/>
                </a:highlight>
              </a:rPr>
              <a:t> we need to change the key of an element, so Increase/Decrease key is used to do that.</a:t>
            </a:r>
            <a:endParaRPr sz="1883">
              <a:solidFill>
                <a:srgbClr val="333333"/>
              </a:solidFill>
              <a:highlight>
                <a:srgbClr val="FFFFFF"/>
              </a:highlight>
            </a:endParaRPr>
          </a:p>
          <a:p>
            <a:pPr indent="0" lvl="0" marL="0" rtl="0" algn="l">
              <a:lnSpc>
                <a:spcPct val="150000"/>
              </a:lnSpc>
              <a:spcBef>
                <a:spcPts val="1500"/>
              </a:spcBef>
              <a:spcAft>
                <a:spcPts val="0"/>
              </a:spcAft>
              <a:buSzPct val="104699"/>
              <a:buNone/>
            </a:pPr>
            <a:r>
              <a:t/>
            </a:r>
            <a:endParaRPr sz="2456">
              <a:solidFill>
                <a:srgbClr val="333333"/>
              </a:solidFill>
              <a:highlight>
                <a:srgbClr val="FFFFFF"/>
              </a:highlight>
            </a:endParaRPr>
          </a:p>
          <a:p>
            <a:pPr indent="0" lvl="0" marL="0" rtl="0" algn="l">
              <a:lnSpc>
                <a:spcPct val="115000"/>
              </a:lnSpc>
              <a:spcBef>
                <a:spcPts val="1500"/>
              </a:spcBef>
              <a:spcAft>
                <a:spcPts val="1200"/>
              </a:spcAft>
              <a:buSzPct val="142857"/>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1ba051a4ba8_0_665"/>
          <p:cNvSpPr txBox="1"/>
          <p:nvPr>
            <p:ph type="title"/>
          </p:nvPr>
        </p:nvSpPr>
        <p:spPr>
          <a:xfrm>
            <a:off x="2398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271"/>
              <a:buNone/>
            </a:pPr>
            <a:r>
              <a:rPr lang="en"/>
              <a:t>Operations on priority queue-</a:t>
            </a:r>
            <a:r>
              <a:rPr b="1" lang="en" sz="2250">
                <a:solidFill>
                  <a:srgbClr val="333333"/>
                </a:solidFill>
                <a:highlight>
                  <a:srgbClr val="FFFFFF"/>
                </a:highlight>
                <a:latin typeface="Times New Roman"/>
                <a:ea typeface="Times New Roman"/>
                <a:cs typeface="Times New Roman"/>
                <a:sym typeface="Times New Roman"/>
              </a:rPr>
              <a:t>Maximum/Minimum</a:t>
            </a:r>
            <a:endParaRPr b="1" sz="225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524" name="Google Shape;524;g1ba051a4ba8_0_665"/>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90000"/>
              </a:lnSpc>
              <a:spcBef>
                <a:spcPts val="1500"/>
              </a:spcBef>
              <a:spcAft>
                <a:spcPts val="0"/>
              </a:spcAft>
              <a:buClr>
                <a:schemeClr val="dk1"/>
              </a:buClr>
              <a:buSzPts val="1100"/>
              <a:buFont typeface="Arial"/>
              <a:buNone/>
            </a:pPr>
            <a:r>
              <a:rPr lang="en" sz="1450">
                <a:solidFill>
                  <a:srgbClr val="333333"/>
                </a:solidFill>
                <a:highlight>
                  <a:srgbClr val="FFFFFF"/>
                </a:highlight>
                <a:latin typeface="Times New Roman"/>
                <a:ea typeface="Times New Roman"/>
                <a:cs typeface="Times New Roman"/>
                <a:sym typeface="Times New Roman"/>
              </a:rPr>
              <a:t>We know that the maximum (or minimum) element of a priority queue is at the root of the max-heap (or min-heap). So, we just need to return the element at the root of the heap Returning an element from an array is a constant time taking process, so it is a Θ(1)  process..</a:t>
            </a:r>
            <a:endParaRPr sz="145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200"/>
              </a:spcAft>
              <a:buSzPts val="1800"/>
              <a:buNone/>
            </a:pPr>
            <a:r>
              <a:t/>
            </a:r>
            <a:endParaRPr sz="1883">
              <a:solidFill>
                <a:srgbClr val="333333"/>
              </a:solidFill>
              <a:highlight>
                <a:srgbClr val="FFFFFF"/>
              </a:highlight>
            </a:endParaRPr>
          </a:p>
        </p:txBody>
      </p:sp>
      <p:pic>
        <p:nvPicPr>
          <p:cNvPr id="525" name="Google Shape;525;g1ba051a4ba8_0_665"/>
          <p:cNvPicPr preferRelativeResize="0"/>
          <p:nvPr/>
        </p:nvPicPr>
        <p:blipFill rotWithShape="1">
          <a:blip r:embed="rId3">
            <a:alphaModFix/>
          </a:blip>
          <a:srcRect b="0" l="0" r="0" t="0"/>
          <a:stretch/>
        </p:blipFill>
        <p:spPr>
          <a:xfrm>
            <a:off x="1278700" y="1953950"/>
            <a:ext cx="6163576" cy="31895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ba051a4ba8_0_671"/>
          <p:cNvSpPr txBox="1"/>
          <p:nvPr>
            <p:ph type="title"/>
          </p:nvPr>
        </p:nvSpPr>
        <p:spPr>
          <a:xfrm>
            <a:off x="2398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271"/>
              <a:buNone/>
            </a:pPr>
            <a:r>
              <a:rPr lang="en"/>
              <a:t>Operations on priority queue-Extract </a:t>
            </a:r>
            <a:r>
              <a:rPr b="1" lang="en" sz="2250">
                <a:solidFill>
                  <a:srgbClr val="333333"/>
                </a:solidFill>
                <a:highlight>
                  <a:srgbClr val="FFFFFF"/>
                </a:highlight>
                <a:latin typeface="Times New Roman"/>
                <a:ea typeface="Times New Roman"/>
                <a:cs typeface="Times New Roman"/>
                <a:sym typeface="Times New Roman"/>
              </a:rPr>
              <a:t>Maximum/Minimum</a:t>
            </a:r>
            <a:endParaRPr b="1" sz="225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531" name="Google Shape;531;g1ba051a4ba8_0_67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rmAutofit lnSpcReduction="10000"/>
          </a:bodyPr>
          <a:lstStyle/>
          <a:p>
            <a:pPr indent="-333375" lvl="0" marL="457200" rtl="0" algn="l">
              <a:lnSpc>
                <a:spcPct val="110000"/>
              </a:lnSpc>
              <a:spcBef>
                <a:spcPts val="1500"/>
              </a:spcBef>
              <a:spcAft>
                <a:spcPts val="0"/>
              </a:spcAft>
              <a:buClr>
                <a:srgbClr val="333333"/>
              </a:buClr>
              <a:buSzPts val="1650"/>
              <a:buChar char="●"/>
            </a:pPr>
            <a:r>
              <a:rPr lang="en" sz="1650">
                <a:solidFill>
                  <a:srgbClr val="333333"/>
                </a:solidFill>
                <a:highlight>
                  <a:srgbClr val="FFFFFF"/>
                </a:highlight>
              </a:rPr>
              <a:t>This is like the pop of a queue, we return the element as well as </a:t>
            </a:r>
            <a:r>
              <a:rPr b="1" lang="en" sz="1650">
                <a:solidFill>
                  <a:srgbClr val="333333"/>
                </a:solidFill>
                <a:highlight>
                  <a:srgbClr val="FFFFFF"/>
                </a:highlight>
              </a:rPr>
              <a:t>delete</a:t>
            </a:r>
            <a:r>
              <a:rPr lang="en" sz="1650">
                <a:solidFill>
                  <a:srgbClr val="333333"/>
                </a:solidFill>
                <a:highlight>
                  <a:srgbClr val="FFFFFF"/>
                </a:highlight>
              </a:rPr>
              <a:t> it from the heap. </a:t>
            </a:r>
            <a:endParaRPr sz="1650">
              <a:solidFill>
                <a:srgbClr val="333333"/>
              </a:solidFill>
              <a:highlight>
                <a:srgbClr val="FFFFFF"/>
              </a:highlight>
            </a:endParaRPr>
          </a:p>
          <a:p>
            <a:pPr indent="-333375" lvl="0" marL="457200" rtl="0" algn="l">
              <a:lnSpc>
                <a:spcPct val="110000"/>
              </a:lnSpc>
              <a:spcBef>
                <a:spcPts val="0"/>
              </a:spcBef>
              <a:spcAft>
                <a:spcPts val="0"/>
              </a:spcAft>
              <a:buClr>
                <a:srgbClr val="333333"/>
              </a:buClr>
              <a:buSzPts val="1650"/>
              <a:buChar char="●"/>
            </a:pPr>
            <a:r>
              <a:rPr lang="en" sz="1650">
                <a:solidFill>
                  <a:srgbClr val="333333"/>
                </a:solidFill>
                <a:highlight>
                  <a:srgbClr val="FFFFFF"/>
                </a:highlight>
              </a:rPr>
              <a:t>So, we have to return and delete the root of a heap. </a:t>
            </a:r>
            <a:endParaRPr sz="1650">
              <a:solidFill>
                <a:srgbClr val="333333"/>
              </a:solidFill>
              <a:highlight>
                <a:srgbClr val="FFFFFF"/>
              </a:highlight>
            </a:endParaRPr>
          </a:p>
          <a:p>
            <a:pPr indent="-333375" lvl="0" marL="457200" rtl="0" algn="l">
              <a:lnSpc>
                <a:spcPct val="110000"/>
              </a:lnSpc>
              <a:spcBef>
                <a:spcPts val="0"/>
              </a:spcBef>
              <a:spcAft>
                <a:spcPts val="0"/>
              </a:spcAft>
              <a:buClr>
                <a:srgbClr val="333333"/>
              </a:buClr>
              <a:buSzPts val="1650"/>
              <a:buChar char="●"/>
            </a:pPr>
            <a:r>
              <a:rPr lang="en" sz="1650">
                <a:solidFill>
                  <a:srgbClr val="333333"/>
                </a:solidFill>
                <a:highlight>
                  <a:srgbClr val="FFFFFF"/>
                </a:highlight>
              </a:rPr>
              <a:t>Firstly, we store the value of the root in a variable to return it later from the function and then we just make the root equal to the last element of the heap. </a:t>
            </a:r>
            <a:endParaRPr sz="1650">
              <a:solidFill>
                <a:srgbClr val="333333"/>
              </a:solidFill>
              <a:highlight>
                <a:srgbClr val="FFFFFF"/>
              </a:highlight>
            </a:endParaRPr>
          </a:p>
          <a:p>
            <a:pPr indent="-333375" lvl="0" marL="457200" rtl="0" algn="l">
              <a:lnSpc>
                <a:spcPct val="110000"/>
              </a:lnSpc>
              <a:spcBef>
                <a:spcPts val="0"/>
              </a:spcBef>
              <a:spcAft>
                <a:spcPts val="0"/>
              </a:spcAft>
              <a:buClr>
                <a:srgbClr val="333333"/>
              </a:buClr>
              <a:buSzPts val="1650"/>
              <a:buChar char="●"/>
            </a:pPr>
            <a:r>
              <a:rPr lang="en" sz="1650">
                <a:solidFill>
                  <a:srgbClr val="333333"/>
                </a:solidFill>
                <a:highlight>
                  <a:srgbClr val="FFFFFF"/>
                </a:highlight>
              </a:rPr>
              <a:t>Now the root is equal to the last element of the heap, we delete the last element easily by reducing the size of the heap by 1.</a:t>
            </a:r>
            <a:endParaRPr sz="2450">
              <a:solidFill>
                <a:srgbClr val="333333"/>
              </a:solidFill>
              <a:highlight>
                <a:srgbClr val="FFFFFF"/>
              </a:highlight>
            </a:endParaRPr>
          </a:p>
          <a:p>
            <a:pPr indent="0" lvl="0" marL="0" rtl="0" algn="l">
              <a:lnSpc>
                <a:spcPct val="190000"/>
              </a:lnSpc>
              <a:spcBef>
                <a:spcPts val="1500"/>
              </a:spcBef>
              <a:spcAft>
                <a:spcPts val="0"/>
              </a:spcAft>
              <a:buSzPts val="1800"/>
              <a:buNone/>
            </a:pPr>
            <a:r>
              <a:t/>
            </a:r>
            <a:endParaRPr b="1" sz="145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t/>
            </a:r>
            <a:endParaRPr sz="1100">
              <a:solidFill>
                <a:schemeClr val="dk1"/>
              </a:solidFill>
            </a:endParaRPr>
          </a:p>
          <a:p>
            <a:pPr indent="0" lvl="0" marL="0" rtl="0" algn="l">
              <a:lnSpc>
                <a:spcPct val="115000"/>
              </a:lnSpc>
              <a:spcBef>
                <a:spcPts val="0"/>
              </a:spcBef>
              <a:spcAft>
                <a:spcPts val="1200"/>
              </a:spcAft>
              <a:buSzPts val="1800"/>
              <a:buNone/>
            </a:pPr>
            <a:r>
              <a:t/>
            </a:r>
            <a:endParaRPr sz="1883">
              <a:solidFill>
                <a:srgbClr val="333333"/>
              </a:solidFill>
              <a:highlight>
                <a:srgbClr val="FFFFFF"/>
              </a:highlight>
            </a:endParaRPr>
          </a:p>
        </p:txBody>
      </p:sp>
      <p:pic>
        <p:nvPicPr>
          <p:cNvPr id="532" name="Google Shape;532;g1ba051a4ba8_0_671"/>
          <p:cNvPicPr preferRelativeResize="0"/>
          <p:nvPr/>
        </p:nvPicPr>
        <p:blipFill rotWithShape="1">
          <a:blip r:embed="rId3">
            <a:alphaModFix/>
          </a:blip>
          <a:srcRect b="0" l="0" r="0" t="0"/>
          <a:stretch/>
        </p:blipFill>
        <p:spPr>
          <a:xfrm>
            <a:off x="1163750" y="2571750"/>
            <a:ext cx="6478174" cy="25717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ba051a4ba8_0_677"/>
          <p:cNvSpPr txBox="1"/>
          <p:nvPr>
            <p:ph type="title"/>
          </p:nvPr>
        </p:nvSpPr>
        <p:spPr>
          <a:xfrm>
            <a:off x="2398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271"/>
              <a:buNone/>
            </a:pPr>
            <a:r>
              <a:rPr lang="en"/>
              <a:t>Operations on priority queue-Extract </a:t>
            </a:r>
            <a:r>
              <a:rPr b="1" lang="en" sz="2250">
                <a:solidFill>
                  <a:srgbClr val="333333"/>
                </a:solidFill>
                <a:highlight>
                  <a:srgbClr val="FFFFFF"/>
                </a:highlight>
                <a:latin typeface="Times New Roman"/>
                <a:ea typeface="Times New Roman"/>
                <a:cs typeface="Times New Roman"/>
                <a:sym typeface="Times New Roman"/>
              </a:rPr>
              <a:t>Maximum/Minimum</a:t>
            </a:r>
            <a:endParaRPr b="1" sz="225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538" name="Google Shape;538;g1ba051a4ba8_0_677"/>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rmAutofit lnSpcReduction="20000"/>
          </a:bodyPr>
          <a:lstStyle/>
          <a:p>
            <a:pPr indent="-339725" lvl="0" marL="457200" rtl="0" algn="l">
              <a:lnSpc>
                <a:spcPct val="115000"/>
              </a:lnSpc>
              <a:spcBef>
                <a:spcPts val="0"/>
              </a:spcBef>
              <a:spcAft>
                <a:spcPts val="0"/>
              </a:spcAft>
              <a:buClr>
                <a:srgbClr val="333333"/>
              </a:buClr>
              <a:buSzPts val="1750"/>
              <a:buChar char="●"/>
            </a:pPr>
            <a:r>
              <a:rPr lang="en" sz="1750">
                <a:solidFill>
                  <a:srgbClr val="333333"/>
                </a:solidFill>
                <a:highlight>
                  <a:srgbClr val="FFFFFF"/>
                </a:highlight>
              </a:rPr>
              <a:t>Doing this, we have disturbed the heap property of the root but we have not touched any of its children, so they are still heaps. So, we can call </a:t>
            </a:r>
            <a:r>
              <a:rPr i="1" lang="en" sz="1750">
                <a:solidFill>
                  <a:srgbClr val="333333"/>
                </a:solidFill>
                <a:highlight>
                  <a:srgbClr val="FFFFFF"/>
                </a:highlight>
              </a:rPr>
              <a:t>Heapify</a:t>
            </a:r>
            <a:r>
              <a:rPr lang="en" sz="1750">
                <a:solidFill>
                  <a:srgbClr val="333333"/>
                </a:solidFill>
                <a:highlight>
                  <a:srgbClr val="FFFFFF"/>
                </a:highlight>
              </a:rPr>
              <a:t> on the root to make the tree a heap again.</a:t>
            </a:r>
            <a:endParaRPr sz="1750">
              <a:solidFill>
                <a:srgbClr val="333333"/>
              </a:solidFill>
              <a:highlight>
                <a:srgbClr val="FFFFFF"/>
              </a:highlight>
            </a:endParaRPr>
          </a:p>
          <a:p>
            <a:pPr indent="0" lvl="0" marL="457200" rtl="0" algn="l">
              <a:lnSpc>
                <a:spcPct val="115000"/>
              </a:lnSpc>
              <a:spcBef>
                <a:spcPts val="0"/>
              </a:spcBef>
              <a:spcAft>
                <a:spcPts val="0"/>
              </a:spcAft>
              <a:buSzPts val="1800"/>
              <a:buNone/>
            </a:pPr>
            <a:r>
              <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333333"/>
                </a:solidFill>
                <a:highlight>
                  <a:srgbClr val="FFFFFF"/>
                </a:highlight>
              </a:rPr>
              <a:t>All the steps are constant time taking process except the </a:t>
            </a:r>
            <a:r>
              <a:rPr i="1" lang="en" sz="1750">
                <a:solidFill>
                  <a:srgbClr val="333333"/>
                </a:solidFill>
                <a:highlight>
                  <a:srgbClr val="FFFFFF"/>
                </a:highlight>
              </a:rPr>
              <a:t>Heapify</a:t>
            </a:r>
            <a:r>
              <a:rPr lang="en" sz="1750">
                <a:solidFill>
                  <a:srgbClr val="333333"/>
                </a:solidFill>
                <a:highlight>
                  <a:srgbClr val="FFFFFF"/>
                </a:highlight>
              </a:rPr>
              <a:t> operation, it will take O(lgn) time and thus the xtract Maximum/Minimum is going to take O(lgn) time.</a:t>
            </a:r>
            <a:endParaRPr sz="2750">
              <a:solidFill>
                <a:srgbClr val="333333"/>
              </a:solidFill>
              <a:highlight>
                <a:srgbClr val="FFFFFF"/>
              </a:highlight>
            </a:endParaRPr>
          </a:p>
          <a:p>
            <a:pPr indent="0" lvl="0" marL="0" rtl="0" algn="l">
              <a:lnSpc>
                <a:spcPct val="190000"/>
              </a:lnSpc>
              <a:spcBef>
                <a:spcPts val="1500"/>
              </a:spcBef>
              <a:spcAft>
                <a:spcPts val="0"/>
              </a:spcAft>
              <a:buSzPts val="1800"/>
              <a:buNone/>
            </a:pPr>
            <a:r>
              <a:t/>
            </a:r>
            <a:endParaRPr b="1" sz="145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t/>
            </a:r>
            <a:endParaRPr sz="1100">
              <a:solidFill>
                <a:schemeClr val="dk1"/>
              </a:solidFill>
            </a:endParaRPr>
          </a:p>
          <a:p>
            <a:pPr indent="0" lvl="0" marL="0" rtl="0" algn="l">
              <a:lnSpc>
                <a:spcPct val="115000"/>
              </a:lnSpc>
              <a:spcBef>
                <a:spcPts val="0"/>
              </a:spcBef>
              <a:spcAft>
                <a:spcPts val="1200"/>
              </a:spcAft>
              <a:buSzPts val="1800"/>
              <a:buNone/>
            </a:pPr>
            <a:r>
              <a:t/>
            </a:r>
            <a:endParaRPr sz="1883">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Operations on Binary Search Tree</a:t>
            </a:r>
            <a:endParaRPr/>
          </a:p>
        </p:txBody>
      </p:sp>
      <p:sp>
        <p:nvSpPr>
          <p:cNvPr id="100" name="Google Shape;100;p7"/>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101" name="Google Shape;101;p7"/>
          <p:cNvPicPr preferRelativeResize="0"/>
          <p:nvPr/>
        </p:nvPicPr>
        <p:blipFill rotWithShape="1">
          <a:blip r:embed="rId3">
            <a:alphaModFix/>
          </a:blip>
          <a:srcRect b="0" l="0" r="0" t="0"/>
          <a:stretch/>
        </p:blipFill>
        <p:spPr>
          <a:xfrm>
            <a:off x="1153675" y="1881200"/>
            <a:ext cx="6970176" cy="18041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1ba051a4ba8_0_682"/>
          <p:cNvSpPr txBox="1"/>
          <p:nvPr>
            <p:ph type="title"/>
          </p:nvPr>
        </p:nvSpPr>
        <p:spPr>
          <a:xfrm>
            <a:off x="2398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271"/>
              <a:buNone/>
            </a:pPr>
            <a:r>
              <a:rPr lang="en"/>
              <a:t>Operations on priority queue-Increase and decrease key</a:t>
            </a:r>
            <a:endParaRPr b="1" sz="225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544" name="Google Shape;544;g1ba051a4ba8_0_682"/>
          <p:cNvSpPr txBox="1"/>
          <p:nvPr>
            <p:ph idx="1" type="body"/>
          </p:nvPr>
        </p:nvSpPr>
        <p:spPr>
          <a:xfrm>
            <a:off x="239850" y="572700"/>
            <a:ext cx="8520600" cy="3416400"/>
          </a:xfrm>
          <a:prstGeom prst="rect">
            <a:avLst/>
          </a:prstGeom>
          <a:noFill/>
          <a:ln>
            <a:noFill/>
          </a:ln>
        </p:spPr>
        <p:txBody>
          <a:bodyPr anchorCtr="0" anchor="t" bIns="91425" lIns="91425" spcFirstLastPara="1" rIns="91425" wrap="square" tIns="91425">
            <a:normAutofit/>
          </a:bodyPr>
          <a:lstStyle/>
          <a:p>
            <a:pPr indent="-339725" lvl="0" marL="457200" rtl="0" algn="l">
              <a:lnSpc>
                <a:spcPct val="115000"/>
              </a:lnSpc>
              <a:spcBef>
                <a:spcPts val="0"/>
              </a:spcBef>
              <a:spcAft>
                <a:spcPts val="0"/>
              </a:spcAft>
              <a:buClr>
                <a:srgbClr val="333333"/>
              </a:buClr>
              <a:buSzPts val="1750"/>
              <a:buChar char="●"/>
            </a:pPr>
            <a:r>
              <a:rPr lang="en" sz="1450">
                <a:solidFill>
                  <a:srgbClr val="333333"/>
                </a:solidFill>
                <a:highlight>
                  <a:srgbClr val="FFFFFF"/>
                </a:highlight>
                <a:latin typeface="Times New Roman"/>
                <a:ea typeface="Times New Roman"/>
                <a:cs typeface="Times New Roman"/>
                <a:sym typeface="Times New Roman"/>
              </a:rPr>
              <a:t>Whenever we change the key of an element, it must change its position to go in a place of correct order according to the new key.</a:t>
            </a:r>
            <a:endParaRPr sz="1450">
              <a:solidFill>
                <a:srgbClr val="333333"/>
              </a:solidFill>
              <a:highlight>
                <a:srgbClr val="FFFFFF"/>
              </a:highlight>
              <a:latin typeface="Times New Roman"/>
              <a:ea typeface="Times New Roman"/>
              <a:cs typeface="Times New Roman"/>
              <a:sym typeface="Times New Roman"/>
            </a:endParaRPr>
          </a:p>
          <a:p>
            <a:pPr indent="-339725" lvl="0" marL="457200" rtl="0" algn="l">
              <a:lnSpc>
                <a:spcPct val="115000"/>
              </a:lnSpc>
              <a:spcBef>
                <a:spcPts val="0"/>
              </a:spcBef>
              <a:spcAft>
                <a:spcPts val="0"/>
              </a:spcAft>
              <a:buClr>
                <a:srgbClr val="333333"/>
              </a:buClr>
              <a:buSzPts val="1750"/>
              <a:buChar char="●"/>
            </a:pPr>
            <a:r>
              <a:rPr lang="en" sz="1450">
                <a:solidFill>
                  <a:srgbClr val="333333"/>
                </a:solidFill>
                <a:highlight>
                  <a:srgbClr val="FFFFFF"/>
                </a:highlight>
                <a:latin typeface="Times New Roman"/>
                <a:ea typeface="Times New Roman"/>
                <a:cs typeface="Times New Roman"/>
                <a:sym typeface="Times New Roman"/>
              </a:rPr>
              <a:t>If the heap is a max-heap and we are decreasing the key, then we just need to check if the key became smaller than any of its children or not.</a:t>
            </a:r>
            <a:endParaRPr sz="1450">
              <a:solidFill>
                <a:srgbClr val="333333"/>
              </a:solidFill>
              <a:highlight>
                <a:srgbClr val="FFFFFF"/>
              </a:highlight>
              <a:latin typeface="Times New Roman"/>
              <a:ea typeface="Times New Roman"/>
              <a:cs typeface="Times New Roman"/>
              <a:sym typeface="Times New Roman"/>
            </a:endParaRPr>
          </a:p>
          <a:p>
            <a:pPr indent="-339725" lvl="0" marL="457200" rtl="0" algn="l">
              <a:lnSpc>
                <a:spcPct val="115000"/>
              </a:lnSpc>
              <a:spcBef>
                <a:spcPts val="0"/>
              </a:spcBef>
              <a:spcAft>
                <a:spcPts val="0"/>
              </a:spcAft>
              <a:buClr>
                <a:srgbClr val="333333"/>
              </a:buClr>
              <a:buSzPts val="1750"/>
              <a:buChar char="●"/>
            </a:pPr>
            <a:r>
              <a:rPr lang="en" sz="1450">
                <a:solidFill>
                  <a:srgbClr val="333333"/>
                </a:solidFill>
                <a:highlight>
                  <a:srgbClr val="FFFFFF"/>
                </a:highlight>
                <a:latin typeface="Times New Roman"/>
                <a:ea typeface="Times New Roman"/>
                <a:cs typeface="Times New Roman"/>
                <a:sym typeface="Times New Roman"/>
              </a:rPr>
              <a:t> If the new key is smaller than any of its children, then it is violating the heap property, so we will call Heapify on it.</a:t>
            </a:r>
            <a:endParaRPr sz="2750">
              <a:solidFill>
                <a:srgbClr val="333333"/>
              </a:solidFill>
              <a:highlight>
                <a:srgbClr val="FFFFFF"/>
              </a:highlight>
            </a:endParaRPr>
          </a:p>
          <a:p>
            <a:pPr indent="0" lvl="0" marL="0" rtl="0" algn="l">
              <a:lnSpc>
                <a:spcPct val="190000"/>
              </a:lnSpc>
              <a:spcBef>
                <a:spcPts val="1500"/>
              </a:spcBef>
              <a:spcAft>
                <a:spcPts val="0"/>
              </a:spcAft>
              <a:buSzPts val="1800"/>
              <a:buNone/>
            </a:pPr>
            <a:r>
              <a:t/>
            </a:r>
            <a:endParaRPr b="1" sz="145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t/>
            </a:r>
            <a:endParaRPr sz="1100">
              <a:solidFill>
                <a:schemeClr val="dk1"/>
              </a:solidFill>
            </a:endParaRPr>
          </a:p>
          <a:p>
            <a:pPr indent="0" lvl="0" marL="0" rtl="0" algn="l">
              <a:lnSpc>
                <a:spcPct val="115000"/>
              </a:lnSpc>
              <a:spcBef>
                <a:spcPts val="0"/>
              </a:spcBef>
              <a:spcAft>
                <a:spcPts val="1200"/>
              </a:spcAft>
              <a:buSzPts val="1800"/>
              <a:buNone/>
            </a:pPr>
            <a:r>
              <a:t/>
            </a:r>
            <a:endParaRPr sz="1883">
              <a:solidFill>
                <a:srgbClr val="333333"/>
              </a:solidFill>
              <a:highlight>
                <a:srgbClr val="FFFFFF"/>
              </a:highlight>
            </a:endParaRPr>
          </a:p>
        </p:txBody>
      </p:sp>
      <p:pic>
        <p:nvPicPr>
          <p:cNvPr id="545" name="Google Shape;545;g1ba051a4ba8_0_682"/>
          <p:cNvPicPr preferRelativeResize="0"/>
          <p:nvPr/>
        </p:nvPicPr>
        <p:blipFill rotWithShape="1">
          <a:blip r:embed="rId3">
            <a:alphaModFix/>
          </a:blip>
          <a:srcRect b="0" l="0" r="0" t="0"/>
          <a:stretch/>
        </p:blipFill>
        <p:spPr>
          <a:xfrm>
            <a:off x="1562425" y="2327500"/>
            <a:ext cx="6134100" cy="2816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ba051a4ba8_0_688"/>
          <p:cNvSpPr txBox="1"/>
          <p:nvPr>
            <p:ph type="title"/>
          </p:nvPr>
        </p:nvSpPr>
        <p:spPr>
          <a:xfrm>
            <a:off x="2398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8271"/>
              <a:buNone/>
            </a:pPr>
            <a:r>
              <a:rPr lang="en"/>
              <a:t>Operations on priority queue-Increase and decrease key</a:t>
            </a:r>
            <a:endParaRPr b="1" sz="225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551" name="Google Shape;551;g1ba051a4ba8_0_688"/>
          <p:cNvSpPr txBox="1"/>
          <p:nvPr>
            <p:ph idx="1" type="body"/>
          </p:nvPr>
        </p:nvSpPr>
        <p:spPr>
          <a:xfrm>
            <a:off x="239850" y="572700"/>
            <a:ext cx="8520600" cy="3416400"/>
          </a:xfrm>
          <a:prstGeom prst="rect">
            <a:avLst/>
          </a:prstGeom>
          <a:noFill/>
          <a:ln>
            <a:noFill/>
          </a:ln>
        </p:spPr>
        <p:txBody>
          <a:bodyPr anchorCtr="0" anchor="t" bIns="91425" lIns="91425" spcFirstLastPara="1" rIns="91425" wrap="square" tIns="91425">
            <a:normAutofit/>
          </a:bodyPr>
          <a:lstStyle/>
          <a:p>
            <a:pPr indent="-352425" lvl="0" marL="457200" rtl="0" algn="l">
              <a:lnSpc>
                <a:spcPct val="115000"/>
              </a:lnSpc>
              <a:spcBef>
                <a:spcPts val="0"/>
              </a:spcBef>
              <a:spcAft>
                <a:spcPts val="0"/>
              </a:spcAft>
              <a:buClr>
                <a:srgbClr val="333333"/>
              </a:buClr>
              <a:buSzPts val="1950"/>
              <a:buChar char="●"/>
            </a:pPr>
            <a:r>
              <a:rPr lang="en" sz="1650">
                <a:solidFill>
                  <a:srgbClr val="333333"/>
                </a:solidFill>
                <a:highlight>
                  <a:srgbClr val="FFFFFF"/>
                </a:highlight>
                <a:latin typeface="Times New Roman"/>
                <a:ea typeface="Times New Roman"/>
                <a:cs typeface="Times New Roman"/>
                <a:sym typeface="Times New Roman"/>
              </a:rPr>
              <a:t>In the case of increasing the key of an element in a max-heap, we might make it greater than the key of its parent and thus violating the heap property. </a:t>
            </a:r>
            <a:endParaRPr sz="1650">
              <a:solidFill>
                <a:srgbClr val="333333"/>
              </a:solidFill>
              <a:highlight>
                <a:srgbClr val="FFFFFF"/>
              </a:highlight>
              <a:latin typeface="Times New Roman"/>
              <a:ea typeface="Times New Roman"/>
              <a:cs typeface="Times New Roman"/>
              <a:sym typeface="Times New Roman"/>
            </a:endParaRPr>
          </a:p>
          <a:p>
            <a:pPr indent="-352425" lvl="0" marL="457200" rtl="0" algn="l">
              <a:lnSpc>
                <a:spcPct val="115000"/>
              </a:lnSpc>
              <a:spcBef>
                <a:spcPts val="0"/>
              </a:spcBef>
              <a:spcAft>
                <a:spcPts val="0"/>
              </a:spcAft>
              <a:buClr>
                <a:srgbClr val="333333"/>
              </a:buClr>
              <a:buSzPts val="1950"/>
              <a:buChar char="●"/>
            </a:pPr>
            <a:r>
              <a:rPr lang="en" sz="1650">
                <a:solidFill>
                  <a:srgbClr val="333333"/>
                </a:solidFill>
                <a:highlight>
                  <a:srgbClr val="FFFFFF"/>
                </a:highlight>
                <a:latin typeface="Times New Roman"/>
                <a:ea typeface="Times New Roman"/>
                <a:cs typeface="Times New Roman"/>
                <a:sym typeface="Times New Roman"/>
              </a:rPr>
              <a:t>In this case, we swap the values of the parent and the node and this is done until the parent of the node becomes greater than the node itself.</a:t>
            </a:r>
            <a:endParaRPr sz="2950">
              <a:solidFill>
                <a:srgbClr val="333333"/>
              </a:solidFill>
              <a:highlight>
                <a:srgbClr val="FFFFFF"/>
              </a:highlight>
            </a:endParaRPr>
          </a:p>
          <a:p>
            <a:pPr indent="0" lvl="0" marL="0" rtl="0" algn="l">
              <a:lnSpc>
                <a:spcPct val="190000"/>
              </a:lnSpc>
              <a:spcBef>
                <a:spcPts val="1500"/>
              </a:spcBef>
              <a:spcAft>
                <a:spcPts val="0"/>
              </a:spcAft>
              <a:buSzPts val="1800"/>
              <a:buNone/>
            </a:pPr>
            <a:r>
              <a:t/>
            </a:r>
            <a:endParaRPr b="1" sz="145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ts val="1800"/>
              <a:buNone/>
            </a:pPr>
            <a:r>
              <a:t/>
            </a:r>
            <a:endParaRPr sz="1100">
              <a:solidFill>
                <a:schemeClr val="dk1"/>
              </a:solidFill>
            </a:endParaRPr>
          </a:p>
          <a:p>
            <a:pPr indent="0" lvl="0" marL="0" rtl="0" algn="l">
              <a:lnSpc>
                <a:spcPct val="115000"/>
              </a:lnSpc>
              <a:spcBef>
                <a:spcPts val="0"/>
              </a:spcBef>
              <a:spcAft>
                <a:spcPts val="1200"/>
              </a:spcAft>
              <a:buSzPts val="1800"/>
              <a:buNone/>
            </a:pPr>
            <a:r>
              <a:t/>
            </a:r>
            <a:endParaRPr sz="1883">
              <a:solidFill>
                <a:srgbClr val="333333"/>
              </a:solidFill>
              <a:highlight>
                <a:srgbClr val="FFFFFF"/>
              </a:highlight>
            </a:endParaRPr>
          </a:p>
        </p:txBody>
      </p:sp>
      <p:pic>
        <p:nvPicPr>
          <p:cNvPr id="552" name="Google Shape;552;g1ba051a4ba8_0_688"/>
          <p:cNvPicPr preferRelativeResize="0"/>
          <p:nvPr/>
        </p:nvPicPr>
        <p:blipFill rotWithShape="1">
          <a:blip r:embed="rId3">
            <a:alphaModFix/>
          </a:blip>
          <a:srcRect b="0" l="0" r="0" t="0"/>
          <a:stretch/>
        </p:blipFill>
        <p:spPr>
          <a:xfrm>
            <a:off x="2118900" y="2264224"/>
            <a:ext cx="4762500" cy="28218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1ba051a4ba8_0_6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60838"/>
              <a:buFont typeface="Arial"/>
              <a:buNone/>
            </a:pPr>
            <a:r>
              <a:rPr lang="en"/>
              <a:t>Operations on priority queue-Insert</a:t>
            </a:r>
            <a:endParaRPr b="1" sz="2250">
              <a:solidFill>
                <a:srgbClr val="333333"/>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558" name="Google Shape;558;g1ba051a4ba8_0_6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6075" lvl="0" marL="457200" rtl="0" algn="just">
              <a:lnSpc>
                <a:spcPct val="115000"/>
              </a:lnSpc>
              <a:spcBef>
                <a:spcPts val="0"/>
              </a:spcBef>
              <a:spcAft>
                <a:spcPts val="0"/>
              </a:spcAft>
              <a:buClr>
                <a:srgbClr val="333333"/>
              </a:buClr>
              <a:buSzPts val="1850"/>
              <a:buChar char="●"/>
            </a:pPr>
            <a:r>
              <a:rPr lang="en" sz="1850">
                <a:solidFill>
                  <a:srgbClr val="333333"/>
                </a:solidFill>
                <a:highlight>
                  <a:srgbClr val="FFFFFF"/>
                </a:highlight>
              </a:rPr>
              <a:t>The insert operation inserts a new element in the correct order according to its key. We just insert a new element at the last of the heap and increase the heap size by 1. </a:t>
            </a:r>
            <a:endParaRPr sz="1850">
              <a:solidFill>
                <a:srgbClr val="333333"/>
              </a:solidFill>
              <a:highlight>
                <a:srgbClr val="FFFFFF"/>
              </a:highlight>
            </a:endParaRPr>
          </a:p>
          <a:p>
            <a:pPr indent="-346075" lvl="0" marL="457200" rtl="0" algn="just">
              <a:lnSpc>
                <a:spcPct val="115000"/>
              </a:lnSpc>
              <a:spcBef>
                <a:spcPts val="0"/>
              </a:spcBef>
              <a:spcAft>
                <a:spcPts val="0"/>
              </a:spcAft>
              <a:buClr>
                <a:srgbClr val="333333"/>
              </a:buClr>
              <a:buSzPts val="1850"/>
              <a:buChar char="●"/>
            </a:pPr>
            <a:r>
              <a:rPr lang="en" sz="1850">
                <a:solidFill>
                  <a:srgbClr val="333333"/>
                </a:solidFill>
                <a:highlight>
                  <a:srgbClr val="FFFFFF"/>
                </a:highlight>
              </a:rPr>
              <a:t>Since it is the last element, so we first give a very large value (infinity) in the case of min-heap and a very less value (-inf) in the case of max-heap. Then we just change the key of the element by using the Increase/Decrease key operation.</a:t>
            </a:r>
            <a:endParaRPr sz="1850">
              <a:solidFill>
                <a:srgbClr val="333333"/>
              </a:solidFill>
              <a:highlight>
                <a:srgbClr val="FFFFFF"/>
              </a:highlight>
            </a:endParaRPr>
          </a:p>
          <a:p>
            <a:pPr indent="-384175" lvl="0" marL="457200" rtl="0" algn="l">
              <a:lnSpc>
                <a:spcPct val="115000"/>
              </a:lnSpc>
              <a:spcBef>
                <a:spcPts val="0"/>
              </a:spcBef>
              <a:spcAft>
                <a:spcPts val="0"/>
              </a:spcAft>
              <a:buClr>
                <a:srgbClr val="333333"/>
              </a:buClr>
              <a:buSzPts val="2450"/>
              <a:buChar char="●"/>
            </a:pPr>
            <a:r>
              <a:rPr lang="en" sz="2050">
                <a:solidFill>
                  <a:srgbClr val="333333"/>
                </a:solidFill>
                <a:highlight>
                  <a:srgbClr val="FFFFFF"/>
                </a:highlight>
                <a:latin typeface="Times New Roman"/>
                <a:ea typeface="Times New Roman"/>
                <a:cs typeface="Times New Roman"/>
                <a:sym typeface="Times New Roman"/>
              </a:rPr>
              <a:t>ll the steps are constant time taking steps, except the Increase/Decrease key. So it will also take O(lgn) time.</a:t>
            </a:r>
            <a:endParaRPr sz="245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150000"/>
              </a:lnSpc>
              <a:spcBef>
                <a:spcPts val="0"/>
              </a:spcBef>
              <a:spcAft>
                <a:spcPts val="0"/>
              </a:spcAft>
              <a:buSzPts val="1400"/>
              <a:buNone/>
            </a:pPr>
            <a:r>
              <a:rPr b="1" lang="en" sz="2900" u="sng">
                <a:solidFill>
                  <a:srgbClr val="303030"/>
                </a:solidFill>
                <a:highlight>
                  <a:srgbClr val="FFFFFF"/>
                </a:highlight>
              </a:rPr>
              <a:t>1. Search Operation-</a:t>
            </a:r>
            <a:endParaRPr sz="4000"/>
          </a:p>
        </p:txBody>
      </p:sp>
      <p:sp>
        <p:nvSpPr>
          <p:cNvPr id="107" name="Google Shape;107;p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2500" u="sng">
                <a:solidFill>
                  <a:srgbClr val="303030"/>
                </a:solidFill>
                <a:highlight>
                  <a:srgbClr val="FFFFFF"/>
                </a:highlight>
              </a:rPr>
              <a:t>Rules-</a:t>
            </a:r>
            <a:endParaRPr b="1" sz="25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850">
                <a:solidFill>
                  <a:srgbClr val="303030"/>
                </a:solidFill>
                <a:highlight>
                  <a:srgbClr val="FFFFFF"/>
                </a:highlight>
              </a:rPr>
              <a:t> </a:t>
            </a:r>
            <a:endParaRPr sz="18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850">
                <a:solidFill>
                  <a:srgbClr val="303030"/>
                </a:solidFill>
                <a:highlight>
                  <a:srgbClr val="FFFFFF"/>
                </a:highlight>
              </a:rPr>
              <a:t>For searching a given key in the BST,</a:t>
            </a:r>
            <a:endParaRPr sz="1850">
              <a:solidFill>
                <a:srgbClr val="303030"/>
              </a:solidFill>
              <a:highlight>
                <a:srgbClr val="FFFFFF"/>
              </a:highlight>
            </a:endParaRPr>
          </a:p>
          <a:p>
            <a:pPr indent="-346075" lvl="0" marL="596900" rtl="0" algn="l">
              <a:lnSpc>
                <a:spcPct val="115000"/>
              </a:lnSpc>
              <a:spcBef>
                <a:spcPts val="900"/>
              </a:spcBef>
              <a:spcAft>
                <a:spcPts val="0"/>
              </a:spcAft>
              <a:buClr>
                <a:srgbClr val="303030"/>
              </a:buClr>
              <a:buSzPts val="1850"/>
              <a:buChar char="●"/>
            </a:pPr>
            <a:r>
              <a:rPr lang="en" sz="1850">
                <a:solidFill>
                  <a:srgbClr val="303030"/>
                </a:solidFill>
                <a:highlight>
                  <a:srgbClr val="FFFFFF"/>
                </a:highlight>
              </a:rPr>
              <a:t>Compare the key with the value of root node.</a:t>
            </a:r>
            <a:endParaRPr sz="1850">
              <a:solidFill>
                <a:srgbClr val="303030"/>
              </a:solidFill>
              <a:highlight>
                <a:srgbClr val="FFFFFF"/>
              </a:highlight>
            </a:endParaRPr>
          </a:p>
          <a:p>
            <a:pPr indent="-346075" lvl="0" marL="596900" rtl="0" algn="l">
              <a:lnSpc>
                <a:spcPct val="115000"/>
              </a:lnSpc>
              <a:spcBef>
                <a:spcPts val="0"/>
              </a:spcBef>
              <a:spcAft>
                <a:spcPts val="0"/>
              </a:spcAft>
              <a:buClr>
                <a:srgbClr val="303030"/>
              </a:buClr>
              <a:buSzPts val="1850"/>
              <a:buChar char="●"/>
            </a:pPr>
            <a:r>
              <a:rPr lang="en" sz="1850">
                <a:solidFill>
                  <a:srgbClr val="303030"/>
                </a:solidFill>
                <a:highlight>
                  <a:srgbClr val="FFFFFF"/>
                </a:highlight>
              </a:rPr>
              <a:t>If the key is present at the root node, then return the root node.</a:t>
            </a:r>
            <a:endParaRPr sz="1850">
              <a:solidFill>
                <a:srgbClr val="303030"/>
              </a:solidFill>
              <a:highlight>
                <a:srgbClr val="FFFFFF"/>
              </a:highlight>
            </a:endParaRPr>
          </a:p>
          <a:p>
            <a:pPr indent="-346075" lvl="0" marL="596900" rtl="0" algn="l">
              <a:lnSpc>
                <a:spcPct val="115000"/>
              </a:lnSpc>
              <a:spcBef>
                <a:spcPts val="0"/>
              </a:spcBef>
              <a:spcAft>
                <a:spcPts val="0"/>
              </a:spcAft>
              <a:buClr>
                <a:srgbClr val="303030"/>
              </a:buClr>
              <a:buSzPts val="1850"/>
              <a:buChar char="●"/>
            </a:pPr>
            <a:r>
              <a:rPr lang="en" sz="1850">
                <a:solidFill>
                  <a:srgbClr val="303030"/>
                </a:solidFill>
                <a:highlight>
                  <a:srgbClr val="FFFFFF"/>
                </a:highlight>
              </a:rPr>
              <a:t>If the key is greater than the root node value, then recur for the root node’s right subtree.</a:t>
            </a:r>
            <a:endParaRPr sz="1850">
              <a:solidFill>
                <a:srgbClr val="303030"/>
              </a:solidFill>
              <a:highlight>
                <a:srgbClr val="FFFFFF"/>
              </a:highlight>
            </a:endParaRPr>
          </a:p>
          <a:p>
            <a:pPr indent="-346075" lvl="0" marL="596900" rtl="0" algn="l">
              <a:lnSpc>
                <a:spcPct val="115000"/>
              </a:lnSpc>
              <a:spcBef>
                <a:spcPts val="0"/>
              </a:spcBef>
              <a:spcAft>
                <a:spcPts val="0"/>
              </a:spcAft>
              <a:buClr>
                <a:srgbClr val="303030"/>
              </a:buClr>
              <a:buSzPts val="1850"/>
              <a:buChar char="●"/>
            </a:pPr>
            <a:r>
              <a:rPr lang="en" sz="1850">
                <a:solidFill>
                  <a:srgbClr val="303030"/>
                </a:solidFill>
                <a:highlight>
                  <a:srgbClr val="FFFFFF"/>
                </a:highlight>
              </a:rPr>
              <a:t>If the key is smaller than the root node value, then recur for the root node’s left subtree.</a:t>
            </a:r>
            <a:endParaRPr sz="1850">
              <a:solidFill>
                <a:srgbClr val="303030"/>
              </a:solidFill>
              <a:highlight>
                <a:srgbClr val="FFFFFF"/>
              </a:highlight>
            </a:endParaRPr>
          </a:p>
          <a:p>
            <a:pPr indent="0" lvl="0" marL="0" rtl="0" algn="l">
              <a:lnSpc>
                <a:spcPct val="115000"/>
              </a:lnSpc>
              <a:spcBef>
                <a:spcPts val="1500"/>
              </a:spcBef>
              <a:spcAft>
                <a:spcPts val="900"/>
              </a:spcAft>
              <a:buClr>
                <a:schemeClr val="dk1"/>
              </a:buClr>
              <a:buSzPts val="1100"/>
              <a:buFont typeface="Arial"/>
              <a:buNone/>
            </a:pPr>
            <a:r>
              <a:rPr lang="en" sz="1850">
                <a:solidFill>
                  <a:srgbClr val="303030"/>
                </a:solidFill>
                <a:highlight>
                  <a:srgbClr val="FFFFFF"/>
                </a:highlight>
              </a:rPr>
              <a:t> </a:t>
            </a:r>
            <a:endParaRPr sz="1850">
              <a:solidFill>
                <a:srgbClr val="30303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113" name="Google Shape;113;p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key = 45 has to be searched in the given BST-</a:t>
            </a:r>
            <a:endParaRPr/>
          </a:p>
        </p:txBody>
      </p:sp>
      <p:pic>
        <p:nvPicPr>
          <p:cNvPr id="114" name="Google Shape;114;p9"/>
          <p:cNvPicPr preferRelativeResize="0"/>
          <p:nvPr/>
        </p:nvPicPr>
        <p:blipFill rotWithShape="1">
          <a:blip r:embed="rId3">
            <a:alphaModFix/>
          </a:blip>
          <a:srcRect b="0" l="0" r="0" t="0"/>
          <a:stretch/>
        </p:blipFill>
        <p:spPr>
          <a:xfrm>
            <a:off x="1153675" y="1973250"/>
            <a:ext cx="7210526" cy="324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