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Corbel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hIazcJgTa+tmQdcpOd1CxyDaD1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.fntdata"/><Relationship Id="rId11" Type="http://schemas.openxmlformats.org/officeDocument/2006/relationships/slide" Target="slides/slide6.xml"/><Relationship Id="rId22" Type="http://schemas.openxmlformats.org/officeDocument/2006/relationships/font" Target="fonts/Corbel-boldItalic.fntdata"/><Relationship Id="rId10" Type="http://schemas.openxmlformats.org/officeDocument/2006/relationships/slide" Target="slides/slide5.xml"/><Relationship Id="rId21" Type="http://schemas.openxmlformats.org/officeDocument/2006/relationships/font" Target="fonts/Corbel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857250" y="457200"/>
            <a:ext cx="74064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857250" y="1543050"/>
            <a:ext cx="74049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0" type="dt"/>
          </p:nvPr>
        </p:nvSpPr>
        <p:spPr>
          <a:xfrm>
            <a:off x="857247" y="4667871"/>
            <a:ext cx="1746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8"/>
          <p:cNvSpPr txBox="1"/>
          <p:nvPr>
            <p:ph idx="11" type="ftr"/>
          </p:nvPr>
        </p:nvSpPr>
        <p:spPr>
          <a:xfrm>
            <a:off x="2961861" y="4667871"/>
            <a:ext cx="3538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6997147" y="4667871"/>
            <a:ext cx="1279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AVL Trees</a:t>
            </a:r>
            <a:endParaRPr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Case II-</a:t>
            </a:r>
            <a:endParaRPr/>
          </a:p>
        </p:txBody>
      </p:sp>
      <p:sp>
        <p:nvSpPr>
          <p:cNvPr id="119" name="Google Shape;119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0" name="Google Shape;1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2100" y="1669063"/>
            <a:ext cx="64008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Case III-</a:t>
            </a:r>
            <a:endParaRPr/>
          </a:p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7" name="Google Shape;1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975" y="1492288"/>
            <a:ext cx="64960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Case IV-</a:t>
            </a:r>
            <a:endParaRPr/>
          </a:p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4" name="Google Shape;13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225" y="1492288"/>
            <a:ext cx="630555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Create AVL Tree- 20,45,22,45,10,8,9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AVL Tree-</a:t>
            </a:r>
            <a:endParaRPr/>
          </a:p>
        </p:txBody>
      </p:sp>
      <p:sp>
        <p:nvSpPr>
          <p:cNvPr id="67" name="Google Shape;6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6075" lvl="0" marL="596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AVL trees are special kind of binary search trees.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6075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In AVL trees, height of left subtree and right subtree of every node differs by at most one.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6075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AVL trees are also called as </a:t>
            </a:r>
            <a:r>
              <a:rPr b="1" lang="en" sz="1850">
                <a:solidFill>
                  <a:schemeClr val="dk1"/>
                </a:solidFill>
                <a:highlight>
                  <a:srgbClr val="FFFFFF"/>
                </a:highlight>
              </a:rPr>
              <a:t>self-balancing binary search trees</a:t>
            </a: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6075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>
                <a:solidFill>
                  <a:schemeClr val="dk1"/>
                </a:solidFill>
                <a:highlight>
                  <a:srgbClr val="F9FAFC"/>
                </a:highlight>
              </a:rPr>
              <a:t>AVL tree is a self-balancing binary search tree in which each node maintains extra information called a balance factor whose value is either -1, 0 or +1.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Example-</a:t>
            </a:r>
            <a:endParaRPr/>
          </a:p>
        </p:txBody>
      </p:sp>
      <p:sp>
        <p:nvSpPr>
          <p:cNvPr id="73" name="Google Shape;7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This tree is an AVL tree because-</a:t>
            </a:r>
            <a:endParaRPr/>
          </a:p>
          <a:p>
            <a:pPr indent="-327025" lvl="0" marL="596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03030"/>
              </a:buClr>
              <a:buSzPts val="1550"/>
              <a:buChar char="●"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It is a binary search tree.</a:t>
            </a:r>
            <a:endParaRPr sz="17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-327025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50"/>
              <a:buChar char="●"/>
            </a:pPr>
            <a:r>
              <a:rPr lang="en" sz="1550">
                <a:solidFill>
                  <a:srgbClr val="303030"/>
                </a:solidFill>
                <a:highlight>
                  <a:srgbClr val="FFFFFF"/>
                </a:highlight>
              </a:rPr>
              <a:t>The difference between height of left subtree and right subtree of every node is at most one.</a:t>
            </a:r>
            <a:endParaRPr sz="15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4" name="Google Shape;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6475" y="2571738"/>
            <a:ext cx="23050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Following tree is not an example of AVL Tree-</a:t>
            </a:r>
            <a:endParaRPr/>
          </a:p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311700" y="1152475"/>
            <a:ext cx="5471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This tree is not an AVL tree because-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The difference between height of left subtree and right subtree of root node = 4 – 2 = 2.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This difference is greater than one.</a:t>
            </a:r>
            <a:endParaRPr/>
          </a:p>
        </p:txBody>
      </p:sp>
      <p:pic>
        <p:nvPicPr>
          <p:cNvPr id="81" name="Google Shape;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7750" y="1152463"/>
            <a:ext cx="30670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Balance Factor-</a:t>
            </a:r>
            <a:endParaRPr/>
          </a:p>
        </p:txBody>
      </p:sp>
      <p:sp>
        <p:nvSpPr>
          <p:cNvPr id="87" name="Google Shape;8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 AVL tree,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Balance factor is defined for every node.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Balance factor of a node = Height of its left subtree – Height of its right subtree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In AVL tree, </a:t>
            </a:r>
            <a:r>
              <a:rPr b="1" lang="en"/>
              <a:t>Balance factor of every node is either 0 or 1 or -1.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AVL Tree Operations-</a:t>
            </a:r>
            <a:endParaRPr/>
          </a:p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1475" lvl="0" marL="596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303030"/>
              </a:buClr>
              <a:buSzPts val="2250"/>
              <a:buAutoNum type="arabicPeriod"/>
            </a:pPr>
            <a:r>
              <a:rPr lang="en" sz="2250">
                <a:solidFill>
                  <a:srgbClr val="303030"/>
                </a:solidFill>
                <a:highlight>
                  <a:srgbClr val="FFFFFF"/>
                </a:highlight>
              </a:rPr>
              <a:t>Search Operation</a:t>
            </a:r>
            <a:endParaRPr sz="22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-371475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2250"/>
              <a:buAutoNum type="arabicPeriod"/>
            </a:pPr>
            <a:r>
              <a:rPr lang="en" sz="2250">
                <a:solidFill>
                  <a:srgbClr val="303030"/>
                </a:solidFill>
                <a:highlight>
                  <a:srgbClr val="FFFFFF"/>
                </a:highlight>
              </a:rPr>
              <a:t>Insertion Operation</a:t>
            </a:r>
            <a:endParaRPr sz="22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-371475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2250"/>
              <a:buAutoNum type="arabicPeriod"/>
            </a:pPr>
            <a:r>
              <a:rPr lang="en" sz="2250">
                <a:solidFill>
                  <a:srgbClr val="303030"/>
                </a:solidFill>
                <a:highlight>
                  <a:srgbClr val="FFFFFF"/>
                </a:highlight>
              </a:rPr>
              <a:t>Deletion Operation</a:t>
            </a:r>
            <a:endParaRPr sz="22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" sz="1150">
                <a:solidFill>
                  <a:srgbClr val="303030"/>
                </a:solidFill>
                <a:highlight>
                  <a:srgbClr val="FFFFFF"/>
                </a:highlight>
              </a:rPr>
              <a:t>After performing any operation on AVL tree, the balance factor of each node is checked.</a:t>
            </a:r>
            <a:endParaRPr sz="22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3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50">
                <a:solidFill>
                  <a:srgbClr val="303030"/>
                </a:solidFill>
                <a:highlight>
                  <a:srgbClr val="FFFFFF"/>
                </a:highlight>
              </a:rPr>
              <a:t>There are following two cases possible-</a:t>
            </a:r>
            <a:endParaRPr sz="3300"/>
          </a:p>
        </p:txBody>
      </p:sp>
      <p:sp>
        <p:nvSpPr>
          <p:cNvPr id="99" name="Google Shape;99;p9"/>
          <p:cNvSpPr txBox="1"/>
          <p:nvPr>
            <p:ph idx="1" type="body"/>
          </p:nvPr>
        </p:nvSpPr>
        <p:spPr>
          <a:xfrm>
            <a:off x="311700" y="1152475"/>
            <a:ext cx="85206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 u="sng">
                <a:solidFill>
                  <a:srgbClr val="303030"/>
                </a:solidFill>
                <a:highlight>
                  <a:srgbClr val="FFFFFF"/>
                </a:highlight>
              </a:rPr>
              <a:t>Case-01:</a:t>
            </a:r>
            <a:endParaRPr b="1" sz="1300" u="sng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303030"/>
                </a:solidFill>
                <a:highlight>
                  <a:srgbClr val="FFFFFF"/>
                </a:highlight>
              </a:rPr>
              <a:t> </a:t>
            </a:r>
            <a:endParaRPr sz="11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-301625" lvl="0" marL="596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303030"/>
              </a:buClr>
              <a:buSzPts val="1150"/>
              <a:buChar char="●"/>
            </a:pPr>
            <a:r>
              <a:rPr lang="en" sz="1150">
                <a:solidFill>
                  <a:srgbClr val="303030"/>
                </a:solidFill>
                <a:highlight>
                  <a:srgbClr val="FFFFFF"/>
                </a:highlight>
              </a:rPr>
              <a:t>After the operation, the balance factor of each node is either 0 or 1 or -1.</a:t>
            </a:r>
            <a:endParaRPr sz="11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-301625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150"/>
              <a:buChar char="●"/>
            </a:pPr>
            <a:r>
              <a:rPr lang="en" sz="1150">
                <a:solidFill>
                  <a:srgbClr val="303030"/>
                </a:solidFill>
                <a:highlight>
                  <a:srgbClr val="FFFFFF"/>
                </a:highlight>
              </a:rPr>
              <a:t>In this case, the AVL tree is considered to be balanced.</a:t>
            </a:r>
            <a:endParaRPr sz="11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-301625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150"/>
              <a:buChar char="●"/>
            </a:pPr>
            <a:r>
              <a:rPr lang="en" sz="1150">
                <a:solidFill>
                  <a:srgbClr val="303030"/>
                </a:solidFill>
                <a:highlight>
                  <a:srgbClr val="FFFFFF"/>
                </a:highlight>
              </a:rPr>
              <a:t>The operation is concluded.</a:t>
            </a:r>
            <a:endParaRPr sz="11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 u="sng">
                <a:solidFill>
                  <a:srgbClr val="303030"/>
                </a:solidFill>
                <a:highlight>
                  <a:srgbClr val="FFFFFF"/>
                </a:highlight>
              </a:rPr>
              <a:t>Case-02:</a:t>
            </a:r>
            <a:endParaRPr sz="11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-301625" lvl="0" marL="596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303030"/>
              </a:buClr>
              <a:buSzPts val="1150"/>
              <a:buChar char="●"/>
            </a:pPr>
            <a:r>
              <a:rPr lang="en" sz="1150">
                <a:solidFill>
                  <a:srgbClr val="303030"/>
                </a:solidFill>
                <a:highlight>
                  <a:srgbClr val="FFFFFF"/>
                </a:highlight>
              </a:rPr>
              <a:t>After the operation, the balance factor of at least one node is not 0 or 1 or -1.</a:t>
            </a:r>
            <a:endParaRPr sz="11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-301625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150"/>
              <a:buChar char="●"/>
            </a:pPr>
            <a:r>
              <a:rPr lang="en" sz="1150">
                <a:solidFill>
                  <a:srgbClr val="303030"/>
                </a:solidFill>
                <a:highlight>
                  <a:srgbClr val="FFFFFF"/>
                </a:highlight>
              </a:rPr>
              <a:t>In this case, the AVL tree is considered to be imbalanced.</a:t>
            </a:r>
            <a:endParaRPr sz="1150">
              <a:solidFill>
                <a:srgbClr val="303030"/>
              </a:solidFill>
              <a:highlight>
                <a:srgbClr val="FFFFFF"/>
              </a:highlight>
            </a:endParaRPr>
          </a:p>
          <a:p>
            <a:pPr indent="-301625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150"/>
              <a:buChar char="●"/>
            </a:pPr>
            <a:r>
              <a:rPr lang="en" sz="1150">
                <a:solidFill>
                  <a:srgbClr val="303030"/>
                </a:solidFill>
                <a:highlight>
                  <a:srgbClr val="FFFFFF"/>
                </a:highlight>
              </a:rPr>
              <a:t>Rotations are then performed to balance the tree.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AVL Tree Rotations-</a:t>
            </a:r>
            <a:endParaRPr/>
          </a:p>
        </p:txBody>
      </p:sp>
      <p:sp>
        <p:nvSpPr>
          <p:cNvPr id="105" name="Google Shape;10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Rotation is the process of moving the nodes to make tree balanced.</a:t>
            </a:r>
            <a:endParaRPr/>
          </a:p>
        </p:txBody>
      </p:sp>
      <p:pic>
        <p:nvPicPr>
          <p:cNvPr id="106" name="Google Shape;1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550" y="1892338"/>
            <a:ext cx="68199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Cases Of Imbalance And Their Balancing Using Rotation Operations- Case I</a:t>
            </a:r>
            <a:endParaRPr/>
          </a:p>
        </p:txBody>
      </p:sp>
      <p:sp>
        <p:nvSpPr>
          <p:cNvPr id="112" name="Google Shape;112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3" name="Google Shape;1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075" y="1730600"/>
            <a:ext cx="77291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