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7" roundtripDataSignature="AMtx7miR2rI4ftBeSWLh9LQkkIsgR+84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6C541C-A0F7-4AC8-A6FA-23EEF8FF83B8}">
  <a:tblStyle styleId="{406C541C-A0F7-4AC8-A6FA-23EEF8FF83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customschemas.google.com/relationships/presentationmetadata" Target="meta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b91d84ad5c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1b91d84ad5c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b91d84ad5c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1b91d84ad5c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b91d84ad5c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1b91d84ad5c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b91d84ad5c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1b91d84ad5c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b91d84ad5c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b91d84ad5c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b91d84ad5c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b91d84ad5c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b91d84ad5c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1b91d84ad5c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b91d84ad5c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1b91d84ad5c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b91d84ad5c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1b91d84ad5c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b91d84ad5c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1b91d84ad5c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b91d84ad5c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1b91d84ad5c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b91d84ad5c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1b91d84ad5c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b91d84ad5c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1b91d84ad5c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b91d84ad5c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b91d84ad5c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b91d84ad5c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b91d84ad5c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b91d84ad5c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1b91d84ad5c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bb0d05a61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1bb0d05a61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bb0d05a61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1bb0d05a616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bb0d05a616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1bb0d05a616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bb0d05a616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1bb0d05a61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bb0d05a616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bb0d05a616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bb0d05a616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1bb0d05a616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bb0d05a616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1bb0d05a616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bb0d05a616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1bb0d05a616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c0be8c00f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c0be8c00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c0be8c00f2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c0be8c00f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c0be8c00f2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c0be8c00f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c0be8c00f2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c0be8c00f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c0be8c00f2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c0be8c00f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c0be8c00f2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c0be8c00f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c0be8c00f2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c0be8c00f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c0be8c00f2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c0be8c00f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c0be8c00f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1c0be8c00f2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c0be8c00f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1c0be8c00f2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c0be8c00f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1c0be8c00f2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c0be8c00f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1c0be8c00f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c0be8c00f2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c0be8c00f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c0be8c00f2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c0be8c00f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c0be8c00f2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c0be8c00f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c0be8c00f2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c0be8c00f2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c0be8c00f2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c0be8c00f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c0be8c00f2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c0be8c00f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b91d84ad5c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b91d84ad5c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g1c0be8c00f2_0_14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82" name="Google Shape;82;g1c0be8c00f2_0_14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0"/>
              </a:spcBef>
              <a:spcAft>
                <a:spcPts val="0"/>
              </a:spcAft>
              <a:buSzPts val="1900"/>
              <a:buChar char="○"/>
              <a:defRPr/>
            </a:lvl2pPr>
            <a:lvl3pPr indent="-349250" lvl="2" marL="1371600" rtl="0" algn="l">
              <a:lnSpc>
                <a:spcPct val="115000"/>
              </a:lnSpc>
              <a:spcBef>
                <a:spcPts val="0"/>
              </a:spcBef>
              <a:spcAft>
                <a:spcPts val="0"/>
              </a:spcAft>
              <a:buSzPts val="1900"/>
              <a:buChar char="■"/>
              <a:defRPr/>
            </a:lvl3pPr>
            <a:lvl4pPr indent="-349250" lvl="3" marL="1828800" rtl="0" algn="l">
              <a:lnSpc>
                <a:spcPct val="115000"/>
              </a:lnSpc>
              <a:spcBef>
                <a:spcPts val="0"/>
              </a:spcBef>
              <a:spcAft>
                <a:spcPts val="0"/>
              </a:spcAft>
              <a:buSzPts val="1900"/>
              <a:buChar char="●"/>
              <a:defRPr/>
            </a:lvl4pPr>
            <a:lvl5pPr indent="-349250" lvl="4" marL="2286000" rtl="0" algn="l">
              <a:lnSpc>
                <a:spcPct val="115000"/>
              </a:lnSpc>
              <a:spcBef>
                <a:spcPts val="0"/>
              </a:spcBef>
              <a:spcAft>
                <a:spcPts val="0"/>
              </a:spcAft>
              <a:buSzPts val="1900"/>
              <a:buChar char="○"/>
              <a:defRPr/>
            </a:lvl5pPr>
            <a:lvl6pPr indent="-349250" lvl="5" marL="2743200" rtl="0" algn="l">
              <a:lnSpc>
                <a:spcPct val="115000"/>
              </a:lnSpc>
              <a:spcBef>
                <a:spcPts val="0"/>
              </a:spcBef>
              <a:spcAft>
                <a:spcPts val="0"/>
              </a:spcAft>
              <a:buSzPts val="1900"/>
              <a:buChar char="■"/>
              <a:defRPr/>
            </a:lvl6pPr>
            <a:lvl7pPr indent="-349250" lvl="6" marL="3200400" rtl="0" algn="l">
              <a:lnSpc>
                <a:spcPct val="115000"/>
              </a:lnSpc>
              <a:spcBef>
                <a:spcPts val="0"/>
              </a:spcBef>
              <a:spcAft>
                <a:spcPts val="0"/>
              </a:spcAft>
              <a:buSzPts val="1900"/>
              <a:buChar char="●"/>
              <a:defRPr/>
            </a:lvl7pPr>
            <a:lvl8pPr indent="-349250" lvl="7" marL="3657600" rtl="0" algn="l">
              <a:lnSpc>
                <a:spcPct val="115000"/>
              </a:lnSpc>
              <a:spcBef>
                <a:spcPts val="0"/>
              </a:spcBef>
              <a:spcAft>
                <a:spcPts val="0"/>
              </a:spcAft>
              <a:buSzPts val="1900"/>
              <a:buChar char="○"/>
              <a:defRPr/>
            </a:lvl8pPr>
            <a:lvl9pPr indent="-349250" lvl="8" marL="4114800" rtl="0" algn="l">
              <a:lnSpc>
                <a:spcPct val="115000"/>
              </a:lnSpc>
              <a:spcBef>
                <a:spcPts val="0"/>
              </a:spcBef>
              <a:spcAft>
                <a:spcPts val="0"/>
              </a:spcAft>
              <a:buSzPts val="1900"/>
              <a:buChar char="■"/>
              <a:defRPr/>
            </a:lvl9pPr>
          </a:lstStyle>
          <a:p/>
        </p:txBody>
      </p:sp>
      <p:sp>
        <p:nvSpPr>
          <p:cNvPr id="83" name="Google Shape;83;g1c0be8c00f2_0_141"/>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programiz.com/dsa/bubble-sor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www.programiz.com/data-structures/queue" TargetMode="Externa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programiz.com/dsa/linked-list-operations#traverse" TargetMode="External"/><Relationship Id="rId4" Type="http://schemas.openxmlformats.org/officeDocument/2006/relationships/hyperlink" Target="https://www.programiz.com/dsa/linked-list-operations#add" TargetMode="External"/><Relationship Id="rId5" Type="http://schemas.openxmlformats.org/officeDocument/2006/relationships/hyperlink" Target="https://www.programiz.com/dsa/linked-list-operations#delete" TargetMode="External"/><Relationship Id="rId6" Type="http://schemas.openxmlformats.org/officeDocument/2006/relationships/hyperlink" Target="https://www.programiz.com/dsa/linked-list-operations#search" TargetMode="External"/><Relationship Id="rId7" Type="http://schemas.openxmlformats.org/officeDocument/2006/relationships/hyperlink" Target="https://www.programiz.com/dsa/linked-list-operations#sor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DSA LAB</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b91d84ad5c_0_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900"/>
              </a:spcAft>
              <a:buClr>
                <a:schemeClr val="dk1"/>
              </a:buClr>
              <a:buSzPts val="1100"/>
              <a:buFont typeface="Arial"/>
              <a:buNone/>
            </a:pPr>
            <a:r>
              <a:rPr b="1" lang="en-US" sz="2200">
                <a:highlight>
                  <a:srgbClr val="F9FAFC"/>
                </a:highlight>
                <a:latin typeface="Arial"/>
                <a:ea typeface="Arial"/>
                <a:cs typeface="Arial"/>
                <a:sym typeface="Arial"/>
              </a:rPr>
              <a:t>Traverse a Linked List</a:t>
            </a:r>
            <a:endParaRPr sz="4800"/>
          </a:p>
        </p:txBody>
      </p:sp>
      <p:sp>
        <p:nvSpPr>
          <p:cNvPr id="143" name="Google Shape;143;g1b91d84ad5c_0_7"/>
          <p:cNvSpPr txBox="1"/>
          <p:nvPr>
            <p:ph idx="1" type="body"/>
          </p:nvPr>
        </p:nvSpPr>
        <p:spPr>
          <a:xfrm>
            <a:off x="838200" y="1825625"/>
            <a:ext cx="10515600" cy="5032500"/>
          </a:xfrm>
          <a:prstGeom prst="rect">
            <a:avLst/>
          </a:prstGeom>
          <a:noFill/>
          <a:ln>
            <a:noFill/>
          </a:ln>
        </p:spPr>
        <p:txBody>
          <a:bodyPr anchorCtr="0" anchor="t" bIns="45700" lIns="91425" spcFirstLastPara="1" rIns="91425" wrap="square" tIns="45700">
            <a:noAutofit/>
          </a:bodyPr>
          <a:lstStyle/>
          <a:p>
            <a:pPr indent="-330200" lvl="0" marL="457200" rtl="0" algn="l">
              <a:lnSpc>
                <a:spcPct val="166666"/>
              </a:lnSpc>
              <a:spcBef>
                <a:spcPts val="0"/>
              </a:spcBef>
              <a:spcAft>
                <a:spcPts val="0"/>
              </a:spcAft>
              <a:buSzPts val="1600"/>
              <a:buFont typeface="Arial"/>
              <a:buChar char="•"/>
            </a:pPr>
            <a:r>
              <a:rPr lang="en-US" sz="1600">
                <a:highlight>
                  <a:schemeClr val="lt1"/>
                </a:highlight>
                <a:latin typeface="Arial"/>
                <a:ea typeface="Arial"/>
                <a:cs typeface="Arial"/>
                <a:sym typeface="Arial"/>
              </a:rPr>
              <a:t>Displaying the contents of a linked list is very simple. We keep moving the temp node to the next one and display its contents.</a:t>
            </a:r>
            <a:endParaRPr sz="1600">
              <a:highlight>
                <a:schemeClr val="lt1"/>
              </a:highlight>
              <a:latin typeface="Arial"/>
              <a:ea typeface="Arial"/>
              <a:cs typeface="Arial"/>
              <a:sym typeface="Arial"/>
            </a:endParaRPr>
          </a:p>
          <a:p>
            <a:pPr indent="-330200" lvl="0" marL="457200" rtl="0" algn="l">
              <a:lnSpc>
                <a:spcPct val="166666"/>
              </a:lnSpc>
              <a:spcBef>
                <a:spcPts val="0"/>
              </a:spcBef>
              <a:spcAft>
                <a:spcPts val="0"/>
              </a:spcAft>
              <a:buSzPts val="1600"/>
              <a:buFont typeface="Arial"/>
              <a:buChar char="•"/>
            </a:pPr>
            <a:r>
              <a:rPr lang="en-US" sz="1600">
                <a:highlight>
                  <a:schemeClr val="lt1"/>
                </a:highlight>
                <a:latin typeface="Arial"/>
                <a:ea typeface="Arial"/>
                <a:cs typeface="Arial"/>
                <a:sym typeface="Arial"/>
              </a:rPr>
              <a:t>When temp is NULL, we know that we have reached the end of the linked list so we get out of the while loop.</a:t>
            </a:r>
            <a:endParaRPr sz="1600">
              <a:highlight>
                <a:schemeClr val="lt1"/>
              </a:highlight>
              <a:latin typeface="Arial"/>
              <a:ea typeface="Arial"/>
              <a:cs typeface="Arial"/>
              <a:sym typeface="Arial"/>
            </a:endParaRPr>
          </a:p>
          <a:p>
            <a:pPr indent="0" lvl="0" marL="0" rtl="0" algn="l">
              <a:lnSpc>
                <a:spcPct val="90000"/>
              </a:lnSpc>
              <a:spcBef>
                <a:spcPts val="1200"/>
              </a:spcBef>
              <a:spcAft>
                <a:spcPts val="0"/>
              </a:spcAft>
              <a:buSzPts val="1800"/>
              <a:buNone/>
            </a:pPr>
            <a:r>
              <a:rPr lang="en-US" sz="1600">
                <a:highlight>
                  <a:schemeClr val="lt1"/>
                </a:highlight>
                <a:latin typeface="Arial"/>
                <a:ea typeface="Arial"/>
                <a:cs typeface="Arial"/>
                <a:sym typeface="Arial"/>
              </a:rPr>
              <a:t>struct node *temp = head;</a:t>
            </a:r>
            <a:endParaRPr sz="1600">
              <a:highlight>
                <a:schemeClr val="lt1"/>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600">
                <a:highlight>
                  <a:schemeClr val="lt1"/>
                </a:highlight>
                <a:latin typeface="Arial"/>
                <a:ea typeface="Arial"/>
                <a:cs typeface="Arial"/>
                <a:sym typeface="Arial"/>
              </a:rPr>
              <a:t>printf("\n\nList elements are - \n");</a:t>
            </a:r>
            <a:endParaRPr sz="1600">
              <a:highlight>
                <a:schemeClr val="lt1"/>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600">
                <a:highlight>
                  <a:schemeClr val="lt1"/>
                </a:highlight>
                <a:latin typeface="Arial"/>
                <a:ea typeface="Arial"/>
                <a:cs typeface="Arial"/>
                <a:sym typeface="Arial"/>
              </a:rPr>
              <a:t>while(temp != NULL) {</a:t>
            </a:r>
            <a:endParaRPr sz="1600">
              <a:highlight>
                <a:schemeClr val="lt1"/>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600">
                <a:highlight>
                  <a:schemeClr val="lt1"/>
                </a:highlight>
                <a:latin typeface="Arial"/>
                <a:ea typeface="Arial"/>
                <a:cs typeface="Arial"/>
                <a:sym typeface="Arial"/>
              </a:rPr>
              <a:t>  printf("%d ---&gt;",temp-&gt;data);</a:t>
            </a:r>
            <a:endParaRPr sz="1600">
              <a:highlight>
                <a:schemeClr val="lt1"/>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600">
                <a:highlight>
                  <a:schemeClr val="lt1"/>
                </a:highlight>
                <a:latin typeface="Arial"/>
                <a:ea typeface="Arial"/>
                <a:cs typeface="Arial"/>
                <a:sym typeface="Arial"/>
              </a:rPr>
              <a:t>  temp = temp-&gt;next;</a:t>
            </a:r>
            <a:endParaRPr sz="1600">
              <a:highlight>
                <a:schemeClr val="lt1"/>
              </a:highlight>
              <a:latin typeface="Arial"/>
              <a:ea typeface="Arial"/>
              <a:cs typeface="Arial"/>
              <a:sym typeface="Arial"/>
            </a:endParaRPr>
          </a:p>
          <a:p>
            <a:pPr indent="0" lvl="0" marL="152400" marR="152400" rtl="0" algn="l">
              <a:lnSpc>
                <a:spcPct val="142857"/>
              </a:lnSpc>
              <a:spcBef>
                <a:spcPts val="0"/>
              </a:spcBef>
              <a:spcAft>
                <a:spcPts val="0"/>
              </a:spcAft>
              <a:buClr>
                <a:schemeClr val="dk1"/>
              </a:buClr>
              <a:buSzPts val="1100"/>
              <a:buFont typeface="Arial"/>
              <a:buNone/>
            </a:pPr>
            <a:r>
              <a:rPr lang="en-US" sz="1600">
                <a:highlight>
                  <a:schemeClr val="lt1"/>
                </a:highlight>
                <a:latin typeface="Arial"/>
                <a:ea typeface="Arial"/>
                <a:cs typeface="Arial"/>
                <a:sym typeface="Arial"/>
              </a:rPr>
              <a:t>}</a:t>
            </a:r>
            <a:endParaRPr sz="1600">
              <a:highlight>
                <a:schemeClr val="lt1"/>
              </a:highlight>
              <a:latin typeface="Arial"/>
              <a:ea typeface="Arial"/>
              <a:cs typeface="Arial"/>
              <a:sym typeface="Arial"/>
            </a:endParaRPr>
          </a:p>
          <a:p>
            <a:pPr indent="0" lvl="0" marL="0" rtl="0" algn="l">
              <a:lnSpc>
                <a:spcPct val="166666"/>
              </a:lnSpc>
              <a:spcBef>
                <a:spcPts val="1200"/>
              </a:spcBef>
              <a:spcAft>
                <a:spcPts val="0"/>
              </a:spcAft>
              <a:buClr>
                <a:schemeClr val="dk1"/>
              </a:buClr>
              <a:buSzPts val="1100"/>
              <a:buFont typeface="Arial"/>
              <a:buNone/>
            </a:pPr>
            <a:r>
              <a:rPr lang="en-US" sz="1600">
                <a:highlight>
                  <a:schemeClr val="lt1"/>
                </a:highlight>
                <a:latin typeface="Arial"/>
                <a:ea typeface="Arial"/>
                <a:cs typeface="Arial"/>
                <a:sym typeface="Arial"/>
              </a:rPr>
              <a:t>The output of this program will be:</a:t>
            </a:r>
            <a:endParaRPr sz="1600">
              <a:highlight>
                <a:schemeClr val="lt1"/>
              </a:highlight>
              <a:latin typeface="Arial"/>
              <a:ea typeface="Arial"/>
              <a:cs typeface="Arial"/>
              <a:sym typeface="Arial"/>
            </a:endParaRPr>
          </a:p>
          <a:p>
            <a:pPr indent="0" lvl="0" marL="0" rtl="0" algn="l">
              <a:lnSpc>
                <a:spcPct val="90000"/>
              </a:lnSpc>
              <a:spcBef>
                <a:spcPts val="1200"/>
              </a:spcBef>
              <a:spcAft>
                <a:spcPts val="0"/>
              </a:spcAft>
              <a:buSzPts val="1800"/>
              <a:buNone/>
            </a:pPr>
            <a:r>
              <a:rPr lang="en-US" sz="1600">
                <a:highlight>
                  <a:schemeClr val="lt1"/>
                </a:highlight>
                <a:latin typeface="Arial"/>
                <a:ea typeface="Arial"/>
                <a:cs typeface="Arial"/>
                <a:sym typeface="Arial"/>
              </a:rPr>
              <a:t>List elements are - </a:t>
            </a:r>
            <a:endParaRPr sz="1600">
              <a:highlight>
                <a:schemeClr val="lt1"/>
              </a:highlight>
              <a:latin typeface="Arial"/>
              <a:ea typeface="Arial"/>
              <a:cs typeface="Arial"/>
              <a:sym typeface="Arial"/>
            </a:endParaRPr>
          </a:p>
          <a:p>
            <a:pPr indent="0" lvl="0" marL="152400" marR="152400" rtl="0" algn="l">
              <a:lnSpc>
                <a:spcPct val="142857"/>
              </a:lnSpc>
              <a:spcBef>
                <a:spcPts val="0"/>
              </a:spcBef>
              <a:spcAft>
                <a:spcPts val="0"/>
              </a:spcAft>
              <a:buClr>
                <a:schemeClr val="dk1"/>
              </a:buClr>
              <a:buSzPts val="1100"/>
              <a:buFont typeface="Arial"/>
              <a:buNone/>
            </a:pPr>
            <a:r>
              <a:rPr lang="en-US" sz="1600">
                <a:highlight>
                  <a:schemeClr val="lt1"/>
                </a:highlight>
                <a:latin typeface="Arial"/>
                <a:ea typeface="Arial"/>
                <a:cs typeface="Arial"/>
                <a:sym typeface="Arial"/>
              </a:rPr>
              <a:t>1 ---&gt;2 ---&gt;3 ---&gt;</a:t>
            </a:r>
            <a:endParaRPr sz="1600">
              <a:highlight>
                <a:schemeClr val="lt1"/>
              </a:highlight>
              <a:latin typeface="Arial"/>
              <a:ea typeface="Arial"/>
              <a:cs typeface="Arial"/>
              <a:sym typeface="Arial"/>
            </a:endParaRPr>
          </a:p>
          <a:p>
            <a:pPr indent="0" lvl="0" marL="0" rtl="0" algn="l">
              <a:lnSpc>
                <a:spcPct val="90000"/>
              </a:lnSpc>
              <a:spcBef>
                <a:spcPts val="1200"/>
              </a:spcBef>
              <a:spcAft>
                <a:spcPts val="0"/>
              </a:spcAft>
              <a:buSzPts val="1800"/>
              <a:buNone/>
            </a:pPr>
            <a:r>
              <a:t/>
            </a:r>
            <a:endParaRPr sz="1400">
              <a:highlight>
                <a:schemeClr val="lt1"/>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1b91d84ad5c_0_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b="1" lang="en-US" sz="2200">
                <a:highlight>
                  <a:srgbClr val="F9FAFC"/>
                </a:highlight>
                <a:latin typeface="Arial"/>
                <a:ea typeface="Arial"/>
                <a:cs typeface="Arial"/>
                <a:sym typeface="Arial"/>
              </a:rPr>
              <a:t>Insert Elements to a Linked List</a:t>
            </a:r>
            <a:endParaRPr b="1" sz="2200">
              <a:highlight>
                <a:srgbClr val="F9FAFC"/>
              </a:highlight>
              <a:latin typeface="Arial"/>
              <a:ea typeface="Arial"/>
              <a:cs typeface="Arial"/>
              <a:sym typeface="Arial"/>
            </a:endParaRPr>
          </a:p>
          <a:p>
            <a:pPr indent="0" lvl="0" marL="0" rtl="0" algn="l">
              <a:lnSpc>
                <a:spcPct val="90000"/>
              </a:lnSpc>
              <a:spcBef>
                <a:spcPts val="900"/>
              </a:spcBef>
              <a:spcAft>
                <a:spcPts val="0"/>
              </a:spcAft>
              <a:buSzPts val="1800"/>
              <a:buNone/>
            </a:pPr>
            <a:r>
              <a:t/>
            </a:r>
            <a:endParaRPr/>
          </a:p>
        </p:txBody>
      </p:sp>
      <p:sp>
        <p:nvSpPr>
          <p:cNvPr id="149" name="Google Shape;149;g1b91d84ad5c_0_13"/>
          <p:cNvSpPr txBox="1"/>
          <p:nvPr>
            <p:ph idx="1" type="body"/>
          </p:nvPr>
        </p:nvSpPr>
        <p:spPr>
          <a:xfrm>
            <a:off x="838200" y="1825625"/>
            <a:ext cx="10515600" cy="51123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66666"/>
              </a:lnSpc>
              <a:spcBef>
                <a:spcPts val="0"/>
              </a:spcBef>
              <a:spcAft>
                <a:spcPts val="0"/>
              </a:spcAft>
              <a:buClr>
                <a:schemeClr val="dk1"/>
              </a:buClr>
              <a:buSzPts val="1100"/>
              <a:buFont typeface="Arial"/>
              <a:buNone/>
            </a:pPr>
            <a:r>
              <a:rPr lang="en-US" sz="1508">
                <a:highlight>
                  <a:schemeClr val="lt1"/>
                </a:highlight>
                <a:latin typeface="Arial"/>
                <a:ea typeface="Arial"/>
                <a:cs typeface="Arial"/>
                <a:sym typeface="Arial"/>
              </a:rPr>
              <a:t>You can add elements to either the beginning, middle or end of the linked list.</a:t>
            </a:r>
            <a:endParaRPr sz="1508">
              <a:highlight>
                <a:schemeClr val="lt1"/>
              </a:highlight>
              <a:latin typeface="Arial"/>
              <a:ea typeface="Arial"/>
              <a:cs typeface="Arial"/>
              <a:sym typeface="Arial"/>
            </a:endParaRPr>
          </a:p>
          <a:p>
            <a:pPr indent="0" lvl="0" marL="0" rtl="0" algn="l">
              <a:lnSpc>
                <a:spcPct val="150000"/>
              </a:lnSpc>
              <a:spcBef>
                <a:spcPts val="1200"/>
              </a:spcBef>
              <a:spcAft>
                <a:spcPts val="0"/>
              </a:spcAft>
              <a:buClr>
                <a:schemeClr val="dk1"/>
              </a:buClr>
              <a:buSzPts val="1100"/>
              <a:buFont typeface="Arial"/>
              <a:buNone/>
            </a:pPr>
            <a:r>
              <a:rPr b="1" lang="en-US" sz="1508">
                <a:highlight>
                  <a:schemeClr val="lt1"/>
                </a:highlight>
                <a:latin typeface="Arial"/>
                <a:ea typeface="Arial"/>
                <a:cs typeface="Arial"/>
                <a:sym typeface="Arial"/>
              </a:rPr>
              <a:t>1. Insert at the beginning</a:t>
            </a:r>
            <a:endParaRPr b="1" sz="1508">
              <a:highlight>
                <a:schemeClr val="lt1"/>
              </a:highlight>
              <a:latin typeface="Arial"/>
              <a:ea typeface="Arial"/>
              <a:cs typeface="Arial"/>
              <a:sym typeface="Arial"/>
            </a:endParaRPr>
          </a:p>
          <a:p>
            <a:pPr indent="-324365" lvl="0" marL="457200" rtl="0" algn="l">
              <a:lnSpc>
                <a:spcPct val="166666"/>
              </a:lnSpc>
              <a:spcBef>
                <a:spcPts val="900"/>
              </a:spcBef>
              <a:spcAft>
                <a:spcPts val="0"/>
              </a:spcAft>
              <a:buSzPts val="1508"/>
              <a:buChar char="●"/>
            </a:pPr>
            <a:r>
              <a:rPr lang="en-US" sz="1508">
                <a:highlight>
                  <a:schemeClr val="lt1"/>
                </a:highlight>
                <a:latin typeface="Arial"/>
                <a:ea typeface="Arial"/>
                <a:cs typeface="Arial"/>
                <a:sym typeface="Arial"/>
              </a:rPr>
              <a:t>Allocate memory for new node</a:t>
            </a:r>
            <a:endParaRPr sz="1508">
              <a:highlight>
                <a:schemeClr val="lt1"/>
              </a:highlight>
              <a:latin typeface="Arial"/>
              <a:ea typeface="Arial"/>
              <a:cs typeface="Arial"/>
              <a:sym typeface="Arial"/>
            </a:endParaRPr>
          </a:p>
          <a:p>
            <a:pPr indent="-324365" lvl="0" marL="457200" rtl="0" algn="l">
              <a:lnSpc>
                <a:spcPct val="166666"/>
              </a:lnSpc>
              <a:spcBef>
                <a:spcPts val="0"/>
              </a:spcBef>
              <a:spcAft>
                <a:spcPts val="0"/>
              </a:spcAft>
              <a:buSzPts val="1508"/>
              <a:buChar char="●"/>
            </a:pPr>
            <a:r>
              <a:rPr lang="en-US" sz="1508">
                <a:highlight>
                  <a:schemeClr val="lt1"/>
                </a:highlight>
                <a:latin typeface="Arial"/>
                <a:ea typeface="Arial"/>
                <a:cs typeface="Arial"/>
                <a:sym typeface="Arial"/>
              </a:rPr>
              <a:t>Store data</a:t>
            </a:r>
            <a:endParaRPr sz="1508">
              <a:highlight>
                <a:schemeClr val="lt1"/>
              </a:highlight>
              <a:latin typeface="Arial"/>
              <a:ea typeface="Arial"/>
              <a:cs typeface="Arial"/>
              <a:sym typeface="Arial"/>
            </a:endParaRPr>
          </a:p>
          <a:p>
            <a:pPr indent="-324365" lvl="0" marL="457200" rtl="0" algn="l">
              <a:lnSpc>
                <a:spcPct val="166666"/>
              </a:lnSpc>
              <a:spcBef>
                <a:spcPts val="0"/>
              </a:spcBef>
              <a:spcAft>
                <a:spcPts val="0"/>
              </a:spcAft>
              <a:buSzPts val="1508"/>
              <a:buChar char="●"/>
            </a:pPr>
            <a:r>
              <a:rPr lang="en-US" sz="1508">
                <a:highlight>
                  <a:schemeClr val="lt1"/>
                </a:highlight>
                <a:latin typeface="Arial"/>
                <a:ea typeface="Arial"/>
                <a:cs typeface="Arial"/>
                <a:sym typeface="Arial"/>
              </a:rPr>
              <a:t>Change next of new node to point to head</a:t>
            </a:r>
            <a:endParaRPr sz="1508">
              <a:highlight>
                <a:schemeClr val="lt1"/>
              </a:highlight>
              <a:latin typeface="Arial"/>
              <a:ea typeface="Arial"/>
              <a:cs typeface="Arial"/>
              <a:sym typeface="Arial"/>
            </a:endParaRPr>
          </a:p>
          <a:p>
            <a:pPr indent="-324365" lvl="0" marL="457200" rtl="0" algn="l">
              <a:lnSpc>
                <a:spcPct val="166666"/>
              </a:lnSpc>
              <a:spcBef>
                <a:spcPts val="0"/>
              </a:spcBef>
              <a:spcAft>
                <a:spcPts val="0"/>
              </a:spcAft>
              <a:buSzPts val="1508"/>
              <a:buChar char="●"/>
            </a:pPr>
            <a:r>
              <a:rPr lang="en-US" sz="1508">
                <a:highlight>
                  <a:schemeClr val="lt1"/>
                </a:highlight>
                <a:latin typeface="Arial"/>
                <a:ea typeface="Arial"/>
                <a:cs typeface="Arial"/>
                <a:sym typeface="Arial"/>
              </a:rPr>
              <a:t>Change head to point to recently created node</a:t>
            </a:r>
            <a:endParaRPr sz="1508">
              <a:highlight>
                <a:schemeClr val="lt1"/>
              </a:highlight>
              <a:latin typeface="Arial"/>
              <a:ea typeface="Arial"/>
              <a:cs typeface="Arial"/>
              <a:sym typeface="Arial"/>
            </a:endParaRPr>
          </a:p>
          <a:p>
            <a:pPr indent="0" lvl="0" marL="0" rtl="0" algn="l">
              <a:lnSpc>
                <a:spcPct val="90000"/>
              </a:lnSpc>
              <a:spcBef>
                <a:spcPts val="4500"/>
              </a:spcBef>
              <a:spcAft>
                <a:spcPts val="0"/>
              </a:spcAft>
              <a:buSzPts val="1800"/>
              <a:buNone/>
            </a:pPr>
            <a:r>
              <a:rPr lang="en-US" sz="1508">
                <a:highlight>
                  <a:schemeClr val="lt1"/>
                </a:highlight>
                <a:latin typeface="Arial"/>
                <a:ea typeface="Arial"/>
                <a:cs typeface="Arial"/>
                <a:sym typeface="Arial"/>
              </a:rPr>
              <a:t>struct node *newNode;</a:t>
            </a:r>
            <a:endParaRPr sz="1508">
              <a:highlight>
                <a:schemeClr val="lt1"/>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508">
                <a:highlight>
                  <a:schemeClr val="lt1"/>
                </a:highlight>
                <a:latin typeface="Arial"/>
                <a:ea typeface="Arial"/>
                <a:cs typeface="Arial"/>
                <a:sym typeface="Arial"/>
              </a:rPr>
              <a:t>newNode = malloc(sizeof(struct node));</a:t>
            </a:r>
            <a:endParaRPr sz="1508">
              <a:highlight>
                <a:schemeClr val="lt1"/>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508">
                <a:highlight>
                  <a:schemeClr val="lt1"/>
                </a:highlight>
                <a:latin typeface="Arial"/>
                <a:ea typeface="Arial"/>
                <a:cs typeface="Arial"/>
                <a:sym typeface="Arial"/>
              </a:rPr>
              <a:t>newNode-&gt;data = 4;</a:t>
            </a:r>
            <a:endParaRPr sz="1508">
              <a:highlight>
                <a:schemeClr val="lt1"/>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508">
                <a:highlight>
                  <a:schemeClr val="lt1"/>
                </a:highlight>
                <a:latin typeface="Arial"/>
                <a:ea typeface="Arial"/>
                <a:cs typeface="Arial"/>
                <a:sym typeface="Arial"/>
              </a:rPr>
              <a:t>newNode-&gt;next = head;</a:t>
            </a:r>
            <a:endParaRPr sz="1508">
              <a:highlight>
                <a:schemeClr val="lt1"/>
              </a:highlight>
              <a:latin typeface="Arial"/>
              <a:ea typeface="Arial"/>
              <a:cs typeface="Arial"/>
              <a:sym typeface="Arial"/>
            </a:endParaRPr>
          </a:p>
          <a:p>
            <a:pPr indent="0" lvl="0" marL="152400" marR="152400" rtl="0" algn="l">
              <a:lnSpc>
                <a:spcPct val="142857"/>
              </a:lnSpc>
              <a:spcBef>
                <a:spcPts val="0"/>
              </a:spcBef>
              <a:spcAft>
                <a:spcPts val="0"/>
              </a:spcAft>
              <a:buClr>
                <a:schemeClr val="dk1"/>
              </a:buClr>
              <a:buSzPts val="1100"/>
              <a:buFont typeface="Arial"/>
              <a:buNone/>
            </a:pPr>
            <a:r>
              <a:rPr lang="en-US" sz="1508">
                <a:highlight>
                  <a:schemeClr val="lt1"/>
                </a:highlight>
                <a:latin typeface="Arial"/>
                <a:ea typeface="Arial"/>
                <a:cs typeface="Arial"/>
                <a:sym typeface="Arial"/>
              </a:rPr>
              <a:t>head = newNode;</a:t>
            </a:r>
            <a:endParaRPr sz="1508">
              <a:highlight>
                <a:schemeClr val="lt1"/>
              </a:highlight>
              <a:latin typeface="Arial"/>
              <a:ea typeface="Arial"/>
              <a:cs typeface="Arial"/>
              <a:sym typeface="Arial"/>
            </a:endParaRPr>
          </a:p>
          <a:p>
            <a:pPr indent="0" lvl="0" marL="0" rtl="0" algn="l">
              <a:lnSpc>
                <a:spcPct val="90000"/>
              </a:lnSpc>
              <a:spcBef>
                <a:spcPts val="1200"/>
              </a:spcBef>
              <a:spcAft>
                <a:spcPts val="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b91d84ad5c_0_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SzPts val="1800"/>
              <a:buNone/>
            </a:pPr>
            <a:r>
              <a:rPr b="1" lang="en-US" sz="2200">
                <a:highlight>
                  <a:srgbClr val="F9FAFC"/>
                </a:highlight>
                <a:latin typeface="Arial"/>
                <a:ea typeface="Arial"/>
                <a:cs typeface="Arial"/>
                <a:sym typeface="Arial"/>
              </a:rPr>
              <a:t>Insert Elements to a Linked List</a:t>
            </a:r>
            <a:endParaRPr b="1" sz="2200">
              <a:highlight>
                <a:srgbClr val="F9FAFC"/>
              </a:highlight>
              <a:latin typeface="Arial"/>
              <a:ea typeface="Arial"/>
              <a:cs typeface="Arial"/>
              <a:sym typeface="Arial"/>
            </a:endParaRPr>
          </a:p>
          <a:p>
            <a:pPr indent="0" lvl="0" marL="0" rtl="0" algn="l">
              <a:lnSpc>
                <a:spcPct val="90000"/>
              </a:lnSpc>
              <a:spcBef>
                <a:spcPts val="900"/>
              </a:spcBef>
              <a:spcAft>
                <a:spcPts val="0"/>
              </a:spcAft>
              <a:buSzPts val="1800"/>
              <a:buNone/>
            </a:pPr>
            <a:r>
              <a:t/>
            </a:r>
            <a:endParaRPr/>
          </a:p>
        </p:txBody>
      </p:sp>
      <p:sp>
        <p:nvSpPr>
          <p:cNvPr id="155" name="Google Shape;155;g1b91d84ad5c_0_20"/>
          <p:cNvSpPr txBox="1"/>
          <p:nvPr>
            <p:ph idx="1" type="body"/>
          </p:nvPr>
        </p:nvSpPr>
        <p:spPr>
          <a:xfrm>
            <a:off x="838200" y="1825625"/>
            <a:ext cx="10515600" cy="5112300"/>
          </a:xfrm>
          <a:prstGeom prst="rect">
            <a:avLst/>
          </a:prstGeom>
          <a:noFill/>
          <a:ln>
            <a:noFill/>
          </a:ln>
        </p:spPr>
        <p:txBody>
          <a:bodyPr anchorCtr="0" anchor="t" bIns="45700" lIns="91425" spcFirstLastPara="1" rIns="91425" wrap="square" tIns="45700">
            <a:normAutofit fontScale="70000" lnSpcReduction="10000"/>
          </a:bodyPr>
          <a:lstStyle/>
          <a:p>
            <a:pPr indent="0" lvl="0" marL="0" rtl="0" algn="l">
              <a:lnSpc>
                <a:spcPct val="130000"/>
              </a:lnSpc>
              <a:spcBef>
                <a:spcPts val="0"/>
              </a:spcBef>
              <a:spcAft>
                <a:spcPts val="0"/>
              </a:spcAft>
              <a:buSzPct val="119601"/>
              <a:buNone/>
            </a:pPr>
            <a:r>
              <a:rPr b="1" lang="en-US" sz="2150">
                <a:highlight>
                  <a:schemeClr val="lt1"/>
                </a:highlight>
                <a:latin typeface="Arial"/>
                <a:ea typeface="Arial"/>
                <a:cs typeface="Arial"/>
                <a:sym typeface="Arial"/>
              </a:rPr>
              <a:t>2. Insert at the End</a:t>
            </a:r>
            <a:endParaRPr b="1" sz="2150">
              <a:highlight>
                <a:schemeClr val="lt1"/>
              </a:highlight>
              <a:latin typeface="Arial"/>
              <a:ea typeface="Arial"/>
              <a:cs typeface="Arial"/>
              <a:sym typeface="Arial"/>
            </a:endParaRPr>
          </a:p>
          <a:p>
            <a:pPr indent="-324167" lvl="0" marL="457200" rtl="0" algn="l">
              <a:lnSpc>
                <a:spcPct val="130000"/>
              </a:lnSpc>
              <a:spcBef>
                <a:spcPts val="0"/>
              </a:spcBef>
              <a:spcAft>
                <a:spcPts val="0"/>
              </a:spcAft>
              <a:buSzPct val="100000"/>
              <a:buChar char="●"/>
            </a:pPr>
            <a:r>
              <a:rPr lang="en-US" sz="2150">
                <a:highlight>
                  <a:schemeClr val="lt1"/>
                </a:highlight>
                <a:latin typeface="Arial"/>
                <a:ea typeface="Arial"/>
                <a:cs typeface="Arial"/>
                <a:sym typeface="Arial"/>
              </a:rPr>
              <a:t>Allocate memory for new node</a:t>
            </a:r>
            <a:endParaRPr sz="2150">
              <a:highlight>
                <a:schemeClr val="lt1"/>
              </a:highlight>
              <a:latin typeface="Arial"/>
              <a:ea typeface="Arial"/>
              <a:cs typeface="Arial"/>
              <a:sym typeface="Arial"/>
            </a:endParaRPr>
          </a:p>
          <a:p>
            <a:pPr indent="-324167" lvl="0" marL="457200" rtl="0" algn="l">
              <a:lnSpc>
                <a:spcPct val="130000"/>
              </a:lnSpc>
              <a:spcBef>
                <a:spcPts val="0"/>
              </a:spcBef>
              <a:spcAft>
                <a:spcPts val="0"/>
              </a:spcAft>
              <a:buSzPct val="100000"/>
              <a:buChar char="●"/>
            </a:pPr>
            <a:r>
              <a:rPr lang="en-US" sz="2150">
                <a:highlight>
                  <a:schemeClr val="lt1"/>
                </a:highlight>
                <a:latin typeface="Arial"/>
                <a:ea typeface="Arial"/>
                <a:cs typeface="Arial"/>
                <a:sym typeface="Arial"/>
              </a:rPr>
              <a:t>Store data</a:t>
            </a:r>
            <a:endParaRPr sz="2150">
              <a:highlight>
                <a:schemeClr val="lt1"/>
              </a:highlight>
              <a:latin typeface="Arial"/>
              <a:ea typeface="Arial"/>
              <a:cs typeface="Arial"/>
              <a:sym typeface="Arial"/>
            </a:endParaRPr>
          </a:p>
          <a:p>
            <a:pPr indent="-324167" lvl="0" marL="457200" rtl="0" algn="l">
              <a:lnSpc>
                <a:spcPct val="130000"/>
              </a:lnSpc>
              <a:spcBef>
                <a:spcPts val="0"/>
              </a:spcBef>
              <a:spcAft>
                <a:spcPts val="0"/>
              </a:spcAft>
              <a:buSzPct val="100000"/>
              <a:buChar char="●"/>
            </a:pPr>
            <a:r>
              <a:rPr lang="en-US" sz="2150">
                <a:highlight>
                  <a:schemeClr val="lt1"/>
                </a:highlight>
                <a:latin typeface="Arial"/>
                <a:ea typeface="Arial"/>
                <a:cs typeface="Arial"/>
                <a:sym typeface="Arial"/>
              </a:rPr>
              <a:t>Traverse to last node</a:t>
            </a:r>
            <a:endParaRPr sz="2150">
              <a:highlight>
                <a:schemeClr val="lt1"/>
              </a:highlight>
              <a:latin typeface="Arial"/>
              <a:ea typeface="Arial"/>
              <a:cs typeface="Arial"/>
              <a:sym typeface="Arial"/>
            </a:endParaRPr>
          </a:p>
          <a:p>
            <a:pPr indent="-324167" lvl="0" marL="457200" rtl="0" algn="l">
              <a:lnSpc>
                <a:spcPct val="130000"/>
              </a:lnSpc>
              <a:spcBef>
                <a:spcPts val="0"/>
              </a:spcBef>
              <a:spcAft>
                <a:spcPts val="0"/>
              </a:spcAft>
              <a:buSzPct val="100000"/>
              <a:buChar char="●"/>
            </a:pPr>
            <a:r>
              <a:rPr lang="en-US" sz="2150">
                <a:highlight>
                  <a:schemeClr val="lt1"/>
                </a:highlight>
                <a:latin typeface="Arial"/>
                <a:ea typeface="Arial"/>
                <a:cs typeface="Arial"/>
                <a:sym typeface="Arial"/>
              </a:rPr>
              <a:t>Change next of last node to recently created node</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SzPct val="119601"/>
              <a:buNone/>
            </a:pPr>
            <a:r>
              <a:rPr lang="en-US" sz="2150">
                <a:highlight>
                  <a:schemeClr val="lt1"/>
                </a:highlight>
                <a:latin typeface="Arial"/>
                <a:ea typeface="Arial"/>
                <a:cs typeface="Arial"/>
                <a:sym typeface="Arial"/>
              </a:rPr>
              <a:t>struct node *newNode;</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SzPct val="119601"/>
              <a:buNone/>
            </a:pPr>
            <a:r>
              <a:rPr lang="en-US" sz="2150">
                <a:highlight>
                  <a:schemeClr val="lt1"/>
                </a:highlight>
                <a:latin typeface="Arial"/>
                <a:ea typeface="Arial"/>
                <a:cs typeface="Arial"/>
                <a:sym typeface="Arial"/>
              </a:rPr>
              <a:t>newNode = malloc(sizeof(struct node));</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SzPct val="119601"/>
              <a:buNone/>
            </a:pPr>
            <a:r>
              <a:rPr lang="en-US" sz="2150">
                <a:highlight>
                  <a:schemeClr val="lt1"/>
                </a:highlight>
                <a:latin typeface="Arial"/>
                <a:ea typeface="Arial"/>
                <a:cs typeface="Arial"/>
                <a:sym typeface="Arial"/>
              </a:rPr>
              <a:t>newNode-&gt;data = 4;</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SzPct val="119601"/>
              <a:buNone/>
            </a:pPr>
            <a:r>
              <a:rPr lang="en-US" sz="2150">
                <a:highlight>
                  <a:schemeClr val="lt1"/>
                </a:highlight>
                <a:latin typeface="Arial"/>
                <a:ea typeface="Arial"/>
                <a:cs typeface="Arial"/>
                <a:sym typeface="Arial"/>
              </a:rPr>
              <a:t>newNode-&gt;next = NULL;</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SzPct val="119601"/>
              <a:buNone/>
            </a:pPr>
            <a:r>
              <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SzPct val="119601"/>
              <a:buNone/>
            </a:pPr>
            <a:r>
              <a:rPr lang="en-US" sz="2150">
                <a:highlight>
                  <a:schemeClr val="lt1"/>
                </a:highlight>
                <a:latin typeface="Arial"/>
                <a:ea typeface="Arial"/>
                <a:cs typeface="Arial"/>
                <a:sym typeface="Arial"/>
              </a:rPr>
              <a:t>struct node *temp = head;</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SzPct val="119601"/>
              <a:buNone/>
            </a:pPr>
            <a:r>
              <a:rPr lang="en-US" sz="2150">
                <a:highlight>
                  <a:schemeClr val="lt1"/>
                </a:highlight>
                <a:latin typeface="Arial"/>
                <a:ea typeface="Arial"/>
                <a:cs typeface="Arial"/>
                <a:sym typeface="Arial"/>
              </a:rPr>
              <a:t>while(temp-&gt;next != NULL){</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SzPct val="119601"/>
              <a:buNone/>
            </a:pPr>
            <a:r>
              <a:rPr lang="en-US" sz="2150">
                <a:highlight>
                  <a:schemeClr val="lt1"/>
                </a:highlight>
                <a:latin typeface="Arial"/>
                <a:ea typeface="Arial"/>
                <a:cs typeface="Arial"/>
                <a:sym typeface="Arial"/>
              </a:rPr>
              <a:t>  temp = temp-&gt;next;</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SzPct val="119601"/>
              <a:buNone/>
            </a:pPr>
            <a:r>
              <a:rPr lang="en-US" sz="2150">
                <a:highlight>
                  <a:schemeClr val="lt1"/>
                </a:highlight>
                <a:latin typeface="Arial"/>
                <a:ea typeface="Arial"/>
                <a:cs typeface="Arial"/>
                <a:sym typeface="Arial"/>
              </a:rPr>
              <a:t>}</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SzPct val="119601"/>
              <a:buNone/>
            </a:pPr>
            <a:r>
              <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SzPct val="119601"/>
              <a:buNone/>
            </a:pPr>
            <a:r>
              <a:rPr lang="en-US" sz="2150">
                <a:highlight>
                  <a:schemeClr val="lt1"/>
                </a:highlight>
                <a:latin typeface="Arial"/>
                <a:ea typeface="Arial"/>
                <a:cs typeface="Arial"/>
                <a:sym typeface="Arial"/>
              </a:rPr>
              <a:t>temp-&gt;next = newNode;</a:t>
            </a:r>
            <a:endParaRPr sz="2150">
              <a:highlight>
                <a:schemeClr val="lt1"/>
              </a:highlight>
              <a:latin typeface="Arial"/>
              <a:ea typeface="Arial"/>
              <a:cs typeface="Arial"/>
              <a:sym typeface="Arial"/>
            </a:endParaRPr>
          </a:p>
          <a:p>
            <a:pPr indent="0" lvl="0" marL="152400" marR="152400" rtl="0" algn="l">
              <a:lnSpc>
                <a:spcPct val="142857"/>
              </a:lnSpc>
              <a:spcBef>
                <a:spcPts val="0"/>
              </a:spcBef>
              <a:spcAft>
                <a:spcPts val="0"/>
              </a:spcAft>
              <a:buSzPct val="170519"/>
              <a:buNone/>
            </a:pPr>
            <a:r>
              <a:t/>
            </a:r>
            <a:endParaRPr sz="1508">
              <a:highlight>
                <a:schemeClr val="lt1"/>
              </a:highlight>
              <a:latin typeface="Arial"/>
              <a:ea typeface="Arial"/>
              <a:cs typeface="Arial"/>
              <a:sym typeface="Arial"/>
            </a:endParaRPr>
          </a:p>
          <a:p>
            <a:pPr indent="0" lvl="0" marL="0" rtl="0" algn="l">
              <a:lnSpc>
                <a:spcPct val="90000"/>
              </a:lnSpc>
              <a:spcBef>
                <a:spcPts val="1200"/>
              </a:spcBef>
              <a:spcAft>
                <a:spcPts val="0"/>
              </a:spcAft>
              <a:buSzPct val="91836"/>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1b91d84ad5c_0_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SzPts val="1800"/>
              <a:buNone/>
            </a:pPr>
            <a:r>
              <a:rPr b="1" lang="en-US" sz="2200">
                <a:highlight>
                  <a:srgbClr val="F9FAFC"/>
                </a:highlight>
                <a:latin typeface="Arial"/>
                <a:ea typeface="Arial"/>
                <a:cs typeface="Arial"/>
                <a:sym typeface="Arial"/>
              </a:rPr>
              <a:t>Insert Elements to a Linked List</a:t>
            </a:r>
            <a:endParaRPr b="1" sz="2200">
              <a:highlight>
                <a:srgbClr val="F9FAFC"/>
              </a:highlight>
              <a:latin typeface="Arial"/>
              <a:ea typeface="Arial"/>
              <a:cs typeface="Arial"/>
              <a:sym typeface="Arial"/>
            </a:endParaRPr>
          </a:p>
          <a:p>
            <a:pPr indent="0" lvl="0" marL="0" rtl="0" algn="l">
              <a:lnSpc>
                <a:spcPct val="90000"/>
              </a:lnSpc>
              <a:spcBef>
                <a:spcPts val="900"/>
              </a:spcBef>
              <a:spcAft>
                <a:spcPts val="0"/>
              </a:spcAft>
              <a:buSzPts val="1800"/>
              <a:buNone/>
            </a:pPr>
            <a:r>
              <a:t/>
            </a:r>
            <a:endParaRPr/>
          </a:p>
        </p:txBody>
      </p:sp>
      <p:sp>
        <p:nvSpPr>
          <p:cNvPr id="161" name="Google Shape;161;g1b91d84ad5c_0_26"/>
          <p:cNvSpPr txBox="1"/>
          <p:nvPr>
            <p:ph idx="1" type="body"/>
          </p:nvPr>
        </p:nvSpPr>
        <p:spPr>
          <a:xfrm>
            <a:off x="838200" y="933425"/>
            <a:ext cx="10515600" cy="51123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Clr>
                <a:schemeClr val="dk1"/>
              </a:buClr>
              <a:buSzPts val="1100"/>
              <a:buFont typeface="Arial"/>
              <a:buNone/>
            </a:pPr>
            <a:r>
              <a:rPr b="1" lang="en-US" sz="1600">
                <a:highlight>
                  <a:schemeClr val="lt1"/>
                </a:highlight>
                <a:latin typeface="Arial"/>
                <a:ea typeface="Arial"/>
                <a:cs typeface="Arial"/>
                <a:sym typeface="Arial"/>
              </a:rPr>
              <a:t>3. Insert at the Middle</a:t>
            </a:r>
            <a:endParaRPr b="1" sz="1600">
              <a:highlight>
                <a:schemeClr val="lt1"/>
              </a:highlight>
              <a:latin typeface="Arial"/>
              <a:ea typeface="Arial"/>
              <a:cs typeface="Arial"/>
              <a:sym typeface="Arial"/>
            </a:endParaRPr>
          </a:p>
          <a:p>
            <a:pPr indent="-330200" lvl="0" marL="457200" rtl="0" algn="l">
              <a:lnSpc>
                <a:spcPct val="130000"/>
              </a:lnSpc>
              <a:spcBef>
                <a:spcPts val="0"/>
              </a:spcBef>
              <a:spcAft>
                <a:spcPts val="0"/>
              </a:spcAft>
              <a:buSzPts val="1600"/>
              <a:buChar char="●"/>
            </a:pPr>
            <a:r>
              <a:rPr lang="en-US" sz="1600">
                <a:highlight>
                  <a:schemeClr val="lt1"/>
                </a:highlight>
                <a:latin typeface="Arial"/>
                <a:ea typeface="Arial"/>
                <a:cs typeface="Arial"/>
                <a:sym typeface="Arial"/>
              </a:rPr>
              <a:t>Allocate memory and store data for new node</a:t>
            </a:r>
            <a:endParaRPr sz="1600">
              <a:highlight>
                <a:schemeClr val="lt1"/>
              </a:highlight>
              <a:latin typeface="Arial"/>
              <a:ea typeface="Arial"/>
              <a:cs typeface="Arial"/>
              <a:sym typeface="Arial"/>
            </a:endParaRPr>
          </a:p>
          <a:p>
            <a:pPr indent="-330200" lvl="0" marL="457200" rtl="0" algn="l">
              <a:lnSpc>
                <a:spcPct val="130000"/>
              </a:lnSpc>
              <a:spcBef>
                <a:spcPts val="0"/>
              </a:spcBef>
              <a:spcAft>
                <a:spcPts val="0"/>
              </a:spcAft>
              <a:buSzPts val="1600"/>
              <a:buChar char="●"/>
            </a:pPr>
            <a:r>
              <a:rPr lang="en-US" sz="1600">
                <a:highlight>
                  <a:schemeClr val="lt1"/>
                </a:highlight>
                <a:latin typeface="Arial"/>
                <a:ea typeface="Arial"/>
                <a:cs typeface="Arial"/>
                <a:sym typeface="Arial"/>
              </a:rPr>
              <a:t>Traverse to node just before the required position of new node</a:t>
            </a:r>
            <a:endParaRPr sz="1600">
              <a:highlight>
                <a:schemeClr val="lt1"/>
              </a:highlight>
              <a:latin typeface="Arial"/>
              <a:ea typeface="Arial"/>
              <a:cs typeface="Arial"/>
              <a:sym typeface="Arial"/>
            </a:endParaRPr>
          </a:p>
          <a:p>
            <a:pPr indent="-330200" lvl="0" marL="457200" rtl="0" algn="l">
              <a:lnSpc>
                <a:spcPct val="130000"/>
              </a:lnSpc>
              <a:spcBef>
                <a:spcPts val="0"/>
              </a:spcBef>
              <a:spcAft>
                <a:spcPts val="0"/>
              </a:spcAft>
              <a:buSzPts val="1600"/>
              <a:buChar char="●"/>
            </a:pPr>
            <a:r>
              <a:rPr lang="en-US" sz="1600">
                <a:highlight>
                  <a:schemeClr val="lt1"/>
                </a:highlight>
                <a:latin typeface="Arial"/>
                <a:ea typeface="Arial"/>
                <a:cs typeface="Arial"/>
                <a:sym typeface="Arial"/>
              </a:rPr>
              <a:t>Change next pointers to include new node in between</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rPr lang="en-US" sz="1600">
                <a:highlight>
                  <a:schemeClr val="lt1"/>
                </a:highlight>
                <a:latin typeface="Arial"/>
                <a:ea typeface="Arial"/>
                <a:cs typeface="Arial"/>
                <a:sym typeface="Arial"/>
              </a:rPr>
              <a:t>struct node *newNode;</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rPr lang="en-US" sz="1600">
                <a:highlight>
                  <a:schemeClr val="lt1"/>
                </a:highlight>
                <a:latin typeface="Arial"/>
                <a:ea typeface="Arial"/>
                <a:cs typeface="Arial"/>
                <a:sym typeface="Arial"/>
              </a:rPr>
              <a:t>newNode = malloc(sizeof(struct node));</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rPr lang="en-US" sz="1600">
                <a:highlight>
                  <a:schemeClr val="lt1"/>
                </a:highlight>
                <a:latin typeface="Arial"/>
                <a:ea typeface="Arial"/>
                <a:cs typeface="Arial"/>
                <a:sym typeface="Arial"/>
              </a:rPr>
              <a:t>newNode-&gt;data = 4;</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rPr lang="en-US" sz="1600">
                <a:highlight>
                  <a:schemeClr val="lt1"/>
                </a:highlight>
                <a:latin typeface="Arial"/>
                <a:ea typeface="Arial"/>
                <a:cs typeface="Arial"/>
                <a:sym typeface="Arial"/>
              </a:rPr>
              <a:t>struct node *temp = head;</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rPr lang="en-US" sz="1600">
                <a:highlight>
                  <a:schemeClr val="lt1"/>
                </a:highlight>
                <a:latin typeface="Arial"/>
                <a:ea typeface="Arial"/>
                <a:cs typeface="Arial"/>
                <a:sym typeface="Arial"/>
              </a:rPr>
              <a:t>for(int i=2; i &lt; position; i++) {</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rPr lang="en-US" sz="1600">
                <a:highlight>
                  <a:schemeClr val="lt1"/>
                </a:highlight>
                <a:latin typeface="Arial"/>
                <a:ea typeface="Arial"/>
                <a:cs typeface="Arial"/>
                <a:sym typeface="Arial"/>
              </a:rPr>
              <a:t>  if(temp-&gt;next != NULL) {</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rPr lang="en-US" sz="1600">
                <a:highlight>
                  <a:schemeClr val="lt1"/>
                </a:highlight>
                <a:latin typeface="Arial"/>
                <a:ea typeface="Arial"/>
                <a:cs typeface="Arial"/>
                <a:sym typeface="Arial"/>
              </a:rPr>
              <a:t>    temp = temp-&gt;next;</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rPr lang="en-US" sz="1600">
                <a:highlight>
                  <a:schemeClr val="lt1"/>
                </a:highlight>
                <a:latin typeface="Arial"/>
                <a:ea typeface="Arial"/>
                <a:cs typeface="Arial"/>
                <a:sym typeface="Arial"/>
              </a:rPr>
              <a:t>  }</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rPr lang="en-US" sz="1600">
                <a:highlight>
                  <a:schemeClr val="lt1"/>
                </a:highlight>
                <a:latin typeface="Arial"/>
                <a:ea typeface="Arial"/>
                <a:cs typeface="Arial"/>
                <a:sym typeface="Arial"/>
              </a:rPr>
              <a:t>}</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rPr lang="en-US" sz="1600">
                <a:highlight>
                  <a:schemeClr val="lt1"/>
                </a:highlight>
                <a:latin typeface="Arial"/>
                <a:ea typeface="Arial"/>
                <a:cs typeface="Arial"/>
                <a:sym typeface="Arial"/>
              </a:rPr>
              <a:t>newNode-&gt;next = temp-&gt;next;</a:t>
            </a:r>
            <a:endParaRPr sz="160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Clr>
                <a:schemeClr val="dk1"/>
              </a:buClr>
              <a:buSzPts val="1100"/>
              <a:buFont typeface="Arial"/>
              <a:buNone/>
            </a:pPr>
            <a:r>
              <a:rPr lang="en-US" sz="1600">
                <a:highlight>
                  <a:schemeClr val="lt1"/>
                </a:highlight>
                <a:latin typeface="Arial"/>
                <a:ea typeface="Arial"/>
                <a:cs typeface="Arial"/>
                <a:sym typeface="Arial"/>
              </a:rPr>
              <a:t>temp-&gt;next = newNode;</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t/>
            </a:r>
            <a:endParaRPr b="1" sz="1600">
              <a:highlight>
                <a:schemeClr val="lt1"/>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b91d84ad5c_0_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SzPts val="1800"/>
              <a:buNone/>
            </a:pPr>
            <a:r>
              <a:rPr b="1" lang="en-US" sz="2200">
                <a:highlight>
                  <a:srgbClr val="F9FAFC"/>
                </a:highlight>
                <a:latin typeface="Arial"/>
                <a:ea typeface="Arial"/>
                <a:cs typeface="Arial"/>
                <a:sym typeface="Arial"/>
              </a:rPr>
              <a:t>Delete elements from linked list</a:t>
            </a:r>
            <a:endParaRPr b="1" sz="2200">
              <a:highlight>
                <a:srgbClr val="F9FAFC"/>
              </a:highlight>
              <a:latin typeface="Arial"/>
              <a:ea typeface="Arial"/>
              <a:cs typeface="Arial"/>
              <a:sym typeface="Arial"/>
            </a:endParaRPr>
          </a:p>
          <a:p>
            <a:pPr indent="0" lvl="0" marL="0" rtl="0" algn="l">
              <a:lnSpc>
                <a:spcPct val="90000"/>
              </a:lnSpc>
              <a:spcBef>
                <a:spcPts val="900"/>
              </a:spcBef>
              <a:spcAft>
                <a:spcPts val="0"/>
              </a:spcAft>
              <a:buSzPts val="1800"/>
              <a:buNone/>
            </a:pPr>
            <a:r>
              <a:t/>
            </a:r>
            <a:endParaRPr/>
          </a:p>
        </p:txBody>
      </p:sp>
      <p:sp>
        <p:nvSpPr>
          <p:cNvPr id="167" name="Google Shape;167;g1b91d84ad5c_0_32"/>
          <p:cNvSpPr txBox="1"/>
          <p:nvPr>
            <p:ph idx="1" type="body"/>
          </p:nvPr>
        </p:nvSpPr>
        <p:spPr>
          <a:xfrm>
            <a:off x="891475" y="1013325"/>
            <a:ext cx="10515600" cy="5112300"/>
          </a:xfrm>
          <a:prstGeom prst="rect">
            <a:avLst/>
          </a:prstGeom>
          <a:noFill/>
          <a:ln>
            <a:noFill/>
          </a:ln>
        </p:spPr>
        <p:txBody>
          <a:bodyPr anchorCtr="0" anchor="t" bIns="45700" lIns="91425" spcFirstLastPara="1" rIns="91425" wrap="square" tIns="45700">
            <a:noAutofit/>
          </a:bodyPr>
          <a:lstStyle/>
          <a:p>
            <a:pPr indent="0" lvl="0" marL="0" rtl="0" algn="l">
              <a:lnSpc>
                <a:spcPct val="167000"/>
              </a:lnSpc>
              <a:spcBef>
                <a:spcPts val="0"/>
              </a:spcBef>
              <a:spcAft>
                <a:spcPts val="0"/>
              </a:spcAft>
              <a:buSzPts val="1800"/>
              <a:buNone/>
            </a:pPr>
            <a:r>
              <a:rPr lang="en-US" sz="1600">
                <a:highlight>
                  <a:schemeClr val="lt1"/>
                </a:highlight>
                <a:latin typeface="Arial"/>
                <a:ea typeface="Arial"/>
                <a:cs typeface="Arial"/>
                <a:sym typeface="Arial"/>
              </a:rPr>
              <a:t>You can delete either from the beginning, end or from a particular position.</a:t>
            </a:r>
            <a:endParaRPr sz="1600">
              <a:highlight>
                <a:schemeClr val="lt1"/>
              </a:highlight>
              <a:latin typeface="Arial"/>
              <a:ea typeface="Arial"/>
              <a:cs typeface="Arial"/>
              <a:sym typeface="Arial"/>
            </a:endParaRPr>
          </a:p>
          <a:p>
            <a:pPr indent="0" lvl="0" marL="0" rtl="0" algn="l">
              <a:lnSpc>
                <a:spcPct val="167000"/>
              </a:lnSpc>
              <a:spcBef>
                <a:spcPts val="0"/>
              </a:spcBef>
              <a:spcAft>
                <a:spcPts val="0"/>
              </a:spcAft>
              <a:buSzPts val="1800"/>
              <a:buNone/>
            </a:pPr>
            <a:r>
              <a:rPr b="1" lang="en-US" sz="1600">
                <a:highlight>
                  <a:schemeClr val="lt1"/>
                </a:highlight>
                <a:latin typeface="Arial"/>
                <a:ea typeface="Arial"/>
                <a:cs typeface="Arial"/>
                <a:sym typeface="Arial"/>
              </a:rPr>
              <a:t>1. Delete from beginning</a:t>
            </a:r>
            <a:endParaRPr b="1" sz="1600">
              <a:highlight>
                <a:schemeClr val="lt1"/>
              </a:highlight>
              <a:latin typeface="Arial"/>
              <a:ea typeface="Arial"/>
              <a:cs typeface="Arial"/>
              <a:sym typeface="Arial"/>
            </a:endParaRPr>
          </a:p>
          <a:p>
            <a:pPr indent="-330200" lvl="0" marL="457200" rtl="0" algn="l">
              <a:lnSpc>
                <a:spcPct val="167000"/>
              </a:lnSpc>
              <a:spcBef>
                <a:spcPts val="0"/>
              </a:spcBef>
              <a:spcAft>
                <a:spcPts val="0"/>
              </a:spcAft>
              <a:buSzPts val="1600"/>
              <a:buChar char="●"/>
            </a:pPr>
            <a:r>
              <a:rPr lang="en-US" sz="1600">
                <a:highlight>
                  <a:schemeClr val="lt1"/>
                </a:highlight>
                <a:latin typeface="Arial"/>
                <a:ea typeface="Arial"/>
                <a:cs typeface="Arial"/>
                <a:sym typeface="Arial"/>
              </a:rPr>
              <a:t>Point head to the second node</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600">
                <a:highlight>
                  <a:schemeClr val="lt1"/>
                </a:highlight>
                <a:latin typeface="Arial"/>
                <a:ea typeface="Arial"/>
                <a:cs typeface="Arial"/>
                <a:sym typeface="Arial"/>
              </a:rPr>
              <a:t>head = head-&gt;next;</a:t>
            </a:r>
            <a:endParaRPr sz="1600">
              <a:highlight>
                <a:schemeClr val="lt1"/>
              </a:highlight>
              <a:latin typeface="Arial"/>
              <a:ea typeface="Arial"/>
              <a:cs typeface="Arial"/>
              <a:sym typeface="Arial"/>
            </a:endParaRPr>
          </a:p>
          <a:p>
            <a:pPr indent="0" lvl="0" marL="0" rtl="0" algn="l">
              <a:lnSpc>
                <a:spcPct val="167000"/>
              </a:lnSpc>
              <a:spcBef>
                <a:spcPts val="0"/>
              </a:spcBef>
              <a:spcAft>
                <a:spcPts val="0"/>
              </a:spcAft>
              <a:buSzPts val="1800"/>
              <a:buNone/>
            </a:pPr>
            <a:r>
              <a:rPr b="1" lang="en-US" sz="1600">
                <a:highlight>
                  <a:schemeClr val="lt1"/>
                </a:highlight>
                <a:latin typeface="Arial"/>
                <a:ea typeface="Arial"/>
                <a:cs typeface="Arial"/>
                <a:sym typeface="Arial"/>
              </a:rPr>
              <a:t>2. Delete from end</a:t>
            </a:r>
            <a:endParaRPr b="1" sz="1600">
              <a:highlight>
                <a:schemeClr val="lt1"/>
              </a:highlight>
              <a:latin typeface="Arial"/>
              <a:ea typeface="Arial"/>
              <a:cs typeface="Arial"/>
              <a:sym typeface="Arial"/>
            </a:endParaRPr>
          </a:p>
          <a:p>
            <a:pPr indent="-330200" lvl="0" marL="457200" rtl="0" algn="l">
              <a:lnSpc>
                <a:spcPct val="167000"/>
              </a:lnSpc>
              <a:spcBef>
                <a:spcPts val="0"/>
              </a:spcBef>
              <a:spcAft>
                <a:spcPts val="0"/>
              </a:spcAft>
              <a:buSzPts val="1600"/>
              <a:buChar char="●"/>
            </a:pPr>
            <a:r>
              <a:rPr lang="en-US" sz="1600">
                <a:highlight>
                  <a:schemeClr val="lt1"/>
                </a:highlight>
                <a:latin typeface="Arial"/>
                <a:ea typeface="Arial"/>
                <a:cs typeface="Arial"/>
                <a:sym typeface="Arial"/>
              </a:rPr>
              <a:t>Traverse to second last element</a:t>
            </a:r>
            <a:endParaRPr sz="1600">
              <a:highlight>
                <a:schemeClr val="lt1"/>
              </a:highlight>
              <a:latin typeface="Arial"/>
              <a:ea typeface="Arial"/>
              <a:cs typeface="Arial"/>
              <a:sym typeface="Arial"/>
            </a:endParaRPr>
          </a:p>
          <a:p>
            <a:pPr indent="-330200" lvl="0" marL="457200" rtl="0" algn="l">
              <a:lnSpc>
                <a:spcPct val="167000"/>
              </a:lnSpc>
              <a:spcBef>
                <a:spcPts val="0"/>
              </a:spcBef>
              <a:spcAft>
                <a:spcPts val="0"/>
              </a:spcAft>
              <a:buSzPts val="1600"/>
              <a:buChar char="●"/>
            </a:pPr>
            <a:r>
              <a:rPr lang="en-US" sz="1600">
                <a:highlight>
                  <a:schemeClr val="lt1"/>
                </a:highlight>
                <a:latin typeface="Arial"/>
                <a:ea typeface="Arial"/>
                <a:cs typeface="Arial"/>
                <a:sym typeface="Arial"/>
              </a:rPr>
              <a:t>Change its next pointer to null</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600">
                <a:highlight>
                  <a:schemeClr val="lt1"/>
                </a:highlight>
                <a:latin typeface="Arial"/>
                <a:ea typeface="Arial"/>
                <a:cs typeface="Arial"/>
                <a:sym typeface="Arial"/>
              </a:rPr>
              <a:t>struct node* temp = head;</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600">
                <a:highlight>
                  <a:schemeClr val="lt1"/>
                </a:highlight>
                <a:latin typeface="Arial"/>
                <a:ea typeface="Arial"/>
                <a:cs typeface="Arial"/>
                <a:sym typeface="Arial"/>
              </a:rPr>
              <a:t>while(temp-&gt;next-&gt;next!=NULL){</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600">
                <a:highlight>
                  <a:schemeClr val="lt1"/>
                </a:highlight>
                <a:latin typeface="Arial"/>
                <a:ea typeface="Arial"/>
                <a:cs typeface="Arial"/>
                <a:sym typeface="Arial"/>
              </a:rPr>
              <a:t>  temp = temp-&gt;next;</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600">
                <a:highlight>
                  <a:schemeClr val="lt1"/>
                </a:highlight>
                <a:latin typeface="Arial"/>
                <a:ea typeface="Arial"/>
                <a:cs typeface="Arial"/>
                <a:sym typeface="Arial"/>
              </a:rPr>
              <a:t>}</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600">
                <a:highlight>
                  <a:schemeClr val="lt1"/>
                </a:highlight>
                <a:latin typeface="Arial"/>
                <a:ea typeface="Arial"/>
                <a:cs typeface="Arial"/>
                <a:sym typeface="Arial"/>
              </a:rPr>
              <a:t>temp-&gt;next = NULL;</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t/>
            </a:r>
            <a:endParaRPr b="1" sz="16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t/>
            </a:r>
            <a:endParaRPr b="1" sz="1400">
              <a:highlight>
                <a:schemeClr val="lt1"/>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b91d84ad5c_0_3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SzPts val="1800"/>
              <a:buNone/>
            </a:pPr>
            <a:r>
              <a:rPr b="1" lang="en-US" sz="2200">
                <a:highlight>
                  <a:srgbClr val="F9FAFC"/>
                </a:highlight>
                <a:latin typeface="Arial"/>
                <a:ea typeface="Arial"/>
                <a:cs typeface="Arial"/>
                <a:sym typeface="Arial"/>
              </a:rPr>
              <a:t>Delete elements from linked list</a:t>
            </a:r>
            <a:endParaRPr b="1" sz="2200">
              <a:highlight>
                <a:srgbClr val="F9FAFC"/>
              </a:highlight>
              <a:latin typeface="Arial"/>
              <a:ea typeface="Arial"/>
              <a:cs typeface="Arial"/>
              <a:sym typeface="Arial"/>
            </a:endParaRPr>
          </a:p>
          <a:p>
            <a:pPr indent="0" lvl="0" marL="0" rtl="0" algn="l">
              <a:lnSpc>
                <a:spcPct val="90000"/>
              </a:lnSpc>
              <a:spcBef>
                <a:spcPts val="900"/>
              </a:spcBef>
              <a:spcAft>
                <a:spcPts val="0"/>
              </a:spcAft>
              <a:buSzPts val="1800"/>
              <a:buNone/>
            </a:pPr>
            <a:r>
              <a:t/>
            </a:r>
            <a:endParaRPr/>
          </a:p>
        </p:txBody>
      </p:sp>
      <p:sp>
        <p:nvSpPr>
          <p:cNvPr id="173" name="Google Shape;173;g1b91d84ad5c_0_38"/>
          <p:cNvSpPr txBox="1"/>
          <p:nvPr>
            <p:ph idx="1" type="body"/>
          </p:nvPr>
        </p:nvSpPr>
        <p:spPr>
          <a:xfrm>
            <a:off x="838200" y="1093225"/>
            <a:ext cx="10515600" cy="5112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800"/>
              <a:buNone/>
            </a:pPr>
            <a:r>
              <a:rPr b="1" lang="en-US" sz="1400">
                <a:highlight>
                  <a:schemeClr val="lt1"/>
                </a:highlight>
                <a:latin typeface="Arial"/>
                <a:ea typeface="Arial"/>
                <a:cs typeface="Arial"/>
                <a:sym typeface="Arial"/>
              </a:rPr>
              <a:t>3. </a:t>
            </a:r>
            <a:r>
              <a:rPr b="1" lang="en-US" sz="1600">
                <a:highlight>
                  <a:schemeClr val="lt1"/>
                </a:highlight>
                <a:latin typeface="Arial"/>
                <a:ea typeface="Arial"/>
                <a:cs typeface="Arial"/>
                <a:sym typeface="Arial"/>
              </a:rPr>
              <a:t>Delete from middle</a:t>
            </a:r>
            <a:endParaRPr b="1" sz="1600">
              <a:highlight>
                <a:schemeClr val="lt1"/>
              </a:highlight>
              <a:latin typeface="Arial"/>
              <a:ea typeface="Arial"/>
              <a:cs typeface="Arial"/>
              <a:sym typeface="Arial"/>
            </a:endParaRPr>
          </a:p>
          <a:p>
            <a:pPr indent="-330200" lvl="0" marL="457200" rtl="0" algn="l">
              <a:lnSpc>
                <a:spcPct val="166666"/>
              </a:lnSpc>
              <a:spcBef>
                <a:spcPts val="900"/>
              </a:spcBef>
              <a:spcAft>
                <a:spcPts val="0"/>
              </a:spcAft>
              <a:buSzPts val="1600"/>
              <a:buChar char="●"/>
            </a:pPr>
            <a:r>
              <a:rPr lang="en-US" sz="1600">
                <a:highlight>
                  <a:schemeClr val="lt1"/>
                </a:highlight>
                <a:latin typeface="Arial"/>
                <a:ea typeface="Arial"/>
                <a:cs typeface="Arial"/>
                <a:sym typeface="Arial"/>
              </a:rPr>
              <a:t>Traverse to element before the element to be deleted</a:t>
            </a:r>
            <a:endParaRPr sz="1600">
              <a:highlight>
                <a:schemeClr val="lt1"/>
              </a:highlight>
              <a:latin typeface="Arial"/>
              <a:ea typeface="Arial"/>
              <a:cs typeface="Arial"/>
              <a:sym typeface="Arial"/>
            </a:endParaRPr>
          </a:p>
          <a:p>
            <a:pPr indent="-330200" lvl="0" marL="457200" rtl="0" algn="l">
              <a:lnSpc>
                <a:spcPct val="166666"/>
              </a:lnSpc>
              <a:spcBef>
                <a:spcPts val="0"/>
              </a:spcBef>
              <a:spcAft>
                <a:spcPts val="0"/>
              </a:spcAft>
              <a:buSzPts val="1600"/>
              <a:buChar char="●"/>
            </a:pPr>
            <a:r>
              <a:rPr lang="en-US" sz="1600">
                <a:highlight>
                  <a:schemeClr val="lt1"/>
                </a:highlight>
                <a:latin typeface="Arial"/>
                <a:ea typeface="Arial"/>
                <a:cs typeface="Arial"/>
                <a:sym typeface="Arial"/>
              </a:rPr>
              <a:t>Change next pointers to exclude the node from the chain</a:t>
            </a:r>
            <a:endParaRPr sz="1600">
              <a:highlight>
                <a:schemeClr val="lt1"/>
              </a:highlight>
              <a:latin typeface="Arial"/>
              <a:ea typeface="Arial"/>
              <a:cs typeface="Arial"/>
              <a:sym typeface="Arial"/>
            </a:endParaRPr>
          </a:p>
          <a:p>
            <a:pPr indent="0" lvl="0" marL="152400" marR="152400" rtl="0" algn="l">
              <a:lnSpc>
                <a:spcPct val="167000"/>
              </a:lnSpc>
              <a:spcBef>
                <a:spcPts val="4500"/>
              </a:spcBef>
              <a:spcAft>
                <a:spcPts val="0"/>
              </a:spcAft>
              <a:buSzPts val="1800"/>
              <a:buNone/>
            </a:pPr>
            <a:r>
              <a:rPr lang="en-US" sz="1600">
                <a:highlight>
                  <a:schemeClr val="lt1"/>
                </a:highlight>
                <a:latin typeface="Arial"/>
                <a:ea typeface="Arial"/>
                <a:cs typeface="Arial"/>
                <a:sym typeface="Arial"/>
              </a:rPr>
              <a:t>for(int i=2; i&lt; position; i++) {</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600">
                <a:highlight>
                  <a:schemeClr val="lt1"/>
                </a:highlight>
                <a:latin typeface="Arial"/>
                <a:ea typeface="Arial"/>
                <a:cs typeface="Arial"/>
                <a:sym typeface="Arial"/>
              </a:rPr>
              <a:t>  if(temp-&gt;next!=NULL) {</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600">
                <a:highlight>
                  <a:schemeClr val="lt1"/>
                </a:highlight>
                <a:latin typeface="Arial"/>
                <a:ea typeface="Arial"/>
                <a:cs typeface="Arial"/>
                <a:sym typeface="Arial"/>
              </a:rPr>
              <a:t>    temp = temp-&gt;next;</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600">
                <a:highlight>
                  <a:schemeClr val="lt1"/>
                </a:highlight>
                <a:latin typeface="Arial"/>
                <a:ea typeface="Arial"/>
                <a:cs typeface="Arial"/>
                <a:sym typeface="Arial"/>
              </a:rPr>
              <a:t>  }</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600">
                <a:highlight>
                  <a:schemeClr val="lt1"/>
                </a:highlight>
                <a:latin typeface="Arial"/>
                <a:ea typeface="Arial"/>
                <a:cs typeface="Arial"/>
                <a:sym typeface="Arial"/>
              </a:rPr>
              <a:t>}</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t/>
            </a:r>
            <a:endParaRPr sz="1600">
              <a:highlight>
                <a:schemeClr val="lt1"/>
              </a:highlight>
              <a:latin typeface="Arial"/>
              <a:ea typeface="Arial"/>
              <a:cs typeface="Arial"/>
              <a:sym typeface="Arial"/>
            </a:endParaRPr>
          </a:p>
          <a:p>
            <a:pPr indent="0" lvl="0" marL="152400" marR="152400" rtl="0" algn="l">
              <a:lnSpc>
                <a:spcPct val="142857"/>
              </a:lnSpc>
              <a:spcBef>
                <a:spcPts val="0"/>
              </a:spcBef>
              <a:spcAft>
                <a:spcPts val="0"/>
              </a:spcAft>
              <a:buSzPts val="1800"/>
              <a:buNone/>
            </a:pPr>
            <a:r>
              <a:rPr lang="en-US" sz="1600">
                <a:highlight>
                  <a:schemeClr val="lt1"/>
                </a:highlight>
                <a:latin typeface="Arial"/>
                <a:ea typeface="Arial"/>
                <a:cs typeface="Arial"/>
                <a:sym typeface="Arial"/>
              </a:rPr>
              <a:t>temp-&gt;next = temp-&gt;next-&gt;next;</a:t>
            </a:r>
            <a:endParaRPr sz="1600">
              <a:highlight>
                <a:schemeClr val="lt1"/>
              </a:highlight>
              <a:latin typeface="Arial"/>
              <a:ea typeface="Arial"/>
              <a:cs typeface="Arial"/>
              <a:sym typeface="Arial"/>
            </a:endParaRPr>
          </a:p>
          <a:p>
            <a:pPr indent="0" lvl="0" marL="0" rtl="0" algn="l">
              <a:lnSpc>
                <a:spcPct val="136363"/>
              </a:lnSpc>
              <a:spcBef>
                <a:spcPts val="1200"/>
              </a:spcBef>
              <a:spcAft>
                <a:spcPts val="0"/>
              </a:spcAft>
              <a:buSzPts val="1800"/>
              <a:buNone/>
            </a:pPr>
            <a:r>
              <a:t/>
            </a:r>
            <a:endParaRPr sz="1100">
              <a:solidFill>
                <a:srgbClr val="D3D3D3"/>
              </a:solidFill>
              <a:latin typeface="Courier New"/>
              <a:ea typeface="Courier New"/>
              <a:cs typeface="Courier New"/>
              <a:sym typeface="Courier New"/>
            </a:endParaRPr>
          </a:p>
          <a:p>
            <a:pPr indent="0" lvl="0" marL="152400" marR="152400" rtl="0" algn="l">
              <a:lnSpc>
                <a:spcPct val="167000"/>
              </a:lnSpc>
              <a:spcBef>
                <a:spcPts val="0"/>
              </a:spcBef>
              <a:spcAft>
                <a:spcPts val="0"/>
              </a:spcAft>
              <a:buSzPts val="1800"/>
              <a:buNone/>
            </a:pPr>
            <a:r>
              <a:t/>
            </a:r>
            <a:endParaRPr sz="14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t/>
            </a:r>
            <a:endParaRPr b="1" sz="14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t/>
            </a:r>
            <a:endParaRPr b="1" sz="1400">
              <a:highlight>
                <a:schemeClr val="lt1"/>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1b91d84ad5c_0_5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SzPts val="1800"/>
              <a:buNone/>
            </a:pPr>
            <a:r>
              <a:rPr b="1" lang="en-US" sz="2200">
                <a:highlight>
                  <a:srgbClr val="F9FAFC"/>
                </a:highlight>
                <a:latin typeface="Arial"/>
                <a:ea typeface="Arial"/>
                <a:cs typeface="Arial"/>
                <a:sym typeface="Arial"/>
              </a:rPr>
              <a:t>Search elements on linked list</a:t>
            </a:r>
            <a:endParaRPr b="1" sz="2200">
              <a:highlight>
                <a:srgbClr val="F9FAFC"/>
              </a:highlight>
              <a:latin typeface="Arial"/>
              <a:ea typeface="Arial"/>
              <a:cs typeface="Arial"/>
              <a:sym typeface="Arial"/>
            </a:endParaRPr>
          </a:p>
          <a:p>
            <a:pPr indent="0" lvl="0" marL="0" rtl="0" algn="l">
              <a:lnSpc>
                <a:spcPct val="90000"/>
              </a:lnSpc>
              <a:spcBef>
                <a:spcPts val="900"/>
              </a:spcBef>
              <a:spcAft>
                <a:spcPts val="0"/>
              </a:spcAft>
              <a:buSzPts val="1800"/>
              <a:buNone/>
            </a:pPr>
            <a:r>
              <a:t/>
            </a:r>
            <a:endParaRPr/>
          </a:p>
        </p:txBody>
      </p:sp>
      <p:sp>
        <p:nvSpPr>
          <p:cNvPr id="179" name="Google Shape;179;g1b91d84ad5c_0_50"/>
          <p:cNvSpPr txBox="1"/>
          <p:nvPr>
            <p:ph idx="1" type="body"/>
          </p:nvPr>
        </p:nvSpPr>
        <p:spPr>
          <a:xfrm>
            <a:off x="598500" y="872850"/>
            <a:ext cx="10515600" cy="5112300"/>
          </a:xfrm>
          <a:prstGeom prst="rect">
            <a:avLst/>
          </a:prstGeom>
          <a:noFill/>
          <a:ln>
            <a:noFill/>
          </a:ln>
        </p:spPr>
        <p:txBody>
          <a:bodyPr anchorCtr="0" anchor="t" bIns="45700" lIns="91425" spcFirstLastPara="1" rIns="91425" wrap="square" tIns="45700">
            <a:noAutofit/>
          </a:bodyPr>
          <a:lstStyle/>
          <a:p>
            <a:pPr indent="0" lvl="0" marL="0" rtl="0" algn="l">
              <a:lnSpc>
                <a:spcPct val="167000"/>
              </a:lnSpc>
              <a:spcBef>
                <a:spcPts val="0"/>
              </a:spcBef>
              <a:spcAft>
                <a:spcPts val="0"/>
              </a:spcAft>
              <a:buSzPts val="1800"/>
              <a:buNone/>
            </a:pPr>
            <a:r>
              <a:rPr lang="en-US" sz="1500">
                <a:highlight>
                  <a:srgbClr val="F9FAFC"/>
                </a:highlight>
                <a:latin typeface="Arial"/>
                <a:ea typeface="Arial"/>
                <a:cs typeface="Arial"/>
                <a:sym typeface="Arial"/>
              </a:rPr>
              <a:t>Y</a:t>
            </a:r>
            <a:r>
              <a:rPr lang="en-US" sz="1500">
                <a:highlight>
                  <a:schemeClr val="lt1"/>
                </a:highlight>
                <a:latin typeface="Arial"/>
                <a:ea typeface="Arial"/>
                <a:cs typeface="Arial"/>
                <a:sym typeface="Arial"/>
              </a:rPr>
              <a:t>ou can search an element on a linked list using a loop using the following steps. We are finding item on a linked list.</a:t>
            </a:r>
            <a:endParaRPr sz="1500">
              <a:highlight>
                <a:schemeClr val="lt1"/>
              </a:highlight>
              <a:latin typeface="Arial"/>
              <a:ea typeface="Arial"/>
              <a:cs typeface="Arial"/>
              <a:sym typeface="Arial"/>
            </a:endParaRPr>
          </a:p>
          <a:p>
            <a:pPr indent="-323850" lvl="0" marL="457200" rtl="0" algn="l">
              <a:lnSpc>
                <a:spcPct val="167000"/>
              </a:lnSpc>
              <a:spcBef>
                <a:spcPts val="0"/>
              </a:spcBef>
              <a:spcAft>
                <a:spcPts val="0"/>
              </a:spcAft>
              <a:buSzPts val="1500"/>
              <a:buChar char="●"/>
            </a:pPr>
            <a:r>
              <a:rPr lang="en-US" sz="1500">
                <a:highlight>
                  <a:schemeClr val="lt1"/>
                </a:highlight>
                <a:latin typeface="Arial"/>
                <a:ea typeface="Arial"/>
                <a:cs typeface="Arial"/>
                <a:sym typeface="Arial"/>
              </a:rPr>
              <a:t>Make head as the current node.</a:t>
            </a:r>
            <a:endParaRPr sz="1500">
              <a:highlight>
                <a:schemeClr val="lt1"/>
              </a:highlight>
              <a:latin typeface="Arial"/>
              <a:ea typeface="Arial"/>
              <a:cs typeface="Arial"/>
              <a:sym typeface="Arial"/>
            </a:endParaRPr>
          </a:p>
          <a:p>
            <a:pPr indent="-323850" lvl="0" marL="457200" rtl="0" algn="l">
              <a:lnSpc>
                <a:spcPct val="167000"/>
              </a:lnSpc>
              <a:spcBef>
                <a:spcPts val="0"/>
              </a:spcBef>
              <a:spcAft>
                <a:spcPts val="0"/>
              </a:spcAft>
              <a:buSzPts val="1500"/>
              <a:buChar char="●"/>
            </a:pPr>
            <a:r>
              <a:rPr lang="en-US" sz="1500">
                <a:highlight>
                  <a:schemeClr val="lt1"/>
                </a:highlight>
                <a:latin typeface="Arial"/>
                <a:ea typeface="Arial"/>
                <a:cs typeface="Arial"/>
                <a:sym typeface="Arial"/>
              </a:rPr>
              <a:t>Run a loop until the current node is NULL because the last element points to NULL.</a:t>
            </a:r>
            <a:endParaRPr sz="1500">
              <a:highlight>
                <a:schemeClr val="lt1"/>
              </a:highlight>
              <a:latin typeface="Arial"/>
              <a:ea typeface="Arial"/>
              <a:cs typeface="Arial"/>
              <a:sym typeface="Arial"/>
            </a:endParaRPr>
          </a:p>
          <a:p>
            <a:pPr indent="-323850" lvl="0" marL="457200" rtl="0" algn="l">
              <a:lnSpc>
                <a:spcPct val="167000"/>
              </a:lnSpc>
              <a:spcBef>
                <a:spcPts val="0"/>
              </a:spcBef>
              <a:spcAft>
                <a:spcPts val="0"/>
              </a:spcAft>
              <a:buSzPts val="1500"/>
              <a:buChar char="●"/>
            </a:pPr>
            <a:r>
              <a:rPr lang="en-US" sz="1500">
                <a:highlight>
                  <a:schemeClr val="lt1"/>
                </a:highlight>
                <a:latin typeface="Arial"/>
                <a:ea typeface="Arial"/>
                <a:cs typeface="Arial"/>
                <a:sym typeface="Arial"/>
              </a:rPr>
              <a:t>In each iteration, check if the key of the node is equal to item. If it the key matches the item, return true otherwise return false.</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500">
                <a:highlight>
                  <a:schemeClr val="lt1"/>
                </a:highlight>
                <a:latin typeface="Arial"/>
                <a:ea typeface="Arial"/>
                <a:cs typeface="Arial"/>
                <a:sym typeface="Arial"/>
              </a:rPr>
              <a:t>// Search a node</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500">
                <a:highlight>
                  <a:schemeClr val="lt1"/>
                </a:highlight>
                <a:latin typeface="Arial"/>
                <a:ea typeface="Arial"/>
                <a:cs typeface="Arial"/>
                <a:sym typeface="Arial"/>
              </a:rPr>
              <a:t>bool searchNode(struct Node** head_ref, int key) {</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500">
                <a:highlight>
                  <a:schemeClr val="lt1"/>
                </a:highlight>
                <a:latin typeface="Arial"/>
                <a:ea typeface="Arial"/>
                <a:cs typeface="Arial"/>
                <a:sym typeface="Arial"/>
              </a:rPr>
              <a:t>  struct Node* current = *head_ref;</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500">
                <a:highlight>
                  <a:schemeClr val="lt1"/>
                </a:highlight>
                <a:latin typeface="Arial"/>
                <a:ea typeface="Arial"/>
                <a:cs typeface="Arial"/>
                <a:sym typeface="Arial"/>
              </a:rPr>
              <a:t>  while (current != NULL) {</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500">
                <a:highlight>
                  <a:schemeClr val="lt1"/>
                </a:highlight>
                <a:latin typeface="Arial"/>
                <a:ea typeface="Arial"/>
                <a:cs typeface="Arial"/>
                <a:sym typeface="Arial"/>
              </a:rPr>
              <a:t>    if (current-&gt;data == key) return true;</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500">
                <a:highlight>
                  <a:schemeClr val="lt1"/>
                </a:highlight>
                <a:latin typeface="Arial"/>
                <a:ea typeface="Arial"/>
                <a:cs typeface="Arial"/>
                <a:sym typeface="Arial"/>
              </a:rPr>
              <a:t>      current = current-&gt;next;</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500">
                <a:highlight>
                  <a:schemeClr val="lt1"/>
                </a:highlight>
                <a:latin typeface="Arial"/>
                <a:ea typeface="Arial"/>
                <a:cs typeface="Arial"/>
                <a:sym typeface="Arial"/>
              </a:rPr>
              <a:t>  }</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500">
                <a:highlight>
                  <a:schemeClr val="lt1"/>
                </a:highlight>
                <a:latin typeface="Arial"/>
                <a:ea typeface="Arial"/>
                <a:cs typeface="Arial"/>
                <a:sym typeface="Arial"/>
              </a:rPr>
              <a:t>  return false;</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rPr lang="en-US" sz="1500">
                <a:highlight>
                  <a:schemeClr val="lt1"/>
                </a:highlight>
                <a:latin typeface="Arial"/>
                <a:ea typeface="Arial"/>
                <a:cs typeface="Arial"/>
                <a:sym typeface="Arial"/>
              </a:rPr>
              <a:t>}</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t/>
            </a:r>
            <a:endParaRPr b="1" sz="1500">
              <a:highlight>
                <a:schemeClr val="lt1"/>
              </a:highlight>
              <a:latin typeface="Arial"/>
              <a:ea typeface="Arial"/>
              <a:cs typeface="Arial"/>
              <a:sym typeface="Arial"/>
            </a:endParaRPr>
          </a:p>
          <a:p>
            <a:pPr indent="0" lvl="0" marL="0" rtl="0" algn="l">
              <a:lnSpc>
                <a:spcPct val="167000"/>
              </a:lnSpc>
              <a:spcBef>
                <a:spcPts val="0"/>
              </a:spcBef>
              <a:spcAft>
                <a:spcPts val="0"/>
              </a:spcAft>
              <a:buSzPts val="1800"/>
              <a:buNone/>
            </a:pPr>
            <a:r>
              <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t/>
            </a:r>
            <a:endParaRPr sz="14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t/>
            </a:r>
            <a:endParaRPr b="1" sz="14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t/>
            </a:r>
            <a:endParaRPr b="1" sz="1400">
              <a:highlight>
                <a:schemeClr val="lt1"/>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b91d84ad5c_0_5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SzPts val="1800"/>
              <a:buNone/>
            </a:pPr>
            <a:r>
              <a:rPr b="1" lang="en-US" sz="2200">
                <a:highlight>
                  <a:srgbClr val="F9FAFC"/>
                </a:highlight>
                <a:latin typeface="Arial"/>
                <a:ea typeface="Arial"/>
                <a:cs typeface="Arial"/>
                <a:sym typeface="Arial"/>
              </a:rPr>
              <a:t>Sort elements of a Linked List</a:t>
            </a:r>
            <a:endParaRPr b="1" sz="2200">
              <a:highlight>
                <a:srgbClr val="F9FAFC"/>
              </a:highlight>
              <a:latin typeface="Arial"/>
              <a:ea typeface="Arial"/>
              <a:cs typeface="Arial"/>
              <a:sym typeface="Arial"/>
            </a:endParaRPr>
          </a:p>
          <a:p>
            <a:pPr indent="0" lvl="0" marL="0" rtl="0" algn="l">
              <a:lnSpc>
                <a:spcPct val="90000"/>
              </a:lnSpc>
              <a:spcBef>
                <a:spcPts val="900"/>
              </a:spcBef>
              <a:spcAft>
                <a:spcPts val="0"/>
              </a:spcAft>
              <a:buSzPts val="1800"/>
              <a:buNone/>
            </a:pPr>
            <a:r>
              <a:t/>
            </a:r>
            <a:endParaRPr/>
          </a:p>
        </p:txBody>
      </p:sp>
      <p:sp>
        <p:nvSpPr>
          <p:cNvPr id="185" name="Google Shape;185;g1b91d84ad5c_0_56"/>
          <p:cNvSpPr txBox="1"/>
          <p:nvPr>
            <p:ph idx="1" type="body"/>
          </p:nvPr>
        </p:nvSpPr>
        <p:spPr>
          <a:xfrm>
            <a:off x="838200" y="1825625"/>
            <a:ext cx="10515600" cy="5112300"/>
          </a:xfrm>
          <a:prstGeom prst="rect">
            <a:avLst/>
          </a:prstGeom>
          <a:noFill/>
          <a:ln>
            <a:noFill/>
          </a:ln>
        </p:spPr>
        <p:txBody>
          <a:bodyPr anchorCtr="0" anchor="t" bIns="45700" lIns="91425" spcFirstLastPara="1" rIns="91425" wrap="square" tIns="45700">
            <a:noAutofit/>
          </a:bodyPr>
          <a:lstStyle/>
          <a:p>
            <a:pPr indent="0" lvl="0" marL="0" rtl="0" algn="l">
              <a:lnSpc>
                <a:spcPct val="166666"/>
              </a:lnSpc>
              <a:spcBef>
                <a:spcPts val="0"/>
              </a:spcBef>
              <a:spcAft>
                <a:spcPts val="0"/>
              </a:spcAft>
              <a:buSzPts val="1800"/>
              <a:buNone/>
            </a:pPr>
            <a:r>
              <a:rPr lang="en-US" sz="1700">
                <a:highlight>
                  <a:schemeClr val="lt1"/>
                </a:highlight>
                <a:latin typeface="Arial"/>
                <a:ea typeface="Arial"/>
                <a:cs typeface="Arial"/>
                <a:sym typeface="Arial"/>
              </a:rPr>
              <a:t>We will use a simple sorting algorithm, </a:t>
            </a:r>
            <a:r>
              <a:rPr lang="en-US" sz="1700">
                <a:solidFill>
                  <a:schemeClr val="hlink"/>
                </a:solidFill>
                <a:highlight>
                  <a:schemeClr val="lt1"/>
                </a:highlight>
                <a:uFill>
                  <a:noFill/>
                </a:uFill>
                <a:latin typeface="Arial"/>
                <a:ea typeface="Arial"/>
                <a:cs typeface="Arial"/>
                <a:sym typeface="Arial"/>
                <a:hlinkClick r:id="rId3"/>
              </a:rPr>
              <a:t>Bubble Sort</a:t>
            </a:r>
            <a:r>
              <a:rPr lang="en-US" sz="1700">
                <a:highlight>
                  <a:schemeClr val="lt1"/>
                </a:highlight>
                <a:latin typeface="Arial"/>
                <a:ea typeface="Arial"/>
                <a:cs typeface="Arial"/>
                <a:sym typeface="Arial"/>
              </a:rPr>
              <a:t>, to sort the elements of a linked list in ascending order below.</a:t>
            </a:r>
            <a:endParaRPr sz="1700">
              <a:highlight>
                <a:schemeClr val="lt1"/>
              </a:highlight>
              <a:latin typeface="Arial"/>
              <a:ea typeface="Arial"/>
              <a:cs typeface="Arial"/>
              <a:sym typeface="Arial"/>
            </a:endParaRPr>
          </a:p>
          <a:p>
            <a:pPr indent="-336550" lvl="0" marL="457200" rtl="0" algn="l">
              <a:lnSpc>
                <a:spcPct val="166666"/>
              </a:lnSpc>
              <a:spcBef>
                <a:spcPts val="1200"/>
              </a:spcBef>
              <a:spcAft>
                <a:spcPts val="0"/>
              </a:spcAft>
              <a:buSzPts val="1700"/>
              <a:buAutoNum type="arabicPeriod"/>
            </a:pPr>
            <a:r>
              <a:rPr lang="en-US" sz="1700">
                <a:highlight>
                  <a:schemeClr val="lt1"/>
                </a:highlight>
                <a:latin typeface="Arial"/>
                <a:ea typeface="Arial"/>
                <a:cs typeface="Arial"/>
                <a:sym typeface="Arial"/>
              </a:rPr>
              <a:t>Make the head as the current node and create another node index for later use.</a:t>
            </a:r>
            <a:endParaRPr sz="1700">
              <a:highlight>
                <a:schemeClr val="lt1"/>
              </a:highlight>
              <a:latin typeface="Arial"/>
              <a:ea typeface="Arial"/>
              <a:cs typeface="Arial"/>
              <a:sym typeface="Arial"/>
            </a:endParaRPr>
          </a:p>
          <a:p>
            <a:pPr indent="-336550" lvl="0" marL="457200" rtl="0" algn="l">
              <a:lnSpc>
                <a:spcPct val="166666"/>
              </a:lnSpc>
              <a:spcBef>
                <a:spcPts val="0"/>
              </a:spcBef>
              <a:spcAft>
                <a:spcPts val="0"/>
              </a:spcAft>
              <a:buSzPts val="1700"/>
              <a:buAutoNum type="arabicPeriod"/>
            </a:pPr>
            <a:r>
              <a:rPr lang="en-US" sz="1700">
                <a:highlight>
                  <a:schemeClr val="lt1"/>
                </a:highlight>
                <a:latin typeface="Arial"/>
                <a:ea typeface="Arial"/>
                <a:cs typeface="Arial"/>
                <a:sym typeface="Arial"/>
              </a:rPr>
              <a:t>If head is null, return.</a:t>
            </a:r>
            <a:endParaRPr sz="1700">
              <a:highlight>
                <a:schemeClr val="lt1"/>
              </a:highlight>
              <a:latin typeface="Arial"/>
              <a:ea typeface="Arial"/>
              <a:cs typeface="Arial"/>
              <a:sym typeface="Arial"/>
            </a:endParaRPr>
          </a:p>
          <a:p>
            <a:pPr indent="-336550" lvl="0" marL="457200" rtl="0" algn="l">
              <a:lnSpc>
                <a:spcPct val="166666"/>
              </a:lnSpc>
              <a:spcBef>
                <a:spcPts val="0"/>
              </a:spcBef>
              <a:spcAft>
                <a:spcPts val="0"/>
              </a:spcAft>
              <a:buSzPts val="1700"/>
              <a:buAutoNum type="arabicPeriod"/>
            </a:pPr>
            <a:r>
              <a:rPr lang="en-US" sz="1700">
                <a:highlight>
                  <a:schemeClr val="lt1"/>
                </a:highlight>
                <a:latin typeface="Arial"/>
                <a:ea typeface="Arial"/>
                <a:cs typeface="Arial"/>
                <a:sym typeface="Arial"/>
              </a:rPr>
              <a:t>Else, run a loop till the last node (i.e. NULL).</a:t>
            </a:r>
            <a:endParaRPr sz="1700">
              <a:highlight>
                <a:schemeClr val="lt1"/>
              </a:highlight>
              <a:latin typeface="Arial"/>
              <a:ea typeface="Arial"/>
              <a:cs typeface="Arial"/>
              <a:sym typeface="Arial"/>
            </a:endParaRPr>
          </a:p>
          <a:p>
            <a:pPr indent="-336550" lvl="0" marL="457200" rtl="0" algn="l">
              <a:lnSpc>
                <a:spcPct val="166666"/>
              </a:lnSpc>
              <a:spcBef>
                <a:spcPts val="0"/>
              </a:spcBef>
              <a:spcAft>
                <a:spcPts val="0"/>
              </a:spcAft>
              <a:buSzPts val="1700"/>
              <a:buAutoNum type="arabicPeriod"/>
            </a:pPr>
            <a:r>
              <a:rPr lang="en-US" sz="1700">
                <a:highlight>
                  <a:schemeClr val="lt1"/>
                </a:highlight>
                <a:latin typeface="Arial"/>
                <a:ea typeface="Arial"/>
                <a:cs typeface="Arial"/>
                <a:sym typeface="Arial"/>
              </a:rPr>
              <a:t>In each iteration, follow the following step 5-6.</a:t>
            </a:r>
            <a:endParaRPr sz="1700">
              <a:highlight>
                <a:schemeClr val="lt1"/>
              </a:highlight>
              <a:latin typeface="Arial"/>
              <a:ea typeface="Arial"/>
              <a:cs typeface="Arial"/>
              <a:sym typeface="Arial"/>
            </a:endParaRPr>
          </a:p>
          <a:p>
            <a:pPr indent="-336550" lvl="0" marL="457200" rtl="0" algn="l">
              <a:lnSpc>
                <a:spcPct val="166666"/>
              </a:lnSpc>
              <a:spcBef>
                <a:spcPts val="0"/>
              </a:spcBef>
              <a:spcAft>
                <a:spcPts val="0"/>
              </a:spcAft>
              <a:buSzPts val="1700"/>
              <a:buAutoNum type="arabicPeriod"/>
            </a:pPr>
            <a:r>
              <a:rPr lang="en-US" sz="1700">
                <a:highlight>
                  <a:schemeClr val="lt1"/>
                </a:highlight>
                <a:latin typeface="Arial"/>
                <a:ea typeface="Arial"/>
                <a:cs typeface="Arial"/>
                <a:sym typeface="Arial"/>
              </a:rPr>
              <a:t>Store the next node of current in index.</a:t>
            </a:r>
            <a:endParaRPr sz="1700">
              <a:highlight>
                <a:schemeClr val="lt1"/>
              </a:highlight>
              <a:latin typeface="Arial"/>
              <a:ea typeface="Arial"/>
              <a:cs typeface="Arial"/>
              <a:sym typeface="Arial"/>
            </a:endParaRPr>
          </a:p>
          <a:p>
            <a:pPr indent="-317500" lvl="0" marL="457200" rtl="0" algn="l">
              <a:lnSpc>
                <a:spcPct val="166666"/>
              </a:lnSpc>
              <a:spcBef>
                <a:spcPts val="0"/>
              </a:spcBef>
              <a:spcAft>
                <a:spcPts val="0"/>
              </a:spcAft>
              <a:buSzPts val="1400"/>
              <a:buAutoNum type="arabicPeriod"/>
            </a:pPr>
            <a:r>
              <a:rPr lang="en-US" sz="1700">
                <a:highlight>
                  <a:schemeClr val="lt1"/>
                </a:highlight>
                <a:latin typeface="Arial"/>
                <a:ea typeface="Arial"/>
                <a:cs typeface="Arial"/>
                <a:sym typeface="Arial"/>
              </a:rPr>
              <a:t>Check if the data of the current node is greater than the next node. If it is greater, swap current and index</a:t>
            </a:r>
            <a:r>
              <a:rPr lang="en-US" sz="1400">
                <a:highlight>
                  <a:schemeClr val="lt1"/>
                </a:highlight>
                <a:latin typeface="Arial"/>
                <a:ea typeface="Arial"/>
                <a:cs typeface="Arial"/>
                <a:sym typeface="Arial"/>
              </a:rPr>
              <a:t>.</a:t>
            </a:r>
            <a:endParaRPr sz="1400">
              <a:highlight>
                <a:schemeClr val="lt1"/>
              </a:highlight>
              <a:latin typeface="Arial"/>
              <a:ea typeface="Arial"/>
              <a:cs typeface="Arial"/>
              <a:sym typeface="Arial"/>
            </a:endParaRPr>
          </a:p>
          <a:p>
            <a:pPr indent="0" lvl="0" marL="152400" marR="152400" rtl="0" algn="l">
              <a:lnSpc>
                <a:spcPct val="167000"/>
              </a:lnSpc>
              <a:spcBef>
                <a:spcPts val="4500"/>
              </a:spcBef>
              <a:spcAft>
                <a:spcPts val="0"/>
              </a:spcAft>
              <a:buSzPts val="1800"/>
              <a:buNone/>
            </a:pPr>
            <a:r>
              <a:t/>
            </a:r>
            <a:endParaRPr sz="14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t/>
            </a:r>
            <a:endParaRPr b="1" sz="1400">
              <a:highlight>
                <a:schemeClr val="lt1"/>
              </a:highlight>
              <a:latin typeface="Arial"/>
              <a:ea typeface="Arial"/>
              <a:cs typeface="Arial"/>
              <a:sym typeface="Arial"/>
            </a:endParaRPr>
          </a:p>
          <a:p>
            <a:pPr indent="0" lvl="0" marL="0" rtl="0" algn="l">
              <a:lnSpc>
                <a:spcPct val="167000"/>
              </a:lnSpc>
              <a:spcBef>
                <a:spcPts val="0"/>
              </a:spcBef>
              <a:spcAft>
                <a:spcPts val="0"/>
              </a:spcAft>
              <a:buSzPts val="1800"/>
              <a:buNone/>
            </a:pPr>
            <a:r>
              <a:t/>
            </a:r>
            <a:endParaRPr sz="14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t/>
            </a:r>
            <a:endParaRPr sz="14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SzPts val="1800"/>
              <a:buNone/>
            </a:pPr>
            <a:r>
              <a:t/>
            </a:r>
            <a:endParaRPr b="1" sz="1400">
              <a:highlight>
                <a:schemeClr val="lt1"/>
              </a:highlight>
              <a:latin typeface="Arial"/>
              <a:ea typeface="Arial"/>
              <a:cs typeface="Arial"/>
              <a:sym typeface="Arial"/>
            </a:endParaRPr>
          </a:p>
          <a:p>
            <a:pPr indent="0" lvl="0" marL="0" rtl="0" algn="l">
              <a:lnSpc>
                <a:spcPct val="130000"/>
              </a:lnSpc>
              <a:spcBef>
                <a:spcPts val="0"/>
              </a:spcBef>
              <a:spcAft>
                <a:spcPts val="0"/>
              </a:spcAft>
              <a:buSzPts val="1800"/>
              <a:buNone/>
            </a:pPr>
            <a:r>
              <a:t/>
            </a:r>
            <a:endParaRPr b="1" sz="1400">
              <a:highlight>
                <a:schemeClr val="lt1"/>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b91d84ad5c_0_6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900"/>
              </a:spcAft>
              <a:buClr>
                <a:schemeClr val="dk1"/>
              </a:buClr>
              <a:buSzPts val="1100"/>
              <a:buFont typeface="Arial"/>
              <a:buNone/>
            </a:pPr>
            <a:r>
              <a:rPr b="1" lang="en-US" sz="2200">
                <a:highlight>
                  <a:srgbClr val="F9FAFC"/>
                </a:highlight>
                <a:latin typeface="Arial"/>
                <a:ea typeface="Arial"/>
                <a:cs typeface="Arial"/>
                <a:sym typeface="Arial"/>
              </a:rPr>
              <a:t>Sort elements of a Linked List</a:t>
            </a:r>
            <a:endParaRPr/>
          </a:p>
        </p:txBody>
      </p:sp>
      <p:sp>
        <p:nvSpPr>
          <p:cNvPr id="191" name="Google Shape;191;g1b91d84ad5c_0_62"/>
          <p:cNvSpPr txBox="1"/>
          <p:nvPr>
            <p:ph idx="1" type="body"/>
          </p:nvPr>
        </p:nvSpPr>
        <p:spPr>
          <a:xfrm>
            <a:off x="838200" y="1597975"/>
            <a:ext cx="10515600" cy="45789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50000"/>
              </a:lnSpc>
              <a:spcBef>
                <a:spcPts val="500"/>
              </a:spcBef>
              <a:spcAft>
                <a:spcPts val="0"/>
              </a:spcAft>
              <a:buSzPts val="935"/>
              <a:buNone/>
            </a:pPr>
            <a:r>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void sortLinkedList(struct Node** head_ref)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struct Node *current = *head_ref, *index = NULL;</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int temp;</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if (head_ref == NULL)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return;</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 else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while (current != NULL)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 index points to the node next to current</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index = current-&gt;next;</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while (index != NULL)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if (current-&gt;data &gt; index-&gt;data)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temp = current-&gt;data;</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current-&gt;data = index-&gt;data;</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index-&gt;data = temp;</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index = index-&gt;next;</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current = current-&gt;next;</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a:t>
            </a:r>
            <a:endParaRPr sz="1504">
              <a:highlight>
                <a:schemeClr val="lt1"/>
              </a:highlight>
              <a:latin typeface="Arial"/>
              <a:ea typeface="Arial"/>
              <a:cs typeface="Arial"/>
              <a:sym typeface="Arial"/>
            </a:endParaRPr>
          </a:p>
          <a:p>
            <a:pPr indent="0" lvl="0" marL="152400" marR="152400" rtl="0" algn="l">
              <a:lnSpc>
                <a:spcPct val="50000"/>
              </a:lnSpc>
              <a:spcBef>
                <a:spcPts val="500"/>
              </a:spcBef>
              <a:spcAft>
                <a:spcPts val="0"/>
              </a:spcAft>
              <a:buClr>
                <a:schemeClr val="dk1"/>
              </a:buClr>
              <a:buSzPts val="935"/>
              <a:buFont typeface="Arial"/>
              <a:buNone/>
            </a:pPr>
            <a:r>
              <a:rPr lang="en-US" sz="1504">
                <a:highlight>
                  <a:schemeClr val="lt1"/>
                </a:highlight>
                <a:latin typeface="Arial"/>
                <a:ea typeface="Arial"/>
                <a:cs typeface="Arial"/>
                <a:sym typeface="Arial"/>
              </a:rPr>
              <a:t>}</a:t>
            </a:r>
            <a:endParaRPr sz="1504">
              <a:highlight>
                <a:schemeClr val="lt1"/>
              </a:highlight>
              <a:latin typeface="Arial"/>
              <a:ea typeface="Arial"/>
              <a:cs typeface="Arial"/>
              <a:sym typeface="Arial"/>
            </a:endParaRPr>
          </a:p>
          <a:p>
            <a:pPr indent="0" lvl="0" marL="0" rtl="0" algn="l">
              <a:lnSpc>
                <a:spcPct val="70000"/>
              </a:lnSpc>
              <a:spcBef>
                <a:spcPts val="1000"/>
              </a:spcBef>
              <a:spcAft>
                <a:spcPts val="0"/>
              </a:spcAft>
              <a:buSzPts val="935"/>
              <a:buNone/>
            </a:pPr>
            <a:r>
              <a:t/>
            </a:r>
            <a:endParaRPr sz="238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b91d84ad5c_0_6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Stack using doubly linked list</a:t>
            </a:r>
            <a:endParaRPr/>
          </a:p>
        </p:txBody>
      </p:sp>
      <p:sp>
        <p:nvSpPr>
          <p:cNvPr id="197" name="Google Shape;197;g1b91d84ad5c_0_6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1600" u="sng">
                <a:solidFill>
                  <a:srgbClr val="273239"/>
                </a:solidFill>
                <a:highlight>
                  <a:srgbClr val="FFFFFF"/>
                </a:highlight>
                <a:latin typeface="Arial"/>
                <a:ea typeface="Arial"/>
                <a:cs typeface="Arial"/>
                <a:sym typeface="Arial"/>
              </a:rPr>
              <a:t>Functions to be Implemented:</a:t>
            </a:r>
            <a:endParaRPr b="1" sz="1600" u="sng">
              <a:solidFill>
                <a:srgbClr val="273239"/>
              </a:solidFill>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1600">
                <a:solidFill>
                  <a:srgbClr val="273239"/>
                </a:solidFill>
                <a:highlight>
                  <a:srgbClr val="FFFFFF"/>
                </a:highlight>
                <a:latin typeface="Arial"/>
                <a:ea typeface="Arial"/>
                <a:cs typeface="Arial"/>
                <a:sym typeface="Arial"/>
              </a:rPr>
              <a:t>Some of the basic functionalities on a stack covered here are:</a:t>
            </a:r>
            <a:endParaRPr sz="1600">
              <a:solidFill>
                <a:srgbClr val="273239"/>
              </a:solidFill>
              <a:highlight>
                <a:srgbClr val="FFFFFF"/>
              </a:highlight>
              <a:latin typeface="Arial"/>
              <a:ea typeface="Arial"/>
              <a:cs typeface="Arial"/>
              <a:sym typeface="Arial"/>
            </a:endParaRPr>
          </a:p>
          <a:p>
            <a:pPr indent="-330200" lvl="0" marL="914400" marR="228600" rtl="0" algn="l">
              <a:lnSpc>
                <a:spcPct val="158000"/>
              </a:lnSpc>
              <a:spcBef>
                <a:spcPts val="800"/>
              </a:spcBef>
              <a:spcAft>
                <a:spcPts val="0"/>
              </a:spcAft>
              <a:buClr>
                <a:srgbClr val="273239"/>
              </a:buClr>
              <a:buSzPts val="1600"/>
              <a:buAutoNum type="arabicPeriod"/>
            </a:pPr>
            <a:r>
              <a:rPr i="1" lang="en-US" sz="1600">
                <a:solidFill>
                  <a:srgbClr val="273239"/>
                </a:solidFill>
                <a:latin typeface="Arial"/>
                <a:ea typeface="Arial"/>
                <a:cs typeface="Arial"/>
                <a:sym typeface="Arial"/>
              </a:rPr>
              <a:t>push()</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pop() </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isEmpty()</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printstack()</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stacksize()</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topelement()</a:t>
            </a:r>
            <a:endParaRPr i="1" sz="1600">
              <a:solidFill>
                <a:srgbClr val="273239"/>
              </a:solidFill>
              <a:latin typeface="Arial"/>
              <a:ea typeface="Arial"/>
              <a:cs typeface="Arial"/>
              <a:sym typeface="Arial"/>
            </a:endParaRPr>
          </a:p>
          <a:p>
            <a:pPr indent="0" lvl="0" marL="0" rtl="0" algn="l">
              <a:lnSpc>
                <a:spcPct val="90000"/>
              </a:lnSpc>
              <a:spcBef>
                <a:spcPts val="540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Experiment List</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7500" lnSpcReduction="20000"/>
          </a:bodyPr>
          <a:lstStyle/>
          <a:p>
            <a:pPr indent="-513203" lvl="0" marL="514350" rtl="0" algn="l">
              <a:lnSpc>
                <a:spcPct val="90000"/>
              </a:lnSpc>
              <a:spcBef>
                <a:spcPts val="0"/>
              </a:spcBef>
              <a:spcAft>
                <a:spcPts val="0"/>
              </a:spcAft>
              <a:buClr>
                <a:srgbClr val="FF0000"/>
              </a:buClr>
              <a:buSzPct val="100000"/>
              <a:buFont typeface="Calibri"/>
              <a:buAutoNum type="arabicPeriod"/>
            </a:pPr>
            <a:r>
              <a:rPr lang="en-US" sz="4528">
                <a:solidFill>
                  <a:srgbClr val="FF0000"/>
                </a:solidFill>
              </a:rPr>
              <a:t>Implementation of Infix to Postfix expression-Transformation and its evaluation program</a:t>
            </a:r>
            <a:endParaRPr sz="4528">
              <a:solidFill>
                <a:srgbClr val="FF0000"/>
              </a:solidFill>
            </a:endParaRPr>
          </a:p>
          <a:p>
            <a:pPr indent="-513203" lvl="0" marL="514350" rtl="0" algn="l">
              <a:lnSpc>
                <a:spcPct val="90000"/>
              </a:lnSpc>
              <a:spcBef>
                <a:spcPts val="1000"/>
              </a:spcBef>
              <a:spcAft>
                <a:spcPts val="0"/>
              </a:spcAft>
              <a:buClr>
                <a:srgbClr val="0000FF"/>
              </a:buClr>
              <a:buSzPct val="100000"/>
              <a:buFont typeface="Calibri"/>
              <a:buAutoNum type="arabicPeriod"/>
            </a:pPr>
            <a:r>
              <a:rPr lang="en-US" sz="4528">
                <a:solidFill>
                  <a:srgbClr val="0000FF"/>
                </a:solidFill>
              </a:rPr>
              <a:t>Write a program that uses functions to perform the following operations on singly linked list i) Creation ii) Insertion iii) Deletion iv) Traversal.  </a:t>
            </a:r>
            <a:endParaRPr sz="4528">
              <a:solidFill>
                <a:srgbClr val="0000FF"/>
              </a:solidFill>
            </a:endParaRPr>
          </a:p>
          <a:p>
            <a:pPr indent="-513203" lvl="0" marL="514350" rtl="0" algn="l">
              <a:lnSpc>
                <a:spcPct val="90000"/>
              </a:lnSpc>
              <a:spcBef>
                <a:spcPts val="1000"/>
              </a:spcBef>
              <a:spcAft>
                <a:spcPts val="0"/>
              </a:spcAft>
              <a:buClr>
                <a:srgbClr val="0000FF"/>
              </a:buClr>
              <a:buSzPct val="100000"/>
              <a:buFont typeface="Calibri"/>
              <a:buAutoNum type="arabicPeriod"/>
            </a:pPr>
            <a:r>
              <a:rPr lang="en-US" sz="4528">
                <a:solidFill>
                  <a:srgbClr val="0000FF"/>
                </a:solidFill>
              </a:rPr>
              <a:t>Implementation of Stack and queue using doubly linked List</a:t>
            </a:r>
            <a:endParaRPr sz="4528">
              <a:solidFill>
                <a:srgbClr val="0000FF"/>
              </a:solidFill>
            </a:endParaRPr>
          </a:p>
          <a:p>
            <a:pPr indent="-513203" lvl="0" marL="514350" rtl="0" algn="l">
              <a:lnSpc>
                <a:spcPct val="90000"/>
              </a:lnSpc>
              <a:spcBef>
                <a:spcPts val="1000"/>
              </a:spcBef>
              <a:spcAft>
                <a:spcPts val="0"/>
              </a:spcAft>
              <a:buClr>
                <a:srgbClr val="0000FF"/>
              </a:buClr>
              <a:buSzPct val="100000"/>
              <a:buFont typeface="Calibri"/>
              <a:buAutoNum type="arabicPeriod"/>
            </a:pPr>
            <a:r>
              <a:rPr lang="en-US" sz="4528">
                <a:solidFill>
                  <a:srgbClr val="0000FF"/>
                </a:solidFill>
              </a:rPr>
              <a:t>Implementation of Polynomial addition using linked list</a:t>
            </a:r>
            <a:endParaRPr sz="4528">
              <a:solidFill>
                <a:srgbClr val="0000FF"/>
              </a:solidFill>
            </a:endParaRPr>
          </a:p>
          <a:p>
            <a:pPr indent="-513203" lvl="0" marL="514350" rtl="0" algn="l">
              <a:lnSpc>
                <a:spcPct val="90000"/>
              </a:lnSpc>
              <a:spcBef>
                <a:spcPts val="1000"/>
              </a:spcBef>
              <a:spcAft>
                <a:spcPts val="0"/>
              </a:spcAft>
              <a:buClr>
                <a:srgbClr val="FF00FF"/>
              </a:buClr>
              <a:buSzPct val="100000"/>
              <a:buFont typeface="Calibri"/>
              <a:buAutoNum type="arabicPeriod"/>
            </a:pPr>
            <a:r>
              <a:rPr lang="en-US" sz="4528">
                <a:solidFill>
                  <a:srgbClr val="FF00FF"/>
                </a:solidFill>
              </a:rPr>
              <a:t>Implementation of circular queue</a:t>
            </a:r>
            <a:endParaRPr sz="4528">
              <a:solidFill>
                <a:srgbClr val="FF00FF"/>
              </a:solidFill>
            </a:endParaRPr>
          </a:p>
          <a:p>
            <a:pPr indent="-513203" lvl="0" marL="514350" rtl="0" algn="l">
              <a:lnSpc>
                <a:spcPct val="90000"/>
              </a:lnSpc>
              <a:spcBef>
                <a:spcPts val="1000"/>
              </a:spcBef>
              <a:spcAft>
                <a:spcPts val="0"/>
              </a:spcAft>
              <a:buClr>
                <a:srgbClr val="FF00FF"/>
              </a:buClr>
              <a:buSzPct val="100000"/>
              <a:buFont typeface="Calibri"/>
              <a:buAutoNum type="arabicPeriod"/>
            </a:pPr>
            <a:r>
              <a:rPr lang="en-US" sz="4528">
                <a:solidFill>
                  <a:srgbClr val="FF00FF"/>
                </a:solidFill>
              </a:rPr>
              <a:t>Implementation of Fibonacci search and Binary search</a:t>
            </a:r>
            <a:endParaRPr sz="4528">
              <a:solidFill>
                <a:srgbClr val="FF00FF"/>
              </a:solidFill>
            </a:endParaRPr>
          </a:p>
          <a:p>
            <a:pPr indent="-513203" lvl="0" marL="514350" rtl="0" algn="l">
              <a:lnSpc>
                <a:spcPct val="90000"/>
              </a:lnSpc>
              <a:spcBef>
                <a:spcPts val="1000"/>
              </a:spcBef>
              <a:spcAft>
                <a:spcPts val="0"/>
              </a:spcAft>
              <a:buClr>
                <a:srgbClr val="FF00FF"/>
              </a:buClr>
              <a:buSzPct val="100000"/>
              <a:buFont typeface="Calibri"/>
              <a:buAutoNum type="arabicPeriod"/>
            </a:pPr>
            <a:r>
              <a:rPr lang="en-US" sz="4528">
                <a:solidFill>
                  <a:srgbClr val="FF00FF"/>
                </a:solidFill>
              </a:rPr>
              <a:t>Implementation of Insertion and selection sort</a:t>
            </a:r>
            <a:endParaRPr sz="4528">
              <a:solidFill>
                <a:srgbClr val="FF00FF"/>
              </a:solidFill>
            </a:endParaRPr>
          </a:p>
          <a:p>
            <a:pPr indent="-513203" lvl="0" marL="514350" rtl="0" algn="l">
              <a:lnSpc>
                <a:spcPct val="90000"/>
              </a:lnSpc>
              <a:spcBef>
                <a:spcPts val="1000"/>
              </a:spcBef>
              <a:spcAft>
                <a:spcPts val="0"/>
              </a:spcAft>
              <a:buClr>
                <a:schemeClr val="dk1"/>
              </a:buClr>
              <a:buSzPct val="100000"/>
              <a:buFont typeface="Calibri"/>
              <a:buAutoNum type="arabicPeriod"/>
            </a:pPr>
            <a:r>
              <a:rPr lang="en-US" sz="4528"/>
              <a:t>Implementation of BST</a:t>
            </a:r>
            <a:endParaRPr sz="4528"/>
          </a:p>
          <a:p>
            <a:pPr indent="-513203" lvl="0" marL="514350" rtl="0" algn="l">
              <a:lnSpc>
                <a:spcPct val="90000"/>
              </a:lnSpc>
              <a:spcBef>
                <a:spcPts val="1000"/>
              </a:spcBef>
              <a:spcAft>
                <a:spcPts val="0"/>
              </a:spcAft>
              <a:buClr>
                <a:schemeClr val="dk1"/>
              </a:buClr>
              <a:buSzPct val="100000"/>
              <a:buFont typeface="Calibri"/>
              <a:buAutoNum type="arabicPeriod"/>
            </a:pPr>
            <a:r>
              <a:rPr lang="en-US" sz="4528"/>
              <a:t>Implementation of BFS and DFS traversal</a:t>
            </a:r>
            <a:endParaRPr sz="4528"/>
          </a:p>
          <a:p>
            <a:pPr indent="-513203" lvl="0" marL="514350" rtl="0" algn="l">
              <a:lnSpc>
                <a:spcPct val="90000"/>
              </a:lnSpc>
              <a:spcBef>
                <a:spcPts val="1000"/>
              </a:spcBef>
              <a:spcAft>
                <a:spcPts val="0"/>
              </a:spcAft>
              <a:buClr>
                <a:schemeClr val="dk1"/>
              </a:buClr>
              <a:buSzPct val="100000"/>
              <a:buFont typeface="Calibri"/>
              <a:buAutoNum type="arabicPeriod"/>
            </a:pPr>
            <a:r>
              <a:rPr lang="en-US" sz="4528"/>
              <a:t>Implementation of hashing functions with different collision resolution techniques </a:t>
            </a:r>
            <a:endParaRPr sz="4528"/>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1b91d84ad5c_0_74"/>
          <p:cNvSpPr txBox="1"/>
          <p:nvPr>
            <p:ph type="title"/>
          </p:nvPr>
        </p:nvSpPr>
        <p:spPr>
          <a:xfrm>
            <a:off x="611825" y="72150"/>
            <a:ext cx="10515600" cy="700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Stack using doubly linked list</a:t>
            </a:r>
            <a:endParaRPr/>
          </a:p>
        </p:txBody>
      </p:sp>
      <p:sp>
        <p:nvSpPr>
          <p:cNvPr id="203" name="Google Shape;203;g1b91d84ad5c_0_74"/>
          <p:cNvSpPr txBox="1"/>
          <p:nvPr>
            <p:ph idx="1" type="body"/>
          </p:nvPr>
        </p:nvSpPr>
        <p:spPr>
          <a:xfrm>
            <a:off x="758300" y="826875"/>
            <a:ext cx="10515600" cy="4351200"/>
          </a:xfrm>
          <a:prstGeom prst="rect">
            <a:avLst/>
          </a:prstGeom>
          <a:noFill/>
          <a:ln>
            <a:noFill/>
          </a:ln>
        </p:spPr>
        <p:txBody>
          <a:bodyPr anchorCtr="0" anchor="t" bIns="45700" lIns="91425" spcFirstLastPara="1" rIns="91425" wrap="square" tIns="45700">
            <a:normAutofit fontScale="32500" lnSpcReduction="20000"/>
          </a:bodyPr>
          <a:lstStyle/>
          <a:p>
            <a:pPr indent="0" lvl="0" marL="0" rtl="0" algn="just">
              <a:lnSpc>
                <a:spcPct val="115000"/>
              </a:lnSpc>
              <a:spcBef>
                <a:spcPts val="0"/>
              </a:spcBef>
              <a:spcAft>
                <a:spcPts val="0"/>
              </a:spcAft>
              <a:buSzPct val="115384"/>
              <a:buNone/>
            </a:pPr>
            <a:r>
              <a:t/>
            </a:r>
            <a:endParaRPr b="1" sz="4800" u="sng">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15384"/>
              <a:buNone/>
            </a:pPr>
            <a:r>
              <a:rPr b="1" lang="en-US" sz="4800">
                <a:solidFill>
                  <a:srgbClr val="273239"/>
                </a:solidFill>
                <a:highlight>
                  <a:srgbClr val="FFFFFF"/>
                </a:highlight>
                <a:latin typeface="Arial"/>
                <a:ea typeface="Arial"/>
                <a:cs typeface="Arial"/>
                <a:sym typeface="Arial"/>
              </a:rPr>
              <a:t>Push()</a:t>
            </a:r>
            <a:endParaRPr b="1"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15384"/>
              <a:buNone/>
            </a:pPr>
            <a:r>
              <a:rPr lang="en-US" sz="4800">
                <a:solidFill>
                  <a:srgbClr val="273239"/>
                </a:solidFill>
                <a:highlight>
                  <a:srgbClr val="FFFFFF"/>
                </a:highlight>
                <a:latin typeface="Arial"/>
                <a:ea typeface="Arial"/>
                <a:cs typeface="Arial"/>
                <a:sym typeface="Arial"/>
              </a:rPr>
              <a:t>If the stack is empty then take a new node, add data to it and assign </a:t>
            </a:r>
            <a:r>
              <a:rPr b="1" lang="en-US" sz="4800">
                <a:solidFill>
                  <a:srgbClr val="273239"/>
                </a:solidFill>
                <a:highlight>
                  <a:srgbClr val="FFFFFF"/>
                </a:highlight>
                <a:latin typeface="Arial"/>
                <a:ea typeface="Arial"/>
                <a:cs typeface="Arial"/>
                <a:sym typeface="Arial"/>
              </a:rPr>
              <a:t>“null”</a:t>
            </a:r>
            <a:r>
              <a:rPr lang="en-US" sz="4800">
                <a:solidFill>
                  <a:srgbClr val="273239"/>
                </a:solidFill>
                <a:highlight>
                  <a:srgbClr val="FFFFFF"/>
                </a:highlight>
                <a:latin typeface="Arial"/>
                <a:ea typeface="Arial"/>
                <a:cs typeface="Arial"/>
                <a:sym typeface="Arial"/>
              </a:rPr>
              <a:t> to its previous and next pointer as it is the first node of the DLL. Assign top and start as the new node. Otherwise, take a new node, add data to it and assign the “previous” pointer of the new node to the “top” node earlier and next as “null”. Further, update the “top” pointer to hold the value of the new node as that will be the top element of the stack now.</a:t>
            </a:r>
            <a:endParaRPr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15384"/>
              <a:buNone/>
            </a:pPr>
            <a:r>
              <a:rPr lang="en-US" sz="4800">
                <a:solidFill>
                  <a:srgbClr val="273239"/>
                </a:solidFill>
                <a:highlight>
                  <a:srgbClr val="FFFFFF"/>
                </a:highlight>
                <a:latin typeface="Arial"/>
                <a:ea typeface="Arial"/>
                <a:cs typeface="Arial"/>
                <a:sym typeface="Arial"/>
              </a:rPr>
              <a:t>void push(int d)                      </a:t>
            </a:r>
            <a:endParaRPr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15384"/>
              <a:buNone/>
            </a:pPr>
            <a:r>
              <a:rPr lang="en-US" sz="4800">
                <a:solidFill>
                  <a:srgbClr val="273239"/>
                </a:solidFill>
                <a:highlight>
                  <a:srgbClr val="FFFFFF"/>
                </a:highlight>
                <a:latin typeface="Arial"/>
                <a:ea typeface="Arial"/>
                <a:cs typeface="Arial"/>
                <a:sym typeface="Arial"/>
              </a:rPr>
              <a:t>{</a:t>
            </a:r>
            <a:endParaRPr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15384"/>
              <a:buNone/>
            </a:pPr>
            <a:r>
              <a:rPr lang="en-US" sz="4800">
                <a:solidFill>
                  <a:srgbClr val="273239"/>
                </a:solidFill>
                <a:highlight>
                  <a:srgbClr val="FFFFFF"/>
                </a:highlight>
                <a:latin typeface="Arial"/>
                <a:ea typeface="Arial"/>
                <a:cs typeface="Arial"/>
                <a:sym typeface="Arial"/>
              </a:rPr>
              <a:t>    struct Node* n;</a:t>
            </a:r>
            <a:endParaRPr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15384"/>
              <a:buNone/>
            </a:pPr>
            <a:r>
              <a:rPr lang="en-US" sz="4800">
                <a:solidFill>
                  <a:srgbClr val="273239"/>
                </a:solidFill>
                <a:highlight>
                  <a:srgbClr val="FFFFFF"/>
                </a:highlight>
                <a:latin typeface="Arial"/>
                <a:ea typeface="Arial"/>
                <a:cs typeface="Arial"/>
                <a:sym typeface="Arial"/>
              </a:rPr>
              <a:t>    n = new Node();</a:t>
            </a:r>
            <a:endParaRPr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15384"/>
              <a:buNone/>
            </a:pPr>
            <a:r>
              <a:rPr lang="en-US" sz="4800">
                <a:solidFill>
                  <a:srgbClr val="273239"/>
                </a:solidFill>
                <a:highlight>
                  <a:srgbClr val="FFFFFF"/>
                </a:highlight>
                <a:latin typeface="Arial"/>
                <a:ea typeface="Arial"/>
                <a:cs typeface="Arial"/>
                <a:sym typeface="Arial"/>
              </a:rPr>
              <a:t>    n-&gt;data = d;</a:t>
            </a:r>
            <a:endParaRPr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15384"/>
              <a:buNone/>
            </a:pPr>
            <a:r>
              <a:rPr lang="en-US" sz="4800">
                <a:solidFill>
                  <a:srgbClr val="273239"/>
                </a:solidFill>
                <a:highlight>
                  <a:srgbClr val="FFFFFF"/>
                </a:highlight>
                <a:latin typeface="Arial"/>
                <a:ea typeface="Arial"/>
                <a:cs typeface="Arial"/>
                <a:sym typeface="Arial"/>
              </a:rPr>
              <a:t>    if (isEmpty()) {</a:t>
            </a:r>
            <a:endParaRPr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15384"/>
              <a:buNone/>
            </a:pPr>
            <a:r>
              <a:rPr lang="en-US" sz="4800">
                <a:solidFill>
                  <a:srgbClr val="273239"/>
                </a:solidFill>
                <a:highlight>
                  <a:srgbClr val="FFFFFF"/>
                </a:highlight>
                <a:latin typeface="Arial"/>
                <a:ea typeface="Arial"/>
                <a:cs typeface="Arial"/>
                <a:sym typeface="Arial"/>
              </a:rPr>
              <a:t>        n-&gt;prev = NULL;</a:t>
            </a:r>
            <a:endParaRPr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800"/>
              </a:spcAft>
              <a:buSzPct val="115384"/>
              <a:buNone/>
            </a:pPr>
            <a:r>
              <a:rPr lang="en-US" sz="4800">
                <a:solidFill>
                  <a:srgbClr val="273239"/>
                </a:solidFill>
                <a:highlight>
                  <a:srgbClr val="FFFFFF"/>
                </a:highlight>
                <a:latin typeface="Arial"/>
                <a:ea typeface="Arial"/>
                <a:cs typeface="Arial"/>
                <a:sym typeface="Arial"/>
              </a:rPr>
              <a:t>        n-&gt;next = NULL;</a:t>
            </a:r>
            <a:endParaRPr/>
          </a:p>
        </p:txBody>
      </p:sp>
      <p:sp>
        <p:nvSpPr>
          <p:cNvPr id="204" name="Google Shape;204;g1b91d84ad5c_0_74"/>
          <p:cNvSpPr txBox="1"/>
          <p:nvPr/>
        </p:nvSpPr>
        <p:spPr>
          <a:xfrm>
            <a:off x="4341175" y="2543450"/>
            <a:ext cx="7071000" cy="42549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0" i="0" lang="en-US" sz="1400" u="none" cap="none" strike="noStrike">
                <a:solidFill>
                  <a:srgbClr val="273239"/>
                </a:solidFill>
                <a:highlight>
                  <a:srgbClr val="FFFFFF"/>
                </a:highlight>
                <a:latin typeface="Arial"/>
                <a:ea typeface="Arial"/>
                <a:cs typeface="Arial"/>
                <a:sym typeface="Arial"/>
              </a:rPr>
              <a:t> As it is first node</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chemeClr val="dk1"/>
              </a:buClr>
              <a:buSzPts val="1100"/>
              <a:buFont typeface="Arial"/>
              <a:buNone/>
            </a:pPr>
            <a:r>
              <a:rPr b="0" i="0" lang="en-US" sz="1400" u="none" cap="none" strike="noStrike">
                <a:solidFill>
                  <a:srgbClr val="273239"/>
                </a:solidFill>
                <a:highlight>
                  <a:srgbClr val="FFFFFF"/>
                </a:highlight>
                <a:latin typeface="Arial"/>
                <a:ea typeface="Arial"/>
                <a:cs typeface="Arial"/>
                <a:sym typeface="Arial"/>
              </a:rPr>
              <a:t>        // if stack is empty</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chemeClr val="dk1"/>
              </a:buClr>
              <a:buSzPts val="1100"/>
              <a:buFont typeface="Arial"/>
              <a:buNone/>
            </a:pPr>
            <a:r>
              <a:rPr b="0" i="0" lang="en-US" sz="1400" u="none" cap="none" strike="noStrike">
                <a:solidFill>
                  <a:srgbClr val="273239"/>
                </a:solidFill>
                <a:highlight>
                  <a:srgbClr val="FFFFFF"/>
                </a:highlight>
                <a:latin typeface="Arial"/>
                <a:ea typeface="Arial"/>
                <a:cs typeface="Arial"/>
                <a:sym typeface="Arial"/>
              </a:rPr>
              <a:t>        start = n;</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chemeClr val="dk1"/>
              </a:buClr>
              <a:buSzPts val="1100"/>
              <a:buFont typeface="Arial"/>
              <a:buNone/>
            </a:pPr>
            <a:r>
              <a:rPr b="0" i="0" lang="en-US" sz="1400" u="none" cap="none" strike="noStrike">
                <a:solidFill>
                  <a:srgbClr val="273239"/>
                </a:solidFill>
                <a:highlight>
                  <a:srgbClr val="FFFFFF"/>
                </a:highlight>
                <a:latin typeface="Arial"/>
                <a:ea typeface="Arial"/>
                <a:cs typeface="Arial"/>
                <a:sym typeface="Arial"/>
              </a:rPr>
              <a:t>        top = n;</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chemeClr val="dk1"/>
              </a:buClr>
              <a:buSzPts val="1100"/>
              <a:buFont typeface="Arial"/>
              <a:buNone/>
            </a:pPr>
            <a:r>
              <a:rPr b="0" i="0" lang="en-US" sz="1400" u="none" cap="none" strike="noStrike">
                <a:solidFill>
                  <a:srgbClr val="273239"/>
                </a:solidFill>
                <a:highlight>
                  <a:srgbClr val="FFFFFF"/>
                </a:highlight>
                <a:latin typeface="Arial"/>
                <a:ea typeface="Arial"/>
                <a:cs typeface="Arial"/>
                <a:sym typeface="Arial"/>
              </a:rPr>
              <a:t>    }</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chemeClr val="dk1"/>
              </a:buClr>
              <a:buSzPts val="1100"/>
              <a:buFont typeface="Arial"/>
              <a:buNone/>
            </a:pPr>
            <a:r>
              <a:rPr b="0" i="0" lang="en-US" sz="1400" u="none" cap="none" strike="noStrike">
                <a:solidFill>
                  <a:srgbClr val="273239"/>
                </a:solidFill>
                <a:highlight>
                  <a:srgbClr val="FFFFFF"/>
                </a:highlight>
                <a:latin typeface="Arial"/>
                <a:ea typeface="Arial"/>
                <a:cs typeface="Arial"/>
                <a:sym typeface="Arial"/>
              </a:rPr>
              <a:t>    else {</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chemeClr val="dk1"/>
              </a:buClr>
              <a:buSzPts val="1100"/>
              <a:buFont typeface="Arial"/>
              <a:buNone/>
            </a:pPr>
            <a:r>
              <a:rPr b="0" i="0" lang="en-US" sz="1400" u="none" cap="none" strike="noStrike">
                <a:solidFill>
                  <a:srgbClr val="273239"/>
                </a:solidFill>
                <a:highlight>
                  <a:srgbClr val="FFFFFF"/>
                </a:highlight>
                <a:latin typeface="Arial"/>
                <a:ea typeface="Arial"/>
                <a:cs typeface="Arial"/>
                <a:sym typeface="Arial"/>
              </a:rPr>
              <a:t>        top-&gt;next = n;</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chemeClr val="dk1"/>
              </a:buClr>
              <a:buSzPts val="1100"/>
              <a:buFont typeface="Arial"/>
              <a:buNone/>
            </a:pPr>
            <a:r>
              <a:rPr b="0" i="0" lang="en-US" sz="1400" u="none" cap="none" strike="noStrike">
                <a:solidFill>
                  <a:srgbClr val="273239"/>
                </a:solidFill>
                <a:highlight>
                  <a:srgbClr val="FFFFFF"/>
                </a:highlight>
                <a:latin typeface="Arial"/>
                <a:ea typeface="Arial"/>
                <a:cs typeface="Arial"/>
                <a:sym typeface="Arial"/>
              </a:rPr>
              <a:t>        n-&gt;next = NULL;</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chemeClr val="dk1"/>
              </a:buClr>
              <a:buSzPts val="1100"/>
              <a:buFont typeface="Arial"/>
              <a:buNone/>
            </a:pPr>
            <a:r>
              <a:rPr b="0" i="0" lang="en-US" sz="1400" u="none" cap="none" strike="noStrike">
                <a:solidFill>
                  <a:srgbClr val="273239"/>
                </a:solidFill>
                <a:highlight>
                  <a:srgbClr val="FFFFFF"/>
                </a:highlight>
                <a:latin typeface="Arial"/>
                <a:ea typeface="Arial"/>
                <a:cs typeface="Arial"/>
                <a:sym typeface="Arial"/>
              </a:rPr>
              <a:t>        n-&gt;prev = top;</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chemeClr val="dk1"/>
              </a:buClr>
              <a:buSzPts val="1100"/>
              <a:buFont typeface="Arial"/>
              <a:buNone/>
            </a:pPr>
            <a:r>
              <a:rPr b="0" i="0" lang="en-US" sz="1400" u="none" cap="none" strike="noStrike">
                <a:solidFill>
                  <a:srgbClr val="273239"/>
                </a:solidFill>
                <a:highlight>
                  <a:srgbClr val="FFFFFF"/>
                </a:highlight>
                <a:latin typeface="Arial"/>
                <a:ea typeface="Arial"/>
                <a:cs typeface="Arial"/>
                <a:sym typeface="Arial"/>
              </a:rPr>
              <a:t>        top = n;</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chemeClr val="dk1"/>
              </a:buClr>
              <a:buSzPts val="1100"/>
              <a:buFont typeface="Arial"/>
              <a:buNone/>
            </a:pPr>
            <a:r>
              <a:rPr b="0" i="0" lang="en-US" sz="1400" u="none" cap="none" strike="noStrike">
                <a:solidFill>
                  <a:srgbClr val="273239"/>
                </a:solidFill>
                <a:highlight>
                  <a:srgbClr val="FFFFFF"/>
                </a:highlight>
                <a:latin typeface="Arial"/>
                <a:ea typeface="Arial"/>
                <a:cs typeface="Arial"/>
                <a:sym typeface="Arial"/>
              </a:rPr>
              <a:t>    }</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800"/>
              </a:spcAft>
              <a:buClr>
                <a:srgbClr val="000000"/>
              </a:buClr>
              <a:buSzPts val="1400"/>
              <a:buFont typeface="Arial"/>
              <a:buNone/>
            </a:pPr>
            <a:r>
              <a:rPr b="0" i="0" lang="en-US" sz="1400" u="none" cap="none" strike="noStrike">
                <a:solidFill>
                  <a:srgbClr val="273239"/>
                </a:solidFill>
                <a:highlight>
                  <a:srgbClr val="FFFFFF"/>
                </a:highlight>
                <a:latin typeface="Arial"/>
                <a:ea typeface="Arial"/>
                <a:cs typeface="Arial"/>
                <a:sym typeface="Arial"/>
              </a:rPr>
              <a:t>}</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b91d84ad5c_0_83"/>
          <p:cNvSpPr txBox="1"/>
          <p:nvPr>
            <p:ph type="title"/>
          </p:nvPr>
        </p:nvSpPr>
        <p:spPr>
          <a:xfrm>
            <a:off x="611825" y="72150"/>
            <a:ext cx="10515600" cy="700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Stack using doubly linked list</a:t>
            </a:r>
            <a:endParaRPr/>
          </a:p>
        </p:txBody>
      </p:sp>
      <p:sp>
        <p:nvSpPr>
          <p:cNvPr id="210" name="Google Shape;210;g1b91d84ad5c_0_83"/>
          <p:cNvSpPr txBox="1"/>
          <p:nvPr>
            <p:ph idx="1" type="body"/>
          </p:nvPr>
        </p:nvSpPr>
        <p:spPr>
          <a:xfrm>
            <a:off x="758300" y="826875"/>
            <a:ext cx="10515600" cy="43512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lnSpc>
                <a:spcPct val="115000"/>
              </a:lnSpc>
              <a:spcBef>
                <a:spcPts val="0"/>
              </a:spcBef>
              <a:spcAft>
                <a:spcPts val="0"/>
              </a:spcAft>
              <a:buSzPct val="53571"/>
              <a:buNone/>
            </a:pPr>
            <a:r>
              <a:t/>
            </a:r>
            <a:endParaRPr b="1" sz="4800" u="sng">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53571"/>
              <a:buNone/>
            </a:pPr>
            <a:r>
              <a:rPr b="1" lang="en-US" sz="4800">
                <a:solidFill>
                  <a:srgbClr val="273239"/>
                </a:solidFill>
                <a:highlight>
                  <a:srgbClr val="FFFFFF"/>
                </a:highlight>
                <a:latin typeface="Arial"/>
                <a:ea typeface="Arial"/>
                <a:cs typeface="Arial"/>
                <a:sym typeface="Arial"/>
              </a:rPr>
              <a:t>Pop()</a:t>
            </a:r>
            <a:endParaRPr b="1"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28571"/>
              <a:buNone/>
            </a:pPr>
            <a:r>
              <a:rPr lang="en-US" sz="2000">
                <a:solidFill>
                  <a:srgbClr val="273239"/>
                </a:solidFill>
                <a:highlight>
                  <a:srgbClr val="FFFFFF"/>
                </a:highlight>
                <a:latin typeface="Arial"/>
                <a:ea typeface="Arial"/>
                <a:cs typeface="Arial"/>
                <a:sym typeface="Arial"/>
              </a:rPr>
              <a:t>If the stack is empty, then print that stack is empty, Otherwise, assign top -&gt;prev -&gt; next as “null” and assign top as top-&gt;prev.</a:t>
            </a:r>
            <a:endParaRPr sz="20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Clr>
                <a:schemeClr val="dk1"/>
              </a:buClr>
              <a:buSzPct val="55000"/>
              <a:buFont typeface="Arial"/>
              <a:buNone/>
            </a:pPr>
            <a:r>
              <a:rPr lang="en-US" sz="2000">
                <a:solidFill>
                  <a:srgbClr val="273239"/>
                </a:solidFill>
                <a:highlight>
                  <a:srgbClr val="FFFFFF"/>
                </a:highlight>
                <a:latin typeface="Arial"/>
                <a:ea typeface="Arial"/>
                <a:cs typeface="Arial"/>
                <a:sym typeface="Arial"/>
              </a:rPr>
              <a:t>void pop()</a:t>
            </a:r>
            <a:endParaRPr sz="20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Clr>
                <a:schemeClr val="dk1"/>
              </a:buClr>
              <a:buSzPct val="55000"/>
              <a:buFont typeface="Arial"/>
              <a:buNone/>
            </a:pPr>
            <a:r>
              <a:rPr lang="en-US" sz="2000">
                <a:solidFill>
                  <a:srgbClr val="273239"/>
                </a:solidFill>
                <a:highlight>
                  <a:srgbClr val="FFFFFF"/>
                </a:highlight>
                <a:latin typeface="Arial"/>
                <a:ea typeface="Arial"/>
                <a:cs typeface="Arial"/>
                <a:sym typeface="Arial"/>
              </a:rPr>
              <a:t>{</a:t>
            </a:r>
            <a:endParaRPr sz="20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Clr>
                <a:schemeClr val="dk1"/>
              </a:buClr>
              <a:buSzPct val="55000"/>
              <a:buFont typeface="Arial"/>
              <a:buNone/>
            </a:pPr>
            <a:r>
              <a:rPr lang="en-US" sz="2000">
                <a:solidFill>
                  <a:srgbClr val="273239"/>
                </a:solidFill>
                <a:highlight>
                  <a:srgbClr val="FFFFFF"/>
                </a:highlight>
                <a:latin typeface="Arial"/>
                <a:ea typeface="Arial"/>
                <a:cs typeface="Arial"/>
                <a:sym typeface="Arial"/>
              </a:rPr>
              <a:t>    struct Node* n;</a:t>
            </a:r>
            <a:endParaRPr sz="20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Clr>
                <a:schemeClr val="dk1"/>
              </a:buClr>
              <a:buSzPct val="55000"/>
              <a:buFont typeface="Arial"/>
              <a:buNone/>
            </a:pPr>
            <a:r>
              <a:rPr lang="en-US" sz="2000">
                <a:solidFill>
                  <a:srgbClr val="273239"/>
                </a:solidFill>
                <a:highlight>
                  <a:srgbClr val="FFFFFF"/>
                </a:highlight>
                <a:latin typeface="Arial"/>
                <a:ea typeface="Arial"/>
                <a:cs typeface="Arial"/>
                <a:sym typeface="Arial"/>
              </a:rPr>
              <a:t>    n = top;</a:t>
            </a:r>
            <a:endParaRPr sz="20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Clr>
                <a:schemeClr val="dk1"/>
              </a:buClr>
              <a:buSzPct val="55000"/>
              <a:buFont typeface="Arial"/>
              <a:buNone/>
            </a:pPr>
            <a:r>
              <a:rPr lang="en-US" sz="2000">
                <a:solidFill>
                  <a:srgbClr val="273239"/>
                </a:solidFill>
                <a:highlight>
                  <a:srgbClr val="FFFFFF"/>
                </a:highlight>
                <a:latin typeface="Arial"/>
                <a:ea typeface="Arial"/>
                <a:cs typeface="Arial"/>
                <a:sym typeface="Arial"/>
              </a:rPr>
              <a:t>    if (isEmpty())</a:t>
            </a:r>
            <a:endParaRPr sz="20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Clr>
                <a:schemeClr val="dk1"/>
              </a:buClr>
              <a:buSzPct val="55000"/>
              <a:buFont typeface="Arial"/>
              <a:buNone/>
            </a:pPr>
            <a:r>
              <a:rPr lang="en-US" sz="2000">
                <a:solidFill>
                  <a:srgbClr val="273239"/>
                </a:solidFill>
                <a:highlight>
                  <a:srgbClr val="FFFFFF"/>
                </a:highlight>
                <a:latin typeface="Arial"/>
                <a:ea typeface="Arial"/>
                <a:cs typeface="Arial"/>
                <a:sym typeface="Arial"/>
              </a:rPr>
              <a:t>        printf("Stack is empty");</a:t>
            </a:r>
            <a:endParaRPr sz="20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Clr>
                <a:schemeClr val="dk1"/>
              </a:buClr>
              <a:buSzPct val="55000"/>
              <a:buFont typeface="Arial"/>
              <a:buNone/>
            </a:pPr>
            <a:r>
              <a:rPr lang="en-US" sz="2000">
                <a:solidFill>
                  <a:srgbClr val="273239"/>
                </a:solidFill>
                <a:highlight>
                  <a:srgbClr val="FFFFFF"/>
                </a:highlight>
                <a:latin typeface="Arial"/>
                <a:ea typeface="Arial"/>
                <a:cs typeface="Arial"/>
                <a:sym typeface="Arial"/>
              </a:rPr>
              <a:t>    else if (top == start) </a:t>
            </a:r>
            <a:r>
              <a:rPr lang="en-US" sz="1100">
                <a:solidFill>
                  <a:srgbClr val="273239"/>
                </a:solidFill>
                <a:highlight>
                  <a:srgbClr val="FFFFFF"/>
                </a:highlight>
                <a:latin typeface="Courier New"/>
                <a:ea typeface="Courier New"/>
                <a:cs typeface="Courier New"/>
                <a:sym typeface="Courier New"/>
              </a:rPr>
              <a:t>{</a:t>
            </a:r>
            <a:endParaRPr sz="1100">
              <a:solidFill>
                <a:srgbClr val="273239"/>
              </a:solidFill>
              <a:highlight>
                <a:srgbClr val="FFFFFF"/>
              </a:highlight>
              <a:latin typeface="Courier New"/>
              <a:ea typeface="Courier New"/>
              <a:cs typeface="Courier New"/>
              <a:sym typeface="Courier New"/>
            </a:endParaRPr>
          </a:p>
          <a:p>
            <a:pPr indent="0" lvl="0" marL="0" rtl="0" algn="just">
              <a:lnSpc>
                <a:spcPct val="115000"/>
              </a:lnSpc>
              <a:spcBef>
                <a:spcPts val="800"/>
              </a:spcBef>
              <a:spcAft>
                <a:spcPts val="800"/>
              </a:spcAft>
              <a:buSzPct val="233766"/>
              <a:buNone/>
            </a:pPr>
            <a:r>
              <a:rPr lang="en-US" sz="1100">
                <a:solidFill>
                  <a:srgbClr val="273239"/>
                </a:solidFill>
                <a:highlight>
                  <a:srgbClr val="FFFFFF"/>
                </a:highlight>
                <a:latin typeface="Courier New"/>
                <a:ea typeface="Courier New"/>
                <a:cs typeface="Courier New"/>
                <a:sym typeface="Courier New"/>
              </a:rPr>
              <a:t>    </a:t>
            </a:r>
            <a:endParaRPr sz="4800">
              <a:solidFill>
                <a:srgbClr val="273239"/>
              </a:solidFill>
              <a:highlight>
                <a:srgbClr val="FFFFFF"/>
              </a:highlight>
              <a:latin typeface="Arial"/>
              <a:ea typeface="Arial"/>
              <a:cs typeface="Arial"/>
              <a:sym typeface="Arial"/>
            </a:endParaRPr>
          </a:p>
        </p:txBody>
      </p:sp>
      <p:sp>
        <p:nvSpPr>
          <p:cNvPr id="211" name="Google Shape;211;g1b91d84ad5c_0_83"/>
          <p:cNvSpPr txBox="1"/>
          <p:nvPr/>
        </p:nvSpPr>
        <p:spPr>
          <a:xfrm>
            <a:off x="4461025" y="2543450"/>
            <a:ext cx="7071000" cy="3919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100"/>
              <a:buFont typeface="Arial"/>
              <a:buNone/>
            </a:pPr>
            <a:r>
              <a:rPr b="0" i="0" lang="en-US" sz="1100" u="none" cap="none" strike="noStrike">
                <a:solidFill>
                  <a:srgbClr val="273239"/>
                </a:solidFill>
                <a:highlight>
                  <a:srgbClr val="FFFFFF"/>
                </a:highlight>
                <a:latin typeface="Courier New"/>
                <a:ea typeface="Courier New"/>
                <a:cs typeface="Courier New"/>
                <a:sym typeface="Courier New"/>
              </a:rPr>
              <a:t> </a:t>
            </a:r>
            <a:r>
              <a:rPr b="0" i="0" lang="en-US" sz="1400" u="none" cap="none" strike="noStrike">
                <a:solidFill>
                  <a:srgbClr val="273239"/>
                </a:solidFill>
                <a:highlight>
                  <a:srgbClr val="FFFFFF"/>
                </a:highlight>
                <a:latin typeface="Arial"/>
                <a:ea typeface="Arial"/>
                <a:cs typeface="Arial"/>
                <a:sym typeface="Arial"/>
              </a:rPr>
              <a:t>   top = NULL;</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rPr b="0" i="0" lang="en-US" sz="1400" u="none" cap="none" strike="noStrike">
                <a:solidFill>
                  <a:srgbClr val="273239"/>
                </a:solidFill>
                <a:highlight>
                  <a:srgbClr val="FFFFFF"/>
                </a:highlight>
                <a:latin typeface="Arial"/>
                <a:ea typeface="Arial"/>
                <a:cs typeface="Arial"/>
                <a:sym typeface="Arial"/>
              </a:rPr>
              <a:t>        start = NULL;</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rPr b="0" i="0" lang="en-US" sz="1400" u="none" cap="none" strike="noStrike">
                <a:solidFill>
                  <a:srgbClr val="273239"/>
                </a:solidFill>
                <a:highlight>
                  <a:srgbClr val="FFFFFF"/>
                </a:highlight>
                <a:latin typeface="Arial"/>
                <a:ea typeface="Arial"/>
                <a:cs typeface="Arial"/>
                <a:sym typeface="Arial"/>
              </a:rPr>
              <a:t>        free(n);</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rPr b="0" i="0" lang="en-US" sz="1400" u="none" cap="none" strike="noStrike">
                <a:solidFill>
                  <a:srgbClr val="273239"/>
                </a:solidFill>
                <a:highlight>
                  <a:srgbClr val="FFFFFF"/>
                </a:highlight>
                <a:latin typeface="Arial"/>
                <a:ea typeface="Arial"/>
                <a:cs typeface="Arial"/>
                <a:sym typeface="Arial"/>
              </a:rPr>
              <a:t>    }</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rPr b="0" i="0" lang="en-US" sz="1400" u="none" cap="none" strike="noStrike">
                <a:solidFill>
                  <a:srgbClr val="273239"/>
                </a:solidFill>
                <a:highlight>
                  <a:srgbClr val="FFFFFF"/>
                </a:highlight>
                <a:latin typeface="Arial"/>
                <a:ea typeface="Arial"/>
                <a:cs typeface="Arial"/>
                <a:sym typeface="Arial"/>
              </a:rPr>
              <a:t>    else {</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rPr b="0" i="0" lang="en-US" sz="1400" u="none" cap="none" strike="noStrike">
                <a:solidFill>
                  <a:srgbClr val="273239"/>
                </a:solidFill>
                <a:highlight>
                  <a:srgbClr val="FFFFFF"/>
                </a:highlight>
                <a:latin typeface="Arial"/>
                <a:ea typeface="Arial"/>
                <a:cs typeface="Arial"/>
                <a:sym typeface="Arial"/>
              </a:rPr>
              <a:t>        top-&gt;prev-&gt;next = NULL;</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rPr b="0" i="0" lang="en-US" sz="1400" u="none" cap="none" strike="noStrike">
                <a:solidFill>
                  <a:srgbClr val="273239"/>
                </a:solidFill>
                <a:highlight>
                  <a:srgbClr val="FFFFFF"/>
                </a:highlight>
                <a:latin typeface="Arial"/>
                <a:ea typeface="Arial"/>
                <a:cs typeface="Arial"/>
                <a:sym typeface="Arial"/>
              </a:rPr>
              <a:t>        top = n-&gt;prev;</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rPr b="0" i="0" lang="en-US" sz="1400" u="none" cap="none" strike="noStrike">
                <a:solidFill>
                  <a:srgbClr val="273239"/>
                </a:solidFill>
                <a:highlight>
                  <a:srgbClr val="FFFFFF"/>
                </a:highlight>
                <a:latin typeface="Arial"/>
                <a:ea typeface="Arial"/>
                <a:cs typeface="Arial"/>
                <a:sym typeface="Arial"/>
              </a:rPr>
              <a:t>        free(n);</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rPr b="0" i="0" lang="en-US" sz="1400" u="none" cap="none" strike="noStrike">
                <a:solidFill>
                  <a:srgbClr val="273239"/>
                </a:solidFill>
                <a:highlight>
                  <a:srgbClr val="FFFFFF"/>
                </a:highlight>
                <a:latin typeface="Arial"/>
                <a:ea typeface="Arial"/>
                <a:cs typeface="Arial"/>
                <a:sym typeface="Arial"/>
              </a:rPr>
              <a:t>    }</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0"/>
              </a:spcAft>
              <a:buClr>
                <a:srgbClr val="000000"/>
              </a:buClr>
              <a:buSzPts val="1400"/>
              <a:buFont typeface="Arial"/>
              <a:buNone/>
            </a:pPr>
            <a:r>
              <a:rPr b="0" i="0" lang="en-US" sz="1400" u="none" cap="none" strike="noStrike">
                <a:solidFill>
                  <a:srgbClr val="273239"/>
                </a:solidFill>
                <a:highlight>
                  <a:srgbClr val="FFFFFF"/>
                </a:highlight>
                <a:latin typeface="Arial"/>
                <a:ea typeface="Arial"/>
                <a:cs typeface="Arial"/>
                <a:sym typeface="Arial"/>
              </a:rPr>
              <a:t>}</a:t>
            </a:r>
            <a:endParaRPr b="0" i="0" sz="1400" u="none" cap="none" strike="noStrike">
              <a:solidFill>
                <a:srgbClr val="273239"/>
              </a:solidFill>
              <a:highlight>
                <a:srgbClr val="FFFFFF"/>
              </a:highlight>
              <a:latin typeface="Arial"/>
              <a:ea typeface="Arial"/>
              <a:cs typeface="Arial"/>
              <a:sym typeface="Arial"/>
            </a:endParaRPr>
          </a:p>
          <a:p>
            <a:pPr indent="0" lvl="0" marL="0" marR="0" rtl="0" algn="just">
              <a:lnSpc>
                <a:spcPct val="115000"/>
              </a:lnSpc>
              <a:spcBef>
                <a:spcPts val="800"/>
              </a:spcBef>
              <a:spcAft>
                <a:spcPts val="800"/>
              </a:spcAft>
              <a:buClr>
                <a:srgbClr val="000000"/>
              </a:buClr>
              <a:buSzPts val="1500"/>
              <a:buFont typeface="Arial"/>
              <a:buNone/>
            </a:pPr>
            <a:r>
              <a:t/>
            </a:r>
            <a:endParaRPr b="0" i="0" sz="1500" u="none" cap="none" strike="noStrike">
              <a:solidFill>
                <a:srgbClr val="273239"/>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1b91d84ad5c_0_91"/>
          <p:cNvSpPr txBox="1"/>
          <p:nvPr>
            <p:ph type="title"/>
          </p:nvPr>
        </p:nvSpPr>
        <p:spPr>
          <a:xfrm>
            <a:off x="611825" y="72150"/>
            <a:ext cx="10515600" cy="700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Stack using doubly linked list</a:t>
            </a:r>
            <a:endParaRPr/>
          </a:p>
        </p:txBody>
      </p:sp>
      <p:sp>
        <p:nvSpPr>
          <p:cNvPr id="217" name="Google Shape;217;g1b91d84ad5c_0_91"/>
          <p:cNvSpPr txBox="1"/>
          <p:nvPr>
            <p:ph idx="1" type="body"/>
          </p:nvPr>
        </p:nvSpPr>
        <p:spPr>
          <a:xfrm>
            <a:off x="758300" y="826875"/>
            <a:ext cx="10515600" cy="59646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just">
              <a:lnSpc>
                <a:spcPct val="115000"/>
              </a:lnSpc>
              <a:spcBef>
                <a:spcPts val="0"/>
              </a:spcBef>
              <a:spcAft>
                <a:spcPts val="0"/>
              </a:spcAft>
              <a:buSzPct val="59999"/>
              <a:buNone/>
            </a:pPr>
            <a:r>
              <a:rPr b="1" lang="en-US" sz="4800" u="sng">
                <a:solidFill>
                  <a:srgbClr val="273239"/>
                </a:solidFill>
                <a:highlight>
                  <a:srgbClr val="FFFFFF"/>
                </a:highlight>
                <a:latin typeface="Arial"/>
                <a:ea typeface="Arial"/>
                <a:cs typeface="Arial"/>
                <a:sym typeface="Arial"/>
              </a:rPr>
              <a:t>PritnStack</a:t>
            </a:r>
            <a:r>
              <a:rPr b="1" lang="en-US" sz="4800">
                <a:solidFill>
                  <a:srgbClr val="273239"/>
                </a:solidFill>
                <a:highlight>
                  <a:srgbClr val="FFFFFF"/>
                </a:highlight>
                <a:latin typeface="Arial"/>
                <a:ea typeface="Arial"/>
                <a:cs typeface="Arial"/>
                <a:sym typeface="Arial"/>
              </a:rPr>
              <a:t>()</a:t>
            </a:r>
            <a:endParaRPr b="1"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If the stack is empty, then print that stack is empty. Otherwise, traverse the doubly linked list from start to end and print the data of each node.</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oid printstack()</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    if (isEmpty())</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        printf("Stack is empty");</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    else {</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        struct Node* ptr = start;</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        printf("Stack is :  ");</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        while (ptr != NULL) {</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            printf("%d   ", ptr-&gt;data);</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            ptr = ptr-&gt;next;</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        }</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SzPct val="106666"/>
              <a:buNone/>
            </a:pPr>
            <a:r>
              <a:rPr lang="en-US" sz="2700">
                <a:solidFill>
                  <a:srgbClr val="273239"/>
                </a:solidFill>
                <a:highlight>
                  <a:srgbClr val="FFFFFF"/>
                </a:highlight>
                <a:latin typeface="Arial"/>
                <a:ea typeface="Arial"/>
                <a:cs typeface="Arial"/>
                <a:sym typeface="Arial"/>
              </a:rPr>
              <a:t>        printf("\n");</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800"/>
              </a:spcAft>
              <a:buSzPct val="106666"/>
              <a:buNone/>
            </a:pPr>
            <a:r>
              <a:rPr lang="en-US" sz="2700">
                <a:solidFill>
                  <a:srgbClr val="273239"/>
                </a:solidFill>
                <a:highlight>
                  <a:srgbClr val="FFFFFF"/>
                </a:highlight>
                <a:latin typeface="Arial"/>
                <a:ea typeface="Arial"/>
                <a:cs typeface="Arial"/>
                <a:sym typeface="Arial"/>
              </a:rPr>
              <a:t>    }</a:t>
            </a:r>
            <a:endParaRPr sz="1874">
              <a:solidFill>
                <a:srgbClr val="273239"/>
              </a:solidFill>
              <a:highlight>
                <a:srgbClr val="FFFFFF"/>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b91d84ad5c_0_10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Stack using doubly linked list</a:t>
            </a:r>
            <a:endParaRPr/>
          </a:p>
          <a:p>
            <a:pPr indent="0" lvl="0" marL="0" rtl="0" algn="l">
              <a:lnSpc>
                <a:spcPct val="90000"/>
              </a:lnSpc>
              <a:spcBef>
                <a:spcPts val="0"/>
              </a:spcBef>
              <a:spcAft>
                <a:spcPts val="0"/>
              </a:spcAft>
              <a:buSzPts val="1800"/>
              <a:buNone/>
            </a:pPr>
            <a:r>
              <a:t/>
            </a:r>
            <a:endParaRPr/>
          </a:p>
        </p:txBody>
      </p:sp>
      <p:sp>
        <p:nvSpPr>
          <p:cNvPr id="223" name="Google Shape;223;g1b91d84ad5c_0_105"/>
          <p:cNvSpPr txBox="1"/>
          <p:nvPr>
            <p:ph idx="1" type="body"/>
          </p:nvPr>
        </p:nvSpPr>
        <p:spPr>
          <a:xfrm>
            <a:off x="838200" y="1091950"/>
            <a:ext cx="10515600" cy="56328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1000"/>
              </a:spcBef>
              <a:spcAft>
                <a:spcPts val="0"/>
              </a:spcAft>
              <a:buSzPts val="1800"/>
              <a:buNone/>
            </a:pPr>
            <a:r>
              <a:rPr b="1" lang="en-US" sz="1700">
                <a:solidFill>
                  <a:srgbClr val="273239"/>
                </a:solidFill>
                <a:highlight>
                  <a:srgbClr val="FFFFFF"/>
                </a:highlight>
                <a:latin typeface="Arial"/>
                <a:ea typeface="Arial"/>
                <a:cs typeface="Arial"/>
                <a:sym typeface="Arial"/>
              </a:rPr>
              <a:t>StackSize ()</a:t>
            </a:r>
            <a:endParaRPr b="1" sz="17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700">
                <a:solidFill>
                  <a:srgbClr val="273239"/>
                </a:solidFill>
                <a:highlight>
                  <a:srgbClr val="FFFFFF"/>
                </a:highlight>
                <a:latin typeface="Arial"/>
                <a:ea typeface="Arial"/>
                <a:cs typeface="Arial"/>
                <a:sym typeface="Arial"/>
              </a:rPr>
              <a:t>If the stack is empty, then return zero else iterate from the start to end and count the number of nodes of the doubly linked list.</a:t>
            </a:r>
            <a:endParaRPr sz="17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void stacksize()</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int c = 0;</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if (isEmpty())</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printf("Stack is empty");</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else {</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struct Node* ptr = start;</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while (ptr != NULL) {</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c++;</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ptr = ptr-&gt;next;</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printf(" Size of the stack is : %d \n ", c);</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a:t>
            </a:r>
            <a:endParaRPr sz="1443">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t/>
            </a:r>
            <a:endParaRPr sz="1700">
              <a:solidFill>
                <a:srgbClr val="273239"/>
              </a:solidFill>
              <a:highlight>
                <a:srgbClr val="FFFFFF"/>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b91d84ad5c_0_11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Stack using doubly linked list</a:t>
            </a:r>
            <a:endParaRPr/>
          </a:p>
        </p:txBody>
      </p:sp>
      <p:sp>
        <p:nvSpPr>
          <p:cNvPr id="229" name="Google Shape;229;g1b91d84ad5c_0_11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sz="2000">
                <a:solidFill>
                  <a:srgbClr val="273239"/>
                </a:solidFill>
                <a:highlight>
                  <a:srgbClr val="FFFFFF"/>
                </a:highlight>
                <a:latin typeface="Arial"/>
                <a:ea typeface="Arial"/>
                <a:cs typeface="Arial"/>
                <a:sym typeface="Arial"/>
              </a:rPr>
              <a:t>topElement</a:t>
            </a:r>
            <a:endParaRPr b="1" sz="20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400">
                <a:solidFill>
                  <a:srgbClr val="273239"/>
                </a:solidFill>
                <a:highlight>
                  <a:srgbClr val="FFFFFF"/>
                </a:highlight>
                <a:latin typeface="Arial"/>
                <a:ea typeface="Arial"/>
                <a:cs typeface="Arial"/>
                <a:sym typeface="Arial"/>
              </a:rPr>
              <a:t>If the stack is empty, then there is no top element. Otherwise, print the element at the </a:t>
            </a:r>
            <a:r>
              <a:rPr b="1" lang="en-US" sz="1400">
                <a:solidFill>
                  <a:srgbClr val="273239"/>
                </a:solidFill>
                <a:highlight>
                  <a:srgbClr val="FFFFFF"/>
                </a:highlight>
                <a:latin typeface="Arial"/>
                <a:ea typeface="Arial"/>
                <a:cs typeface="Arial"/>
                <a:sym typeface="Arial"/>
              </a:rPr>
              <a:t>top</a:t>
            </a:r>
            <a:r>
              <a:rPr lang="en-US" sz="1400">
                <a:solidFill>
                  <a:srgbClr val="273239"/>
                </a:solidFill>
                <a:highlight>
                  <a:srgbClr val="FFFFFF"/>
                </a:highlight>
                <a:latin typeface="Arial"/>
                <a:ea typeface="Arial"/>
                <a:cs typeface="Arial"/>
                <a:sym typeface="Arial"/>
              </a:rPr>
              <a:t> node of the stack.</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void topelement()</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    if (isEmpty())</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        printf("Stack is empty");</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    else</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        printf(</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            "The element at top of the stack is : %d   \n",</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            top-&gt;data);</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t/>
            </a:r>
            <a:endParaRPr sz="1400">
              <a:solidFill>
                <a:srgbClr val="273239"/>
              </a:solidFill>
              <a:highlight>
                <a:srgbClr val="FFFFFF"/>
              </a:highlight>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b91d84ad5c_0_1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Stack using doubly linked list</a:t>
            </a:r>
            <a:endParaRPr/>
          </a:p>
        </p:txBody>
      </p:sp>
      <p:sp>
        <p:nvSpPr>
          <p:cNvPr id="235" name="Google Shape;235;g1b91d84ad5c_0_11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sz="2000">
                <a:solidFill>
                  <a:srgbClr val="273239"/>
                </a:solidFill>
                <a:highlight>
                  <a:srgbClr val="FFFFFF"/>
                </a:highlight>
                <a:latin typeface="Arial"/>
                <a:ea typeface="Arial"/>
                <a:cs typeface="Arial"/>
                <a:sym typeface="Arial"/>
              </a:rPr>
              <a:t>topElement</a:t>
            </a:r>
            <a:endParaRPr b="1" sz="20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400">
                <a:solidFill>
                  <a:srgbClr val="273239"/>
                </a:solidFill>
                <a:highlight>
                  <a:srgbClr val="FFFFFF"/>
                </a:highlight>
                <a:latin typeface="Arial"/>
                <a:ea typeface="Arial"/>
                <a:cs typeface="Arial"/>
                <a:sym typeface="Arial"/>
              </a:rPr>
              <a:t>If the stack is empty, then there is no top element. Otherwise, print the element at the </a:t>
            </a:r>
            <a:r>
              <a:rPr b="1" lang="en-US" sz="1400">
                <a:solidFill>
                  <a:srgbClr val="273239"/>
                </a:solidFill>
                <a:highlight>
                  <a:srgbClr val="FFFFFF"/>
                </a:highlight>
                <a:latin typeface="Arial"/>
                <a:ea typeface="Arial"/>
                <a:cs typeface="Arial"/>
                <a:sym typeface="Arial"/>
              </a:rPr>
              <a:t>top</a:t>
            </a:r>
            <a:r>
              <a:rPr lang="en-US" sz="1400">
                <a:solidFill>
                  <a:srgbClr val="273239"/>
                </a:solidFill>
                <a:highlight>
                  <a:srgbClr val="FFFFFF"/>
                </a:highlight>
                <a:latin typeface="Arial"/>
                <a:ea typeface="Arial"/>
                <a:cs typeface="Arial"/>
                <a:sym typeface="Arial"/>
              </a:rPr>
              <a:t> node of the stack.</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400">
                <a:solidFill>
                  <a:srgbClr val="273239"/>
                </a:solidFill>
                <a:highlight>
                  <a:srgbClr val="FFFFFF"/>
                </a:highlight>
                <a:latin typeface="Arial"/>
                <a:ea typeface="Arial"/>
                <a:cs typeface="Arial"/>
                <a:sym typeface="Arial"/>
              </a:rPr>
              <a:t>void topelement()</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400">
                <a:solidFill>
                  <a:srgbClr val="273239"/>
                </a:solidFill>
                <a:highlight>
                  <a:srgbClr val="FFFFFF"/>
                </a:highlight>
                <a:latin typeface="Arial"/>
                <a:ea typeface="Arial"/>
                <a:cs typeface="Arial"/>
                <a:sym typeface="Arial"/>
              </a:rPr>
              <a:t>{</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400">
                <a:solidFill>
                  <a:srgbClr val="273239"/>
                </a:solidFill>
                <a:highlight>
                  <a:srgbClr val="FFFFFF"/>
                </a:highlight>
                <a:latin typeface="Arial"/>
                <a:ea typeface="Arial"/>
                <a:cs typeface="Arial"/>
                <a:sym typeface="Arial"/>
              </a:rPr>
              <a:t>    if (isEmpty())</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400">
                <a:solidFill>
                  <a:srgbClr val="273239"/>
                </a:solidFill>
                <a:highlight>
                  <a:srgbClr val="FFFFFF"/>
                </a:highlight>
                <a:latin typeface="Arial"/>
                <a:ea typeface="Arial"/>
                <a:cs typeface="Arial"/>
                <a:sym typeface="Arial"/>
              </a:rPr>
              <a:t>        printf("Stack is empty");</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400">
                <a:solidFill>
                  <a:srgbClr val="273239"/>
                </a:solidFill>
                <a:highlight>
                  <a:srgbClr val="FFFFFF"/>
                </a:highlight>
                <a:latin typeface="Arial"/>
                <a:ea typeface="Arial"/>
                <a:cs typeface="Arial"/>
                <a:sym typeface="Arial"/>
              </a:rPr>
              <a:t>    else</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400">
                <a:solidFill>
                  <a:srgbClr val="273239"/>
                </a:solidFill>
                <a:highlight>
                  <a:srgbClr val="FFFFFF"/>
                </a:highlight>
                <a:latin typeface="Arial"/>
                <a:ea typeface="Arial"/>
                <a:cs typeface="Arial"/>
                <a:sym typeface="Arial"/>
              </a:rPr>
              <a:t>        printf(</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400">
                <a:solidFill>
                  <a:srgbClr val="273239"/>
                </a:solidFill>
                <a:highlight>
                  <a:srgbClr val="FFFFFF"/>
                </a:highlight>
                <a:latin typeface="Arial"/>
                <a:ea typeface="Arial"/>
                <a:cs typeface="Arial"/>
                <a:sym typeface="Arial"/>
              </a:rPr>
              <a:t>            "The element at top of the stack is : %d   \n",</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400">
                <a:solidFill>
                  <a:srgbClr val="273239"/>
                </a:solidFill>
                <a:highlight>
                  <a:srgbClr val="FFFFFF"/>
                </a:highlight>
                <a:latin typeface="Arial"/>
                <a:ea typeface="Arial"/>
                <a:cs typeface="Arial"/>
                <a:sym typeface="Arial"/>
              </a:rPr>
              <a:t>            top-&gt;data);</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rPr lang="en-US" sz="1400">
                <a:solidFill>
                  <a:srgbClr val="273239"/>
                </a:solidFill>
                <a:highlight>
                  <a:srgbClr val="FFFFFF"/>
                </a:highlight>
                <a:latin typeface="Arial"/>
                <a:ea typeface="Arial"/>
                <a:cs typeface="Arial"/>
                <a:sym typeface="Arial"/>
              </a:rPr>
              <a:t>}</a:t>
            </a:r>
            <a:endParaRPr sz="1400">
              <a:solidFill>
                <a:srgbClr val="273239"/>
              </a:solidFill>
              <a:highlight>
                <a:srgbClr val="FFFFFF"/>
              </a:highlight>
              <a:latin typeface="Arial"/>
              <a:ea typeface="Arial"/>
              <a:cs typeface="Arial"/>
              <a:sym typeface="Arial"/>
            </a:endParaRPr>
          </a:p>
          <a:p>
            <a:pPr indent="0" lvl="0" marL="0" rtl="0" algn="l">
              <a:lnSpc>
                <a:spcPct val="90000"/>
              </a:lnSpc>
              <a:spcBef>
                <a:spcPts val="1000"/>
              </a:spcBef>
              <a:spcAft>
                <a:spcPts val="0"/>
              </a:spcAft>
              <a:buSzPts val="1800"/>
              <a:buNone/>
            </a:pPr>
            <a:r>
              <a:t/>
            </a:r>
            <a:endParaRPr sz="1400">
              <a:solidFill>
                <a:srgbClr val="273239"/>
              </a:solidFill>
              <a:highlight>
                <a:srgbClr val="FFFFFF"/>
              </a:highlight>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bb0d05a616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Queue using doubly linked list</a:t>
            </a:r>
            <a:endParaRPr/>
          </a:p>
        </p:txBody>
      </p:sp>
      <p:sp>
        <p:nvSpPr>
          <p:cNvPr id="241" name="Google Shape;241;g1bb0d05a616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1600" u="sng">
                <a:solidFill>
                  <a:srgbClr val="273239"/>
                </a:solidFill>
                <a:highlight>
                  <a:srgbClr val="FFFFFF"/>
                </a:highlight>
                <a:latin typeface="Arial"/>
                <a:ea typeface="Arial"/>
                <a:cs typeface="Arial"/>
                <a:sym typeface="Arial"/>
              </a:rPr>
              <a:t>Functions to be Implemented:</a:t>
            </a:r>
            <a:endParaRPr b="1" sz="1600" u="sng">
              <a:solidFill>
                <a:srgbClr val="273239"/>
              </a:solidFill>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1600">
                <a:solidFill>
                  <a:srgbClr val="273239"/>
                </a:solidFill>
                <a:highlight>
                  <a:srgbClr val="FFFFFF"/>
                </a:highlight>
                <a:latin typeface="Arial"/>
                <a:ea typeface="Arial"/>
                <a:cs typeface="Arial"/>
                <a:sym typeface="Arial"/>
              </a:rPr>
              <a:t>Some of the basic functionalities on a stack covered here are:</a:t>
            </a:r>
            <a:endParaRPr sz="1600">
              <a:solidFill>
                <a:srgbClr val="273239"/>
              </a:solidFill>
              <a:highlight>
                <a:srgbClr val="FFFFFF"/>
              </a:highlight>
              <a:latin typeface="Arial"/>
              <a:ea typeface="Arial"/>
              <a:cs typeface="Arial"/>
              <a:sym typeface="Arial"/>
            </a:endParaRPr>
          </a:p>
          <a:p>
            <a:pPr indent="-330200" lvl="0" marL="914400" marR="228600" rtl="0" algn="l">
              <a:lnSpc>
                <a:spcPct val="158000"/>
              </a:lnSpc>
              <a:spcBef>
                <a:spcPts val="800"/>
              </a:spcBef>
              <a:spcAft>
                <a:spcPts val="0"/>
              </a:spcAft>
              <a:buClr>
                <a:srgbClr val="273239"/>
              </a:buClr>
              <a:buSzPts val="1600"/>
              <a:buAutoNum type="arabicPeriod"/>
            </a:pPr>
            <a:r>
              <a:rPr i="1" lang="en-US" sz="1600">
                <a:solidFill>
                  <a:srgbClr val="273239"/>
                </a:solidFill>
                <a:latin typeface="Arial"/>
                <a:ea typeface="Arial"/>
                <a:cs typeface="Arial"/>
                <a:sym typeface="Arial"/>
              </a:rPr>
              <a:t>enqueue()</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dequeue() </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isSize()</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peek()</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isEmpty()</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printQdata()</a:t>
            </a:r>
            <a:endParaRPr i="1" sz="1600">
              <a:solidFill>
                <a:srgbClr val="273239"/>
              </a:solidFill>
              <a:latin typeface="Arial"/>
              <a:ea typeface="Arial"/>
              <a:cs typeface="Arial"/>
              <a:sym typeface="Arial"/>
            </a:endParaRPr>
          </a:p>
          <a:p>
            <a:pPr indent="0" lvl="0" marL="0" rtl="0" algn="l">
              <a:lnSpc>
                <a:spcPct val="90000"/>
              </a:lnSpc>
              <a:spcBef>
                <a:spcPts val="5400"/>
              </a:spcBef>
              <a:spcAft>
                <a:spcPts val="0"/>
              </a:spcAft>
              <a:buSzPts val="1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bb0d05a616_0_12"/>
          <p:cNvSpPr txBox="1"/>
          <p:nvPr>
            <p:ph type="title"/>
          </p:nvPr>
        </p:nvSpPr>
        <p:spPr>
          <a:xfrm>
            <a:off x="838200" y="365125"/>
            <a:ext cx="10515600" cy="553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45454"/>
              <a:buNone/>
            </a:pPr>
            <a:r>
              <a:rPr lang="en-US"/>
              <a:t>Queue using doubly linked list</a:t>
            </a:r>
            <a:endParaRPr/>
          </a:p>
        </p:txBody>
      </p:sp>
      <p:sp>
        <p:nvSpPr>
          <p:cNvPr id="247" name="Google Shape;247;g1bb0d05a616_0_12"/>
          <p:cNvSpPr txBox="1"/>
          <p:nvPr>
            <p:ph idx="1" type="body"/>
          </p:nvPr>
        </p:nvSpPr>
        <p:spPr>
          <a:xfrm>
            <a:off x="838200" y="998750"/>
            <a:ext cx="4395300" cy="5699400"/>
          </a:xfrm>
          <a:prstGeom prst="rect">
            <a:avLst/>
          </a:prstGeom>
          <a:noFill/>
          <a:ln>
            <a:noFill/>
          </a:ln>
        </p:spPr>
        <p:txBody>
          <a:bodyPr anchorCtr="0" anchor="t" bIns="45700" lIns="91425" spcFirstLastPara="1" rIns="91425" wrap="square" tIns="45700">
            <a:noAutofit/>
          </a:bodyPr>
          <a:lstStyle/>
          <a:p>
            <a:pPr indent="-336550" lvl="0" marL="457200" rtl="0" algn="just">
              <a:lnSpc>
                <a:spcPct val="95000"/>
              </a:lnSpc>
              <a:spcBef>
                <a:spcPts val="0"/>
              </a:spcBef>
              <a:spcAft>
                <a:spcPts val="0"/>
              </a:spcAft>
              <a:buClr>
                <a:srgbClr val="282828"/>
              </a:buClr>
              <a:buSzPts val="1700"/>
              <a:buFont typeface="Arial"/>
              <a:buChar char="•"/>
            </a:pPr>
            <a:r>
              <a:rPr b="1" lang="en-US" sz="1700">
                <a:solidFill>
                  <a:srgbClr val="282828"/>
                </a:solidFill>
                <a:highlight>
                  <a:srgbClr val="FFFFFF"/>
                </a:highlight>
                <a:latin typeface="Arial"/>
                <a:ea typeface="Arial"/>
                <a:cs typeface="Arial"/>
                <a:sym typeface="Arial"/>
              </a:rPr>
              <a:t>Enqueue</a:t>
            </a:r>
            <a:r>
              <a:rPr lang="en-US" sz="1700">
                <a:solidFill>
                  <a:srgbClr val="282828"/>
                </a:solidFill>
                <a:highlight>
                  <a:srgbClr val="FFFFFF"/>
                </a:highlight>
                <a:latin typeface="Arial"/>
                <a:ea typeface="Arial"/>
                <a:cs typeface="Arial"/>
                <a:sym typeface="Arial"/>
              </a:rPr>
              <a:t>: This function is used to add an element in the queue in the rear end. There is a ref pointer of the doubly linked list which has a rear, front, and size pointer. In the case of enqueueing, we will add data in the new node and will pass it to the next pointer of the rear node. Also, we will increment the size pointer by 1 in case of insertion.</a:t>
            </a:r>
            <a:br>
              <a:rPr lang="en-US" sz="1700">
                <a:solidFill>
                  <a:srgbClr val="282828"/>
                </a:solidFill>
                <a:highlight>
                  <a:srgbClr val="FFFFFF"/>
                </a:highlight>
                <a:latin typeface="Arial"/>
                <a:ea typeface="Arial"/>
                <a:cs typeface="Arial"/>
                <a:sym typeface="Arial"/>
              </a:rPr>
            </a:br>
            <a:endParaRPr sz="1700">
              <a:solidFill>
                <a:srgbClr val="282828"/>
              </a:solidFill>
              <a:highlight>
                <a:srgbClr val="FFFFFF"/>
              </a:highlight>
              <a:latin typeface="Arial"/>
              <a:ea typeface="Arial"/>
              <a:cs typeface="Arial"/>
              <a:sym typeface="Arial"/>
            </a:endParaRPr>
          </a:p>
          <a:p>
            <a:pPr indent="0" lvl="0" marL="457200" rtl="0" algn="just">
              <a:lnSpc>
                <a:spcPct val="95000"/>
              </a:lnSpc>
              <a:spcBef>
                <a:spcPts val="0"/>
              </a:spcBef>
              <a:spcAft>
                <a:spcPts val="0"/>
              </a:spcAft>
              <a:buSzPts val="1800"/>
              <a:buNone/>
            </a:pPr>
            <a:r>
              <a:t/>
            </a:r>
            <a:endParaRPr sz="1700">
              <a:solidFill>
                <a:srgbClr val="282828"/>
              </a:solidFill>
              <a:highlight>
                <a:srgbClr val="FFFFFF"/>
              </a:highlight>
              <a:latin typeface="Arial"/>
              <a:ea typeface="Arial"/>
              <a:cs typeface="Arial"/>
              <a:sym typeface="Arial"/>
            </a:endParaRPr>
          </a:p>
          <a:p>
            <a:pPr indent="0" lvl="0" marL="0" rtl="0" algn="l">
              <a:lnSpc>
                <a:spcPct val="95000"/>
              </a:lnSpc>
              <a:spcBef>
                <a:spcPts val="0"/>
              </a:spcBef>
              <a:spcAft>
                <a:spcPts val="0"/>
              </a:spcAft>
              <a:buSzPts val="1800"/>
              <a:buNone/>
            </a:pPr>
            <a:r>
              <a:t/>
            </a:r>
            <a:endParaRPr/>
          </a:p>
        </p:txBody>
      </p:sp>
      <p:pic>
        <p:nvPicPr>
          <p:cNvPr id="248" name="Google Shape;248;g1bb0d05a616_0_12"/>
          <p:cNvPicPr preferRelativeResize="0"/>
          <p:nvPr/>
        </p:nvPicPr>
        <p:blipFill rotWithShape="1">
          <a:blip r:embed="rId3">
            <a:alphaModFix/>
          </a:blip>
          <a:srcRect b="0" l="0" r="0" t="0"/>
          <a:stretch/>
        </p:blipFill>
        <p:spPr>
          <a:xfrm>
            <a:off x="6000750" y="825625"/>
            <a:ext cx="5676900" cy="5699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bb0d05a616_0_28"/>
          <p:cNvSpPr txBox="1"/>
          <p:nvPr>
            <p:ph type="title"/>
          </p:nvPr>
        </p:nvSpPr>
        <p:spPr>
          <a:xfrm>
            <a:off x="838200" y="365125"/>
            <a:ext cx="10515600" cy="553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45454"/>
              <a:buNone/>
            </a:pPr>
            <a:r>
              <a:rPr lang="en-US"/>
              <a:t>Queue using doubly linked list</a:t>
            </a:r>
            <a:endParaRPr/>
          </a:p>
        </p:txBody>
      </p:sp>
      <p:sp>
        <p:nvSpPr>
          <p:cNvPr id="254" name="Google Shape;254;g1bb0d05a616_0_28"/>
          <p:cNvSpPr txBox="1"/>
          <p:nvPr>
            <p:ph idx="1" type="body"/>
          </p:nvPr>
        </p:nvSpPr>
        <p:spPr>
          <a:xfrm>
            <a:off x="838200" y="998750"/>
            <a:ext cx="4395300" cy="5699400"/>
          </a:xfrm>
          <a:prstGeom prst="rect">
            <a:avLst/>
          </a:prstGeom>
          <a:noFill/>
          <a:ln>
            <a:noFill/>
          </a:ln>
        </p:spPr>
        <p:txBody>
          <a:bodyPr anchorCtr="0" anchor="t" bIns="45700" lIns="91425" spcFirstLastPara="1" rIns="91425" wrap="square" tIns="45700">
            <a:noAutofit/>
          </a:bodyPr>
          <a:lstStyle/>
          <a:p>
            <a:pPr indent="-336550" lvl="0" marL="457200" rtl="0" algn="just">
              <a:lnSpc>
                <a:spcPct val="95000"/>
              </a:lnSpc>
              <a:spcBef>
                <a:spcPts val="0"/>
              </a:spcBef>
              <a:spcAft>
                <a:spcPts val="0"/>
              </a:spcAft>
              <a:buClr>
                <a:srgbClr val="282828"/>
              </a:buClr>
              <a:buSzPts val="1700"/>
              <a:buChar char="•"/>
            </a:pPr>
            <a:r>
              <a:rPr b="1" lang="en-US" sz="1700">
                <a:solidFill>
                  <a:srgbClr val="273239"/>
                </a:solidFill>
                <a:latin typeface="Arial"/>
                <a:ea typeface="Arial"/>
                <a:cs typeface="Arial"/>
                <a:sym typeface="Arial"/>
              </a:rPr>
              <a:t>Insertion at front end</a:t>
            </a:r>
            <a:endParaRPr b="1" sz="1700">
              <a:solidFill>
                <a:srgbClr val="273239"/>
              </a:solidFill>
              <a:latin typeface="Arial"/>
              <a:ea typeface="Arial"/>
              <a:cs typeface="Arial"/>
              <a:sym typeface="Arial"/>
            </a:endParaRPr>
          </a:p>
          <a:p>
            <a:pPr indent="-336550" lvl="0" marL="457200" rtl="0" algn="just">
              <a:lnSpc>
                <a:spcPct val="95000"/>
              </a:lnSpc>
              <a:spcBef>
                <a:spcPts val="0"/>
              </a:spcBef>
              <a:spcAft>
                <a:spcPts val="0"/>
              </a:spcAft>
              <a:buClr>
                <a:srgbClr val="282828"/>
              </a:buClr>
              <a:buSzPts val="1700"/>
              <a:buChar char="•"/>
            </a:pPr>
            <a:r>
              <a:rPr lang="en-US" sz="1700">
                <a:solidFill>
                  <a:srgbClr val="273239"/>
                </a:solidFill>
                <a:latin typeface="Arial"/>
                <a:ea typeface="Arial"/>
                <a:cs typeface="Arial"/>
                <a:sym typeface="Arial"/>
              </a:rPr>
              <a:t>Allocate space for a </a:t>
            </a:r>
            <a:r>
              <a:rPr b="1" lang="en-US" sz="1700">
                <a:solidFill>
                  <a:srgbClr val="273239"/>
                </a:solidFill>
                <a:latin typeface="Arial"/>
                <a:ea typeface="Arial"/>
                <a:cs typeface="Arial"/>
                <a:sym typeface="Arial"/>
              </a:rPr>
              <a:t>newNode</a:t>
            </a:r>
            <a:r>
              <a:rPr lang="en-US" sz="1700">
                <a:solidFill>
                  <a:srgbClr val="273239"/>
                </a:solidFill>
                <a:latin typeface="Arial"/>
                <a:ea typeface="Arial"/>
                <a:cs typeface="Arial"/>
                <a:sym typeface="Arial"/>
              </a:rPr>
              <a:t> of doubly linked list.</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 IF newNode == NULL, then</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    print "Overflow"</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ELSE</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     IF front == NULL, then</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         rear = front = newNode</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    ELSE</a:t>
            </a:r>
            <a:endParaRPr sz="1700">
              <a:solidFill>
                <a:srgbClr val="273239"/>
              </a:solidFill>
              <a:latin typeface="Arial"/>
              <a:ea typeface="Arial"/>
              <a:cs typeface="Arial"/>
              <a:sym typeface="Arial"/>
            </a:endParaRPr>
          </a:p>
          <a:p>
            <a:pPr indent="0" lvl="0" marL="0" rtl="0" algn="just">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         newNode-&gt;next = front</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       front-&gt;prev = newNode</a:t>
            </a:r>
            <a:endParaRPr sz="1700">
              <a:solidFill>
                <a:srgbClr val="273239"/>
              </a:solidFill>
              <a:latin typeface="Arial"/>
              <a:ea typeface="Arial"/>
              <a:cs typeface="Arial"/>
              <a:sym typeface="Arial"/>
            </a:endParaRPr>
          </a:p>
          <a:p>
            <a:pPr indent="0" lvl="0" marL="457200" marR="190500" rtl="0" algn="l">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       front = newNode</a:t>
            </a:r>
            <a:endParaRPr sz="1700">
              <a:solidFill>
                <a:srgbClr val="273239"/>
              </a:solidFill>
              <a:latin typeface="Arial"/>
              <a:ea typeface="Arial"/>
              <a:cs typeface="Arial"/>
              <a:sym typeface="Arial"/>
            </a:endParaRPr>
          </a:p>
        </p:txBody>
      </p:sp>
      <p:sp>
        <p:nvSpPr>
          <p:cNvPr id="255" name="Google Shape;255;g1bb0d05a616_0_28"/>
          <p:cNvSpPr txBox="1"/>
          <p:nvPr/>
        </p:nvSpPr>
        <p:spPr>
          <a:xfrm>
            <a:off x="6098950" y="998750"/>
            <a:ext cx="5033700" cy="3715200"/>
          </a:xfrm>
          <a:prstGeom prst="rect">
            <a:avLst/>
          </a:prstGeom>
          <a:noFill/>
          <a:ln>
            <a:noFill/>
          </a:ln>
        </p:spPr>
        <p:txBody>
          <a:bodyPr anchorCtr="0" anchor="t" bIns="91425" lIns="91425" spcFirstLastPara="1" rIns="91425" wrap="square" tIns="91425">
            <a:spAutoFit/>
          </a:bodyPr>
          <a:lstStyle/>
          <a:p>
            <a:pPr indent="-336550" lvl="0" marL="457200" marR="0" rtl="0" algn="just">
              <a:lnSpc>
                <a:spcPct val="95000"/>
              </a:lnSpc>
              <a:spcBef>
                <a:spcPts val="0"/>
              </a:spcBef>
              <a:spcAft>
                <a:spcPts val="0"/>
              </a:spcAft>
              <a:buClr>
                <a:srgbClr val="282828"/>
              </a:buClr>
              <a:buSzPts val="1700"/>
              <a:buFont typeface="Arial"/>
              <a:buChar char="•"/>
            </a:pPr>
            <a:r>
              <a:rPr b="1" i="0" lang="en-US" sz="1700" u="none" cap="none" strike="noStrike">
                <a:solidFill>
                  <a:srgbClr val="273239"/>
                </a:solidFill>
                <a:latin typeface="Arial"/>
                <a:ea typeface="Arial"/>
                <a:cs typeface="Arial"/>
                <a:sym typeface="Arial"/>
              </a:rPr>
              <a:t>Insertion at rear end</a:t>
            </a:r>
            <a:endParaRPr b="0" i="0" sz="1700" u="none" cap="none" strike="noStrike">
              <a:solidFill>
                <a:srgbClr val="27323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273239"/>
                </a:solidFill>
                <a:latin typeface="Arial"/>
                <a:ea typeface="Arial"/>
                <a:cs typeface="Arial"/>
                <a:sym typeface="Arial"/>
              </a:rPr>
              <a:t>Allocate space for a </a:t>
            </a:r>
            <a:r>
              <a:rPr b="1" i="0" lang="en-US" sz="1700" u="none" cap="none" strike="noStrike">
                <a:solidFill>
                  <a:srgbClr val="273239"/>
                </a:solidFill>
                <a:latin typeface="Arial"/>
                <a:ea typeface="Arial"/>
                <a:cs typeface="Arial"/>
                <a:sym typeface="Arial"/>
              </a:rPr>
              <a:t>newNode</a:t>
            </a:r>
            <a:r>
              <a:rPr b="0" i="0" lang="en-US" sz="1700" u="none" cap="none" strike="noStrike">
                <a:solidFill>
                  <a:srgbClr val="273239"/>
                </a:solidFill>
                <a:latin typeface="Arial"/>
                <a:ea typeface="Arial"/>
                <a:cs typeface="Arial"/>
                <a:sym typeface="Arial"/>
              </a:rPr>
              <a:t> of doubly linked list.</a:t>
            </a:r>
            <a:endParaRPr b="0" i="0" sz="1700" u="none" cap="none" strike="noStrike">
              <a:solidFill>
                <a:srgbClr val="27323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273239"/>
                </a:solidFill>
                <a:latin typeface="Arial"/>
                <a:ea typeface="Arial"/>
                <a:cs typeface="Arial"/>
                <a:sym typeface="Arial"/>
              </a:rPr>
              <a:t>2. IF newNode == NULL, then</a:t>
            </a:r>
            <a:endParaRPr b="0" i="0" sz="1700" u="none" cap="none" strike="noStrike">
              <a:solidFill>
                <a:srgbClr val="27323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273239"/>
                </a:solidFill>
                <a:latin typeface="Arial"/>
                <a:ea typeface="Arial"/>
                <a:cs typeface="Arial"/>
                <a:sym typeface="Arial"/>
              </a:rPr>
              <a:t>3.     print "Overflow"</a:t>
            </a:r>
            <a:endParaRPr b="0" i="0" sz="1700" u="none" cap="none" strike="noStrike">
              <a:solidFill>
                <a:srgbClr val="27323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273239"/>
                </a:solidFill>
                <a:latin typeface="Arial"/>
                <a:ea typeface="Arial"/>
                <a:cs typeface="Arial"/>
                <a:sym typeface="Arial"/>
              </a:rPr>
              <a:t>4. ELSE</a:t>
            </a:r>
            <a:endParaRPr b="0" i="0" sz="1700" u="none" cap="none" strike="noStrike">
              <a:solidFill>
                <a:srgbClr val="27323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273239"/>
                </a:solidFill>
                <a:latin typeface="Arial"/>
                <a:ea typeface="Arial"/>
                <a:cs typeface="Arial"/>
                <a:sym typeface="Arial"/>
              </a:rPr>
              <a:t>5.     IF rear == NULL, then</a:t>
            </a:r>
            <a:endParaRPr b="0" i="0" sz="1700" u="none" cap="none" strike="noStrike">
              <a:solidFill>
                <a:srgbClr val="27323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273239"/>
                </a:solidFill>
                <a:latin typeface="Arial"/>
                <a:ea typeface="Arial"/>
                <a:cs typeface="Arial"/>
                <a:sym typeface="Arial"/>
              </a:rPr>
              <a:t>6.         front = rear = newNode</a:t>
            </a:r>
            <a:endParaRPr b="0" i="0" sz="1700" u="none" cap="none" strike="noStrike">
              <a:solidFill>
                <a:srgbClr val="27323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273239"/>
                </a:solidFill>
                <a:latin typeface="Arial"/>
                <a:ea typeface="Arial"/>
                <a:cs typeface="Arial"/>
                <a:sym typeface="Arial"/>
              </a:rPr>
              <a:t>7.     ELSE</a:t>
            </a:r>
            <a:endParaRPr b="0" i="0" sz="1700" u="none" cap="none" strike="noStrike">
              <a:solidFill>
                <a:srgbClr val="27323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273239"/>
                </a:solidFill>
                <a:latin typeface="Arial"/>
                <a:ea typeface="Arial"/>
                <a:cs typeface="Arial"/>
                <a:sym typeface="Arial"/>
              </a:rPr>
              <a:t>8.         newNode-&gt;prev = rear</a:t>
            </a:r>
            <a:endParaRPr b="0" i="0" sz="1700" u="none" cap="none" strike="noStrike">
              <a:solidFill>
                <a:srgbClr val="27323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273239"/>
                </a:solidFill>
                <a:latin typeface="Arial"/>
                <a:ea typeface="Arial"/>
                <a:cs typeface="Arial"/>
                <a:sym typeface="Arial"/>
              </a:rPr>
              <a:t>9.       rear-&gt;next = newNode</a:t>
            </a:r>
            <a:endParaRPr b="0" i="0" sz="1700" u="none" cap="none" strike="noStrike">
              <a:solidFill>
                <a:srgbClr val="273239"/>
              </a:solidFill>
              <a:latin typeface="Arial"/>
              <a:ea typeface="Arial"/>
              <a:cs typeface="Arial"/>
              <a:sym typeface="Arial"/>
            </a:endParaRPr>
          </a:p>
          <a:p>
            <a:pPr indent="0" lvl="0" marL="190500" marR="190500" rtl="0" algn="l">
              <a:lnSpc>
                <a:spcPct val="115000"/>
              </a:lnSpc>
              <a:spcBef>
                <a:spcPts val="0"/>
              </a:spcBef>
              <a:spcAft>
                <a:spcPts val="0"/>
              </a:spcAft>
              <a:buClr>
                <a:srgbClr val="000000"/>
              </a:buClr>
              <a:buSzPts val="1700"/>
              <a:buFont typeface="Arial"/>
              <a:buNone/>
            </a:pPr>
            <a:r>
              <a:rPr b="0" i="0" lang="en-US" sz="1700" u="none" cap="none" strike="noStrike">
                <a:solidFill>
                  <a:srgbClr val="273239"/>
                </a:solidFill>
                <a:latin typeface="Arial"/>
                <a:ea typeface="Arial"/>
                <a:cs typeface="Arial"/>
                <a:sym typeface="Arial"/>
              </a:rPr>
              <a:t>10.        rear = newNode</a:t>
            </a:r>
            <a:endParaRPr b="0" i="0" sz="1700" u="none" cap="none" strike="noStrike">
              <a:solidFill>
                <a:srgbClr val="273239"/>
              </a:solidFill>
              <a:latin typeface="Arial"/>
              <a:ea typeface="Arial"/>
              <a:cs typeface="Arial"/>
              <a:sym typeface="Arial"/>
            </a:endParaRPr>
          </a:p>
          <a:p>
            <a:pPr indent="0" lvl="0" marL="0" marR="0" rtl="0" algn="l">
              <a:lnSpc>
                <a:spcPct val="115000"/>
              </a:lnSpc>
              <a:spcBef>
                <a:spcPts val="800"/>
              </a:spcBef>
              <a:spcAft>
                <a:spcPts val="0"/>
              </a:spcAft>
              <a:buClr>
                <a:srgbClr val="000000"/>
              </a:buClr>
              <a:buSzPts val="1700"/>
              <a:buFont typeface="Arial"/>
              <a:buNone/>
            </a:pPr>
            <a:r>
              <a:t/>
            </a:r>
            <a:endParaRPr b="0" i="0" sz="17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bb0d05a616_0_19"/>
          <p:cNvSpPr txBox="1"/>
          <p:nvPr>
            <p:ph type="title"/>
          </p:nvPr>
        </p:nvSpPr>
        <p:spPr>
          <a:xfrm>
            <a:off x="838200" y="365125"/>
            <a:ext cx="10515600" cy="553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45454"/>
              <a:buNone/>
            </a:pPr>
            <a:r>
              <a:rPr lang="en-US"/>
              <a:t>Queue using doubly linked list</a:t>
            </a:r>
            <a:endParaRPr/>
          </a:p>
        </p:txBody>
      </p:sp>
      <p:sp>
        <p:nvSpPr>
          <p:cNvPr id="261" name="Google Shape;261;g1bb0d05a616_0_19"/>
          <p:cNvSpPr txBox="1"/>
          <p:nvPr>
            <p:ph idx="1" type="body"/>
          </p:nvPr>
        </p:nvSpPr>
        <p:spPr>
          <a:xfrm>
            <a:off x="838200" y="998750"/>
            <a:ext cx="4395300" cy="5699400"/>
          </a:xfrm>
          <a:prstGeom prst="rect">
            <a:avLst/>
          </a:prstGeom>
          <a:noFill/>
          <a:ln>
            <a:noFill/>
          </a:ln>
        </p:spPr>
        <p:txBody>
          <a:bodyPr anchorCtr="0" anchor="t" bIns="45700" lIns="91425" spcFirstLastPara="1" rIns="91425" wrap="square" tIns="45700">
            <a:noAutofit/>
          </a:bodyPr>
          <a:lstStyle/>
          <a:p>
            <a:pPr indent="-330200" lvl="0" marL="457200" rtl="0" algn="just">
              <a:lnSpc>
                <a:spcPct val="95000"/>
              </a:lnSpc>
              <a:spcBef>
                <a:spcPts val="0"/>
              </a:spcBef>
              <a:spcAft>
                <a:spcPts val="0"/>
              </a:spcAft>
              <a:buClr>
                <a:srgbClr val="282828"/>
              </a:buClr>
              <a:buSzPts val="1600"/>
              <a:buFont typeface="Arial"/>
              <a:buChar char="•"/>
            </a:pPr>
            <a:r>
              <a:rPr b="1" lang="en-US" sz="1600">
                <a:solidFill>
                  <a:srgbClr val="282828"/>
                </a:solidFill>
                <a:highlight>
                  <a:srgbClr val="FFFFFF"/>
                </a:highlight>
                <a:latin typeface="Arial"/>
                <a:ea typeface="Arial"/>
                <a:cs typeface="Arial"/>
                <a:sym typeface="Arial"/>
              </a:rPr>
              <a:t>Dequeue</a:t>
            </a:r>
            <a:r>
              <a:rPr lang="en-US" sz="1600">
                <a:solidFill>
                  <a:srgbClr val="282828"/>
                </a:solidFill>
                <a:highlight>
                  <a:srgbClr val="FFFFFF"/>
                </a:highlight>
                <a:latin typeface="Arial"/>
                <a:ea typeface="Arial"/>
                <a:cs typeface="Arial"/>
                <a:sym typeface="Arial"/>
              </a:rPr>
              <a:t>: This function is used to delete an element from the queue from the front end. From the ref, the front pointer will move to the front-&gt;next and will decrease the size pointer by 1. Also, return the data which is stored in the deleted node.</a:t>
            </a:r>
            <a:endParaRPr sz="1600">
              <a:solidFill>
                <a:srgbClr val="282828"/>
              </a:solidFill>
              <a:highlight>
                <a:srgbClr val="FFFFFF"/>
              </a:highlight>
              <a:latin typeface="Arial"/>
              <a:ea typeface="Arial"/>
              <a:cs typeface="Arial"/>
              <a:sym typeface="Arial"/>
            </a:endParaRPr>
          </a:p>
          <a:p>
            <a:pPr indent="-336550" lvl="0" marL="457200" rtl="0" algn="just">
              <a:lnSpc>
                <a:spcPct val="95000"/>
              </a:lnSpc>
              <a:spcBef>
                <a:spcPts val="0"/>
              </a:spcBef>
              <a:spcAft>
                <a:spcPts val="0"/>
              </a:spcAft>
              <a:buClr>
                <a:srgbClr val="282828"/>
              </a:buClr>
              <a:buSzPts val="1700"/>
              <a:buChar char="•"/>
            </a:pPr>
            <a:r>
              <a:t/>
            </a:r>
            <a:endParaRPr sz="1700">
              <a:solidFill>
                <a:srgbClr val="282828"/>
              </a:solidFill>
              <a:highlight>
                <a:srgbClr val="FFFFFF"/>
              </a:highlight>
              <a:latin typeface="Arial"/>
              <a:ea typeface="Arial"/>
              <a:cs typeface="Arial"/>
              <a:sym typeface="Arial"/>
            </a:endParaRPr>
          </a:p>
          <a:p>
            <a:pPr indent="0" lvl="0" marL="0" rtl="0" algn="just">
              <a:lnSpc>
                <a:spcPct val="95000"/>
              </a:lnSpc>
              <a:spcBef>
                <a:spcPts val="0"/>
              </a:spcBef>
              <a:spcAft>
                <a:spcPts val="0"/>
              </a:spcAft>
              <a:buSzPts val="1800"/>
              <a:buNone/>
            </a:pPr>
            <a:r>
              <a:rPr lang="en-US" sz="1700">
                <a:solidFill>
                  <a:srgbClr val="273239"/>
                </a:solidFill>
                <a:latin typeface="Arial"/>
                <a:ea typeface="Arial"/>
                <a:cs typeface="Arial"/>
                <a:sym typeface="Arial"/>
              </a:rPr>
              <a:t> IF front == NULL</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SzPts val="1800"/>
              <a:buNone/>
            </a:pPr>
            <a:r>
              <a:rPr lang="en-US" sz="1700">
                <a:solidFill>
                  <a:srgbClr val="273239"/>
                </a:solidFill>
                <a:latin typeface="Arial"/>
                <a:ea typeface="Arial"/>
                <a:cs typeface="Arial"/>
                <a:sym typeface="Arial"/>
              </a:rPr>
              <a:t>     print "Underflow"</a:t>
            </a:r>
            <a:endParaRPr sz="1700">
              <a:solidFill>
                <a:srgbClr val="273239"/>
              </a:solidFill>
              <a:latin typeface="Arial"/>
              <a:ea typeface="Arial"/>
              <a:cs typeface="Arial"/>
              <a:sym typeface="Arial"/>
            </a:endParaRPr>
          </a:p>
          <a:p>
            <a:pPr indent="0" lvl="0" marL="0" rtl="0" algn="just">
              <a:lnSpc>
                <a:spcPct val="95000"/>
              </a:lnSpc>
              <a:spcBef>
                <a:spcPts val="0"/>
              </a:spcBef>
              <a:spcAft>
                <a:spcPts val="0"/>
              </a:spcAft>
              <a:buSzPts val="1800"/>
              <a:buNone/>
            </a:pPr>
            <a:r>
              <a:rPr lang="en-US" sz="1700">
                <a:solidFill>
                  <a:srgbClr val="273239"/>
                </a:solidFill>
                <a:latin typeface="Arial"/>
                <a:ea typeface="Arial"/>
                <a:cs typeface="Arial"/>
                <a:sym typeface="Arial"/>
              </a:rPr>
              <a:t>. ELSE</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SzPts val="1800"/>
              <a:buNone/>
            </a:pPr>
            <a:r>
              <a:rPr lang="en-US" sz="1700">
                <a:solidFill>
                  <a:srgbClr val="273239"/>
                </a:solidFill>
                <a:latin typeface="Arial"/>
                <a:ea typeface="Arial"/>
                <a:cs typeface="Arial"/>
                <a:sym typeface="Arial"/>
              </a:rPr>
              <a:t>     Initialize temp = front</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SzPts val="1800"/>
              <a:buNone/>
            </a:pPr>
            <a:r>
              <a:rPr lang="en-US" sz="1700">
                <a:solidFill>
                  <a:srgbClr val="273239"/>
                </a:solidFill>
                <a:latin typeface="Arial"/>
                <a:ea typeface="Arial"/>
                <a:cs typeface="Arial"/>
                <a:sym typeface="Arial"/>
              </a:rPr>
              <a:t>     front = front-&gt;next</a:t>
            </a:r>
            <a:endParaRPr sz="1700">
              <a:solidFill>
                <a:srgbClr val="273239"/>
              </a:solidFill>
              <a:latin typeface="Arial"/>
              <a:ea typeface="Arial"/>
              <a:cs typeface="Arial"/>
              <a:sym typeface="Arial"/>
            </a:endParaRPr>
          </a:p>
          <a:p>
            <a:pPr indent="0" lvl="0" marL="0" rtl="0" algn="just">
              <a:lnSpc>
                <a:spcPct val="95000"/>
              </a:lnSpc>
              <a:spcBef>
                <a:spcPts val="0"/>
              </a:spcBef>
              <a:spcAft>
                <a:spcPts val="0"/>
              </a:spcAft>
              <a:buSzPts val="1800"/>
              <a:buNone/>
            </a:pPr>
            <a:r>
              <a:rPr lang="en-US" sz="1700">
                <a:solidFill>
                  <a:srgbClr val="273239"/>
                </a:solidFill>
                <a:latin typeface="Arial"/>
                <a:ea typeface="Arial"/>
                <a:cs typeface="Arial"/>
                <a:sym typeface="Arial"/>
              </a:rPr>
              <a:t>     IF front == NULL</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SzPts val="1800"/>
              <a:buNone/>
            </a:pPr>
            <a:r>
              <a:rPr lang="en-US" sz="1700">
                <a:solidFill>
                  <a:srgbClr val="273239"/>
                </a:solidFill>
                <a:latin typeface="Arial"/>
                <a:ea typeface="Arial"/>
                <a:cs typeface="Arial"/>
                <a:sym typeface="Arial"/>
              </a:rPr>
              <a:t>         rear = NULL</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SzPts val="1800"/>
              <a:buNone/>
            </a:pPr>
            <a:r>
              <a:rPr lang="en-US" sz="1700">
                <a:solidFill>
                  <a:srgbClr val="273239"/>
                </a:solidFill>
                <a:latin typeface="Arial"/>
                <a:ea typeface="Arial"/>
                <a:cs typeface="Arial"/>
                <a:sym typeface="Arial"/>
              </a:rPr>
              <a:t>     ELSE</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SzPts val="1800"/>
              <a:buNone/>
            </a:pPr>
            <a:r>
              <a:rPr lang="en-US" sz="1700">
                <a:solidFill>
                  <a:srgbClr val="273239"/>
                </a:solidFill>
                <a:latin typeface="Arial"/>
                <a:ea typeface="Arial"/>
                <a:cs typeface="Arial"/>
                <a:sym typeface="Arial"/>
              </a:rPr>
              <a:t>         front-&gt;prev = NULL</a:t>
            </a:r>
            <a:endParaRPr sz="1700">
              <a:solidFill>
                <a:srgbClr val="273239"/>
              </a:solidFill>
              <a:latin typeface="Arial"/>
              <a:ea typeface="Arial"/>
              <a:cs typeface="Arial"/>
              <a:sym typeface="Arial"/>
            </a:endParaRPr>
          </a:p>
          <a:p>
            <a:pPr indent="0" lvl="0" marL="190500" marR="190500" rtl="0" algn="l">
              <a:lnSpc>
                <a:spcPct val="115000"/>
              </a:lnSpc>
              <a:spcBef>
                <a:spcPts val="0"/>
              </a:spcBef>
              <a:spcAft>
                <a:spcPts val="0"/>
              </a:spcAft>
              <a:buSzPts val="1800"/>
              <a:buNone/>
            </a:pPr>
            <a:r>
              <a:rPr lang="en-US" sz="1700">
                <a:solidFill>
                  <a:srgbClr val="273239"/>
                </a:solidFill>
                <a:latin typeface="Arial"/>
                <a:ea typeface="Arial"/>
                <a:cs typeface="Arial"/>
                <a:sym typeface="Arial"/>
              </a:rPr>
              <a:t> Deallocate space for temp</a:t>
            </a:r>
            <a:endParaRPr sz="1700">
              <a:solidFill>
                <a:srgbClr val="273239"/>
              </a:solidFill>
              <a:latin typeface="Arial"/>
              <a:ea typeface="Arial"/>
              <a:cs typeface="Arial"/>
              <a:sym typeface="Arial"/>
            </a:endParaRPr>
          </a:p>
          <a:p>
            <a:pPr indent="0" lvl="0" marL="457200" rtl="0" algn="just">
              <a:lnSpc>
                <a:spcPct val="95000"/>
              </a:lnSpc>
              <a:spcBef>
                <a:spcPts val="800"/>
              </a:spcBef>
              <a:spcAft>
                <a:spcPts val="0"/>
              </a:spcAft>
              <a:buSzPts val="1800"/>
              <a:buNone/>
            </a:pPr>
            <a:r>
              <a:t/>
            </a:r>
            <a:endParaRPr sz="1700">
              <a:solidFill>
                <a:srgbClr val="273239"/>
              </a:solidFill>
              <a:latin typeface="Arial"/>
              <a:ea typeface="Arial"/>
              <a:cs typeface="Arial"/>
              <a:sym typeface="Arial"/>
            </a:endParaRPr>
          </a:p>
          <a:p>
            <a:pPr indent="0" lvl="0" marL="0" rtl="0" algn="l">
              <a:lnSpc>
                <a:spcPct val="95000"/>
              </a:lnSpc>
              <a:spcBef>
                <a:spcPts val="0"/>
              </a:spcBef>
              <a:spcAft>
                <a:spcPts val="0"/>
              </a:spcAft>
              <a:buSzPts val="1800"/>
              <a:buNone/>
            </a:pPr>
            <a:r>
              <a:t/>
            </a:r>
            <a:endParaRPr/>
          </a:p>
        </p:txBody>
      </p:sp>
      <p:pic>
        <p:nvPicPr>
          <p:cNvPr id="262" name="Google Shape;262;g1bb0d05a616_0_19"/>
          <p:cNvPicPr preferRelativeResize="0"/>
          <p:nvPr/>
        </p:nvPicPr>
        <p:blipFill rotWithShape="1">
          <a:blip r:embed="rId3">
            <a:alphaModFix/>
          </a:blip>
          <a:srcRect b="0" l="0" r="0" t="0"/>
          <a:stretch/>
        </p:blipFill>
        <p:spPr>
          <a:xfrm>
            <a:off x="6563450" y="967025"/>
            <a:ext cx="4790340" cy="5634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Online compilers for C</a:t>
            </a:r>
            <a:endParaRPr/>
          </a:p>
        </p:txBody>
      </p:sp>
      <p:sp>
        <p:nvSpPr>
          <p:cNvPr id="101" name="Google Shape;10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Online C compiler-online editor</a:t>
            </a:r>
            <a:endParaRPr/>
          </a:p>
          <a:p>
            <a:pPr indent="-228600" lvl="0" marL="228600" rtl="0" algn="l">
              <a:lnSpc>
                <a:spcPct val="90000"/>
              </a:lnSpc>
              <a:spcBef>
                <a:spcPts val="1000"/>
              </a:spcBef>
              <a:spcAft>
                <a:spcPts val="0"/>
              </a:spcAft>
              <a:buClr>
                <a:schemeClr val="dk1"/>
              </a:buClr>
              <a:buSzPts val="2800"/>
              <a:buChar char="•"/>
            </a:pPr>
            <a:r>
              <a:rPr lang="en-US"/>
              <a:t>Online C compiler IDE-Jdoodle</a:t>
            </a:r>
            <a:endParaRPr/>
          </a:p>
          <a:p>
            <a:pPr indent="-228600" lvl="0" marL="228600" rtl="0" algn="l">
              <a:lnSpc>
                <a:spcPct val="90000"/>
              </a:lnSpc>
              <a:spcBef>
                <a:spcPts val="1000"/>
              </a:spcBef>
              <a:spcAft>
                <a:spcPts val="0"/>
              </a:spcAft>
              <a:buClr>
                <a:schemeClr val="dk1"/>
              </a:buClr>
              <a:buSzPts val="2800"/>
              <a:buChar char="•"/>
            </a:pPr>
            <a:r>
              <a:rPr lang="en-US"/>
              <a:t>Online C compiler –my Compiler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bb0d05a616_0_37"/>
          <p:cNvSpPr txBox="1"/>
          <p:nvPr>
            <p:ph type="title"/>
          </p:nvPr>
        </p:nvSpPr>
        <p:spPr>
          <a:xfrm>
            <a:off x="838200" y="365125"/>
            <a:ext cx="10515600" cy="553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SzPct val="45454"/>
              <a:buNone/>
            </a:pPr>
            <a:r>
              <a:rPr lang="en-US"/>
              <a:t>Queue using doubly linked list</a:t>
            </a:r>
            <a:endParaRPr/>
          </a:p>
        </p:txBody>
      </p:sp>
      <p:sp>
        <p:nvSpPr>
          <p:cNvPr id="268" name="Google Shape;268;g1bb0d05a616_0_37"/>
          <p:cNvSpPr txBox="1"/>
          <p:nvPr>
            <p:ph idx="1" type="body"/>
          </p:nvPr>
        </p:nvSpPr>
        <p:spPr>
          <a:xfrm>
            <a:off x="838200" y="998750"/>
            <a:ext cx="4395300" cy="569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US" sz="1700">
                <a:solidFill>
                  <a:srgbClr val="273239"/>
                </a:solidFill>
                <a:highlight>
                  <a:srgbClr val="FFFFFF"/>
                </a:highlight>
                <a:latin typeface="Arial"/>
                <a:ea typeface="Arial"/>
                <a:cs typeface="Arial"/>
                <a:sym typeface="Arial"/>
              </a:rPr>
              <a:t>Deletion from front  end :</a:t>
            </a:r>
            <a:r>
              <a:rPr lang="en-US" sz="1700">
                <a:solidFill>
                  <a:srgbClr val="273239"/>
                </a:solidFill>
                <a:highlight>
                  <a:srgbClr val="FFFFFF"/>
                </a:highlight>
                <a:latin typeface="Arial"/>
                <a:ea typeface="Arial"/>
                <a:cs typeface="Arial"/>
                <a:sym typeface="Arial"/>
              </a:rPr>
              <a:t> </a:t>
            </a:r>
            <a:r>
              <a:rPr lang="en-US" sz="1700">
                <a:solidFill>
                  <a:srgbClr val="273239"/>
                </a:solidFill>
                <a:latin typeface="Arial"/>
                <a:ea typeface="Arial"/>
                <a:cs typeface="Arial"/>
                <a:sym typeface="Arial"/>
              </a:rPr>
              <a:t>. </a:t>
            </a:r>
            <a:endParaRPr sz="1700">
              <a:solidFill>
                <a:srgbClr val="273239"/>
              </a:solidFill>
              <a:latin typeface="Arial"/>
              <a:ea typeface="Arial"/>
              <a:cs typeface="Arial"/>
              <a:sym typeface="Arial"/>
            </a:endParaRPr>
          </a:p>
          <a:p>
            <a:pPr indent="0" lvl="0" marL="0" rtl="0" algn="l">
              <a:lnSpc>
                <a:spcPct val="90000"/>
              </a:lnSpc>
              <a:spcBef>
                <a:spcPts val="1000"/>
              </a:spcBef>
              <a:spcAft>
                <a:spcPts val="0"/>
              </a:spcAft>
              <a:buSzPts val="1800"/>
              <a:buNone/>
            </a:pPr>
            <a:r>
              <a:rPr lang="en-US" sz="1700">
                <a:solidFill>
                  <a:srgbClr val="273239"/>
                </a:solidFill>
                <a:latin typeface="Arial"/>
                <a:ea typeface="Arial"/>
                <a:cs typeface="Arial"/>
                <a:sym typeface="Arial"/>
              </a:rPr>
              <a:t>IF front == NULL</a:t>
            </a:r>
            <a:endParaRPr sz="1700">
              <a:solidFill>
                <a:srgbClr val="273239"/>
              </a:solidFill>
              <a:latin typeface="Arial"/>
              <a:ea typeface="Arial"/>
              <a:cs typeface="Arial"/>
              <a:sym typeface="Arial"/>
            </a:endParaRPr>
          </a:p>
          <a:p>
            <a:pPr indent="0" lvl="0" marL="0" rtl="0" algn="l">
              <a:lnSpc>
                <a:spcPct val="90000"/>
              </a:lnSpc>
              <a:spcBef>
                <a:spcPts val="1000"/>
              </a:spcBef>
              <a:spcAft>
                <a:spcPts val="0"/>
              </a:spcAft>
              <a:buSzPts val="1800"/>
              <a:buNone/>
            </a:pPr>
            <a:r>
              <a:rPr lang="en-US" sz="1700">
                <a:solidFill>
                  <a:srgbClr val="273239"/>
                </a:solidFill>
                <a:latin typeface="Arial"/>
                <a:ea typeface="Arial"/>
                <a:cs typeface="Arial"/>
                <a:sym typeface="Arial"/>
              </a:rPr>
              <a:t>2.     print "Underflow"</a:t>
            </a:r>
            <a:endParaRPr sz="1700">
              <a:solidFill>
                <a:srgbClr val="273239"/>
              </a:solidFill>
              <a:latin typeface="Arial"/>
              <a:ea typeface="Arial"/>
              <a:cs typeface="Arial"/>
              <a:sym typeface="Arial"/>
            </a:endParaRPr>
          </a:p>
          <a:p>
            <a:pPr indent="0" lvl="0" marL="0" rtl="0" algn="l">
              <a:lnSpc>
                <a:spcPct val="90000"/>
              </a:lnSpc>
              <a:spcBef>
                <a:spcPts val="1000"/>
              </a:spcBef>
              <a:spcAft>
                <a:spcPts val="0"/>
              </a:spcAft>
              <a:buSzPts val="1800"/>
              <a:buNone/>
            </a:pPr>
            <a:r>
              <a:rPr lang="en-US" sz="1700">
                <a:solidFill>
                  <a:srgbClr val="273239"/>
                </a:solidFill>
                <a:latin typeface="Arial"/>
                <a:ea typeface="Arial"/>
                <a:cs typeface="Arial"/>
                <a:sym typeface="Arial"/>
              </a:rPr>
              <a:t>3. ELSE</a:t>
            </a:r>
            <a:endParaRPr sz="1700">
              <a:solidFill>
                <a:srgbClr val="273239"/>
              </a:solidFill>
              <a:latin typeface="Arial"/>
              <a:ea typeface="Arial"/>
              <a:cs typeface="Arial"/>
              <a:sym typeface="Arial"/>
            </a:endParaRPr>
          </a:p>
          <a:p>
            <a:pPr indent="0" lvl="0" marL="0" rtl="0" algn="l">
              <a:lnSpc>
                <a:spcPct val="90000"/>
              </a:lnSpc>
              <a:spcBef>
                <a:spcPts val="1000"/>
              </a:spcBef>
              <a:spcAft>
                <a:spcPts val="0"/>
              </a:spcAft>
              <a:buSzPts val="1800"/>
              <a:buNone/>
            </a:pPr>
            <a:r>
              <a:rPr lang="en-US" sz="1700">
                <a:solidFill>
                  <a:srgbClr val="273239"/>
                </a:solidFill>
                <a:latin typeface="Arial"/>
                <a:ea typeface="Arial"/>
                <a:cs typeface="Arial"/>
                <a:sym typeface="Arial"/>
              </a:rPr>
              <a:t>4.     Initialize temp = front</a:t>
            </a:r>
            <a:endParaRPr sz="1700">
              <a:solidFill>
                <a:srgbClr val="273239"/>
              </a:solidFill>
              <a:latin typeface="Arial"/>
              <a:ea typeface="Arial"/>
              <a:cs typeface="Arial"/>
              <a:sym typeface="Arial"/>
            </a:endParaRPr>
          </a:p>
          <a:p>
            <a:pPr indent="0" lvl="0" marL="0" rtl="0" algn="l">
              <a:lnSpc>
                <a:spcPct val="90000"/>
              </a:lnSpc>
              <a:spcBef>
                <a:spcPts val="1000"/>
              </a:spcBef>
              <a:spcAft>
                <a:spcPts val="0"/>
              </a:spcAft>
              <a:buSzPts val="1800"/>
              <a:buNone/>
            </a:pPr>
            <a:r>
              <a:rPr lang="en-US" sz="1700">
                <a:solidFill>
                  <a:srgbClr val="273239"/>
                </a:solidFill>
                <a:latin typeface="Arial"/>
                <a:ea typeface="Arial"/>
                <a:cs typeface="Arial"/>
                <a:sym typeface="Arial"/>
              </a:rPr>
              <a:t>5.     front = front-&gt;next</a:t>
            </a:r>
            <a:endParaRPr sz="1700">
              <a:solidFill>
                <a:srgbClr val="273239"/>
              </a:solidFill>
              <a:latin typeface="Arial"/>
              <a:ea typeface="Arial"/>
              <a:cs typeface="Arial"/>
              <a:sym typeface="Arial"/>
            </a:endParaRPr>
          </a:p>
          <a:p>
            <a:pPr indent="0" lvl="0" marL="0" rtl="0" algn="l">
              <a:lnSpc>
                <a:spcPct val="90000"/>
              </a:lnSpc>
              <a:spcBef>
                <a:spcPts val="1000"/>
              </a:spcBef>
              <a:spcAft>
                <a:spcPts val="0"/>
              </a:spcAft>
              <a:buSzPts val="1800"/>
              <a:buNone/>
            </a:pPr>
            <a:r>
              <a:rPr lang="en-US" sz="1700">
                <a:solidFill>
                  <a:srgbClr val="273239"/>
                </a:solidFill>
                <a:latin typeface="Arial"/>
                <a:ea typeface="Arial"/>
                <a:cs typeface="Arial"/>
                <a:sym typeface="Arial"/>
              </a:rPr>
              <a:t>6.     IF front == NULL</a:t>
            </a:r>
            <a:endParaRPr sz="1700">
              <a:solidFill>
                <a:srgbClr val="273239"/>
              </a:solidFill>
              <a:latin typeface="Arial"/>
              <a:ea typeface="Arial"/>
              <a:cs typeface="Arial"/>
              <a:sym typeface="Arial"/>
            </a:endParaRPr>
          </a:p>
          <a:p>
            <a:pPr indent="0" lvl="0" marL="0" rtl="0" algn="l">
              <a:lnSpc>
                <a:spcPct val="90000"/>
              </a:lnSpc>
              <a:spcBef>
                <a:spcPts val="1000"/>
              </a:spcBef>
              <a:spcAft>
                <a:spcPts val="0"/>
              </a:spcAft>
              <a:buSzPts val="1800"/>
              <a:buNone/>
            </a:pPr>
            <a:r>
              <a:rPr lang="en-US" sz="1700">
                <a:solidFill>
                  <a:srgbClr val="273239"/>
                </a:solidFill>
                <a:latin typeface="Arial"/>
                <a:ea typeface="Arial"/>
                <a:cs typeface="Arial"/>
                <a:sym typeface="Arial"/>
              </a:rPr>
              <a:t>7.         rear = NULL</a:t>
            </a:r>
            <a:endParaRPr sz="1700">
              <a:solidFill>
                <a:srgbClr val="273239"/>
              </a:solidFill>
              <a:latin typeface="Arial"/>
              <a:ea typeface="Arial"/>
              <a:cs typeface="Arial"/>
              <a:sym typeface="Arial"/>
            </a:endParaRPr>
          </a:p>
          <a:p>
            <a:pPr indent="0" lvl="0" marL="0" rtl="0" algn="l">
              <a:lnSpc>
                <a:spcPct val="90000"/>
              </a:lnSpc>
              <a:spcBef>
                <a:spcPts val="1000"/>
              </a:spcBef>
              <a:spcAft>
                <a:spcPts val="0"/>
              </a:spcAft>
              <a:buSzPts val="1800"/>
              <a:buNone/>
            </a:pPr>
            <a:r>
              <a:rPr lang="en-US" sz="1700">
                <a:solidFill>
                  <a:srgbClr val="273239"/>
                </a:solidFill>
                <a:latin typeface="Arial"/>
                <a:ea typeface="Arial"/>
                <a:cs typeface="Arial"/>
                <a:sym typeface="Arial"/>
              </a:rPr>
              <a:t>8.     ELSE</a:t>
            </a:r>
            <a:endParaRPr sz="1700">
              <a:solidFill>
                <a:srgbClr val="273239"/>
              </a:solidFill>
              <a:latin typeface="Arial"/>
              <a:ea typeface="Arial"/>
              <a:cs typeface="Arial"/>
              <a:sym typeface="Arial"/>
            </a:endParaRPr>
          </a:p>
          <a:p>
            <a:pPr indent="0" lvl="0" marL="0" rtl="0" algn="l">
              <a:lnSpc>
                <a:spcPct val="90000"/>
              </a:lnSpc>
              <a:spcBef>
                <a:spcPts val="1000"/>
              </a:spcBef>
              <a:spcAft>
                <a:spcPts val="0"/>
              </a:spcAft>
              <a:buSzPts val="1800"/>
              <a:buNone/>
            </a:pPr>
            <a:r>
              <a:rPr lang="en-US" sz="1700">
                <a:solidFill>
                  <a:srgbClr val="273239"/>
                </a:solidFill>
                <a:latin typeface="Arial"/>
                <a:ea typeface="Arial"/>
                <a:cs typeface="Arial"/>
                <a:sym typeface="Arial"/>
              </a:rPr>
              <a:t>9.         front-&gt;prev = NULL</a:t>
            </a:r>
            <a:endParaRPr sz="1700">
              <a:solidFill>
                <a:srgbClr val="273239"/>
              </a:solidFill>
              <a:latin typeface="Arial"/>
              <a:ea typeface="Arial"/>
              <a:cs typeface="Arial"/>
              <a:sym typeface="Arial"/>
            </a:endParaRPr>
          </a:p>
          <a:p>
            <a:pPr indent="0" lvl="0" marL="190500" marR="190500" rtl="0" algn="l">
              <a:lnSpc>
                <a:spcPct val="115000"/>
              </a:lnSpc>
              <a:spcBef>
                <a:spcPts val="0"/>
              </a:spcBef>
              <a:spcAft>
                <a:spcPts val="800"/>
              </a:spcAft>
              <a:buClr>
                <a:schemeClr val="dk1"/>
              </a:buClr>
              <a:buSzPts val="1100"/>
              <a:buFont typeface="Arial"/>
              <a:buNone/>
            </a:pPr>
            <a:r>
              <a:rPr lang="en-US" sz="1700">
                <a:solidFill>
                  <a:srgbClr val="273239"/>
                </a:solidFill>
                <a:latin typeface="Arial"/>
                <a:ea typeface="Arial"/>
                <a:cs typeface="Arial"/>
                <a:sym typeface="Arial"/>
              </a:rPr>
              <a:t>10     Deallocate space for temp</a:t>
            </a:r>
            <a:endParaRPr sz="1700">
              <a:solidFill>
                <a:srgbClr val="273239"/>
              </a:solidFill>
              <a:latin typeface="Arial"/>
              <a:ea typeface="Arial"/>
              <a:cs typeface="Arial"/>
              <a:sym typeface="Arial"/>
            </a:endParaRPr>
          </a:p>
        </p:txBody>
      </p:sp>
      <p:sp>
        <p:nvSpPr>
          <p:cNvPr id="269" name="Google Shape;269;g1bb0d05a616_0_37"/>
          <p:cNvSpPr txBox="1"/>
          <p:nvPr>
            <p:ph idx="1" type="body"/>
          </p:nvPr>
        </p:nvSpPr>
        <p:spPr>
          <a:xfrm>
            <a:off x="6437050" y="998750"/>
            <a:ext cx="4395300" cy="5699400"/>
          </a:xfrm>
          <a:prstGeom prst="rect">
            <a:avLst/>
          </a:prstGeom>
          <a:noFill/>
          <a:ln>
            <a:noFill/>
          </a:ln>
        </p:spPr>
        <p:txBody>
          <a:bodyPr anchorCtr="0" anchor="t" bIns="45700" lIns="91425" spcFirstLastPara="1" rIns="91425" wrap="square" tIns="45700">
            <a:noAutofit/>
          </a:bodyPr>
          <a:lstStyle/>
          <a:p>
            <a:pPr indent="0" lvl="0" marL="190500" marR="190500" rtl="0" algn="l">
              <a:lnSpc>
                <a:spcPct val="115000"/>
              </a:lnSpc>
              <a:spcBef>
                <a:spcPts val="0"/>
              </a:spcBef>
              <a:spcAft>
                <a:spcPts val="0"/>
              </a:spcAft>
              <a:buSzPts val="1800"/>
              <a:buNone/>
            </a:pPr>
            <a:r>
              <a:rPr b="1" lang="en-US" sz="1700">
                <a:solidFill>
                  <a:srgbClr val="273239"/>
                </a:solidFill>
                <a:highlight>
                  <a:srgbClr val="FFFFFF"/>
                </a:highlight>
                <a:latin typeface="Arial"/>
                <a:ea typeface="Arial"/>
                <a:cs typeface="Arial"/>
                <a:sym typeface="Arial"/>
              </a:rPr>
              <a:t>Deletion from Rear end :</a:t>
            </a:r>
            <a:r>
              <a:rPr lang="en-US" sz="1700">
                <a:solidFill>
                  <a:srgbClr val="273239"/>
                </a:solidFill>
                <a:highlight>
                  <a:srgbClr val="FFFFFF"/>
                </a:highlight>
                <a:latin typeface="Arial"/>
                <a:ea typeface="Arial"/>
                <a:cs typeface="Arial"/>
                <a:sym typeface="Arial"/>
              </a:rPr>
              <a:t> </a:t>
            </a:r>
            <a:endParaRPr sz="21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SzPts val="1800"/>
              <a:buNone/>
            </a:pPr>
            <a:r>
              <a:rPr lang="en-US" sz="1700">
                <a:solidFill>
                  <a:srgbClr val="273239"/>
                </a:solidFill>
                <a:latin typeface="Arial"/>
                <a:ea typeface="Arial"/>
                <a:cs typeface="Arial"/>
                <a:sym typeface="Arial"/>
              </a:rPr>
              <a:t> IF front == NULL</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SzPts val="1800"/>
              <a:buNone/>
            </a:pPr>
            <a:r>
              <a:rPr lang="en-US" sz="1700">
                <a:solidFill>
                  <a:srgbClr val="273239"/>
                </a:solidFill>
                <a:latin typeface="Arial"/>
                <a:ea typeface="Arial"/>
                <a:cs typeface="Arial"/>
                <a:sym typeface="Arial"/>
              </a:rPr>
              <a:t>2.     print "Underflow"</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SzPts val="1800"/>
              <a:buNone/>
            </a:pPr>
            <a:r>
              <a:rPr lang="en-US" sz="1700">
                <a:solidFill>
                  <a:srgbClr val="273239"/>
                </a:solidFill>
                <a:latin typeface="Arial"/>
                <a:ea typeface="Arial"/>
                <a:cs typeface="Arial"/>
                <a:sym typeface="Arial"/>
              </a:rPr>
              <a:t>3. ELSE</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SzPts val="1800"/>
              <a:buNone/>
            </a:pPr>
            <a:r>
              <a:rPr lang="en-US" sz="1700">
                <a:solidFill>
                  <a:srgbClr val="273239"/>
                </a:solidFill>
                <a:latin typeface="Arial"/>
                <a:ea typeface="Arial"/>
                <a:cs typeface="Arial"/>
                <a:sym typeface="Arial"/>
              </a:rPr>
              <a:t>4.     Initialize temp = rear</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SzPts val="1800"/>
              <a:buNone/>
            </a:pPr>
            <a:r>
              <a:rPr lang="en-US" sz="1700">
                <a:solidFill>
                  <a:srgbClr val="273239"/>
                </a:solidFill>
                <a:latin typeface="Arial"/>
                <a:ea typeface="Arial"/>
                <a:cs typeface="Arial"/>
                <a:sym typeface="Arial"/>
              </a:rPr>
              <a:t>5.     rear = rear-&gt;prev</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SzPts val="1800"/>
              <a:buNone/>
            </a:pPr>
            <a:r>
              <a:rPr lang="en-US" sz="1700">
                <a:solidFill>
                  <a:srgbClr val="273239"/>
                </a:solidFill>
                <a:latin typeface="Arial"/>
                <a:ea typeface="Arial"/>
                <a:cs typeface="Arial"/>
                <a:sym typeface="Arial"/>
              </a:rPr>
              <a:t>6.     IF rear == NULL</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SzPts val="1800"/>
              <a:buNone/>
            </a:pPr>
            <a:r>
              <a:rPr lang="en-US" sz="1700">
                <a:solidFill>
                  <a:srgbClr val="273239"/>
                </a:solidFill>
                <a:latin typeface="Arial"/>
                <a:ea typeface="Arial"/>
                <a:cs typeface="Arial"/>
                <a:sym typeface="Arial"/>
              </a:rPr>
              <a:t>7.         front = NULL</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SzPts val="1800"/>
              <a:buNone/>
            </a:pPr>
            <a:r>
              <a:rPr lang="en-US" sz="1700">
                <a:solidFill>
                  <a:srgbClr val="273239"/>
                </a:solidFill>
                <a:latin typeface="Arial"/>
                <a:ea typeface="Arial"/>
                <a:cs typeface="Arial"/>
                <a:sym typeface="Arial"/>
              </a:rPr>
              <a:t>8.     ELSE</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SzPts val="1800"/>
              <a:buNone/>
            </a:pPr>
            <a:r>
              <a:rPr lang="en-US" sz="1700">
                <a:solidFill>
                  <a:srgbClr val="273239"/>
                </a:solidFill>
                <a:latin typeface="Arial"/>
                <a:ea typeface="Arial"/>
                <a:cs typeface="Arial"/>
                <a:sym typeface="Arial"/>
              </a:rPr>
              <a:t>9.         rear-&gt;next = NULL</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SzPts val="1800"/>
              <a:buNone/>
            </a:pPr>
            <a:r>
              <a:rPr lang="en-US" sz="1700">
                <a:solidFill>
                  <a:srgbClr val="273239"/>
                </a:solidFill>
                <a:latin typeface="Arial"/>
                <a:ea typeface="Arial"/>
                <a:cs typeface="Arial"/>
                <a:sym typeface="Arial"/>
              </a:rPr>
              <a:t>10     Deallocate space for temp</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800"/>
              </a:spcAft>
              <a:buSzPts val="1800"/>
              <a:buNone/>
            </a:pPr>
            <a:r>
              <a:t/>
            </a:r>
            <a:endParaRPr sz="1700">
              <a:solidFill>
                <a:srgbClr val="273239"/>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bb0d05a616_0_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Polynomial Addition using Linked List</a:t>
            </a:r>
            <a:endParaRPr/>
          </a:p>
        </p:txBody>
      </p:sp>
      <p:sp>
        <p:nvSpPr>
          <p:cNvPr id="275" name="Google Shape;275;g1bb0d05a616_0_4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We store each polynomial as a linked list where each node stores exponent and coefficient in the data part and reference to the next node . their sum is then stored in another linked list.</a:t>
            </a:r>
            <a:endParaRPr/>
          </a:p>
          <a:p>
            <a:pPr indent="0" lvl="0" marL="0" rtl="0" algn="l">
              <a:lnSpc>
                <a:spcPct val="90000"/>
              </a:lnSpc>
              <a:spcBef>
                <a:spcPts val="1000"/>
              </a:spcBef>
              <a:spcAft>
                <a:spcPts val="0"/>
              </a:spcAft>
              <a:buSzPts val="1800"/>
              <a:buNone/>
            </a:pPr>
            <a:r>
              <a:t/>
            </a:r>
            <a:endParaRPr/>
          </a:p>
        </p:txBody>
      </p:sp>
      <p:pic>
        <p:nvPicPr>
          <p:cNvPr id="276" name="Google Shape;276;g1bb0d05a616_0_47"/>
          <p:cNvPicPr preferRelativeResize="0"/>
          <p:nvPr/>
        </p:nvPicPr>
        <p:blipFill rotWithShape="1">
          <a:blip r:embed="rId3">
            <a:alphaModFix/>
          </a:blip>
          <a:srcRect b="0" l="0" r="0" t="0"/>
          <a:stretch/>
        </p:blipFill>
        <p:spPr>
          <a:xfrm>
            <a:off x="2968688" y="3777688"/>
            <a:ext cx="4162425" cy="885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bb0d05a616_0_5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Polynomial Addition using Linked List</a:t>
            </a:r>
            <a:endParaRPr/>
          </a:p>
        </p:txBody>
      </p:sp>
      <p:pic>
        <p:nvPicPr>
          <p:cNvPr id="282" name="Google Shape;282;g1bb0d05a616_0_54"/>
          <p:cNvPicPr preferRelativeResize="0"/>
          <p:nvPr/>
        </p:nvPicPr>
        <p:blipFill rotWithShape="1">
          <a:blip r:embed="rId3">
            <a:alphaModFix/>
          </a:blip>
          <a:srcRect b="0" l="0" r="0" t="0"/>
          <a:stretch/>
        </p:blipFill>
        <p:spPr>
          <a:xfrm>
            <a:off x="2669225" y="1337200"/>
            <a:ext cx="7371424" cy="5361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1bb0d05a616_0_6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Polynomial Addition using Linked List</a:t>
            </a:r>
            <a:endParaRPr/>
          </a:p>
        </p:txBody>
      </p:sp>
      <p:sp>
        <p:nvSpPr>
          <p:cNvPr id="288" name="Google Shape;288;g1bb0d05a616_0_6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92500" lnSpcReduction="20000"/>
          </a:bodyPr>
          <a:lstStyle/>
          <a:p>
            <a:pPr indent="-355370" lvl="0" marL="457200" rtl="0" algn="l">
              <a:lnSpc>
                <a:spcPct val="115000"/>
              </a:lnSpc>
              <a:spcBef>
                <a:spcPts val="0"/>
              </a:spcBef>
              <a:spcAft>
                <a:spcPts val="0"/>
              </a:spcAft>
              <a:buClr>
                <a:srgbClr val="282828"/>
              </a:buClr>
              <a:buSzPct val="100000"/>
              <a:buFont typeface="Arial"/>
              <a:buChar char="●"/>
            </a:pPr>
            <a:r>
              <a:rPr lang="en-US" sz="2158">
                <a:solidFill>
                  <a:srgbClr val="282828"/>
                </a:solidFill>
                <a:highlight>
                  <a:srgbClr val="FFFFFF"/>
                </a:highlight>
                <a:latin typeface="Arial"/>
                <a:ea typeface="Arial"/>
                <a:cs typeface="Arial"/>
                <a:sym typeface="Arial"/>
              </a:rPr>
              <a:t>Create a new linked list, newHead to store the resultant list.</a:t>
            </a:r>
            <a:endParaRPr sz="2158">
              <a:solidFill>
                <a:srgbClr val="282828"/>
              </a:solidFill>
              <a:highlight>
                <a:srgbClr val="FFFFFF"/>
              </a:highlight>
              <a:latin typeface="Arial"/>
              <a:ea typeface="Arial"/>
              <a:cs typeface="Arial"/>
              <a:sym typeface="Arial"/>
            </a:endParaRPr>
          </a:p>
          <a:p>
            <a:pPr indent="-355370" lvl="0" marL="457200" rtl="0" algn="l">
              <a:lnSpc>
                <a:spcPct val="115000"/>
              </a:lnSpc>
              <a:spcBef>
                <a:spcPts val="0"/>
              </a:spcBef>
              <a:spcAft>
                <a:spcPts val="0"/>
              </a:spcAft>
              <a:buClr>
                <a:srgbClr val="282828"/>
              </a:buClr>
              <a:buSzPct val="100000"/>
              <a:buFont typeface="Arial"/>
              <a:buChar char="●"/>
            </a:pPr>
            <a:r>
              <a:rPr lang="en-US" sz="2158">
                <a:solidFill>
                  <a:srgbClr val="282828"/>
                </a:solidFill>
                <a:highlight>
                  <a:srgbClr val="FFFFFF"/>
                </a:highlight>
                <a:latin typeface="Arial"/>
                <a:ea typeface="Arial"/>
                <a:cs typeface="Arial"/>
                <a:sym typeface="Arial"/>
              </a:rPr>
              <a:t>Traverse both lists until one of them is null.</a:t>
            </a:r>
            <a:endParaRPr sz="2158">
              <a:solidFill>
                <a:srgbClr val="282828"/>
              </a:solidFill>
              <a:highlight>
                <a:srgbClr val="FFFFFF"/>
              </a:highlight>
              <a:latin typeface="Arial"/>
              <a:ea typeface="Arial"/>
              <a:cs typeface="Arial"/>
              <a:sym typeface="Arial"/>
            </a:endParaRPr>
          </a:p>
          <a:p>
            <a:pPr indent="-355370" lvl="0" marL="457200" rtl="0" algn="l">
              <a:lnSpc>
                <a:spcPct val="115000"/>
              </a:lnSpc>
              <a:spcBef>
                <a:spcPts val="0"/>
              </a:spcBef>
              <a:spcAft>
                <a:spcPts val="0"/>
              </a:spcAft>
              <a:buClr>
                <a:srgbClr val="282828"/>
              </a:buClr>
              <a:buSzPct val="100000"/>
              <a:buFont typeface="Arial"/>
              <a:buChar char="●"/>
            </a:pPr>
            <a:r>
              <a:rPr lang="en-US" sz="2158">
                <a:solidFill>
                  <a:srgbClr val="282828"/>
                </a:solidFill>
                <a:highlight>
                  <a:srgbClr val="FFFFFF"/>
                </a:highlight>
                <a:latin typeface="Arial"/>
                <a:ea typeface="Arial"/>
                <a:cs typeface="Arial"/>
                <a:sym typeface="Arial"/>
              </a:rPr>
              <a:t>If any list is null insert the remaining node of another list in the resultant list.</a:t>
            </a:r>
            <a:endParaRPr sz="2158">
              <a:solidFill>
                <a:srgbClr val="282828"/>
              </a:solidFill>
              <a:highlight>
                <a:srgbClr val="FFFFFF"/>
              </a:highlight>
              <a:latin typeface="Arial"/>
              <a:ea typeface="Arial"/>
              <a:cs typeface="Arial"/>
              <a:sym typeface="Arial"/>
            </a:endParaRPr>
          </a:p>
          <a:p>
            <a:pPr indent="-355370" lvl="0" marL="457200" rtl="0" algn="l">
              <a:lnSpc>
                <a:spcPct val="115000"/>
              </a:lnSpc>
              <a:spcBef>
                <a:spcPts val="0"/>
              </a:spcBef>
              <a:spcAft>
                <a:spcPts val="0"/>
              </a:spcAft>
              <a:buClr>
                <a:srgbClr val="282828"/>
              </a:buClr>
              <a:buSzPct val="100000"/>
              <a:buFont typeface="Arial"/>
              <a:buChar char="●"/>
            </a:pPr>
            <a:r>
              <a:rPr lang="en-US" sz="2158">
                <a:solidFill>
                  <a:srgbClr val="282828"/>
                </a:solidFill>
                <a:highlight>
                  <a:srgbClr val="FFFFFF"/>
                </a:highlight>
                <a:latin typeface="Arial"/>
                <a:ea typeface="Arial"/>
                <a:cs typeface="Arial"/>
                <a:sym typeface="Arial"/>
              </a:rPr>
              <a:t>Otherwise compare the degree of both nodes, a (first list as  node) and b (second list as node). Here three cases are possible:</a:t>
            </a:r>
            <a:endParaRPr sz="2158">
              <a:solidFill>
                <a:srgbClr val="282828"/>
              </a:solidFill>
              <a:highlight>
                <a:srgbClr val="FFFFFF"/>
              </a:highlight>
              <a:latin typeface="Arial"/>
              <a:ea typeface="Arial"/>
              <a:cs typeface="Arial"/>
              <a:sym typeface="Arial"/>
            </a:endParaRPr>
          </a:p>
          <a:p>
            <a:pPr indent="-355370" lvl="1" marL="914400" rtl="0" algn="l">
              <a:lnSpc>
                <a:spcPct val="115000"/>
              </a:lnSpc>
              <a:spcBef>
                <a:spcPts val="0"/>
              </a:spcBef>
              <a:spcAft>
                <a:spcPts val="0"/>
              </a:spcAft>
              <a:buClr>
                <a:srgbClr val="282828"/>
              </a:buClr>
              <a:buSzPct val="100000"/>
              <a:buFont typeface="Arial"/>
              <a:buAutoNum type="arabicPeriod"/>
            </a:pPr>
            <a:r>
              <a:rPr lang="en-US" sz="2158">
                <a:solidFill>
                  <a:srgbClr val="282828"/>
                </a:solidFill>
                <a:highlight>
                  <a:srgbClr val="FFFFFF"/>
                </a:highlight>
                <a:latin typeface="Arial"/>
                <a:ea typeface="Arial"/>
                <a:cs typeface="Arial"/>
                <a:sym typeface="Arial"/>
              </a:rPr>
              <a:t>If the degree of a and b is equal, we insert a new node in the resultant list with the coefficient equal to the sum of coefficients of a and b and the same degree.</a:t>
            </a:r>
            <a:endParaRPr sz="2158">
              <a:solidFill>
                <a:srgbClr val="282828"/>
              </a:solidFill>
              <a:highlight>
                <a:srgbClr val="FFFFFF"/>
              </a:highlight>
              <a:latin typeface="Arial"/>
              <a:ea typeface="Arial"/>
              <a:cs typeface="Arial"/>
              <a:sym typeface="Arial"/>
            </a:endParaRPr>
          </a:p>
          <a:p>
            <a:pPr indent="-355370" lvl="1" marL="914400" rtl="0" algn="l">
              <a:lnSpc>
                <a:spcPct val="115000"/>
              </a:lnSpc>
              <a:spcBef>
                <a:spcPts val="0"/>
              </a:spcBef>
              <a:spcAft>
                <a:spcPts val="0"/>
              </a:spcAft>
              <a:buClr>
                <a:srgbClr val="282828"/>
              </a:buClr>
              <a:buSzPct val="100000"/>
              <a:buFont typeface="Arial"/>
              <a:buAutoNum type="arabicPeriod"/>
            </a:pPr>
            <a:r>
              <a:rPr lang="en-US" sz="2158">
                <a:solidFill>
                  <a:srgbClr val="282828"/>
                </a:solidFill>
                <a:highlight>
                  <a:srgbClr val="FFFFFF"/>
                </a:highlight>
                <a:latin typeface="Arial"/>
                <a:ea typeface="Arial"/>
                <a:cs typeface="Arial"/>
                <a:sym typeface="Arial"/>
              </a:rPr>
              <a:t>If the degree of a is greater than b, we insert a new node in the resultant list with the coefficient and degree equal to that of a.</a:t>
            </a:r>
            <a:endParaRPr sz="2158">
              <a:solidFill>
                <a:srgbClr val="282828"/>
              </a:solidFill>
              <a:highlight>
                <a:srgbClr val="FFFFFF"/>
              </a:highlight>
              <a:latin typeface="Arial"/>
              <a:ea typeface="Arial"/>
              <a:cs typeface="Arial"/>
              <a:sym typeface="Arial"/>
            </a:endParaRPr>
          </a:p>
          <a:p>
            <a:pPr indent="-355370" lvl="1" marL="914400" rtl="0" algn="l">
              <a:lnSpc>
                <a:spcPct val="115000"/>
              </a:lnSpc>
              <a:spcBef>
                <a:spcPts val="0"/>
              </a:spcBef>
              <a:spcAft>
                <a:spcPts val="0"/>
              </a:spcAft>
              <a:buClr>
                <a:srgbClr val="282828"/>
              </a:buClr>
              <a:buSzPct val="100000"/>
              <a:buFont typeface="Arial"/>
              <a:buAutoNum type="arabicPeriod"/>
            </a:pPr>
            <a:r>
              <a:rPr lang="en-US" sz="2158">
                <a:solidFill>
                  <a:srgbClr val="282828"/>
                </a:solidFill>
                <a:highlight>
                  <a:srgbClr val="FFFFFF"/>
                </a:highlight>
                <a:latin typeface="Arial"/>
                <a:ea typeface="Arial"/>
                <a:cs typeface="Arial"/>
                <a:sym typeface="Arial"/>
              </a:rPr>
              <a:t>If the degree of b is greater than a, we insert a new node in the resultant list with the coefficient and degree equal to that of b.</a:t>
            </a:r>
            <a:endParaRPr sz="2158">
              <a:solidFill>
                <a:srgbClr val="282828"/>
              </a:solidFill>
              <a:highlight>
                <a:srgbClr val="FFFFFF"/>
              </a:highlight>
              <a:latin typeface="Arial"/>
              <a:ea typeface="Arial"/>
              <a:cs typeface="Arial"/>
              <a:sym typeface="Arial"/>
            </a:endParaRPr>
          </a:p>
          <a:p>
            <a:pPr indent="0" lvl="0" marL="0" rtl="0" algn="l">
              <a:lnSpc>
                <a:spcPct val="90000"/>
              </a:lnSpc>
              <a:spcBef>
                <a:spcPts val="5900"/>
              </a:spcBef>
              <a:spcAft>
                <a:spcPts val="0"/>
              </a:spcAft>
              <a:buSzPct val="69498"/>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c0be8c00f2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Circular queue</a:t>
            </a:r>
            <a:endParaRPr/>
          </a:p>
        </p:txBody>
      </p:sp>
      <p:sp>
        <p:nvSpPr>
          <p:cNvPr id="294" name="Google Shape;294;g1c0be8c00f2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96875" lvl="0" marL="457200" rtl="0" algn="just">
              <a:spcBef>
                <a:spcPts val="1000"/>
              </a:spcBef>
              <a:spcAft>
                <a:spcPts val="0"/>
              </a:spcAft>
              <a:buSzPts val="2650"/>
              <a:buFont typeface="Times New Roman"/>
              <a:buChar char="•"/>
            </a:pPr>
            <a:r>
              <a:rPr lang="en-US" sz="2650">
                <a:highlight>
                  <a:srgbClr val="F9FAFC"/>
                </a:highlight>
                <a:latin typeface="Times New Roman"/>
                <a:ea typeface="Times New Roman"/>
                <a:cs typeface="Times New Roman"/>
                <a:sym typeface="Times New Roman"/>
              </a:rPr>
              <a:t>A circular queue is the extended version of a </a:t>
            </a:r>
            <a:r>
              <a:rPr lang="en-US" sz="2650">
                <a:solidFill>
                  <a:srgbClr val="0556F3"/>
                </a:solidFill>
                <a:highlight>
                  <a:srgbClr val="F9FAFC"/>
                </a:highlight>
                <a:uFill>
                  <a:noFill/>
                </a:uFill>
                <a:latin typeface="Times New Roman"/>
                <a:ea typeface="Times New Roman"/>
                <a:cs typeface="Times New Roman"/>
                <a:sym typeface="Times New Roman"/>
                <a:hlinkClick r:id="rId3">
                  <a:extLst>
                    <a:ext uri="{A12FA001-AC4F-418D-AE19-62706E023703}">
                      <ahyp:hlinkClr val="tx"/>
                    </a:ext>
                  </a:extLst>
                </a:hlinkClick>
              </a:rPr>
              <a:t>regular queue</a:t>
            </a:r>
            <a:r>
              <a:rPr lang="en-US" sz="2650">
                <a:highlight>
                  <a:srgbClr val="F9FAFC"/>
                </a:highlight>
                <a:latin typeface="Times New Roman"/>
                <a:ea typeface="Times New Roman"/>
                <a:cs typeface="Times New Roman"/>
                <a:sym typeface="Times New Roman"/>
              </a:rPr>
              <a:t> where the last element is connected to the first element. Thus forming a circle-like structure.</a:t>
            </a:r>
            <a:endParaRPr sz="2650">
              <a:highlight>
                <a:srgbClr val="F9FAFC"/>
              </a:highlight>
              <a:latin typeface="Times New Roman"/>
              <a:ea typeface="Times New Roman"/>
              <a:cs typeface="Times New Roman"/>
              <a:sym typeface="Times New Roman"/>
            </a:endParaRPr>
          </a:p>
          <a:p>
            <a:pPr indent="-396875" lvl="0" marL="457200" rtl="0" algn="just">
              <a:spcBef>
                <a:spcPts val="0"/>
              </a:spcBef>
              <a:spcAft>
                <a:spcPts val="0"/>
              </a:spcAft>
              <a:buSzPts val="2650"/>
              <a:buFont typeface="Times New Roman"/>
              <a:buChar char="•"/>
            </a:pPr>
            <a:r>
              <a:rPr lang="en-US" sz="2650">
                <a:highlight>
                  <a:srgbClr val="F9FAFC"/>
                </a:highlight>
                <a:latin typeface="Times New Roman"/>
                <a:ea typeface="Times New Roman"/>
                <a:cs typeface="Times New Roman"/>
                <a:sym typeface="Times New Roman"/>
              </a:rPr>
              <a:t>The circular queue solves the major limitation of the normal queue. In a normal queue, after a bit of insertion and deletion, there will be non-usable empty space.</a:t>
            </a:r>
            <a:endParaRPr sz="2650">
              <a:highlight>
                <a:srgbClr val="F9FAFC"/>
              </a:highlight>
              <a:latin typeface="Times New Roman"/>
              <a:ea typeface="Times New Roman"/>
              <a:cs typeface="Times New Roman"/>
              <a:sym typeface="Times New Roman"/>
            </a:endParaRPr>
          </a:p>
          <a:p>
            <a:pPr indent="-396875" lvl="0" marL="457200" rtl="0" algn="just">
              <a:spcBef>
                <a:spcPts val="0"/>
              </a:spcBef>
              <a:spcAft>
                <a:spcPts val="0"/>
              </a:spcAft>
              <a:buSzPts val="2650"/>
              <a:buFont typeface="Times New Roman"/>
              <a:buChar char="•"/>
            </a:pPr>
            <a:r>
              <a:rPr lang="en-US" sz="2650">
                <a:highlight>
                  <a:srgbClr val="F9FAFC"/>
                </a:highlight>
                <a:latin typeface="Times New Roman"/>
                <a:ea typeface="Times New Roman"/>
                <a:cs typeface="Times New Roman"/>
                <a:sym typeface="Times New Roman"/>
              </a:rPr>
              <a:t>Here, indexes 0 and 1 can only be used after resetting the queue (deletion of all elements). This reduces the actual size of the queue.</a:t>
            </a:r>
            <a:endParaRPr sz="2650">
              <a:highlight>
                <a:srgbClr val="F9FAFC"/>
              </a:highlight>
              <a:latin typeface="Times New Roman"/>
              <a:ea typeface="Times New Roman"/>
              <a:cs typeface="Times New Roman"/>
              <a:sym typeface="Times New Roman"/>
            </a:endParaRPr>
          </a:p>
        </p:txBody>
      </p:sp>
      <p:pic>
        <p:nvPicPr>
          <p:cNvPr id="295" name="Google Shape;295;g1c0be8c00f2_0_0"/>
          <p:cNvPicPr preferRelativeResize="0"/>
          <p:nvPr/>
        </p:nvPicPr>
        <p:blipFill>
          <a:blip r:embed="rId4">
            <a:alphaModFix/>
          </a:blip>
          <a:stretch>
            <a:fillRect/>
          </a:stretch>
        </p:blipFill>
        <p:spPr>
          <a:xfrm>
            <a:off x="5173738" y="4791625"/>
            <a:ext cx="1844526" cy="1796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c0be8c00f2_0_9"/>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dk1"/>
              </a:buClr>
              <a:buSzPct val="34494"/>
              <a:buFont typeface="Arial"/>
              <a:buNone/>
            </a:pPr>
            <a:r>
              <a:rPr b="1" lang="en-US" sz="3188">
                <a:solidFill>
                  <a:srgbClr val="25265E"/>
                </a:solidFill>
                <a:highlight>
                  <a:srgbClr val="F9FAFC"/>
                </a:highlight>
                <a:latin typeface="Times New Roman"/>
                <a:ea typeface="Times New Roman"/>
                <a:cs typeface="Times New Roman"/>
                <a:sym typeface="Times New Roman"/>
              </a:rPr>
              <a:t>How Circular Queue Works</a:t>
            </a:r>
            <a:endParaRPr b="1" sz="3188">
              <a:solidFill>
                <a:srgbClr val="25265E"/>
              </a:solidFill>
              <a:highlight>
                <a:srgbClr val="F9FAFC"/>
              </a:highlight>
              <a:latin typeface="Times New Roman"/>
              <a:ea typeface="Times New Roman"/>
              <a:cs typeface="Times New Roman"/>
              <a:sym typeface="Times New Roman"/>
            </a:endParaRPr>
          </a:p>
          <a:p>
            <a:pPr indent="0" lvl="0" marL="0" rtl="0" algn="l">
              <a:spcBef>
                <a:spcPts val="900"/>
              </a:spcBef>
              <a:spcAft>
                <a:spcPts val="0"/>
              </a:spcAft>
              <a:buNone/>
            </a:pPr>
            <a:r>
              <a:t/>
            </a:r>
            <a:endParaRPr/>
          </a:p>
        </p:txBody>
      </p:sp>
      <p:sp>
        <p:nvSpPr>
          <p:cNvPr id="301" name="Google Shape;301;g1c0be8c00f2_0_9"/>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81000" lvl="0" marL="457200" rtl="0" algn="l">
              <a:lnSpc>
                <a:spcPct val="166666"/>
              </a:lnSpc>
              <a:spcBef>
                <a:spcPts val="0"/>
              </a:spcBef>
              <a:spcAft>
                <a:spcPts val="0"/>
              </a:spcAft>
              <a:buSzPts val="2400"/>
              <a:buFont typeface="Times New Roman"/>
              <a:buChar char="•"/>
            </a:pPr>
            <a:r>
              <a:rPr lang="en-US" sz="2400">
                <a:highlight>
                  <a:srgbClr val="F9FAFC"/>
                </a:highlight>
                <a:latin typeface="Times New Roman"/>
                <a:ea typeface="Times New Roman"/>
                <a:cs typeface="Times New Roman"/>
                <a:sym typeface="Times New Roman"/>
              </a:rPr>
              <a:t>Circular Queue works by the process of circular increment i.e. when we try to increment the pointer and we reach the end of the queue, we start from the beginning of the queue.</a:t>
            </a:r>
            <a:endParaRPr sz="2400">
              <a:highlight>
                <a:srgbClr val="F9FAFC"/>
              </a:highlight>
              <a:latin typeface="Times New Roman"/>
              <a:ea typeface="Times New Roman"/>
              <a:cs typeface="Times New Roman"/>
              <a:sym typeface="Times New Roman"/>
            </a:endParaRPr>
          </a:p>
          <a:p>
            <a:pPr indent="-381000" lvl="0" marL="457200" rtl="0" algn="l">
              <a:lnSpc>
                <a:spcPct val="166666"/>
              </a:lnSpc>
              <a:spcBef>
                <a:spcPts val="0"/>
              </a:spcBef>
              <a:spcAft>
                <a:spcPts val="0"/>
              </a:spcAft>
              <a:buSzPts val="2400"/>
              <a:buFont typeface="Times New Roman"/>
              <a:buChar char="•"/>
            </a:pPr>
            <a:r>
              <a:rPr lang="en-US" sz="2400">
                <a:highlight>
                  <a:srgbClr val="F9FAFC"/>
                </a:highlight>
                <a:latin typeface="Times New Roman"/>
                <a:ea typeface="Times New Roman"/>
                <a:cs typeface="Times New Roman"/>
                <a:sym typeface="Times New Roman"/>
              </a:rPr>
              <a:t>Here, the circular increment is performed by modulo division with the queue size. That is,</a:t>
            </a:r>
            <a:endParaRPr sz="2400">
              <a:highlight>
                <a:srgbClr val="F9FAFC"/>
              </a:highlight>
              <a:latin typeface="Times New Roman"/>
              <a:ea typeface="Times New Roman"/>
              <a:cs typeface="Times New Roman"/>
              <a:sym typeface="Times New Roman"/>
            </a:endParaRPr>
          </a:p>
          <a:p>
            <a:pPr indent="0" lvl="0" marL="457200" marR="152400" rtl="0" algn="l">
              <a:lnSpc>
                <a:spcPct val="142857"/>
              </a:lnSpc>
              <a:spcBef>
                <a:spcPts val="1200"/>
              </a:spcBef>
              <a:spcAft>
                <a:spcPts val="0"/>
              </a:spcAft>
              <a:buNone/>
            </a:pPr>
            <a:r>
              <a:rPr lang="en-US" sz="2400">
                <a:highlight>
                  <a:schemeClr val="lt1"/>
                </a:highlight>
                <a:latin typeface="Times New Roman"/>
                <a:ea typeface="Times New Roman"/>
                <a:cs typeface="Times New Roman"/>
                <a:sym typeface="Times New Roman"/>
              </a:rPr>
              <a:t>if REAR + 1 == 5 (overflow!), REAR = (REAR + 1)%5 = 0 (start of queue)</a:t>
            </a:r>
            <a:endParaRPr sz="2400">
              <a:highlight>
                <a:schemeClr val="lt1"/>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sz="3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1c0be8c00f2_0_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900"/>
              </a:spcAft>
              <a:buClr>
                <a:schemeClr val="dk1"/>
              </a:buClr>
              <a:buSzPts val="1100"/>
              <a:buFont typeface="Arial"/>
              <a:buNone/>
            </a:pPr>
            <a:r>
              <a:rPr b="1" lang="en-US" sz="2700">
                <a:solidFill>
                  <a:srgbClr val="25265E"/>
                </a:solidFill>
                <a:highlight>
                  <a:srgbClr val="F9FAFC"/>
                </a:highlight>
                <a:latin typeface="Times New Roman"/>
                <a:ea typeface="Times New Roman"/>
                <a:cs typeface="Times New Roman"/>
                <a:sym typeface="Times New Roman"/>
              </a:rPr>
              <a:t>Circular Queue Operations</a:t>
            </a:r>
            <a:endParaRPr sz="5100"/>
          </a:p>
        </p:txBody>
      </p:sp>
      <p:sp>
        <p:nvSpPr>
          <p:cNvPr id="307" name="Google Shape;307;g1c0be8c00f2_0_1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t/>
            </a:r>
            <a:endParaRPr b="1" sz="2000">
              <a:solidFill>
                <a:srgbClr val="25265E"/>
              </a:solidFill>
              <a:highlight>
                <a:srgbClr val="F9FAFC"/>
              </a:highlight>
              <a:latin typeface="Times New Roman"/>
              <a:ea typeface="Times New Roman"/>
              <a:cs typeface="Times New Roman"/>
              <a:sym typeface="Times New Roman"/>
            </a:endParaRPr>
          </a:p>
          <a:p>
            <a:pPr indent="0" lvl="0" marL="0" rtl="0" algn="l">
              <a:lnSpc>
                <a:spcPct val="166666"/>
              </a:lnSpc>
              <a:spcBef>
                <a:spcPts val="900"/>
              </a:spcBef>
              <a:spcAft>
                <a:spcPts val="0"/>
              </a:spcAft>
              <a:buClr>
                <a:schemeClr val="dk1"/>
              </a:buClr>
              <a:buSzPts val="1100"/>
              <a:buFont typeface="Arial"/>
              <a:buNone/>
            </a:pPr>
            <a:r>
              <a:rPr lang="en-US" sz="2000">
                <a:highlight>
                  <a:srgbClr val="F9FAFC"/>
                </a:highlight>
                <a:latin typeface="Times New Roman"/>
                <a:ea typeface="Times New Roman"/>
                <a:cs typeface="Times New Roman"/>
                <a:sym typeface="Times New Roman"/>
              </a:rPr>
              <a:t>The circular queue work as follows:</a:t>
            </a:r>
            <a:endParaRPr sz="2000">
              <a:highlight>
                <a:srgbClr val="F9FAFC"/>
              </a:highlight>
              <a:latin typeface="Times New Roman"/>
              <a:ea typeface="Times New Roman"/>
              <a:cs typeface="Times New Roman"/>
              <a:sym typeface="Times New Roman"/>
            </a:endParaRPr>
          </a:p>
          <a:p>
            <a:pPr indent="-355600" lvl="0" marL="457200" rtl="0" algn="l">
              <a:lnSpc>
                <a:spcPct val="166666"/>
              </a:lnSpc>
              <a:spcBef>
                <a:spcPts val="1200"/>
              </a:spcBef>
              <a:spcAft>
                <a:spcPts val="0"/>
              </a:spcAft>
              <a:buSzPts val="2000"/>
              <a:buChar char="●"/>
            </a:pPr>
            <a:r>
              <a:rPr lang="en-US" sz="2000">
                <a:highlight>
                  <a:srgbClr val="F9FAFC"/>
                </a:highlight>
                <a:latin typeface="Times New Roman"/>
                <a:ea typeface="Times New Roman"/>
                <a:cs typeface="Times New Roman"/>
                <a:sym typeface="Times New Roman"/>
              </a:rPr>
              <a:t>two pointers FRONT and REAR</a:t>
            </a:r>
            <a:endParaRPr sz="2000">
              <a:highlight>
                <a:srgbClr val="F9FAFC"/>
              </a:highlight>
              <a:latin typeface="Times New Roman"/>
              <a:ea typeface="Times New Roman"/>
              <a:cs typeface="Times New Roman"/>
              <a:sym typeface="Times New Roman"/>
            </a:endParaRPr>
          </a:p>
          <a:p>
            <a:pPr indent="-355600" lvl="0" marL="457200" rtl="0" algn="l">
              <a:lnSpc>
                <a:spcPct val="166666"/>
              </a:lnSpc>
              <a:spcBef>
                <a:spcPts val="0"/>
              </a:spcBef>
              <a:spcAft>
                <a:spcPts val="0"/>
              </a:spcAft>
              <a:buSzPts val="2000"/>
              <a:buChar char="●"/>
            </a:pPr>
            <a:r>
              <a:rPr lang="en-US" sz="2000">
                <a:highlight>
                  <a:srgbClr val="F9FAFC"/>
                </a:highlight>
                <a:latin typeface="Times New Roman"/>
                <a:ea typeface="Times New Roman"/>
                <a:cs typeface="Times New Roman"/>
                <a:sym typeface="Times New Roman"/>
              </a:rPr>
              <a:t>FRONT track the first element of the queue</a:t>
            </a:r>
            <a:endParaRPr sz="2000">
              <a:highlight>
                <a:srgbClr val="F9FAFC"/>
              </a:highlight>
              <a:latin typeface="Times New Roman"/>
              <a:ea typeface="Times New Roman"/>
              <a:cs typeface="Times New Roman"/>
              <a:sym typeface="Times New Roman"/>
            </a:endParaRPr>
          </a:p>
          <a:p>
            <a:pPr indent="-355600" lvl="0" marL="457200" rtl="0" algn="l">
              <a:lnSpc>
                <a:spcPct val="166666"/>
              </a:lnSpc>
              <a:spcBef>
                <a:spcPts val="0"/>
              </a:spcBef>
              <a:spcAft>
                <a:spcPts val="0"/>
              </a:spcAft>
              <a:buSzPts val="2000"/>
              <a:buChar char="●"/>
            </a:pPr>
            <a:r>
              <a:rPr lang="en-US" sz="2000">
                <a:highlight>
                  <a:srgbClr val="F9FAFC"/>
                </a:highlight>
                <a:latin typeface="Times New Roman"/>
                <a:ea typeface="Times New Roman"/>
                <a:cs typeface="Times New Roman"/>
                <a:sym typeface="Times New Roman"/>
              </a:rPr>
              <a:t>REAR track the last elements of the queue</a:t>
            </a:r>
            <a:endParaRPr sz="2000">
              <a:highlight>
                <a:srgbClr val="F9FAFC"/>
              </a:highlight>
              <a:latin typeface="Times New Roman"/>
              <a:ea typeface="Times New Roman"/>
              <a:cs typeface="Times New Roman"/>
              <a:sym typeface="Times New Roman"/>
            </a:endParaRPr>
          </a:p>
          <a:p>
            <a:pPr indent="-355600" lvl="0" marL="457200" rtl="0" algn="l">
              <a:lnSpc>
                <a:spcPct val="166666"/>
              </a:lnSpc>
              <a:spcBef>
                <a:spcPts val="0"/>
              </a:spcBef>
              <a:spcAft>
                <a:spcPts val="0"/>
              </a:spcAft>
              <a:buSzPts val="2000"/>
              <a:buChar char="●"/>
            </a:pPr>
            <a:r>
              <a:rPr lang="en-US" sz="2000">
                <a:highlight>
                  <a:srgbClr val="F9FAFC"/>
                </a:highlight>
                <a:latin typeface="Times New Roman"/>
                <a:ea typeface="Times New Roman"/>
                <a:cs typeface="Times New Roman"/>
                <a:sym typeface="Times New Roman"/>
              </a:rPr>
              <a:t>initially, set value of FRONT and REAR to -1</a:t>
            </a:r>
            <a:endParaRPr sz="2000">
              <a:highlight>
                <a:srgbClr val="F9FAFC"/>
              </a:highlight>
              <a:latin typeface="Times New Roman"/>
              <a:ea typeface="Times New Roman"/>
              <a:cs typeface="Times New Roman"/>
              <a:sym typeface="Times New Roman"/>
            </a:endParaRPr>
          </a:p>
          <a:p>
            <a:pPr indent="0" lvl="0" marL="0" rtl="0" algn="l">
              <a:spcBef>
                <a:spcPts val="45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c0be8c00f2_0_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Operations</a:t>
            </a:r>
            <a:endParaRPr/>
          </a:p>
        </p:txBody>
      </p:sp>
      <p:sp>
        <p:nvSpPr>
          <p:cNvPr id="313" name="Google Shape;313;g1c0be8c00f2_0_22"/>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688"/>
              <a:buFont typeface="Arial"/>
              <a:buNone/>
            </a:pPr>
            <a:r>
              <a:rPr b="1" lang="en-US" sz="2045">
                <a:solidFill>
                  <a:srgbClr val="25265E"/>
                </a:solidFill>
                <a:highlight>
                  <a:srgbClr val="F9FAFC"/>
                </a:highlight>
                <a:latin typeface="Times New Roman"/>
                <a:ea typeface="Times New Roman"/>
                <a:cs typeface="Times New Roman"/>
                <a:sym typeface="Times New Roman"/>
              </a:rPr>
              <a:t>Enqueue Operation</a:t>
            </a:r>
            <a:endParaRPr b="1" sz="2045">
              <a:solidFill>
                <a:srgbClr val="25265E"/>
              </a:solidFill>
              <a:highlight>
                <a:srgbClr val="F9FAFC"/>
              </a:highlight>
              <a:latin typeface="Times New Roman"/>
              <a:ea typeface="Times New Roman"/>
              <a:cs typeface="Times New Roman"/>
              <a:sym typeface="Times New Roman"/>
            </a:endParaRPr>
          </a:p>
          <a:p>
            <a:pPr indent="-358491" lvl="0" marL="457200" rtl="0" algn="l">
              <a:lnSpc>
                <a:spcPct val="110000"/>
              </a:lnSpc>
              <a:spcBef>
                <a:spcPts val="0"/>
              </a:spcBef>
              <a:spcAft>
                <a:spcPts val="0"/>
              </a:spcAft>
              <a:buSzPts val="2046"/>
              <a:buFont typeface="Times New Roman"/>
              <a:buChar char="●"/>
            </a:pPr>
            <a:r>
              <a:rPr lang="en-US" sz="2045">
                <a:highlight>
                  <a:srgbClr val="F9FAFC"/>
                </a:highlight>
                <a:latin typeface="Times New Roman"/>
                <a:ea typeface="Times New Roman"/>
                <a:cs typeface="Times New Roman"/>
                <a:sym typeface="Times New Roman"/>
              </a:rPr>
              <a:t>check if the queue is full</a:t>
            </a:r>
            <a:endParaRPr sz="2045">
              <a:highlight>
                <a:srgbClr val="F9FAFC"/>
              </a:highlight>
              <a:latin typeface="Times New Roman"/>
              <a:ea typeface="Times New Roman"/>
              <a:cs typeface="Times New Roman"/>
              <a:sym typeface="Times New Roman"/>
            </a:endParaRPr>
          </a:p>
          <a:p>
            <a:pPr indent="-358491" lvl="0" marL="457200" rtl="0" algn="l">
              <a:lnSpc>
                <a:spcPct val="110000"/>
              </a:lnSpc>
              <a:spcBef>
                <a:spcPts val="0"/>
              </a:spcBef>
              <a:spcAft>
                <a:spcPts val="0"/>
              </a:spcAft>
              <a:buSzPts val="2046"/>
              <a:buChar char="●"/>
            </a:pPr>
            <a:r>
              <a:rPr lang="en-US" sz="2045">
                <a:highlight>
                  <a:srgbClr val="F9FAFC"/>
                </a:highlight>
                <a:latin typeface="Times New Roman"/>
                <a:ea typeface="Times New Roman"/>
                <a:cs typeface="Times New Roman"/>
                <a:sym typeface="Times New Roman"/>
              </a:rPr>
              <a:t>for the first element, set value of FRONT to 0</a:t>
            </a:r>
            <a:endParaRPr sz="2045">
              <a:highlight>
                <a:srgbClr val="F9FAFC"/>
              </a:highlight>
              <a:latin typeface="Times New Roman"/>
              <a:ea typeface="Times New Roman"/>
              <a:cs typeface="Times New Roman"/>
              <a:sym typeface="Times New Roman"/>
            </a:endParaRPr>
          </a:p>
          <a:p>
            <a:pPr indent="-358491" lvl="0" marL="457200" rtl="0" algn="l">
              <a:lnSpc>
                <a:spcPct val="110000"/>
              </a:lnSpc>
              <a:spcBef>
                <a:spcPts val="0"/>
              </a:spcBef>
              <a:spcAft>
                <a:spcPts val="0"/>
              </a:spcAft>
              <a:buSzPts val="2046"/>
              <a:buChar char="●"/>
            </a:pPr>
            <a:r>
              <a:rPr lang="en-US" sz="2045">
                <a:highlight>
                  <a:srgbClr val="F9FAFC"/>
                </a:highlight>
                <a:latin typeface="Times New Roman"/>
                <a:ea typeface="Times New Roman"/>
                <a:cs typeface="Times New Roman"/>
                <a:sym typeface="Times New Roman"/>
              </a:rPr>
              <a:t>circularly increase the REAR index by 1 (i.e. if the rear reaches the end, next it would be at the start of the queue)</a:t>
            </a:r>
            <a:endParaRPr sz="2045">
              <a:highlight>
                <a:srgbClr val="F9FAFC"/>
              </a:highlight>
              <a:latin typeface="Times New Roman"/>
              <a:ea typeface="Times New Roman"/>
              <a:cs typeface="Times New Roman"/>
              <a:sym typeface="Times New Roman"/>
            </a:endParaRPr>
          </a:p>
          <a:p>
            <a:pPr indent="-358491" lvl="0" marL="457200" rtl="0" algn="l">
              <a:lnSpc>
                <a:spcPct val="110000"/>
              </a:lnSpc>
              <a:spcBef>
                <a:spcPts val="0"/>
              </a:spcBef>
              <a:spcAft>
                <a:spcPts val="0"/>
              </a:spcAft>
              <a:buSzPts val="2046"/>
              <a:buChar char="●"/>
            </a:pPr>
            <a:r>
              <a:rPr lang="en-US" sz="2045">
                <a:highlight>
                  <a:srgbClr val="F9FAFC"/>
                </a:highlight>
                <a:latin typeface="Times New Roman"/>
                <a:ea typeface="Times New Roman"/>
                <a:cs typeface="Times New Roman"/>
                <a:sym typeface="Times New Roman"/>
              </a:rPr>
              <a:t>add the new element in the position pointed to by REAR</a:t>
            </a:r>
            <a:endParaRPr sz="2045">
              <a:highlight>
                <a:srgbClr val="F9FAFC"/>
              </a:highlight>
              <a:latin typeface="Times New Roman"/>
              <a:ea typeface="Times New Roman"/>
              <a:cs typeface="Times New Roman"/>
              <a:sym typeface="Times New Roman"/>
            </a:endParaRPr>
          </a:p>
          <a:p>
            <a:pPr indent="0" lvl="0" marL="457200" rtl="0" algn="l">
              <a:lnSpc>
                <a:spcPct val="110000"/>
              </a:lnSpc>
              <a:spcBef>
                <a:spcPts val="0"/>
              </a:spcBef>
              <a:spcAft>
                <a:spcPts val="0"/>
              </a:spcAft>
              <a:buSzPts val="688"/>
              <a:buNone/>
            </a:pPr>
            <a:r>
              <a:t/>
            </a:r>
            <a:endParaRPr sz="2045">
              <a:highlight>
                <a:srgbClr val="F9FAFC"/>
              </a:highlight>
              <a:latin typeface="Times New Roman"/>
              <a:ea typeface="Times New Roman"/>
              <a:cs typeface="Times New Roman"/>
              <a:sym typeface="Times New Roman"/>
            </a:endParaRPr>
          </a:p>
          <a:p>
            <a:pPr indent="0" lvl="0" marL="0" rtl="0" algn="l">
              <a:lnSpc>
                <a:spcPct val="110000"/>
              </a:lnSpc>
              <a:spcBef>
                <a:spcPts val="0"/>
              </a:spcBef>
              <a:spcAft>
                <a:spcPts val="0"/>
              </a:spcAft>
              <a:buClr>
                <a:schemeClr val="dk1"/>
              </a:buClr>
              <a:buSzPts val="688"/>
              <a:buFont typeface="Arial"/>
              <a:buNone/>
            </a:pPr>
            <a:r>
              <a:rPr b="1" lang="en-US" sz="2045">
                <a:solidFill>
                  <a:srgbClr val="25265E"/>
                </a:solidFill>
                <a:highlight>
                  <a:srgbClr val="F9FAFC"/>
                </a:highlight>
                <a:latin typeface="Times New Roman"/>
                <a:ea typeface="Times New Roman"/>
                <a:cs typeface="Times New Roman"/>
                <a:sym typeface="Times New Roman"/>
              </a:rPr>
              <a:t>Dequeue Operation</a:t>
            </a:r>
            <a:endParaRPr b="1" sz="2045">
              <a:solidFill>
                <a:srgbClr val="25265E"/>
              </a:solidFill>
              <a:highlight>
                <a:srgbClr val="F9FAFC"/>
              </a:highlight>
              <a:latin typeface="Times New Roman"/>
              <a:ea typeface="Times New Roman"/>
              <a:cs typeface="Times New Roman"/>
              <a:sym typeface="Times New Roman"/>
            </a:endParaRPr>
          </a:p>
          <a:p>
            <a:pPr indent="-358491" lvl="0" marL="457200" rtl="0" algn="l">
              <a:lnSpc>
                <a:spcPct val="110000"/>
              </a:lnSpc>
              <a:spcBef>
                <a:spcPts val="0"/>
              </a:spcBef>
              <a:spcAft>
                <a:spcPts val="0"/>
              </a:spcAft>
              <a:buSzPts val="2046"/>
              <a:buFont typeface="Times New Roman"/>
              <a:buChar char="●"/>
            </a:pPr>
            <a:r>
              <a:rPr lang="en-US" sz="2045">
                <a:highlight>
                  <a:srgbClr val="F9FAFC"/>
                </a:highlight>
                <a:latin typeface="Times New Roman"/>
                <a:ea typeface="Times New Roman"/>
                <a:cs typeface="Times New Roman"/>
                <a:sym typeface="Times New Roman"/>
              </a:rPr>
              <a:t>check if the queue is empty</a:t>
            </a:r>
            <a:endParaRPr sz="2045">
              <a:highlight>
                <a:srgbClr val="F9FAFC"/>
              </a:highlight>
              <a:latin typeface="Times New Roman"/>
              <a:ea typeface="Times New Roman"/>
              <a:cs typeface="Times New Roman"/>
              <a:sym typeface="Times New Roman"/>
            </a:endParaRPr>
          </a:p>
          <a:p>
            <a:pPr indent="-358491" lvl="0" marL="457200" rtl="0" algn="l">
              <a:lnSpc>
                <a:spcPct val="110000"/>
              </a:lnSpc>
              <a:spcBef>
                <a:spcPts val="0"/>
              </a:spcBef>
              <a:spcAft>
                <a:spcPts val="0"/>
              </a:spcAft>
              <a:buSzPts val="2046"/>
              <a:buChar char="●"/>
            </a:pPr>
            <a:r>
              <a:rPr lang="en-US" sz="2045">
                <a:highlight>
                  <a:srgbClr val="F9FAFC"/>
                </a:highlight>
                <a:latin typeface="Times New Roman"/>
                <a:ea typeface="Times New Roman"/>
                <a:cs typeface="Times New Roman"/>
                <a:sym typeface="Times New Roman"/>
              </a:rPr>
              <a:t>return the value pointed by FRONT</a:t>
            </a:r>
            <a:endParaRPr sz="2045">
              <a:highlight>
                <a:srgbClr val="F9FAFC"/>
              </a:highlight>
              <a:latin typeface="Times New Roman"/>
              <a:ea typeface="Times New Roman"/>
              <a:cs typeface="Times New Roman"/>
              <a:sym typeface="Times New Roman"/>
            </a:endParaRPr>
          </a:p>
          <a:p>
            <a:pPr indent="-358491" lvl="0" marL="457200" rtl="0" algn="l">
              <a:lnSpc>
                <a:spcPct val="110000"/>
              </a:lnSpc>
              <a:spcBef>
                <a:spcPts val="0"/>
              </a:spcBef>
              <a:spcAft>
                <a:spcPts val="0"/>
              </a:spcAft>
              <a:buSzPts val="2046"/>
              <a:buChar char="●"/>
            </a:pPr>
            <a:r>
              <a:rPr lang="en-US" sz="2045">
                <a:highlight>
                  <a:srgbClr val="F9FAFC"/>
                </a:highlight>
                <a:latin typeface="Times New Roman"/>
                <a:ea typeface="Times New Roman"/>
                <a:cs typeface="Times New Roman"/>
                <a:sym typeface="Times New Roman"/>
              </a:rPr>
              <a:t>circularly increase the FRONT index by 1</a:t>
            </a:r>
            <a:endParaRPr sz="2045">
              <a:highlight>
                <a:srgbClr val="F9FAFC"/>
              </a:highlight>
              <a:latin typeface="Times New Roman"/>
              <a:ea typeface="Times New Roman"/>
              <a:cs typeface="Times New Roman"/>
              <a:sym typeface="Times New Roman"/>
            </a:endParaRPr>
          </a:p>
          <a:p>
            <a:pPr indent="-358491" lvl="0" marL="457200" rtl="0" algn="l">
              <a:lnSpc>
                <a:spcPct val="110000"/>
              </a:lnSpc>
              <a:spcBef>
                <a:spcPts val="0"/>
              </a:spcBef>
              <a:spcAft>
                <a:spcPts val="0"/>
              </a:spcAft>
              <a:buSzPts val="2046"/>
              <a:buChar char="●"/>
            </a:pPr>
            <a:r>
              <a:rPr lang="en-US" sz="2045">
                <a:highlight>
                  <a:srgbClr val="F9FAFC"/>
                </a:highlight>
                <a:latin typeface="Times New Roman"/>
                <a:ea typeface="Times New Roman"/>
                <a:cs typeface="Times New Roman"/>
                <a:sym typeface="Times New Roman"/>
              </a:rPr>
              <a:t>for the last element, reset the values of FRONT and REAR to -1</a:t>
            </a:r>
            <a:endParaRPr sz="2045">
              <a:highlight>
                <a:srgbClr val="F9FAFC"/>
              </a:highlight>
              <a:latin typeface="Times New Roman"/>
              <a:ea typeface="Times New Roman"/>
              <a:cs typeface="Times New Roman"/>
              <a:sym typeface="Times New Roman"/>
            </a:endParaRPr>
          </a:p>
          <a:p>
            <a:pPr indent="0" lvl="0" marL="0" rtl="0" algn="l">
              <a:lnSpc>
                <a:spcPct val="70000"/>
              </a:lnSpc>
              <a:spcBef>
                <a:spcPts val="1000"/>
              </a:spcBef>
              <a:spcAft>
                <a:spcPts val="0"/>
              </a:spcAft>
              <a:buSzPts val="688"/>
              <a:buNone/>
            </a:pPr>
            <a:r>
              <a:t/>
            </a:r>
            <a:endParaRPr sz="175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c0be8c00f2_0_2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Operations</a:t>
            </a:r>
            <a:endParaRPr/>
          </a:p>
        </p:txBody>
      </p:sp>
      <p:sp>
        <p:nvSpPr>
          <p:cNvPr id="319" name="Google Shape;319;g1c0be8c00f2_0_28"/>
          <p:cNvSpPr txBox="1"/>
          <p:nvPr>
            <p:ph idx="1" type="body"/>
          </p:nvPr>
        </p:nvSpPr>
        <p:spPr>
          <a:xfrm>
            <a:off x="838200" y="1825625"/>
            <a:ext cx="10515600" cy="5032500"/>
          </a:xfrm>
          <a:prstGeom prst="rect">
            <a:avLst/>
          </a:prstGeom>
        </p:spPr>
        <p:txBody>
          <a:bodyPr anchorCtr="0" anchor="t" bIns="45700" lIns="91425" spcFirstLastPara="1" rIns="91425" wrap="square" tIns="45700">
            <a:noAutofit/>
          </a:bodyPr>
          <a:lstStyle/>
          <a:p>
            <a:pPr indent="0" lvl="0" marL="0" rtl="0" algn="l">
              <a:lnSpc>
                <a:spcPct val="167000"/>
              </a:lnSpc>
              <a:spcBef>
                <a:spcPts val="0"/>
              </a:spcBef>
              <a:spcAft>
                <a:spcPts val="0"/>
              </a:spcAft>
              <a:buClr>
                <a:schemeClr val="dk1"/>
              </a:buClr>
              <a:buSzPts val="1100"/>
              <a:buFont typeface="Arial"/>
              <a:buNone/>
            </a:pPr>
            <a:r>
              <a:rPr lang="en-US" sz="1900">
                <a:highlight>
                  <a:srgbClr val="F9FAFC"/>
                </a:highlight>
                <a:latin typeface="Times New Roman"/>
                <a:ea typeface="Times New Roman"/>
                <a:cs typeface="Times New Roman"/>
                <a:sym typeface="Times New Roman"/>
              </a:rPr>
              <a:t>However, the check for full queue has a new additional case:</a:t>
            </a:r>
            <a:endParaRPr sz="1900">
              <a:highlight>
                <a:srgbClr val="F9FAFC"/>
              </a:highlight>
              <a:latin typeface="Times New Roman"/>
              <a:ea typeface="Times New Roman"/>
              <a:cs typeface="Times New Roman"/>
              <a:sym typeface="Times New Roman"/>
            </a:endParaRPr>
          </a:p>
          <a:p>
            <a:pPr indent="-349250" lvl="0" marL="457200" rtl="0" algn="l">
              <a:lnSpc>
                <a:spcPct val="167000"/>
              </a:lnSpc>
              <a:spcBef>
                <a:spcPts val="0"/>
              </a:spcBef>
              <a:spcAft>
                <a:spcPts val="0"/>
              </a:spcAft>
              <a:buSzPts val="1900"/>
              <a:buChar char="●"/>
            </a:pPr>
            <a:r>
              <a:rPr lang="en-US" sz="1900">
                <a:highlight>
                  <a:srgbClr val="F9FAFC"/>
                </a:highlight>
                <a:latin typeface="Times New Roman"/>
                <a:ea typeface="Times New Roman"/>
                <a:cs typeface="Times New Roman"/>
                <a:sym typeface="Times New Roman"/>
              </a:rPr>
              <a:t>Case 1: FRONT = 0 &amp;&amp; REAR == SIZE - 1</a:t>
            </a:r>
            <a:endParaRPr sz="1900">
              <a:highlight>
                <a:srgbClr val="F9FAFC"/>
              </a:highlight>
              <a:latin typeface="Times New Roman"/>
              <a:ea typeface="Times New Roman"/>
              <a:cs typeface="Times New Roman"/>
              <a:sym typeface="Times New Roman"/>
            </a:endParaRPr>
          </a:p>
          <a:p>
            <a:pPr indent="-349250" lvl="0" marL="457200" rtl="0" algn="l">
              <a:lnSpc>
                <a:spcPct val="167000"/>
              </a:lnSpc>
              <a:spcBef>
                <a:spcPts val="0"/>
              </a:spcBef>
              <a:spcAft>
                <a:spcPts val="0"/>
              </a:spcAft>
              <a:buSzPts val="1900"/>
              <a:buChar char="●"/>
            </a:pPr>
            <a:r>
              <a:rPr lang="en-US" sz="1900">
                <a:highlight>
                  <a:srgbClr val="F9FAFC"/>
                </a:highlight>
                <a:latin typeface="Times New Roman"/>
                <a:ea typeface="Times New Roman"/>
                <a:cs typeface="Times New Roman"/>
                <a:sym typeface="Times New Roman"/>
              </a:rPr>
              <a:t>Case 2: FRONT = REAR + 1</a:t>
            </a:r>
            <a:endParaRPr sz="1900">
              <a:highlight>
                <a:srgbClr val="F9FAFC"/>
              </a:highlight>
              <a:latin typeface="Times New Roman"/>
              <a:ea typeface="Times New Roman"/>
              <a:cs typeface="Times New Roman"/>
              <a:sym typeface="Times New Roman"/>
            </a:endParaRPr>
          </a:p>
          <a:p>
            <a:pPr indent="0" lvl="0" marL="0" rtl="0" algn="l">
              <a:lnSpc>
                <a:spcPct val="167000"/>
              </a:lnSpc>
              <a:spcBef>
                <a:spcPts val="0"/>
              </a:spcBef>
              <a:spcAft>
                <a:spcPts val="0"/>
              </a:spcAft>
              <a:buClr>
                <a:schemeClr val="dk1"/>
              </a:buClr>
              <a:buSzPts val="1100"/>
              <a:buFont typeface="Arial"/>
              <a:buNone/>
            </a:pPr>
            <a:r>
              <a:rPr lang="en-US" sz="1900">
                <a:highlight>
                  <a:srgbClr val="F9FAFC"/>
                </a:highlight>
                <a:latin typeface="Times New Roman"/>
                <a:ea typeface="Times New Roman"/>
                <a:cs typeface="Times New Roman"/>
                <a:sym typeface="Times New Roman"/>
              </a:rPr>
              <a:t>The second case happens when REAR starts from 0 due to circular increment and when its value is just 1 less than FRONT, the queue is full.</a:t>
            </a:r>
            <a:endParaRPr sz="1900">
              <a:highlight>
                <a:srgbClr val="F9FAFC"/>
              </a:highlight>
              <a:latin typeface="Times New Roman"/>
              <a:ea typeface="Times New Roman"/>
              <a:cs typeface="Times New Roman"/>
              <a:sym typeface="Times New Roman"/>
            </a:endParaRPr>
          </a:p>
          <a:p>
            <a:pPr indent="0" lvl="0" marL="0" rtl="0" algn="l">
              <a:lnSpc>
                <a:spcPct val="167000"/>
              </a:lnSpc>
              <a:spcBef>
                <a:spcPts val="0"/>
              </a:spcBef>
              <a:spcAft>
                <a:spcPts val="0"/>
              </a:spcAft>
              <a:buClr>
                <a:schemeClr val="dk1"/>
              </a:buClr>
              <a:buSzPts val="1100"/>
              <a:buFont typeface="Arial"/>
              <a:buNone/>
            </a:pPr>
            <a:r>
              <a:rPr lang="en-US" sz="1900">
                <a:highlight>
                  <a:srgbClr val="F9FAFC"/>
                </a:highlight>
                <a:latin typeface="Times New Roman"/>
                <a:ea typeface="Times New Roman"/>
                <a:cs typeface="Times New Roman"/>
                <a:sym typeface="Times New Roman"/>
              </a:rPr>
              <a:t>However, the check for full queue has a new additional case:</a:t>
            </a:r>
            <a:endParaRPr sz="1900">
              <a:highlight>
                <a:srgbClr val="F9FAFC"/>
              </a:highlight>
              <a:latin typeface="Times New Roman"/>
              <a:ea typeface="Times New Roman"/>
              <a:cs typeface="Times New Roman"/>
              <a:sym typeface="Times New Roman"/>
            </a:endParaRPr>
          </a:p>
          <a:p>
            <a:pPr indent="-349250" lvl="0" marL="457200" rtl="0" algn="l">
              <a:lnSpc>
                <a:spcPct val="167000"/>
              </a:lnSpc>
              <a:spcBef>
                <a:spcPts val="0"/>
              </a:spcBef>
              <a:spcAft>
                <a:spcPts val="0"/>
              </a:spcAft>
              <a:buSzPts val="1900"/>
              <a:buChar char="●"/>
            </a:pPr>
            <a:r>
              <a:rPr lang="en-US" sz="1900">
                <a:highlight>
                  <a:srgbClr val="F9FAFC"/>
                </a:highlight>
                <a:latin typeface="Times New Roman"/>
                <a:ea typeface="Times New Roman"/>
                <a:cs typeface="Times New Roman"/>
                <a:sym typeface="Times New Roman"/>
              </a:rPr>
              <a:t>Case 1: FRONT = 0 &amp;&amp; REAR == SIZE - 1</a:t>
            </a:r>
            <a:endParaRPr sz="1900">
              <a:highlight>
                <a:srgbClr val="F9FAFC"/>
              </a:highlight>
              <a:latin typeface="Times New Roman"/>
              <a:ea typeface="Times New Roman"/>
              <a:cs typeface="Times New Roman"/>
              <a:sym typeface="Times New Roman"/>
            </a:endParaRPr>
          </a:p>
          <a:p>
            <a:pPr indent="-349250" lvl="0" marL="457200" rtl="0" algn="l">
              <a:lnSpc>
                <a:spcPct val="167000"/>
              </a:lnSpc>
              <a:spcBef>
                <a:spcPts val="0"/>
              </a:spcBef>
              <a:spcAft>
                <a:spcPts val="0"/>
              </a:spcAft>
              <a:buSzPts val="1900"/>
              <a:buChar char="●"/>
            </a:pPr>
            <a:r>
              <a:rPr lang="en-US" sz="1900">
                <a:highlight>
                  <a:srgbClr val="F9FAFC"/>
                </a:highlight>
                <a:latin typeface="Times New Roman"/>
                <a:ea typeface="Times New Roman"/>
                <a:cs typeface="Times New Roman"/>
                <a:sym typeface="Times New Roman"/>
              </a:rPr>
              <a:t>Case 2: FRONT = REAR + 1</a:t>
            </a:r>
            <a:endParaRPr sz="1900">
              <a:highlight>
                <a:srgbClr val="F9FAFC"/>
              </a:highlight>
              <a:latin typeface="Times New Roman"/>
              <a:ea typeface="Times New Roman"/>
              <a:cs typeface="Times New Roman"/>
              <a:sym typeface="Times New Roman"/>
            </a:endParaRPr>
          </a:p>
          <a:p>
            <a:pPr indent="0" lvl="0" marL="0" rtl="0" algn="l">
              <a:lnSpc>
                <a:spcPct val="167000"/>
              </a:lnSpc>
              <a:spcBef>
                <a:spcPts val="0"/>
              </a:spcBef>
              <a:spcAft>
                <a:spcPts val="0"/>
              </a:spcAft>
              <a:buClr>
                <a:schemeClr val="dk1"/>
              </a:buClr>
              <a:buSzPts val="1100"/>
              <a:buFont typeface="Arial"/>
              <a:buNone/>
            </a:pPr>
            <a:r>
              <a:rPr lang="en-US" sz="1900">
                <a:highlight>
                  <a:srgbClr val="F9FAFC"/>
                </a:highlight>
                <a:latin typeface="Times New Roman"/>
                <a:ea typeface="Times New Roman"/>
                <a:cs typeface="Times New Roman"/>
                <a:sym typeface="Times New Roman"/>
              </a:rPr>
              <a:t>The second case happens when REAR starts from 0 due to circular increment and when its value is just 1 less than FRONT, the queue is full.</a:t>
            </a:r>
            <a:endParaRPr sz="1900">
              <a:highlight>
                <a:srgbClr val="F9FAFC"/>
              </a:highlight>
              <a:latin typeface="Times New Roman"/>
              <a:ea typeface="Times New Roman"/>
              <a:cs typeface="Times New Roman"/>
              <a:sym typeface="Times New Roman"/>
            </a:endParaRPr>
          </a:p>
          <a:p>
            <a:pPr indent="0" lvl="0" marL="0" rtl="0" algn="l">
              <a:lnSpc>
                <a:spcPct val="70000"/>
              </a:lnSpc>
              <a:spcBef>
                <a:spcPts val="1000"/>
              </a:spcBef>
              <a:spcAft>
                <a:spcPts val="0"/>
              </a:spcAft>
              <a:buSzPts val="688"/>
              <a:buNone/>
            </a:pPr>
            <a:r>
              <a:t/>
            </a:r>
            <a:endParaRPr b="1" sz="2045">
              <a:solidFill>
                <a:srgbClr val="25265E"/>
              </a:solidFill>
              <a:highlight>
                <a:srgbClr val="F9FAFC"/>
              </a:highlight>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1c0be8c00f2_0_4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Enqueue</a:t>
            </a:r>
            <a:endParaRPr/>
          </a:p>
        </p:txBody>
      </p:sp>
      <p:sp>
        <p:nvSpPr>
          <p:cNvPr id="325" name="Google Shape;325;g1c0be8c00f2_0_4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92500" lnSpcReduction="20000"/>
          </a:bodyPr>
          <a:lstStyle/>
          <a:p>
            <a:pPr indent="0" lvl="0" marL="0" rtl="0" algn="just">
              <a:lnSpc>
                <a:spcPct val="115000"/>
              </a:lnSpc>
              <a:spcBef>
                <a:spcPts val="0"/>
              </a:spcBef>
              <a:spcAft>
                <a:spcPts val="0"/>
              </a:spcAft>
              <a:buClr>
                <a:schemeClr val="dk1"/>
              </a:buClr>
              <a:buSzPct val="49816"/>
              <a:buFont typeface="Arial"/>
              <a:buNone/>
            </a:pPr>
            <a:r>
              <a:rPr b="1" lang="en-US" sz="2208">
                <a:solidFill>
                  <a:srgbClr val="333333"/>
                </a:solidFill>
                <a:highlight>
                  <a:srgbClr val="FFFFFF"/>
                </a:highlight>
                <a:latin typeface="Times New Roman"/>
                <a:ea typeface="Times New Roman"/>
                <a:cs typeface="Times New Roman"/>
                <a:sym typeface="Times New Roman"/>
              </a:rPr>
              <a:t>Step 1:</a:t>
            </a:r>
            <a:r>
              <a:rPr lang="en-US" sz="2208">
                <a:solidFill>
                  <a:srgbClr val="333333"/>
                </a:solidFill>
                <a:highlight>
                  <a:srgbClr val="FFFFFF"/>
                </a:highlight>
                <a:latin typeface="Times New Roman"/>
                <a:ea typeface="Times New Roman"/>
                <a:cs typeface="Times New Roman"/>
                <a:sym typeface="Times New Roman"/>
              </a:rPr>
              <a:t> IF (REAR+1)%MAX = FRONT</a:t>
            </a:r>
            <a:endParaRPr sz="2208">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9816"/>
              <a:buFont typeface="Arial"/>
              <a:buNone/>
            </a:pPr>
            <a:r>
              <a:rPr lang="en-US" sz="2208">
                <a:solidFill>
                  <a:srgbClr val="333333"/>
                </a:solidFill>
                <a:highlight>
                  <a:srgbClr val="FFFFFF"/>
                </a:highlight>
                <a:latin typeface="Times New Roman"/>
                <a:ea typeface="Times New Roman"/>
                <a:cs typeface="Times New Roman"/>
                <a:sym typeface="Times New Roman"/>
              </a:rPr>
              <a:t>Write " OVERFLOW "</a:t>
            </a:r>
            <a:endParaRPr sz="2208">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9816"/>
              <a:buFont typeface="Arial"/>
              <a:buNone/>
            </a:pPr>
            <a:r>
              <a:rPr lang="en-US" sz="2208">
                <a:solidFill>
                  <a:srgbClr val="333333"/>
                </a:solidFill>
                <a:highlight>
                  <a:srgbClr val="FFFFFF"/>
                </a:highlight>
                <a:latin typeface="Times New Roman"/>
                <a:ea typeface="Times New Roman"/>
                <a:cs typeface="Times New Roman"/>
                <a:sym typeface="Times New Roman"/>
              </a:rPr>
              <a:t>Goto step 4</a:t>
            </a:r>
            <a:endParaRPr sz="2208">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9816"/>
              <a:buFont typeface="Arial"/>
              <a:buNone/>
            </a:pPr>
            <a:r>
              <a:rPr lang="en-US" sz="2208">
                <a:solidFill>
                  <a:srgbClr val="333333"/>
                </a:solidFill>
                <a:highlight>
                  <a:srgbClr val="FFFFFF"/>
                </a:highlight>
                <a:latin typeface="Times New Roman"/>
                <a:ea typeface="Times New Roman"/>
                <a:cs typeface="Times New Roman"/>
                <a:sym typeface="Times New Roman"/>
              </a:rPr>
              <a:t>[End OF IF]</a:t>
            </a:r>
            <a:endParaRPr sz="2208">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9816"/>
              <a:buFont typeface="Arial"/>
              <a:buNone/>
            </a:pPr>
            <a:r>
              <a:rPr b="1" lang="en-US" sz="2208">
                <a:solidFill>
                  <a:srgbClr val="333333"/>
                </a:solidFill>
                <a:highlight>
                  <a:srgbClr val="FFFFFF"/>
                </a:highlight>
                <a:latin typeface="Times New Roman"/>
                <a:ea typeface="Times New Roman"/>
                <a:cs typeface="Times New Roman"/>
                <a:sym typeface="Times New Roman"/>
              </a:rPr>
              <a:t>Step 2:</a:t>
            </a:r>
            <a:r>
              <a:rPr lang="en-US" sz="2208">
                <a:solidFill>
                  <a:srgbClr val="333333"/>
                </a:solidFill>
                <a:highlight>
                  <a:srgbClr val="FFFFFF"/>
                </a:highlight>
                <a:latin typeface="Times New Roman"/>
                <a:ea typeface="Times New Roman"/>
                <a:cs typeface="Times New Roman"/>
                <a:sym typeface="Times New Roman"/>
              </a:rPr>
              <a:t> IF FRONT = -1 and REAR = -1</a:t>
            </a:r>
            <a:endParaRPr sz="2208">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9816"/>
              <a:buFont typeface="Arial"/>
              <a:buNone/>
            </a:pPr>
            <a:r>
              <a:rPr lang="en-US" sz="2208">
                <a:solidFill>
                  <a:srgbClr val="333333"/>
                </a:solidFill>
                <a:highlight>
                  <a:srgbClr val="FFFFFF"/>
                </a:highlight>
                <a:latin typeface="Times New Roman"/>
                <a:ea typeface="Times New Roman"/>
                <a:cs typeface="Times New Roman"/>
                <a:sym typeface="Times New Roman"/>
              </a:rPr>
              <a:t>SET FRONT = REAR = 0</a:t>
            </a:r>
            <a:endParaRPr sz="2208">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9816"/>
              <a:buFont typeface="Arial"/>
              <a:buNone/>
            </a:pPr>
            <a:r>
              <a:rPr lang="en-US" sz="2208">
                <a:solidFill>
                  <a:srgbClr val="333333"/>
                </a:solidFill>
                <a:highlight>
                  <a:srgbClr val="FFFFFF"/>
                </a:highlight>
                <a:latin typeface="Times New Roman"/>
                <a:ea typeface="Times New Roman"/>
                <a:cs typeface="Times New Roman"/>
                <a:sym typeface="Times New Roman"/>
              </a:rPr>
              <a:t>ELSE IF REAR = MAX - 1 and FRONT ! = 0</a:t>
            </a:r>
            <a:endParaRPr sz="2208">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9816"/>
              <a:buFont typeface="Arial"/>
              <a:buNone/>
            </a:pPr>
            <a:r>
              <a:rPr lang="en-US" sz="2208">
                <a:solidFill>
                  <a:srgbClr val="333333"/>
                </a:solidFill>
                <a:highlight>
                  <a:srgbClr val="FFFFFF"/>
                </a:highlight>
                <a:latin typeface="Times New Roman"/>
                <a:ea typeface="Times New Roman"/>
                <a:cs typeface="Times New Roman"/>
                <a:sym typeface="Times New Roman"/>
              </a:rPr>
              <a:t>SET REAR = 0</a:t>
            </a:r>
            <a:endParaRPr sz="2208">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9816"/>
              <a:buFont typeface="Arial"/>
              <a:buNone/>
            </a:pPr>
            <a:r>
              <a:rPr lang="en-US" sz="2208">
                <a:solidFill>
                  <a:srgbClr val="333333"/>
                </a:solidFill>
                <a:highlight>
                  <a:srgbClr val="FFFFFF"/>
                </a:highlight>
                <a:latin typeface="Times New Roman"/>
                <a:ea typeface="Times New Roman"/>
                <a:cs typeface="Times New Roman"/>
                <a:sym typeface="Times New Roman"/>
              </a:rPr>
              <a:t>ELSE</a:t>
            </a:r>
            <a:endParaRPr sz="2208">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9816"/>
              <a:buFont typeface="Arial"/>
              <a:buNone/>
            </a:pPr>
            <a:r>
              <a:rPr lang="en-US" sz="2208">
                <a:solidFill>
                  <a:srgbClr val="333333"/>
                </a:solidFill>
                <a:highlight>
                  <a:srgbClr val="FFFFFF"/>
                </a:highlight>
                <a:latin typeface="Times New Roman"/>
                <a:ea typeface="Times New Roman"/>
                <a:cs typeface="Times New Roman"/>
                <a:sym typeface="Times New Roman"/>
              </a:rPr>
              <a:t>SET REAR = (REAR + 1) % MAX</a:t>
            </a:r>
            <a:endParaRPr sz="2208">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9816"/>
              <a:buFont typeface="Arial"/>
              <a:buNone/>
            </a:pPr>
            <a:r>
              <a:rPr lang="en-US" sz="2208">
                <a:solidFill>
                  <a:srgbClr val="333333"/>
                </a:solidFill>
                <a:highlight>
                  <a:srgbClr val="FFFFFF"/>
                </a:highlight>
                <a:latin typeface="Times New Roman"/>
                <a:ea typeface="Times New Roman"/>
                <a:cs typeface="Times New Roman"/>
                <a:sym typeface="Times New Roman"/>
              </a:rPr>
              <a:t>[END OF IF]</a:t>
            </a:r>
            <a:endParaRPr sz="2208">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2208">
                <a:solidFill>
                  <a:srgbClr val="333333"/>
                </a:solidFill>
                <a:highlight>
                  <a:srgbClr val="FFFFFF"/>
                </a:highlight>
                <a:latin typeface="Times New Roman"/>
                <a:ea typeface="Times New Roman"/>
                <a:cs typeface="Times New Roman"/>
                <a:sym typeface="Times New Roman"/>
              </a:rPr>
              <a:t>Step 3:</a:t>
            </a:r>
            <a:r>
              <a:rPr lang="en-US" sz="2208">
                <a:solidFill>
                  <a:srgbClr val="333333"/>
                </a:solidFill>
                <a:highlight>
                  <a:srgbClr val="FFFFFF"/>
                </a:highlight>
                <a:latin typeface="Times New Roman"/>
                <a:ea typeface="Times New Roman"/>
                <a:cs typeface="Times New Roman"/>
                <a:sym typeface="Times New Roman"/>
              </a:rPr>
              <a:t> SET QUEUE[REAR] = VAL</a:t>
            </a:r>
            <a:endParaRPr sz="2208">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9816"/>
              <a:buFont typeface="Arial"/>
              <a:buNone/>
            </a:pPr>
            <a:r>
              <a:rPr lang="en-US" sz="2208">
                <a:solidFill>
                  <a:srgbClr val="333333"/>
                </a:solidFill>
                <a:highlight>
                  <a:srgbClr val="FFFFFF"/>
                </a:highlight>
                <a:latin typeface="Times New Roman"/>
                <a:ea typeface="Times New Roman"/>
                <a:cs typeface="Times New Roman"/>
                <a:sym typeface="Times New Roman"/>
              </a:rPr>
              <a:t>step 4 exit</a:t>
            </a:r>
            <a:endParaRPr sz="2208">
              <a:solidFill>
                <a:srgbClr val="333333"/>
              </a:solidFill>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838200" y="365126"/>
            <a:ext cx="10515600" cy="95917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60"/>
              <a:buFont typeface="Calibri"/>
              <a:buNone/>
            </a:pPr>
            <a:r>
              <a:rPr lang="en-US" sz="3559"/>
              <a:t>Implementation of Infix to Postfix expression-Transformation and its evaluation program</a:t>
            </a:r>
            <a:br>
              <a:rPr lang="en-US" sz="3559"/>
            </a:br>
            <a:endParaRPr sz="3559"/>
          </a:p>
        </p:txBody>
      </p:sp>
      <p:sp>
        <p:nvSpPr>
          <p:cNvPr id="107" name="Google Shape;107;p4"/>
          <p:cNvSpPr txBox="1"/>
          <p:nvPr>
            <p:ph idx="1" type="body"/>
          </p:nvPr>
        </p:nvSpPr>
        <p:spPr>
          <a:xfrm>
            <a:off x="838200" y="1250731"/>
            <a:ext cx="10515600" cy="5370786"/>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b="1" lang="en-US" sz="4000"/>
              <a:t>Algorithm</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Let, X is an arithmetic expression written in infix notation. This algorithm finds the equivalent postfix expression Y.</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Push “(“onto Stack, and add “)” to the end of X.</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Scan X from left to right and repeat Step 3 to 6 for each element of X until the Stack is empty.</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If an operand is encountered, add it to Y.</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If a left parenthesis is encountered, push it onto Stack.</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If an operator is encountered ,then:</a:t>
            </a:r>
            <a:endParaRPr/>
          </a:p>
          <a:p>
            <a:pPr indent="0" lvl="1" marL="457200" rtl="0" algn="l">
              <a:lnSpc>
                <a:spcPct val="90000"/>
              </a:lnSpc>
              <a:spcBef>
                <a:spcPts val="500"/>
              </a:spcBef>
              <a:spcAft>
                <a:spcPts val="0"/>
              </a:spcAft>
              <a:buClr>
                <a:schemeClr val="dk1"/>
              </a:buClr>
              <a:buSzPct val="100000"/>
              <a:buNone/>
            </a:pPr>
            <a:r>
              <a:rPr lang="en-US"/>
              <a:t>Repeatedly pop from Stack and add to Y each operator (on the top of Stack) which has the same precedence as or higher precedence than operator.</a:t>
            </a:r>
            <a:endParaRPr/>
          </a:p>
          <a:p>
            <a:pPr indent="0" lvl="1" marL="457200" rtl="0" algn="l">
              <a:lnSpc>
                <a:spcPct val="90000"/>
              </a:lnSpc>
              <a:spcBef>
                <a:spcPts val="500"/>
              </a:spcBef>
              <a:spcAft>
                <a:spcPts val="0"/>
              </a:spcAft>
              <a:buClr>
                <a:schemeClr val="dk1"/>
              </a:buClr>
              <a:buSzPct val="100000"/>
              <a:buNone/>
            </a:pPr>
            <a:r>
              <a:rPr lang="en-US"/>
              <a:t>Add operator to Stack.</a:t>
            </a:r>
            <a:br>
              <a:rPr lang="en-US"/>
            </a:br>
            <a:r>
              <a:rPr lang="en-US"/>
              <a:t>[End of If]</a:t>
            </a:r>
            <a:endParaRPr/>
          </a:p>
          <a:p>
            <a:pPr indent="0" lvl="0" marL="0" rtl="0" algn="l">
              <a:lnSpc>
                <a:spcPct val="90000"/>
              </a:lnSpc>
              <a:spcBef>
                <a:spcPts val="1000"/>
              </a:spcBef>
              <a:spcAft>
                <a:spcPts val="0"/>
              </a:spcAft>
              <a:buClr>
                <a:schemeClr val="dk1"/>
              </a:buClr>
              <a:buSzPct val="100000"/>
              <a:buNone/>
            </a:pPr>
            <a:r>
              <a:rPr lang="en-US"/>
              <a:t>7.      If a right parenthesis is encountered ,then:</a:t>
            </a:r>
            <a:endParaRPr/>
          </a:p>
          <a:p>
            <a:pPr indent="0" lvl="1" marL="457200" rtl="0" algn="l">
              <a:lnSpc>
                <a:spcPct val="90000"/>
              </a:lnSpc>
              <a:spcBef>
                <a:spcPts val="500"/>
              </a:spcBef>
              <a:spcAft>
                <a:spcPts val="0"/>
              </a:spcAft>
              <a:buClr>
                <a:schemeClr val="dk1"/>
              </a:buClr>
              <a:buSzPct val="100000"/>
              <a:buNone/>
            </a:pPr>
            <a:r>
              <a:rPr lang="en-US"/>
              <a:t>Repeatedly pop from Stack and add to Y each operator (on the top of Stack) until a left parenthesis is encountered.</a:t>
            </a:r>
            <a:endParaRPr/>
          </a:p>
          <a:p>
            <a:pPr indent="0" lvl="1" marL="457200" rtl="0" algn="l">
              <a:lnSpc>
                <a:spcPct val="90000"/>
              </a:lnSpc>
              <a:spcBef>
                <a:spcPts val="500"/>
              </a:spcBef>
              <a:spcAft>
                <a:spcPts val="0"/>
              </a:spcAft>
              <a:buClr>
                <a:schemeClr val="dk1"/>
              </a:buClr>
              <a:buSzPct val="100000"/>
              <a:buNone/>
            </a:pPr>
            <a:r>
              <a:rPr lang="en-US"/>
              <a:t>Remove the left Parenthesis.</a:t>
            </a:r>
            <a:br>
              <a:rPr lang="en-US"/>
            </a:br>
            <a:r>
              <a:rPr lang="en-US"/>
              <a:t>[End of If]</a:t>
            </a:r>
            <a:br>
              <a:rPr lang="en-US"/>
            </a:br>
            <a:r>
              <a:rPr lang="en-US"/>
              <a:t>[End of If]</a:t>
            </a:r>
            <a:endParaRPr/>
          </a:p>
          <a:p>
            <a:pPr indent="0" lvl="0" marL="0" rtl="0" algn="l">
              <a:lnSpc>
                <a:spcPct val="90000"/>
              </a:lnSpc>
              <a:spcBef>
                <a:spcPts val="1000"/>
              </a:spcBef>
              <a:spcAft>
                <a:spcPts val="0"/>
              </a:spcAft>
              <a:buClr>
                <a:schemeClr val="dk1"/>
              </a:buClr>
              <a:buSzPct val="100000"/>
              <a:buNone/>
            </a:pPr>
            <a:r>
              <a:rPr lang="en-US"/>
              <a:t>8.      END.</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c0be8c00f2_0_4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Dequeue</a:t>
            </a:r>
            <a:endParaRPr/>
          </a:p>
        </p:txBody>
      </p:sp>
      <p:sp>
        <p:nvSpPr>
          <p:cNvPr id="331" name="Google Shape;331;g1c0be8c00f2_0_4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85000" lnSpcReduction="20000"/>
          </a:bodyPr>
          <a:lstStyle/>
          <a:p>
            <a:pPr indent="0" lvl="0" marL="0" rtl="0" algn="just">
              <a:lnSpc>
                <a:spcPct val="115000"/>
              </a:lnSpc>
              <a:spcBef>
                <a:spcPts val="0"/>
              </a:spcBef>
              <a:spcAft>
                <a:spcPts val="0"/>
              </a:spcAft>
              <a:buClr>
                <a:schemeClr val="dk1"/>
              </a:buClr>
              <a:buSzPct val="48610"/>
              <a:buFont typeface="Arial"/>
              <a:buNone/>
            </a:pPr>
            <a:r>
              <a:rPr b="1" lang="en-US" sz="2262">
                <a:solidFill>
                  <a:srgbClr val="333333"/>
                </a:solidFill>
                <a:highlight>
                  <a:srgbClr val="FFFFFF"/>
                </a:highlight>
                <a:latin typeface="Times New Roman"/>
                <a:ea typeface="Times New Roman"/>
                <a:cs typeface="Times New Roman"/>
                <a:sym typeface="Times New Roman"/>
              </a:rPr>
              <a:t>Step 1:</a:t>
            </a:r>
            <a:r>
              <a:rPr lang="en-US" sz="2262">
                <a:solidFill>
                  <a:srgbClr val="333333"/>
                </a:solidFill>
                <a:highlight>
                  <a:srgbClr val="FFFFFF"/>
                </a:highlight>
                <a:latin typeface="Times New Roman"/>
                <a:ea typeface="Times New Roman"/>
                <a:cs typeface="Times New Roman"/>
                <a:sym typeface="Times New Roman"/>
              </a:rPr>
              <a:t> IF FRONT = -1</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lang="en-US" sz="2262">
                <a:solidFill>
                  <a:srgbClr val="333333"/>
                </a:solidFill>
                <a:highlight>
                  <a:srgbClr val="FFFFFF"/>
                </a:highlight>
                <a:latin typeface="Times New Roman"/>
                <a:ea typeface="Times New Roman"/>
                <a:cs typeface="Times New Roman"/>
                <a:sym typeface="Times New Roman"/>
              </a:rPr>
              <a:t>Write " UNDERFLOW "</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lang="en-US" sz="2262">
                <a:solidFill>
                  <a:srgbClr val="333333"/>
                </a:solidFill>
                <a:highlight>
                  <a:srgbClr val="FFFFFF"/>
                </a:highlight>
                <a:latin typeface="Times New Roman"/>
                <a:ea typeface="Times New Roman"/>
                <a:cs typeface="Times New Roman"/>
                <a:sym typeface="Times New Roman"/>
              </a:rPr>
              <a:t>Goto Step 4</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lang="en-US" sz="2262">
                <a:solidFill>
                  <a:srgbClr val="333333"/>
                </a:solidFill>
                <a:highlight>
                  <a:srgbClr val="FFFFFF"/>
                </a:highlight>
                <a:latin typeface="Times New Roman"/>
                <a:ea typeface="Times New Roman"/>
                <a:cs typeface="Times New Roman"/>
                <a:sym typeface="Times New Roman"/>
              </a:rPr>
              <a:t>[END of IF]</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b="1" lang="en-US" sz="2262">
                <a:solidFill>
                  <a:srgbClr val="333333"/>
                </a:solidFill>
                <a:highlight>
                  <a:srgbClr val="FFFFFF"/>
                </a:highlight>
                <a:latin typeface="Times New Roman"/>
                <a:ea typeface="Times New Roman"/>
                <a:cs typeface="Times New Roman"/>
                <a:sym typeface="Times New Roman"/>
              </a:rPr>
              <a:t>Step 2:</a:t>
            </a:r>
            <a:r>
              <a:rPr lang="en-US" sz="2262">
                <a:solidFill>
                  <a:srgbClr val="333333"/>
                </a:solidFill>
                <a:highlight>
                  <a:srgbClr val="FFFFFF"/>
                </a:highlight>
                <a:latin typeface="Times New Roman"/>
                <a:ea typeface="Times New Roman"/>
                <a:cs typeface="Times New Roman"/>
                <a:sym typeface="Times New Roman"/>
              </a:rPr>
              <a:t> SET VAL = QUEUE[FRONT]</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b="1" lang="en-US" sz="2262">
                <a:solidFill>
                  <a:srgbClr val="333333"/>
                </a:solidFill>
                <a:highlight>
                  <a:srgbClr val="FFFFFF"/>
                </a:highlight>
                <a:latin typeface="Times New Roman"/>
                <a:ea typeface="Times New Roman"/>
                <a:cs typeface="Times New Roman"/>
                <a:sym typeface="Times New Roman"/>
              </a:rPr>
              <a:t>Step 3:</a:t>
            </a:r>
            <a:r>
              <a:rPr lang="en-US" sz="2262">
                <a:solidFill>
                  <a:srgbClr val="333333"/>
                </a:solidFill>
                <a:highlight>
                  <a:srgbClr val="FFFFFF"/>
                </a:highlight>
                <a:latin typeface="Times New Roman"/>
                <a:ea typeface="Times New Roman"/>
                <a:cs typeface="Times New Roman"/>
                <a:sym typeface="Times New Roman"/>
              </a:rPr>
              <a:t> IF FRONT = REAR</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lang="en-US" sz="2262">
                <a:solidFill>
                  <a:srgbClr val="333333"/>
                </a:solidFill>
                <a:highlight>
                  <a:srgbClr val="FFFFFF"/>
                </a:highlight>
                <a:latin typeface="Times New Roman"/>
                <a:ea typeface="Times New Roman"/>
                <a:cs typeface="Times New Roman"/>
                <a:sym typeface="Times New Roman"/>
              </a:rPr>
              <a:t>SET FRONT = REAR = -1</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lang="en-US" sz="2262">
                <a:solidFill>
                  <a:srgbClr val="333333"/>
                </a:solidFill>
                <a:highlight>
                  <a:srgbClr val="FFFFFF"/>
                </a:highlight>
                <a:latin typeface="Times New Roman"/>
                <a:ea typeface="Times New Roman"/>
                <a:cs typeface="Times New Roman"/>
                <a:sym typeface="Times New Roman"/>
              </a:rPr>
              <a:t>ELSE</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lang="en-US" sz="2262">
                <a:solidFill>
                  <a:srgbClr val="333333"/>
                </a:solidFill>
                <a:highlight>
                  <a:srgbClr val="FFFFFF"/>
                </a:highlight>
                <a:latin typeface="Times New Roman"/>
                <a:ea typeface="Times New Roman"/>
                <a:cs typeface="Times New Roman"/>
                <a:sym typeface="Times New Roman"/>
              </a:rPr>
              <a:t>IF FRONT = MAX -1</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lang="en-US" sz="2262">
                <a:solidFill>
                  <a:srgbClr val="333333"/>
                </a:solidFill>
                <a:highlight>
                  <a:srgbClr val="FFFFFF"/>
                </a:highlight>
                <a:latin typeface="Times New Roman"/>
                <a:ea typeface="Times New Roman"/>
                <a:cs typeface="Times New Roman"/>
                <a:sym typeface="Times New Roman"/>
              </a:rPr>
              <a:t>SET FRONT = 0</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lang="en-US" sz="2262">
                <a:solidFill>
                  <a:srgbClr val="333333"/>
                </a:solidFill>
                <a:highlight>
                  <a:srgbClr val="FFFFFF"/>
                </a:highlight>
                <a:latin typeface="Times New Roman"/>
                <a:ea typeface="Times New Roman"/>
                <a:cs typeface="Times New Roman"/>
                <a:sym typeface="Times New Roman"/>
              </a:rPr>
              <a:t>ELSE</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lang="en-US" sz="2262">
                <a:solidFill>
                  <a:srgbClr val="333333"/>
                </a:solidFill>
                <a:highlight>
                  <a:srgbClr val="FFFFFF"/>
                </a:highlight>
                <a:latin typeface="Times New Roman"/>
                <a:ea typeface="Times New Roman"/>
                <a:cs typeface="Times New Roman"/>
                <a:sym typeface="Times New Roman"/>
              </a:rPr>
              <a:t>SET FRONT = FRONT + 1</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lang="en-US" sz="2262">
                <a:solidFill>
                  <a:srgbClr val="333333"/>
                </a:solidFill>
                <a:highlight>
                  <a:srgbClr val="FFFFFF"/>
                </a:highlight>
                <a:latin typeface="Times New Roman"/>
                <a:ea typeface="Times New Roman"/>
                <a:cs typeface="Times New Roman"/>
                <a:sym typeface="Times New Roman"/>
              </a:rPr>
              <a:t>[END of IF]</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ct val="48610"/>
              <a:buFont typeface="Arial"/>
              <a:buNone/>
            </a:pPr>
            <a:r>
              <a:rPr lang="en-US" sz="2262">
                <a:solidFill>
                  <a:srgbClr val="333333"/>
                </a:solidFill>
                <a:highlight>
                  <a:srgbClr val="FFFFFF"/>
                </a:highlight>
                <a:latin typeface="Times New Roman"/>
                <a:ea typeface="Times New Roman"/>
                <a:cs typeface="Times New Roman"/>
                <a:sym typeface="Times New Roman"/>
              </a:rPr>
              <a:t>[END OF IF]</a:t>
            </a:r>
            <a:endParaRPr sz="2262">
              <a:solidFill>
                <a:srgbClr val="333333"/>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US" sz="2262">
                <a:solidFill>
                  <a:srgbClr val="333333"/>
                </a:solidFill>
                <a:highlight>
                  <a:srgbClr val="FFFFFF"/>
                </a:highlight>
                <a:latin typeface="Times New Roman"/>
                <a:ea typeface="Times New Roman"/>
                <a:cs typeface="Times New Roman"/>
                <a:sym typeface="Times New Roman"/>
              </a:rPr>
              <a:t>Step 4:</a:t>
            </a:r>
            <a:r>
              <a:rPr lang="en-US" sz="2262">
                <a:solidFill>
                  <a:srgbClr val="333333"/>
                </a:solidFill>
                <a:highlight>
                  <a:srgbClr val="FFFFFF"/>
                </a:highlight>
                <a:latin typeface="Times New Roman"/>
                <a:ea typeface="Times New Roman"/>
                <a:cs typeface="Times New Roman"/>
                <a:sym typeface="Times New Roman"/>
              </a:rPr>
              <a:t> EXIT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1c0be8c00f2_0_3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Example</a:t>
            </a:r>
            <a:endParaRPr/>
          </a:p>
        </p:txBody>
      </p:sp>
      <p:sp>
        <p:nvSpPr>
          <p:cNvPr id="337" name="Google Shape;337;g1c0be8c00f2_0_3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38" name="Google Shape;338;g1c0be8c00f2_0_35"/>
          <p:cNvPicPr preferRelativeResize="0"/>
          <p:nvPr/>
        </p:nvPicPr>
        <p:blipFill>
          <a:blip r:embed="rId3">
            <a:alphaModFix/>
          </a:blip>
          <a:stretch>
            <a:fillRect/>
          </a:stretch>
        </p:blipFill>
        <p:spPr>
          <a:xfrm>
            <a:off x="2545550" y="0"/>
            <a:ext cx="6708249" cy="685799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1c0be8c00f2_0_5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t>Binary search</a:t>
            </a:r>
            <a:endParaRPr/>
          </a:p>
        </p:txBody>
      </p:sp>
      <p:sp>
        <p:nvSpPr>
          <p:cNvPr id="344" name="Google Shape;344;g1c0be8c00f2_0_5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fontScale="70000" lnSpcReduction="20000"/>
          </a:bodyPr>
          <a:lstStyle/>
          <a:p>
            <a:pPr indent="-451485" lvl="0" marL="800100" rtl="0" algn="l">
              <a:lnSpc>
                <a:spcPct val="115000"/>
              </a:lnSpc>
              <a:spcBef>
                <a:spcPts val="1200"/>
              </a:spcBef>
              <a:spcAft>
                <a:spcPts val="0"/>
              </a:spcAft>
              <a:buClr>
                <a:srgbClr val="303030"/>
              </a:buClr>
              <a:buSzPct val="100000"/>
              <a:buFont typeface="Times New Roman"/>
              <a:buChar char="●"/>
            </a:pPr>
            <a:r>
              <a:rPr lang="en-US" sz="3300">
                <a:solidFill>
                  <a:srgbClr val="303030"/>
                </a:solidFill>
                <a:highlight>
                  <a:srgbClr val="FFFFFF"/>
                </a:highlight>
                <a:latin typeface="Times New Roman"/>
                <a:ea typeface="Times New Roman"/>
                <a:cs typeface="Times New Roman"/>
                <a:sym typeface="Times New Roman"/>
              </a:rPr>
              <a:t>Binary Search is one of the fastest searching algorithms.</a:t>
            </a:r>
            <a:endParaRPr sz="3300">
              <a:solidFill>
                <a:srgbClr val="303030"/>
              </a:solidFill>
              <a:highlight>
                <a:srgbClr val="FFFFFF"/>
              </a:highlight>
              <a:latin typeface="Times New Roman"/>
              <a:ea typeface="Times New Roman"/>
              <a:cs typeface="Times New Roman"/>
              <a:sym typeface="Times New Roman"/>
            </a:endParaRPr>
          </a:p>
          <a:p>
            <a:pPr indent="-451485" lvl="0" marL="800100" rtl="0" algn="l">
              <a:lnSpc>
                <a:spcPct val="115000"/>
              </a:lnSpc>
              <a:spcBef>
                <a:spcPts val="0"/>
              </a:spcBef>
              <a:spcAft>
                <a:spcPts val="0"/>
              </a:spcAft>
              <a:buClr>
                <a:srgbClr val="303030"/>
              </a:buClr>
              <a:buSzPct val="100000"/>
              <a:buFont typeface="Times New Roman"/>
              <a:buChar char="●"/>
            </a:pPr>
            <a:r>
              <a:rPr lang="en-US" sz="3300">
                <a:solidFill>
                  <a:srgbClr val="303030"/>
                </a:solidFill>
                <a:highlight>
                  <a:srgbClr val="FFFFFF"/>
                </a:highlight>
                <a:latin typeface="Times New Roman"/>
                <a:ea typeface="Times New Roman"/>
                <a:cs typeface="Times New Roman"/>
                <a:sym typeface="Times New Roman"/>
              </a:rPr>
              <a:t>It is used for finding the location of an element in a linear array.</a:t>
            </a:r>
            <a:endParaRPr sz="3300">
              <a:solidFill>
                <a:srgbClr val="303030"/>
              </a:solidFill>
              <a:highlight>
                <a:srgbClr val="FFFFFF"/>
              </a:highlight>
              <a:latin typeface="Times New Roman"/>
              <a:ea typeface="Times New Roman"/>
              <a:cs typeface="Times New Roman"/>
              <a:sym typeface="Times New Roman"/>
            </a:endParaRPr>
          </a:p>
          <a:p>
            <a:pPr indent="-451485" lvl="0" marL="800100" rtl="0" algn="l">
              <a:lnSpc>
                <a:spcPct val="115000"/>
              </a:lnSpc>
              <a:spcBef>
                <a:spcPts val="0"/>
              </a:spcBef>
              <a:spcAft>
                <a:spcPts val="0"/>
              </a:spcAft>
              <a:buClr>
                <a:srgbClr val="303030"/>
              </a:buClr>
              <a:buSzPct val="100000"/>
              <a:buFont typeface="Times New Roman"/>
              <a:buChar char="●"/>
            </a:pPr>
            <a:r>
              <a:rPr lang="en-US" sz="3300">
                <a:solidFill>
                  <a:srgbClr val="303030"/>
                </a:solidFill>
                <a:highlight>
                  <a:srgbClr val="FFFFFF"/>
                </a:highlight>
                <a:latin typeface="Times New Roman"/>
                <a:ea typeface="Times New Roman"/>
                <a:cs typeface="Times New Roman"/>
                <a:sym typeface="Times New Roman"/>
              </a:rPr>
              <a:t>It works on the principle of divide and conquer technique.</a:t>
            </a:r>
            <a:endParaRPr sz="3300">
              <a:solidFill>
                <a:srgbClr val="303030"/>
              </a:solidFill>
              <a:highlight>
                <a:srgbClr val="FFFFFF"/>
              </a:highlight>
              <a:latin typeface="Times New Roman"/>
              <a:ea typeface="Times New Roman"/>
              <a:cs typeface="Times New Roman"/>
              <a:sym typeface="Times New Roman"/>
            </a:endParaRPr>
          </a:p>
          <a:p>
            <a:pPr indent="0" lvl="0" marL="0" rtl="0" algn="l">
              <a:lnSpc>
                <a:spcPct val="115000"/>
              </a:lnSpc>
              <a:spcBef>
                <a:spcPts val="2000"/>
              </a:spcBef>
              <a:spcAft>
                <a:spcPts val="0"/>
              </a:spcAft>
              <a:buClr>
                <a:schemeClr val="dk1"/>
              </a:buClr>
              <a:buSzPct val="45454"/>
              <a:buFont typeface="Arial"/>
              <a:buNone/>
            </a:pPr>
            <a:r>
              <a:rPr lang="en-US" sz="3300">
                <a:solidFill>
                  <a:srgbClr val="303030"/>
                </a:solidFill>
                <a:highlight>
                  <a:srgbClr val="FFFFFF"/>
                </a:highlight>
                <a:latin typeface="Times New Roman"/>
                <a:ea typeface="Times New Roman"/>
                <a:cs typeface="Times New Roman"/>
                <a:sym typeface="Times New Roman"/>
              </a:rPr>
              <a:t> Binary Search Algorithm can be applied only on </a:t>
            </a:r>
            <a:r>
              <a:rPr b="1" lang="en-US" sz="3300">
                <a:solidFill>
                  <a:srgbClr val="303030"/>
                </a:solidFill>
                <a:highlight>
                  <a:srgbClr val="FFFFFF"/>
                </a:highlight>
                <a:latin typeface="Times New Roman"/>
                <a:ea typeface="Times New Roman"/>
                <a:cs typeface="Times New Roman"/>
                <a:sym typeface="Times New Roman"/>
              </a:rPr>
              <a:t>Sorted arrays</a:t>
            </a:r>
            <a:r>
              <a:rPr lang="en-US" sz="3300">
                <a:solidFill>
                  <a:srgbClr val="303030"/>
                </a:solidFill>
                <a:highlight>
                  <a:srgbClr val="FFFFFF"/>
                </a:highlight>
                <a:latin typeface="Times New Roman"/>
                <a:ea typeface="Times New Roman"/>
                <a:cs typeface="Times New Roman"/>
                <a:sym typeface="Times New Roman"/>
              </a:rPr>
              <a:t>.</a:t>
            </a:r>
            <a:endParaRPr sz="3300">
              <a:solidFill>
                <a:srgbClr val="303030"/>
              </a:solidFill>
              <a:highlight>
                <a:srgbClr val="FFFFFF"/>
              </a:highlight>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ct val="45454"/>
              <a:buFont typeface="Arial"/>
              <a:buNone/>
            </a:pPr>
            <a:r>
              <a:rPr lang="en-US" sz="3300">
                <a:solidFill>
                  <a:srgbClr val="303030"/>
                </a:solidFill>
                <a:highlight>
                  <a:srgbClr val="FFFFFF"/>
                </a:highlight>
                <a:latin typeface="Times New Roman"/>
                <a:ea typeface="Times New Roman"/>
                <a:cs typeface="Times New Roman"/>
                <a:sym typeface="Times New Roman"/>
              </a:rPr>
              <a:t> So, the elements must be arranged in-</a:t>
            </a:r>
            <a:endParaRPr sz="3300">
              <a:solidFill>
                <a:srgbClr val="303030"/>
              </a:solidFill>
              <a:highlight>
                <a:srgbClr val="FFFFFF"/>
              </a:highlight>
              <a:latin typeface="Times New Roman"/>
              <a:ea typeface="Times New Roman"/>
              <a:cs typeface="Times New Roman"/>
              <a:sym typeface="Times New Roman"/>
            </a:endParaRPr>
          </a:p>
          <a:p>
            <a:pPr indent="-451485" lvl="0" marL="800100" rtl="0" algn="l">
              <a:lnSpc>
                <a:spcPct val="115000"/>
              </a:lnSpc>
              <a:spcBef>
                <a:spcPts val="1200"/>
              </a:spcBef>
              <a:spcAft>
                <a:spcPts val="0"/>
              </a:spcAft>
              <a:buClr>
                <a:srgbClr val="303030"/>
              </a:buClr>
              <a:buSzPct val="100000"/>
              <a:buFont typeface="Times New Roman"/>
              <a:buChar char="●"/>
            </a:pPr>
            <a:r>
              <a:rPr lang="en-US" sz="3300">
                <a:solidFill>
                  <a:srgbClr val="303030"/>
                </a:solidFill>
                <a:highlight>
                  <a:srgbClr val="FFFFFF"/>
                </a:highlight>
                <a:latin typeface="Times New Roman"/>
                <a:ea typeface="Times New Roman"/>
                <a:cs typeface="Times New Roman"/>
                <a:sym typeface="Times New Roman"/>
              </a:rPr>
              <a:t>Either ascending order if the elements are numbers.</a:t>
            </a:r>
            <a:endParaRPr sz="3300">
              <a:solidFill>
                <a:srgbClr val="303030"/>
              </a:solidFill>
              <a:highlight>
                <a:srgbClr val="FFFFFF"/>
              </a:highlight>
              <a:latin typeface="Times New Roman"/>
              <a:ea typeface="Times New Roman"/>
              <a:cs typeface="Times New Roman"/>
              <a:sym typeface="Times New Roman"/>
            </a:endParaRPr>
          </a:p>
          <a:p>
            <a:pPr indent="-451485" lvl="0" marL="800100" rtl="0" algn="l">
              <a:lnSpc>
                <a:spcPct val="115000"/>
              </a:lnSpc>
              <a:spcBef>
                <a:spcPts val="0"/>
              </a:spcBef>
              <a:spcAft>
                <a:spcPts val="0"/>
              </a:spcAft>
              <a:buClr>
                <a:srgbClr val="303030"/>
              </a:buClr>
              <a:buSzPct val="100000"/>
              <a:buFont typeface="Times New Roman"/>
              <a:buChar char="●"/>
            </a:pPr>
            <a:r>
              <a:rPr lang="en-US" sz="3300">
                <a:solidFill>
                  <a:srgbClr val="303030"/>
                </a:solidFill>
                <a:highlight>
                  <a:srgbClr val="FFFFFF"/>
                </a:highlight>
                <a:latin typeface="Times New Roman"/>
                <a:ea typeface="Times New Roman"/>
                <a:cs typeface="Times New Roman"/>
                <a:sym typeface="Times New Roman"/>
              </a:rPr>
              <a:t>Or dictionary order if the elements are strings.</a:t>
            </a:r>
            <a:endParaRPr sz="3300">
              <a:solidFill>
                <a:srgbClr val="303030"/>
              </a:solidFill>
              <a:highlight>
                <a:srgbClr val="FFFFFF"/>
              </a:highlight>
              <a:latin typeface="Times New Roman"/>
              <a:ea typeface="Times New Roman"/>
              <a:cs typeface="Times New Roman"/>
              <a:sym typeface="Times New Roman"/>
            </a:endParaRPr>
          </a:p>
          <a:p>
            <a:pPr indent="0" lvl="0" marL="0" rtl="0" algn="l">
              <a:lnSpc>
                <a:spcPct val="115000"/>
              </a:lnSpc>
              <a:spcBef>
                <a:spcPts val="2000"/>
              </a:spcBef>
              <a:spcAft>
                <a:spcPts val="0"/>
              </a:spcAft>
              <a:buClr>
                <a:schemeClr val="dk1"/>
              </a:buClr>
              <a:buSzPct val="45454"/>
              <a:buFont typeface="Arial"/>
              <a:buNone/>
            </a:pPr>
            <a:r>
              <a:rPr lang="en-US" sz="3300">
                <a:solidFill>
                  <a:srgbClr val="303030"/>
                </a:solidFill>
                <a:highlight>
                  <a:srgbClr val="FFFFFF"/>
                </a:highlight>
                <a:latin typeface="Times New Roman"/>
                <a:ea typeface="Times New Roman"/>
                <a:cs typeface="Times New Roman"/>
                <a:sym typeface="Times New Roman"/>
              </a:rPr>
              <a:t> To apply binary search on an unsorted array,</a:t>
            </a:r>
            <a:endParaRPr sz="3300">
              <a:solidFill>
                <a:srgbClr val="303030"/>
              </a:solidFill>
              <a:highlight>
                <a:srgbClr val="FFFFFF"/>
              </a:highlight>
              <a:latin typeface="Times New Roman"/>
              <a:ea typeface="Times New Roman"/>
              <a:cs typeface="Times New Roman"/>
              <a:sym typeface="Times New Roman"/>
            </a:endParaRPr>
          </a:p>
          <a:p>
            <a:pPr indent="-451485" lvl="0" marL="800100" rtl="0" algn="l">
              <a:lnSpc>
                <a:spcPct val="115000"/>
              </a:lnSpc>
              <a:spcBef>
                <a:spcPts val="1200"/>
              </a:spcBef>
              <a:spcAft>
                <a:spcPts val="0"/>
              </a:spcAft>
              <a:buClr>
                <a:srgbClr val="303030"/>
              </a:buClr>
              <a:buSzPct val="100000"/>
              <a:buFont typeface="Times New Roman"/>
              <a:buChar char="●"/>
            </a:pPr>
            <a:r>
              <a:rPr lang="en-US" sz="3300">
                <a:solidFill>
                  <a:srgbClr val="303030"/>
                </a:solidFill>
                <a:highlight>
                  <a:srgbClr val="FFFFFF"/>
                </a:highlight>
                <a:latin typeface="Times New Roman"/>
                <a:ea typeface="Times New Roman"/>
                <a:cs typeface="Times New Roman"/>
                <a:sym typeface="Times New Roman"/>
              </a:rPr>
              <a:t>First, sort the array using some sorting technique.</a:t>
            </a:r>
            <a:endParaRPr sz="3300">
              <a:solidFill>
                <a:srgbClr val="303030"/>
              </a:solidFill>
              <a:highlight>
                <a:srgbClr val="FFFFFF"/>
              </a:highlight>
              <a:latin typeface="Times New Roman"/>
              <a:ea typeface="Times New Roman"/>
              <a:cs typeface="Times New Roman"/>
              <a:sym typeface="Times New Roman"/>
            </a:endParaRPr>
          </a:p>
          <a:p>
            <a:pPr indent="-451485" lvl="0" marL="800100" rtl="0" algn="l">
              <a:lnSpc>
                <a:spcPct val="115000"/>
              </a:lnSpc>
              <a:spcBef>
                <a:spcPts val="0"/>
              </a:spcBef>
              <a:spcAft>
                <a:spcPts val="0"/>
              </a:spcAft>
              <a:buClr>
                <a:srgbClr val="303030"/>
              </a:buClr>
              <a:buSzPct val="100000"/>
              <a:buFont typeface="Times New Roman"/>
              <a:buChar char="●"/>
            </a:pPr>
            <a:r>
              <a:rPr lang="en-US" sz="3300">
                <a:solidFill>
                  <a:srgbClr val="303030"/>
                </a:solidFill>
                <a:highlight>
                  <a:srgbClr val="FFFFFF"/>
                </a:highlight>
                <a:latin typeface="Times New Roman"/>
                <a:ea typeface="Times New Roman"/>
                <a:cs typeface="Times New Roman"/>
                <a:sym typeface="Times New Roman"/>
              </a:rPr>
              <a:t>Then, use binary search algorithm.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1c0be8c00f2_0_6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t>Binary search</a:t>
            </a:r>
            <a:endParaRPr/>
          </a:p>
        </p:txBody>
      </p:sp>
      <p:sp>
        <p:nvSpPr>
          <p:cNvPr id="350" name="Google Shape;350;g1c0be8c00f2_0_6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fontScale="62500" lnSpcReduction="20000"/>
          </a:bodyPr>
          <a:lstStyle/>
          <a:p>
            <a:pPr indent="0" lvl="0" marL="0" rtl="0" algn="just">
              <a:lnSpc>
                <a:spcPct val="115000"/>
              </a:lnSpc>
              <a:spcBef>
                <a:spcPts val="1600"/>
              </a:spcBef>
              <a:spcAft>
                <a:spcPts val="0"/>
              </a:spcAft>
              <a:buClr>
                <a:schemeClr val="dk1"/>
              </a:buClr>
              <a:buSzPct val="53571"/>
              <a:buFont typeface="Arial"/>
              <a:buNone/>
            </a:pPr>
            <a:r>
              <a:rPr lang="en-US">
                <a:solidFill>
                  <a:schemeClr val="dk1"/>
                </a:solidFill>
                <a:highlight>
                  <a:srgbClr val="FFFFFF"/>
                </a:highlight>
              </a:rPr>
              <a:t>1. In Binary Search technique, we search an element in a sorted array by recursively dividing the interval in half.</a:t>
            </a:r>
            <a:endParaRPr>
              <a:solidFill>
                <a:schemeClr val="dk1"/>
              </a:solidFill>
              <a:highlight>
                <a:srgbClr val="FFFFFF"/>
              </a:highlight>
            </a:endParaRPr>
          </a:p>
          <a:p>
            <a:pPr indent="0" lvl="0" marL="0" rtl="0" algn="just">
              <a:lnSpc>
                <a:spcPct val="115000"/>
              </a:lnSpc>
              <a:spcBef>
                <a:spcPts val="1600"/>
              </a:spcBef>
              <a:spcAft>
                <a:spcPts val="0"/>
              </a:spcAft>
              <a:buSzPct val="121428"/>
              <a:buNone/>
            </a:pPr>
            <a:r>
              <a:rPr lang="en-US">
                <a:solidFill>
                  <a:schemeClr val="dk1"/>
                </a:solidFill>
                <a:highlight>
                  <a:srgbClr val="FFFFFF"/>
                </a:highlight>
              </a:rPr>
              <a:t>2. Firstly, we take the whole array as an interval.</a:t>
            </a:r>
            <a:endParaRPr>
              <a:solidFill>
                <a:schemeClr val="dk1"/>
              </a:solidFill>
              <a:highlight>
                <a:srgbClr val="FFFFFF"/>
              </a:highlight>
            </a:endParaRPr>
          </a:p>
          <a:p>
            <a:pPr indent="0" lvl="0" marL="0" rtl="0" algn="just">
              <a:lnSpc>
                <a:spcPct val="115000"/>
              </a:lnSpc>
              <a:spcBef>
                <a:spcPts val="1600"/>
              </a:spcBef>
              <a:spcAft>
                <a:spcPts val="0"/>
              </a:spcAft>
              <a:buClr>
                <a:schemeClr val="dk1"/>
              </a:buClr>
              <a:buSzPct val="53571"/>
              <a:buFont typeface="Arial"/>
              <a:buNone/>
            </a:pPr>
            <a:r>
              <a:rPr lang="en-US">
                <a:solidFill>
                  <a:schemeClr val="dk1"/>
                </a:solidFill>
                <a:highlight>
                  <a:srgbClr val="FFFFFF"/>
                </a:highlight>
              </a:rPr>
              <a:t>3. </a:t>
            </a:r>
            <a:r>
              <a:rPr lang="en-US">
                <a:solidFill>
                  <a:srgbClr val="303030"/>
                </a:solidFill>
                <a:highlight>
                  <a:srgbClr val="FFFFFF"/>
                </a:highlight>
              </a:rPr>
              <a:t>If the element being searched is found to be the middle most element, its index is returned.</a:t>
            </a:r>
            <a:endParaRPr>
              <a:solidFill>
                <a:schemeClr val="dk1"/>
              </a:solidFill>
              <a:highlight>
                <a:srgbClr val="FFFFFF"/>
              </a:highlight>
            </a:endParaRPr>
          </a:p>
          <a:p>
            <a:pPr indent="0" lvl="0" marL="0" rtl="0" algn="just">
              <a:lnSpc>
                <a:spcPct val="115000"/>
              </a:lnSpc>
              <a:spcBef>
                <a:spcPts val="1600"/>
              </a:spcBef>
              <a:spcAft>
                <a:spcPts val="0"/>
              </a:spcAft>
              <a:buSzPct val="121428"/>
              <a:buNone/>
            </a:pPr>
            <a:r>
              <a:rPr lang="en-US">
                <a:solidFill>
                  <a:schemeClr val="dk1"/>
                </a:solidFill>
                <a:highlight>
                  <a:srgbClr val="FFFFFF"/>
                </a:highlight>
              </a:rPr>
              <a:t>3. </a:t>
            </a:r>
            <a:r>
              <a:rPr lang="en-US">
                <a:solidFill>
                  <a:srgbClr val="303030"/>
                </a:solidFill>
                <a:highlight>
                  <a:srgbClr val="FFFFFF"/>
                </a:highlight>
              </a:rPr>
              <a:t>If the element being searched is found to be smaller than the middle most element, then its search is further continued in the left sub array of the middle most element.</a:t>
            </a:r>
            <a:endParaRPr>
              <a:solidFill>
                <a:srgbClr val="303030"/>
              </a:solidFill>
              <a:highlight>
                <a:srgbClr val="FFFFFF"/>
              </a:highlight>
            </a:endParaRPr>
          </a:p>
          <a:p>
            <a:pPr indent="0" lvl="0" marL="0" rtl="0" algn="just">
              <a:lnSpc>
                <a:spcPct val="115000"/>
              </a:lnSpc>
              <a:spcBef>
                <a:spcPts val="1600"/>
              </a:spcBef>
              <a:spcAft>
                <a:spcPts val="0"/>
              </a:spcAft>
              <a:buSzPct val="121428"/>
              <a:buNone/>
            </a:pPr>
            <a:r>
              <a:rPr lang="en-US">
                <a:solidFill>
                  <a:schemeClr val="dk1"/>
                </a:solidFill>
                <a:highlight>
                  <a:srgbClr val="FFFFFF"/>
                </a:highlight>
              </a:rPr>
              <a:t>4. </a:t>
            </a:r>
            <a:r>
              <a:rPr lang="en-US">
                <a:solidFill>
                  <a:srgbClr val="303030"/>
                </a:solidFill>
                <a:highlight>
                  <a:srgbClr val="FFFFFF"/>
                </a:highlight>
              </a:rPr>
              <a:t>f the element being searched is found to be greater than the middle most element, then its search is further continued in the right sub array of the middle most element.</a:t>
            </a:r>
            <a:endParaRPr>
              <a:solidFill>
                <a:srgbClr val="303030"/>
              </a:solidFill>
              <a:highlight>
                <a:srgbClr val="FFFFFF"/>
              </a:highlight>
            </a:endParaRPr>
          </a:p>
          <a:p>
            <a:pPr indent="0" lvl="0" marL="0" rtl="0" algn="just">
              <a:lnSpc>
                <a:spcPct val="115000"/>
              </a:lnSpc>
              <a:spcBef>
                <a:spcPts val="1600"/>
              </a:spcBef>
              <a:spcAft>
                <a:spcPts val="0"/>
              </a:spcAft>
              <a:buSzPct val="121428"/>
              <a:buNone/>
            </a:pPr>
            <a:r>
              <a:rPr lang="en-US">
                <a:solidFill>
                  <a:schemeClr val="dk1"/>
                </a:solidFill>
                <a:highlight>
                  <a:srgbClr val="FFFFFF"/>
                </a:highlight>
              </a:rPr>
              <a:t>5. </a:t>
            </a:r>
            <a:r>
              <a:rPr lang="en-US">
                <a:solidFill>
                  <a:srgbClr val="303030"/>
                </a:solidFill>
                <a:highlight>
                  <a:srgbClr val="FFFFFF"/>
                </a:highlight>
              </a:rPr>
              <a:t>This iteration keeps on repeating on the sub arrays until the desired element is found or size of the sub array reduces to zero.</a:t>
            </a:r>
            <a:endParaRPr>
              <a:solidFill>
                <a:srgbClr val="303030"/>
              </a:solidFill>
              <a:highlight>
                <a:srgbClr val="FFFFFF"/>
              </a:highlight>
            </a:endParaRPr>
          </a:p>
          <a:p>
            <a:pPr indent="0" lvl="0" marL="0" rtl="0" algn="just">
              <a:lnSpc>
                <a:spcPct val="115000"/>
              </a:lnSpc>
              <a:spcBef>
                <a:spcPts val="1600"/>
              </a:spcBef>
              <a:spcAft>
                <a:spcPts val="0"/>
              </a:spcAft>
              <a:buClr>
                <a:schemeClr val="dk1"/>
              </a:buClr>
              <a:buSzPct val="78947"/>
              <a:buFont typeface="Arial"/>
              <a:buNone/>
            </a:pPr>
            <a:r>
              <a:t/>
            </a:r>
            <a:endParaRPr sz="1900">
              <a:solidFill>
                <a:schemeClr val="dk1"/>
              </a:solidFill>
              <a:highlight>
                <a:srgbClr val="FFFFFF"/>
              </a:highlight>
            </a:endParaRPr>
          </a:p>
          <a:p>
            <a:pPr indent="0" lvl="0" marL="0" rtl="0" algn="l">
              <a:lnSpc>
                <a:spcPct val="115000"/>
              </a:lnSpc>
              <a:spcBef>
                <a:spcPts val="1600"/>
              </a:spcBef>
              <a:spcAft>
                <a:spcPts val="1600"/>
              </a:spcAft>
              <a:buSzPct val="121428"/>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1c0be8c00f2_0_69"/>
          <p:cNvSpPr txBox="1"/>
          <p:nvPr>
            <p:ph type="title"/>
          </p:nvPr>
        </p:nvSpPr>
        <p:spPr>
          <a:xfrm>
            <a:off x="487233" y="74100"/>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t>Algorithm</a:t>
            </a:r>
            <a:endParaRPr/>
          </a:p>
        </p:txBody>
      </p:sp>
      <p:sp>
        <p:nvSpPr>
          <p:cNvPr id="356" name="Google Shape;356;g1c0be8c00f2_0_69"/>
          <p:cNvSpPr txBox="1"/>
          <p:nvPr>
            <p:ph idx="1" type="body"/>
          </p:nvPr>
        </p:nvSpPr>
        <p:spPr>
          <a:xfrm>
            <a:off x="415600" y="909933"/>
            <a:ext cx="4723500" cy="57513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Clr>
                <a:schemeClr val="dk1"/>
              </a:buClr>
              <a:buSzPts val="1500"/>
              <a:buFont typeface="Arial"/>
              <a:buNone/>
            </a:pPr>
            <a:r>
              <a:rPr lang="en-US" sz="1600">
                <a:solidFill>
                  <a:srgbClr val="273239"/>
                </a:solidFill>
                <a:highlight>
                  <a:srgbClr val="FFFFFF"/>
                </a:highlight>
                <a:latin typeface="Times New Roman"/>
                <a:ea typeface="Times New Roman"/>
                <a:cs typeface="Times New Roman"/>
                <a:sym typeface="Times New Roman"/>
              </a:rPr>
              <a:t>int binarySearch(int arr[], int l, int r, int x)</a:t>
            </a:r>
            <a:endParaRPr sz="1600">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500"/>
              <a:buFont typeface="Arial"/>
              <a:buNone/>
            </a:pPr>
            <a:r>
              <a:rPr lang="en-US" sz="1600">
                <a:solidFill>
                  <a:srgbClr val="273239"/>
                </a:solidFill>
                <a:highlight>
                  <a:srgbClr val="FFFFFF"/>
                </a:highlight>
                <a:latin typeface="Times New Roman"/>
                <a:ea typeface="Times New Roman"/>
                <a:cs typeface="Times New Roman"/>
                <a:sym typeface="Times New Roman"/>
              </a:rPr>
              <a:t>{</a:t>
            </a:r>
            <a:endParaRPr sz="1600">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500"/>
              <a:buFont typeface="Arial"/>
              <a:buNone/>
            </a:pPr>
            <a:r>
              <a:rPr lang="en-US" sz="1600">
                <a:solidFill>
                  <a:srgbClr val="273239"/>
                </a:solidFill>
                <a:highlight>
                  <a:srgbClr val="FFFFFF"/>
                </a:highlight>
                <a:latin typeface="Times New Roman"/>
                <a:ea typeface="Times New Roman"/>
                <a:cs typeface="Times New Roman"/>
                <a:sym typeface="Times New Roman"/>
              </a:rPr>
              <a:t>    if (r &gt;= l) {</a:t>
            </a:r>
            <a:endParaRPr sz="1600">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500"/>
              <a:buFont typeface="Arial"/>
              <a:buNone/>
            </a:pPr>
            <a:r>
              <a:rPr lang="en-US" sz="1600">
                <a:solidFill>
                  <a:srgbClr val="273239"/>
                </a:solidFill>
                <a:highlight>
                  <a:srgbClr val="FFFFFF"/>
                </a:highlight>
                <a:latin typeface="Times New Roman"/>
                <a:ea typeface="Times New Roman"/>
                <a:cs typeface="Times New Roman"/>
                <a:sym typeface="Times New Roman"/>
              </a:rPr>
              <a:t>        int mid = l + (r - l) / 2;</a:t>
            </a:r>
            <a:endParaRPr sz="1600">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500"/>
              <a:buFont typeface="Arial"/>
              <a:buNone/>
            </a:pPr>
            <a:r>
              <a:rPr lang="en-US" sz="1600">
                <a:solidFill>
                  <a:srgbClr val="273239"/>
                </a:solidFill>
                <a:highlight>
                  <a:srgbClr val="FFFFFF"/>
                </a:highlight>
                <a:latin typeface="Times New Roman"/>
                <a:ea typeface="Times New Roman"/>
                <a:cs typeface="Times New Roman"/>
                <a:sym typeface="Times New Roman"/>
              </a:rPr>
              <a:t>          // If the element is present at the middle</a:t>
            </a:r>
            <a:endParaRPr sz="1600">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500"/>
              <a:buFont typeface="Arial"/>
              <a:buNone/>
            </a:pPr>
            <a:r>
              <a:rPr lang="en-US" sz="1600">
                <a:solidFill>
                  <a:srgbClr val="273239"/>
                </a:solidFill>
                <a:highlight>
                  <a:srgbClr val="FFFFFF"/>
                </a:highlight>
                <a:latin typeface="Times New Roman"/>
                <a:ea typeface="Times New Roman"/>
                <a:cs typeface="Times New Roman"/>
                <a:sym typeface="Times New Roman"/>
              </a:rPr>
              <a:t>        if (arr[mid] == x)</a:t>
            </a:r>
            <a:endParaRPr sz="1600">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500"/>
              <a:buFont typeface="Arial"/>
              <a:buNone/>
            </a:pPr>
            <a:r>
              <a:rPr lang="en-US" sz="1600">
                <a:solidFill>
                  <a:srgbClr val="273239"/>
                </a:solidFill>
                <a:highlight>
                  <a:srgbClr val="FFFFFF"/>
                </a:highlight>
                <a:latin typeface="Times New Roman"/>
                <a:ea typeface="Times New Roman"/>
                <a:cs typeface="Times New Roman"/>
                <a:sym typeface="Times New Roman"/>
              </a:rPr>
              <a:t>            return mid;</a:t>
            </a:r>
            <a:endParaRPr sz="1600">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SzPts val="2400"/>
              <a:buNone/>
            </a:pPr>
            <a:r>
              <a:rPr lang="en-US" sz="1600">
                <a:solidFill>
                  <a:srgbClr val="273239"/>
                </a:solidFill>
                <a:highlight>
                  <a:srgbClr val="FFFFFF"/>
                </a:highlight>
                <a:latin typeface="Times New Roman"/>
                <a:ea typeface="Times New Roman"/>
                <a:cs typeface="Times New Roman"/>
                <a:sym typeface="Times New Roman"/>
              </a:rPr>
              <a:t>     // If element is smaller than mid, then</a:t>
            </a:r>
            <a:endParaRPr sz="1600">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SzPts val="2400"/>
              <a:buNone/>
            </a:pPr>
            <a:r>
              <a:rPr lang="en-US" sz="1600">
                <a:solidFill>
                  <a:srgbClr val="273239"/>
                </a:solidFill>
                <a:highlight>
                  <a:srgbClr val="FFFFFF"/>
                </a:highlight>
                <a:latin typeface="Times New Roman"/>
                <a:ea typeface="Times New Roman"/>
                <a:cs typeface="Times New Roman"/>
                <a:sym typeface="Times New Roman"/>
              </a:rPr>
              <a:t>        // it can only be present in left subarray</a:t>
            </a:r>
            <a:endParaRPr sz="1600">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SzPts val="2400"/>
              <a:buNone/>
            </a:pPr>
            <a:r>
              <a:rPr lang="en-US" sz="1600">
                <a:solidFill>
                  <a:srgbClr val="273239"/>
                </a:solidFill>
                <a:highlight>
                  <a:srgbClr val="FFFFFF"/>
                </a:highlight>
                <a:latin typeface="Times New Roman"/>
                <a:ea typeface="Times New Roman"/>
                <a:cs typeface="Times New Roman"/>
                <a:sym typeface="Times New Roman"/>
              </a:rPr>
              <a:t>        if (arr[mid] &gt; x)</a:t>
            </a:r>
            <a:endParaRPr sz="1600">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SzPts val="2400"/>
              <a:buNone/>
            </a:pPr>
            <a:r>
              <a:rPr lang="en-US" sz="1600">
                <a:solidFill>
                  <a:srgbClr val="273239"/>
                </a:solidFill>
                <a:highlight>
                  <a:srgbClr val="FFFFFF"/>
                </a:highlight>
                <a:latin typeface="Times New Roman"/>
                <a:ea typeface="Times New Roman"/>
                <a:cs typeface="Times New Roman"/>
                <a:sym typeface="Times New Roman"/>
              </a:rPr>
              <a:t>            return binarySearch(arr, l, mid - 1, x);</a:t>
            </a:r>
            <a:endParaRPr sz="1600">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0"/>
              </a:spcAft>
              <a:buClr>
                <a:schemeClr val="dk1"/>
              </a:buClr>
              <a:buSzPts val="1500"/>
              <a:buFont typeface="Arial"/>
              <a:buNone/>
            </a:pPr>
            <a:r>
              <a:t/>
            </a:r>
            <a:endParaRPr sz="1600">
              <a:solidFill>
                <a:srgbClr val="273239"/>
              </a:solidFill>
              <a:highlight>
                <a:srgbClr val="FFFFFF"/>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SzPts val="2400"/>
              <a:buNone/>
            </a:pPr>
            <a:r>
              <a:t/>
            </a:r>
            <a:endParaRPr sz="1600">
              <a:latin typeface="Times New Roman"/>
              <a:ea typeface="Times New Roman"/>
              <a:cs typeface="Times New Roman"/>
              <a:sym typeface="Times New Roman"/>
            </a:endParaRPr>
          </a:p>
        </p:txBody>
      </p:sp>
      <p:sp>
        <p:nvSpPr>
          <p:cNvPr id="357" name="Google Shape;357;g1c0be8c00f2_0_69"/>
          <p:cNvSpPr txBox="1"/>
          <p:nvPr/>
        </p:nvSpPr>
        <p:spPr>
          <a:xfrm>
            <a:off x="4995933" y="822867"/>
            <a:ext cx="6338400" cy="591180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Clr>
                <a:schemeClr val="dk1"/>
              </a:buClr>
              <a:buSzPts val="1500"/>
              <a:buFont typeface="Arial"/>
              <a:buNone/>
            </a:pPr>
            <a:r>
              <a:t/>
            </a:r>
            <a:endParaRPr b="0" i="0" sz="16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500"/>
              <a:buFont typeface="Arial"/>
              <a:buNone/>
            </a:pPr>
            <a:r>
              <a:rPr b="0" i="0" lang="en-US" sz="1600" u="none" cap="none" strike="noStrike">
                <a:solidFill>
                  <a:srgbClr val="273239"/>
                </a:solidFill>
                <a:highlight>
                  <a:srgbClr val="FFFFFF"/>
                </a:highlight>
                <a:latin typeface="Times New Roman"/>
                <a:ea typeface="Times New Roman"/>
                <a:cs typeface="Times New Roman"/>
                <a:sym typeface="Times New Roman"/>
              </a:rPr>
              <a:t>         </a:t>
            </a:r>
            <a:endParaRPr b="0" i="0" sz="16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500"/>
              <a:buFont typeface="Arial"/>
              <a:buNone/>
            </a:pPr>
            <a:r>
              <a:rPr b="0" i="0" lang="en-US" sz="1600" u="none" cap="none" strike="noStrike">
                <a:solidFill>
                  <a:srgbClr val="273239"/>
                </a:solidFill>
                <a:highlight>
                  <a:srgbClr val="FFFFFF"/>
                </a:highlight>
                <a:latin typeface="Times New Roman"/>
                <a:ea typeface="Times New Roman"/>
                <a:cs typeface="Times New Roman"/>
                <a:sym typeface="Times New Roman"/>
              </a:rPr>
              <a:t>        // Else the element can only be present</a:t>
            </a:r>
            <a:endParaRPr b="0" i="0" sz="16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500"/>
              <a:buFont typeface="Arial"/>
              <a:buNone/>
            </a:pPr>
            <a:r>
              <a:rPr b="0" i="0" lang="en-US" sz="1600" u="none" cap="none" strike="noStrike">
                <a:solidFill>
                  <a:srgbClr val="273239"/>
                </a:solidFill>
                <a:highlight>
                  <a:srgbClr val="FFFFFF"/>
                </a:highlight>
                <a:latin typeface="Times New Roman"/>
                <a:ea typeface="Times New Roman"/>
                <a:cs typeface="Times New Roman"/>
                <a:sym typeface="Times New Roman"/>
              </a:rPr>
              <a:t>        // in right subarray</a:t>
            </a:r>
            <a:endParaRPr b="0" i="0" sz="16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500"/>
              <a:buFont typeface="Arial"/>
              <a:buNone/>
            </a:pPr>
            <a:r>
              <a:rPr b="0" i="0" lang="en-US" sz="1600" u="none" cap="none" strike="noStrike">
                <a:solidFill>
                  <a:srgbClr val="273239"/>
                </a:solidFill>
                <a:highlight>
                  <a:srgbClr val="FFFFFF"/>
                </a:highlight>
                <a:latin typeface="Times New Roman"/>
                <a:ea typeface="Times New Roman"/>
                <a:cs typeface="Times New Roman"/>
                <a:sym typeface="Times New Roman"/>
              </a:rPr>
              <a:t>        return binarySearch(arr, mid + 1, r, x);</a:t>
            </a:r>
            <a:endParaRPr b="0" i="0" sz="16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500"/>
              <a:buFont typeface="Arial"/>
              <a:buNone/>
            </a:pPr>
            <a:r>
              <a:rPr b="0" i="0" lang="en-US" sz="1600" u="none" cap="none" strike="noStrike">
                <a:solidFill>
                  <a:srgbClr val="273239"/>
                </a:solidFill>
                <a:highlight>
                  <a:srgbClr val="FFFFFF"/>
                </a:highlight>
                <a:latin typeface="Times New Roman"/>
                <a:ea typeface="Times New Roman"/>
                <a:cs typeface="Times New Roman"/>
                <a:sym typeface="Times New Roman"/>
              </a:rPr>
              <a:t>    }</a:t>
            </a:r>
            <a:endParaRPr b="0" i="0" sz="16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500"/>
              <a:buFont typeface="Arial"/>
              <a:buNone/>
            </a:pPr>
            <a:r>
              <a:rPr b="0" i="0" lang="en-US" sz="1600" u="none" cap="none" strike="noStrike">
                <a:solidFill>
                  <a:srgbClr val="273239"/>
                </a:solidFill>
                <a:highlight>
                  <a:srgbClr val="FFFFFF"/>
                </a:highlight>
                <a:latin typeface="Times New Roman"/>
                <a:ea typeface="Times New Roman"/>
                <a:cs typeface="Times New Roman"/>
                <a:sym typeface="Times New Roman"/>
              </a:rPr>
              <a:t>  </a:t>
            </a:r>
            <a:endParaRPr b="0" i="0" sz="16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500"/>
              <a:buFont typeface="Arial"/>
              <a:buNone/>
            </a:pPr>
            <a:r>
              <a:rPr b="0" i="0" lang="en-US" sz="1600" u="none" cap="none" strike="noStrike">
                <a:solidFill>
                  <a:srgbClr val="273239"/>
                </a:solidFill>
                <a:highlight>
                  <a:srgbClr val="FFFFFF"/>
                </a:highlight>
                <a:latin typeface="Times New Roman"/>
                <a:ea typeface="Times New Roman"/>
                <a:cs typeface="Times New Roman"/>
                <a:sym typeface="Times New Roman"/>
              </a:rPr>
              <a:t>    // We reach here when element is not</a:t>
            </a:r>
            <a:endParaRPr b="0" i="0" sz="16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500"/>
              <a:buFont typeface="Arial"/>
              <a:buNone/>
            </a:pPr>
            <a:r>
              <a:rPr b="0" i="0" lang="en-US" sz="1600" u="none" cap="none" strike="noStrike">
                <a:solidFill>
                  <a:srgbClr val="273239"/>
                </a:solidFill>
                <a:highlight>
                  <a:srgbClr val="FFFFFF"/>
                </a:highlight>
                <a:latin typeface="Times New Roman"/>
                <a:ea typeface="Times New Roman"/>
                <a:cs typeface="Times New Roman"/>
                <a:sym typeface="Times New Roman"/>
              </a:rPr>
              <a:t>    // present in array</a:t>
            </a:r>
            <a:endParaRPr b="0" i="0" sz="16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500"/>
              <a:buFont typeface="Arial"/>
              <a:buNone/>
            </a:pPr>
            <a:r>
              <a:rPr b="0" i="0" lang="en-US" sz="1600" u="none" cap="none" strike="noStrike">
                <a:solidFill>
                  <a:srgbClr val="273239"/>
                </a:solidFill>
                <a:highlight>
                  <a:srgbClr val="FFFFFF"/>
                </a:highlight>
                <a:latin typeface="Times New Roman"/>
                <a:ea typeface="Times New Roman"/>
                <a:cs typeface="Times New Roman"/>
                <a:sym typeface="Times New Roman"/>
              </a:rPr>
              <a:t>    return -1;</a:t>
            </a:r>
            <a:endParaRPr b="0" i="0" sz="16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15000"/>
              </a:lnSpc>
              <a:spcBef>
                <a:spcPts val="1600"/>
              </a:spcBef>
              <a:spcAft>
                <a:spcPts val="0"/>
              </a:spcAft>
              <a:buClr>
                <a:schemeClr val="dk1"/>
              </a:buClr>
              <a:buSzPts val="1500"/>
              <a:buFont typeface="Arial"/>
              <a:buNone/>
            </a:pPr>
            <a:r>
              <a:rPr b="0" i="0" lang="en-US" sz="1600" u="none" cap="none" strike="noStrike">
                <a:solidFill>
                  <a:srgbClr val="273239"/>
                </a:solidFill>
                <a:highlight>
                  <a:srgbClr val="FFFFFF"/>
                </a:highlight>
                <a:latin typeface="Times New Roman"/>
                <a:ea typeface="Times New Roman"/>
                <a:cs typeface="Times New Roman"/>
                <a:sym typeface="Times New Roman"/>
              </a:rPr>
              <a:t>}</a:t>
            </a:r>
            <a:endParaRPr b="0" i="0" sz="1600" u="none" cap="none" strike="noStrike">
              <a:solidFill>
                <a:srgbClr val="273239"/>
              </a:solidFill>
              <a:highlight>
                <a:srgbClr val="FFFFFF"/>
              </a:highlight>
              <a:latin typeface="Times New Roman"/>
              <a:ea typeface="Times New Roman"/>
              <a:cs typeface="Times New Roman"/>
              <a:sym typeface="Times New Roman"/>
            </a:endParaRPr>
          </a:p>
          <a:p>
            <a:pPr indent="0" lvl="0" marL="0" marR="0" rtl="0" algn="l">
              <a:lnSpc>
                <a:spcPct val="100000"/>
              </a:lnSpc>
              <a:spcBef>
                <a:spcPts val="160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1c0be8c00f2_0_7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100000"/>
              </a:lnSpc>
              <a:spcBef>
                <a:spcPts val="0"/>
              </a:spcBef>
              <a:spcAft>
                <a:spcPts val="0"/>
              </a:spcAft>
              <a:buSzPct val="93181"/>
              <a:buNone/>
            </a:pPr>
            <a:r>
              <a:rPr lang="en-US"/>
              <a:t>Example</a:t>
            </a:r>
            <a:endParaRPr/>
          </a:p>
        </p:txBody>
      </p:sp>
      <p:sp>
        <p:nvSpPr>
          <p:cNvPr id="363" name="Google Shape;363;g1c0be8c00f2_0_7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400"/>
              </a:spcBef>
              <a:spcAft>
                <a:spcPts val="0"/>
              </a:spcAft>
              <a:buClr>
                <a:schemeClr val="dk1"/>
              </a:buClr>
              <a:buSzPts val="1500"/>
              <a:buFont typeface="Arial"/>
              <a:buNone/>
            </a:pPr>
            <a:r>
              <a:rPr lang="en-US" sz="1400">
                <a:solidFill>
                  <a:srgbClr val="303030"/>
                </a:solidFill>
                <a:highlight>
                  <a:srgbClr val="FFFFFF"/>
                </a:highlight>
              </a:rPr>
              <a:t>Consider-</a:t>
            </a:r>
            <a:endParaRPr sz="1400">
              <a:solidFill>
                <a:srgbClr val="303030"/>
              </a:solidFill>
              <a:highlight>
                <a:srgbClr val="FFFFFF"/>
              </a:highlight>
            </a:endParaRPr>
          </a:p>
          <a:p>
            <a:pPr indent="-393700" lvl="0" marL="800100" rtl="0" algn="l">
              <a:lnSpc>
                <a:spcPct val="115000"/>
              </a:lnSpc>
              <a:spcBef>
                <a:spcPts val="1200"/>
              </a:spcBef>
              <a:spcAft>
                <a:spcPts val="0"/>
              </a:spcAft>
              <a:buClr>
                <a:srgbClr val="303030"/>
              </a:buClr>
              <a:buSzPts val="1400"/>
              <a:buChar char="●"/>
            </a:pPr>
            <a:r>
              <a:rPr lang="en-US" sz="1400">
                <a:solidFill>
                  <a:srgbClr val="303030"/>
                </a:solidFill>
                <a:highlight>
                  <a:srgbClr val="FFFFFF"/>
                </a:highlight>
              </a:rPr>
              <a:t>We are given the following sorted linear array.</a:t>
            </a:r>
            <a:endParaRPr sz="1400">
              <a:solidFill>
                <a:srgbClr val="303030"/>
              </a:solidFill>
              <a:highlight>
                <a:srgbClr val="FFFFFF"/>
              </a:highlight>
            </a:endParaRPr>
          </a:p>
          <a:p>
            <a:pPr indent="-393700" lvl="0" marL="800100" rtl="0" algn="l">
              <a:lnSpc>
                <a:spcPct val="115000"/>
              </a:lnSpc>
              <a:spcBef>
                <a:spcPts val="0"/>
              </a:spcBef>
              <a:spcAft>
                <a:spcPts val="0"/>
              </a:spcAft>
              <a:buClr>
                <a:srgbClr val="303030"/>
              </a:buClr>
              <a:buSzPts val="1400"/>
              <a:buChar char="●"/>
            </a:pPr>
            <a:r>
              <a:rPr lang="en-US" sz="1400">
                <a:solidFill>
                  <a:srgbClr val="303030"/>
                </a:solidFill>
                <a:highlight>
                  <a:srgbClr val="FFFFFF"/>
                </a:highlight>
              </a:rPr>
              <a:t>Element 15 has to be searched in it using Binary Search Algorithm.</a:t>
            </a:r>
            <a:endParaRPr sz="1400">
              <a:solidFill>
                <a:srgbClr val="303030"/>
              </a:solidFill>
              <a:highlight>
                <a:srgbClr val="FFFFFF"/>
              </a:highlight>
            </a:endParaRPr>
          </a:p>
          <a:p>
            <a:pPr indent="0" lvl="0" marL="0" rtl="0" algn="l">
              <a:lnSpc>
                <a:spcPct val="115000"/>
              </a:lnSpc>
              <a:spcBef>
                <a:spcPts val="2000"/>
              </a:spcBef>
              <a:spcAft>
                <a:spcPts val="0"/>
              </a:spcAft>
              <a:buClr>
                <a:schemeClr val="dk1"/>
              </a:buClr>
              <a:buSzPts val="1500"/>
              <a:buFont typeface="Arial"/>
              <a:buNone/>
            </a:pPr>
            <a:r>
              <a:rPr lang="en-US" sz="1400">
                <a:solidFill>
                  <a:srgbClr val="303030"/>
                </a:solidFill>
                <a:highlight>
                  <a:srgbClr val="FFFFFF"/>
                </a:highlight>
              </a:rPr>
              <a:t> </a:t>
            </a:r>
            <a:endParaRPr sz="1400">
              <a:solidFill>
                <a:srgbClr val="303030"/>
              </a:solidFill>
              <a:highlight>
                <a:srgbClr val="FFFFFF"/>
              </a:highlight>
            </a:endParaRPr>
          </a:p>
          <a:p>
            <a:pPr indent="0" lvl="0" marL="0" rtl="0" algn="l">
              <a:lnSpc>
                <a:spcPct val="115000"/>
              </a:lnSpc>
              <a:spcBef>
                <a:spcPts val="1200"/>
              </a:spcBef>
              <a:spcAft>
                <a:spcPts val="1600"/>
              </a:spcAft>
              <a:buSzPts val="2400"/>
              <a:buNone/>
            </a:pPr>
            <a:r>
              <a:t/>
            </a:r>
            <a:endParaRPr/>
          </a:p>
        </p:txBody>
      </p:sp>
      <p:pic>
        <p:nvPicPr>
          <p:cNvPr id="364" name="Google Shape;364;g1c0be8c00f2_0_75"/>
          <p:cNvPicPr preferRelativeResize="0"/>
          <p:nvPr/>
        </p:nvPicPr>
        <p:blipFill rotWithShape="1">
          <a:blip r:embed="rId3">
            <a:alphaModFix/>
          </a:blip>
          <a:srcRect b="0" l="0" r="0" t="0"/>
          <a:stretch/>
        </p:blipFill>
        <p:spPr>
          <a:xfrm>
            <a:off x="0" y="1432469"/>
            <a:ext cx="12192000" cy="539123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1c0be8c00f2_0_145"/>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Fibonacci search</a:t>
            </a:r>
            <a:endParaRPr/>
          </a:p>
        </p:txBody>
      </p:sp>
      <p:sp>
        <p:nvSpPr>
          <p:cNvPr id="370" name="Google Shape;370;g1c0be8c00f2_0_145"/>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p>
            <a:pPr indent="-365125" lvl="0" marL="457200" rtl="0" algn="just">
              <a:spcBef>
                <a:spcPts val="0"/>
              </a:spcBef>
              <a:spcAft>
                <a:spcPts val="0"/>
              </a:spcAft>
              <a:buSzPts val="2150"/>
              <a:buFont typeface="Times New Roman"/>
              <a:buChar char="●"/>
            </a:pPr>
            <a:r>
              <a:rPr b="1" lang="en-US" sz="2150">
                <a:highlight>
                  <a:schemeClr val="lt1"/>
                </a:highlight>
                <a:latin typeface="Times New Roman"/>
                <a:ea typeface="Times New Roman"/>
                <a:cs typeface="Times New Roman"/>
                <a:sym typeface="Times New Roman"/>
              </a:rPr>
              <a:t>Fibonacci search</a:t>
            </a:r>
            <a:r>
              <a:rPr lang="en-US" sz="2150">
                <a:highlight>
                  <a:schemeClr val="lt1"/>
                </a:highlight>
                <a:latin typeface="Times New Roman"/>
                <a:ea typeface="Times New Roman"/>
                <a:cs typeface="Times New Roman"/>
                <a:sym typeface="Times New Roman"/>
              </a:rPr>
              <a:t> is an efficient search algorithm based on </a:t>
            </a:r>
            <a:r>
              <a:rPr b="1" lang="en-US" sz="2150">
                <a:highlight>
                  <a:schemeClr val="lt1"/>
                </a:highlight>
                <a:latin typeface="Times New Roman"/>
                <a:ea typeface="Times New Roman"/>
                <a:cs typeface="Times New Roman"/>
                <a:sym typeface="Times New Roman"/>
              </a:rPr>
              <a:t>divide and conquer</a:t>
            </a:r>
            <a:r>
              <a:rPr lang="en-US" sz="2150">
                <a:highlight>
                  <a:schemeClr val="lt1"/>
                </a:highlight>
                <a:latin typeface="Times New Roman"/>
                <a:ea typeface="Times New Roman"/>
                <a:cs typeface="Times New Roman"/>
                <a:sym typeface="Times New Roman"/>
              </a:rPr>
              <a:t> principle that can find an element in the given </a:t>
            </a:r>
            <a:r>
              <a:rPr b="1" lang="en-US" sz="2150">
                <a:highlight>
                  <a:schemeClr val="lt1"/>
                </a:highlight>
                <a:latin typeface="Times New Roman"/>
                <a:ea typeface="Times New Roman"/>
                <a:cs typeface="Times New Roman"/>
                <a:sym typeface="Times New Roman"/>
              </a:rPr>
              <a:t>sorted array</a:t>
            </a:r>
            <a:r>
              <a:rPr lang="en-US" sz="2150">
                <a:highlight>
                  <a:schemeClr val="lt1"/>
                </a:highlight>
                <a:latin typeface="Times New Roman"/>
                <a:ea typeface="Times New Roman"/>
                <a:cs typeface="Times New Roman"/>
                <a:sym typeface="Times New Roman"/>
              </a:rPr>
              <a:t> with the help of Fibonacci series in </a:t>
            </a:r>
            <a:r>
              <a:rPr b="1" lang="en-US" sz="2150">
                <a:highlight>
                  <a:schemeClr val="lt1"/>
                </a:highlight>
                <a:latin typeface="Times New Roman"/>
                <a:ea typeface="Times New Roman"/>
                <a:cs typeface="Times New Roman"/>
                <a:sym typeface="Times New Roman"/>
              </a:rPr>
              <a:t>O(log N)</a:t>
            </a:r>
            <a:r>
              <a:rPr lang="en-US" sz="2150">
                <a:highlight>
                  <a:schemeClr val="lt1"/>
                </a:highlight>
                <a:latin typeface="Times New Roman"/>
                <a:ea typeface="Times New Roman"/>
                <a:cs typeface="Times New Roman"/>
                <a:sym typeface="Times New Roman"/>
              </a:rPr>
              <a:t> time complexity. This is based on Fibonacci series which is an infinite sequence of numbers denoting a pattern which is captured by the following equation:</a:t>
            </a:r>
            <a:endParaRPr sz="2150">
              <a:highlight>
                <a:schemeClr val="lt1"/>
              </a:highlight>
              <a:latin typeface="Times New Roman"/>
              <a:ea typeface="Times New Roman"/>
              <a:cs typeface="Times New Roman"/>
              <a:sym typeface="Times New Roman"/>
            </a:endParaRPr>
          </a:p>
          <a:p>
            <a:pPr indent="-365125" lvl="0" marL="457200" rtl="0" algn="just">
              <a:spcBef>
                <a:spcPts val="0"/>
              </a:spcBef>
              <a:spcAft>
                <a:spcPts val="0"/>
              </a:spcAft>
              <a:buSzPts val="2150"/>
              <a:buFont typeface="Times New Roman"/>
              <a:buChar char="●"/>
            </a:pPr>
            <a:r>
              <a:rPr b="1" lang="en-US" sz="2150">
                <a:highlight>
                  <a:schemeClr val="lt1"/>
                </a:highlight>
                <a:latin typeface="Times New Roman"/>
                <a:ea typeface="Times New Roman"/>
                <a:cs typeface="Times New Roman"/>
                <a:sym typeface="Times New Roman"/>
              </a:rPr>
              <a:t>F(n+1)=F(n)+F(n-1)</a:t>
            </a:r>
            <a:endParaRPr b="1" sz="2150">
              <a:highlight>
                <a:schemeClr val="lt1"/>
              </a:highlight>
              <a:latin typeface="Times New Roman"/>
              <a:ea typeface="Times New Roman"/>
              <a:cs typeface="Times New Roman"/>
              <a:sym typeface="Times New Roman"/>
            </a:endParaRPr>
          </a:p>
          <a:p>
            <a:pPr indent="-365125" lvl="0" marL="457200" rtl="0" algn="just">
              <a:spcBef>
                <a:spcPts val="0"/>
              </a:spcBef>
              <a:spcAft>
                <a:spcPts val="0"/>
              </a:spcAft>
              <a:buSzPts val="2150"/>
              <a:buFont typeface="Times New Roman"/>
              <a:buChar char="●"/>
            </a:pPr>
            <a:r>
              <a:rPr lang="en-US" sz="2150">
                <a:highlight>
                  <a:schemeClr val="lt1"/>
                </a:highlight>
                <a:latin typeface="Times New Roman"/>
                <a:ea typeface="Times New Roman"/>
                <a:cs typeface="Times New Roman"/>
                <a:sym typeface="Times New Roman"/>
              </a:rPr>
              <a:t>where F(i) is the ith number of the Fibonacci series where F(0) and F(1) are defined as 0 and 1 respectively.</a:t>
            </a:r>
            <a:endParaRPr sz="2150">
              <a:highlight>
                <a:schemeClr val="lt1"/>
              </a:highlight>
              <a:latin typeface="Times New Roman"/>
              <a:ea typeface="Times New Roman"/>
              <a:cs typeface="Times New Roman"/>
              <a:sym typeface="Times New Roman"/>
            </a:endParaRPr>
          </a:p>
          <a:p>
            <a:pPr indent="-365125" lvl="0" marL="457200" rtl="0" algn="just">
              <a:spcBef>
                <a:spcPts val="0"/>
              </a:spcBef>
              <a:spcAft>
                <a:spcPts val="0"/>
              </a:spcAft>
              <a:buSzPts val="2150"/>
              <a:buFont typeface="Times New Roman"/>
              <a:buChar char="●"/>
            </a:pPr>
            <a:r>
              <a:rPr lang="en-US" sz="2150">
                <a:highlight>
                  <a:schemeClr val="lt1"/>
                </a:highlight>
                <a:latin typeface="Times New Roman"/>
                <a:ea typeface="Times New Roman"/>
                <a:cs typeface="Times New Roman"/>
                <a:sym typeface="Times New Roman"/>
              </a:rPr>
              <a:t>The first few Fibonacci numbers are:</a:t>
            </a:r>
            <a:endParaRPr sz="2150">
              <a:highlight>
                <a:schemeClr val="lt1"/>
              </a:highlight>
              <a:latin typeface="Times New Roman"/>
              <a:ea typeface="Times New Roman"/>
              <a:cs typeface="Times New Roman"/>
              <a:sym typeface="Times New Roman"/>
            </a:endParaRPr>
          </a:p>
          <a:p>
            <a:pPr indent="-365125" lvl="0" marL="457200" rtl="0" algn="just">
              <a:spcBef>
                <a:spcPts val="0"/>
              </a:spcBef>
              <a:spcAft>
                <a:spcPts val="0"/>
              </a:spcAft>
              <a:buSzPts val="2150"/>
              <a:buFont typeface="Times New Roman"/>
              <a:buChar char="●"/>
            </a:pPr>
            <a:r>
              <a:rPr b="1" lang="en-US" sz="2150">
                <a:highlight>
                  <a:schemeClr val="lt1"/>
                </a:highlight>
                <a:latin typeface="Times New Roman"/>
                <a:ea typeface="Times New Roman"/>
                <a:cs typeface="Times New Roman"/>
                <a:sym typeface="Times New Roman"/>
              </a:rPr>
              <a:t>0,1,1,2,3,5,8,13....</a:t>
            </a:r>
            <a:endParaRPr b="1" sz="2150">
              <a:highlight>
                <a:schemeClr val="lt1"/>
              </a:highlight>
              <a:latin typeface="Times New Roman"/>
              <a:ea typeface="Times New Roman"/>
              <a:cs typeface="Times New Roman"/>
              <a:sym typeface="Times New Roman"/>
            </a:endParaRPr>
          </a:p>
          <a:p>
            <a:pPr indent="0" lvl="0" marL="0" rtl="0" algn="l">
              <a:spcBef>
                <a:spcPts val="20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1c0be8c00f2_0_151"/>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Clr>
                <a:schemeClr val="dk1"/>
              </a:buClr>
              <a:buSzPts val="990"/>
              <a:buFont typeface="Arial"/>
              <a:buNone/>
            </a:pPr>
            <a:r>
              <a:rPr lang="en-US"/>
              <a:t>Fibonacci search</a:t>
            </a:r>
            <a:endParaRPr/>
          </a:p>
        </p:txBody>
      </p:sp>
      <p:sp>
        <p:nvSpPr>
          <p:cNvPr id="376" name="Google Shape;376;g1c0be8c00f2_0_151"/>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lnSpcReduction="10000"/>
          </a:bodyPr>
          <a:lstStyle/>
          <a:p>
            <a:pPr indent="0" lvl="0" marL="0" rtl="0" algn="just">
              <a:spcBef>
                <a:spcPts val="0"/>
              </a:spcBef>
              <a:spcAft>
                <a:spcPts val="0"/>
              </a:spcAft>
              <a:buClr>
                <a:schemeClr val="dk1"/>
              </a:buClr>
              <a:buSzPts val="1100"/>
              <a:buFont typeface="Arial"/>
              <a:buNone/>
            </a:pPr>
            <a:r>
              <a:rPr lang="en-US" sz="1958">
                <a:highlight>
                  <a:schemeClr val="lt1"/>
                </a:highlight>
                <a:latin typeface="Times New Roman"/>
                <a:ea typeface="Times New Roman"/>
                <a:cs typeface="Times New Roman"/>
                <a:sym typeface="Times New Roman"/>
              </a:rPr>
              <a:t>F(0) = 0</a:t>
            </a:r>
            <a:endParaRPr sz="1958">
              <a:highlight>
                <a:schemeClr val="lt1"/>
              </a:highlight>
              <a:latin typeface="Times New Roman"/>
              <a:ea typeface="Times New Roman"/>
              <a:cs typeface="Times New Roman"/>
              <a:sym typeface="Times New Roman"/>
            </a:endParaRPr>
          </a:p>
          <a:p>
            <a:pPr indent="0" lvl="0" marL="0" rtl="0" algn="just">
              <a:spcBef>
                <a:spcPts val="2000"/>
              </a:spcBef>
              <a:spcAft>
                <a:spcPts val="0"/>
              </a:spcAft>
              <a:buClr>
                <a:schemeClr val="dk1"/>
              </a:buClr>
              <a:buSzPts val="1100"/>
              <a:buFont typeface="Arial"/>
              <a:buNone/>
            </a:pPr>
            <a:r>
              <a:rPr lang="en-US" sz="1958">
                <a:highlight>
                  <a:schemeClr val="lt1"/>
                </a:highlight>
                <a:latin typeface="Times New Roman"/>
                <a:ea typeface="Times New Roman"/>
                <a:cs typeface="Times New Roman"/>
                <a:sym typeface="Times New Roman"/>
              </a:rPr>
              <a:t>F(1) = 1</a:t>
            </a:r>
            <a:endParaRPr sz="1958">
              <a:highlight>
                <a:schemeClr val="lt1"/>
              </a:highlight>
              <a:latin typeface="Times New Roman"/>
              <a:ea typeface="Times New Roman"/>
              <a:cs typeface="Times New Roman"/>
              <a:sym typeface="Times New Roman"/>
            </a:endParaRPr>
          </a:p>
          <a:p>
            <a:pPr indent="0" lvl="0" marL="0" rtl="0" algn="just">
              <a:spcBef>
                <a:spcPts val="2000"/>
              </a:spcBef>
              <a:spcAft>
                <a:spcPts val="0"/>
              </a:spcAft>
              <a:buClr>
                <a:schemeClr val="dk1"/>
              </a:buClr>
              <a:buSzPts val="1100"/>
              <a:buFont typeface="Arial"/>
              <a:buNone/>
            </a:pPr>
            <a:r>
              <a:rPr lang="en-US" sz="1958">
                <a:highlight>
                  <a:schemeClr val="lt1"/>
                </a:highlight>
                <a:latin typeface="Times New Roman"/>
                <a:ea typeface="Times New Roman"/>
                <a:cs typeface="Times New Roman"/>
                <a:sym typeface="Times New Roman"/>
              </a:rPr>
              <a:t>F(2) = F(1) + F(0) = 1 + 0 = 1</a:t>
            </a:r>
            <a:endParaRPr sz="1958">
              <a:highlight>
                <a:schemeClr val="lt1"/>
              </a:highlight>
              <a:latin typeface="Times New Roman"/>
              <a:ea typeface="Times New Roman"/>
              <a:cs typeface="Times New Roman"/>
              <a:sym typeface="Times New Roman"/>
            </a:endParaRPr>
          </a:p>
          <a:p>
            <a:pPr indent="0" lvl="0" marL="0" rtl="0" algn="just">
              <a:spcBef>
                <a:spcPts val="2000"/>
              </a:spcBef>
              <a:spcAft>
                <a:spcPts val="0"/>
              </a:spcAft>
              <a:buClr>
                <a:schemeClr val="dk1"/>
              </a:buClr>
              <a:buSzPts val="1100"/>
              <a:buFont typeface="Arial"/>
              <a:buNone/>
            </a:pPr>
            <a:r>
              <a:rPr lang="en-US" sz="1958">
                <a:highlight>
                  <a:schemeClr val="lt1"/>
                </a:highlight>
                <a:latin typeface="Times New Roman"/>
                <a:ea typeface="Times New Roman"/>
                <a:cs typeface="Times New Roman"/>
                <a:sym typeface="Times New Roman"/>
              </a:rPr>
              <a:t>F(3) = F(2) + F(1) = 1 + 1 = 2</a:t>
            </a:r>
            <a:endParaRPr sz="1958">
              <a:highlight>
                <a:schemeClr val="lt1"/>
              </a:highlight>
              <a:latin typeface="Times New Roman"/>
              <a:ea typeface="Times New Roman"/>
              <a:cs typeface="Times New Roman"/>
              <a:sym typeface="Times New Roman"/>
            </a:endParaRPr>
          </a:p>
          <a:p>
            <a:pPr indent="0" lvl="0" marL="0" rtl="0" algn="just">
              <a:spcBef>
                <a:spcPts val="2000"/>
              </a:spcBef>
              <a:spcAft>
                <a:spcPts val="0"/>
              </a:spcAft>
              <a:buClr>
                <a:schemeClr val="dk1"/>
              </a:buClr>
              <a:buSzPts val="1100"/>
              <a:buFont typeface="Arial"/>
              <a:buNone/>
            </a:pPr>
            <a:r>
              <a:rPr lang="en-US" sz="1958">
                <a:highlight>
                  <a:schemeClr val="lt1"/>
                </a:highlight>
                <a:latin typeface="Times New Roman"/>
                <a:ea typeface="Times New Roman"/>
                <a:cs typeface="Times New Roman"/>
                <a:sym typeface="Times New Roman"/>
              </a:rPr>
              <a:t>F(4) = F(3) + F(2) = 1 + 2 = 3 and so continues the series</a:t>
            </a:r>
            <a:endParaRPr sz="1958">
              <a:highlight>
                <a:schemeClr val="lt1"/>
              </a:highlight>
              <a:latin typeface="Times New Roman"/>
              <a:ea typeface="Times New Roman"/>
              <a:cs typeface="Times New Roman"/>
              <a:sym typeface="Times New Roman"/>
            </a:endParaRPr>
          </a:p>
          <a:p>
            <a:pPr indent="-352940" lvl="0" marL="457200" rtl="0" algn="just">
              <a:spcBef>
                <a:spcPts val="2000"/>
              </a:spcBef>
              <a:spcAft>
                <a:spcPts val="0"/>
              </a:spcAft>
              <a:buSzPts val="1958"/>
              <a:buFont typeface="Times New Roman"/>
              <a:buChar char="●"/>
            </a:pPr>
            <a:r>
              <a:rPr lang="en-US" sz="1958">
                <a:highlight>
                  <a:schemeClr val="lt1"/>
                </a:highlight>
                <a:latin typeface="Times New Roman"/>
                <a:ea typeface="Times New Roman"/>
                <a:cs typeface="Times New Roman"/>
                <a:sym typeface="Times New Roman"/>
              </a:rPr>
              <a:t>Other searches like binary search also work for the similar principle on splitting the search space to a smaller space but what makes Fibonacci search different is that it divides the array in </a:t>
            </a:r>
            <a:r>
              <a:rPr b="1" lang="en-US" sz="1958">
                <a:highlight>
                  <a:schemeClr val="lt1"/>
                </a:highlight>
                <a:latin typeface="Times New Roman"/>
                <a:ea typeface="Times New Roman"/>
                <a:cs typeface="Times New Roman"/>
                <a:sym typeface="Times New Roman"/>
              </a:rPr>
              <a:t>unequal parts</a:t>
            </a:r>
            <a:r>
              <a:rPr lang="en-US" sz="1958">
                <a:highlight>
                  <a:schemeClr val="lt1"/>
                </a:highlight>
                <a:latin typeface="Times New Roman"/>
                <a:ea typeface="Times New Roman"/>
                <a:cs typeface="Times New Roman"/>
                <a:sym typeface="Times New Roman"/>
              </a:rPr>
              <a:t> and operations involved in this search are </a:t>
            </a:r>
            <a:r>
              <a:rPr b="1" lang="en-US" sz="1958">
                <a:highlight>
                  <a:schemeClr val="lt1"/>
                </a:highlight>
                <a:latin typeface="Times New Roman"/>
                <a:ea typeface="Times New Roman"/>
                <a:cs typeface="Times New Roman"/>
                <a:sym typeface="Times New Roman"/>
              </a:rPr>
              <a:t>addition and subtraction</a:t>
            </a:r>
            <a:r>
              <a:rPr lang="en-US" sz="1958">
                <a:highlight>
                  <a:schemeClr val="lt1"/>
                </a:highlight>
                <a:latin typeface="Times New Roman"/>
                <a:ea typeface="Times New Roman"/>
                <a:cs typeface="Times New Roman"/>
                <a:sym typeface="Times New Roman"/>
              </a:rPr>
              <a:t> only which means light arithmetic operations takes place and hence </a:t>
            </a:r>
            <a:r>
              <a:rPr b="1" lang="en-US" sz="1958">
                <a:highlight>
                  <a:schemeClr val="lt1"/>
                </a:highlight>
                <a:latin typeface="Times New Roman"/>
                <a:ea typeface="Times New Roman"/>
                <a:cs typeface="Times New Roman"/>
                <a:sym typeface="Times New Roman"/>
              </a:rPr>
              <a:t>reducing the work load of the computing machine</a:t>
            </a:r>
            <a:r>
              <a:rPr lang="en-US" sz="1958">
                <a:highlight>
                  <a:schemeClr val="lt1"/>
                </a:highlight>
                <a:latin typeface="Times New Roman"/>
                <a:ea typeface="Times New Roman"/>
                <a:cs typeface="Times New Roman"/>
                <a:sym typeface="Times New Roman"/>
              </a:rPr>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1c0be8c00f2_0_157"/>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Algorithm</a:t>
            </a:r>
            <a:endParaRPr/>
          </a:p>
        </p:txBody>
      </p:sp>
      <p:sp>
        <p:nvSpPr>
          <p:cNvPr id="382" name="Google Shape;382;g1c0be8c00f2_0_157"/>
          <p:cNvSpPr txBox="1"/>
          <p:nvPr>
            <p:ph idx="1" type="body"/>
          </p:nvPr>
        </p:nvSpPr>
        <p:spPr>
          <a:xfrm>
            <a:off x="415600" y="1536624"/>
            <a:ext cx="11360700" cy="5066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US" sz="1800">
                <a:highlight>
                  <a:srgbClr val="FFFFFF"/>
                </a:highlight>
                <a:latin typeface="Times New Roman"/>
                <a:ea typeface="Times New Roman"/>
                <a:cs typeface="Times New Roman"/>
                <a:sym typeface="Times New Roman"/>
              </a:rPr>
              <a:t>Let the searched element be x.</a:t>
            </a:r>
            <a:endParaRPr sz="1800">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highlight>
                  <a:srgbClr val="FFFFFF"/>
                </a:highlight>
                <a:latin typeface="Times New Roman"/>
                <a:ea typeface="Times New Roman"/>
                <a:cs typeface="Times New Roman"/>
                <a:sym typeface="Times New Roman"/>
              </a:rPr>
              <a:t>The idea is to first find the smallest Fibonacci number (F(k)) that is greater than or equal to the length of the given array n</a:t>
            </a:r>
            <a:endParaRPr sz="1800">
              <a:highlight>
                <a:srgbClr val="FFFFFF"/>
              </a:highlight>
              <a:latin typeface="Times New Roman"/>
              <a:ea typeface="Times New Roman"/>
              <a:cs typeface="Times New Roman"/>
              <a:sym typeface="Times New Roman"/>
            </a:endParaRPr>
          </a:p>
          <a:p>
            <a:pPr indent="-342900" lvl="0" marL="457200" rtl="0" algn="l">
              <a:lnSpc>
                <a:spcPct val="158000"/>
              </a:lnSpc>
              <a:spcBef>
                <a:spcPts val="0"/>
              </a:spcBef>
              <a:spcAft>
                <a:spcPts val="0"/>
              </a:spcAft>
              <a:buSzPts val="1800"/>
              <a:buFont typeface="Times New Roman"/>
              <a:buAutoNum type="arabicPeriod"/>
            </a:pPr>
            <a:r>
              <a:rPr lang="en-US" sz="1800">
                <a:highlight>
                  <a:srgbClr val="FFFFFF"/>
                </a:highlight>
                <a:latin typeface="Times New Roman"/>
                <a:ea typeface="Times New Roman"/>
                <a:cs typeface="Times New Roman"/>
                <a:sym typeface="Times New Roman"/>
              </a:rPr>
              <a:t>Let the two Fibonacci numbers preceding it be F(k1) [(k-1)’th Fibonacci Number] and F(k2) [(k-2)’th Fibonacci Number.</a:t>
            </a:r>
            <a:endParaRPr sz="1800">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highlight>
                  <a:srgbClr val="FFFFFF"/>
                </a:highlight>
                <a:latin typeface="Times New Roman"/>
                <a:ea typeface="Times New Roman"/>
                <a:cs typeface="Times New Roman"/>
                <a:sym typeface="Times New Roman"/>
              </a:rPr>
              <a:t>if F(k)=0 then stop and print the message as element not found.</a:t>
            </a:r>
            <a:endParaRPr sz="1800">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highlight>
                  <a:srgbClr val="FFFFFF"/>
                </a:highlight>
                <a:latin typeface="Times New Roman"/>
                <a:ea typeface="Times New Roman"/>
                <a:cs typeface="Times New Roman"/>
                <a:sym typeface="Times New Roman"/>
              </a:rPr>
              <a:t>set offset=-1</a:t>
            </a:r>
            <a:endParaRPr sz="1800">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highlight>
                  <a:srgbClr val="FFFFFF"/>
                </a:highlight>
                <a:latin typeface="Times New Roman"/>
                <a:ea typeface="Times New Roman"/>
                <a:cs typeface="Times New Roman"/>
                <a:sym typeface="Times New Roman"/>
              </a:rPr>
              <a:t>i= min(offset +F(k-2),n-1)</a:t>
            </a:r>
            <a:endParaRPr sz="1800">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AutoNum type="arabicPeriod"/>
            </a:pPr>
            <a:r>
              <a:rPr lang="en-US" sz="1800">
                <a:highlight>
                  <a:srgbClr val="FFFFFF"/>
                </a:highlight>
                <a:latin typeface="Times New Roman"/>
                <a:ea typeface="Times New Roman"/>
                <a:cs typeface="Times New Roman"/>
                <a:sym typeface="Times New Roman"/>
              </a:rPr>
              <a:t>if x==a[i] </a:t>
            </a:r>
            <a:endParaRPr sz="1800">
              <a:highlight>
                <a:srgbClr val="FFFFFF"/>
              </a:highlight>
              <a:latin typeface="Times New Roman"/>
              <a:ea typeface="Times New Roman"/>
              <a:cs typeface="Times New Roman"/>
              <a:sym typeface="Times New Roman"/>
            </a:endParaRPr>
          </a:p>
          <a:p>
            <a:pPr indent="457200" lvl="0" marL="457200" rtl="0" algn="l">
              <a:spcBef>
                <a:spcPts val="0"/>
              </a:spcBef>
              <a:spcAft>
                <a:spcPts val="0"/>
              </a:spcAft>
              <a:buNone/>
            </a:pPr>
            <a:r>
              <a:rPr lang="en-US" sz="1800">
                <a:highlight>
                  <a:srgbClr val="FFFFFF"/>
                </a:highlight>
                <a:latin typeface="Times New Roman"/>
                <a:ea typeface="Times New Roman"/>
                <a:cs typeface="Times New Roman"/>
                <a:sym typeface="Times New Roman"/>
              </a:rPr>
              <a:t>return i and search successful</a:t>
            </a:r>
            <a:endParaRPr sz="1800">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lang="en-US" sz="1800">
                <a:highlight>
                  <a:srgbClr val="FFFFFF"/>
                </a:highlight>
                <a:latin typeface="Times New Roman"/>
                <a:ea typeface="Times New Roman"/>
                <a:cs typeface="Times New Roman"/>
                <a:sym typeface="Times New Roman"/>
              </a:rPr>
              <a:t>if s&gt;</a:t>
            </a:r>
            <a:r>
              <a:rPr lang="en-US" sz="1800">
                <a:highlight>
                  <a:srgbClr val="FFFFFF"/>
                </a:highlight>
                <a:latin typeface="Times New Roman"/>
                <a:ea typeface="Times New Roman"/>
                <a:cs typeface="Times New Roman"/>
                <a:sym typeface="Times New Roman"/>
              </a:rPr>
              <a:t>a[i]</a:t>
            </a:r>
            <a:endParaRPr sz="1800">
              <a:highlight>
                <a:srgbClr val="FFFFFF"/>
              </a:highlight>
              <a:latin typeface="Times New Roman"/>
              <a:ea typeface="Times New Roman"/>
              <a:cs typeface="Times New Roman"/>
              <a:sym typeface="Times New Roman"/>
            </a:endParaRPr>
          </a:p>
          <a:p>
            <a:pPr indent="457200" lvl="0" marL="457200" rtl="0" algn="l">
              <a:spcBef>
                <a:spcPts val="0"/>
              </a:spcBef>
              <a:spcAft>
                <a:spcPts val="0"/>
              </a:spcAft>
              <a:buNone/>
            </a:pPr>
            <a:r>
              <a:rPr lang="en-US" sz="1800">
                <a:highlight>
                  <a:srgbClr val="FFFFFF"/>
                </a:highlight>
                <a:latin typeface="Times New Roman"/>
                <a:ea typeface="Times New Roman"/>
                <a:cs typeface="Times New Roman"/>
                <a:sym typeface="Times New Roman"/>
              </a:rPr>
              <a:t>k=k-1, offset=i and repeat step 4,5</a:t>
            </a:r>
            <a:endParaRPr sz="1800">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lang="en-US" sz="1800">
                <a:highlight>
                  <a:srgbClr val="FFFFFF"/>
                </a:highlight>
                <a:latin typeface="Times New Roman"/>
                <a:ea typeface="Times New Roman"/>
                <a:cs typeface="Times New Roman"/>
                <a:sym typeface="Times New Roman"/>
              </a:rPr>
              <a:t>if s&lt;a[i]</a:t>
            </a:r>
            <a:endParaRPr sz="1800">
              <a:highlight>
                <a:srgbClr val="FFFFFF"/>
              </a:highlight>
              <a:latin typeface="Times New Roman"/>
              <a:ea typeface="Times New Roman"/>
              <a:cs typeface="Times New Roman"/>
              <a:sym typeface="Times New Roman"/>
            </a:endParaRPr>
          </a:p>
          <a:p>
            <a:pPr indent="457200" lvl="0" marL="457200" rtl="0" algn="l">
              <a:spcBef>
                <a:spcPts val="0"/>
              </a:spcBef>
              <a:spcAft>
                <a:spcPts val="0"/>
              </a:spcAft>
              <a:buNone/>
            </a:pPr>
            <a:r>
              <a:rPr lang="en-US" sz="1800">
                <a:highlight>
                  <a:srgbClr val="FFFFFF"/>
                </a:highlight>
                <a:latin typeface="Times New Roman"/>
                <a:ea typeface="Times New Roman"/>
                <a:cs typeface="Times New Roman"/>
                <a:sym typeface="Times New Roman"/>
              </a:rPr>
              <a:t>k=k-2 repeat steps 4,5</a:t>
            </a:r>
            <a:endParaRPr sz="1800">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273239"/>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1c0be8c00f2_0_164"/>
          <p:cNvSpPr txBox="1"/>
          <p:nvPr>
            <p:ph type="title"/>
          </p:nvPr>
        </p:nvSpPr>
        <p:spPr>
          <a:xfrm>
            <a:off x="415600" y="84242"/>
            <a:ext cx="11360700" cy="7635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Example</a:t>
            </a:r>
            <a:endParaRPr/>
          </a:p>
        </p:txBody>
      </p:sp>
      <p:sp>
        <p:nvSpPr>
          <p:cNvPr id="388" name="Google Shape;388;g1c0be8c00f2_0_164"/>
          <p:cNvSpPr txBox="1"/>
          <p:nvPr>
            <p:ph idx="1" type="body"/>
          </p:nvPr>
        </p:nvSpPr>
        <p:spPr>
          <a:xfrm>
            <a:off x="415600" y="997574"/>
            <a:ext cx="11360700" cy="5231400"/>
          </a:xfrm>
          <a:prstGeom prst="rect">
            <a:avLst/>
          </a:prstGeom>
        </p:spPr>
        <p:txBody>
          <a:bodyPr anchorCtr="0" anchor="t" bIns="121900" lIns="121900" spcFirstLastPara="1" rIns="121900" wrap="square" tIns="121900">
            <a:normAutofit fontScale="77500" lnSpcReduction="20000"/>
          </a:bodyPr>
          <a:lstStyle/>
          <a:p>
            <a:pPr indent="0" lvl="0" marL="0" rtl="0" algn="l">
              <a:spcBef>
                <a:spcPts val="0"/>
              </a:spcBef>
              <a:spcAft>
                <a:spcPts val="0"/>
              </a:spcAft>
              <a:buNone/>
            </a:pPr>
            <a:r>
              <a:t/>
            </a:r>
            <a:endParaRPr/>
          </a:p>
          <a:p>
            <a:pPr indent="0" lvl="0" marL="0" rtl="0" algn="l">
              <a:spcBef>
                <a:spcPts val="0"/>
              </a:spcBef>
              <a:spcAft>
                <a:spcPts val="0"/>
              </a:spcAft>
              <a:buNone/>
            </a:pPr>
            <a:r>
              <a:rPr lang="en-US" sz="2262">
                <a:latin typeface="Times New Roman"/>
                <a:ea typeface="Times New Roman"/>
                <a:cs typeface="Times New Roman"/>
                <a:sym typeface="Times New Roman"/>
              </a:rPr>
              <a:t>element to be searched x=21</a:t>
            </a:r>
            <a:endParaRPr sz="2262">
              <a:latin typeface="Times New Roman"/>
              <a:ea typeface="Times New Roman"/>
              <a:cs typeface="Times New Roman"/>
              <a:sym typeface="Times New Roman"/>
            </a:endParaRPr>
          </a:p>
          <a:p>
            <a:pPr indent="0" lvl="0" marL="0" rtl="0" algn="l">
              <a:spcBef>
                <a:spcPts val="0"/>
              </a:spcBef>
              <a:spcAft>
                <a:spcPts val="0"/>
              </a:spcAft>
              <a:buNone/>
            </a:pPr>
            <a:r>
              <a:rPr b="1" lang="en-US" sz="2262">
                <a:latin typeface="Times New Roman"/>
                <a:ea typeface="Times New Roman"/>
                <a:cs typeface="Times New Roman"/>
                <a:sym typeface="Times New Roman"/>
              </a:rPr>
              <a:t>Step 1:</a:t>
            </a:r>
            <a:endParaRPr b="1" sz="2262">
              <a:latin typeface="Times New Roman"/>
              <a:ea typeface="Times New Roman"/>
              <a:cs typeface="Times New Roman"/>
              <a:sym typeface="Times New Roman"/>
            </a:endParaRPr>
          </a:p>
          <a:p>
            <a:pPr indent="0" lvl="0" marL="0" rtl="0" algn="l">
              <a:spcBef>
                <a:spcPts val="0"/>
              </a:spcBef>
              <a:spcAft>
                <a:spcPts val="0"/>
              </a:spcAft>
              <a:buNone/>
            </a:pPr>
            <a:r>
              <a:rPr lang="en-US" sz="2262">
                <a:latin typeface="Times New Roman"/>
                <a:ea typeface="Times New Roman"/>
                <a:cs typeface="Times New Roman"/>
                <a:sym typeface="Times New Roman"/>
              </a:rPr>
              <a:t>k=     0 1 2 3 4  5  6 7   8 </a:t>
            </a:r>
            <a:endParaRPr sz="2262">
              <a:latin typeface="Times New Roman"/>
              <a:ea typeface="Times New Roman"/>
              <a:cs typeface="Times New Roman"/>
              <a:sym typeface="Times New Roman"/>
            </a:endParaRPr>
          </a:p>
          <a:p>
            <a:pPr indent="0" lvl="0" marL="0" rtl="0" algn="l">
              <a:spcBef>
                <a:spcPts val="0"/>
              </a:spcBef>
              <a:spcAft>
                <a:spcPts val="0"/>
              </a:spcAft>
              <a:buNone/>
            </a:pPr>
            <a:r>
              <a:rPr lang="en-US" sz="2262">
                <a:latin typeface="Times New Roman"/>
                <a:ea typeface="Times New Roman"/>
                <a:cs typeface="Times New Roman"/>
                <a:sym typeface="Times New Roman"/>
              </a:rPr>
              <a:t>Fib    0 1 1 2 3  5 8 13 21</a:t>
            </a:r>
            <a:endParaRPr sz="2262">
              <a:latin typeface="Times New Roman"/>
              <a:ea typeface="Times New Roman"/>
              <a:cs typeface="Times New Roman"/>
              <a:sym typeface="Times New Roman"/>
            </a:endParaRPr>
          </a:p>
          <a:p>
            <a:pPr indent="0" lvl="0" marL="0" rtl="0" algn="l">
              <a:spcBef>
                <a:spcPts val="0"/>
              </a:spcBef>
              <a:spcAft>
                <a:spcPts val="0"/>
              </a:spcAft>
              <a:buNone/>
            </a:pPr>
            <a:r>
              <a:rPr lang="en-US" sz="2262">
                <a:latin typeface="Times New Roman"/>
                <a:ea typeface="Times New Roman"/>
                <a:cs typeface="Times New Roman"/>
                <a:sym typeface="Times New Roman"/>
              </a:rPr>
              <a:t>F(k)=length of array-1=n+1=7+1=8</a:t>
            </a:r>
            <a:endParaRPr sz="2262">
              <a:latin typeface="Times New Roman"/>
              <a:ea typeface="Times New Roman"/>
              <a:cs typeface="Times New Roman"/>
              <a:sym typeface="Times New Roman"/>
            </a:endParaRPr>
          </a:p>
          <a:p>
            <a:pPr indent="0" lvl="0" marL="0" rtl="0" algn="l">
              <a:spcBef>
                <a:spcPts val="0"/>
              </a:spcBef>
              <a:spcAft>
                <a:spcPts val="0"/>
              </a:spcAft>
              <a:buNone/>
            </a:pPr>
            <a:r>
              <a:rPr lang="en-US" sz="2262">
                <a:latin typeface="Times New Roman"/>
                <a:ea typeface="Times New Roman"/>
                <a:cs typeface="Times New Roman"/>
                <a:sym typeface="Times New Roman"/>
              </a:rPr>
              <a:t>F(k-1)=5   F(k-2)=3</a:t>
            </a:r>
            <a:endParaRPr sz="2262">
              <a:latin typeface="Times New Roman"/>
              <a:ea typeface="Times New Roman"/>
              <a:cs typeface="Times New Roman"/>
              <a:sym typeface="Times New Roman"/>
            </a:endParaRPr>
          </a:p>
          <a:p>
            <a:pPr indent="0" lvl="0" marL="0" rtl="0" algn="l">
              <a:spcBef>
                <a:spcPts val="0"/>
              </a:spcBef>
              <a:spcAft>
                <a:spcPts val="0"/>
              </a:spcAft>
              <a:buNone/>
            </a:pPr>
            <a:r>
              <a:rPr lang="en-US" sz="2262">
                <a:latin typeface="Times New Roman"/>
                <a:ea typeface="Times New Roman"/>
                <a:cs typeface="Times New Roman"/>
                <a:sym typeface="Times New Roman"/>
              </a:rPr>
              <a:t>offset=-1</a:t>
            </a:r>
            <a:endParaRPr sz="2262">
              <a:latin typeface="Times New Roman"/>
              <a:ea typeface="Times New Roman"/>
              <a:cs typeface="Times New Roman"/>
              <a:sym typeface="Times New Roman"/>
            </a:endParaRPr>
          </a:p>
          <a:p>
            <a:pPr indent="0" lvl="0" marL="0" rtl="0" algn="l">
              <a:spcBef>
                <a:spcPts val="0"/>
              </a:spcBef>
              <a:spcAft>
                <a:spcPts val="0"/>
              </a:spcAft>
              <a:buNone/>
            </a:pPr>
            <a:r>
              <a:rPr lang="en-US" sz="2262">
                <a:latin typeface="Times New Roman"/>
                <a:ea typeface="Times New Roman"/>
                <a:cs typeface="Times New Roman"/>
                <a:sym typeface="Times New Roman"/>
              </a:rPr>
              <a:t>i=min(-1+3,7)=2</a:t>
            </a:r>
            <a:endParaRPr sz="2262">
              <a:latin typeface="Times New Roman"/>
              <a:ea typeface="Times New Roman"/>
              <a:cs typeface="Times New Roman"/>
              <a:sym typeface="Times New Roman"/>
            </a:endParaRPr>
          </a:p>
          <a:p>
            <a:pPr indent="0" lvl="0" marL="0" rtl="0" algn="l">
              <a:spcBef>
                <a:spcPts val="0"/>
              </a:spcBef>
              <a:spcAft>
                <a:spcPts val="0"/>
              </a:spcAft>
              <a:buNone/>
            </a:pPr>
            <a:r>
              <a:rPr lang="en-US" sz="2262">
                <a:latin typeface="Times New Roman"/>
                <a:ea typeface="Times New Roman"/>
                <a:cs typeface="Times New Roman"/>
                <a:sym typeface="Times New Roman"/>
              </a:rPr>
              <a:t>21&gt;a[2]=21&gt;7</a:t>
            </a:r>
            <a:endParaRPr sz="2262">
              <a:latin typeface="Times New Roman"/>
              <a:ea typeface="Times New Roman"/>
              <a:cs typeface="Times New Roman"/>
              <a:sym typeface="Times New Roman"/>
            </a:endParaRPr>
          </a:p>
          <a:p>
            <a:pPr indent="0" lvl="0" marL="0" rtl="0" algn="l">
              <a:spcBef>
                <a:spcPts val="0"/>
              </a:spcBef>
              <a:spcAft>
                <a:spcPts val="0"/>
              </a:spcAft>
              <a:buNone/>
            </a:pPr>
            <a:r>
              <a:rPr lang="en-US" sz="2262">
                <a:latin typeface="Times New Roman"/>
                <a:ea typeface="Times New Roman"/>
                <a:cs typeface="Times New Roman"/>
                <a:sym typeface="Times New Roman"/>
              </a:rPr>
              <a:t>k=k-1=the </a:t>
            </a:r>
            <a:r>
              <a:rPr lang="en-US" sz="2262">
                <a:latin typeface="Times New Roman"/>
                <a:ea typeface="Times New Roman"/>
                <a:cs typeface="Times New Roman"/>
                <a:sym typeface="Times New Roman"/>
              </a:rPr>
              <a:t>fibonacci</a:t>
            </a:r>
            <a:r>
              <a:rPr lang="en-US" sz="2262">
                <a:latin typeface="Times New Roman"/>
                <a:ea typeface="Times New Roman"/>
                <a:cs typeface="Times New Roman"/>
                <a:sym typeface="Times New Roman"/>
              </a:rPr>
              <a:t> number in the sequence before 8=5</a:t>
            </a:r>
            <a:endParaRPr sz="2262">
              <a:latin typeface="Times New Roman"/>
              <a:ea typeface="Times New Roman"/>
              <a:cs typeface="Times New Roman"/>
              <a:sym typeface="Times New Roman"/>
            </a:endParaRPr>
          </a:p>
          <a:p>
            <a:pPr indent="0" lvl="0" marL="0" rtl="0" algn="l">
              <a:spcBef>
                <a:spcPts val="0"/>
              </a:spcBef>
              <a:spcAft>
                <a:spcPts val="0"/>
              </a:spcAft>
              <a:buNone/>
            </a:pPr>
            <a:r>
              <a:rPr b="1" lang="en-US" sz="2262">
                <a:latin typeface="Times New Roman"/>
                <a:ea typeface="Times New Roman"/>
                <a:cs typeface="Times New Roman"/>
                <a:sym typeface="Times New Roman"/>
              </a:rPr>
              <a:t>Step 2</a:t>
            </a:r>
            <a:endParaRPr b="1" sz="2262">
              <a:latin typeface="Times New Roman"/>
              <a:ea typeface="Times New Roman"/>
              <a:cs typeface="Times New Roman"/>
              <a:sym typeface="Times New Roman"/>
            </a:endParaRPr>
          </a:p>
          <a:p>
            <a:pPr indent="0" lvl="0" marL="0" rtl="0" algn="l">
              <a:spcBef>
                <a:spcPts val="0"/>
              </a:spcBef>
              <a:spcAft>
                <a:spcPts val="0"/>
              </a:spcAft>
              <a:buNone/>
            </a:pPr>
            <a:r>
              <a:rPr lang="en-US" sz="2262">
                <a:latin typeface="Times New Roman"/>
                <a:ea typeface="Times New Roman"/>
                <a:cs typeface="Times New Roman"/>
                <a:sym typeface="Times New Roman"/>
              </a:rPr>
              <a:t>f(k)=5 </a:t>
            </a:r>
            <a:r>
              <a:rPr lang="en-US" sz="2262">
                <a:latin typeface="Times New Roman"/>
                <a:ea typeface="Times New Roman"/>
                <a:cs typeface="Times New Roman"/>
                <a:sym typeface="Times New Roman"/>
              </a:rPr>
              <a:t>offset=i=2</a:t>
            </a:r>
            <a:endParaRPr sz="2262">
              <a:latin typeface="Times New Roman"/>
              <a:ea typeface="Times New Roman"/>
              <a:cs typeface="Times New Roman"/>
              <a:sym typeface="Times New Roman"/>
            </a:endParaRPr>
          </a:p>
          <a:p>
            <a:pPr indent="0" lvl="0" marL="0" rtl="0" algn="l">
              <a:spcBef>
                <a:spcPts val="0"/>
              </a:spcBef>
              <a:spcAft>
                <a:spcPts val="0"/>
              </a:spcAft>
              <a:buNone/>
            </a:pPr>
            <a:r>
              <a:rPr lang="en-US" sz="2262">
                <a:latin typeface="Times New Roman"/>
                <a:ea typeface="Times New Roman"/>
                <a:cs typeface="Times New Roman"/>
                <a:sym typeface="Times New Roman"/>
              </a:rPr>
              <a:t>f(k-1)=3,f(k-2)=2</a:t>
            </a:r>
            <a:endParaRPr sz="2262">
              <a:latin typeface="Times New Roman"/>
              <a:ea typeface="Times New Roman"/>
              <a:cs typeface="Times New Roman"/>
              <a:sym typeface="Times New Roman"/>
            </a:endParaRPr>
          </a:p>
          <a:p>
            <a:pPr indent="0" lvl="0" marL="0" rtl="0" algn="l">
              <a:spcBef>
                <a:spcPts val="0"/>
              </a:spcBef>
              <a:spcAft>
                <a:spcPts val="0"/>
              </a:spcAft>
              <a:buClr>
                <a:schemeClr val="dk1"/>
              </a:buClr>
              <a:buSzPct val="48610"/>
              <a:buFont typeface="Arial"/>
              <a:buNone/>
            </a:pPr>
            <a:r>
              <a:t/>
            </a:r>
            <a:endParaRPr sz="2262">
              <a:latin typeface="Times New Roman"/>
              <a:ea typeface="Times New Roman"/>
              <a:cs typeface="Times New Roman"/>
              <a:sym typeface="Times New Roman"/>
            </a:endParaRPr>
          </a:p>
          <a:p>
            <a:pPr indent="0" lvl="0" marL="0" rtl="0" algn="l">
              <a:spcBef>
                <a:spcPts val="0"/>
              </a:spcBef>
              <a:spcAft>
                <a:spcPts val="0"/>
              </a:spcAft>
              <a:buClr>
                <a:schemeClr val="dk1"/>
              </a:buClr>
              <a:buSzPct val="48610"/>
              <a:buFont typeface="Arial"/>
              <a:buNone/>
            </a:pPr>
            <a:r>
              <a:rPr lang="en-US" sz="2262">
                <a:latin typeface="Times New Roman"/>
                <a:ea typeface="Times New Roman"/>
                <a:cs typeface="Times New Roman"/>
                <a:sym typeface="Times New Roman"/>
              </a:rPr>
              <a:t>i=min(2+2,7)=4</a:t>
            </a:r>
            <a:endParaRPr sz="2262">
              <a:latin typeface="Times New Roman"/>
              <a:ea typeface="Times New Roman"/>
              <a:cs typeface="Times New Roman"/>
              <a:sym typeface="Times New Roman"/>
            </a:endParaRPr>
          </a:p>
          <a:p>
            <a:pPr indent="0" lvl="0" marL="0" rtl="0" algn="l">
              <a:spcBef>
                <a:spcPts val="0"/>
              </a:spcBef>
              <a:spcAft>
                <a:spcPts val="0"/>
              </a:spcAft>
              <a:buNone/>
            </a:pPr>
            <a:r>
              <a:rPr lang="en-US" sz="2262">
                <a:latin typeface="Times New Roman"/>
                <a:ea typeface="Times New Roman"/>
                <a:cs typeface="Times New Roman"/>
                <a:sym typeface="Times New Roman"/>
              </a:rPr>
              <a:t>21=a[4]=21</a:t>
            </a:r>
            <a:endParaRPr sz="2262">
              <a:latin typeface="Times New Roman"/>
              <a:ea typeface="Times New Roman"/>
              <a:cs typeface="Times New Roman"/>
              <a:sym typeface="Times New Roman"/>
            </a:endParaRPr>
          </a:p>
          <a:p>
            <a:pPr indent="0" lvl="0" marL="0" rtl="0" algn="l">
              <a:spcBef>
                <a:spcPts val="0"/>
              </a:spcBef>
              <a:spcAft>
                <a:spcPts val="0"/>
              </a:spcAft>
              <a:buNone/>
            </a:pPr>
            <a:r>
              <a:rPr lang="en-US" sz="2262">
                <a:latin typeface="Times New Roman"/>
                <a:ea typeface="Times New Roman"/>
                <a:cs typeface="Times New Roman"/>
                <a:sym typeface="Times New Roman"/>
              </a:rPr>
              <a:t>element found at position 4</a:t>
            </a:r>
            <a:endParaRPr sz="1700"/>
          </a:p>
        </p:txBody>
      </p:sp>
      <p:graphicFrame>
        <p:nvGraphicFramePr>
          <p:cNvPr id="389" name="Google Shape;389;g1c0be8c00f2_0_164"/>
          <p:cNvGraphicFramePr/>
          <p:nvPr/>
        </p:nvGraphicFramePr>
        <p:xfrm>
          <a:off x="518188" y="937675"/>
          <a:ext cx="3000000" cy="3000000"/>
        </p:xfrm>
        <a:graphic>
          <a:graphicData uri="http://schemas.openxmlformats.org/drawingml/2006/table">
            <a:tbl>
              <a:tblPr>
                <a:noFill/>
                <a:tableStyleId>{406C541C-A0F7-4AC8-A6FA-23EEF8FF83B8}</a:tableStyleId>
              </a:tblPr>
              <a:tblGrid>
                <a:gridCol w="1469575"/>
                <a:gridCol w="1469575"/>
                <a:gridCol w="1469575"/>
                <a:gridCol w="1469575"/>
                <a:gridCol w="1469575"/>
                <a:gridCol w="1469575"/>
                <a:gridCol w="1469575"/>
              </a:tblGrid>
              <a:tr h="381000">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rPr lang="en-US"/>
                        <a:t>3</a:t>
                      </a:r>
                      <a:endParaRPr/>
                    </a:p>
                  </a:txBody>
                  <a:tcPr marT="91425" marB="91425" marR="91425" marL="91425"/>
                </a:tc>
                <a:tc>
                  <a:txBody>
                    <a:bodyPr/>
                    <a:lstStyle/>
                    <a:p>
                      <a:pPr indent="0" lvl="0" marL="0" rtl="0" algn="l">
                        <a:spcBef>
                          <a:spcPts val="0"/>
                        </a:spcBef>
                        <a:spcAft>
                          <a:spcPts val="0"/>
                        </a:spcAft>
                        <a:buNone/>
                      </a:pPr>
                      <a:r>
                        <a:rPr lang="en-US"/>
                        <a:t>7</a:t>
                      </a:r>
                      <a:endParaRPr/>
                    </a:p>
                  </a:txBody>
                  <a:tcPr marT="91425" marB="91425" marR="91425" marL="91425"/>
                </a:tc>
                <a:tc>
                  <a:txBody>
                    <a:bodyPr/>
                    <a:lstStyle/>
                    <a:p>
                      <a:pPr indent="0" lvl="0" marL="0" rtl="0" algn="l">
                        <a:spcBef>
                          <a:spcPts val="0"/>
                        </a:spcBef>
                        <a:spcAft>
                          <a:spcPts val="0"/>
                        </a:spcAft>
                        <a:buNone/>
                      </a:pPr>
                      <a:r>
                        <a:rPr lang="en-US"/>
                        <a:t>13</a:t>
                      </a:r>
                      <a:endParaRPr/>
                    </a:p>
                  </a:txBody>
                  <a:tcPr marT="91425" marB="91425" marR="91425" marL="91425"/>
                </a:tc>
                <a:tc>
                  <a:txBody>
                    <a:bodyPr/>
                    <a:lstStyle/>
                    <a:p>
                      <a:pPr indent="0" lvl="0" marL="0" rtl="0" algn="l">
                        <a:spcBef>
                          <a:spcPts val="0"/>
                        </a:spcBef>
                        <a:spcAft>
                          <a:spcPts val="0"/>
                        </a:spcAft>
                        <a:buNone/>
                      </a:pPr>
                      <a:r>
                        <a:rPr lang="en-US"/>
                        <a:t>21</a:t>
                      </a:r>
                      <a:endParaRPr/>
                    </a:p>
                  </a:txBody>
                  <a:tcPr marT="91425" marB="91425" marR="91425" marL="91425"/>
                </a:tc>
                <a:tc>
                  <a:txBody>
                    <a:bodyPr/>
                    <a:lstStyle/>
                    <a:p>
                      <a:pPr indent="0" lvl="0" marL="0" rtl="0" algn="l">
                        <a:spcBef>
                          <a:spcPts val="0"/>
                        </a:spcBef>
                        <a:spcAft>
                          <a:spcPts val="0"/>
                        </a:spcAft>
                        <a:buNone/>
                      </a:pPr>
                      <a:r>
                        <a:rPr lang="en-US"/>
                        <a:t>28</a:t>
                      </a:r>
                      <a:endParaRPr/>
                    </a:p>
                  </a:txBody>
                  <a:tcPr marT="91425" marB="91425" marR="91425" marL="91425"/>
                </a:tc>
                <a:tc>
                  <a:txBody>
                    <a:bodyPr/>
                    <a:lstStyle/>
                    <a:p>
                      <a:pPr indent="0" lvl="0" marL="0" rtl="0" algn="l">
                        <a:spcBef>
                          <a:spcPts val="0"/>
                        </a:spcBef>
                        <a:spcAft>
                          <a:spcPts val="0"/>
                        </a:spcAft>
                        <a:buNone/>
                      </a:pPr>
                      <a:r>
                        <a:rPr lang="en-US"/>
                        <a:t>31</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pic>
        <p:nvPicPr>
          <p:cNvPr descr="Infix To Postfix Conversion Using Stack [with C program]" id="113" name="Google Shape;113;p5"/>
          <p:cNvPicPr preferRelativeResize="0"/>
          <p:nvPr/>
        </p:nvPicPr>
        <p:blipFill rotWithShape="1">
          <a:blip r:embed="rId3">
            <a:alphaModFix/>
          </a:blip>
          <a:srcRect b="0" l="0" r="0" t="0"/>
          <a:stretch/>
        </p:blipFill>
        <p:spPr>
          <a:xfrm>
            <a:off x="3214085" y="365125"/>
            <a:ext cx="5514975" cy="638251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1c0be8c00f2_0_17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p>
            <a:pPr indent="0" lvl="0" marL="0" rtl="0" algn="l">
              <a:lnSpc>
                <a:spcPct val="115000"/>
              </a:lnSpc>
              <a:spcBef>
                <a:spcPts val="700"/>
              </a:spcBef>
              <a:spcAft>
                <a:spcPts val="300"/>
              </a:spcAft>
              <a:buClr>
                <a:schemeClr val="dk1"/>
              </a:buClr>
              <a:buSzPts val="1100"/>
              <a:buFont typeface="Arial"/>
              <a:buNone/>
            </a:pPr>
            <a:r>
              <a:rPr b="1" lang="en-US" sz="2300">
                <a:solidFill>
                  <a:srgbClr val="090A0B"/>
                </a:solidFill>
                <a:highlight>
                  <a:srgbClr val="FFFFFF"/>
                </a:highlight>
                <a:latin typeface="Times New Roman"/>
                <a:ea typeface="Times New Roman"/>
                <a:cs typeface="Times New Roman"/>
                <a:sym typeface="Times New Roman"/>
              </a:rPr>
              <a:t>Complexity</a:t>
            </a:r>
            <a:endParaRPr b="1" sz="4900"/>
          </a:p>
        </p:txBody>
      </p:sp>
      <p:sp>
        <p:nvSpPr>
          <p:cNvPr id="395" name="Google Shape;395;g1c0be8c00f2_0_170"/>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p>
            <a:pPr indent="0" lvl="0" marL="0" rtl="0" algn="l">
              <a:spcBef>
                <a:spcPts val="700"/>
              </a:spcBef>
              <a:spcAft>
                <a:spcPts val="0"/>
              </a:spcAft>
              <a:buNone/>
            </a:pPr>
            <a:r>
              <a:t/>
            </a:r>
            <a:endParaRPr b="1" sz="1800">
              <a:solidFill>
                <a:srgbClr val="090A0B"/>
              </a:solidFill>
              <a:highlight>
                <a:srgbClr val="FFFFFF"/>
              </a:highlight>
              <a:latin typeface="Times New Roman"/>
              <a:ea typeface="Times New Roman"/>
              <a:cs typeface="Times New Roman"/>
              <a:sym typeface="Times New Roman"/>
            </a:endParaRPr>
          </a:p>
          <a:p>
            <a:pPr indent="-342900" lvl="0" marL="457200" marR="215900" rtl="0" algn="l">
              <a:lnSpc>
                <a:spcPct val="160000"/>
              </a:lnSpc>
              <a:spcBef>
                <a:spcPts val="300"/>
              </a:spcBef>
              <a:spcAft>
                <a:spcPts val="0"/>
              </a:spcAft>
              <a:buClr>
                <a:srgbClr val="3C484E"/>
              </a:buClr>
              <a:buSzPts val="1800"/>
              <a:buChar char="●"/>
            </a:pPr>
            <a:r>
              <a:rPr lang="en-US" sz="1800">
                <a:solidFill>
                  <a:srgbClr val="3C484E"/>
                </a:solidFill>
                <a:highlight>
                  <a:srgbClr val="FFFFFF"/>
                </a:highlight>
                <a:latin typeface="Times New Roman"/>
                <a:ea typeface="Times New Roman"/>
                <a:cs typeface="Times New Roman"/>
                <a:sym typeface="Times New Roman"/>
              </a:rPr>
              <a:t>Worst case time complexity: </a:t>
            </a:r>
            <a:r>
              <a:rPr b="1" lang="en-US" sz="1800">
                <a:solidFill>
                  <a:srgbClr val="090A0B"/>
                </a:solidFill>
                <a:highlight>
                  <a:srgbClr val="E5EFF5"/>
                </a:highlight>
                <a:latin typeface="Times New Roman"/>
                <a:ea typeface="Times New Roman"/>
                <a:cs typeface="Times New Roman"/>
                <a:sym typeface="Times New Roman"/>
              </a:rPr>
              <a:t>Θ(logn)</a:t>
            </a:r>
            <a:endParaRPr b="1" sz="1800">
              <a:solidFill>
                <a:srgbClr val="090A0B"/>
              </a:solidFill>
              <a:highlight>
                <a:srgbClr val="E5EFF5"/>
              </a:highlight>
              <a:latin typeface="Times New Roman"/>
              <a:ea typeface="Times New Roman"/>
              <a:cs typeface="Times New Roman"/>
              <a:sym typeface="Times New Roman"/>
            </a:endParaRPr>
          </a:p>
          <a:p>
            <a:pPr indent="-342900" lvl="0" marL="457200" marR="215900" rtl="0" algn="l">
              <a:lnSpc>
                <a:spcPct val="160000"/>
              </a:lnSpc>
              <a:spcBef>
                <a:spcPts val="0"/>
              </a:spcBef>
              <a:spcAft>
                <a:spcPts val="0"/>
              </a:spcAft>
              <a:buClr>
                <a:srgbClr val="3C484E"/>
              </a:buClr>
              <a:buSzPts val="1800"/>
              <a:buChar char="●"/>
            </a:pPr>
            <a:r>
              <a:rPr lang="en-US" sz="1800">
                <a:solidFill>
                  <a:srgbClr val="3C484E"/>
                </a:solidFill>
                <a:highlight>
                  <a:srgbClr val="FFFFFF"/>
                </a:highlight>
                <a:latin typeface="Times New Roman"/>
                <a:ea typeface="Times New Roman"/>
                <a:cs typeface="Times New Roman"/>
                <a:sym typeface="Times New Roman"/>
              </a:rPr>
              <a:t>Average case time complexity: </a:t>
            </a:r>
            <a:r>
              <a:rPr b="1" lang="en-US" sz="1800">
                <a:solidFill>
                  <a:srgbClr val="090A0B"/>
                </a:solidFill>
                <a:highlight>
                  <a:srgbClr val="E5EFF5"/>
                </a:highlight>
                <a:latin typeface="Times New Roman"/>
                <a:ea typeface="Times New Roman"/>
                <a:cs typeface="Times New Roman"/>
                <a:sym typeface="Times New Roman"/>
              </a:rPr>
              <a:t>Θ(log n)</a:t>
            </a:r>
            <a:endParaRPr b="1" sz="1800">
              <a:solidFill>
                <a:srgbClr val="090A0B"/>
              </a:solidFill>
              <a:highlight>
                <a:srgbClr val="E5EFF5"/>
              </a:highlight>
              <a:latin typeface="Times New Roman"/>
              <a:ea typeface="Times New Roman"/>
              <a:cs typeface="Times New Roman"/>
              <a:sym typeface="Times New Roman"/>
            </a:endParaRPr>
          </a:p>
          <a:p>
            <a:pPr indent="-342900" lvl="0" marL="457200" marR="215900" rtl="0" algn="l">
              <a:lnSpc>
                <a:spcPct val="160000"/>
              </a:lnSpc>
              <a:spcBef>
                <a:spcPts val="0"/>
              </a:spcBef>
              <a:spcAft>
                <a:spcPts val="0"/>
              </a:spcAft>
              <a:buClr>
                <a:srgbClr val="3C484E"/>
              </a:buClr>
              <a:buSzPts val="1800"/>
              <a:buChar char="●"/>
            </a:pPr>
            <a:r>
              <a:rPr lang="en-US" sz="1800">
                <a:solidFill>
                  <a:srgbClr val="3C484E"/>
                </a:solidFill>
                <a:highlight>
                  <a:srgbClr val="FFFFFF"/>
                </a:highlight>
                <a:latin typeface="Times New Roman"/>
                <a:ea typeface="Times New Roman"/>
                <a:cs typeface="Times New Roman"/>
                <a:sym typeface="Times New Roman"/>
              </a:rPr>
              <a:t>Best case time complexity: </a:t>
            </a:r>
            <a:r>
              <a:rPr b="1" lang="en-US" sz="1800">
                <a:solidFill>
                  <a:srgbClr val="090A0B"/>
                </a:solidFill>
                <a:highlight>
                  <a:srgbClr val="E5EFF5"/>
                </a:highlight>
                <a:latin typeface="Times New Roman"/>
                <a:ea typeface="Times New Roman"/>
                <a:cs typeface="Times New Roman"/>
                <a:sym typeface="Times New Roman"/>
              </a:rPr>
              <a:t>Θ(1)</a:t>
            </a:r>
            <a:endParaRPr b="1" sz="1800">
              <a:solidFill>
                <a:srgbClr val="090A0B"/>
              </a:solidFill>
              <a:highlight>
                <a:srgbClr val="E5EFF5"/>
              </a:highlight>
              <a:latin typeface="Times New Roman"/>
              <a:ea typeface="Times New Roman"/>
              <a:cs typeface="Times New Roman"/>
              <a:sym typeface="Times New Roman"/>
            </a:endParaRPr>
          </a:p>
          <a:p>
            <a:pPr indent="-342900" lvl="0" marL="457200" marR="215900" rtl="0" algn="l">
              <a:lnSpc>
                <a:spcPct val="160000"/>
              </a:lnSpc>
              <a:spcBef>
                <a:spcPts val="0"/>
              </a:spcBef>
              <a:spcAft>
                <a:spcPts val="0"/>
              </a:spcAft>
              <a:buClr>
                <a:srgbClr val="3C484E"/>
              </a:buClr>
              <a:buSzPts val="1800"/>
              <a:buChar char="●"/>
            </a:pPr>
            <a:r>
              <a:rPr lang="en-US" sz="1800">
                <a:solidFill>
                  <a:srgbClr val="3C484E"/>
                </a:solidFill>
                <a:highlight>
                  <a:srgbClr val="FFFFFF"/>
                </a:highlight>
                <a:latin typeface="Times New Roman"/>
                <a:ea typeface="Times New Roman"/>
                <a:cs typeface="Times New Roman"/>
                <a:sym typeface="Times New Roman"/>
              </a:rPr>
              <a:t>Space complexity: </a:t>
            </a:r>
            <a:r>
              <a:rPr b="1" lang="en-US" sz="1800">
                <a:solidFill>
                  <a:srgbClr val="090A0B"/>
                </a:solidFill>
                <a:highlight>
                  <a:srgbClr val="E5EFF5"/>
                </a:highlight>
                <a:latin typeface="Times New Roman"/>
                <a:ea typeface="Times New Roman"/>
                <a:cs typeface="Times New Roman"/>
                <a:sym typeface="Times New Roman"/>
              </a:rPr>
              <a:t>Θ(1)</a:t>
            </a:r>
            <a:endParaRPr b="1" sz="1800">
              <a:solidFill>
                <a:srgbClr val="090A0B"/>
              </a:solidFill>
              <a:highlight>
                <a:srgbClr val="E5EFF5"/>
              </a:highlight>
              <a:latin typeface="Times New Roman"/>
              <a:ea typeface="Times New Roman"/>
              <a:cs typeface="Times New Roman"/>
              <a:sym typeface="Times New Roman"/>
            </a:endParaRPr>
          </a:p>
          <a:p>
            <a:pPr indent="0" lvl="0" marL="0" rtl="0" algn="l">
              <a:spcBef>
                <a:spcPts val="440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1c0be8c00f2_0_176"/>
          <p:cNvSpPr txBox="1"/>
          <p:nvPr>
            <p:ph type="title"/>
          </p:nvPr>
        </p:nvSpPr>
        <p:spPr>
          <a:xfrm>
            <a:off x="415600" y="593367"/>
            <a:ext cx="11360700" cy="763500"/>
          </a:xfrm>
          <a:prstGeom prst="rect">
            <a:avLst/>
          </a:prstGeom>
        </p:spPr>
        <p:txBody>
          <a:bodyPr anchorCtr="0" anchor="t" bIns="121900" lIns="121900" spcFirstLastPara="1" rIns="121900" wrap="square" tIns="121900">
            <a:normAutofit fontScale="90000"/>
          </a:bodyPr>
          <a:lstStyle/>
          <a:p>
            <a:pPr indent="0" lvl="0" marL="0" rtl="0" algn="l">
              <a:lnSpc>
                <a:spcPct val="115000"/>
              </a:lnSpc>
              <a:spcBef>
                <a:spcPts val="700"/>
              </a:spcBef>
              <a:spcAft>
                <a:spcPts val="300"/>
              </a:spcAft>
              <a:buClr>
                <a:schemeClr val="dk1"/>
              </a:buClr>
              <a:buSzPct val="47826"/>
              <a:buFont typeface="Arial"/>
              <a:buNone/>
            </a:pPr>
            <a:r>
              <a:rPr b="1" lang="en-US" sz="2300">
                <a:highlight>
                  <a:srgbClr val="FFFFFF"/>
                </a:highlight>
                <a:latin typeface="Times New Roman"/>
                <a:ea typeface="Times New Roman"/>
                <a:cs typeface="Times New Roman"/>
                <a:sym typeface="Times New Roman"/>
              </a:rPr>
              <a:t>Applications</a:t>
            </a:r>
            <a:endParaRPr/>
          </a:p>
        </p:txBody>
      </p:sp>
      <p:sp>
        <p:nvSpPr>
          <p:cNvPr id="401" name="Google Shape;401;g1c0be8c00f2_0_176"/>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fontScale="85000" lnSpcReduction="20000"/>
          </a:bodyPr>
          <a:lstStyle/>
          <a:p>
            <a:pPr indent="0" lvl="0" marL="0" rtl="0" algn="l">
              <a:spcBef>
                <a:spcPts val="700"/>
              </a:spcBef>
              <a:spcAft>
                <a:spcPts val="0"/>
              </a:spcAft>
              <a:buClr>
                <a:schemeClr val="dk1"/>
              </a:buClr>
              <a:buSzPct val="47826"/>
              <a:buFont typeface="Arial"/>
              <a:buNone/>
            </a:pPr>
            <a:r>
              <a:t/>
            </a:r>
            <a:endParaRPr b="1" sz="2300">
              <a:highlight>
                <a:srgbClr val="FFFFFF"/>
              </a:highlight>
              <a:latin typeface="Times New Roman"/>
              <a:ea typeface="Times New Roman"/>
              <a:cs typeface="Times New Roman"/>
              <a:sym typeface="Times New Roman"/>
            </a:endParaRPr>
          </a:p>
          <a:p>
            <a:pPr indent="0" lvl="0" marL="0" rtl="0" algn="l">
              <a:spcBef>
                <a:spcPts val="300"/>
              </a:spcBef>
              <a:spcAft>
                <a:spcPts val="0"/>
              </a:spcAft>
              <a:buClr>
                <a:schemeClr val="dk1"/>
              </a:buClr>
              <a:buSzPct val="47826"/>
              <a:buFont typeface="Arial"/>
              <a:buNone/>
            </a:pPr>
            <a:r>
              <a:rPr lang="en-US" sz="2300">
                <a:highlight>
                  <a:srgbClr val="FFFFFF"/>
                </a:highlight>
                <a:latin typeface="Times New Roman"/>
                <a:ea typeface="Times New Roman"/>
                <a:cs typeface="Times New Roman"/>
                <a:sym typeface="Times New Roman"/>
              </a:rPr>
              <a:t>Key points about Fibonacci search are:</a:t>
            </a:r>
            <a:endParaRPr sz="2300">
              <a:highlight>
                <a:srgbClr val="FFFFFF"/>
              </a:highlight>
              <a:latin typeface="Times New Roman"/>
              <a:ea typeface="Times New Roman"/>
              <a:cs typeface="Times New Roman"/>
              <a:sym typeface="Times New Roman"/>
            </a:endParaRPr>
          </a:p>
          <a:p>
            <a:pPr indent="-352742" lvl="0" marL="457200" marR="215900" rtl="0" algn="l">
              <a:lnSpc>
                <a:spcPct val="160000"/>
              </a:lnSpc>
              <a:spcBef>
                <a:spcPts val="2000"/>
              </a:spcBef>
              <a:spcAft>
                <a:spcPts val="0"/>
              </a:spcAft>
              <a:buClr>
                <a:schemeClr val="dk1"/>
              </a:buClr>
              <a:buSzPct val="100000"/>
              <a:buFont typeface="Times New Roman"/>
              <a:buChar char="●"/>
            </a:pPr>
            <a:r>
              <a:rPr lang="en-US" sz="2300">
                <a:highlight>
                  <a:srgbClr val="FFFFFF"/>
                </a:highlight>
                <a:latin typeface="Times New Roman"/>
                <a:ea typeface="Times New Roman"/>
                <a:cs typeface="Times New Roman"/>
                <a:sym typeface="Times New Roman"/>
              </a:rPr>
              <a:t>Fibonacci Search examines closer elements in few steps. So when input array is big that cannot fit in CPU cache or in RAM, it is useful.</a:t>
            </a:r>
            <a:endParaRPr sz="2300">
              <a:highlight>
                <a:srgbClr val="FFFFFF"/>
              </a:highlight>
              <a:latin typeface="Times New Roman"/>
              <a:ea typeface="Times New Roman"/>
              <a:cs typeface="Times New Roman"/>
              <a:sym typeface="Times New Roman"/>
            </a:endParaRPr>
          </a:p>
          <a:p>
            <a:pPr indent="-352742" lvl="0" marL="457200" marR="215900" rtl="0" algn="l">
              <a:lnSpc>
                <a:spcPct val="160000"/>
              </a:lnSpc>
              <a:spcBef>
                <a:spcPts val="0"/>
              </a:spcBef>
              <a:spcAft>
                <a:spcPts val="0"/>
              </a:spcAft>
              <a:buClr>
                <a:schemeClr val="dk1"/>
              </a:buClr>
              <a:buSzPct val="100000"/>
              <a:buChar char="●"/>
            </a:pPr>
            <a:r>
              <a:rPr lang="en-US" sz="2300">
                <a:highlight>
                  <a:srgbClr val="FFFFFF"/>
                </a:highlight>
                <a:latin typeface="Times New Roman"/>
                <a:ea typeface="Times New Roman"/>
                <a:cs typeface="Times New Roman"/>
                <a:sym typeface="Times New Roman"/>
              </a:rPr>
              <a:t>On average, fibonacci search requires </a:t>
            </a:r>
            <a:r>
              <a:rPr b="1" lang="en-US" sz="2300">
                <a:highlight>
                  <a:srgbClr val="FFFFFF"/>
                </a:highlight>
                <a:latin typeface="Times New Roman"/>
                <a:ea typeface="Times New Roman"/>
                <a:cs typeface="Times New Roman"/>
                <a:sym typeface="Times New Roman"/>
              </a:rPr>
              <a:t>4% more comparisons</a:t>
            </a:r>
            <a:r>
              <a:rPr lang="en-US" sz="2300">
                <a:highlight>
                  <a:srgbClr val="FFFFFF"/>
                </a:highlight>
                <a:latin typeface="Times New Roman"/>
                <a:ea typeface="Times New Roman"/>
                <a:cs typeface="Times New Roman"/>
                <a:sym typeface="Times New Roman"/>
              </a:rPr>
              <a:t> than binary search</a:t>
            </a:r>
            <a:endParaRPr sz="2300">
              <a:highlight>
                <a:srgbClr val="FFFFFF"/>
              </a:highlight>
              <a:latin typeface="Times New Roman"/>
              <a:ea typeface="Times New Roman"/>
              <a:cs typeface="Times New Roman"/>
              <a:sym typeface="Times New Roman"/>
            </a:endParaRPr>
          </a:p>
          <a:p>
            <a:pPr indent="-352742" lvl="0" marL="457200" marR="215900" rtl="0" algn="l">
              <a:lnSpc>
                <a:spcPct val="160000"/>
              </a:lnSpc>
              <a:spcBef>
                <a:spcPts val="0"/>
              </a:spcBef>
              <a:spcAft>
                <a:spcPts val="0"/>
              </a:spcAft>
              <a:buClr>
                <a:schemeClr val="dk1"/>
              </a:buClr>
              <a:buSzPct val="100000"/>
              <a:buFont typeface="Times New Roman"/>
              <a:buChar char="●"/>
            </a:pPr>
            <a:r>
              <a:rPr lang="en-US" sz="2300">
                <a:highlight>
                  <a:srgbClr val="FFFFFF"/>
                </a:highlight>
                <a:latin typeface="Times New Roman"/>
                <a:ea typeface="Times New Roman"/>
                <a:cs typeface="Times New Roman"/>
                <a:sym typeface="Times New Roman"/>
              </a:rPr>
              <a:t>Fibonacci search requires only addition and subtraction whereas binary search requires bit-shift, division or multiplication operations.</a:t>
            </a:r>
            <a:endParaRPr sz="2300">
              <a:highlight>
                <a:srgbClr val="FFFFFF"/>
              </a:highlight>
              <a:latin typeface="Times New Roman"/>
              <a:ea typeface="Times New Roman"/>
              <a:cs typeface="Times New Roman"/>
              <a:sym typeface="Times New Roman"/>
            </a:endParaRPr>
          </a:p>
          <a:p>
            <a:pPr indent="-352742" lvl="0" marL="457200" marR="215900" rtl="0" algn="l">
              <a:lnSpc>
                <a:spcPct val="160000"/>
              </a:lnSpc>
              <a:spcBef>
                <a:spcPts val="0"/>
              </a:spcBef>
              <a:spcAft>
                <a:spcPts val="0"/>
              </a:spcAft>
              <a:buClr>
                <a:schemeClr val="dk1"/>
              </a:buClr>
              <a:buSzPct val="100000"/>
              <a:buFont typeface="Times New Roman"/>
              <a:buChar char="●"/>
            </a:pPr>
            <a:r>
              <a:rPr lang="en-US" sz="2300">
                <a:highlight>
                  <a:srgbClr val="FFFFFF"/>
                </a:highlight>
                <a:latin typeface="Times New Roman"/>
                <a:ea typeface="Times New Roman"/>
                <a:cs typeface="Times New Roman"/>
                <a:sym typeface="Times New Roman"/>
              </a:rPr>
              <a:t>Fibonacci search can reduce the time needed to access an element in a random access memory.</a:t>
            </a:r>
            <a:endParaRPr sz="2300">
              <a:highlight>
                <a:srgbClr val="FFFFFF"/>
              </a:highlight>
              <a:latin typeface="Times New Roman"/>
              <a:ea typeface="Times New Roman"/>
              <a:cs typeface="Times New Roman"/>
              <a:sym typeface="Times New Roman"/>
            </a:endParaRPr>
          </a:p>
          <a:p>
            <a:pPr indent="-352742" lvl="0" marL="457200" marR="215900" rtl="0" algn="l">
              <a:lnSpc>
                <a:spcPct val="160000"/>
              </a:lnSpc>
              <a:spcBef>
                <a:spcPts val="0"/>
              </a:spcBef>
              <a:spcAft>
                <a:spcPts val="0"/>
              </a:spcAft>
              <a:buClr>
                <a:schemeClr val="dk1"/>
              </a:buClr>
              <a:buSzPct val="100000"/>
              <a:buFont typeface="Times New Roman"/>
              <a:buChar char="●"/>
            </a:pPr>
            <a:r>
              <a:rPr lang="en-US" sz="2300">
                <a:highlight>
                  <a:srgbClr val="FFFFFF"/>
                </a:highlight>
                <a:latin typeface="Times New Roman"/>
                <a:ea typeface="Times New Roman"/>
                <a:cs typeface="Times New Roman"/>
                <a:sym typeface="Times New Roman"/>
              </a:rPr>
              <a:t>On magnetic tape where seek time depends on the current head position, there are two considerations: longer seek time and more comparisons that leads to prefer Fibonacci search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Evaluation of Postfix expression</a:t>
            </a:r>
            <a:endParaRPr/>
          </a:p>
        </p:txBody>
      </p:sp>
      <p:sp>
        <p:nvSpPr>
          <p:cNvPr id="119" name="Google Shape;1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The algorithm for evaluation of postfix expression is as follows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Create a stack that holds integer type data to store the operands of the given postfix expression. Let it be st.</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Iterate over the string from left to right and do the following -</a:t>
            </a:r>
            <a:endParaRPr/>
          </a:p>
          <a:p>
            <a:pPr indent="-228600" lvl="1" marL="685800" rtl="0" algn="l">
              <a:lnSpc>
                <a:spcPct val="90000"/>
              </a:lnSpc>
              <a:spcBef>
                <a:spcPts val="500"/>
              </a:spcBef>
              <a:spcAft>
                <a:spcPts val="0"/>
              </a:spcAft>
              <a:buClr>
                <a:schemeClr val="dk1"/>
              </a:buClr>
              <a:buSzPct val="100000"/>
              <a:buChar char="•"/>
            </a:pPr>
            <a:r>
              <a:rPr lang="en-US"/>
              <a:t>If the current element is an operand, push it into the stack.</a:t>
            </a:r>
            <a:endParaRPr/>
          </a:p>
          <a:p>
            <a:pPr indent="-228600" lvl="1" marL="685800" rtl="0" algn="l">
              <a:lnSpc>
                <a:spcPct val="90000"/>
              </a:lnSpc>
              <a:spcBef>
                <a:spcPts val="500"/>
              </a:spcBef>
              <a:spcAft>
                <a:spcPts val="0"/>
              </a:spcAft>
              <a:buClr>
                <a:schemeClr val="dk1"/>
              </a:buClr>
              <a:buSzPct val="100000"/>
              <a:buChar char="•"/>
            </a:pPr>
            <a:r>
              <a:rPr lang="en-US"/>
              <a:t>Otherwise, if the current element is an operator (say /)do the following -</a:t>
            </a:r>
            <a:endParaRPr/>
          </a:p>
          <a:p>
            <a:pPr indent="-228600" lvl="2" marL="1143000" rtl="0" algn="l">
              <a:lnSpc>
                <a:spcPct val="90000"/>
              </a:lnSpc>
              <a:spcBef>
                <a:spcPts val="500"/>
              </a:spcBef>
              <a:spcAft>
                <a:spcPts val="0"/>
              </a:spcAft>
              <a:buClr>
                <a:schemeClr val="dk1"/>
              </a:buClr>
              <a:buSzPct val="100000"/>
              <a:buChar char="•"/>
            </a:pPr>
            <a:r>
              <a:rPr lang="en-US"/>
              <a:t>Pop an element from st, let it be op2.</a:t>
            </a:r>
            <a:endParaRPr/>
          </a:p>
          <a:p>
            <a:pPr indent="-228600" lvl="2" marL="1143000" rtl="0" algn="l">
              <a:lnSpc>
                <a:spcPct val="90000"/>
              </a:lnSpc>
              <a:spcBef>
                <a:spcPts val="500"/>
              </a:spcBef>
              <a:spcAft>
                <a:spcPts val="0"/>
              </a:spcAft>
              <a:buClr>
                <a:schemeClr val="dk1"/>
              </a:buClr>
              <a:buSzPct val="100000"/>
              <a:buChar char="•"/>
            </a:pPr>
            <a:r>
              <a:rPr lang="en-US"/>
              <a:t>Pop another element from st, let it be op1.</a:t>
            </a:r>
            <a:endParaRPr/>
          </a:p>
          <a:p>
            <a:pPr indent="-228600" lvl="2" marL="1143000" rtl="0" algn="l">
              <a:lnSpc>
                <a:spcPct val="90000"/>
              </a:lnSpc>
              <a:spcBef>
                <a:spcPts val="500"/>
              </a:spcBef>
              <a:spcAft>
                <a:spcPts val="0"/>
              </a:spcAft>
              <a:buClr>
                <a:schemeClr val="dk1"/>
              </a:buClr>
              <a:buSzPct val="100000"/>
              <a:buChar char="•"/>
            </a:pPr>
            <a:r>
              <a:rPr lang="en-US"/>
              <a:t>Computer the result of op1 / op2, and push it into the stack. Note the order i.e.</a:t>
            </a:r>
            <a:r>
              <a:rPr i="1" lang="en-US"/>
              <a:t>i</a:t>
            </a:r>
            <a:r>
              <a:rPr lang="en-US"/>
              <a:t>.</a:t>
            </a:r>
            <a:r>
              <a:rPr i="1" lang="en-US"/>
              <a:t>e</a:t>
            </a:r>
            <a:r>
              <a:rPr lang="en-US"/>
              <a:t>. op1 / op2 should not be changed otherwise it will affect the final result in some cases.</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At last, st will consist of a single element i.e. the result after evaluating the postfix expression.</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pic>
        <p:nvPicPr>
          <p:cNvPr descr="postfix evolutions through stack in C" id="125" name="Google Shape;125;p7"/>
          <p:cNvPicPr preferRelativeResize="0"/>
          <p:nvPr>
            <p:ph idx="1" type="body"/>
          </p:nvPr>
        </p:nvPicPr>
        <p:blipFill rotWithShape="1">
          <a:blip r:embed="rId3">
            <a:alphaModFix/>
          </a:blip>
          <a:srcRect b="0" l="0" r="0" t="0"/>
          <a:stretch/>
        </p:blipFill>
        <p:spPr>
          <a:xfrm>
            <a:off x="2981325" y="2062956"/>
            <a:ext cx="6229350" cy="387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Singly Linked List</a:t>
            </a:r>
            <a:endParaRPr/>
          </a:p>
        </p:txBody>
      </p:sp>
      <p:sp>
        <p:nvSpPr>
          <p:cNvPr id="131" name="Google Shape;131;p8"/>
          <p:cNvSpPr txBox="1"/>
          <p:nvPr>
            <p:ph idx="1" type="body"/>
          </p:nvPr>
        </p:nvSpPr>
        <p:spPr>
          <a:xfrm>
            <a:off x="838200" y="1544726"/>
            <a:ext cx="10515600" cy="4632300"/>
          </a:xfrm>
          <a:prstGeom prst="rect">
            <a:avLst/>
          </a:prstGeom>
          <a:noFill/>
          <a:ln>
            <a:noFill/>
          </a:ln>
        </p:spPr>
        <p:txBody>
          <a:bodyPr anchorCtr="0" anchor="t" bIns="45700" lIns="91425" spcFirstLastPara="1" rIns="91425" wrap="square" tIns="45700">
            <a:normAutofit/>
          </a:bodyPr>
          <a:lstStyle/>
          <a:p>
            <a:pPr indent="-339725" lvl="0" marL="457200" rtl="0" algn="l">
              <a:lnSpc>
                <a:spcPct val="166666"/>
              </a:lnSpc>
              <a:spcBef>
                <a:spcPts val="0"/>
              </a:spcBef>
              <a:spcAft>
                <a:spcPts val="0"/>
              </a:spcAft>
              <a:buSzPts val="1750"/>
              <a:buFont typeface="Arial"/>
              <a:buChar char="•"/>
            </a:pPr>
            <a:r>
              <a:rPr lang="en-US" sz="1750">
                <a:highlight>
                  <a:srgbClr val="F9FAFC"/>
                </a:highlight>
                <a:latin typeface="Arial"/>
                <a:ea typeface="Arial"/>
                <a:cs typeface="Arial"/>
                <a:sym typeface="Arial"/>
              </a:rPr>
              <a:t>There are various linked list operations that allow us to perform different actions on linked lists. For example, the insertion operation adds a new element to the linked list.</a:t>
            </a:r>
            <a:endParaRPr sz="1750">
              <a:highlight>
                <a:srgbClr val="F9FAFC"/>
              </a:highlight>
              <a:latin typeface="Arial"/>
              <a:ea typeface="Arial"/>
              <a:cs typeface="Arial"/>
              <a:sym typeface="Arial"/>
            </a:endParaRPr>
          </a:p>
          <a:p>
            <a:pPr indent="-339725" lvl="0" marL="457200" rtl="0" algn="l">
              <a:lnSpc>
                <a:spcPct val="166666"/>
              </a:lnSpc>
              <a:spcBef>
                <a:spcPts val="0"/>
              </a:spcBef>
              <a:spcAft>
                <a:spcPts val="0"/>
              </a:spcAft>
              <a:buSzPts val="1750"/>
              <a:buFont typeface="Arial"/>
              <a:buChar char="•"/>
            </a:pPr>
            <a:r>
              <a:rPr lang="en-US" sz="1750">
                <a:highlight>
                  <a:srgbClr val="F9FAFC"/>
                </a:highlight>
                <a:latin typeface="Arial"/>
                <a:ea typeface="Arial"/>
                <a:cs typeface="Arial"/>
                <a:sym typeface="Arial"/>
              </a:rPr>
              <a:t>Here's a list of basic linked list operations that we will cover in this article.</a:t>
            </a:r>
            <a:endParaRPr sz="1750">
              <a:highlight>
                <a:srgbClr val="F9FAFC"/>
              </a:highlight>
              <a:latin typeface="Arial"/>
              <a:ea typeface="Arial"/>
              <a:cs typeface="Arial"/>
              <a:sym typeface="Arial"/>
            </a:endParaRPr>
          </a:p>
          <a:p>
            <a:pPr indent="-339725" lvl="1" marL="914400" rtl="0" algn="l">
              <a:lnSpc>
                <a:spcPct val="166666"/>
              </a:lnSpc>
              <a:spcBef>
                <a:spcPts val="0"/>
              </a:spcBef>
              <a:spcAft>
                <a:spcPts val="0"/>
              </a:spcAft>
              <a:buSzPts val="1750"/>
              <a:buFont typeface="Arial"/>
              <a:buChar char="•"/>
            </a:pPr>
            <a:r>
              <a:rPr lang="en-US" sz="1750">
                <a:solidFill>
                  <a:schemeClr val="hlink"/>
                </a:solidFill>
                <a:highlight>
                  <a:srgbClr val="F9FAFC"/>
                </a:highlight>
                <a:uFill>
                  <a:noFill/>
                </a:uFill>
                <a:latin typeface="Arial"/>
                <a:ea typeface="Arial"/>
                <a:cs typeface="Arial"/>
                <a:sym typeface="Arial"/>
                <a:hlinkClick r:id="rId3"/>
              </a:rPr>
              <a:t>Traversal</a:t>
            </a:r>
            <a:r>
              <a:rPr lang="en-US" sz="1750">
                <a:highlight>
                  <a:srgbClr val="F9FAFC"/>
                </a:highlight>
                <a:latin typeface="Arial"/>
                <a:ea typeface="Arial"/>
                <a:cs typeface="Arial"/>
                <a:sym typeface="Arial"/>
              </a:rPr>
              <a:t> - access each element of the linked list</a:t>
            </a:r>
            <a:endParaRPr sz="1750">
              <a:highlight>
                <a:srgbClr val="F9FAFC"/>
              </a:highlight>
              <a:latin typeface="Arial"/>
              <a:ea typeface="Arial"/>
              <a:cs typeface="Arial"/>
              <a:sym typeface="Arial"/>
            </a:endParaRPr>
          </a:p>
          <a:p>
            <a:pPr indent="-339725" lvl="1" marL="914400" rtl="0" algn="l">
              <a:lnSpc>
                <a:spcPct val="166666"/>
              </a:lnSpc>
              <a:spcBef>
                <a:spcPts val="0"/>
              </a:spcBef>
              <a:spcAft>
                <a:spcPts val="0"/>
              </a:spcAft>
              <a:buSzPts val="1750"/>
              <a:buFont typeface="Arial"/>
              <a:buChar char="•"/>
            </a:pPr>
            <a:r>
              <a:rPr lang="en-US" sz="1750">
                <a:solidFill>
                  <a:schemeClr val="hlink"/>
                </a:solidFill>
                <a:highlight>
                  <a:srgbClr val="F9FAFC"/>
                </a:highlight>
                <a:uFill>
                  <a:noFill/>
                </a:uFill>
                <a:latin typeface="Arial"/>
                <a:ea typeface="Arial"/>
                <a:cs typeface="Arial"/>
                <a:sym typeface="Arial"/>
                <a:hlinkClick r:id="rId4"/>
              </a:rPr>
              <a:t>Insertion</a:t>
            </a:r>
            <a:r>
              <a:rPr lang="en-US" sz="1750">
                <a:highlight>
                  <a:srgbClr val="F9FAFC"/>
                </a:highlight>
                <a:latin typeface="Arial"/>
                <a:ea typeface="Arial"/>
                <a:cs typeface="Arial"/>
                <a:sym typeface="Arial"/>
              </a:rPr>
              <a:t> - adds a new element to the linked list</a:t>
            </a:r>
            <a:endParaRPr sz="1750">
              <a:highlight>
                <a:srgbClr val="F9FAFC"/>
              </a:highlight>
              <a:latin typeface="Arial"/>
              <a:ea typeface="Arial"/>
              <a:cs typeface="Arial"/>
              <a:sym typeface="Arial"/>
            </a:endParaRPr>
          </a:p>
          <a:p>
            <a:pPr indent="-339725" lvl="1" marL="914400" rtl="0" algn="l">
              <a:lnSpc>
                <a:spcPct val="166666"/>
              </a:lnSpc>
              <a:spcBef>
                <a:spcPts val="0"/>
              </a:spcBef>
              <a:spcAft>
                <a:spcPts val="0"/>
              </a:spcAft>
              <a:buSzPts val="1750"/>
              <a:buFont typeface="Arial"/>
              <a:buChar char="•"/>
            </a:pPr>
            <a:r>
              <a:rPr lang="en-US" sz="1750">
                <a:solidFill>
                  <a:schemeClr val="hlink"/>
                </a:solidFill>
                <a:highlight>
                  <a:srgbClr val="F9FAFC"/>
                </a:highlight>
                <a:uFill>
                  <a:noFill/>
                </a:uFill>
                <a:latin typeface="Arial"/>
                <a:ea typeface="Arial"/>
                <a:cs typeface="Arial"/>
                <a:sym typeface="Arial"/>
                <a:hlinkClick r:id="rId5"/>
              </a:rPr>
              <a:t>Deletion</a:t>
            </a:r>
            <a:r>
              <a:rPr lang="en-US" sz="1750">
                <a:highlight>
                  <a:srgbClr val="F9FAFC"/>
                </a:highlight>
                <a:latin typeface="Arial"/>
                <a:ea typeface="Arial"/>
                <a:cs typeface="Arial"/>
                <a:sym typeface="Arial"/>
              </a:rPr>
              <a:t> - removes the existing elements</a:t>
            </a:r>
            <a:endParaRPr sz="1750">
              <a:highlight>
                <a:srgbClr val="F9FAFC"/>
              </a:highlight>
              <a:latin typeface="Arial"/>
              <a:ea typeface="Arial"/>
              <a:cs typeface="Arial"/>
              <a:sym typeface="Arial"/>
            </a:endParaRPr>
          </a:p>
          <a:p>
            <a:pPr indent="-339725" lvl="1" marL="914400" rtl="0" algn="l">
              <a:lnSpc>
                <a:spcPct val="166666"/>
              </a:lnSpc>
              <a:spcBef>
                <a:spcPts val="0"/>
              </a:spcBef>
              <a:spcAft>
                <a:spcPts val="0"/>
              </a:spcAft>
              <a:buSzPts val="1750"/>
              <a:buFont typeface="Arial"/>
              <a:buChar char="•"/>
            </a:pPr>
            <a:r>
              <a:rPr lang="en-US" sz="1750">
                <a:solidFill>
                  <a:schemeClr val="hlink"/>
                </a:solidFill>
                <a:highlight>
                  <a:srgbClr val="F9FAFC"/>
                </a:highlight>
                <a:uFill>
                  <a:noFill/>
                </a:uFill>
                <a:latin typeface="Arial"/>
                <a:ea typeface="Arial"/>
                <a:cs typeface="Arial"/>
                <a:sym typeface="Arial"/>
                <a:hlinkClick r:id="rId6"/>
              </a:rPr>
              <a:t>Search</a:t>
            </a:r>
            <a:r>
              <a:rPr lang="en-US" sz="1750">
                <a:highlight>
                  <a:srgbClr val="F9FAFC"/>
                </a:highlight>
                <a:latin typeface="Arial"/>
                <a:ea typeface="Arial"/>
                <a:cs typeface="Arial"/>
                <a:sym typeface="Arial"/>
              </a:rPr>
              <a:t> - find a node in the linked list</a:t>
            </a:r>
            <a:endParaRPr sz="1750">
              <a:highlight>
                <a:srgbClr val="F9FAFC"/>
              </a:highlight>
              <a:latin typeface="Arial"/>
              <a:ea typeface="Arial"/>
              <a:cs typeface="Arial"/>
              <a:sym typeface="Arial"/>
            </a:endParaRPr>
          </a:p>
          <a:p>
            <a:pPr indent="-339725" lvl="1" marL="914400" rtl="0" algn="l">
              <a:lnSpc>
                <a:spcPct val="166666"/>
              </a:lnSpc>
              <a:spcBef>
                <a:spcPts val="0"/>
              </a:spcBef>
              <a:spcAft>
                <a:spcPts val="0"/>
              </a:spcAft>
              <a:buSzPts val="1750"/>
              <a:buFont typeface="Arial"/>
              <a:buChar char="•"/>
            </a:pPr>
            <a:r>
              <a:rPr lang="en-US" sz="1750">
                <a:solidFill>
                  <a:schemeClr val="hlink"/>
                </a:solidFill>
                <a:highlight>
                  <a:srgbClr val="F9FAFC"/>
                </a:highlight>
                <a:uFill>
                  <a:noFill/>
                </a:uFill>
                <a:latin typeface="Arial"/>
                <a:ea typeface="Arial"/>
                <a:cs typeface="Arial"/>
                <a:sym typeface="Arial"/>
                <a:hlinkClick r:id="rId7"/>
              </a:rPr>
              <a:t>Sort</a:t>
            </a:r>
            <a:r>
              <a:rPr lang="en-US" sz="1750">
                <a:highlight>
                  <a:srgbClr val="F9FAFC"/>
                </a:highlight>
                <a:latin typeface="Arial"/>
                <a:ea typeface="Arial"/>
                <a:cs typeface="Arial"/>
                <a:sym typeface="Arial"/>
              </a:rPr>
              <a:t> - sort the nodes of the linked list</a:t>
            </a:r>
            <a:endParaRPr sz="1750">
              <a:highlight>
                <a:srgbClr val="F9FAFC"/>
              </a:highlight>
              <a:latin typeface="Arial"/>
              <a:ea typeface="Arial"/>
              <a:cs typeface="Arial"/>
              <a:sym typeface="Arial"/>
            </a:endParaRPr>
          </a:p>
          <a:p>
            <a:pPr indent="-50800" lvl="0" marL="228600" rtl="0" algn="l">
              <a:lnSpc>
                <a:spcPct val="90000"/>
              </a:lnSpc>
              <a:spcBef>
                <a:spcPts val="45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1b91d84ad5c_0_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900"/>
              </a:spcAft>
              <a:buClr>
                <a:schemeClr val="dk1"/>
              </a:buClr>
              <a:buSzPts val="1100"/>
              <a:buFont typeface="Arial"/>
              <a:buNone/>
            </a:pPr>
            <a:r>
              <a:rPr b="1" lang="en-US" sz="1800">
                <a:highlight>
                  <a:srgbClr val="F9FAFC"/>
                </a:highlight>
                <a:latin typeface="Arial"/>
                <a:ea typeface="Arial"/>
                <a:cs typeface="Arial"/>
                <a:sym typeface="Arial"/>
              </a:rPr>
              <a:t>Things to Remember about Linked List</a:t>
            </a:r>
            <a:endParaRPr sz="4800"/>
          </a:p>
        </p:txBody>
      </p:sp>
      <p:sp>
        <p:nvSpPr>
          <p:cNvPr id="137" name="Google Shape;137;g1b91d84ad5c_0_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50000"/>
              </a:lnSpc>
              <a:spcBef>
                <a:spcPts val="0"/>
              </a:spcBef>
              <a:spcAft>
                <a:spcPts val="0"/>
              </a:spcAft>
              <a:buClr>
                <a:schemeClr val="dk1"/>
              </a:buClr>
              <a:buSzPct val="64398"/>
              <a:buFont typeface="Arial"/>
              <a:buNone/>
            </a:pPr>
            <a:r>
              <a:t/>
            </a:r>
            <a:endParaRPr b="1" sz="1708">
              <a:solidFill>
                <a:srgbClr val="25265E"/>
              </a:solidFill>
              <a:highlight>
                <a:srgbClr val="F9FAFC"/>
              </a:highlight>
              <a:latin typeface="Arial"/>
              <a:ea typeface="Arial"/>
              <a:cs typeface="Arial"/>
              <a:sym typeface="Arial"/>
            </a:endParaRPr>
          </a:p>
          <a:p>
            <a:pPr indent="-328987" lvl="0" marL="457200" rtl="0" algn="l">
              <a:lnSpc>
                <a:spcPct val="166666"/>
              </a:lnSpc>
              <a:spcBef>
                <a:spcPts val="900"/>
              </a:spcBef>
              <a:spcAft>
                <a:spcPts val="0"/>
              </a:spcAft>
              <a:buSzPct val="100000"/>
              <a:buChar char="●"/>
            </a:pPr>
            <a:r>
              <a:rPr lang="en-US" sz="1708">
                <a:highlight>
                  <a:srgbClr val="F9FAFC"/>
                </a:highlight>
                <a:latin typeface="Arial"/>
                <a:ea typeface="Arial"/>
                <a:cs typeface="Arial"/>
                <a:sym typeface="Arial"/>
              </a:rPr>
              <a:t>head points to the first node of the linked list</a:t>
            </a:r>
            <a:endParaRPr sz="1708">
              <a:highlight>
                <a:srgbClr val="F9FAFC"/>
              </a:highlight>
              <a:latin typeface="Arial"/>
              <a:ea typeface="Arial"/>
              <a:cs typeface="Arial"/>
              <a:sym typeface="Arial"/>
            </a:endParaRPr>
          </a:p>
          <a:p>
            <a:pPr indent="-328987" lvl="0" marL="457200" rtl="0" algn="l">
              <a:lnSpc>
                <a:spcPct val="166666"/>
              </a:lnSpc>
              <a:spcBef>
                <a:spcPts val="0"/>
              </a:spcBef>
              <a:spcAft>
                <a:spcPts val="0"/>
              </a:spcAft>
              <a:buSzPct val="100000"/>
              <a:buChar char="●"/>
            </a:pPr>
            <a:r>
              <a:rPr lang="en-US" sz="1708">
                <a:highlight>
                  <a:srgbClr val="F9FAFC"/>
                </a:highlight>
                <a:latin typeface="Arial"/>
                <a:ea typeface="Arial"/>
                <a:cs typeface="Arial"/>
                <a:sym typeface="Arial"/>
              </a:rPr>
              <a:t>next pointer of the last node is NULL, so if the next current node is NULL, we have reached the end of the linked list.</a:t>
            </a:r>
            <a:endParaRPr sz="1708">
              <a:highlight>
                <a:srgbClr val="F9FAFC"/>
              </a:highlight>
              <a:latin typeface="Arial"/>
              <a:ea typeface="Arial"/>
              <a:cs typeface="Arial"/>
              <a:sym typeface="Arial"/>
            </a:endParaRPr>
          </a:p>
          <a:p>
            <a:pPr indent="0" lvl="0" marL="0" rtl="0" algn="l">
              <a:lnSpc>
                <a:spcPct val="166666"/>
              </a:lnSpc>
              <a:spcBef>
                <a:spcPts val="4500"/>
              </a:spcBef>
              <a:spcAft>
                <a:spcPts val="0"/>
              </a:spcAft>
              <a:buClr>
                <a:schemeClr val="dk1"/>
              </a:buClr>
              <a:buSzPct val="64398"/>
              <a:buFont typeface="Arial"/>
              <a:buNone/>
            </a:pPr>
            <a:r>
              <a:rPr lang="en-US" sz="1708">
                <a:highlight>
                  <a:schemeClr val="lt1"/>
                </a:highlight>
                <a:latin typeface="Arial"/>
                <a:ea typeface="Arial"/>
                <a:cs typeface="Arial"/>
                <a:sym typeface="Arial"/>
              </a:rPr>
              <a:t>In all of the examples, we will assume that the linked list has three nodes 1 ---&gt;2 ---&gt;3 with node structure as below:</a:t>
            </a:r>
            <a:endParaRPr sz="1708">
              <a:highlight>
                <a:schemeClr val="lt1"/>
              </a:highlight>
              <a:latin typeface="Arial"/>
              <a:ea typeface="Arial"/>
              <a:cs typeface="Arial"/>
              <a:sym typeface="Arial"/>
            </a:endParaRPr>
          </a:p>
          <a:p>
            <a:pPr indent="0" lvl="0" marL="0" rtl="0" algn="l">
              <a:lnSpc>
                <a:spcPct val="90000"/>
              </a:lnSpc>
              <a:spcBef>
                <a:spcPts val="1200"/>
              </a:spcBef>
              <a:spcAft>
                <a:spcPts val="0"/>
              </a:spcAft>
              <a:buSzPct val="113931"/>
              <a:buNone/>
            </a:pPr>
            <a:r>
              <a:rPr lang="en-US" sz="1708">
                <a:highlight>
                  <a:schemeClr val="lt1"/>
                </a:highlight>
                <a:latin typeface="Arial"/>
                <a:ea typeface="Arial"/>
                <a:cs typeface="Arial"/>
                <a:sym typeface="Arial"/>
              </a:rPr>
              <a:t>struct node </a:t>
            </a:r>
            <a:endParaRPr sz="1708">
              <a:highlight>
                <a:schemeClr val="lt1"/>
              </a:highlight>
              <a:latin typeface="Arial"/>
              <a:ea typeface="Arial"/>
              <a:cs typeface="Arial"/>
              <a:sym typeface="Arial"/>
            </a:endParaRPr>
          </a:p>
          <a:p>
            <a:pPr indent="0" lvl="0" marL="0" rtl="0" algn="l">
              <a:lnSpc>
                <a:spcPct val="90000"/>
              </a:lnSpc>
              <a:spcBef>
                <a:spcPts val="1000"/>
              </a:spcBef>
              <a:spcAft>
                <a:spcPts val="0"/>
              </a:spcAft>
              <a:buSzPct val="113931"/>
              <a:buNone/>
            </a:pPr>
            <a:r>
              <a:rPr lang="en-US" sz="1708">
                <a:highlight>
                  <a:schemeClr val="lt1"/>
                </a:highlight>
                <a:latin typeface="Arial"/>
                <a:ea typeface="Arial"/>
                <a:cs typeface="Arial"/>
                <a:sym typeface="Arial"/>
              </a:rPr>
              <a:t>{</a:t>
            </a:r>
            <a:endParaRPr sz="1708">
              <a:highlight>
                <a:schemeClr val="lt1"/>
              </a:highlight>
              <a:latin typeface="Arial"/>
              <a:ea typeface="Arial"/>
              <a:cs typeface="Arial"/>
              <a:sym typeface="Arial"/>
            </a:endParaRPr>
          </a:p>
          <a:p>
            <a:pPr indent="0" lvl="0" marL="0" rtl="0" algn="l">
              <a:lnSpc>
                <a:spcPct val="90000"/>
              </a:lnSpc>
              <a:spcBef>
                <a:spcPts val="1000"/>
              </a:spcBef>
              <a:spcAft>
                <a:spcPts val="0"/>
              </a:spcAft>
              <a:buSzPct val="113931"/>
              <a:buNone/>
            </a:pPr>
            <a:r>
              <a:rPr lang="en-US" sz="1708">
                <a:highlight>
                  <a:schemeClr val="lt1"/>
                </a:highlight>
                <a:latin typeface="Arial"/>
                <a:ea typeface="Arial"/>
                <a:cs typeface="Arial"/>
                <a:sym typeface="Arial"/>
              </a:rPr>
              <a:t>  int data;</a:t>
            </a:r>
            <a:endParaRPr sz="1708">
              <a:highlight>
                <a:schemeClr val="lt1"/>
              </a:highlight>
              <a:latin typeface="Arial"/>
              <a:ea typeface="Arial"/>
              <a:cs typeface="Arial"/>
              <a:sym typeface="Arial"/>
            </a:endParaRPr>
          </a:p>
          <a:p>
            <a:pPr indent="0" lvl="0" marL="0" rtl="0" algn="l">
              <a:lnSpc>
                <a:spcPct val="90000"/>
              </a:lnSpc>
              <a:spcBef>
                <a:spcPts val="1000"/>
              </a:spcBef>
              <a:spcAft>
                <a:spcPts val="0"/>
              </a:spcAft>
              <a:buSzPct val="113931"/>
              <a:buNone/>
            </a:pPr>
            <a:r>
              <a:rPr lang="en-US" sz="1708">
                <a:highlight>
                  <a:schemeClr val="lt1"/>
                </a:highlight>
                <a:latin typeface="Arial"/>
                <a:ea typeface="Arial"/>
                <a:cs typeface="Arial"/>
                <a:sym typeface="Arial"/>
              </a:rPr>
              <a:t>  struct node *next;</a:t>
            </a:r>
            <a:endParaRPr sz="1708">
              <a:highlight>
                <a:schemeClr val="lt1"/>
              </a:highlight>
              <a:latin typeface="Arial"/>
              <a:ea typeface="Arial"/>
              <a:cs typeface="Arial"/>
              <a:sym typeface="Arial"/>
            </a:endParaRPr>
          </a:p>
          <a:p>
            <a:pPr indent="0" lvl="0" marL="152400" marR="152400" rtl="0" algn="l">
              <a:lnSpc>
                <a:spcPct val="142857"/>
              </a:lnSpc>
              <a:spcBef>
                <a:spcPts val="0"/>
              </a:spcBef>
              <a:spcAft>
                <a:spcPts val="0"/>
              </a:spcAft>
              <a:buClr>
                <a:schemeClr val="dk1"/>
              </a:buClr>
              <a:buSzPct val="64398"/>
              <a:buFont typeface="Arial"/>
              <a:buNone/>
            </a:pPr>
            <a:r>
              <a:rPr lang="en-US" sz="1708">
                <a:highlight>
                  <a:schemeClr val="lt1"/>
                </a:highlight>
                <a:latin typeface="Arial"/>
                <a:ea typeface="Arial"/>
                <a:cs typeface="Arial"/>
                <a:sym typeface="Arial"/>
              </a:rPr>
              <a:t>};</a:t>
            </a:r>
            <a:endParaRPr sz="1708">
              <a:highlight>
                <a:schemeClr val="lt1"/>
              </a:highlight>
              <a:latin typeface="Arial"/>
              <a:ea typeface="Arial"/>
              <a:cs typeface="Arial"/>
              <a:sym typeface="Arial"/>
            </a:endParaRPr>
          </a:p>
          <a:p>
            <a:pPr indent="0" lvl="0" marL="0" rtl="0" algn="l">
              <a:lnSpc>
                <a:spcPct val="90000"/>
              </a:lnSpc>
              <a:spcBef>
                <a:spcPts val="1200"/>
              </a:spcBef>
              <a:spcAft>
                <a:spcPts val="0"/>
              </a:spcAft>
              <a:buSzPct val="138996"/>
              <a:buNone/>
            </a:pPr>
            <a:r>
              <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2022-12-09T08:15:16Z</dcterms:created>
  <dc:creator>DJSCE Student</dc:creator>
</cp:coreProperties>
</file>