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7" roundtripDataSignature="AMtx7mgIuRpi4v3HnCVQBIm8/TfqJlZh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78EA2D-00F2-4A02-BC90-BE2D1442779F}">
  <a:tblStyle styleId="{1B78EA2D-00F2-4A02-BC90-BE2D144277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91d84ad5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b91d84ad5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91d84ad5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b91d84ad5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91d84ad5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b91d84ad5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91d84ad5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b91d84ad5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91d84ad5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b91d84ad5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91d84ad5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b91d84ad5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91d84ad5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b91d84ad5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91d84ad5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b91d84ad5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91d84ad5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b91d84ad5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91d84ad5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b91d84ad5c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91d84ad5c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b91d84ad5c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91d84ad5c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b91d84ad5c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91d84ad5c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b91d84ad5c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91d84ad5c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b91d84ad5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91d84ad5c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b91d84ad5c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91d84ad5c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b91d84ad5c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bb0d05a6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bb0d05a61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b0d05a61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bb0d05a61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b0d05a61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bb0d05a61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bb0d05a61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bb0d05a61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bb0d05a61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bb0d05a61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bb0d05a61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bb0d05a616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bb0d05a616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bb0d05a616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bb0d05a61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bb0d05a61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c0be8c00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c0be8c00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0be8c00f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c0be8c00f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c0be8c00f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c0be8c00f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c0be8c00f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c0be8c00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c0be8c00f2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c0be8c00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c0be8c00f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c0be8c00f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c0be8c00f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c0be8c00f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c0be8c00f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c0be8c00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c0be8c00f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c0be8c00f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c0be8c00f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c0be8c00f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c0be8c00f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c0be8c00f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c0be8c00f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1c0be8c00f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c0be8c00f2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c0be8c00f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c0be8c00f2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c0be8c00f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c0be8c00f2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c0be8c00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c0be8c00f2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c0be8c00f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c0be8c00f2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c0be8c00f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c0be8c00f2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c0be8c00f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c2e3a7cf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c2e3a7cf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c2e3a7cfb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c2e3a7cf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c2e3a7cfb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c2e3a7cf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c2e3a7cfb9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c2e3a7cf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c2e3a7cfb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c2e3a7cfb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c2e3a7cfb9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c2e3a7cfb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c2e3a7cfb9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c2e3a7cfb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c2e3a7cfb9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c2e3a7cf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c2e3a7cfb9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c2e3a7cfb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c2e3a7cfb9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c2e3a7cfb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91d84ad5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b91d84ad5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1c0be8c00f2_0_14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82" name="Google Shape;82;g1c0be8c00f2_0_14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0"/>
              </a:spcBef>
              <a:spcAft>
                <a:spcPts val="0"/>
              </a:spcAft>
              <a:buSzPts val="1900"/>
              <a:buChar char="○"/>
              <a:defRPr/>
            </a:lvl2pPr>
            <a:lvl3pPr indent="-349250" lvl="2" marL="1371600" rtl="0" algn="l">
              <a:lnSpc>
                <a:spcPct val="115000"/>
              </a:lnSpc>
              <a:spcBef>
                <a:spcPts val="0"/>
              </a:spcBef>
              <a:spcAft>
                <a:spcPts val="0"/>
              </a:spcAft>
              <a:buSzPts val="1900"/>
              <a:buChar char="■"/>
              <a:defRPr/>
            </a:lvl3pPr>
            <a:lvl4pPr indent="-349250" lvl="3" marL="1828800" rtl="0" algn="l">
              <a:lnSpc>
                <a:spcPct val="115000"/>
              </a:lnSpc>
              <a:spcBef>
                <a:spcPts val="0"/>
              </a:spcBef>
              <a:spcAft>
                <a:spcPts val="0"/>
              </a:spcAft>
              <a:buSzPts val="1900"/>
              <a:buChar char="●"/>
              <a:defRPr/>
            </a:lvl4pPr>
            <a:lvl5pPr indent="-349250" lvl="4" marL="2286000" rtl="0" algn="l">
              <a:lnSpc>
                <a:spcPct val="115000"/>
              </a:lnSpc>
              <a:spcBef>
                <a:spcPts val="0"/>
              </a:spcBef>
              <a:spcAft>
                <a:spcPts val="0"/>
              </a:spcAft>
              <a:buSzPts val="1900"/>
              <a:buChar char="○"/>
              <a:defRPr/>
            </a:lvl5pPr>
            <a:lvl6pPr indent="-349250" lvl="5" marL="2743200" rtl="0" algn="l">
              <a:lnSpc>
                <a:spcPct val="115000"/>
              </a:lnSpc>
              <a:spcBef>
                <a:spcPts val="0"/>
              </a:spcBef>
              <a:spcAft>
                <a:spcPts val="0"/>
              </a:spcAft>
              <a:buSzPts val="1900"/>
              <a:buChar char="■"/>
              <a:defRPr/>
            </a:lvl6pPr>
            <a:lvl7pPr indent="-349250" lvl="6" marL="3200400" rtl="0" algn="l">
              <a:lnSpc>
                <a:spcPct val="115000"/>
              </a:lnSpc>
              <a:spcBef>
                <a:spcPts val="0"/>
              </a:spcBef>
              <a:spcAft>
                <a:spcPts val="0"/>
              </a:spcAft>
              <a:buSzPts val="1900"/>
              <a:buChar char="●"/>
              <a:defRPr/>
            </a:lvl7pPr>
            <a:lvl8pPr indent="-349250" lvl="7" marL="3657600" rtl="0" algn="l">
              <a:lnSpc>
                <a:spcPct val="115000"/>
              </a:lnSpc>
              <a:spcBef>
                <a:spcPts val="0"/>
              </a:spcBef>
              <a:spcAft>
                <a:spcPts val="0"/>
              </a:spcAft>
              <a:buSzPts val="1900"/>
              <a:buChar char="○"/>
              <a:defRPr/>
            </a:lvl8pPr>
            <a:lvl9pPr indent="-349250" lvl="8" marL="4114800" rtl="0" algn="l">
              <a:lnSpc>
                <a:spcPct val="115000"/>
              </a:lnSpc>
              <a:spcBef>
                <a:spcPts val="0"/>
              </a:spcBef>
              <a:spcAft>
                <a:spcPts val="0"/>
              </a:spcAft>
              <a:buSzPts val="1900"/>
              <a:buChar char="■"/>
              <a:defRPr/>
            </a:lvl9pPr>
          </a:lstStyle>
          <a:p/>
        </p:txBody>
      </p:sp>
      <p:sp>
        <p:nvSpPr>
          <p:cNvPr id="83" name="Google Shape;83;g1c0be8c00f2_0_14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programiz.com/dsa/bubble-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programiz.com/data-structures/queue" TargetMode="Externa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programiz.com/dsa/linked-list-operations#traverse" TargetMode="External"/><Relationship Id="rId4" Type="http://schemas.openxmlformats.org/officeDocument/2006/relationships/hyperlink" Target="https://www.programiz.com/dsa/linked-list-operations#add" TargetMode="External"/><Relationship Id="rId5" Type="http://schemas.openxmlformats.org/officeDocument/2006/relationships/hyperlink" Target="https://www.programiz.com/dsa/linked-list-operations#delete" TargetMode="External"/><Relationship Id="rId6" Type="http://schemas.openxmlformats.org/officeDocument/2006/relationships/hyperlink" Target="https://www.programiz.com/dsa/linked-list-operations#search" TargetMode="External"/><Relationship Id="rId7" Type="http://schemas.openxmlformats.org/officeDocument/2006/relationships/hyperlink" Target="https://www.programiz.com/dsa/linked-list-operations#so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DSA LAB</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b91d84ad5c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2200">
                <a:highlight>
                  <a:srgbClr val="F9FAFC"/>
                </a:highlight>
                <a:latin typeface="Arial"/>
                <a:ea typeface="Arial"/>
                <a:cs typeface="Arial"/>
                <a:sym typeface="Arial"/>
              </a:rPr>
              <a:t>Traverse a Linked List</a:t>
            </a:r>
            <a:endParaRPr sz="4800"/>
          </a:p>
        </p:txBody>
      </p:sp>
      <p:sp>
        <p:nvSpPr>
          <p:cNvPr id="143" name="Google Shape;143;g1b91d84ad5c_0_7"/>
          <p:cNvSpPr txBox="1"/>
          <p:nvPr>
            <p:ph idx="1" type="body"/>
          </p:nvPr>
        </p:nvSpPr>
        <p:spPr>
          <a:xfrm>
            <a:off x="838200" y="1825625"/>
            <a:ext cx="10515600" cy="5032500"/>
          </a:xfrm>
          <a:prstGeom prst="rect">
            <a:avLst/>
          </a:prstGeom>
          <a:noFill/>
          <a:ln>
            <a:noFill/>
          </a:ln>
        </p:spPr>
        <p:txBody>
          <a:bodyPr anchorCtr="0" anchor="t" bIns="45700" lIns="91425" spcFirstLastPara="1" rIns="91425" wrap="square" tIns="45700">
            <a:noAutofit/>
          </a:bodyPr>
          <a:lstStyle/>
          <a:p>
            <a:pPr indent="-330200" lvl="0" marL="457200" rtl="0" algn="l">
              <a:lnSpc>
                <a:spcPct val="166666"/>
              </a:lnSpc>
              <a:spcBef>
                <a:spcPts val="0"/>
              </a:spcBef>
              <a:spcAft>
                <a:spcPts val="0"/>
              </a:spcAft>
              <a:buSzPts val="1600"/>
              <a:buFont typeface="Arial"/>
              <a:buChar char="•"/>
            </a:pPr>
            <a:r>
              <a:rPr lang="en-US" sz="1600">
                <a:highlight>
                  <a:schemeClr val="lt1"/>
                </a:highlight>
                <a:latin typeface="Arial"/>
                <a:ea typeface="Arial"/>
                <a:cs typeface="Arial"/>
                <a:sym typeface="Arial"/>
              </a:rPr>
              <a:t>Displaying the contents of a linked list is very simple. We keep moving the temp node to the next one and display its contents.</a:t>
            </a:r>
            <a:endParaRPr sz="1600">
              <a:highlight>
                <a:schemeClr val="lt1"/>
              </a:highlight>
              <a:latin typeface="Arial"/>
              <a:ea typeface="Arial"/>
              <a:cs typeface="Arial"/>
              <a:sym typeface="Arial"/>
            </a:endParaRPr>
          </a:p>
          <a:p>
            <a:pPr indent="-330200" lvl="0" marL="457200" rtl="0" algn="l">
              <a:lnSpc>
                <a:spcPct val="166666"/>
              </a:lnSpc>
              <a:spcBef>
                <a:spcPts val="0"/>
              </a:spcBef>
              <a:spcAft>
                <a:spcPts val="0"/>
              </a:spcAft>
              <a:buSzPts val="1600"/>
              <a:buFont typeface="Arial"/>
              <a:buChar char="•"/>
            </a:pPr>
            <a:r>
              <a:rPr lang="en-US" sz="1600">
                <a:highlight>
                  <a:schemeClr val="lt1"/>
                </a:highlight>
                <a:latin typeface="Arial"/>
                <a:ea typeface="Arial"/>
                <a:cs typeface="Arial"/>
                <a:sym typeface="Arial"/>
              </a:rPr>
              <a:t>When temp is NULL, we know that we have reached the end of the linked list so we get out of the while loop.</a:t>
            </a:r>
            <a:endParaRPr sz="1600">
              <a:highlight>
                <a:schemeClr val="lt1"/>
              </a:highlight>
              <a:latin typeface="Arial"/>
              <a:ea typeface="Arial"/>
              <a:cs typeface="Arial"/>
              <a:sym typeface="Arial"/>
            </a:endParaRPr>
          </a:p>
          <a:p>
            <a:pPr indent="0" lvl="0" marL="0" rtl="0" algn="l">
              <a:lnSpc>
                <a:spcPct val="90000"/>
              </a:lnSpc>
              <a:spcBef>
                <a:spcPts val="1200"/>
              </a:spcBef>
              <a:spcAft>
                <a:spcPts val="0"/>
              </a:spcAft>
              <a:buSzPts val="1800"/>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600">
                <a:highlight>
                  <a:schemeClr val="lt1"/>
                </a:highlight>
                <a:latin typeface="Arial"/>
                <a:ea typeface="Arial"/>
                <a:cs typeface="Arial"/>
                <a:sym typeface="Arial"/>
              </a:rPr>
              <a:t>printf("\n\nList elements are - \n");</a:t>
            </a:r>
            <a:endParaRPr sz="1600">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600">
                <a:highlight>
                  <a:schemeClr val="lt1"/>
                </a:highlight>
                <a:latin typeface="Arial"/>
                <a:ea typeface="Arial"/>
                <a:cs typeface="Arial"/>
                <a:sym typeface="Arial"/>
              </a:rPr>
              <a:t>while(temp != NULL) {</a:t>
            </a:r>
            <a:endParaRPr sz="1600">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600">
                <a:highlight>
                  <a:schemeClr val="lt1"/>
                </a:highlight>
                <a:latin typeface="Arial"/>
                <a:ea typeface="Arial"/>
                <a:cs typeface="Arial"/>
                <a:sym typeface="Arial"/>
              </a:rPr>
              <a:t>  printf("%d ---&gt;",temp-&gt;data);</a:t>
            </a:r>
            <a:endParaRPr sz="1600">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0" rtl="0" algn="l">
              <a:lnSpc>
                <a:spcPct val="166666"/>
              </a:lnSpc>
              <a:spcBef>
                <a:spcPts val="1200"/>
              </a:spcBef>
              <a:spcAft>
                <a:spcPts val="0"/>
              </a:spcAft>
              <a:buClr>
                <a:schemeClr val="dk1"/>
              </a:buClr>
              <a:buSzPts val="1100"/>
              <a:buFont typeface="Arial"/>
              <a:buNone/>
            </a:pPr>
            <a:r>
              <a:rPr lang="en-US" sz="1600">
                <a:highlight>
                  <a:schemeClr val="lt1"/>
                </a:highlight>
                <a:latin typeface="Arial"/>
                <a:ea typeface="Arial"/>
                <a:cs typeface="Arial"/>
                <a:sym typeface="Arial"/>
              </a:rPr>
              <a:t>The output of this program will be:</a:t>
            </a:r>
            <a:endParaRPr sz="1600">
              <a:highlight>
                <a:schemeClr val="lt1"/>
              </a:highlight>
              <a:latin typeface="Arial"/>
              <a:ea typeface="Arial"/>
              <a:cs typeface="Arial"/>
              <a:sym typeface="Arial"/>
            </a:endParaRPr>
          </a:p>
          <a:p>
            <a:pPr indent="0" lvl="0" marL="0" rtl="0" algn="l">
              <a:lnSpc>
                <a:spcPct val="90000"/>
              </a:lnSpc>
              <a:spcBef>
                <a:spcPts val="1200"/>
              </a:spcBef>
              <a:spcAft>
                <a:spcPts val="0"/>
              </a:spcAft>
              <a:buSzPts val="1800"/>
              <a:buNone/>
            </a:pPr>
            <a:r>
              <a:rPr lang="en-US" sz="1600">
                <a:highlight>
                  <a:schemeClr val="lt1"/>
                </a:highlight>
                <a:latin typeface="Arial"/>
                <a:ea typeface="Arial"/>
                <a:cs typeface="Arial"/>
                <a:sym typeface="Arial"/>
              </a:rPr>
              <a:t>List elements are - </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1 ---&gt;2 ---&gt;3 ---&gt;</a:t>
            </a:r>
            <a:endParaRPr sz="1600">
              <a:highlight>
                <a:schemeClr val="lt1"/>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sz="1400">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b91d84ad5c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49" name="Google Shape;149;g1b91d84ad5c_0_13"/>
          <p:cNvSpPr txBox="1"/>
          <p:nvPr>
            <p:ph idx="1" type="body"/>
          </p:nvPr>
        </p:nvSpPr>
        <p:spPr>
          <a:xfrm>
            <a:off x="838200" y="1825625"/>
            <a:ext cx="10515600" cy="5112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66666"/>
              </a:lnSpc>
              <a:spcBef>
                <a:spcPts val="0"/>
              </a:spcBef>
              <a:spcAft>
                <a:spcPts val="0"/>
              </a:spcAft>
              <a:buClr>
                <a:schemeClr val="dk1"/>
              </a:buClr>
              <a:buSzPts val="1100"/>
              <a:buFont typeface="Arial"/>
              <a:buNone/>
            </a:pPr>
            <a:r>
              <a:rPr lang="en-US" sz="1508">
                <a:highlight>
                  <a:schemeClr val="lt1"/>
                </a:highlight>
                <a:latin typeface="Arial"/>
                <a:ea typeface="Arial"/>
                <a:cs typeface="Arial"/>
                <a:sym typeface="Arial"/>
              </a:rPr>
              <a:t>You can add elements to either the beginning, middle or end of the linked list.</a:t>
            </a:r>
            <a:endParaRPr sz="1508">
              <a:highlight>
                <a:schemeClr val="lt1"/>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b="1" lang="en-US" sz="1508">
                <a:highlight>
                  <a:schemeClr val="lt1"/>
                </a:highlight>
                <a:latin typeface="Arial"/>
                <a:ea typeface="Arial"/>
                <a:cs typeface="Arial"/>
                <a:sym typeface="Arial"/>
              </a:rPr>
              <a:t>1. Insert at the beginning</a:t>
            </a:r>
            <a:endParaRPr b="1" sz="1508">
              <a:highlight>
                <a:schemeClr val="lt1"/>
              </a:highlight>
              <a:latin typeface="Arial"/>
              <a:ea typeface="Arial"/>
              <a:cs typeface="Arial"/>
              <a:sym typeface="Arial"/>
            </a:endParaRPr>
          </a:p>
          <a:p>
            <a:pPr indent="-324365" lvl="0" marL="457200" rtl="0" algn="l">
              <a:lnSpc>
                <a:spcPct val="166666"/>
              </a:lnSpc>
              <a:spcBef>
                <a:spcPts val="900"/>
              </a:spcBef>
              <a:spcAft>
                <a:spcPts val="0"/>
              </a:spcAft>
              <a:buSzPts val="1508"/>
              <a:buChar char="●"/>
            </a:pPr>
            <a:r>
              <a:rPr lang="en-US" sz="1508">
                <a:highlight>
                  <a:schemeClr val="lt1"/>
                </a:highlight>
                <a:latin typeface="Arial"/>
                <a:ea typeface="Arial"/>
                <a:cs typeface="Arial"/>
                <a:sym typeface="Arial"/>
              </a:rPr>
              <a:t>Allocate memory for new node</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Store data</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Change next of new node to point to head</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Change head to point to recently created node</a:t>
            </a:r>
            <a:endParaRPr sz="1508">
              <a:highlight>
                <a:schemeClr val="lt1"/>
              </a:highlight>
              <a:latin typeface="Arial"/>
              <a:ea typeface="Arial"/>
              <a:cs typeface="Arial"/>
              <a:sym typeface="Arial"/>
            </a:endParaRPr>
          </a:p>
          <a:p>
            <a:pPr indent="0" lvl="0" marL="0" rtl="0" algn="l">
              <a:lnSpc>
                <a:spcPct val="90000"/>
              </a:lnSpc>
              <a:spcBef>
                <a:spcPts val="4500"/>
              </a:spcBef>
              <a:spcAft>
                <a:spcPts val="0"/>
              </a:spcAft>
              <a:buSzPts val="1800"/>
              <a:buNone/>
            </a:pPr>
            <a:r>
              <a:rPr lang="en-US" sz="1508">
                <a:highlight>
                  <a:schemeClr val="lt1"/>
                </a:highlight>
                <a:latin typeface="Arial"/>
                <a:ea typeface="Arial"/>
                <a:cs typeface="Arial"/>
                <a:sym typeface="Arial"/>
              </a:rPr>
              <a:t>struct node *newNode;</a:t>
            </a:r>
            <a:endParaRPr sz="1508">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508">
                <a:highlight>
                  <a:schemeClr val="lt1"/>
                </a:highlight>
                <a:latin typeface="Arial"/>
                <a:ea typeface="Arial"/>
                <a:cs typeface="Arial"/>
                <a:sym typeface="Arial"/>
              </a:rPr>
              <a:t>newNode = malloc(sizeof(struct node));</a:t>
            </a:r>
            <a:endParaRPr sz="1508">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508">
                <a:highlight>
                  <a:schemeClr val="lt1"/>
                </a:highlight>
                <a:latin typeface="Arial"/>
                <a:ea typeface="Arial"/>
                <a:cs typeface="Arial"/>
                <a:sym typeface="Arial"/>
              </a:rPr>
              <a:t>newNode-&gt;data = 4;</a:t>
            </a:r>
            <a:endParaRPr sz="1508">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508">
                <a:highlight>
                  <a:schemeClr val="lt1"/>
                </a:highlight>
                <a:latin typeface="Arial"/>
                <a:ea typeface="Arial"/>
                <a:cs typeface="Arial"/>
                <a:sym typeface="Arial"/>
              </a:rPr>
              <a:t>newNode-&gt;next = head;</a:t>
            </a:r>
            <a:endParaRPr sz="1508">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508">
                <a:highlight>
                  <a:schemeClr val="lt1"/>
                </a:highlight>
                <a:latin typeface="Arial"/>
                <a:ea typeface="Arial"/>
                <a:cs typeface="Arial"/>
                <a:sym typeface="Arial"/>
              </a:rPr>
              <a:t>head = newNode;</a:t>
            </a:r>
            <a:endParaRPr sz="1508">
              <a:highlight>
                <a:schemeClr val="lt1"/>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b91d84ad5c_0_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55" name="Google Shape;155;g1b91d84ad5c_0_20"/>
          <p:cNvSpPr txBox="1"/>
          <p:nvPr>
            <p:ph idx="1" type="body"/>
          </p:nvPr>
        </p:nvSpPr>
        <p:spPr>
          <a:xfrm>
            <a:off x="838200" y="1825625"/>
            <a:ext cx="10515600" cy="51123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30000"/>
              </a:lnSpc>
              <a:spcBef>
                <a:spcPts val="0"/>
              </a:spcBef>
              <a:spcAft>
                <a:spcPts val="0"/>
              </a:spcAft>
              <a:buSzPct val="119601"/>
              <a:buNone/>
            </a:pPr>
            <a:r>
              <a:rPr b="1" lang="en-US" sz="2150">
                <a:highlight>
                  <a:schemeClr val="lt1"/>
                </a:highlight>
                <a:latin typeface="Arial"/>
                <a:ea typeface="Arial"/>
                <a:cs typeface="Arial"/>
                <a:sym typeface="Arial"/>
              </a:rPr>
              <a:t>2. Insert at the End</a:t>
            </a:r>
            <a:endParaRPr b="1"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Allocate memory for new node</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Store data</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Traverse to last node</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Change next of last node to recently created 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struct node *newNode;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newNode = malloc(sizeof(struct 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newNode-&gt;data = 4;</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newNode-&gt;next = NULL;</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struct node *temp = head;</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while(temp-&gt;next != NULL){</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  temp = temp-&gt;next;</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temp-&gt;next = newNode;</a:t>
            </a:r>
            <a:endParaRPr sz="215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SzPct val="170519"/>
              <a:buNone/>
            </a:pPr>
            <a:r>
              <a:t/>
            </a:r>
            <a:endParaRPr sz="1508">
              <a:highlight>
                <a:schemeClr val="lt1"/>
              </a:highlight>
              <a:latin typeface="Arial"/>
              <a:ea typeface="Arial"/>
              <a:cs typeface="Arial"/>
              <a:sym typeface="Arial"/>
            </a:endParaRPr>
          </a:p>
          <a:p>
            <a:pPr indent="0" lvl="0" marL="0" rtl="0" algn="l">
              <a:lnSpc>
                <a:spcPct val="90000"/>
              </a:lnSpc>
              <a:spcBef>
                <a:spcPts val="1200"/>
              </a:spcBef>
              <a:spcAft>
                <a:spcPts val="0"/>
              </a:spcAft>
              <a:buSzPct val="91836"/>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b91d84ad5c_0_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61" name="Google Shape;161;g1b91d84ad5c_0_26"/>
          <p:cNvSpPr txBox="1"/>
          <p:nvPr>
            <p:ph idx="1" type="body"/>
          </p:nvPr>
        </p:nvSpPr>
        <p:spPr>
          <a:xfrm>
            <a:off x="838200" y="933425"/>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1100"/>
              <a:buFont typeface="Arial"/>
              <a:buNone/>
            </a:pPr>
            <a:r>
              <a:rPr b="1" lang="en-US" sz="1600">
                <a:highlight>
                  <a:schemeClr val="lt1"/>
                </a:highlight>
                <a:latin typeface="Arial"/>
                <a:ea typeface="Arial"/>
                <a:cs typeface="Arial"/>
                <a:sym typeface="Arial"/>
              </a:rPr>
              <a:t>3. Insert at the Middle</a:t>
            </a:r>
            <a:endParaRPr b="1"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Allocate memory and store data for new node</a:t>
            </a:r>
            <a:endParaRPr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Traverse to node just before the required position of new node</a:t>
            </a:r>
            <a:endParaRPr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Change next pointers to include new node in between</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struct node *newNode;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newNode = malloc(sizeof(struct 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newNode-&gt;data = 4;</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for(int i=2; i &lt; position; i++)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  if(temp-&gt;next != NULL)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newNode-&gt;next = temp-&gt;next;</a:t>
            </a:r>
            <a:endParaRPr sz="160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temp-&gt;next = newNode;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600">
              <a:highlight>
                <a:schemeClr val="lt1"/>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b91d84ad5c_0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Delete elements from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67" name="Google Shape;167;g1b91d84ad5c_0_32"/>
          <p:cNvSpPr txBox="1"/>
          <p:nvPr>
            <p:ph idx="1" type="body"/>
          </p:nvPr>
        </p:nvSpPr>
        <p:spPr>
          <a:xfrm>
            <a:off x="891475" y="1013325"/>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You can delete either from the beginning, end or from a particular position.</a:t>
            </a:r>
            <a:endParaRPr sz="1600">
              <a:highlight>
                <a:schemeClr val="lt1"/>
              </a:highlight>
              <a:latin typeface="Arial"/>
              <a:ea typeface="Arial"/>
              <a:cs typeface="Arial"/>
              <a:sym typeface="Arial"/>
            </a:endParaRPr>
          </a:p>
          <a:p>
            <a:pPr indent="0" lvl="0" marL="0" rtl="0" algn="l">
              <a:lnSpc>
                <a:spcPct val="167000"/>
              </a:lnSpc>
              <a:spcBef>
                <a:spcPts val="0"/>
              </a:spcBef>
              <a:spcAft>
                <a:spcPts val="0"/>
              </a:spcAft>
              <a:buSzPts val="1800"/>
              <a:buNone/>
            </a:pPr>
            <a:r>
              <a:rPr b="1" lang="en-US" sz="1600">
                <a:highlight>
                  <a:schemeClr val="lt1"/>
                </a:highlight>
                <a:latin typeface="Arial"/>
                <a:ea typeface="Arial"/>
                <a:cs typeface="Arial"/>
                <a:sym typeface="Arial"/>
              </a:rPr>
              <a:t>1. Delete from beginning</a:t>
            </a:r>
            <a:endParaRPr b="1"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Point head to the second node</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head = head-&gt;next;</a:t>
            </a:r>
            <a:endParaRPr sz="1600">
              <a:highlight>
                <a:schemeClr val="lt1"/>
              </a:highlight>
              <a:latin typeface="Arial"/>
              <a:ea typeface="Arial"/>
              <a:cs typeface="Arial"/>
              <a:sym typeface="Arial"/>
            </a:endParaRPr>
          </a:p>
          <a:p>
            <a:pPr indent="0" lvl="0" marL="0" rtl="0" algn="l">
              <a:lnSpc>
                <a:spcPct val="167000"/>
              </a:lnSpc>
              <a:spcBef>
                <a:spcPts val="0"/>
              </a:spcBef>
              <a:spcAft>
                <a:spcPts val="0"/>
              </a:spcAft>
              <a:buSzPts val="1800"/>
              <a:buNone/>
            </a:pPr>
            <a:r>
              <a:rPr b="1" lang="en-US" sz="1600">
                <a:highlight>
                  <a:schemeClr val="lt1"/>
                </a:highlight>
                <a:latin typeface="Arial"/>
                <a:ea typeface="Arial"/>
                <a:cs typeface="Arial"/>
                <a:sym typeface="Arial"/>
              </a:rPr>
              <a:t>2. Delete from end</a:t>
            </a:r>
            <a:endParaRPr b="1"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Traverse to second last element</a:t>
            </a:r>
            <a:endParaRPr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Change its next pointer to 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while(temp-&gt;next-&gt;next!=NULL){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temp-&gt;next = 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400">
              <a:highlight>
                <a:schemeClr val="lt1"/>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b91d84ad5c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Delete elements from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73" name="Google Shape;173;g1b91d84ad5c_0_38"/>
          <p:cNvSpPr txBox="1"/>
          <p:nvPr>
            <p:ph idx="1" type="body"/>
          </p:nvPr>
        </p:nvSpPr>
        <p:spPr>
          <a:xfrm>
            <a:off x="838200" y="1093225"/>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b="1" lang="en-US" sz="1400">
                <a:highlight>
                  <a:schemeClr val="lt1"/>
                </a:highlight>
                <a:latin typeface="Arial"/>
                <a:ea typeface="Arial"/>
                <a:cs typeface="Arial"/>
                <a:sym typeface="Arial"/>
              </a:rPr>
              <a:t>3. </a:t>
            </a:r>
            <a:r>
              <a:rPr b="1" lang="en-US" sz="1600">
                <a:highlight>
                  <a:schemeClr val="lt1"/>
                </a:highlight>
                <a:latin typeface="Arial"/>
                <a:ea typeface="Arial"/>
                <a:cs typeface="Arial"/>
                <a:sym typeface="Arial"/>
              </a:rPr>
              <a:t>Delete from middle</a:t>
            </a:r>
            <a:endParaRPr b="1" sz="1600">
              <a:highlight>
                <a:schemeClr val="lt1"/>
              </a:highlight>
              <a:latin typeface="Arial"/>
              <a:ea typeface="Arial"/>
              <a:cs typeface="Arial"/>
              <a:sym typeface="Arial"/>
            </a:endParaRPr>
          </a:p>
          <a:p>
            <a:pPr indent="-330200" lvl="0" marL="457200" rtl="0" algn="l">
              <a:lnSpc>
                <a:spcPct val="166666"/>
              </a:lnSpc>
              <a:spcBef>
                <a:spcPts val="900"/>
              </a:spcBef>
              <a:spcAft>
                <a:spcPts val="0"/>
              </a:spcAft>
              <a:buSzPts val="1600"/>
              <a:buChar char="●"/>
            </a:pPr>
            <a:r>
              <a:rPr lang="en-US" sz="1600">
                <a:highlight>
                  <a:schemeClr val="lt1"/>
                </a:highlight>
                <a:latin typeface="Arial"/>
                <a:ea typeface="Arial"/>
                <a:cs typeface="Arial"/>
                <a:sym typeface="Arial"/>
              </a:rPr>
              <a:t>Traverse to element before the element to be deleted</a:t>
            </a:r>
            <a:endParaRPr sz="1600">
              <a:highlight>
                <a:schemeClr val="lt1"/>
              </a:highlight>
              <a:latin typeface="Arial"/>
              <a:ea typeface="Arial"/>
              <a:cs typeface="Arial"/>
              <a:sym typeface="Arial"/>
            </a:endParaRPr>
          </a:p>
          <a:p>
            <a:pPr indent="-330200" lvl="0" marL="457200" rtl="0" algn="l">
              <a:lnSpc>
                <a:spcPct val="166666"/>
              </a:lnSpc>
              <a:spcBef>
                <a:spcPts val="0"/>
              </a:spcBef>
              <a:spcAft>
                <a:spcPts val="0"/>
              </a:spcAft>
              <a:buSzPts val="1600"/>
              <a:buChar char="●"/>
            </a:pPr>
            <a:r>
              <a:rPr lang="en-US" sz="1600">
                <a:highlight>
                  <a:schemeClr val="lt1"/>
                </a:highlight>
                <a:latin typeface="Arial"/>
                <a:ea typeface="Arial"/>
                <a:cs typeface="Arial"/>
                <a:sym typeface="Arial"/>
              </a:rPr>
              <a:t>Change next pointers to exclude the node from the chain</a:t>
            </a:r>
            <a:endParaRPr sz="1600">
              <a:highlight>
                <a:schemeClr val="lt1"/>
              </a:highlight>
              <a:latin typeface="Arial"/>
              <a:ea typeface="Arial"/>
              <a:cs typeface="Arial"/>
              <a:sym typeface="Arial"/>
            </a:endParaRPr>
          </a:p>
          <a:p>
            <a:pPr indent="0" lvl="0" marL="152400" marR="152400" rtl="0" algn="l">
              <a:lnSpc>
                <a:spcPct val="167000"/>
              </a:lnSpc>
              <a:spcBef>
                <a:spcPts val="4500"/>
              </a:spcBef>
              <a:spcAft>
                <a:spcPts val="0"/>
              </a:spcAft>
              <a:buSzPts val="1800"/>
              <a:buNone/>
            </a:pPr>
            <a:r>
              <a:rPr lang="en-US" sz="1600">
                <a:highlight>
                  <a:schemeClr val="lt1"/>
                </a:highlight>
                <a:latin typeface="Arial"/>
                <a:ea typeface="Arial"/>
                <a:cs typeface="Arial"/>
                <a:sym typeface="Arial"/>
              </a:rPr>
              <a:t>for(int i=2; i&lt; position; i++)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  if(temp-&gt;next!=NULL)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SzPts val="1800"/>
              <a:buNone/>
            </a:pPr>
            <a:r>
              <a:rPr lang="en-US" sz="1600">
                <a:highlight>
                  <a:schemeClr val="lt1"/>
                </a:highlight>
                <a:latin typeface="Arial"/>
                <a:ea typeface="Arial"/>
                <a:cs typeface="Arial"/>
                <a:sym typeface="Arial"/>
              </a:rPr>
              <a:t>temp-&gt;next = temp-&gt;next-&gt;next;</a:t>
            </a:r>
            <a:endParaRPr sz="1600">
              <a:highlight>
                <a:schemeClr val="lt1"/>
              </a:highlight>
              <a:latin typeface="Arial"/>
              <a:ea typeface="Arial"/>
              <a:cs typeface="Arial"/>
              <a:sym typeface="Arial"/>
            </a:endParaRPr>
          </a:p>
          <a:p>
            <a:pPr indent="0" lvl="0" marL="0" rtl="0" algn="l">
              <a:lnSpc>
                <a:spcPct val="136363"/>
              </a:lnSpc>
              <a:spcBef>
                <a:spcPts val="1200"/>
              </a:spcBef>
              <a:spcAft>
                <a:spcPts val="0"/>
              </a:spcAft>
              <a:buSzPts val="1800"/>
              <a:buNone/>
            </a:pPr>
            <a:r>
              <a:t/>
            </a:r>
            <a:endParaRPr sz="1100">
              <a:solidFill>
                <a:srgbClr val="D3D3D3"/>
              </a:solidFill>
              <a:latin typeface="Courier New"/>
              <a:ea typeface="Courier New"/>
              <a:cs typeface="Courier New"/>
              <a:sym typeface="Courier New"/>
            </a:endParaRPr>
          </a:p>
          <a:p>
            <a:pPr indent="0" lvl="0" marL="152400" marR="152400" rtl="0" algn="l">
              <a:lnSpc>
                <a:spcPct val="167000"/>
              </a:lnSpc>
              <a:spcBef>
                <a:spcPts val="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400">
              <a:highlight>
                <a:schemeClr val="lt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b91d84ad5c_0_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Search elements on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79" name="Google Shape;179;g1b91d84ad5c_0_50"/>
          <p:cNvSpPr txBox="1"/>
          <p:nvPr>
            <p:ph idx="1" type="body"/>
          </p:nvPr>
        </p:nvSpPr>
        <p:spPr>
          <a:xfrm>
            <a:off x="598500" y="872850"/>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67000"/>
              </a:lnSpc>
              <a:spcBef>
                <a:spcPts val="0"/>
              </a:spcBef>
              <a:spcAft>
                <a:spcPts val="0"/>
              </a:spcAft>
              <a:buSzPts val="1800"/>
              <a:buNone/>
            </a:pPr>
            <a:r>
              <a:rPr lang="en-US" sz="1500">
                <a:highlight>
                  <a:srgbClr val="F9FAFC"/>
                </a:highlight>
                <a:latin typeface="Arial"/>
                <a:ea typeface="Arial"/>
                <a:cs typeface="Arial"/>
                <a:sym typeface="Arial"/>
              </a:rPr>
              <a:t>Y</a:t>
            </a:r>
            <a:r>
              <a:rPr lang="en-US" sz="1500">
                <a:highlight>
                  <a:schemeClr val="lt1"/>
                </a:highlight>
                <a:latin typeface="Arial"/>
                <a:ea typeface="Arial"/>
                <a:cs typeface="Arial"/>
                <a:sym typeface="Arial"/>
              </a:rPr>
              <a:t>ou can search an element on a linked list using a loop using the following steps. We are finding item on a linked list.</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Make head as the current node.</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Run a loop until the current node is NULL because the last element points to NULL.</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In each iteration, check if the key of the node is equal to item. If it the key matches the item, return true otherwise return false.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Search a node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bool searchNode(struct Node** head_ref, int key)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struct Node* current = *head_ref;</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while (current != NULL)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if (current-&gt;data == key) return true;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current = current-&gt;next;</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return false;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500">
              <a:highlight>
                <a:schemeClr val="lt1"/>
              </a:highlight>
              <a:latin typeface="Arial"/>
              <a:ea typeface="Arial"/>
              <a:cs typeface="Arial"/>
              <a:sym typeface="Arial"/>
            </a:endParaRPr>
          </a:p>
          <a:p>
            <a:pPr indent="0" lvl="0" marL="0" rtl="0" algn="l">
              <a:lnSpc>
                <a:spcPct val="167000"/>
              </a:lnSpc>
              <a:spcBef>
                <a:spcPts val="0"/>
              </a:spcBef>
              <a:spcAft>
                <a:spcPts val="0"/>
              </a:spcAft>
              <a:buSzPts val="1800"/>
              <a:buNone/>
            </a:pPr>
            <a:r>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400">
              <a:highlight>
                <a:schemeClr val="l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b91d84ad5c_0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Sort elements of a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85" name="Google Shape;185;g1b91d84ad5c_0_56"/>
          <p:cNvSpPr txBox="1"/>
          <p:nvPr>
            <p:ph idx="1" type="body"/>
          </p:nvPr>
        </p:nvSpPr>
        <p:spPr>
          <a:xfrm>
            <a:off x="838200" y="1825625"/>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66666"/>
              </a:lnSpc>
              <a:spcBef>
                <a:spcPts val="0"/>
              </a:spcBef>
              <a:spcAft>
                <a:spcPts val="0"/>
              </a:spcAft>
              <a:buSzPts val="1800"/>
              <a:buNone/>
            </a:pPr>
            <a:r>
              <a:rPr lang="en-US" sz="1700">
                <a:highlight>
                  <a:schemeClr val="lt1"/>
                </a:highlight>
                <a:latin typeface="Arial"/>
                <a:ea typeface="Arial"/>
                <a:cs typeface="Arial"/>
                <a:sym typeface="Arial"/>
              </a:rPr>
              <a:t>We will use a simple sorting algorithm, </a:t>
            </a:r>
            <a:r>
              <a:rPr lang="en-US" sz="1700">
                <a:solidFill>
                  <a:schemeClr val="hlink"/>
                </a:solidFill>
                <a:highlight>
                  <a:schemeClr val="lt1"/>
                </a:highlight>
                <a:uFill>
                  <a:noFill/>
                </a:uFill>
                <a:latin typeface="Arial"/>
                <a:ea typeface="Arial"/>
                <a:cs typeface="Arial"/>
                <a:sym typeface="Arial"/>
                <a:hlinkClick r:id="rId3"/>
              </a:rPr>
              <a:t>Bubble Sort</a:t>
            </a:r>
            <a:r>
              <a:rPr lang="en-US" sz="1700">
                <a:highlight>
                  <a:schemeClr val="lt1"/>
                </a:highlight>
                <a:latin typeface="Arial"/>
                <a:ea typeface="Arial"/>
                <a:cs typeface="Arial"/>
                <a:sym typeface="Arial"/>
              </a:rPr>
              <a:t>, to sort the elements of a linked list in ascending order below.</a:t>
            </a:r>
            <a:endParaRPr sz="1700">
              <a:highlight>
                <a:schemeClr val="lt1"/>
              </a:highlight>
              <a:latin typeface="Arial"/>
              <a:ea typeface="Arial"/>
              <a:cs typeface="Arial"/>
              <a:sym typeface="Arial"/>
            </a:endParaRPr>
          </a:p>
          <a:p>
            <a:pPr indent="-336550" lvl="0" marL="457200" rtl="0" algn="l">
              <a:lnSpc>
                <a:spcPct val="166666"/>
              </a:lnSpc>
              <a:spcBef>
                <a:spcPts val="1200"/>
              </a:spcBef>
              <a:spcAft>
                <a:spcPts val="0"/>
              </a:spcAft>
              <a:buSzPts val="1700"/>
              <a:buAutoNum type="arabicPeriod"/>
            </a:pPr>
            <a:r>
              <a:rPr lang="en-US" sz="1700">
                <a:highlight>
                  <a:schemeClr val="lt1"/>
                </a:highlight>
                <a:latin typeface="Arial"/>
                <a:ea typeface="Arial"/>
                <a:cs typeface="Arial"/>
                <a:sym typeface="Arial"/>
              </a:rPr>
              <a:t>Make the head as the current node and create another node index for later use.</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If head is null, return.</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Else, run a loop till the last node (i.e. NULL).</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In each iteration, follow the following step 5-6.</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Store the next node of current in index.</a:t>
            </a:r>
            <a:endParaRPr sz="1700">
              <a:highlight>
                <a:schemeClr val="lt1"/>
              </a:highlight>
              <a:latin typeface="Arial"/>
              <a:ea typeface="Arial"/>
              <a:cs typeface="Arial"/>
              <a:sym typeface="Arial"/>
            </a:endParaRPr>
          </a:p>
          <a:p>
            <a:pPr indent="-317500" lvl="0" marL="457200" rtl="0" algn="l">
              <a:lnSpc>
                <a:spcPct val="166666"/>
              </a:lnSpc>
              <a:spcBef>
                <a:spcPts val="0"/>
              </a:spcBef>
              <a:spcAft>
                <a:spcPts val="0"/>
              </a:spcAft>
              <a:buSzPts val="1400"/>
              <a:buAutoNum type="arabicPeriod"/>
            </a:pPr>
            <a:r>
              <a:rPr lang="en-US" sz="1700">
                <a:highlight>
                  <a:schemeClr val="lt1"/>
                </a:highlight>
                <a:latin typeface="Arial"/>
                <a:ea typeface="Arial"/>
                <a:cs typeface="Arial"/>
                <a:sym typeface="Arial"/>
              </a:rPr>
              <a:t>Check if the data of the current node is greater than the next node. If it is greater, swap current and index</a:t>
            </a:r>
            <a:r>
              <a:rPr lang="en-US" sz="1400">
                <a:highlight>
                  <a:schemeClr val="lt1"/>
                </a:highlight>
                <a:latin typeface="Arial"/>
                <a:ea typeface="Arial"/>
                <a:cs typeface="Arial"/>
                <a:sym typeface="Arial"/>
              </a:rPr>
              <a:t>.</a:t>
            </a:r>
            <a:endParaRPr sz="1400">
              <a:highlight>
                <a:schemeClr val="lt1"/>
              </a:highlight>
              <a:latin typeface="Arial"/>
              <a:ea typeface="Arial"/>
              <a:cs typeface="Arial"/>
              <a:sym typeface="Arial"/>
            </a:endParaRPr>
          </a:p>
          <a:p>
            <a:pPr indent="0" lvl="0" marL="152400" marR="152400" rtl="0" algn="l">
              <a:lnSpc>
                <a:spcPct val="167000"/>
              </a:lnSpc>
              <a:spcBef>
                <a:spcPts val="450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400">
              <a:highlight>
                <a:schemeClr val="lt1"/>
              </a:highlight>
              <a:latin typeface="Arial"/>
              <a:ea typeface="Arial"/>
              <a:cs typeface="Arial"/>
              <a:sym typeface="Arial"/>
            </a:endParaRPr>
          </a:p>
          <a:p>
            <a:pPr indent="0" lvl="0" marL="0" rtl="0" algn="l">
              <a:lnSpc>
                <a:spcPct val="167000"/>
              </a:lnSpc>
              <a:spcBef>
                <a:spcPts val="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400">
              <a:highlight>
                <a:schemeClr val="lt1"/>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b91d84ad5c_0_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2200">
                <a:highlight>
                  <a:srgbClr val="F9FAFC"/>
                </a:highlight>
                <a:latin typeface="Arial"/>
                <a:ea typeface="Arial"/>
                <a:cs typeface="Arial"/>
                <a:sym typeface="Arial"/>
              </a:rPr>
              <a:t>Sort elements of a Linked List</a:t>
            </a:r>
            <a:endParaRPr/>
          </a:p>
        </p:txBody>
      </p:sp>
      <p:sp>
        <p:nvSpPr>
          <p:cNvPr id="191" name="Google Shape;191;g1b91d84ad5c_0_62"/>
          <p:cNvSpPr txBox="1"/>
          <p:nvPr>
            <p:ph idx="1" type="body"/>
          </p:nvPr>
        </p:nvSpPr>
        <p:spPr>
          <a:xfrm>
            <a:off x="838200" y="1597975"/>
            <a:ext cx="10515600" cy="4578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void sortLinkedList(struct Node** head_ref)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struct Node *current = *head_ref, *index = NULL;</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int temp;</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if (head_ref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return;</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 else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while (current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 index points to the node next to current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 = current-&gt;next;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while (index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if (current-&gt;data &gt; index-&gt;data)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temp = current-&gt;data;</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current-&gt;data = index-&gt;data;</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index-&gt;data = temp;</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 = index-&gt;next;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current = current-&gt;next;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152400" marR="152400" rtl="0" algn="l">
              <a:lnSpc>
                <a:spcPct val="50000"/>
              </a:lnSpc>
              <a:spcBef>
                <a:spcPts val="500"/>
              </a:spcBef>
              <a:spcAft>
                <a:spcPts val="0"/>
              </a:spcAft>
              <a:buClr>
                <a:schemeClr val="dk1"/>
              </a:buClr>
              <a:buSzPts val="935"/>
              <a:buFont typeface="Arial"/>
              <a:buNone/>
            </a:pPr>
            <a:r>
              <a:rPr lang="en-US" sz="1504">
                <a:highlight>
                  <a:schemeClr val="lt1"/>
                </a:highlight>
                <a:latin typeface="Arial"/>
                <a:ea typeface="Arial"/>
                <a:cs typeface="Arial"/>
                <a:sym typeface="Arial"/>
              </a:rPr>
              <a:t>}</a:t>
            </a:r>
            <a:endParaRPr sz="1504">
              <a:highlight>
                <a:schemeClr val="lt1"/>
              </a:highlight>
              <a:latin typeface="Arial"/>
              <a:ea typeface="Arial"/>
              <a:cs typeface="Arial"/>
              <a:sym typeface="Arial"/>
            </a:endParaRPr>
          </a:p>
          <a:p>
            <a:pPr indent="0" lvl="0" marL="0" rtl="0" algn="l">
              <a:lnSpc>
                <a:spcPct val="70000"/>
              </a:lnSpc>
              <a:spcBef>
                <a:spcPts val="1000"/>
              </a:spcBef>
              <a:spcAft>
                <a:spcPts val="0"/>
              </a:spcAft>
              <a:buSzPts val="935"/>
              <a:buNone/>
            </a:pPr>
            <a:r>
              <a:t/>
            </a:r>
            <a:endParaRPr sz="238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b91d84ad5c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197" name="Google Shape;197;g1b91d84ad5c_0_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600" u="sng">
                <a:solidFill>
                  <a:srgbClr val="273239"/>
                </a:solidFill>
                <a:highlight>
                  <a:srgbClr val="FFFFFF"/>
                </a:highlight>
                <a:latin typeface="Arial"/>
                <a:ea typeface="Arial"/>
                <a:cs typeface="Arial"/>
                <a:sym typeface="Arial"/>
              </a:rPr>
              <a:t>Functions to be Implemented:</a:t>
            </a:r>
            <a:endParaRPr b="1" sz="1600" u="sng">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600">
                <a:solidFill>
                  <a:srgbClr val="273239"/>
                </a:solidFill>
                <a:highlight>
                  <a:srgbClr val="FFFFFF"/>
                </a:highlight>
                <a:latin typeface="Arial"/>
                <a:ea typeface="Arial"/>
                <a:cs typeface="Arial"/>
                <a:sym typeface="Arial"/>
              </a:rPr>
              <a:t>Some of the basic functionalities on a stack covered here are:</a:t>
            </a:r>
            <a:endParaRPr sz="1600">
              <a:solidFill>
                <a:srgbClr val="273239"/>
              </a:solidFill>
              <a:highlight>
                <a:srgbClr val="FFFFFF"/>
              </a:highlight>
              <a:latin typeface="Arial"/>
              <a:ea typeface="Arial"/>
              <a:cs typeface="Arial"/>
              <a:sym typeface="Arial"/>
            </a:endParaRPr>
          </a:p>
          <a:p>
            <a:pPr indent="-330200" lvl="0" marL="914400" marR="228600" rtl="0" algn="l">
              <a:lnSpc>
                <a:spcPct val="158000"/>
              </a:lnSpc>
              <a:spcBef>
                <a:spcPts val="800"/>
              </a:spcBef>
              <a:spcAft>
                <a:spcPts val="0"/>
              </a:spcAft>
              <a:buClr>
                <a:srgbClr val="273239"/>
              </a:buClr>
              <a:buSzPts val="1600"/>
              <a:buAutoNum type="arabicPeriod"/>
            </a:pPr>
            <a:r>
              <a:rPr i="1" lang="en-US" sz="1600">
                <a:solidFill>
                  <a:srgbClr val="273239"/>
                </a:solidFill>
                <a:latin typeface="Arial"/>
                <a:ea typeface="Arial"/>
                <a:cs typeface="Arial"/>
                <a:sym typeface="Arial"/>
              </a:rPr>
              <a:t>push()</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pop() </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isEmpty()</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printstack()</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stacksize()</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topelement()</a:t>
            </a:r>
            <a:endParaRPr i="1" sz="1600">
              <a:solidFill>
                <a:srgbClr val="273239"/>
              </a:solidFill>
              <a:latin typeface="Arial"/>
              <a:ea typeface="Arial"/>
              <a:cs typeface="Arial"/>
              <a:sym typeface="Arial"/>
            </a:endParaRPr>
          </a:p>
          <a:p>
            <a:pPr indent="0" lvl="0" marL="0" rtl="0" algn="l">
              <a:lnSpc>
                <a:spcPct val="90000"/>
              </a:lnSpc>
              <a:spcBef>
                <a:spcPts val="54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 List</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513203" lvl="0" marL="514350" rtl="0" algn="l">
              <a:lnSpc>
                <a:spcPct val="90000"/>
              </a:lnSpc>
              <a:spcBef>
                <a:spcPts val="0"/>
              </a:spcBef>
              <a:spcAft>
                <a:spcPts val="0"/>
              </a:spcAft>
              <a:buClr>
                <a:srgbClr val="FF0000"/>
              </a:buClr>
              <a:buSzPct val="100000"/>
              <a:buFont typeface="Calibri"/>
              <a:buAutoNum type="arabicPeriod"/>
            </a:pPr>
            <a:r>
              <a:rPr lang="en-US" sz="4528">
                <a:solidFill>
                  <a:srgbClr val="FF0000"/>
                </a:solidFill>
              </a:rPr>
              <a:t>Implementation of Infix to Postfix expression-Transformation and its evaluation program</a:t>
            </a:r>
            <a:endParaRPr sz="4528">
              <a:solidFill>
                <a:srgbClr val="FF0000"/>
              </a:solidFill>
            </a:endParaRPr>
          </a:p>
          <a:p>
            <a:pPr indent="-51320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Write a program that uses functions to perform the following operations on singly linked list i) Creation ii) Insertion iii) Deletion iv) Traversal.  </a:t>
            </a:r>
            <a:endParaRPr sz="4528">
              <a:solidFill>
                <a:srgbClr val="0000FF"/>
              </a:solidFill>
            </a:endParaRPr>
          </a:p>
          <a:p>
            <a:pPr indent="-51320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Implementation of Stack and queue using doubly linked List</a:t>
            </a:r>
            <a:endParaRPr sz="4528">
              <a:solidFill>
                <a:srgbClr val="0000FF"/>
              </a:solidFill>
            </a:endParaRPr>
          </a:p>
          <a:p>
            <a:pPr indent="-51320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Implementation of Polynomial addition using linked list</a:t>
            </a:r>
            <a:endParaRPr sz="4528">
              <a:solidFill>
                <a:srgbClr val="0000FF"/>
              </a:solidFill>
            </a:endParaRPr>
          </a:p>
          <a:p>
            <a:pPr indent="-513203" lvl="0" marL="514350" rtl="0" algn="l">
              <a:lnSpc>
                <a:spcPct val="90000"/>
              </a:lnSpc>
              <a:spcBef>
                <a:spcPts val="1000"/>
              </a:spcBef>
              <a:spcAft>
                <a:spcPts val="0"/>
              </a:spcAft>
              <a:buClr>
                <a:srgbClr val="FF00FF"/>
              </a:buClr>
              <a:buSzPct val="100000"/>
              <a:buFont typeface="Calibri"/>
              <a:buAutoNum type="arabicPeriod"/>
            </a:pPr>
            <a:r>
              <a:rPr lang="en-US" sz="4528">
                <a:solidFill>
                  <a:srgbClr val="FF00FF"/>
                </a:solidFill>
              </a:rPr>
              <a:t>Implementation of circular queue</a:t>
            </a:r>
            <a:endParaRPr sz="4528">
              <a:solidFill>
                <a:srgbClr val="FF00FF"/>
              </a:solidFill>
            </a:endParaRPr>
          </a:p>
          <a:p>
            <a:pPr indent="-513203" lvl="0" marL="514350" rtl="0" algn="l">
              <a:lnSpc>
                <a:spcPct val="90000"/>
              </a:lnSpc>
              <a:spcBef>
                <a:spcPts val="1000"/>
              </a:spcBef>
              <a:spcAft>
                <a:spcPts val="0"/>
              </a:spcAft>
              <a:buClr>
                <a:srgbClr val="FF00FF"/>
              </a:buClr>
              <a:buSzPct val="100000"/>
              <a:buFont typeface="Calibri"/>
              <a:buAutoNum type="arabicPeriod"/>
            </a:pPr>
            <a:r>
              <a:rPr lang="en-US" sz="4528">
                <a:solidFill>
                  <a:srgbClr val="FF00FF"/>
                </a:solidFill>
              </a:rPr>
              <a:t>Implementation of Fibonacci search and Binary search</a:t>
            </a:r>
            <a:endParaRPr sz="4528">
              <a:solidFill>
                <a:srgbClr val="FF00FF"/>
              </a:solidFill>
            </a:endParaRPr>
          </a:p>
          <a:p>
            <a:pPr indent="-513203" lvl="0" marL="514350" rtl="0" algn="l">
              <a:lnSpc>
                <a:spcPct val="90000"/>
              </a:lnSpc>
              <a:spcBef>
                <a:spcPts val="1000"/>
              </a:spcBef>
              <a:spcAft>
                <a:spcPts val="0"/>
              </a:spcAft>
              <a:buClr>
                <a:srgbClr val="FF00FF"/>
              </a:buClr>
              <a:buSzPct val="100000"/>
              <a:buFont typeface="Calibri"/>
              <a:buAutoNum type="arabicPeriod"/>
            </a:pPr>
            <a:r>
              <a:rPr lang="en-US" sz="4528">
                <a:solidFill>
                  <a:srgbClr val="FF00FF"/>
                </a:solidFill>
              </a:rPr>
              <a:t>Implementation of Insertion and selection sort</a:t>
            </a:r>
            <a:endParaRPr sz="4528">
              <a:solidFill>
                <a:srgbClr val="FF00FF"/>
              </a:solidFill>
            </a:endParaRPr>
          </a:p>
          <a:p>
            <a:pPr indent="-513203" lvl="0" marL="514350" rtl="0" algn="l">
              <a:lnSpc>
                <a:spcPct val="90000"/>
              </a:lnSpc>
              <a:spcBef>
                <a:spcPts val="1000"/>
              </a:spcBef>
              <a:spcAft>
                <a:spcPts val="0"/>
              </a:spcAft>
              <a:buClr>
                <a:srgbClr val="38761D"/>
              </a:buClr>
              <a:buSzPct val="100000"/>
              <a:buFont typeface="Calibri"/>
              <a:buAutoNum type="arabicPeriod"/>
            </a:pPr>
            <a:r>
              <a:rPr lang="en-US" sz="4528">
                <a:solidFill>
                  <a:srgbClr val="38761D"/>
                </a:solidFill>
              </a:rPr>
              <a:t>Implementation of BST (create,insert,traversal)</a:t>
            </a:r>
            <a:endParaRPr sz="4528">
              <a:solidFill>
                <a:srgbClr val="38761D"/>
              </a:solidFill>
            </a:endParaRPr>
          </a:p>
          <a:p>
            <a:pPr indent="-513203" lvl="0" marL="514350" rtl="0" algn="l">
              <a:lnSpc>
                <a:spcPct val="90000"/>
              </a:lnSpc>
              <a:spcBef>
                <a:spcPts val="1000"/>
              </a:spcBef>
              <a:spcAft>
                <a:spcPts val="0"/>
              </a:spcAft>
              <a:buClr>
                <a:srgbClr val="38761D"/>
              </a:buClr>
              <a:buSzPct val="100000"/>
              <a:buFont typeface="Calibri"/>
              <a:buAutoNum type="arabicPeriod"/>
            </a:pPr>
            <a:r>
              <a:rPr lang="en-US" sz="4528">
                <a:solidFill>
                  <a:srgbClr val="38761D"/>
                </a:solidFill>
              </a:rPr>
              <a:t>Implementation of BFS and DFS traversal</a:t>
            </a:r>
            <a:endParaRPr sz="4528">
              <a:solidFill>
                <a:srgbClr val="38761D"/>
              </a:solidFill>
            </a:endParaRPr>
          </a:p>
          <a:p>
            <a:pPr indent="-513203" lvl="0" marL="514350" rtl="0" algn="l">
              <a:lnSpc>
                <a:spcPct val="90000"/>
              </a:lnSpc>
              <a:spcBef>
                <a:spcPts val="1000"/>
              </a:spcBef>
              <a:spcAft>
                <a:spcPts val="0"/>
              </a:spcAft>
              <a:buClr>
                <a:srgbClr val="38761D"/>
              </a:buClr>
              <a:buSzPct val="100000"/>
              <a:buFont typeface="Calibri"/>
              <a:buAutoNum type="arabicPeriod"/>
            </a:pPr>
            <a:r>
              <a:rPr lang="en-US" sz="4528">
                <a:solidFill>
                  <a:srgbClr val="38761D"/>
                </a:solidFill>
              </a:rPr>
              <a:t>Implementation of hashing functions with Linear probing collision resolution techniques </a:t>
            </a:r>
            <a:endParaRPr sz="4528">
              <a:solidFill>
                <a:srgbClr val="38761D"/>
              </a:solidFill>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b91d84ad5c_0_74"/>
          <p:cNvSpPr txBox="1"/>
          <p:nvPr>
            <p:ph type="title"/>
          </p:nvPr>
        </p:nvSpPr>
        <p:spPr>
          <a:xfrm>
            <a:off x="611825" y="72150"/>
            <a:ext cx="10515600" cy="7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203" name="Google Shape;203;g1b91d84ad5c_0_74"/>
          <p:cNvSpPr txBox="1"/>
          <p:nvPr>
            <p:ph idx="1" type="body"/>
          </p:nvPr>
        </p:nvSpPr>
        <p:spPr>
          <a:xfrm>
            <a:off x="758300" y="826875"/>
            <a:ext cx="10515600" cy="43512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15000"/>
              </a:lnSpc>
              <a:spcBef>
                <a:spcPts val="0"/>
              </a:spcBef>
              <a:spcAft>
                <a:spcPts val="0"/>
              </a:spcAft>
              <a:buSzPct val="115384"/>
              <a:buNone/>
            </a:pPr>
            <a:r>
              <a:t/>
            </a:r>
            <a:endParaRPr b="1" sz="4800" u="sng">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b="1" lang="en-US" sz="4800">
                <a:solidFill>
                  <a:srgbClr val="273239"/>
                </a:solidFill>
                <a:highlight>
                  <a:srgbClr val="FFFFFF"/>
                </a:highlight>
                <a:latin typeface="Arial"/>
                <a:ea typeface="Arial"/>
                <a:cs typeface="Arial"/>
                <a:sym typeface="Arial"/>
              </a:rPr>
              <a:t>Push()</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If the stack is empty then take a new node, add data to it and assign </a:t>
            </a:r>
            <a:r>
              <a:rPr b="1" lang="en-US" sz="4800">
                <a:solidFill>
                  <a:srgbClr val="273239"/>
                </a:solidFill>
                <a:highlight>
                  <a:srgbClr val="FFFFFF"/>
                </a:highlight>
                <a:latin typeface="Arial"/>
                <a:ea typeface="Arial"/>
                <a:cs typeface="Arial"/>
                <a:sym typeface="Arial"/>
              </a:rPr>
              <a:t>“null”</a:t>
            </a:r>
            <a:r>
              <a:rPr lang="en-US" sz="4800">
                <a:solidFill>
                  <a:srgbClr val="273239"/>
                </a:solidFill>
                <a:highlight>
                  <a:srgbClr val="FFFFFF"/>
                </a:highlight>
                <a:latin typeface="Arial"/>
                <a:ea typeface="Arial"/>
                <a:cs typeface="Arial"/>
                <a:sym typeface="Arial"/>
              </a:rPr>
              <a:t> to its previous and next pointer as it is the first node of the DLL. Assign top and start as the new node. Otherwise, take a new node, add data to it and assign the “previous” pointer of the new node to the “top” node earlier and next as “null”. Further, update the “top” pointer to hold the value of the new node as that will be the top element of the stack now.</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void push(int d)                      </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struct Node* n;</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n = new Node();</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n-&gt;data = d;</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if (isEmpty()) {</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n-&gt;prev = NULL;</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800"/>
              </a:spcAft>
              <a:buSzPct val="115384"/>
              <a:buNone/>
            </a:pPr>
            <a:r>
              <a:rPr lang="en-US" sz="4800">
                <a:solidFill>
                  <a:srgbClr val="273239"/>
                </a:solidFill>
                <a:highlight>
                  <a:srgbClr val="FFFFFF"/>
                </a:highlight>
                <a:latin typeface="Arial"/>
                <a:ea typeface="Arial"/>
                <a:cs typeface="Arial"/>
                <a:sym typeface="Arial"/>
              </a:rPr>
              <a:t>        n-&gt;next = NULL;</a:t>
            </a:r>
            <a:endParaRPr/>
          </a:p>
        </p:txBody>
      </p:sp>
      <p:sp>
        <p:nvSpPr>
          <p:cNvPr id="204" name="Google Shape;204;g1b91d84ad5c_0_74"/>
          <p:cNvSpPr txBox="1"/>
          <p:nvPr/>
        </p:nvSpPr>
        <p:spPr>
          <a:xfrm>
            <a:off x="4341175" y="2543450"/>
            <a:ext cx="7071000" cy="4254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As it is first node</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 if stack is empty</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start = 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top = 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else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top-&gt;next = 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n-&gt;next = NULL;</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n-&gt;prev = top;</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top = 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80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b91d84ad5c_0_83"/>
          <p:cNvSpPr txBox="1"/>
          <p:nvPr>
            <p:ph type="title"/>
          </p:nvPr>
        </p:nvSpPr>
        <p:spPr>
          <a:xfrm>
            <a:off x="611825" y="72150"/>
            <a:ext cx="10515600" cy="7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210" name="Google Shape;210;g1b91d84ad5c_0_83"/>
          <p:cNvSpPr txBox="1"/>
          <p:nvPr>
            <p:ph idx="1" type="body"/>
          </p:nvPr>
        </p:nvSpPr>
        <p:spPr>
          <a:xfrm>
            <a:off x="758300" y="826875"/>
            <a:ext cx="10515600" cy="435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115000"/>
              </a:lnSpc>
              <a:spcBef>
                <a:spcPts val="0"/>
              </a:spcBef>
              <a:spcAft>
                <a:spcPts val="0"/>
              </a:spcAft>
              <a:buSzPct val="53571"/>
              <a:buNone/>
            </a:pPr>
            <a:r>
              <a:t/>
            </a:r>
            <a:endParaRPr b="1" sz="4800" u="sng">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53571"/>
              <a:buNone/>
            </a:pPr>
            <a:r>
              <a:rPr b="1" lang="en-US" sz="4800">
                <a:solidFill>
                  <a:srgbClr val="273239"/>
                </a:solidFill>
                <a:highlight>
                  <a:srgbClr val="FFFFFF"/>
                </a:highlight>
                <a:latin typeface="Arial"/>
                <a:ea typeface="Arial"/>
                <a:cs typeface="Arial"/>
                <a:sym typeface="Arial"/>
              </a:rPr>
              <a:t>Pop()</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28571"/>
              <a:buNone/>
            </a:pPr>
            <a:r>
              <a:rPr lang="en-US" sz="2000">
                <a:solidFill>
                  <a:srgbClr val="273239"/>
                </a:solidFill>
                <a:highlight>
                  <a:srgbClr val="FFFFFF"/>
                </a:highlight>
                <a:latin typeface="Arial"/>
                <a:ea typeface="Arial"/>
                <a:cs typeface="Arial"/>
                <a:sym typeface="Arial"/>
              </a:rPr>
              <a:t>If the stack is empty, then print that stack is empty, Otherwise, assign top -&gt;prev -&gt; next as “null” and assign top as top-&gt;prev.</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void pop()</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struct Node* n;</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n = top;</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if (isEmpty())</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printf("Stack is empty");</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else if (top == start) </a:t>
            </a:r>
            <a:r>
              <a:rPr lang="en-US" sz="1100">
                <a:solidFill>
                  <a:srgbClr val="273239"/>
                </a:solidFill>
                <a:highlight>
                  <a:srgbClr val="FFFFFF"/>
                </a:highlight>
                <a:latin typeface="Courier New"/>
                <a:ea typeface="Courier New"/>
                <a:cs typeface="Courier New"/>
                <a:sym typeface="Courier New"/>
              </a:rPr>
              <a:t>{</a:t>
            </a:r>
            <a:endParaRPr sz="1100">
              <a:solidFill>
                <a:srgbClr val="273239"/>
              </a:solidFill>
              <a:highlight>
                <a:srgbClr val="FFFFFF"/>
              </a:highlight>
              <a:latin typeface="Courier New"/>
              <a:ea typeface="Courier New"/>
              <a:cs typeface="Courier New"/>
              <a:sym typeface="Courier New"/>
            </a:endParaRPr>
          </a:p>
          <a:p>
            <a:pPr indent="0" lvl="0" marL="0" rtl="0" algn="just">
              <a:lnSpc>
                <a:spcPct val="115000"/>
              </a:lnSpc>
              <a:spcBef>
                <a:spcPts val="800"/>
              </a:spcBef>
              <a:spcAft>
                <a:spcPts val="800"/>
              </a:spcAft>
              <a:buSzPct val="233766"/>
              <a:buNone/>
            </a:pPr>
            <a:r>
              <a:rPr lang="en-US" sz="1100">
                <a:solidFill>
                  <a:srgbClr val="273239"/>
                </a:solidFill>
                <a:highlight>
                  <a:srgbClr val="FFFFFF"/>
                </a:highlight>
                <a:latin typeface="Courier New"/>
                <a:ea typeface="Courier New"/>
                <a:cs typeface="Courier New"/>
                <a:sym typeface="Courier New"/>
              </a:rPr>
              <a:t>    </a:t>
            </a:r>
            <a:endParaRPr sz="4800">
              <a:solidFill>
                <a:srgbClr val="273239"/>
              </a:solidFill>
              <a:highlight>
                <a:srgbClr val="FFFFFF"/>
              </a:highlight>
              <a:latin typeface="Arial"/>
              <a:ea typeface="Arial"/>
              <a:cs typeface="Arial"/>
              <a:sym typeface="Arial"/>
            </a:endParaRPr>
          </a:p>
        </p:txBody>
      </p:sp>
      <p:sp>
        <p:nvSpPr>
          <p:cNvPr id="211" name="Google Shape;211;g1b91d84ad5c_0_83"/>
          <p:cNvSpPr txBox="1"/>
          <p:nvPr/>
        </p:nvSpPr>
        <p:spPr>
          <a:xfrm>
            <a:off x="4461025" y="2543450"/>
            <a:ext cx="7071000" cy="3919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n-US" sz="1100" u="none" cap="none" strike="noStrike">
                <a:solidFill>
                  <a:srgbClr val="273239"/>
                </a:solidFill>
                <a:highlight>
                  <a:srgbClr val="FFFFFF"/>
                </a:highlight>
                <a:latin typeface="Courier New"/>
                <a:ea typeface="Courier New"/>
                <a:cs typeface="Courier New"/>
                <a:sym typeface="Courier New"/>
              </a:rPr>
              <a:t> </a:t>
            </a:r>
            <a:r>
              <a:rPr b="0" i="0" lang="en-US" sz="1400" u="none" cap="none" strike="noStrike">
                <a:solidFill>
                  <a:srgbClr val="273239"/>
                </a:solidFill>
                <a:highlight>
                  <a:srgbClr val="FFFFFF"/>
                </a:highlight>
                <a:latin typeface="Arial"/>
                <a:ea typeface="Arial"/>
                <a:cs typeface="Arial"/>
                <a:sym typeface="Arial"/>
              </a:rPr>
              <a:t>   top = NULL;</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start = NULL;</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free(n);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else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top-&gt;prev-&gt;next = NULL;</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top = n-&gt;prev;</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free(n);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800"/>
              </a:spcAft>
              <a:buClr>
                <a:srgbClr val="000000"/>
              </a:buClr>
              <a:buSzPts val="1500"/>
              <a:buFont typeface="Arial"/>
              <a:buNone/>
            </a:pPr>
            <a:r>
              <a:t/>
            </a:r>
            <a:endParaRPr b="0" i="0" sz="1500" u="none" cap="none" strike="noStrike">
              <a:solidFill>
                <a:srgbClr val="273239"/>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b91d84ad5c_0_91"/>
          <p:cNvSpPr txBox="1"/>
          <p:nvPr>
            <p:ph type="title"/>
          </p:nvPr>
        </p:nvSpPr>
        <p:spPr>
          <a:xfrm>
            <a:off x="611825" y="72150"/>
            <a:ext cx="10515600" cy="7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217" name="Google Shape;217;g1b91d84ad5c_0_91"/>
          <p:cNvSpPr txBox="1"/>
          <p:nvPr>
            <p:ph idx="1" type="body"/>
          </p:nvPr>
        </p:nvSpPr>
        <p:spPr>
          <a:xfrm>
            <a:off x="758300" y="826875"/>
            <a:ext cx="10515600" cy="59646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115000"/>
              </a:lnSpc>
              <a:spcBef>
                <a:spcPts val="0"/>
              </a:spcBef>
              <a:spcAft>
                <a:spcPts val="0"/>
              </a:spcAft>
              <a:buSzPct val="59999"/>
              <a:buNone/>
            </a:pPr>
            <a:r>
              <a:rPr b="1" lang="en-US" sz="4800" u="sng">
                <a:solidFill>
                  <a:srgbClr val="273239"/>
                </a:solidFill>
                <a:highlight>
                  <a:srgbClr val="FFFFFF"/>
                </a:highlight>
                <a:latin typeface="Arial"/>
                <a:ea typeface="Arial"/>
                <a:cs typeface="Arial"/>
                <a:sym typeface="Arial"/>
              </a:rPr>
              <a:t>PritnStack</a:t>
            </a:r>
            <a:r>
              <a:rPr b="1" lang="en-US" sz="4800">
                <a:solidFill>
                  <a:srgbClr val="273239"/>
                </a:solidFill>
                <a:highlight>
                  <a:srgbClr val="FFFFFF"/>
                </a:highlight>
                <a:latin typeface="Arial"/>
                <a:ea typeface="Arial"/>
                <a:cs typeface="Arial"/>
                <a:sym typeface="Arial"/>
              </a:rPr>
              <a:t>()</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If the stack is empty, then print that stack is empty. Otherwise, traverse the doubly linked list from start to end and print the data of each node.</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oid printstack()</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if (isEmpty())</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printf("Stack is empty");</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else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struct Node* ptr = start;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printf("Stack is :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while (ptr != NULL)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printf("%d   ", ptr-&gt;data);</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ptr = ptr-&gt;next;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printf("\n");</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800"/>
              </a:spcAft>
              <a:buSzPct val="106666"/>
              <a:buNone/>
            </a:pPr>
            <a:r>
              <a:rPr lang="en-US" sz="2700">
                <a:solidFill>
                  <a:srgbClr val="273239"/>
                </a:solidFill>
                <a:highlight>
                  <a:srgbClr val="FFFFFF"/>
                </a:highlight>
                <a:latin typeface="Arial"/>
                <a:ea typeface="Arial"/>
                <a:cs typeface="Arial"/>
                <a:sym typeface="Arial"/>
              </a:rPr>
              <a:t>    }</a:t>
            </a:r>
            <a:endParaRPr sz="1874">
              <a:solidFill>
                <a:srgbClr val="273239"/>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b91d84ad5c_0_10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Stack using doubly linked list</a:t>
            </a:r>
            <a:endParaRPr/>
          </a:p>
          <a:p>
            <a:pPr indent="0" lvl="0" marL="0" rtl="0" algn="l">
              <a:lnSpc>
                <a:spcPct val="90000"/>
              </a:lnSpc>
              <a:spcBef>
                <a:spcPts val="0"/>
              </a:spcBef>
              <a:spcAft>
                <a:spcPts val="0"/>
              </a:spcAft>
              <a:buSzPts val="1800"/>
              <a:buNone/>
            </a:pPr>
            <a:r>
              <a:t/>
            </a:r>
            <a:endParaRPr/>
          </a:p>
        </p:txBody>
      </p:sp>
      <p:sp>
        <p:nvSpPr>
          <p:cNvPr id="223" name="Google Shape;223;g1b91d84ad5c_0_105"/>
          <p:cNvSpPr txBox="1"/>
          <p:nvPr>
            <p:ph idx="1" type="body"/>
          </p:nvPr>
        </p:nvSpPr>
        <p:spPr>
          <a:xfrm>
            <a:off x="838200" y="1091950"/>
            <a:ext cx="10515600" cy="5632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rPr b="1" lang="en-US" sz="1700">
                <a:solidFill>
                  <a:srgbClr val="273239"/>
                </a:solidFill>
                <a:highlight>
                  <a:srgbClr val="FFFFFF"/>
                </a:highlight>
                <a:latin typeface="Arial"/>
                <a:ea typeface="Arial"/>
                <a:cs typeface="Arial"/>
                <a:sym typeface="Arial"/>
              </a:rPr>
              <a:t>StackSize ()</a:t>
            </a:r>
            <a:endParaRPr b="1" sz="17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highlight>
                  <a:srgbClr val="FFFFFF"/>
                </a:highlight>
                <a:latin typeface="Arial"/>
                <a:ea typeface="Arial"/>
                <a:cs typeface="Arial"/>
                <a:sym typeface="Arial"/>
              </a:rPr>
              <a:t>If the stack is empty, then return zero else iterate from the start to end and count the number of nodes of the doubly linked list.</a:t>
            </a:r>
            <a:endParaRPr sz="17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void stacksize()</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int c = 0;</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if (isEmpty())</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printf("Stack is empty");</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else {</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struct Node* ptr = start;</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while (ptr != NULL) {</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c++;</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ptr = ptr-&gt;next;</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printf(" Size of the stack is : %d \n ", c);</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b91d84ad5c_0_1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Stack using doubly linked list</a:t>
            </a:r>
            <a:endParaRPr/>
          </a:p>
        </p:txBody>
      </p:sp>
      <p:sp>
        <p:nvSpPr>
          <p:cNvPr id="229" name="Google Shape;229;g1b91d84ad5c_0_1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2000">
                <a:solidFill>
                  <a:srgbClr val="273239"/>
                </a:solidFill>
                <a:highlight>
                  <a:srgbClr val="FFFFFF"/>
                </a:highlight>
                <a:latin typeface="Arial"/>
                <a:ea typeface="Arial"/>
                <a:cs typeface="Arial"/>
                <a:sym typeface="Arial"/>
              </a:rPr>
              <a:t>topElement</a:t>
            </a:r>
            <a:endParaRPr b="1" sz="20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If the stack is empty, then there is no top element. Otherwise, print the element at the </a:t>
            </a:r>
            <a:r>
              <a:rPr b="1" lang="en-US" sz="1400">
                <a:solidFill>
                  <a:srgbClr val="273239"/>
                </a:solidFill>
                <a:highlight>
                  <a:srgbClr val="FFFFFF"/>
                </a:highlight>
                <a:latin typeface="Arial"/>
                <a:ea typeface="Arial"/>
                <a:cs typeface="Arial"/>
                <a:sym typeface="Arial"/>
              </a:rPr>
              <a:t>top</a:t>
            </a:r>
            <a:r>
              <a:rPr lang="en-US" sz="1400">
                <a:solidFill>
                  <a:srgbClr val="273239"/>
                </a:solidFill>
                <a:highlight>
                  <a:srgbClr val="FFFFFF"/>
                </a:highlight>
                <a:latin typeface="Arial"/>
                <a:ea typeface="Arial"/>
                <a:cs typeface="Arial"/>
                <a:sym typeface="Arial"/>
              </a:rPr>
              <a:t> node of the stack.</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void topelement()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if (isEmpty())</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printf("Stack is empty");</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else</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printf(</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"The element at top of the stack is : %d   \n",</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top-&gt;data);</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400">
              <a:solidFill>
                <a:srgbClr val="273239"/>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b91d84ad5c_0_1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235" name="Google Shape;235;g1b91d84ad5c_0_1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2000">
                <a:solidFill>
                  <a:srgbClr val="273239"/>
                </a:solidFill>
                <a:highlight>
                  <a:srgbClr val="FFFFFF"/>
                </a:highlight>
                <a:latin typeface="Arial"/>
                <a:ea typeface="Arial"/>
                <a:cs typeface="Arial"/>
                <a:sym typeface="Arial"/>
              </a:rPr>
              <a:t>topElement</a:t>
            </a:r>
            <a:endParaRPr b="1" sz="20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If the stack is empty, then there is no top element. Otherwise, print the element at the </a:t>
            </a:r>
            <a:r>
              <a:rPr b="1" lang="en-US" sz="1400">
                <a:solidFill>
                  <a:srgbClr val="273239"/>
                </a:solidFill>
                <a:highlight>
                  <a:srgbClr val="FFFFFF"/>
                </a:highlight>
                <a:latin typeface="Arial"/>
                <a:ea typeface="Arial"/>
                <a:cs typeface="Arial"/>
                <a:sym typeface="Arial"/>
              </a:rPr>
              <a:t>top</a:t>
            </a:r>
            <a:r>
              <a:rPr lang="en-US" sz="1400">
                <a:solidFill>
                  <a:srgbClr val="273239"/>
                </a:solidFill>
                <a:highlight>
                  <a:srgbClr val="FFFFFF"/>
                </a:highlight>
                <a:latin typeface="Arial"/>
                <a:ea typeface="Arial"/>
                <a:cs typeface="Arial"/>
                <a:sym typeface="Arial"/>
              </a:rPr>
              <a:t> node of the stack.</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void topelement()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if (isEmpty())</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printf("Stack is empty");</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else</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printf(</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"The element at top of the stack is : %d   \n",</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top-&gt;data);</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400">
              <a:solidFill>
                <a:srgbClr val="273239"/>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bb0d05a616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Queue using doubly linked list</a:t>
            </a:r>
            <a:endParaRPr/>
          </a:p>
        </p:txBody>
      </p:sp>
      <p:sp>
        <p:nvSpPr>
          <p:cNvPr id="241" name="Google Shape;241;g1bb0d05a616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600" u="sng">
                <a:solidFill>
                  <a:srgbClr val="273239"/>
                </a:solidFill>
                <a:highlight>
                  <a:srgbClr val="FFFFFF"/>
                </a:highlight>
                <a:latin typeface="Arial"/>
                <a:ea typeface="Arial"/>
                <a:cs typeface="Arial"/>
                <a:sym typeface="Arial"/>
              </a:rPr>
              <a:t>Functions to be Implemented:</a:t>
            </a:r>
            <a:endParaRPr b="1" sz="1600" u="sng">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600">
                <a:solidFill>
                  <a:srgbClr val="273239"/>
                </a:solidFill>
                <a:highlight>
                  <a:srgbClr val="FFFFFF"/>
                </a:highlight>
                <a:latin typeface="Arial"/>
                <a:ea typeface="Arial"/>
                <a:cs typeface="Arial"/>
                <a:sym typeface="Arial"/>
              </a:rPr>
              <a:t>Some of the basic functionalities on a stack covered here are:</a:t>
            </a:r>
            <a:endParaRPr sz="1600">
              <a:solidFill>
                <a:srgbClr val="273239"/>
              </a:solidFill>
              <a:highlight>
                <a:srgbClr val="FFFFFF"/>
              </a:highlight>
              <a:latin typeface="Arial"/>
              <a:ea typeface="Arial"/>
              <a:cs typeface="Arial"/>
              <a:sym typeface="Arial"/>
            </a:endParaRPr>
          </a:p>
          <a:p>
            <a:pPr indent="-330200" lvl="0" marL="914400" marR="228600" rtl="0" algn="l">
              <a:lnSpc>
                <a:spcPct val="158000"/>
              </a:lnSpc>
              <a:spcBef>
                <a:spcPts val="800"/>
              </a:spcBef>
              <a:spcAft>
                <a:spcPts val="0"/>
              </a:spcAft>
              <a:buClr>
                <a:srgbClr val="273239"/>
              </a:buClr>
              <a:buSzPts val="1600"/>
              <a:buAutoNum type="arabicPeriod"/>
            </a:pPr>
            <a:r>
              <a:rPr i="1" lang="en-US" sz="1600">
                <a:solidFill>
                  <a:srgbClr val="273239"/>
                </a:solidFill>
                <a:latin typeface="Arial"/>
                <a:ea typeface="Arial"/>
                <a:cs typeface="Arial"/>
                <a:sym typeface="Arial"/>
              </a:rPr>
              <a:t>enqueue()</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dequeue() </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isSize()</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peek()</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isEmpty()</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printQdata()</a:t>
            </a:r>
            <a:endParaRPr i="1" sz="1600">
              <a:solidFill>
                <a:srgbClr val="273239"/>
              </a:solidFill>
              <a:latin typeface="Arial"/>
              <a:ea typeface="Arial"/>
              <a:cs typeface="Arial"/>
              <a:sym typeface="Arial"/>
            </a:endParaRPr>
          </a:p>
          <a:p>
            <a:pPr indent="0" lvl="0" marL="0" rtl="0" algn="l">
              <a:lnSpc>
                <a:spcPct val="90000"/>
              </a:lnSpc>
              <a:spcBef>
                <a:spcPts val="5400"/>
              </a:spcBef>
              <a:spcAft>
                <a:spcPts val="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bb0d05a616_0_12"/>
          <p:cNvSpPr txBox="1"/>
          <p:nvPr>
            <p:ph type="title"/>
          </p:nvPr>
        </p:nvSpPr>
        <p:spPr>
          <a:xfrm>
            <a:off x="838200" y="365125"/>
            <a:ext cx="10515600" cy="5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Queue using doubly linked list</a:t>
            </a:r>
            <a:endParaRPr/>
          </a:p>
        </p:txBody>
      </p:sp>
      <p:sp>
        <p:nvSpPr>
          <p:cNvPr id="247" name="Google Shape;247;g1bb0d05a616_0_12"/>
          <p:cNvSpPr txBox="1"/>
          <p:nvPr>
            <p:ph idx="1" type="body"/>
          </p:nvPr>
        </p:nvSpPr>
        <p:spPr>
          <a:xfrm>
            <a:off x="838200" y="998750"/>
            <a:ext cx="4395300" cy="5699400"/>
          </a:xfrm>
          <a:prstGeom prst="rect">
            <a:avLst/>
          </a:prstGeom>
          <a:noFill/>
          <a:ln>
            <a:noFill/>
          </a:ln>
        </p:spPr>
        <p:txBody>
          <a:bodyPr anchorCtr="0" anchor="t" bIns="45700" lIns="91425" spcFirstLastPara="1" rIns="91425" wrap="square" tIns="45700">
            <a:noAutofit/>
          </a:bodyPr>
          <a:lstStyle/>
          <a:p>
            <a:pPr indent="-336550" lvl="0" marL="457200" rtl="0" algn="just">
              <a:lnSpc>
                <a:spcPct val="95000"/>
              </a:lnSpc>
              <a:spcBef>
                <a:spcPts val="0"/>
              </a:spcBef>
              <a:spcAft>
                <a:spcPts val="0"/>
              </a:spcAft>
              <a:buClr>
                <a:srgbClr val="282828"/>
              </a:buClr>
              <a:buSzPts val="1700"/>
              <a:buFont typeface="Arial"/>
              <a:buChar char="•"/>
            </a:pPr>
            <a:r>
              <a:rPr b="1" lang="en-US" sz="1700">
                <a:solidFill>
                  <a:srgbClr val="282828"/>
                </a:solidFill>
                <a:highlight>
                  <a:srgbClr val="FFFFFF"/>
                </a:highlight>
                <a:latin typeface="Arial"/>
                <a:ea typeface="Arial"/>
                <a:cs typeface="Arial"/>
                <a:sym typeface="Arial"/>
              </a:rPr>
              <a:t>Enqueue</a:t>
            </a:r>
            <a:r>
              <a:rPr lang="en-US" sz="1700">
                <a:solidFill>
                  <a:srgbClr val="282828"/>
                </a:solidFill>
                <a:highlight>
                  <a:srgbClr val="FFFFFF"/>
                </a:highlight>
                <a:latin typeface="Arial"/>
                <a:ea typeface="Arial"/>
                <a:cs typeface="Arial"/>
                <a:sym typeface="Arial"/>
              </a:rPr>
              <a:t>: This function is used to add an element in the queue in the rear end. There is a ref pointer of the doubly linked list which has a rear, front, and size pointer. In the case of enqueueing, we will add data in the new node and will pass it to the next pointer of the rear node. Also, we will increment the size pointer by 1 in case of insertion.</a:t>
            </a:r>
            <a:br>
              <a:rPr lang="en-US" sz="1700">
                <a:solidFill>
                  <a:srgbClr val="282828"/>
                </a:solidFill>
                <a:highlight>
                  <a:srgbClr val="FFFFFF"/>
                </a:highlight>
                <a:latin typeface="Arial"/>
                <a:ea typeface="Arial"/>
                <a:cs typeface="Arial"/>
                <a:sym typeface="Arial"/>
              </a:rPr>
            </a:br>
            <a:endParaRPr sz="1700">
              <a:solidFill>
                <a:srgbClr val="282828"/>
              </a:solidFill>
              <a:highlight>
                <a:srgbClr val="FFFFFF"/>
              </a:highlight>
              <a:latin typeface="Arial"/>
              <a:ea typeface="Arial"/>
              <a:cs typeface="Arial"/>
              <a:sym typeface="Arial"/>
            </a:endParaRPr>
          </a:p>
          <a:p>
            <a:pPr indent="0" lvl="0" marL="457200" rtl="0" algn="just">
              <a:lnSpc>
                <a:spcPct val="95000"/>
              </a:lnSpc>
              <a:spcBef>
                <a:spcPts val="0"/>
              </a:spcBef>
              <a:spcAft>
                <a:spcPts val="0"/>
              </a:spcAft>
              <a:buSzPts val="1800"/>
              <a:buNone/>
            </a:pPr>
            <a:r>
              <a:t/>
            </a:r>
            <a:endParaRPr sz="1700">
              <a:solidFill>
                <a:srgbClr val="282828"/>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1800"/>
              <a:buNone/>
            </a:pPr>
            <a:r>
              <a:t/>
            </a:r>
            <a:endParaRPr/>
          </a:p>
        </p:txBody>
      </p:sp>
      <p:pic>
        <p:nvPicPr>
          <p:cNvPr id="248" name="Google Shape;248;g1bb0d05a616_0_12"/>
          <p:cNvPicPr preferRelativeResize="0"/>
          <p:nvPr/>
        </p:nvPicPr>
        <p:blipFill rotWithShape="1">
          <a:blip r:embed="rId3">
            <a:alphaModFix/>
          </a:blip>
          <a:srcRect b="0" l="0" r="0" t="0"/>
          <a:stretch/>
        </p:blipFill>
        <p:spPr>
          <a:xfrm>
            <a:off x="6000750" y="825625"/>
            <a:ext cx="5676900" cy="569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bb0d05a616_0_28"/>
          <p:cNvSpPr txBox="1"/>
          <p:nvPr>
            <p:ph type="title"/>
          </p:nvPr>
        </p:nvSpPr>
        <p:spPr>
          <a:xfrm>
            <a:off x="838200" y="365125"/>
            <a:ext cx="10515600" cy="5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Queue using doubly linked list</a:t>
            </a:r>
            <a:endParaRPr/>
          </a:p>
        </p:txBody>
      </p:sp>
      <p:sp>
        <p:nvSpPr>
          <p:cNvPr id="254" name="Google Shape;254;g1bb0d05a616_0_28"/>
          <p:cNvSpPr txBox="1"/>
          <p:nvPr>
            <p:ph idx="1" type="body"/>
          </p:nvPr>
        </p:nvSpPr>
        <p:spPr>
          <a:xfrm>
            <a:off x="838200" y="998750"/>
            <a:ext cx="4395300" cy="5699400"/>
          </a:xfrm>
          <a:prstGeom prst="rect">
            <a:avLst/>
          </a:prstGeom>
          <a:noFill/>
          <a:ln>
            <a:noFill/>
          </a:ln>
        </p:spPr>
        <p:txBody>
          <a:bodyPr anchorCtr="0" anchor="t" bIns="45700" lIns="91425" spcFirstLastPara="1" rIns="91425" wrap="square" tIns="45700">
            <a:noAutofit/>
          </a:bodyPr>
          <a:lstStyle/>
          <a:p>
            <a:pPr indent="-336550" lvl="0" marL="457200" rtl="0" algn="just">
              <a:lnSpc>
                <a:spcPct val="95000"/>
              </a:lnSpc>
              <a:spcBef>
                <a:spcPts val="0"/>
              </a:spcBef>
              <a:spcAft>
                <a:spcPts val="0"/>
              </a:spcAft>
              <a:buClr>
                <a:srgbClr val="282828"/>
              </a:buClr>
              <a:buSzPts val="1700"/>
              <a:buChar char="•"/>
            </a:pPr>
            <a:r>
              <a:rPr b="1" lang="en-US" sz="1700">
                <a:solidFill>
                  <a:srgbClr val="273239"/>
                </a:solidFill>
                <a:latin typeface="Arial"/>
                <a:ea typeface="Arial"/>
                <a:cs typeface="Arial"/>
                <a:sym typeface="Arial"/>
              </a:rPr>
              <a:t>Insertion at front end</a:t>
            </a:r>
            <a:endParaRPr b="1" sz="1700">
              <a:solidFill>
                <a:srgbClr val="273239"/>
              </a:solidFill>
              <a:latin typeface="Arial"/>
              <a:ea typeface="Arial"/>
              <a:cs typeface="Arial"/>
              <a:sym typeface="Arial"/>
            </a:endParaRPr>
          </a:p>
          <a:p>
            <a:pPr indent="-336550" lvl="0" marL="457200" rtl="0" algn="just">
              <a:lnSpc>
                <a:spcPct val="95000"/>
              </a:lnSpc>
              <a:spcBef>
                <a:spcPts val="0"/>
              </a:spcBef>
              <a:spcAft>
                <a:spcPts val="0"/>
              </a:spcAft>
              <a:buClr>
                <a:srgbClr val="282828"/>
              </a:buClr>
              <a:buSzPts val="1700"/>
              <a:buChar char="•"/>
            </a:pPr>
            <a:r>
              <a:rPr lang="en-US" sz="1700">
                <a:solidFill>
                  <a:srgbClr val="273239"/>
                </a:solidFill>
                <a:latin typeface="Arial"/>
                <a:ea typeface="Arial"/>
                <a:cs typeface="Arial"/>
                <a:sym typeface="Arial"/>
              </a:rPr>
              <a:t>Allocate space for a </a:t>
            </a:r>
            <a:r>
              <a:rPr b="1" lang="en-US" sz="1700">
                <a:solidFill>
                  <a:srgbClr val="273239"/>
                </a:solidFill>
                <a:latin typeface="Arial"/>
                <a:ea typeface="Arial"/>
                <a:cs typeface="Arial"/>
                <a:sym typeface="Arial"/>
              </a:rPr>
              <a:t>newNode</a:t>
            </a:r>
            <a:r>
              <a:rPr lang="en-US" sz="1700">
                <a:solidFill>
                  <a:srgbClr val="273239"/>
                </a:solidFill>
                <a:latin typeface="Arial"/>
                <a:ea typeface="Arial"/>
                <a:cs typeface="Arial"/>
                <a:sym typeface="Arial"/>
              </a:rPr>
              <a:t> of doubly linked list.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IF newNode == NULL, then</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print "Overflow"</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IF front == NULL, then</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rear = front = newNode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newNode-&gt;next = front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front-&gt;prev = newNode</a:t>
            </a:r>
            <a:endParaRPr sz="1700">
              <a:solidFill>
                <a:srgbClr val="273239"/>
              </a:solidFill>
              <a:latin typeface="Arial"/>
              <a:ea typeface="Arial"/>
              <a:cs typeface="Arial"/>
              <a:sym typeface="Arial"/>
            </a:endParaRPr>
          </a:p>
          <a:p>
            <a:pPr indent="0" lvl="0" marL="457200" marR="190500" rtl="0" algn="l">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front = newNode</a:t>
            </a:r>
            <a:endParaRPr sz="1700">
              <a:solidFill>
                <a:srgbClr val="273239"/>
              </a:solidFill>
              <a:latin typeface="Arial"/>
              <a:ea typeface="Arial"/>
              <a:cs typeface="Arial"/>
              <a:sym typeface="Arial"/>
            </a:endParaRPr>
          </a:p>
        </p:txBody>
      </p:sp>
      <p:sp>
        <p:nvSpPr>
          <p:cNvPr id="255" name="Google Shape;255;g1bb0d05a616_0_28"/>
          <p:cNvSpPr txBox="1"/>
          <p:nvPr/>
        </p:nvSpPr>
        <p:spPr>
          <a:xfrm>
            <a:off x="6098950" y="998750"/>
            <a:ext cx="5033700" cy="37152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95000"/>
              </a:lnSpc>
              <a:spcBef>
                <a:spcPts val="0"/>
              </a:spcBef>
              <a:spcAft>
                <a:spcPts val="0"/>
              </a:spcAft>
              <a:buClr>
                <a:srgbClr val="282828"/>
              </a:buClr>
              <a:buSzPts val="1700"/>
              <a:buFont typeface="Arial"/>
              <a:buChar char="•"/>
            </a:pPr>
            <a:r>
              <a:rPr b="1" i="0" lang="en-US" sz="1700" u="none" cap="none" strike="noStrike">
                <a:solidFill>
                  <a:srgbClr val="273239"/>
                </a:solidFill>
                <a:latin typeface="Arial"/>
                <a:ea typeface="Arial"/>
                <a:cs typeface="Arial"/>
                <a:sym typeface="Arial"/>
              </a:rPr>
              <a:t>Insertion at rear end</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Allocate space for a </a:t>
            </a:r>
            <a:r>
              <a:rPr b="1" i="0" lang="en-US" sz="1700" u="none" cap="none" strike="noStrike">
                <a:solidFill>
                  <a:srgbClr val="273239"/>
                </a:solidFill>
                <a:latin typeface="Arial"/>
                <a:ea typeface="Arial"/>
                <a:cs typeface="Arial"/>
                <a:sym typeface="Arial"/>
              </a:rPr>
              <a:t>newNode</a:t>
            </a:r>
            <a:r>
              <a:rPr b="0" i="0" lang="en-US" sz="1700" u="none" cap="none" strike="noStrike">
                <a:solidFill>
                  <a:srgbClr val="273239"/>
                </a:solidFill>
                <a:latin typeface="Arial"/>
                <a:ea typeface="Arial"/>
                <a:cs typeface="Arial"/>
                <a:sym typeface="Arial"/>
              </a:rPr>
              <a:t> of doubly linked list.</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2. IF newNode == NULL, then</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3.     print "Overflow"</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4. ELSE</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5.     IF rear == NULL, then</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6.         front = rear = newNode</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7.     ELSE</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8.         newNode-&gt;prev = rear</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9.       rear-&gt;next = newNode</a:t>
            </a:r>
            <a:endParaRPr b="0" i="0" sz="1700" u="none" cap="none" strike="noStrike">
              <a:solidFill>
                <a:srgbClr val="273239"/>
              </a:solidFill>
              <a:latin typeface="Arial"/>
              <a:ea typeface="Arial"/>
              <a:cs typeface="Arial"/>
              <a:sym typeface="Arial"/>
            </a:endParaRPr>
          </a:p>
          <a:p>
            <a:pPr indent="0" lvl="0" marL="190500" marR="190500" rtl="0" algn="l">
              <a:lnSpc>
                <a:spcPct val="115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10.        rear = newNode</a:t>
            </a:r>
            <a:endParaRPr b="0" i="0" sz="1700" u="none" cap="none" strike="noStrike">
              <a:solidFill>
                <a:srgbClr val="273239"/>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bb0d05a616_0_19"/>
          <p:cNvSpPr txBox="1"/>
          <p:nvPr>
            <p:ph type="title"/>
          </p:nvPr>
        </p:nvSpPr>
        <p:spPr>
          <a:xfrm>
            <a:off x="838200" y="365125"/>
            <a:ext cx="10515600" cy="5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Queue using doubly linked list</a:t>
            </a:r>
            <a:endParaRPr/>
          </a:p>
        </p:txBody>
      </p:sp>
      <p:sp>
        <p:nvSpPr>
          <p:cNvPr id="261" name="Google Shape;261;g1bb0d05a616_0_19"/>
          <p:cNvSpPr txBox="1"/>
          <p:nvPr>
            <p:ph idx="1" type="body"/>
          </p:nvPr>
        </p:nvSpPr>
        <p:spPr>
          <a:xfrm>
            <a:off x="838200" y="998750"/>
            <a:ext cx="4395300" cy="5699400"/>
          </a:xfrm>
          <a:prstGeom prst="rect">
            <a:avLst/>
          </a:prstGeom>
          <a:noFill/>
          <a:ln>
            <a:noFill/>
          </a:ln>
        </p:spPr>
        <p:txBody>
          <a:bodyPr anchorCtr="0" anchor="t" bIns="45700" lIns="91425" spcFirstLastPara="1" rIns="91425" wrap="square" tIns="45700">
            <a:noAutofit/>
          </a:bodyPr>
          <a:lstStyle/>
          <a:p>
            <a:pPr indent="-330200" lvl="0" marL="457200" rtl="0" algn="just">
              <a:lnSpc>
                <a:spcPct val="95000"/>
              </a:lnSpc>
              <a:spcBef>
                <a:spcPts val="0"/>
              </a:spcBef>
              <a:spcAft>
                <a:spcPts val="0"/>
              </a:spcAft>
              <a:buClr>
                <a:srgbClr val="282828"/>
              </a:buClr>
              <a:buSzPts val="1600"/>
              <a:buFont typeface="Arial"/>
              <a:buChar char="•"/>
            </a:pPr>
            <a:r>
              <a:rPr b="1" lang="en-US" sz="1600">
                <a:solidFill>
                  <a:srgbClr val="282828"/>
                </a:solidFill>
                <a:highlight>
                  <a:srgbClr val="FFFFFF"/>
                </a:highlight>
                <a:latin typeface="Arial"/>
                <a:ea typeface="Arial"/>
                <a:cs typeface="Arial"/>
                <a:sym typeface="Arial"/>
              </a:rPr>
              <a:t>Dequeue</a:t>
            </a:r>
            <a:r>
              <a:rPr lang="en-US" sz="1600">
                <a:solidFill>
                  <a:srgbClr val="282828"/>
                </a:solidFill>
                <a:highlight>
                  <a:srgbClr val="FFFFFF"/>
                </a:highlight>
                <a:latin typeface="Arial"/>
                <a:ea typeface="Arial"/>
                <a:cs typeface="Arial"/>
                <a:sym typeface="Arial"/>
              </a:rPr>
              <a:t>: This function is used to delete an element from the queue from the front end. From the ref, the front pointer will move to the front-&gt;next and will decrease the size pointer by 1. Also, return the data which is stored in the deleted node.</a:t>
            </a:r>
            <a:endParaRPr sz="1600">
              <a:solidFill>
                <a:srgbClr val="282828"/>
              </a:solidFill>
              <a:highlight>
                <a:srgbClr val="FFFFFF"/>
              </a:highlight>
              <a:latin typeface="Arial"/>
              <a:ea typeface="Arial"/>
              <a:cs typeface="Arial"/>
              <a:sym typeface="Arial"/>
            </a:endParaRPr>
          </a:p>
          <a:p>
            <a:pPr indent="-336550" lvl="0" marL="457200" rtl="0" algn="just">
              <a:lnSpc>
                <a:spcPct val="95000"/>
              </a:lnSpc>
              <a:spcBef>
                <a:spcPts val="0"/>
              </a:spcBef>
              <a:spcAft>
                <a:spcPts val="0"/>
              </a:spcAft>
              <a:buClr>
                <a:srgbClr val="282828"/>
              </a:buClr>
              <a:buSzPts val="1700"/>
              <a:buChar char="•"/>
            </a:pPr>
            <a:r>
              <a:t/>
            </a:r>
            <a:endParaRPr sz="1700">
              <a:solidFill>
                <a:srgbClr val="282828"/>
              </a:solidFill>
              <a:highlight>
                <a:srgbClr val="FFFFFF"/>
              </a:highlight>
              <a:latin typeface="Arial"/>
              <a:ea typeface="Arial"/>
              <a:cs typeface="Arial"/>
              <a:sym typeface="Arial"/>
            </a:endParaRPr>
          </a:p>
          <a:p>
            <a:pPr indent="0" lvl="0" marL="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print "Underflow"</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Initialize temp = front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front = front-&gt;next</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rear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front-&gt;prev = NULL</a:t>
            </a:r>
            <a:endParaRPr sz="1700">
              <a:solidFill>
                <a:srgbClr val="273239"/>
              </a:solidFill>
              <a:latin typeface="Arial"/>
              <a:ea typeface="Arial"/>
              <a:cs typeface="Arial"/>
              <a:sym typeface="Arial"/>
            </a:endParaRPr>
          </a:p>
          <a:p>
            <a:pPr indent="0" lvl="0" marL="190500" marR="190500" rtl="0" algn="l">
              <a:lnSpc>
                <a:spcPct val="115000"/>
              </a:lnSpc>
              <a:spcBef>
                <a:spcPts val="0"/>
              </a:spcBef>
              <a:spcAft>
                <a:spcPts val="0"/>
              </a:spcAft>
              <a:buSzPts val="1800"/>
              <a:buNone/>
            </a:pPr>
            <a:r>
              <a:rPr lang="en-US" sz="1700">
                <a:solidFill>
                  <a:srgbClr val="273239"/>
                </a:solidFill>
                <a:latin typeface="Arial"/>
                <a:ea typeface="Arial"/>
                <a:cs typeface="Arial"/>
                <a:sym typeface="Arial"/>
              </a:rPr>
              <a:t> Deallocate space for temp</a:t>
            </a:r>
            <a:endParaRPr sz="1700">
              <a:solidFill>
                <a:srgbClr val="273239"/>
              </a:solidFill>
              <a:latin typeface="Arial"/>
              <a:ea typeface="Arial"/>
              <a:cs typeface="Arial"/>
              <a:sym typeface="Arial"/>
            </a:endParaRPr>
          </a:p>
          <a:p>
            <a:pPr indent="0" lvl="0" marL="457200" rtl="0" algn="just">
              <a:lnSpc>
                <a:spcPct val="95000"/>
              </a:lnSpc>
              <a:spcBef>
                <a:spcPts val="800"/>
              </a:spcBef>
              <a:spcAft>
                <a:spcPts val="0"/>
              </a:spcAft>
              <a:buSzPts val="1800"/>
              <a:buNone/>
            </a:pPr>
            <a:r>
              <a:t/>
            </a:r>
            <a:endParaRPr sz="1700">
              <a:solidFill>
                <a:srgbClr val="273239"/>
              </a:solidFill>
              <a:latin typeface="Arial"/>
              <a:ea typeface="Arial"/>
              <a:cs typeface="Arial"/>
              <a:sym typeface="Arial"/>
            </a:endParaRPr>
          </a:p>
          <a:p>
            <a:pPr indent="0" lvl="0" marL="0" rtl="0" algn="l">
              <a:lnSpc>
                <a:spcPct val="95000"/>
              </a:lnSpc>
              <a:spcBef>
                <a:spcPts val="0"/>
              </a:spcBef>
              <a:spcAft>
                <a:spcPts val="0"/>
              </a:spcAft>
              <a:buSzPts val="1800"/>
              <a:buNone/>
            </a:pPr>
            <a:r>
              <a:t/>
            </a:r>
            <a:endParaRPr/>
          </a:p>
        </p:txBody>
      </p:sp>
      <p:pic>
        <p:nvPicPr>
          <p:cNvPr id="262" name="Google Shape;262;g1bb0d05a616_0_19"/>
          <p:cNvPicPr preferRelativeResize="0"/>
          <p:nvPr/>
        </p:nvPicPr>
        <p:blipFill rotWithShape="1">
          <a:blip r:embed="rId3">
            <a:alphaModFix/>
          </a:blip>
          <a:srcRect b="0" l="0" r="0" t="0"/>
          <a:stretch/>
        </p:blipFill>
        <p:spPr>
          <a:xfrm>
            <a:off x="6563450" y="967025"/>
            <a:ext cx="4790340" cy="563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Online compilers for C</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Online C compiler-online editor</a:t>
            </a:r>
            <a:endParaRPr/>
          </a:p>
          <a:p>
            <a:pPr indent="-228600" lvl="0" marL="228600" rtl="0" algn="l">
              <a:lnSpc>
                <a:spcPct val="90000"/>
              </a:lnSpc>
              <a:spcBef>
                <a:spcPts val="1000"/>
              </a:spcBef>
              <a:spcAft>
                <a:spcPts val="0"/>
              </a:spcAft>
              <a:buClr>
                <a:schemeClr val="dk1"/>
              </a:buClr>
              <a:buSzPts val="2800"/>
              <a:buChar char="•"/>
            </a:pPr>
            <a:r>
              <a:rPr lang="en-US"/>
              <a:t>Online C compiler IDE-Jdoodle</a:t>
            </a:r>
            <a:endParaRPr/>
          </a:p>
          <a:p>
            <a:pPr indent="-228600" lvl="0" marL="228600" rtl="0" algn="l">
              <a:lnSpc>
                <a:spcPct val="90000"/>
              </a:lnSpc>
              <a:spcBef>
                <a:spcPts val="1000"/>
              </a:spcBef>
              <a:spcAft>
                <a:spcPts val="0"/>
              </a:spcAft>
              <a:buClr>
                <a:schemeClr val="dk1"/>
              </a:buClr>
              <a:buSzPts val="2800"/>
              <a:buChar char="•"/>
            </a:pPr>
            <a:r>
              <a:rPr lang="en-US"/>
              <a:t>Online C compiler –my Compiler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bb0d05a616_0_37"/>
          <p:cNvSpPr txBox="1"/>
          <p:nvPr>
            <p:ph type="title"/>
          </p:nvPr>
        </p:nvSpPr>
        <p:spPr>
          <a:xfrm>
            <a:off x="838200" y="365125"/>
            <a:ext cx="10515600" cy="5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Queue using doubly linked list</a:t>
            </a:r>
            <a:endParaRPr/>
          </a:p>
        </p:txBody>
      </p:sp>
      <p:sp>
        <p:nvSpPr>
          <p:cNvPr id="268" name="Google Shape;268;g1bb0d05a616_0_37"/>
          <p:cNvSpPr txBox="1"/>
          <p:nvPr>
            <p:ph idx="1" type="body"/>
          </p:nvPr>
        </p:nvSpPr>
        <p:spPr>
          <a:xfrm>
            <a:off x="838200" y="998750"/>
            <a:ext cx="4395300" cy="56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sz="1700">
                <a:solidFill>
                  <a:srgbClr val="273239"/>
                </a:solidFill>
                <a:highlight>
                  <a:srgbClr val="FFFFFF"/>
                </a:highlight>
                <a:latin typeface="Arial"/>
                <a:ea typeface="Arial"/>
                <a:cs typeface="Arial"/>
                <a:sym typeface="Arial"/>
              </a:rPr>
              <a:t>Deletion from front  end :</a:t>
            </a:r>
            <a:r>
              <a:rPr lang="en-US" sz="1700">
                <a:solidFill>
                  <a:srgbClr val="273239"/>
                </a:solidFill>
                <a:highlight>
                  <a:srgbClr val="FFFFFF"/>
                </a:highlight>
                <a:latin typeface="Arial"/>
                <a:ea typeface="Arial"/>
                <a:cs typeface="Arial"/>
                <a:sym typeface="Arial"/>
              </a:rPr>
              <a:t> </a:t>
            </a:r>
            <a:r>
              <a:rPr lang="en-US" sz="1700">
                <a:solidFill>
                  <a:srgbClr val="273239"/>
                </a:solidFill>
                <a:latin typeface="Arial"/>
                <a:ea typeface="Arial"/>
                <a:cs typeface="Arial"/>
                <a:sym typeface="Arial"/>
              </a:rPr>
              <a:t>. </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IF front == NULL</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2.     print "Underflow"</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3. ELSE</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4.     Initialize temp = front</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5.     front = front-&gt;next</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6.     IF front == NULL</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7.         rear = NULL</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8.     ELSE</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9.         front-&gt;prev = NULL</a:t>
            </a:r>
            <a:endParaRPr sz="1700">
              <a:solidFill>
                <a:srgbClr val="273239"/>
              </a:solidFill>
              <a:latin typeface="Arial"/>
              <a:ea typeface="Arial"/>
              <a:cs typeface="Arial"/>
              <a:sym typeface="Arial"/>
            </a:endParaRPr>
          </a:p>
          <a:p>
            <a:pPr indent="0" lvl="0" marL="190500" marR="190500" rtl="0" algn="l">
              <a:lnSpc>
                <a:spcPct val="115000"/>
              </a:lnSpc>
              <a:spcBef>
                <a:spcPts val="0"/>
              </a:spcBef>
              <a:spcAft>
                <a:spcPts val="800"/>
              </a:spcAft>
              <a:buClr>
                <a:schemeClr val="dk1"/>
              </a:buClr>
              <a:buSzPts val="1100"/>
              <a:buFont typeface="Arial"/>
              <a:buNone/>
            </a:pPr>
            <a:r>
              <a:rPr lang="en-US" sz="1700">
                <a:solidFill>
                  <a:srgbClr val="273239"/>
                </a:solidFill>
                <a:latin typeface="Arial"/>
                <a:ea typeface="Arial"/>
                <a:cs typeface="Arial"/>
                <a:sym typeface="Arial"/>
              </a:rPr>
              <a:t>10     Deallocate space for temp</a:t>
            </a:r>
            <a:endParaRPr sz="1700">
              <a:solidFill>
                <a:srgbClr val="273239"/>
              </a:solidFill>
              <a:latin typeface="Arial"/>
              <a:ea typeface="Arial"/>
              <a:cs typeface="Arial"/>
              <a:sym typeface="Arial"/>
            </a:endParaRPr>
          </a:p>
        </p:txBody>
      </p:sp>
      <p:sp>
        <p:nvSpPr>
          <p:cNvPr id="269" name="Google Shape;269;g1bb0d05a616_0_37"/>
          <p:cNvSpPr txBox="1"/>
          <p:nvPr>
            <p:ph idx="1" type="body"/>
          </p:nvPr>
        </p:nvSpPr>
        <p:spPr>
          <a:xfrm>
            <a:off x="6437050" y="998750"/>
            <a:ext cx="4395300" cy="56994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15000"/>
              </a:lnSpc>
              <a:spcBef>
                <a:spcPts val="0"/>
              </a:spcBef>
              <a:spcAft>
                <a:spcPts val="0"/>
              </a:spcAft>
              <a:buSzPts val="1800"/>
              <a:buNone/>
            </a:pPr>
            <a:r>
              <a:rPr b="1" lang="en-US" sz="1700">
                <a:solidFill>
                  <a:srgbClr val="273239"/>
                </a:solidFill>
                <a:highlight>
                  <a:srgbClr val="FFFFFF"/>
                </a:highlight>
                <a:latin typeface="Arial"/>
                <a:ea typeface="Arial"/>
                <a:cs typeface="Arial"/>
                <a:sym typeface="Arial"/>
              </a:rPr>
              <a:t>Deletion from Rear end :</a:t>
            </a:r>
            <a:r>
              <a:rPr lang="en-US" sz="1700">
                <a:solidFill>
                  <a:srgbClr val="273239"/>
                </a:solidFill>
                <a:highlight>
                  <a:srgbClr val="FFFFFF"/>
                </a:highlight>
                <a:latin typeface="Arial"/>
                <a:ea typeface="Arial"/>
                <a:cs typeface="Arial"/>
                <a:sym typeface="Arial"/>
              </a:rPr>
              <a:t> </a:t>
            </a:r>
            <a:endParaRPr sz="21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2.     print "Underflow"</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3. ELSE</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4.     Initialize temp = rear</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5.     rear = rear-&gt;prev</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6.     IF rear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7.         front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8.     ELSE</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9.         rear-&gt;next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10     Deallocate space for temp</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800"/>
              </a:spcAft>
              <a:buSzPts val="1800"/>
              <a:buNone/>
            </a:pPr>
            <a:r>
              <a:t/>
            </a:r>
            <a:endParaRPr sz="1700">
              <a:solidFill>
                <a:srgbClr val="27323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bb0d05a616_0_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Polynomial Addition using Linked List</a:t>
            </a:r>
            <a:endParaRPr/>
          </a:p>
        </p:txBody>
      </p:sp>
      <p:sp>
        <p:nvSpPr>
          <p:cNvPr id="275" name="Google Shape;275;g1bb0d05a616_0_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We store each polynomial as a linked list where each node stores exponent and coefficient in the data part and reference to the next node . their sum is then stored in another linked list.</a:t>
            </a:r>
            <a:endParaRPr/>
          </a:p>
          <a:p>
            <a:pPr indent="0" lvl="0" marL="0" rtl="0" algn="l">
              <a:lnSpc>
                <a:spcPct val="90000"/>
              </a:lnSpc>
              <a:spcBef>
                <a:spcPts val="1000"/>
              </a:spcBef>
              <a:spcAft>
                <a:spcPts val="0"/>
              </a:spcAft>
              <a:buSzPts val="1800"/>
              <a:buNone/>
            </a:pPr>
            <a:r>
              <a:t/>
            </a:r>
            <a:endParaRPr/>
          </a:p>
        </p:txBody>
      </p:sp>
      <p:pic>
        <p:nvPicPr>
          <p:cNvPr id="276" name="Google Shape;276;g1bb0d05a616_0_47"/>
          <p:cNvPicPr preferRelativeResize="0"/>
          <p:nvPr/>
        </p:nvPicPr>
        <p:blipFill rotWithShape="1">
          <a:blip r:embed="rId3">
            <a:alphaModFix/>
          </a:blip>
          <a:srcRect b="0" l="0" r="0" t="0"/>
          <a:stretch/>
        </p:blipFill>
        <p:spPr>
          <a:xfrm>
            <a:off x="2968688" y="3777688"/>
            <a:ext cx="4162425" cy="885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bb0d05a616_0_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Polynomial Addition using Linked List</a:t>
            </a:r>
            <a:endParaRPr/>
          </a:p>
        </p:txBody>
      </p:sp>
      <p:pic>
        <p:nvPicPr>
          <p:cNvPr id="282" name="Google Shape;282;g1bb0d05a616_0_54"/>
          <p:cNvPicPr preferRelativeResize="0"/>
          <p:nvPr/>
        </p:nvPicPr>
        <p:blipFill rotWithShape="1">
          <a:blip r:embed="rId3">
            <a:alphaModFix/>
          </a:blip>
          <a:srcRect b="0" l="0" r="0" t="0"/>
          <a:stretch/>
        </p:blipFill>
        <p:spPr>
          <a:xfrm>
            <a:off x="2669225" y="1337200"/>
            <a:ext cx="7371424" cy="5361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bb0d05a616_0_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Polynomial Addition using Linked List</a:t>
            </a:r>
            <a:endParaRPr/>
          </a:p>
        </p:txBody>
      </p:sp>
      <p:sp>
        <p:nvSpPr>
          <p:cNvPr id="288" name="Google Shape;288;g1bb0d05a616_0_6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355370"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Create a new linked list, newHead to store the resultant list.</a:t>
            </a:r>
            <a:endParaRPr sz="2158">
              <a:solidFill>
                <a:srgbClr val="282828"/>
              </a:solidFill>
              <a:highlight>
                <a:srgbClr val="FFFFFF"/>
              </a:highlight>
              <a:latin typeface="Arial"/>
              <a:ea typeface="Arial"/>
              <a:cs typeface="Arial"/>
              <a:sym typeface="Arial"/>
            </a:endParaRPr>
          </a:p>
          <a:p>
            <a:pPr indent="-355370"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Traverse both lists until one of them is null.</a:t>
            </a:r>
            <a:endParaRPr sz="2158">
              <a:solidFill>
                <a:srgbClr val="282828"/>
              </a:solidFill>
              <a:highlight>
                <a:srgbClr val="FFFFFF"/>
              </a:highlight>
              <a:latin typeface="Arial"/>
              <a:ea typeface="Arial"/>
              <a:cs typeface="Arial"/>
              <a:sym typeface="Arial"/>
            </a:endParaRPr>
          </a:p>
          <a:p>
            <a:pPr indent="-355370"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If any list is null insert the remaining node of another list in the resultant list.</a:t>
            </a:r>
            <a:endParaRPr sz="2158">
              <a:solidFill>
                <a:srgbClr val="282828"/>
              </a:solidFill>
              <a:highlight>
                <a:srgbClr val="FFFFFF"/>
              </a:highlight>
              <a:latin typeface="Arial"/>
              <a:ea typeface="Arial"/>
              <a:cs typeface="Arial"/>
              <a:sym typeface="Arial"/>
            </a:endParaRPr>
          </a:p>
          <a:p>
            <a:pPr indent="-355370"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Otherwise compare the degree of both nodes, a (first list as  node) and b (second list as node). Here three cases are possible:</a:t>
            </a:r>
            <a:endParaRPr sz="2158">
              <a:solidFill>
                <a:srgbClr val="282828"/>
              </a:solidFill>
              <a:highlight>
                <a:srgbClr val="FFFFFF"/>
              </a:highlight>
              <a:latin typeface="Arial"/>
              <a:ea typeface="Arial"/>
              <a:cs typeface="Arial"/>
              <a:sym typeface="Arial"/>
            </a:endParaRPr>
          </a:p>
          <a:p>
            <a:pPr indent="-355370"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a and b is equal, we insert a new node in the resultant list with the coefficient equal to the sum of coefficients of a and b and the same degree.</a:t>
            </a:r>
            <a:endParaRPr sz="2158">
              <a:solidFill>
                <a:srgbClr val="282828"/>
              </a:solidFill>
              <a:highlight>
                <a:srgbClr val="FFFFFF"/>
              </a:highlight>
              <a:latin typeface="Arial"/>
              <a:ea typeface="Arial"/>
              <a:cs typeface="Arial"/>
              <a:sym typeface="Arial"/>
            </a:endParaRPr>
          </a:p>
          <a:p>
            <a:pPr indent="-355370"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a is greater than b, we insert a new node in the resultant list with the coefficient and degree equal to that of a.</a:t>
            </a:r>
            <a:endParaRPr sz="2158">
              <a:solidFill>
                <a:srgbClr val="282828"/>
              </a:solidFill>
              <a:highlight>
                <a:srgbClr val="FFFFFF"/>
              </a:highlight>
              <a:latin typeface="Arial"/>
              <a:ea typeface="Arial"/>
              <a:cs typeface="Arial"/>
              <a:sym typeface="Arial"/>
            </a:endParaRPr>
          </a:p>
          <a:p>
            <a:pPr indent="-355370"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b is greater than a, we insert a new node in the resultant list with the coefficient and degree equal to that of b.</a:t>
            </a:r>
            <a:endParaRPr sz="2158">
              <a:solidFill>
                <a:srgbClr val="282828"/>
              </a:solidFill>
              <a:highlight>
                <a:srgbClr val="FFFFFF"/>
              </a:highlight>
              <a:latin typeface="Arial"/>
              <a:ea typeface="Arial"/>
              <a:cs typeface="Arial"/>
              <a:sym typeface="Arial"/>
            </a:endParaRPr>
          </a:p>
          <a:p>
            <a:pPr indent="0" lvl="0" marL="0" rtl="0" algn="l">
              <a:lnSpc>
                <a:spcPct val="90000"/>
              </a:lnSpc>
              <a:spcBef>
                <a:spcPts val="5900"/>
              </a:spcBef>
              <a:spcAft>
                <a:spcPts val="0"/>
              </a:spcAft>
              <a:buSzPct val="69498"/>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c0be8c00f2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Circular queue</a:t>
            </a:r>
            <a:endParaRPr/>
          </a:p>
        </p:txBody>
      </p:sp>
      <p:sp>
        <p:nvSpPr>
          <p:cNvPr id="294" name="Google Shape;294;g1c0be8c00f2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96875" lvl="0" marL="457200" rtl="0" algn="just">
              <a:spcBef>
                <a:spcPts val="1000"/>
              </a:spcBef>
              <a:spcAft>
                <a:spcPts val="0"/>
              </a:spcAft>
              <a:buSzPts val="2650"/>
              <a:buFont typeface="Times New Roman"/>
              <a:buChar char="•"/>
            </a:pPr>
            <a:r>
              <a:rPr lang="en-US" sz="2650">
                <a:highlight>
                  <a:srgbClr val="F9FAFC"/>
                </a:highlight>
                <a:latin typeface="Times New Roman"/>
                <a:ea typeface="Times New Roman"/>
                <a:cs typeface="Times New Roman"/>
                <a:sym typeface="Times New Roman"/>
              </a:rPr>
              <a:t>A circular queue is the extended version of a </a:t>
            </a:r>
            <a:r>
              <a:rPr lang="en-US" sz="2650">
                <a:solidFill>
                  <a:srgbClr val="0556F3"/>
                </a:solidFill>
                <a:highlight>
                  <a:srgbClr val="F9FAFC"/>
                </a:highlight>
                <a:uFill>
                  <a:noFill/>
                </a:uFill>
                <a:latin typeface="Times New Roman"/>
                <a:ea typeface="Times New Roman"/>
                <a:cs typeface="Times New Roman"/>
                <a:sym typeface="Times New Roman"/>
                <a:hlinkClick r:id="rId3">
                  <a:extLst>
                    <a:ext uri="{A12FA001-AC4F-418D-AE19-62706E023703}">
                      <ahyp:hlinkClr val="tx"/>
                    </a:ext>
                  </a:extLst>
                </a:hlinkClick>
              </a:rPr>
              <a:t>regular queue</a:t>
            </a:r>
            <a:r>
              <a:rPr lang="en-US" sz="2650">
                <a:highlight>
                  <a:srgbClr val="F9FAFC"/>
                </a:highlight>
                <a:latin typeface="Times New Roman"/>
                <a:ea typeface="Times New Roman"/>
                <a:cs typeface="Times New Roman"/>
                <a:sym typeface="Times New Roman"/>
              </a:rPr>
              <a:t> where the last element is connected to the first element. Thus forming a circle-like structure.</a:t>
            </a:r>
            <a:endParaRPr sz="2650">
              <a:highlight>
                <a:srgbClr val="F9FAFC"/>
              </a:highlight>
              <a:latin typeface="Times New Roman"/>
              <a:ea typeface="Times New Roman"/>
              <a:cs typeface="Times New Roman"/>
              <a:sym typeface="Times New Roman"/>
            </a:endParaRPr>
          </a:p>
          <a:p>
            <a:pPr indent="-396875" lvl="0" marL="457200" rtl="0" algn="just">
              <a:spcBef>
                <a:spcPts val="0"/>
              </a:spcBef>
              <a:spcAft>
                <a:spcPts val="0"/>
              </a:spcAft>
              <a:buSzPts val="2650"/>
              <a:buFont typeface="Times New Roman"/>
              <a:buChar char="•"/>
            </a:pPr>
            <a:r>
              <a:rPr lang="en-US" sz="2650">
                <a:highlight>
                  <a:srgbClr val="F9FAFC"/>
                </a:highlight>
                <a:latin typeface="Times New Roman"/>
                <a:ea typeface="Times New Roman"/>
                <a:cs typeface="Times New Roman"/>
                <a:sym typeface="Times New Roman"/>
              </a:rPr>
              <a:t>The circular queue solves the major limitation of the normal queue. In a normal queue, after a bit of insertion and deletion, there will be non-usable empty space.</a:t>
            </a:r>
            <a:endParaRPr sz="2650">
              <a:highlight>
                <a:srgbClr val="F9FAFC"/>
              </a:highlight>
              <a:latin typeface="Times New Roman"/>
              <a:ea typeface="Times New Roman"/>
              <a:cs typeface="Times New Roman"/>
              <a:sym typeface="Times New Roman"/>
            </a:endParaRPr>
          </a:p>
          <a:p>
            <a:pPr indent="-396875" lvl="0" marL="457200" rtl="0" algn="just">
              <a:spcBef>
                <a:spcPts val="0"/>
              </a:spcBef>
              <a:spcAft>
                <a:spcPts val="0"/>
              </a:spcAft>
              <a:buSzPts val="2650"/>
              <a:buFont typeface="Times New Roman"/>
              <a:buChar char="•"/>
            </a:pPr>
            <a:r>
              <a:rPr lang="en-US" sz="2650">
                <a:highlight>
                  <a:srgbClr val="F9FAFC"/>
                </a:highlight>
                <a:latin typeface="Times New Roman"/>
                <a:ea typeface="Times New Roman"/>
                <a:cs typeface="Times New Roman"/>
                <a:sym typeface="Times New Roman"/>
              </a:rPr>
              <a:t>Here, indexes 0 and 1 can only be used after resetting the queue (deletion of all elements). This reduces the actual size of the queue.</a:t>
            </a:r>
            <a:endParaRPr sz="2650">
              <a:highlight>
                <a:srgbClr val="F9FAFC"/>
              </a:highlight>
              <a:latin typeface="Times New Roman"/>
              <a:ea typeface="Times New Roman"/>
              <a:cs typeface="Times New Roman"/>
              <a:sym typeface="Times New Roman"/>
            </a:endParaRPr>
          </a:p>
        </p:txBody>
      </p:sp>
      <p:pic>
        <p:nvPicPr>
          <p:cNvPr id="295" name="Google Shape;295;g1c0be8c00f2_0_0"/>
          <p:cNvPicPr preferRelativeResize="0"/>
          <p:nvPr/>
        </p:nvPicPr>
        <p:blipFill>
          <a:blip r:embed="rId4">
            <a:alphaModFix/>
          </a:blip>
          <a:stretch>
            <a:fillRect/>
          </a:stretch>
        </p:blipFill>
        <p:spPr>
          <a:xfrm>
            <a:off x="5173738" y="4791625"/>
            <a:ext cx="1844526" cy="1796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c0be8c00f2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34494"/>
              <a:buFont typeface="Arial"/>
              <a:buNone/>
            </a:pPr>
            <a:r>
              <a:rPr b="1" lang="en-US" sz="3188">
                <a:solidFill>
                  <a:srgbClr val="25265E"/>
                </a:solidFill>
                <a:highlight>
                  <a:srgbClr val="F9FAFC"/>
                </a:highlight>
                <a:latin typeface="Times New Roman"/>
                <a:ea typeface="Times New Roman"/>
                <a:cs typeface="Times New Roman"/>
                <a:sym typeface="Times New Roman"/>
              </a:rPr>
              <a:t>How Circular Queue Works</a:t>
            </a:r>
            <a:endParaRPr b="1" sz="3188">
              <a:solidFill>
                <a:srgbClr val="25265E"/>
              </a:solidFill>
              <a:highlight>
                <a:srgbClr val="F9FAFC"/>
              </a:highlight>
              <a:latin typeface="Times New Roman"/>
              <a:ea typeface="Times New Roman"/>
              <a:cs typeface="Times New Roman"/>
              <a:sym typeface="Times New Roman"/>
            </a:endParaRPr>
          </a:p>
          <a:p>
            <a:pPr indent="0" lvl="0" marL="0" rtl="0" algn="l">
              <a:spcBef>
                <a:spcPts val="900"/>
              </a:spcBef>
              <a:spcAft>
                <a:spcPts val="0"/>
              </a:spcAft>
              <a:buNone/>
            </a:pPr>
            <a:r>
              <a:t/>
            </a:r>
            <a:endParaRPr/>
          </a:p>
        </p:txBody>
      </p:sp>
      <p:sp>
        <p:nvSpPr>
          <p:cNvPr id="301" name="Google Shape;301;g1c0be8c00f2_0_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66666"/>
              </a:lnSpc>
              <a:spcBef>
                <a:spcPts val="0"/>
              </a:spcBef>
              <a:spcAft>
                <a:spcPts val="0"/>
              </a:spcAft>
              <a:buSzPts val="2400"/>
              <a:buFont typeface="Times New Roman"/>
              <a:buChar char="•"/>
            </a:pPr>
            <a:r>
              <a:rPr lang="en-US" sz="2400">
                <a:highlight>
                  <a:srgbClr val="F9FAFC"/>
                </a:highlight>
                <a:latin typeface="Times New Roman"/>
                <a:ea typeface="Times New Roman"/>
                <a:cs typeface="Times New Roman"/>
                <a:sym typeface="Times New Roman"/>
              </a:rPr>
              <a:t>Circular Queue works by the process of circular increment i.e. when we try to increment the pointer and we reach the end of the queue, we start from the beginning of the queue.</a:t>
            </a:r>
            <a:endParaRPr sz="2400">
              <a:highlight>
                <a:srgbClr val="F9FAFC"/>
              </a:highlight>
              <a:latin typeface="Times New Roman"/>
              <a:ea typeface="Times New Roman"/>
              <a:cs typeface="Times New Roman"/>
              <a:sym typeface="Times New Roman"/>
            </a:endParaRPr>
          </a:p>
          <a:p>
            <a:pPr indent="-381000" lvl="0" marL="457200" rtl="0" algn="l">
              <a:lnSpc>
                <a:spcPct val="166666"/>
              </a:lnSpc>
              <a:spcBef>
                <a:spcPts val="0"/>
              </a:spcBef>
              <a:spcAft>
                <a:spcPts val="0"/>
              </a:spcAft>
              <a:buSzPts val="2400"/>
              <a:buFont typeface="Times New Roman"/>
              <a:buChar char="•"/>
            </a:pPr>
            <a:r>
              <a:rPr lang="en-US" sz="2400">
                <a:highlight>
                  <a:srgbClr val="F9FAFC"/>
                </a:highlight>
                <a:latin typeface="Times New Roman"/>
                <a:ea typeface="Times New Roman"/>
                <a:cs typeface="Times New Roman"/>
                <a:sym typeface="Times New Roman"/>
              </a:rPr>
              <a:t>Here, the circular increment is performed by modulo division with the queue size. That is,</a:t>
            </a:r>
            <a:endParaRPr sz="2400">
              <a:highlight>
                <a:srgbClr val="F9FAFC"/>
              </a:highlight>
              <a:latin typeface="Times New Roman"/>
              <a:ea typeface="Times New Roman"/>
              <a:cs typeface="Times New Roman"/>
              <a:sym typeface="Times New Roman"/>
            </a:endParaRPr>
          </a:p>
          <a:p>
            <a:pPr indent="0" lvl="0" marL="457200" marR="152400" rtl="0" algn="l">
              <a:lnSpc>
                <a:spcPct val="142857"/>
              </a:lnSpc>
              <a:spcBef>
                <a:spcPts val="1200"/>
              </a:spcBef>
              <a:spcAft>
                <a:spcPts val="0"/>
              </a:spcAft>
              <a:buNone/>
            </a:pPr>
            <a:r>
              <a:rPr lang="en-US" sz="2400">
                <a:highlight>
                  <a:schemeClr val="lt1"/>
                </a:highlight>
                <a:latin typeface="Times New Roman"/>
                <a:ea typeface="Times New Roman"/>
                <a:cs typeface="Times New Roman"/>
                <a:sym typeface="Times New Roman"/>
              </a:rPr>
              <a:t>if REAR + 1 == 5 (overflow!), REAR = (REAR + 1)%5 = 0 (start of queue)</a:t>
            </a:r>
            <a:endParaRPr sz="2400">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3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c0be8c00f2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2700">
                <a:solidFill>
                  <a:srgbClr val="25265E"/>
                </a:solidFill>
                <a:highlight>
                  <a:srgbClr val="F9FAFC"/>
                </a:highlight>
                <a:latin typeface="Times New Roman"/>
                <a:ea typeface="Times New Roman"/>
                <a:cs typeface="Times New Roman"/>
                <a:sym typeface="Times New Roman"/>
              </a:rPr>
              <a:t>Circular Queue Operations</a:t>
            </a:r>
            <a:endParaRPr sz="5100"/>
          </a:p>
        </p:txBody>
      </p:sp>
      <p:sp>
        <p:nvSpPr>
          <p:cNvPr id="307" name="Google Shape;307;g1c0be8c00f2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t/>
            </a:r>
            <a:endParaRPr b="1" sz="2000">
              <a:solidFill>
                <a:srgbClr val="25265E"/>
              </a:solidFill>
              <a:highlight>
                <a:srgbClr val="F9FAFC"/>
              </a:highlight>
              <a:latin typeface="Times New Roman"/>
              <a:ea typeface="Times New Roman"/>
              <a:cs typeface="Times New Roman"/>
              <a:sym typeface="Times New Roman"/>
            </a:endParaRPr>
          </a:p>
          <a:p>
            <a:pPr indent="0" lvl="0" marL="0" rtl="0" algn="l">
              <a:lnSpc>
                <a:spcPct val="166666"/>
              </a:lnSpc>
              <a:spcBef>
                <a:spcPts val="900"/>
              </a:spcBef>
              <a:spcAft>
                <a:spcPts val="0"/>
              </a:spcAft>
              <a:buClr>
                <a:schemeClr val="dk1"/>
              </a:buClr>
              <a:buSzPts val="1100"/>
              <a:buFont typeface="Arial"/>
              <a:buNone/>
            </a:pPr>
            <a:r>
              <a:rPr lang="en-US" sz="2000">
                <a:highlight>
                  <a:srgbClr val="F9FAFC"/>
                </a:highlight>
                <a:latin typeface="Times New Roman"/>
                <a:ea typeface="Times New Roman"/>
                <a:cs typeface="Times New Roman"/>
                <a:sym typeface="Times New Roman"/>
              </a:rPr>
              <a:t>The circular queue work as follows:</a:t>
            </a:r>
            <a:endParaRPr sz="2000">
              <a:highlight>
                <a:srgbClr val="F9FAFC"/>
              </a:highlight>
              <a:latin typeface="Times New Roman"/>
              <a:ea typeface="Times New Roman"/>
              <a:cs typeface="Times New Roman"/>
              <a:sym typeface="Times New Roman"/>
            </a:endParaRPr>
          </a:p>
          <a:p>
            <a:pPr indent="-355600" lvl="0" marL="457200" rtl="0" algn="l">
              <a:lnSpc>
                <a:spcPct val="166666"/>
              </a:lnSpc>
              <a:spcBef>
                <a:spcPts val="1200"/>
              </a:spcBef>
              <a:spcAft>
                <a:spcPts val="0"/>
              </a:spcAft>
              <a:buSzPts val="2000"/>
              <a:buChar char="●"/>
            </a:pPr>
            <a:r>
              <a:rPr lang="en-US" sz="2000">
                <a:highlight>
                  <a:srgbClr val="F9FAFC"/>
                </a:highlight>
                <a:latin typeface="Times New Roman"/>
                <a:ea typeface="Times New Roman"/>
                <a:cs typeface="Times New Roman"/>
                <a:sym typeface="Times New Roman"/>
              </a:rPr>
              <a:t>two pointers FRONT and REAR</a:t>
            </a:r>
            <a:endParaRPr sz="2000">
              <a:highlight>
                <a:srgbClr val="F9FAFC"/>
              </a:highlight>
              <a:latin typeface="Times New Roman"/>
              <a:ea typeface="Times New Roman"/>
              <a:cs typeface="Times New Roman"/>
              <a:sym typeface="Times New Roman"/>
            </a:endParaRPr>
          </a:p>
          <a:p>
            <a:pPr indent="-355600" lvl="0" marL="457200" rtl="0" algn="l">
              <a:lnSpc>
                <a:spcPct val="166666"/>
              </a:lnSpc>
              <a:spcBef>
                <a:spcPts val="0"/>
              </a:spcBef>
              <a:spcAft>
                <a:spcPts val="0"/>
              </a:spcAft>
              <a:buSzPts val="2000"/>
              <a:buChar char="●"/>
            </a:pPr>
            <a:r>
              <a:rPr lang="en-US" sz="2000">
                <a:highlight>
                  <a:srgbClr val="F9FAFC"/>
                </a:highlight>
                <a:latin typeface="Times New Roman"/>
                <a:ea typeface="Times New Roman"/>
                <a:cs typeface="Times New Roman"/>
                <a:sym typeface="Times New Roman"/>
              </a:rPr>
              <a:t>FRONT track the first element of the queue</a:t>
            </a:r>
            <a:endParaRPr sz="2000">
              <a:highlight>
                <a:srgbClr val="F9FAFC"/>
              </a:highlight>
              <a:latin typeface="Times New Roman"/>
              <a:ea typeface="Times New Roman"/>
              <a:cs typeface="Times New Roman"/>
              <a:sym typeface="Times New Roman"/>
            </a:endParaRPr>
          </a:p>
          <a:p>
            <a:pPr indent="-355600" lvl="0" marL="457200" rtl="0" algn="l">
              <a:lnSpc>
                <a:spcPct val="166666"/>
              </a:lnSpc>
              <a:spcBef>
                <a:spcPts val="0"/>
              </a:spcBef>
              <a:spcAft>
                <a:spcPts val="0"/>
              </a:spcAft>
              <a:buSzPts val="2000"/>
              <a:buChar char="●"/>
            </a:pPr>
            <a:r>
              <a:rPr lang="en-US" sz="2000">
                <a:highlight>
                  <a:srgbClr val="F9FAFC"/>
                </a:highlight>
                <a:latin typeface="Times New Roman"/>
                <a:ea typeface="Times New Roman"/>
                <a:cs typeface="Times New Roman"/>
                <a:sym typeface="Times New Roman"/>
              </a:rPr>
              <a:t>REAR track the last elements of the queue</a:t>
            </a:r>
            <a:endParaRPr sz="2000">
              <a:highlight>
                <a:srgbClr val="F9FAFC"/>
              </a:highlight>
              <a:latin typeface="Times New Roman"/>
              <a:ea typeface="Times New Roman"/>
              <a:cs typeface="Times New Roman"/>
              <a:sym typeface="Times New Roman"/>
            </a:endParaRPr>
          </a:p>
          <a:p>
            <a:pPr indent="-355600" lvl="0" marL="457200" rtl="0" algn="l">
              <a:lnSpc>
                <a:spcPct val="166666"/>
              </a:lnSpc>
              <a:spcBef>
                <a:spcPts val="0"/>
              </a:spcBef>
              <a:spcAft>
                <a:spcPts val="0"/>
              </a:spcAft>
              <a:buSzPts val="2000"/>
              <a:buChar char="●"/>
            </a:pPr>
            <a:r>
              <a:rPr lang="en-US" sz="2000">
                <a:highlight>
                  <a:srgbClr val="F9FAFC"/>
                </a:highlight>
                <a:latin typeface="Times New Roman"/>
                <a:ea typeface="Times New Roman"/>
                <a:cs typeface="Times New Roman"/>
                <a:sym typeface="Times New Roman"/>
              </a:rPr>
              <a:t>initially, set value of FRONT and REAR to -1</a:t>
            </a:r>
            <a:endParaRPr sz="2000">
              <a:highlight>
                <a:srgbClr val="F9FAFC"/>
              </a:highlight>
              <a:latin typeface="Times New Roman"/>
              <a:ea typeface="Times New Roman"/>
              <a:cs typeface="Times New Roman"/>
              <a:sym typeface="Times New Roman"/>
            </a:endParaRPr>
          </a:p>
          <a:p>
            <a:pPr indent="0" lvl="0" marL="0" rtl="0" algn="l">
              <a:spcBef>
                <a:spcPts val="45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c0be8c00f2_0_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Operations</a:t>
            </a:r>
            <a:endParaRPr/>
          </a:p>
        </p:txBody>
      </p:sp>
      <p:sp>
        <p:nvSpPr>
          <p:cNvPr id="313" name="Google Shape;313;g1c0be8c00f2_0_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688"/>
              <a:buFont typeface="Arial"/>
              <a:buNone/>
            </a:pPr>
            <a:r>
              <a:rPr b="1" lang="en-US" sz="2045">
                <a:solidFill>
                  <a:srgbClr val="25265E"/>
                </a:solidFill>
                <a:highlight>
                  <a:srgbClr val="F9FAFC"/>
                </a:highlight>
                <a:latin typeface="Times New Roman"/>
                <a:ea typeface="Times New Roman"/>
                <a:cs typeface="Times New Roman"/>
                <a:sym typeface="Times New Roman"/>
              </a:rPr>
              <a:t>Enqueue Operation</a:t>
            </a:r>
            <a:endParaRPr b="1" sz="2045">
              <a:solidFill>
                <a:srgbClr val="25265E"/>
              </a:solidFill>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Font typeface="Times New Roman"/>
              <a:buChar char="●"/>
            </a:pPr>
            <a:r>
              <a:rPr lang="en-US" sz="2045">
                <a:highlight>
                  <a:srgbClr val="F9FAFC"/>
                </a:highlight>
                <a:latin typeface="Times New Roman"/>
                <a:ea typeface="Times New Roman"/>
                <a:cs typeface="Times New Roman"/>
                <a:sym typeface="Times New Roman"/>
              </a:rPr>
              <a:t>check if the queue is full</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for the first element, set value of FRONT to 0</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circularly increase the REAR index by 1 (i.e. if the rear reaches the end, next it would be at the start of the queue)</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add the new element in the position pointed to by REAR</a:t>
            </a:r>
            <a:endParaRPr sz="2045">
              <a:highlight>
                <a:srgbClr val="F9FAFC"/>
              </a:highlight>
              <a:latin typeface="Times New Roman"/>
              <a:ea typeface="Times New Roman"/>
              <a:cs typeface="Times New Roman"/>
              <a:sym typeface="Times New Roman"/>
            </a:endParaRPr>
          </a:p>
          <a:p>
            <a:pPr indent="0" lvl="0" marL="457200" rtl="0" algn="l">
              <a:lnSpc>
                <a:spcPct val="110000"/>
              </a:lnSpc>
              <a:spcBef>
                <a:spcPts val="0"/>
              </a:spcBef>
              <a:spcAft>
                <a:spcPts val="0"/>
              </a:spcAft>
              <a:buSzPts val="688"/>
              <a:buNone/>
            </a:pPr>
            <a:r>
              <a:t/>
            </a:r>
            <a:endParaRPr sz="2045">
              <a:highlight>
                <a:srgbClr val="F9FAFC"/>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chemeClr val="dk1"/>
              </a:buClr>
              <a:buSzPts val="688"/>
              <a:buFont typeface="Arial"/>
              <a:buNone/>
            </a:pPr>
            <a:r>
              <a:rPr b="1" lang="en-US" sz="2045">
                <a:solidFill>
                  <a:srgbClr val="25265E"/>
                </a:solidFill>
                <a:highlight>
                  <a:srgbClr val="F9FAFC"/>
                </a:highlight>
                <a:latin typeface="Times New Roman"/>
                <a:ea typeface="Times New Roman"/>
                <a:cs typeface="Times New Roman"/>
                <a:sym typeface="Times New Roman"/>
              </a:rPr>
              <a:t>Dequeue Operation</a:t>
            </a:r>
            <a:endParaRPr b="1" sz="2045">
              <a:solidFill>
                <a:srgbClr val="25265E"/>
              </a:solidFill>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Font typeface="Times New Roman"/>
              <a:buChar char="●"/>
            </a:pPr>
            <a:r>
              <a:rPr lang="en-US" sz="2045">
                <a:highlight>
                  <a:srgbClr val="F9FAFC"/>
                </a:highlight>
                <a:latin typeface="Times New Roman"/>
                <a:ea typeface="Times New Roman"/>
                <a:cs typeface="Times New Roman"/>
                <a:sym typeface="Times New Roman"/>
              </a:rPr>
              <a:t>check if the queue is empty</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return the value pointed by FRONT</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circularly increase the FRONT index by 1</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for the last element, reset the values of FRONT and REAR to -1</a:t>
            </a:r>
            <a:endParaRPr sz="2045">
              <a:highlight>
                <a:srgbClr val="F9FAFC"/>
              </a:highlight>
              <a:latin typeface="Times New Roman"/>
              <a:ea typeface="Times New Roman"/>
              <a:cs typeface="Times New Roman"/>
              <a:sym typeface="Times New Roman"/>
            </a:endParaRPr>
          </a:p>
          <a:p>
            <a:pPr indent="0" lvl="0" marL="0" rtl="0" algn="l">
              <a:lnSpc>
                <a:spcPct val="70000"/>
              </a:lnSpc>
              <a:spcBef>
                <a:spcPts val="1000"/>
              </a:spcBef>
              <a:spcAft>
                <a:spcPts val="0"/>
              </a:spcAft>
              <a:buSzPts val="688"/>
              <a:buNone/>
            </a:pPr>
            <a:r>
              <a:t/>
            </a:r>
            <a:endParaRPr sz="17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c0be8c00f2_0_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Operations</a:t>
            </a:r>
            <a:endParaRPr/>
          </a:p>
        </p:txBody>
      </p:sp>
      <p:sp>
        <p:nvSpPr>
          <p:cNvPr id="319" name="Google Shape;319;g1c0be8c00f2_0_28"/>
          <p:cNvSpPr txBox="1"/>
          <p:nvPr>
            <p:ph idx="1" type="body"/>
          </p:nvPr>
        </p:nvSpPr>
        <p:spPr>
          <a:xfrm>
            <a:off x="838200" y="1825625"/>
            <a:ext cx="10515600" cy="5032500"/>
          </a:xfrm>
          <a:prstGeom prst="rect">
            <a:avLst/>
          </a:prstGeom>
        </p:spPr>
        <p:txBody>
          <a:bodyPr anchorCtr="0" anchor="t" bIns="45700" lIns="91425" spcFirstLastPara="1" rIns="91425" wrap="square" tIns="45700">
            <a:noAutofit/>
          </a:bodyPr>
          <a:lstStyle/>
          <a:p>
            <a:pPr indent="0" lvl="0" marL="0" rtl="0" algn="l">
              <a:lnSpc>
                <a:spcPct val="167000"/>
              </a:lnSpc>
              <a:spcBef>
                <a:spcPts val="0"/>
              </a:spcBef>
              <a:spcAft>
                <a:spcPts val="0"/>
              </a:spcAft>
              <a:buClr>
                <a:schemeClr val="dk1"/>
              </a:buClr>
              <a:buSzPts val="1100"/>
              <a:buFont typeface="Arial"/>
              <a:buNone/>
            </a:pPr>
            <a:r>
              <a:rPr lang="en-US" sz="1900">
                <a:highlight>
                  <a:srgbClr val="F9FAFC"/>
                </a:highlight>
                <a:latin typeface="Times New Roman"/>
                <a:ea typeface="Times New Roman"/>
                <a:cs typeface="Times New Roman"/>
                <a:sym typeface="Times New Roman"/>
              </a:rPr>
              <a:t>However, the check for full queue has a new additional case:</a:t>
            </a:r>
            <a:endParaRPr sz="1900">
              <a:highlight>
                <a:srgbClr val="F9FAFC"/>
              </a:highlight>
              <a:latin typeface="Times New Roman"/>
              <a:ea typeface="Times New Roman"/>
              <a:cs typeface="Times New Roman"/>
              <a:sym typeface="Times New Roman"/>
            </a:endParaRPr>
          </a:p>
          <a:p>
            <a:pPr indent="-349250" lvl="0" marL="457200" rtl="0" algn="l">
              <a:lnSpc>
                <a:spcPct val="167000"/>
              </a:lnSpc>
              <a:spcBef>
                <a:spcPts val="0"/>
              </a:spcBef>
              <a:spcAft>
                <a:spcPts val="0"/>
              </a:spcAft>
              <a:buSzPts val="1900"/>
              <a:buChar char="●"/>
            </a:pPr>
            <a:r>
              <a:rPr lang="en-US" sz="1900">
                <a:highlight>
                  <a:srgbClr val="F9FAFC"/>
                </a:highlight>
                <a:latin typeface="Times New Roman"/>
                <a:ea typeface="Times New Roman"/>
                <a:cs typeface="Times New Roman"/>
                <a:sym typeface="Times New Roman"/>
              </a:rPr>
              <a:t>Case 1: FRONT = 0 &amp;&amp; REAR == SIZE - 1</a:t>
            </a:r>
            <a:endParaRPr sz="1900">
              <a:highlight>
                <a:srgbClr val="F9FAFC"/>
              </a:highlight>
              <a:latin typeface="Times New Roman"/>
              <a:ea typeface="Times New Roman"/>
              <a:cs typeface="Times New Roman"/>
              <a:sym typeface="Times New Roman"/>
            </a:endParaRPr>
          </a:p>
          <a:p>
            <a:pPr indent="-349250" lvl="0" marL="457200" rtl="0" algn="l">
              <a:lnSpc>
                <a:spcPct val="167000"/>
              </a:lnSpc>
              <a:spcBef>
                <a:spcPts val="0"/>
              </a:spcBef>
              <a:spcAft>
                <a:spcPts val="0"/>
              </a:spcAft>
              <a:buSzPts val="1900"/>
              <a:buChar char="●"/>
            </a:pPr>
            <a:r>
              <a:rPr lang="en-US" sz="1900">
                <a:highlight>
                  <a:srgbClr val="F9FAFC"/>
                </a:highlight>
                <a:latin typeface="Times New Roman"/>
                <a:ea typeface="Times New Roman"/>
                <a:cs typeface="Times New Roman"/>
                <a:sym typeface="Times New Roman"/>
              </a:rPr>
              <a:t>Case 2: FRONT = REAR + 1</a:t>
            </a:r>
            <a:endParaRPr sz="1900">
              <a:highlight>
                <a:srgbClr val="F9FAFC"/>
              </a:highlight>
              <a:latin typeface="Times New Roman"/>
              <a:ea typeface="Times New Roman"/>
              <a:cs typeface="Times New Roman"/>
              <a:sym typeface="Times New Roman"/>
            </a:endParaRPr>
          </a:p>
          <a:p>
            <a:pPr indent="0" lvl="0" marL="0" rtl="0" algn="l">
              <a:lnSpc>
                <a:spcPct val="167000"/>
              </a:lnSpc>
              <a:spcBef>
                <a:spcPts val="0"/>
              </a:spcBef>
              <a:spcAft>
                <a:spcPts val="0"/>
              </a:spcAft>
              <a:buClr>
                <a:schemeClr val="dk1"/>
              </a:buClr>
              <a:buSzPts val="1100"/>
              <a:buFont typeface="Arial"/>
              <a:buNone/>
            </a:pPr>
            <a:r>
              <a:rPr lang="en-US" sz="1900">
                <a:highlight>
                  <a:srgbClr val="F9FAFC"/>
                </a:highlight>
                <a:latin typeface="Times New Roman"/>
                <a:ea typeface="Times New Roman"/>
                <a:cs typeface="Times New Roman"/>
                <a:sym typeface="Times New Roman"/>
              </a:rPr>
              <a:t>The second case happens when REAR starts from 0 due to circular increment and when its value is just 1 less than FRONT, the queue is full.</a:t>
            </a:r>
            <a:endParaRPr sz="1900">
              <a:highlight>
                <a:srgbClr val="F9FAFC"/>
              </a:highlight>
              <a:latin typeface="Times New Roman"/>
              <a:ea typeface="Times New Roman"/>
              <a:cs typeface="Times New Roman"/>
              <a:sym typeface="Times New Roman"/>
            </a:endParaRPr>
          </a:p>
          <a:p>
            <a:pPr indent="0" lvl="0" marL="0" rtl="0" algn="l">
              <a:lnSpc>
                <a:spcPct val="167000"/>
              </a:lnSpc>
              <a:spcBef>
                <a:spcPts val="0"/>
              </a:spcBef>
              <a:spcAft>
                <a:spcPts val="0"/>
              </a:spcAft>
              <a:buClr>
                <a:schemeClr val="dk1"/>
              </a:buClr>
              <a:buSzPts val="1100"/>
              <a:buFont typeface="Arial"/>
              <a:buNone/>
            </a:pPr>
            <a:r>
              <a:rPr lang="en-US" sz="1900">
                <a:highlight>
                  <a:srgbClr val="F9FAFC"/>
                </a:highlight>
                <a:latin typeface="Times New Roman"/>
                <a:ea typeface="Times New Roman"/>
                <a:cs typeface="Times New Roman"/>
                <a:sym typeface="Times New Roman"/>
              </a:rPr>
              <a:t>However, the check for full queue has a new additional case:</a:t>
            </a:r>
            <a:endParaRPr sz="1900">
              <a:highlight>
                <a:srgbClr val="F9FAFC"/>
              </a:highlight>
              <a:latin typeface="Times New Roman"/>
              <a:ea typeface="Times New Roman"/>
              <a:cs typeface="Times New Roman"/>
              <a:sym typeface="Times New Roman"/>
            </a:endParaRPr>
          </a:p>
          <a:p>
            <a:pPr indent="-349250" lvl="0" marL="457200" rtl="0" algn="l">
              <a:lnSpc>
                <a:spcPct val="167000"/>
              </a:lnSpc>
              <a:spcBef>
                <a:spcPts val="0"/>
              </a:spcBef>
              <a:spcAft>
                <a:spcPts val="0"/>
              </a:spcAft>
              <a:buSzPts val="1900"/>
              <a:buChar char="●"/>
            </a:pPr>
            <a:r>
              <a:rPr lang="en-US" sz="1900">
                <a:highlight>
                  <a:srgbClr val="F9FAFC"/>
                </a:highlight>
                <a:latin typeface="Times New Roman"/>
                <a:ea typeface="Times New Roman"/>
                <a:cs typeface="Times New Roman"/>
                <a:sym typeface="Times New Roman"/>
              </a:rPr>
              <a:t>Case 1: FRONT = 0 &amp;&amp; REAR == SIZE - 1</a:t>
            </a:r>
            <a:endParaRPr sz="1900">
              <a:highlight>
                <a:srgbClr val="F9FAFC"/>
              </a:highlight>
              <a:latin typeface="Times New Roman"/>
              <a:ea typeface="Times New Roman"/>
              <a:cs typeface="Times New Roman"/>
              <a:sym typeface="Times New Roman"/>
            </a:endParaRPr>
          </a:p>
          <a:p>
            <a:pPr indent="-349250" lvl="0" marL="457200" rtl="0" algn="l">
              <a:lnSpc>
                <a:spcPct val="167000"/>
              </a:lnSpc>
              <a:spcBef>
                <a:spcPts val="0"/>
              </a:spcBef>
              <a:spcAft>
                <a:spcPts val="0"/>
              </a:spcAft>
              <a:buSzPts val="1900"/>
              <a:buChar char="●"/>
            </a:pPr>
            <a:r>
              <a:rPr lang="en-US" sz="1900">
                <a:highlight>
                  <a:srgbClr val="F9FAFC"/>
                </a:highlight>
                <a:latin typeface="Times New Roman"/>
                <a:ea typeface="Times New Roman"/>
                <a:cs typeface="Times New Roman"/>
                <a:sym typeface="Times New Roman"/>
              </a:rPr>
              <a:t>Case 2: FRONT = REAR + 1</a:t>
            </a:r>
            <a:endParaRPr sz="1900">
              <a:highlight>
                <a:srgbClr val="F9FAFC"/>
              </a:highlight>
              <a:latin typeface="Times New Roman"/>
              <a:ea typeface="Times New Roman"/>
              <a:cs typeface="Times New Roman"/>
              <a:sym typeface="Times New Roman"/>
            </a:endParaRPr>
          </a:p>
          <a:p>
            <a:pPr indent="0" lvl="0" marL="0" rtl="0" algn="l">
              <a:lnSpc>
                <a:spcPct val="167000"/>
              </a:lnSpc>
              <a:spcBef>
                <a:spcPts val="0"/>
              </a:spcBef>
              <a:spcAft>
                <a:spcPts val="0"/>
              </a:spcAft>
              <a:buClr>
                <a:schemeClr val="dk1"/>
              </a:buClr>
              <a:buSzPts val="1100"/>
              <a:buFont typeface="Arial"/>
              <a:buNone/>
            </a:pPr>
            <a:r>
              <a:rPr lang="en-US" sz="1900">
                <a:highlight>
                  <a:srgbClr val="F9FAFC"/>
                </a:highlight>
                <a:latin typeface="Times New Roman"/>
                <a:ea typeface="Times New Roman"/>
                <a:cs typeface="Times New Roman"/>
                <a:sym typeface="Times New Roman"/>
              </a:rPr>
              <a:t>The second case happens when REAR starts from 0 due to circular increment and when its value is just 1 less than FRONT, the queue is full.</a:t>
            </a:r>
            <a:endParaRPr sz="1900">
              <a:highlight>
                <a:srgbClr val="F9FAFC"/>
              </a:highlight>
              <a:latin typeface="Times New Roman"/>
              <a:ea typeface="Times New Roman"/>
              <a:cs typeface="Times New Roman"/>
              <a:sym typeface="Times New Roman"/>
            </a:endParaRPr>
          </a:p>
          <a:p>
            <a:pPr indent="0" lvl="0" marL="0" rtl="0" algn="l">
              <a:lnSpc>
                <a:spcPct val="70000"/>
              </a:lnSpc>
              <a:spcBef>
                <a:spcPts val="1000"/>
              </a:spcBef>
              <a:spcAft>
                <a:spcPts val="0"/>
              </a:spcAft>
              <a:buSzPts val="688"/>
              <a:buNone/>
            </a:pPr>
            <a:r>
              <a:t/>
            </a:r>
            <a:endParaRPr b="1" sz="2045">
              <a:solidFill>
                <a:srgbClr val="25265E"/>
              </a:solidFill>
              <a:highlight>
                <a:srgbClr val="F9FAFC"/>
              </a:highlight>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c0be8c00f2_0_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Enqueue</a:t>
            </a:r>
            <a:endParaRPr/>
          </a:p>
        </p:txBody>
      </p:sp>
      <p:sp>
        <p:nvSpPr>
          <p:cNvPr id="325" name="Google Shape;325;g1c0be8c00f2_0_4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0" lvl="0" marL="0" rtl="0" algn="just">
              <a:lnSpc>
                <a:spcPct val="115000"/>
              </a:lnSpc>
              <a:spcBef>
                <a:spcPts val="0"/>
              </a:spcBef>
              <a:spcAft>
                <a:spcPts val="0"/>
              </a:spcAft>
              <a:buClr>
                <a:schemeClr val="dk1"/>
              </a:buClr>
              <a:buSzPct val="49816"/>
              <a:buFont typeface="Arial"/>
              <a:buNone/>
            </a:pPr>
            <a:r>
              <a:rPr b="1" lang="en-US" sz="2208">
                <a:solidFill>
                  <a:srgbClr val="333333"/>
                </a:solidFill>
                <a:highlight>
                  <a:srgbClr val="FFFFFF"/>
                </a:highlight>
                <a:latin typeface="Times New Roman"/>
                <a:ea typeface="Times New Roman"/>
                <a:cs typeface="Times New Roman"/>
                <a:sym typeface="Times New Roman"/>
              </a:rPr>
              <a:t>Step 1:</a:t>
            </a:r>
            <a:r>
              <a:rPr lang="en-US" sz="2208">
                <a:solidFill>
                  <a:srgbClr val="333333"/>
                </a:solidFill>
                <a:highlight>
                  <a:srgbClr val="FFFFFF"/>
                </a:highlight>
                <a:latin typeface="Times New Roman"/>
                <a:ea typeface="Times New Roman"/>
                <a:cs typeface="Times New Roman"/>
                <a:sym typeface="Times New Roman"/>
              </a:rPr>
              <a:t> IF (REAR+1)%MAX = FRONT</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Write " OVERFLOW "</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Goto step 4</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[End OF IF]</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b="1" lang="en-US" sz="2208">
                <a:solidFill>
                  <a:srgbClr val="333333"/>
                </a:solidFill>
                <a:highlight>
                  <a:srgbClr val="FFFFFF"/>
                </a:highlight>
                <a:latin typeface="Times New Roman"/>
                <a:ea typeface="Times New Roman"/>
                <a:cs typeface="Times New Roman"/>
                <a:sym typeface="Times New Roman"/>
              </a:rPr>
              <a:t>Step 2:</a:t>
            </a:r>
            <a:r>
              <a:rPr lang="en-US" sz="2208">
                <a:solidFill>
                  <a:srgbClr val="333333"/>
                </a:solidFill>
                <a:highlight>
                  <a:srgbClr val="FFFFFF"/>
                </a:highlight>
                <a:latin typeface="Times New Roman"/>
                <a:ea typeface="Times New Roman"/>
                <a:cs typeface="Times New Roman"/>
                <a:sym typeface="Times New Roman"/>
              </a:rPr>
              <a:t> IF FRONT = -1 and REAR = -1</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SET FRONT = REAR = 0</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ELSE IF REAR = MAX - 1 and FRONT ! = 0</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SET REAR = 0</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ELSE</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SET REAR = (REAR + 1) % MAX</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[END OF IF]</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208">
                <a:solidFill>
                  <a:srgbClr val="333333"/>
                </a:solidFill>
                <a:highlight>
                  <a:srgbClr val="FFFFFF"/>
                </a:highlight>
                <a:latin typeface="Times New Roman"/>
                <a:ea typeface="Times New Roman"/>
                <a:cs typeface="Times New Roman"/>
                <a:sym typeface="Times New Roman"/>
              </a:rPr>
              <a:t>Step 3:</a:t>
            </a:r>
            <a:r>
              <a:rPr lang="en-US" sz="2208">
                <a:solidFill>
                  <a:srgbClr val="333333"/>
                </a:solidFill>
                <a:highlight>
                  <a:srgbClr val="FFFFFF"/>
                </a:highlight>
                <a:latin typeface="Times New Roman"/>
                <a:ea typeface="Times New Roman"/>
                <a:cs typeface="Times New Roman"/>
                <a:sym typeface="Times New Roman"/>
              </a:rPr>
              <a:t> SET QUEUE[REAR] = VAL</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step 4 exit</a:t>
            </a:r>
            <a:endParaRPr sz="2208">
              <a:solidFill>
                <a:srgbClr val="333333"/>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6"/>
            <a:ext cx="10515600" cy="95917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lang="en-US" sz="3559"/>
              <a:t>Implementation of Infix to Postfix expression-Transformation and its evaluation program</a:t>
            </a:r>
            <a:br>
              <a:rPr lang="en-US" sz="3559"/>
            </a:br>
            <a:endParaRPr sz="3559"/>
          </a:p>
        </p:txBody>
      </p:sp>
      <p:sp>
        <p:nvSpPr>
          <p:cNvPr id="107" name="Google Shape;107;p4"/>
          <p:cNvSpPr txBox="1"/>
          <p:nvPr>
            <p:ph idx="1" type="body"/>
          </p:nvPr>
        </p:nvSpPr>
        <p:spPr>
          <a:xfrm>
            <a:off x="838200" y="1250731"/>
            <a:ext cx="10515600" cy="5370786"/>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1" lang="en-US" sz="4000"/>
              <a:t>Algorithm</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Let, X is an arithmetic expression written in infix notation. This algorithm finds the equivalent postfix expression 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Push “(“onto Stack, and add “)” to the end of X.</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Scan X from left to right and repeat Step 3 to 6 for each element of X until the Stack is empty.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an operand is encountered, add it to 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 left parenthesis is encountered, push it onto Stack.</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an operator is encountered ,then:</a:t>
            </a:r>
            <a:endParaRPr/>
          </a:p>
          <a:p>
            <a:pPr indent="0" lvl="1" marL="457200" rtl="0" algn="l">
              <a:lnSpc>
                <a:spcPct val="90000"/>
              </a:lnSpc>
              <a:spcBef>
                <a:spcPts val="500"/>
              </a:spcBef>
              <a:spcAft>
                <a:spcPts val="0"/>
              </a:spcAft>
              <a:buClr>
                <a:schemeClr val="dk1"/>
              </a:buClr>
              <a:buSzPct val="100000"/>
              <a:buNone/>
            </a:pPr>
            <a:r>
              <a:rPr lang="en-US"/>
              <a:t>Repeatedly pop from Stack and add to Y each operator (on the top of Stack) which has the same precedence as or higher precedence than operator.</a:t>
            </a:r>
            <a:endParaRPr/>
          </a:p>
          <a:p>
            <a:pPr indent="0" lvl="1" marL="457200" rtl="0" algn="l">
              <a:lnSpc>
                <a:spcPct val="90000"/>
              </a:lnSpc>
              <a:spcBef>
                <a:spcPts val="500"/>
              </a:spcBef>
              <a:spcAft>
                <a:spcPts val="0"/>
              </a:spcAft>
              <a:buClr>
                <a:schemeClr val="dk1"/>
              </a:buClr>
              <a:buSzPct val="100000"/>
              <a:buNone/>
            </a:pPr>
            <a:r>
              <a:rPr lang="en-US"/>
              <a:t>Add operator to Stack.</a:t>
            </a:r>
            <a:br>
              <a:rPr lang="en-US"/>
            </a:br>
            <a:r>
              <a:rPr lang="en-US"/>
              <a:t>[End of If]</a:t>
            </a:r>
            <a:endParaRPr/>
          </a:p>
          <a:p>
            <a:pPr indent="0" lvl="0" marL="0" rtl="0" algn="l">
              <a:lnSpc>
                <a:spcPct val="90000"/>
              </a:lnSpc>
              <a:spcBef>
                <a:spcPts val="1000"/>
              </a:spcBef>
              <a:spcAft>
                <a:spcPts val="0"/>
              </a:spcAft>
              <a:buClr>
                <a:schemeClr val="dk1"/>
              </a:buClr>
              <a:buSzPct val="100000"/>
              <a:buNone/>
            </a:pPr>
            <a:r>
              <a:rPr lang="en-US"/>
              <a:t>7.      If a right parenthesis is encountered ,then:</a:t>
            </a:r>
            <a:endParaRPr/>
          </a:p>
          <a:p>
            <a:pPr indent="0" lvl="1" marL="457200" rtl="0" algn="l">
              <a:lnSpc>
                <a:spcPct val="90000"/>
              </a:lnSpc>
              <a:spcBef>
                <a:spcPts val="500"/>
              </a:spcBef>
              <a:spcAft>
                <a:spcPts val="0"/>
              </a:spcAft>
              <a:buClr>
                <a:schemeClr val="dk1"/>
              </a:buClr>
              <a:buSzPct val="100000"/>
              <a:buNone/>
            </a:pPr>
            <a:r>
              <a:rPr lang="en-US"/>
              <a:t>Repeatedly pop from Stack and add to Y each operator (on the top of Stack) until a left parenthesis is encountered.</a:t>
            </a:r>
            <a:endParaRPr/>
          </a:p>
          <a:p>
            <a:pPr indent="0" lvl="1" marL="457200" rtl="0" algn="l">
              <a:lnSpc>
                <a:spcPct val="90000"/>
              </a:lnSpc>
              <a:spcBef>
                <a:spcPts val="500"/>
              </a:spcBef>
              <a:spcAft>
                <a:spcPts val="0"/>
              </a:spcAft>
              <a:buClr>
                <a:schemeClr val="dk1"/>
              </a:buClr>
              <a:buSzPct val="100000"/>
              <a:buNone/>
            </a:pPr>
            <a:r>
              <a:rPr lang="en-US"/>
              <a:t>Remove the left Parenthesis.</a:t>
            </a:r>
            <a:br>
              <a:rPr lang="en-US"/>
            </a:br>
            <a:r>
              <a:rPr lang="en-US"/>
              <a:t>[End of If]</a:t>
            </a:r>
            <a:br>
              <a:rPr lang="en-US"/>
            </a:br>
            <a:r>
              <a:rPr lang="en-US"/>
              <a:t>[End of If]</a:t>
            </a:r>
            <a:endParaRPr/>
          </a:p>
          <a:p>
            <a:pPr indent="0" lvl="0" marL="0" rtl="0" algn="l">
              <a:lnSpc>
                <a:spcPct val="90000"/>
              </a:lnSpc>
              <a:spcBef>
                <a:spcPts val="1000"/>
              </a:spcBef>
              <a:spcAft>
                <a:spcPts val="0"/>
              </a:spcAft>
              <a:buClr>
                <a:schemeClr val="dk1"/>
              </a:buClr>
              <a:buSzPct val="100000"/>
              <a:buNone/>
            </a:pPr>
            <a:r>
              <a:rPr lang="en-US"/>
              <a:t>8.      END.</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c0be8c00f2_0_4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Dequeue</a:t>
            </a:r>
            <a:endParaRPr/>
          </a:p>
        </p:txBody>
      </p:sp>
      <p:sp>
        <p:nvSpPr>
          <p:cNvPr id="331" name="Google Shape;331;g1c0be8c00f2_0_4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0" lvl="0" marL="0" rtl="0" algn="just">
              <a:lnSpc>
                <a:spcPct val="115000"/>
              </a:lnSpc>
              <a:spcBef>
                <a:spcPts val="0"/>
              </a:spcBef>
              <a:spcAft>
                <a:spcPts val="0"/>
              </a:spcAft>
              <a:buClr>
                <a:schemeClr val="dk1"/>
              </a:buClr>
              <a:buSzPct val="48610"/>
              <a:buFont typeface="Arial"/>
              <a:buNone/>
            </a:pPr>
            <a:r>
              <a:rPr b="1" lang="en-US" sz="2262">
                <a:solidFill>
                  <a:srgbClr val="333333"/>
                </a:solidFill>
                <a:highlight>
                  <a:srgbClr val="FFFFFF"/>
                </a:highlight>
                <a:latin typeface="Times New Roman"/>
                <a:ea typeface="Times New Roman"/>
                <a:cs typeface="Times New Roman"/>
                <a:sym typeface="Times New Roman"/>
              </a:rPr>
              <a:t>Step 1:</a:t>
            </a:r>
            <a:r>
              <a:rPr lang="en-US" sz="2262">
                <a:solidFill>
                  <a:srgbClr val="333333"/>
                </a:solidFill>
                <a:highlight>
                  <a:srgbClr val="FFFFFF"/>
                </a:highlight>
                <a:latin typeface="Times New Roman"/>
                <a:ea typeface="Times New Roman"/>
                <a:cs typeface="Times New Roman"/>
                <a:sym typeface="Times New Roman"/>
              </a:rPr>
              <a:t> IF FRONT = -1</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Write " UNDERFLOW "</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Goto Step 4</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[END of IF]</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b="1" lang="en-US" sz="2262">
                <a:solidFill>
                  <a:srgbClr val="333333"/>
                </a:solidFill>
                <a:highlight>
                  <a:srgbClr val="FFFFFF"/>
                </a:highlight>
                <a:latin typeface="Times New Roman"/>
                <a:ea typeface="Times New Roman"/>
                <a:cs typeface="Times New Roman"/>
                <a:sym typeface="Times New Roman"/>
              </a:rPr>
              <a:t>Step 2:</a:t>
            </a:r>
            <a:r>
              <a:rPr lang="en-US" sz="2262">
                <a:solidFill>
                  <a:srgbClr val="333333"/>
                </a:solidFill>
                <a:highlight>
                  <a:srgbClr val="FFFFFF"/>
                </a:highlight>
                <a:latin typeface="Times New Roman"/>
                <a:ea typeface="Times New Roman"/>
                <a:cs typeface="Times New Roman"/>
                <a:sym typeface="Times New Roman"/>
              </a:rPr>
              <a:t> SET VAL = QUEUE[FRONT]</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b="1" lang="en-US" sz="2262">
                <a:solidFill>
                  <a:srgbClr val="333333"/>
                </a:solidFill>
                <a:highlight>
                  <a:srgbClr val="FFFFFF"/>
                </a:highlight>
                <a:latin typeface="Times New Roman"/>
                <a:ea typeface="Times New Roman"/>
                <a:cs typeface="Times New Roman"/>
                <a:sym typeface="Times New Roman"/>
              </a:rPr>
              <a:t>Step 3:</a:t>
            </a:r>
            <a:r>
              <a:rPr lang="en-US" sz="2262">
                <a:solidFill>
                  <a:srgbClr val="333333"/>
                </a:solidFill>
                <a:highlight>
                  <a:srgbClr val="FFFFFF"/>
                </a:highlight>
                <a:latin typeface="Times New Roman"/>
                <a:ea typeface="Times New Roman"/>
                <a:cs typeface="Times New Roman"/>
                <a:sym typeface="Times New Roman"/>
              </a:rPr>
              <a:t> IF FRONT = REAR</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SET FRONT = REAR = -1</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ELSE</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IF FRONT = MAX -1</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SET FRONT = 0</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ELSE</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SET FRONT = FRONT + 1</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[END of IF]</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[END OF IF]</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262">
                <a:solidFill>
                  <a:srgbClr val="333333"/>
                </a:solidFill>
                <a:highlight>
                  <a:srgbClr val="FFFFFF"/>
                </a:highlight>
                <a:latin typeface="Times New Roman"/>
                <a:ea typeface="Times New Roman"/>
                <a:cs typeface="Times New Roman"/>
                <a:sym typeface="Times New Roman"/>
              </a:rPr>
              <a:t>Step 4:</a:t>
            </a:r>
            <a:r>
              <a:rPr lang="en-US" sz="2262">
                <a:solidFill>
                  <a:srgbClr val="333333"/>
                </a:solidFill>
                <a:highlight>
                  <a:srgbClr val="FFFFFF"/>
                </a:highlight>
                <a:latin typeface="Times New Roman"/>
                <a:ea typeface="Times New Roman"/>
                <a:cs typeface="Times New Roman"/>
                <a:sym typeface="Times New Roman"/>
              </a:rPr>
              <a:t> EXIT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c0be8c00f2_0_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337" name="Google Shape;337;g1c0be8c00f2_0_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38" name="Google Shape;338;g1c0be8c00f2_0_35"/>
          <p:cNvPicPr preferRelativeResize="0"/>
          <p:nvPr/>
        </p:nvPicPr>
        <p:blipFill>
          <a:blip r:embed="rId3">
            <a:alphaModFix/>
          </a:blip>
          <a:stretch>
            <a:fillRect/>
          </a:stretch>
        </p:blipFill>
        <p:spPr>
          <a:xfrm>
            <a:off x="2545550" y="0"/>
            <a:ext cx="6708249" cy="68579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c0be8c00f2_0_5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Binary search</a:t>
            </a:r>
            <a:endParaRPr/>
          </a:p>
        </p:txBody>
      </p:sp>
      <p:sp>
        <p:nvSpPr>
          <p:cNvPr id="344" name="Google Shape;344;g1c0be8c00f2_0_5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fontScale="70000" lnSpcReduction="20000"/>
          </a:bodyPr>
          <a:lstStyle/>
          <a:p>
            <a:pPr indent="-451485" lvl="0" marL="800100" rtl="0" algn="l">
              <a:lnSpc>
                <a:spcPct val="115000"/>
              </a:lnSpc>
              <a:spcBef>
                <a:spcPts val="120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Binary Search is one of the fastest searching algorithms.</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It is used for finding the location of an element in a linear array.</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It works on the principle of divide and conquer technique.</a:t>
            </a:r>
            <a:endParaRPr sz="3300">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ct val="45454"/>
              <a:buFont typeface="Arial"/>
              <a:buNone/>
            </a:pPr>
            <a:r>
              <a:rPr lang="en-US" sz="3300">
                <a:solidFill>
                  <a:srgbClr val="303030"/>
                </a:solidFill>
                <a:highlight>
                  <a:srgbClr val="FFFFFF"/>
                </a:highlight>
                <a:latin typeface="Times New Roman"/>
                <a:ea typeface="Times New Roman"/>
                <a:cs typeface="Times New Roman"/>
                <a:sym typeface="Times New Roman"/>
              </a:rPr>
              <a:t> Binary Search Algorithm can be applied only on </a:t>
            </a:r>
            <a:r>
              <a:rPr b="1" lang="en-US" sz="3300">
                <a:solidFill>
                  <a:srgbClr val="303030"/>
                </a:solidFill>
                <a:highlight>
                  <a:srgbClr val="FFFFFF"/>
                </a:highlight>
                <a:latin typeface="Times New Roman"/>
                <a:ea typeface="Times New Roman"/>
                <a:cs typeface="Times New Roman"/>
                <a:sym typeface="Times New Roman"/>
              </a:rPr>
              <a:t>Sorted arrays</a:t>
            </a:r>
            <a:r>
              <a:rPr lang="en-US" sz="3300">
                <a:solidFill>
                  <a:srgbClr val="303030"/>
                </a:solidFill>
                <a:highlight>
                  <a:srgbClr val="FFFFFF"/>
                </a:highlight>
                <a:latin typeface="Times New Roman"/>
                <a:ea typeface="Times New Roman"/>
                <a:cs typeface="Times New Roman"/>
                <a:sym typeface="Times New Roman"/>
              </a:rPr>
              <a:t>.</a:t>
            </a:r>
            <a:endParaRPr sz="3300">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5454"/>
              <a:buFont typeface="Arial"/>
              <a:buNone/>
            </a:pPr>
            <a:r>
              <a:rPr lang="en-US" sz="3300">
                <a:solidFill>
                  <a:srgbClr val="303030"/>
                </a:solidFill>
                <a:highlight>
                  <a:srgbClr val="FFFFFF"/>
                </a:highlight>
                <a:latin typeface="Times New Roman"/>
                <a:ea typeface="Times New Roman"/>
                <a:cs typeface="Times New Roman"/>
                <a:sym typeface="Times New Roman"/>
              </a:rPr>
              <a:t> So, the elements must be arranged in-</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120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Either ascending order if the elements are numbers.</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Or dictionary order if the elements are strings.</a:t>
            </a:r>
            <a:endParaRPr sz="3300">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ct val="45454"/>
              <a:buFont typeface="Arial"/>
              <a:buNone/>
            </a:pPr>
            <a:r>
              <a:rPr lang="en-US" sz="3300">
                <a:solidFill>
                  <a:srgbClr val="303030"/>
                </a:solidFill>
                <a:highlight>
                  <a:srgbClr val="FFFFFF"/>
                </a:highlight>
                <a:latin typeface="Times New Roman"/>
                <a:ea typeface="Times New Roman"/>
                <a:cs typeface="Times New Roman"/>
                <a:sym typeface="Times New Roman"/>
              </a:rPr>
              <a:t> To apply binary search on an unsorted array,</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120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First, sort the array using some sorting technique.</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Then, use binary search algorithm.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c0be8c00f2_0_6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Binary search</a:t>
            </a:r>
            <a:endParaRPr/>
          </a:p>
        </p:txBody>
      </p:sp>
      <p:sp>
        <p:nvSpPr>
          <p:cNvPr id="350" name="Google Shape;350;g1c0be8c00f2_0_6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fontScale="62500" lnSpcReduction="20000"/>
          </a:bodyPr>
          <a:lstStyle/>
          <a:p>
            <a:pPr indent="0" lvl="0" marL="0" rtl="0" algn="just">
              <a:lnSpc>
                <a:spcPct val="115000"/>
              </a:lnSpc>
              <a:spcBef>
                <a:spcPts val="1600"/>
              </a:spcBef>
              <a:spcAft>
                <a:spcPts val="0"/>
              </a:spcAft>
              <a:buClr>
                <a:schemeClr val="dk1"/>
              </a:buClr>
              <a:buSzPct val="53571"/>
              <a:buFont typeface="Arial"/>
              <a:buNone/>
            </a:pPr>
            <a:r>
              <a:rPr lang="en-US">
                <a:solidFill>
                  <a:schemeClr val="dk1"/>
                </a:solidFill>
                <a:highlight>
                  <a:srgbClr val="FFFFFF"/>
                </a:highlight>
              </a:rPr>
              <a:t>1. In Binary Search technique, we search an element in a sorted array by recursively dividing the interval in half.</a:t>
            </a:r>
            <a:endParaRPr>
              <a:solidFill>
                <a:schemeClr val="dk1"/>
              </a:solidFill>
              <a:highlight>
                <a:srgbClr val="FFFFFF"/>
              </a:highlight>
            </a:endParaRPr>
          </a:p>
          <a:p>
            <a:pPr indent="0" lvl="0" marL="0" rtl="0" algn="just">
              <a:lnSpc>
                <a:spcPct val="115000"/>
              </a:lnSpc>
              <a:spcBef>
                <a:spcPts val="1600"/>
              </a:spcBef>
              <a:spcAft>
                <a:spcPts val="0"/>
              </a:spcAft>
              <a:buSzPct val="121428"/>
              <a:buNone/>
            </a:pPr>
            <a:r>
              <a:rPr lang="en-US">
                <a:solidFill>
                  <a:schemeClr val="dk1"/>
                </a:solidFill>
                <a:highlight>
                  <a:srgbClr val="FFFFFF"/>
                </a:highlight>
              </a:rPr>
              <a:t>2. Firstly, we take the whole array as an interval.</a:t>
            </a:r>
            <a:endParaRPr>
              <a:solidFill>
                <a:schemeClr val="dk1"/>
              </a:solidFill>
              <a:highlight>
                <a:srgbClr val="FFFFFF"/>
              </a:highlight>
            </a:endParaRPr>
          </a:p>
          <a:p>
            <a:pPr indent="0" lvl="0" marL="0" rtl="0" algn="just">
              <a:lnSpc>
                <a:spcPct val="115000"/>
              </a:lnSpc>
              <a:spcBef>
                <a:spcPts val="1600"/>
              </a:spcBef>
              <a:spcAft>
                <a:spcPts val="0"/>
              </a:spcAft>
              <a:buClr>
                <a:schemeClr val="dk1"/>
              </a:buClr>
              <a:buSzPct val="53571"/>
              <a:buFont typeface="Arial"/>
              <a:buNone/>
            </a:pPr>
            <a:r>
              <a:rPr lang="en-US">
                <a:solidFill>
                  <a:schemeClr val="dk1"/>
                </a:solidFill>
                <a:highlight>
                  <a:srgbClr val="FFFFFF"/>
                </a:highlight>
              </a:rPr>
              <a:t>3. </a:t>
            </a:r>
            <a:r>
              <a:rPr lang="en-US">
                <a:solidFill>
                  <a:srgbClr val="303030"/>
                </a:solidFill>
                <a:highlight>
                  <a:srgbClr val="FFFFFF"/>
                </a:highlight>
              </a:rPr>
              <a:t>If the element being searched is found to be the middle most element, its index is returned.</a:t>
            </a:r>
            <a:endParaRPr>
              <a:solidFill>
                <a:schemeClr val="dk1"/>
              </a:solidFill>
              <a:highlight>
                <a:srgbClr val="FFFFFF"/>
              </a:highlight>
            </a:endParaRPr>
          </a:p>
          <a:p>
            <a:pPr indent="0" lvl="0" marL="0" rtl="0" algn="just">
              <a:lnSpc>
                <a:spcPct val="115000"/>
              </a:lnSpc>
              <a:spcBef>
                <a:spcPts val="1600"/>
              </a:spcBef>
              <a:spcAft>
                <a:spcPts val="0"/>
              </a:spcAft>
              <a:buSzPct val="121428"/>
              <a:buNone/>
            </a:pPr>
            <a:r>
              <a:rPr lang="en-US">
                <a:solidFill>
                  <a:schemeClr val="dk1"/>
                </a:solidFill>
                <a:highlight>
                  <a:srgbClr val="FFFFFF"/>
                </a:highlight>
              </a:rPr>
              <a:t>3. </a:t>
            </a:r>
            <a:r>
              <a:rPr lang="en-US">
                <a:solidFill>
                  <a:srgbClr val="303030"/>
                </a:solidFill>
                <a:highlight>
                  <a:srgbClr val="FFFFFF"/>
                </a:highlight>
              </a:rPr>
              <a:t>If the element being searched is found to be smaller than the middle most element, then its search is further continued in the left sub array of the middle most element.</a:t>
            </a:r>
            <a:endParaRPr>
              <a:solidFill>
                <a:srgbClr val="303030"/>
              </a:solidFill>
              <a:highlight>
                <a:srgbClr val="FFFFFF"/>
              </a:highlight>
            </a:endParaRPr>
          </a:p>
          <a:p>
            <a:pPr indent="0" lvl="0" marL="0" rtl="0" algn="just">
              <a:lnSpc>
                <a:spcPct val="115000"/>
              </a:lnSpc>
              <a:spcBef>
                <a:spcPts val="1600"/>
              </a:spcBef>
              <a:spcAft>
                <a:spcPts val="0"/>
              </a:spcAft>
              <a:buSzPct val="121428"/>
              <a:buNone/>
            </a:pPr>
            <a:r>
              <a:rPr lang="en-US">
                <a:solidFill>
                  <a:schemeClr val="dk1"/>
                </a:solidFill>
                <a:highlight>
                  <a:srgbClr val="FFFFFF"/>
                </a:highlight>
              </a:rPr>
              <a:t>4. </a:t>
            </a:r>
            <a:r>
              <a:rPr lang="en-US">
                <a:solidFill>
                  <a:srgbClr val="303030"/>
                </a:solidFill>
                <a:highlight>
                  <a:srgbClr val="FFFFFF"/>
                </a:highlight>
              </a:rPr>
              <a:t>f the element being searched is found to be greater than the middle most element, then its search is further continued in the right sub array of the middle most element.</a:t>
            </a:r>
            <a:endParaRPr>
              <a:solidFill>
                <a:srgbClr val="303030"/>
              </a:solidFill>
              <a:highlight>
                <a:srgbClr val="FFFFFF"/>
              </a:highlight>
            </a:endParaRPr>
          </a:p>
          <a:p>
            <a:pPr indent="0" lvl="0" marL="0" rtl="0" algn="just">
              <a:lnSpc>
                <a:spcPct val="115000"/>
              </a:lnSpc>
              <a:spcBef>
                <a:spcPts val="1600"/>
              </a:spcBef>
              <a:spcAft>
                <a:spcPts val="0"/>
              </a:spcAft>
              <a:buSzPct val="121428"/>
              <a:buNone/>
            </a:pPr>
            <a:r>
              <a:rPr lang="en-US">
                <a:solidFill>
                  <a:schemeClr val="dk1"/>
                </a:solidFill>
                <a:highlight>
                  <a:srgbClr val="FFFFFF"/>
                </a:highlight>
              </a:rPr>
              <a:t>5. </a:t>
            </a:r>
            <a:r>
              <a:rPr lang="en-US">
                <a:solidFill>
                  <a:srgbClr val="303030"/>
                </a:solidFill>
                <a:highlight>
                  <a:srgbClr val="FFFFFF"/>
                </a:highlight>
              </a:rPr>
              <a:t>This iteration keeps on repeating on the sub arrays until the desired element is found or size of the sub array reduces to zero.</a:t>
            </a:r>
            <a:endParaRPr>
              <a:solidFill>
                <a:srgbClr val="303030"/>
              </a:solidFill>
              <a:highlight>
                <a:srgbClr val="FFFFFF"/>
              </a:highlight>
            </a:endParaRPr>
          </a:p>
          <a:p>
            <a:pPr indent="0" lvl="0" marL="0" rtl="0" algn="just">
              <a:lnSpc>
                <a:spcPct val="115000"/>
              </a:lnSpc>
              <a:spcBef>
                <a:spcPts val="1600"/>
              </a:spcBef>
              <a:spcAft>
                <a:spcPts val="0"/>
              </a:spcAft>
              <a:buClr>
                <a:schemeClr val="dk1"/>
              </a:buClr>
              <a:buSzPct val="78947"/>
              <a:buFont typeface="Arial"/>
              <a:buNone/>
            </a:pPr>
            <a:r>
              <a:t/>
            </a:r>
            <a:endParaRPr sz="1900">
              <a:solidFill>
                <a:schemeClr val="dk1"/>
              </a:solidFill>
              <a:highlight>
                <a:srgbClr val="FFFFFF"/>
              </a:highlight>
            </a:endParaRPr>
          </a:p>
          <a:p>
            <a:pPr indent="0" lvl="0" marL="0" rtl="0" algn="l">
              <a:lnSpc>
                <a:spcPct val="115000"/>
              </a:lnSpc>
              <a:spcBef>
                <a:spcPts val="1600"/>
              </a:spcBef>
              <a:spcAft>
                <a:spcPts val="1600"/>
              </a:spcAft>
              <a:buSzPct val="121428"/>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c0be8c00f2_0_69"/>
          <p:cNvSpPr txBox="1"/>
          <p:nvPr>
            <p:ph type="title"/>
          </p:nvPr>
        </p:nvSpPr>
        <p:spPr>
          <a:xfrm>
            <a:off x="487233" y="74100"/>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Algorithm</a:t>
            </a:r>
            <a:endParaRPr/>
          </a:p>
        </p:txBody>
      </p:sp>
      <p:sp>
        <p:nvSpPr>
          <p:cNvPr id="356" name="Google Shape;356;g1c0be8c00f2_0_69"/>
          <p:cNvSpPr txBox="1"/>
          <p:nvPr>
            <p:ph idx="1" type="body"/>
          </p:nvPr>
        </p:nvSpPr>
        <p:spPr>
          <a:xfrm>
            <a:off x="415600" y="909933"/>
            <a:ext cx="4723500" cy="5751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int binarySearch(int arr[], int l, int r, int x)</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if (r &gt;= l) {</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int mid = l + (r - l) / 2;</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 If the element is present at the middle</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if (arr[mid] == x)</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return mid;</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1600">
                <a:solidFill>
                  <a:srgbClr val="273239"/>
                </a:solidFill>
                <a:highlight>
                  <a:srgbClr val="FFFFFF"/>
                </a:highlight>
                <a:latin typeface="Times New Roman"/>
                <a:ea typeface="Times New Roman"/>
                <a:cs typeface="Times New Roman"/>
                <a:sym typeface="Times New Roman"/>
              </a:rPr>
              <a:t>     // If element is smaller than mid, then</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1600">
                <a:solidFill>
                  <a:srgbClr val="273239"/>
                </a:solidFill>
                <a:highlight>
                  <a:srgbClr val="FFFFFF"/>
                </a:highlight>
                <a:latin typeface="Times New Roman"/>
                <a:ea typeface="Times New Roman"/>
                <a:cs typeface="Times New Roman"/>
                <a:sym typeface="Times New Roman"/>
              </a:rPr>
              <a:t>        // it can only be present in left subarray</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1600">
                <a:solidFill>
                  <a:srgbClr val="273239"/>
                </a:solidFill>
                <a:highlight>
                  <a:srgbClr val="FFFFFF"/>
                </a:highlight>
                <a:latin typeface="Times New Roman"/>
                <a:ea typeface="Times New Roman"/>
                <a:cs typeface="Times New Roman"/>
                <a:sym typeface="Times New Roman"/>
              </a:rPr>
              <a:t>        if (arr[mid] &gt; x)</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1600">
                <a:solidFill>
                  <a:srgbClr val="273239"/>
                </a:solidFill>
                <a:highlight>
                  <a:srgbClr val="FFFFFF"/>
                </a:highlight>
                <a:latin typeface="Times New Roman"/>
                <a:ea typeface="Times New Roman"/>
                <a:cs typeface="Times New Roman"/>
                <a:sym typeface="Times New Roman"/>
              </a:rPr>
              <a:t>            return binarySearch(arr, l, mid - 1, x);</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SzPts val="2400"/>
              <a:buNone/>
            </a:pPr>
            <a:r>
              <a:t/>
            </a:r>
            <a:endParaRPr sz="1600">
              <a:latin typeface="Times New Roman"/>
              <a:ea typeface="Times New Roman"/>
              <a:cs typeface="Times New Roman"/>
              <a:sym typeface="Times New Roman"/>
            </a:endParaRPr>
          </a:p>
        </p:txBody>
      </p:sp>
      <p:sp>
        <p:nvSpPr>
          <p:cNvPr id="357" name="Google Shape;357;g1c0be8c00f2_0_69"/>
          <p:cNvSpPr txBox="1"/>
          <p:nvPr/>
        </p:nvSpPr>
        <p:spPr>
          <a:xfrm>
            <a:off x="4995933" y="822867"/>
            <a:ext cx="6338400" cy="59118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chemeClr val="dk1"/>
              </a:buClr>
              <a:buSzPts val="1500"/>
              <a:buFont typeface="Arial"/>
              <a:buNone/>
            </a:pPr>
            <a:r>
              <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 Else the element can only be present</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 in right subarray</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return binarySearch(arr, mid + 1, r, x);</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 We reach here when element is not</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 present in array</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return -1;</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c0be8c00f2_0_7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Example</a:t>
            </a:r>
            <a:endParaRPr/>
          </a:p>
        </p:txBody>
      </p:sp>
      <p:sp>
        <p:nvSpPr>
          <p:cNvPr id="363" name="Google Shape;363;g1c0be8c00f2_0_7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400"/>
              </a:spcBef>
              <a:spcAft>
                <a:spcPts val="0"/>
              </a:spcAft>
              <a:buClr>
                <a:schemeClr val="dk1"/>
              </a:buClr>
              <a:buSzPts val="1500"/>
              <a:buFont typeface="Arial"/>
              <a:buNone/>
            </a:pPr>
            <a:r>
              <a:rPr lang="en-US" sz="1400">
                <a:solidFill>
                  <a:srgbClr val="303030"/>
                </a:solidFill>
                <a:highlight>
                  <a:srgbClr val="FFFFFF"/>
                </a:highlight>
              </a:rPr>
              <a:t>Consider-</a:t>
            </a:r>
            <a:endParaRPr sz="1400">
              <a:solidFill>
                <a:srgbClr val="303030"/>
              </a:solidFill>
              <a:highlight>
                <a:srgbClr val="FFFFFF"/>
              </a:highlight>
            </a:endParaRPr>
          </a:p>
          <a:p>
            <a:pPr indent="-393700" lvl="0" marL="800100" rtl="0" algn="l">
              <a:lnSpc>
                <a:spcPct val="115000"/>
              </a:lnSpc>
              <a:spcBef>
                <a:spcPts val="1200"/>
              </a:spcBef>
              <a:spcAft>
                <a:spcPts val="0"/>
              </a:spcAft>
              <a:buClr>
                <a:srgbClr val="303030"/>
              </a:buClr>
              <a:buSzPts val="1400"/>
              <a:buChar char="●"/>
            </a:pPr>
            <a:r>
              <a:rPr lang="en-US" sz="1400">
                <a:solidFill>
                  <a:srgbClr val="303030"/>
                </a:solidFill>
                <a:highlight>
                  <a:srgbClr val="FFFFFF"/>
                </a:highlight>
              </a:rPr>
              <a:t>We are given the following sorted linear array.</a:t>
            </a:r>
            <a:endParaRPr sz="1400">
              <a:solidFill>
                <a:srgbClr val="303030"/>
              </a:solidFill>
              <a:highlight>
                <a:srgbClr val="FFFFFF"/>
              </a:highlight>
            </a:endParaRPr>
          </a:p>
          <a:p>
            <a:pPr indent="-393700" lvl="0" marL="800100" rtl="0" algn="l">
              <a:lnSpc>
                <a:spcPct val="115000"/>
              </a:lnSpc>
              <a:spcBef>
                <a:spcPts val="0"/>
              </a:spcBef>
              <a:spcAft>
                <a:spcPts val="0"/>
              </a:spcAft>
              <a:buClr>
                <a:srgbClr val="303030"/>
              </a:buClr>
              <a:buSzPts val="1400"/>
              <a:buChar char="●"/>
            </a:pPr>
            <a:r>
              <a:rPr lang="en-US" sz="1400">
                <a:solidFill>
                  <a:srgbClr val="303030"/>
                </a:solidFill>
                <a:highlight>
                  <a:srgbClr val="FFFFFF"/>
                </a:highlight>
              </a:rPr>
              <a:t>Element 15 has to be searched in it using Binary Search Algorithm.</a:t>
            </a:r>
            <a:endParaRPr sz="1400">
              <a:solidFill>
                <a:srgbClr val="303030"/>
              </a:solidFill>
              <a:highlight>
                <a:srgbClr val="FFFFFF"/>
              </a:highlight>
            </a:endParaRPr>
          </a:p>
          <a:p>
            <a:pPr indent="0" lvl="0" marL="0" rtl="0" algn="l">
              <a:lnSpc>
                <a:spcPct val="115000"/>
              </a:lnSpc>
              <a:spcBef>
                <a:spcPts val="2000"/>
              </a:spcBef>
              <a:spcAft>
                <a:spcPts val="0"/>
              </a:spcAft>
              <a:buClr>
                <a:schemeClr val="dk1"/>
              </a:buClr>
              <a:buSzPts val="1500"/>
              <a:buFont typeface="Arial"/>
              <a:buNone/>
            </a:pPr>
            <a:r>
              <a:rPr lang="en-US" sz="1400">
                <a:solidFill>
                  <a:srgbClr val="303030"/>
                </a:solidFill>
                <a:highlight>
                  <a:srgbClr val="FFFFFF"/>
                </a:highlight>
              </a:rPr>
              <a:t> </a:t>
            </a:r>
            <a:endParaRPr sz="1400">
              <a:solidFill>
                <a:srgbClr val="303030"/>
              </a:solidFill>
              <a:highlight>
                <a:srgbClr val="FFFFFF"/>
              </a:highlight>
            </a:endParaRPr>
          </a:p>
          <a:p>
            <a:pPr indent="0" lvl="0" marL="0" rtl="0" algn="l">
              <a:lnSpc>
                <a:spcPct val="115000"/>
              </a:lnSpc>
              <a:spcBef>
                <a:spcPts val="1200"/>
              </a:spcBef>
              <a:spcAft>
                <a:spcPts val="1600"/>
              </a:spcAft>
              <a:buSzPts val="2400"/>
              <a:buNone/>
            </a:pPr>
            <a:r>
              <a:t/>
            </a:r>
            <a:endParaRPr/>
          </a:p>
        </p:txBody>
      </p:sp>
      <p:pic>
        <p:nvPicPr>
          <p:cNvPr id="364" name="Google Shape;364;g1c0be8c00f2_0_75"/>
          <p:cNvPicPr preferRelativeResize="0"/>
          <p:nvPr/>
        </p:nvPicPr>
        <p:blipFill rotWithShape="1">
          <a:blip r:embed="rId3">
            <a:alphaModFix/>
          </a:blip>
          <a:srcRect b="0" l="0" r="0" t="0"/>
          <a:stretch/>
        </p:blipFill>
        <p:spPr>
          <a:xfrm>
            <a:off x="0" y="1432469"/>
            <a:ext cx="12192000" cy="539123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c0be8c00f2_0_145"/>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Fibonacci search</a:t>
            </a:r>
            <a:endParaRPr/>
          </a:p>
        </p:txBody>
      </p:sp>
      <p:sp>
        <p:nvSpPr>
          <p:cNvPr id="370" name="Google Shape;370;g1c0be8c00f2_0_145"/>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365125" lvl="0" marL="457200" rtl="0" algn="just">
              <a:spcBef>
                <a:spcPts val="0"/>
              </a:spcBef>
              <a:spcAft>
                <a:spcPts val="0"/>
              </a:spcAft>
              <a:buSzPts val="2150"/>
              <a:buFont typeface="Times New Roman"/>
              <a:buChar char="●"/>
            </a:pPr>
            <a:r>
              <a:rPr b="1" lang="en-US" sz="2150">
                <a:highlight>
                  <a:schemeClr val="lt1"/>
                </a:highlight>
                <a:latin typeface="Times New Roman"/>
                <a:ea typeface="Times New Roman"/>
                <a:cs typeface="Times New Roman"/>
                <a:sym typeface="Times New Roman"/>
              </a:rPr>
              <a:t>Fibonacci search</a:t>
            </a:r>
            <a:r>
              <a:rPr lang="en-US" sz="2150">
                <a:highlight>
                  <a:schemeClr val="lt1"/>
                </a:highlight>
                <a:latin typeface="Times New Roman"/>
                <a:ea typeface="Times New Roman"/>
                <a:cs typeface="Times New Roman"/>
                <a:sym typeface="Times New Roman"/>
              </a:rPr>
              <a:t> is an efficient search algorithm based on </a:t>
            </a:r>
            <a:r>
              <a:rPr b="1" lang="en-US" sz="2150">
                <a:highlight>
                  <a:schemeClr val="lt1"/>
                </a:highlight>
                <a:latin typeface="Times New Roman"/>
                <a:ea typeface="Times New Roman"/>
                <a:cs typeface="Times New Roman"/>
                <a:sym typeface="Times New Roman"/>
              </a:rPr>
              <a:t>divide and conquer</a:t>
            </a:r>
            <a:r>
              <a:rPr lang="en-US" sz="2150">
                <a:highlight>
                  <a:schemeClr val="lt1"/>
                </a:highlight>
                <a:latin typeface="Times New Roman"/>
                <a:ea typeface="Times New Roman"/>
                <a:cs typeface="Times New Roman"/>
                <a:sym typeface="Times New Roman"/>
              </a:rPr>
              <a:t> principle that can find an element in the given </a:t>
            </a:r>
            <a:r>
              <a:rPr b="1" lang="en-US" sz="2150">
                <a:highlight>
                  <a:schemeClr val="lt1"/>
                </a:highlight>
                <a:latin typeface="Times New Roman"/>
                <a:ea typeface="Times New Roman"/>
                <a:cs typeface="Times New Roman"/>
                <a:sym typeface="Times New Roman"/>
              </a:rPr>
              <a:t>sorted array</a:t>
            </a:r>
            <a:r>
              <a:rPr lang="en-US" sz="2150">
                <a:highlight>
                  <a:schemeClr val="lt1"/>
                </a:highlight>
                <a:latin typeface="Times New Roman"/>
                <a:ea typeface="Times New Roman"/>
                <a:cs typeface="Times New Roman"/>
                <a:sym typeface="Times New Roman"/>
              </a:rPr>
              <a:t> with the help of Fibonacci series in </a:t>
            </a:r>
            <a:r>
              <a:rPr b="1" lang="en-US" sz="2150">
                <a:highlight>
                  <a:schemeClr val="lt1"/>
                </a:highlight>
                <a:latin typeface="Times New Roman"/>
                <a:ea typeface="Times New Roman"/>
                <a:cs typeface="Times New Roman"/>
                <a:sym typeface="Times New Roman"/>
              </a:rPr>
              <a:t>O(log N)</a:t>
            </a:r>
            <a:r>
              <a:rPr lang="en-US" sz="2150">
                <a:highlight>
                  <a:schemeClr val="lt1"/>
                </a:highlight>
                <a:latin typeface="Times New Roman"/>
                <a:ea typeface="Times New Roman"/>
                <a:cs typeface="Times New Roman"/>
                <a:sym typeface="Times New Roman"/>
              </a:rPr>
              <a:t> time complexity. This is based on Fibonacci series which is an infinite sequence of numbers denoting a pattern which is captured by the following equation:</a:t>
            </a:r>
            <a:endParaRPr sz="2150">
              <a:highlight>
                <a:schemeClr val="lt1"/>
              </a:highlight>
              <a:latin typeface="Times New Roman"/>
              <a:ea typeface="Times New Roman"/>
              <a:cs typeface="Times New Roman"/>
              <a:sym typeface="Times New Roman"/>
            </a:endParaRPr>
          </a:p>
          <a:p>
            <a:pPr indent="-365125" lvl="0" marL="457200" rtl="0" algn="just">
              <a:spcBef>
                <a:spcPts val="0"/>
              </a:spcBef>
              <a:spcAft>
                <a:spcPts val="0"/>
              </a:spcAft>
              <a:buSzPts val="2150"/>
              <a:buFont typeface="Times New Roman"/>
              <a:buChar char="●"/>
            </a:pPr>
            <a:r>
              <a:rPr b="1" lang="en-US" sz="2150">
                <a:highlight>
                  <a:schemeClr val="lt1"/>
                </a:highlight>
                <a:latin typeface="Times New Roman"/>
                <a:ea typeface="Times New Roman"/>
                <a:cs typeface="Times New Roman"/>
                <a:sym typeface="Times New Roman"/>
              </a:rPr>
              <a:t>F(n+1)=F(n)+F(n-1)</a:t>
            </a:r>
            <a:endParaRPr b="1" sz="2150">
              <a:highlight>
                <a:schemeClr val="lt1"/>
              </a:highlight>
              <a:latin typeface="Times New Roman"/>
              <a:ea typeface="Times New Roman"/>
              <a:cs typeface="Times New Roman"/>
              <a:sym typeface="Times New Roman"/>
            </a:endParaRPr>
          </a:p>
          <a:p>
            <a:pPr indent="-365125" lvl="0" marL="457200" rtl="0" algn="just">
              <a:spcBef>
                <a:spcPts val="0"/>
              </a:spcBef>
              <a:spcAft>
                <a:spcPts val="0"/>
              </a:spcAft>
              <a:buSzPts val="2150"/>
              <a:buFont typeface="Times New Roman"/>
              <a:buChar char="●"/>
            </a:pPr>
            <a:r>
              <a:rPr lang="en-US" sz="2150">
                <a:highlight>
                  <a:schemeClr val="lt1"/>
                </a:highlight>
                <a:latin typeface="Times New Roman"/>
                <a:ea typeface="Times New Roman"/>
                <a:cs typeface="Times New Roman"/>
                <a:sym typeface="Times New Roman"/>
              </a:rPr>
              <a:t>where F(i) is the ith number of the Fibonacci series where F(0) and F(1) are defined as 0 and 1 respectively.</a:t>
            </a:r>
            <a:endParaRPr sz="2150">
              <a:highlight>
                <a:schemeClr val="lt1"/>
              </a:highlight>
              <a:latin typeface="Times New Roman"/>
              <a:ea typeface="Times New Roman"/>
              <a:cs typeface="Times New Roman"/>
              <a:sym typeface="Times New Roman"/>
            </a:endParaRPr>
          </a:p>
          <a:p>
            <a:pPr indent="-365125" lvl="0" marL="457200" rtl="0" algn="just">
              <a:spcBef>
                <a:spcPts val="0"/>
              </a:spcBef>
              <a:spcAft>
                <a:spcPts val="0"/>
              </a:spcAft>
              <a:buSzPts val="2150"/>
              <a:buFont typeface="Times New Roman"/>
              <a:buChar char="●"/>
            </a:pPr>
            <a:r>
              <a:rPr lang="en-US" sz="2150">
                <a:highlight>
                  <a:schemeClr val="lt1"/>
                </a:highlight>
                <a:latin typeface="Times New Roman"/>
                <a:ea typeface="Times New Roman"/>
                <a:cs typeface="Times New Roman"/>
                <a:sym typeface="Times New Roman"/>
              </a:rPr>
              <a:t>The first few Fibonacci numbers are:</a:t>
            </a:r>
            <a:endParaRPr sz="2150">
              <a:highlight>
                <a:schemeClr val="lt1"/>
              </a:highlight>
              <a:latin typeface="Times New Roman"/>
              <a:ea typeface="Times New Roman"/>
              <a:cs typeface="Times New Roman"/>
              <a:sym typeface="Times New Roman"/>
            </a:endParaRPr>
          </a:p>
          <a:p>
            <a:pPr indent="-365125" lvl="0" marL="457200" rtl="0" algn="just">
              <a:spcBef>
                <a:spcPts val="0"/>
              </a:spcBef>
              <a:spcAft>
                <a:spcPts val="0"/>
              </a:spcAft>
              <a:buSzPts val="2150"/>
              <a:buFont typeface="Times New Roman"/>
              <a:buChar char="●"/>
            </a:pPr>
            <a:r>
              <a:rPr b="1" lang="en-US" sz="2150">
                <a:highlight>
                  <a:schemeClr val="lt1"/>
                </a:highlight>
                <a:latin typeface="Times New Roman"/>
                <a:ea typeface="Times New Roman"/>
                <a:cs typeface="Times New Roman"/>
                <a:sym typeface="Times New Roman"/>
              </a:rPr>
              <a:t>0,1,1,2,3,5,8,13....</a:t>
            </a:r>
            <a:endParaRPr b="1" sz="2150">
              <a:highlight>
                <a:schemeClr val="lt1"/>
              </a:highlight>
              <a:latin typeface="Times New Roman"/>
              <a:ea typeface="Times New Roman"/>
              <a:cs typeface="Times New Roman"/>
              <a:sym typeface="Times New Roman"/>
            </a:endParaRPr>
          </a:p>
          <a:p>
            <a:pPr indent="0" lvl="0" marL="0" rtl="0" algn="l">
              <a:spcBef>
                <a:spcPts val="2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c0be8c00f2_0_151"/>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Clr>
                <a:schemeClr val="dk1"/>
              </a:buClr>
              <a:buSzPts val="990"/>
              <a:buFont typeface="Arial"/>
              <a:buNone/>
            </a:pPr>
            <a:r>
              <a:rPr lang="en-US"/>
              <a:t>Fibonacci search</a:t>
            </a:r>
            <a:endParaRPr/>
          </a:p>
        </p:txBody>
      </p:sp>
      <p:sp>
        <p:nvSpPr>
          <p:cNvPr id="376" name="Google Shape;376;g1c0be8c00f2_0_15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lnSpcReduction="10000"/>
          </a:bodyPr>
          <a:lstStyle/>
          <a:p>
            <a:pPr indent="0" lvl="0" marL="0" rtl="0" algn="just">
              <a:spcBef>
                <a:spcPts val="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F(0) = 0</a:t>
            </a:r>
            <a:endParaRPr sz="1958">
              <a:highlight>
                <a:schemeClr val="lt1"/>
              </a:highlight>
              <a:latin typeface="Times New Roman"/>
              <a:ea typeface="Times New Roman"/>
              <a:cs typeface="Times New Roman"/>
              <a:sym typeface="Times New Roman"/>
            </a:endParaRPr>
          </a:p>
          <a:p>
            <a:pPr indent="0" lvl="0" marL="0" rtl="0" algn="just">
              <a:spcBef>
                <a:spcPts val="200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F(1) = 1</a:t>
            </a:r>
            <a:endParaRPr sz="1958">
              <a:highlight>
                <a:schemeClr val="lt1"/>
              </a:highlight>
              <a:latin typeface="Times New Roman"/>
              <a:ea typeface="Times New Roman"/>
              <a:cs typeface="Times New Roman"/>
              <a:sym typeface="Times New Roman"/>
            </a:endParaRPr>
          </a:p>
          <a:p>
            <a:pPr indent="0" lvl="0" marL="0" rtl="0" algn="just">
              <a:spcBef>
                <a:spcPts val="200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F(2) = F(1) + F(0) = 1 + 0 = 1</a:t>
            </a:r>
            <a:endParaRPr sz="1958">
              <a:highlight>
                <a:schemeClr val="lt1"/>
              </a:highlight>
              <a:latin typeface="Times New Roman"/>
              <a:ea typeface="Times New Roman"/>
              <a:cs typeface="Times New Roman"/>
              <a:sym typeface="Times New Roman"/>
            </a:endParaRPr>
          </a:p>
          <a:p>
            <a:pPr indent="0" lvl="0" marL="0" rtl="0" algn="just">
              <a:spcBef>
                <a:spcPts val="200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F(3) = F(2) + F(1) = 1 + 1 = 2</a:t>
            </a:r>
            <a:endParaRPr sz="1958">
              <a:highlight>
                <a:schemeClr val="lt1"/>
              </a:highlight>
              <a:latin typeface="Times New Roman"/>
              <a:ea typeface="Times New Roman"/>
              <a:cs typeface="Times New Roman"/>
              <a:sym typeface="Times New Roman"/>
            </a:endParaRPr>
          </a:p>
          <a:p>
            <a:pPr indent="0" lvl="0" marL="0" rtl="0" algn="just">
              <a:spcBef>
                <a:spcPts val="200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F(4) = F(3) + F(2) = 1 + 2 = 3 and so continues the series</a:t>
            </a:r>
            <a:endParaRPr sz="1958">
              <a:highlight>
                <a:schemeClr val="lt1"/>
              </a:highlight>
              <a:latin typeface="Times New Roman"/>
              <a:ea typeface="Times New Roman"/>
              <a:cs typeface="Times New Roman"/>
              <a:sym typeface="Times New Roman"/>
            </a:endParaRPr>
          </a:p>
          <a:p>
            <a:pPr indent="-352940" lvl="0" marL="457200" rtl="0" algn="just">
              <a:spcBef>
                <a:spcPts val="2000"/>
              </a:spcBef>
              <a:spcAft>
                <a:spcPts val="0"/>
              </a:spcAft>
              <a:buSzPts val="1958"/>
              <a:buFont typeface="Times New Roman"/>
              <a:buChar char="●"/>
            </a:pPr>
            <a:r>
              <a:rPr lang="en-US" sz="1958">
                <a:highlight>
                  <a:schemeClr val="lt1"/>
                </a:highlight>
                <a:latin typeface="Times New Roman"/>
                <a:ea typeface="Times New Roman"/>
                <a:cs typeface="Times New Roman"/>
                <a:sym typeface="Times New Roman"/>
              </a:rPr>
              <a:t>Other searches like binary search also work for the similar principle on splitting the search space to a smaller space but what makes Fibonacci search different is that it divides the array in </a:t>
            </a:r>
            <a:r>
              <a:rPr b="1" lang="en-US" sz="1958">
                <a:highlight>
                  <a:schemeClr val="lt1"/>
                </a:highlight>
                <a:latin typeface="Times New Roman"/>
                <a:ea typeface="Times New Roman"/>
                <a:cs typeface="Times New Roman"/>
                <a:sym typeface="Times New Roman"/>
              </a:rPr>
              <a:t>unequal parts</a:t>
            </a:r>
            <a:r>
              <a:rPr lang="en-US" sz="1958">
                <a:highlight>
                  <a:schemeClr val="lt1"/>
                </a:highlight>
                <a:latin typeface="Times New Roman"/>
                <a:ea typeface="Times New Roman"/>
                <a:cs typeface="Times New Roman"/>
                <a:sym typeface="Times New Roman"/>
              </a:rPr>
              <a:t> and operations involved in this search are </a:t>
            </a:r>
            <a:r>
              <a:rPr b="1" lang="en-US" sz="1958">
                <a:highlight>
                  <a:schemeClr val="lt1"/>
                </a:highlight>
                <a:latin typeface="Times New Roman"/>
                <a:ea typeface="Times New Roman"/>
                <a:cs typeface="Times New Roman"/>
                <a:sym typeface="Times New Roman"/>
              </a:rPr>
              <a:t>addition and subtraction</a:t>
            </a:r>
            <a:r>
              <a:rPr lang="en-US" sz="1958">
                <a:highlight>
                  <a:schemeClr val="lt1"/>
                </a:highlight>
                <a:latin typeface="Times New Roman"/>
                <a:ea typeface="Times New Roman"/>
                <a:cs typeface="Times New Roman"/>
                <a:sym typeface="Times New Roman"/>
              </a:rPr>
              <a:t> only which means light arithmetic operations takes place and hence </a:t>
            </a:r>
            <a:r>
              <a:rPr b="1" lang="en-US" sz="1958">
                <a:highlight>
                  <a:schemeClr val="lt1"/>
                </a:highlight>
                <a:latin typeface="Times New Roman"/>
                <a:ea typeface="Times New Roman"/>
                <a:cs typeface="Times New Roman"/>
                <a:sym typeface="Times New Roman"/>
              </a:rPr>
              <a:t>reducing the work load of the computing machine</a:t>
            </a:r>
            <a:r>
              <a:rPr lang="en-US" sz="1958">
                <a:highlight>
                  <a:schemeClr val="lt1"/>
                </a:highlight>
                <a:latin typeface="Times New Roman"/>
                <a:ea typeface="Times New Roman"/>
                <a:cs typeface="Times New Roman"/>
                <a:sym typeface="Times New Roman"/>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c0be8c00f2_0_157"/>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Algorithm</a:t>
            </a:r>
            <a:endParaRPr/>
          </a:p>
        </p:txBody>
      </p:sp>
      <p:sp>
        <p:nvSpPr>
          <p:cNvPr id="382" name="Google Shape;382;g1c0be8c00f2_0_157"/>
          <p:cNvSpPr txBox="1"/>
          <p:nvPr>
            <p:ph idx="1" type="body"/>
          </p:nvPr>
        </p:nvSpPr>
        <p:spPr>
          <a:xfrm>
            <a:off x="415600" y="1536624"/>
            <a:ext cx="11360700" cy="5066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Let the searched element be x.</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The idea is to first find the smallest Fibonacci number (F(k)) that is greater than or equal to the length of the given array n</a:t>
            </a:r>
            <a:endParaRPr sz="1800">
              <a:highlight>
                <a:srgbClr val="FFFFFF"/>
              </a:highlight>
              <a:latin typeface="Times New Roman"/>
              <a:ea typeface="Times New Roman"/>
              <a:cs typeface="Times New Roman"/>
              <a:sym typeface="Times New Roman"/>
            </a:endParaRPr>
          </a:p>
          <a:p>
            <a:pPr indent="-342900" lvl="0" marL="457200" rtl="0" algn="l">
              <a:lnSpc>
                <a:spcPct val="158000"/>
              </a:lnSpc>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Let the two Fibonacci numbers preceding it be F(k1) [(k-1)’th Fibonacci Number] and F(k2) [(k-2)’th Fibonacci Number.</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if F(k)=0 then stop and print the message as element not found.</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set offset=-1</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i= min(offset +F(k-2),n-1)</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if x==a[i] </a:t>
            </a:r>
            <a:endParaRPr sz="1800">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return i and search successful</a:t>
            </a:r>
            <a:endParaRPr sz="18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if s&gt;</a:t>
            </a:r>
            <a:r>
              <a:rPr lang="en-US" sz="1800">
                <a:highlight>
                  <a:srgbClr val="FFFFFF"/>
                </a:highlight>
                <a:latin typeface="Times New Roman"/>
                <a:ea typeface="Times New Roman"/>
                <a:cs typeface="Times New Roman"/>
                <a:sym typeface="Times New Roman"/>
              </a:rPr>
              <a:t>a[i]</a:t>
            </a:r>
            <a:endParaRPr sz="1800">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k=k-1, offset=i and repeat step 4,5</a:t>
            </a:r>
            <a:endParaRPr sz="18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if s&lt;a[i]</a:t>
            </a:r>
            <a:endParaRPr sz="1800">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k=k-2 repeat steps 4,5</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c0be8c00f2_0_164"/>
          <p:cNvSpPr txBox="1"/>
          <p:nvPr>
            <p:ph type="title"/>
          </p:nvPr>
        </p:nvSpPr>
        <p:spPr>
          <a:xfrm>
            <a:off x="415600" y="84242"/>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Example</a:t>
            </a:r>
            <a:endParaRPr/>
          </a:p>
        </p:txBody>
      </p:sp>
      <p:sp>
        <p:nvSpPr>
          <p:cNvPr id="388" name="Google Shape;388;g1c0be8c00f2_0_164"/>
          <p:cNvSpPr txBox="1"/>
          <p:nvPr>
            <p:ph idx="1" type="body"/>
          </p:nvPr>
        </p:nvSpPr>
        <p:spPr>
          <a:xfrm>
            <a:off x="415600" y="997574"/>
            <a:ext cx="11360700" cy="5231400"/>
          </a:xfrm>
          <a:prstGeom prst="rect">
            <a:avLst/>
          </a:prstGeom>
        </p:spPr>
        <p:txBody>
          <a:bodyPr anchorCtr="0" anchor="t" bIns="121900" lIns="121900" spcFirstLastPara="1" rIns="121900" wrap="square" tIns="121900">
            <a:normAutofit fontScale="77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2262">
                <a:latin typeface="Times New Roman"/>
                <a:ea typeface="Times New Roman"/>
                <a:cs typeface="Times New Roman"/>
                <a:sym typeface="Times New Roman"/>
              </a:rPr>
              <a:t>element to be searched x=21</a:t>
            </a:r>
            <a:endParaRPr sz="2262">
              <a:latin typeface="Times New Roman"/>
              <a:ea typeface="Times New Roman"/>
              <a:cs typeface="Times New Roman"/>
              <a:sym typeface="Times New Roman"/>
            </a:endParaRPr>
          </a:p>
          <a:p>
            <a:pPr indent="0" lvl="0" marL="0" rtl="0" algn="l">
              <a:spcBef>
                <a:spcPts val="0"/>
              </a:spcBef>
              <a:spcAft>
                <a:spcPts val="0"/>
              </a:spcAft>
              <a:buNone/>
            </a:pPr>
            <a:r>
              <a:rPr b="1" lang="en-US" sz="2262">
                <a:latin typeface="Times New Roman"/>
                <a:ea typeface="Times New Roman"/>
                <a:cs typeface="Times New Roman"/>
                <a:sym typeface="Times New Roman"/>
              </a:rPr>
              <a:t>Step 1:</a:t>
            </a:r>
            <a:endParaRPr b="1"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k=     0 1 2 3 4  5  6 7   8 </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Fib    0 1 1 2 3  5 8 13 21</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F(k)=length of array-1=n+1=7+1=8</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F(k-1)=5   F(k-2)=3</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offset=-1</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i=min(-1+3,7)=2</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21&gt;a[2]=21&gt;7</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k=k-1=the </a:t>
            </a:r>
            <a:r>
              <a:rPr lang="en-US" sz="2262">
                <a:latin typeface="Times New Roman"/>
                <a:ea typeface="Times New Roman"/>
                <a:cs typeface="Times New Roman"/>
                <a:sym typeface="Times New Roman"/>
              </a:rPr>
              <a:t>fibonacci</a:t>
            </a:r>
            <a:r>
              <a:rPr lang="en-US" sz="2262">
                <a:latin typeface="Times New Roman"/>
                <a:ea typeface="Times New Roman"/>
                <a:cs typeface="Times New Roman"/>
                <a:sym typeface="Times New Roman"/>
              </a:rPr>
              <a:t> number in the sequence before 8=5</a:t>
            </a:r>
            <a:endParaRPr sz="2262">
              <a:latin typeface="Times New Roman"/>
              <a:ea typeface="Times New Roman"/>
              <a:cs typeface="Times New Roman"/>
              <a:sym typeface="Times New Roman"/>
            </a:endParaRPr>
          </a:p>
          <a:p>
            <a:pPr indent="0" lvl="0" marL="0" rtl="0" algn="l">
              <a:spcBef>
                <a:spcPts val="0"/>
              </a:spcBef>
              <a:spcAft>
                <a:spcPts val="0"/>
              </a:spcAft>
              <a:buNone/>
            </a:pPr>
            <a:r>
              <a:rPr b="1" lang="en-US" sz="2262">
                <a:latin typeface="Times New Roman"/>
                <a:ea typeface="Times New Roman"/>
                <a:cs typeface="Times New Roman"/>
                <a:sym typeface="Times New Roman"/>
              </a:rPr>
              <a:t>Step 2</a:t>
            </a:r>
            <a:endParaRPr b="1"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f(k)=5 </a:t>
            </a:r>
            <a:r>
              <a:rPr lang="en-US" sz="2262">
                <a:latin typeface="Times New Roman"/>
                <a:ea typeface="Times New Roman"/>
                <a:cs typeface="Times New Roman"/>
                <a:sym typeface="Times New Roman"/>
              </a:rPr>
              <a:t>offset=i=2</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f(k-1)=3,f(k-2)=2</a:t>
            </a:r>
            <a:endParaRPr sz="2262">
              <a:latin typeface="Times New Roman"/>
              <a:ea typeface="Times New Roman"/>
              <a:cs typeface="Times New Roman"/>
              <a:sym typeface="Times New Roman"/>
            </a:endParaRPr>
          </a:p>
          <a:p>
            <a:pPr indent="0" lvl="0" marL="0" rtl="0" algn="l">
              <a:spcBef>
                <a:spcPts val="0"/>
              </a:spcBef>
              <a:spcAft>
                <a:spcPts val="0"/>
              </a:spcAft>
              <a:buClr>
                <a:schemeClr val="dk1"/>
              </a:buClr>
              <a:buSzPct val="48610"/>
              <a:buFont typeface="Arial"/>
              <a:buNone/>
            </a:pPr>
            <a:r>
              <a:t/>
            </a:r>
            <a:endParaRPr sz="2262">
              <a:latin typeface="Times New Roman"/>
              <a:ea typeface="Times New Roman"/>
              <a:cs typeface="Times New Roman"/>
              <a:sym typeface="Times New Roman"/>
            </a:endParaRPr>
          </a:p>
          <a:p>
            <a:pPr indent="0" lvl="0" marL="0" rtl="0" algn="l">
              <a:spcBef>
                <a:spcPts val="0"/>
              </a:spcBef>
              <a:spcAft>
                <a:spcPts val="0"/>
              </a:spcAft>
              <a:buClr>
                <a:schemeClr val="dk1"/>
              </a:buClr>
              <a:buSzPct val="48610"/>
              <a:buFont typeface="Arial"/>
              <a:buNone/>
            </a:pPr>
            <a:r>
              <a:rPr lang="en-US" sz="2262">
                <a:latin typeface="Times New Roman"/>
                <a:ea typeface="Times New Roman"/>
                <a:cs typeface="Times New Roman"/>
                <a:sym typeface="Times New Roman"/>
              </a:rPr>
              <a:t>i=min(2+2,7)=4</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21=a[4]=21</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element found at position 4</a:t>
            </a:r>
            <a:endParaRPr sz="1700"/>
          </a:p>
        </p:txBody>
      </p:sp>
      <p:graphicFrame>
        <p:nvGraphicFramePr>
          <p:cNvPr id="389" name="Google Shape;389;g1c0be8c00f2_0_164"/>
          <p:cNvGraphicFramePr/>
          <p:nvPr/>
        </p:nvGraphicFramePr>
        <p:xfrm>
          <a:off x="518188" y="937675"/>
          <a:ext cx="3000000" cy="3000000"/>
        </p:xfrm>
        <a:graphic>
          <a:graphicData uri="http://schemas.openxmlformats.org/drawingml/2006/table">
            <a:tbl>
              <a:tblPr>
                <a:noFill/>
                <a:tableStyleId>{1B78EA2D-00F2-4A02-BC90-BE2D1442779F}</a:tableStyleId>
              </a:tblPr>
              <a:tblGrid>
                <a:gridCol w="1469575"/>
                <a:gridCol w="1469575"/>
                <a:gridCol w="1469575"/>
                <a:gridCol w="1469575"/>
                <a:gridCol w="1469575"/>
                <a:gridCol w="1469575"/>
                <a:gridCol w="1469575"/>
              </a:tblGrid>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13</a:t>
                      </a:r>
                      <a:endParaRPr/>
                    </a:p>
                  </a:txBody>
                  <a:tcPr marT="91425" marB="91425" marR="91425" marL="91425"/>
                </a:tc>
                <a:tc>
                  <a:txBody>
                    <a:bodyPr/>
                    <a:lstStyle/>
                    <a:p>
                      <a:pPr indent="0" lvl="0" marL="0" rtl="0" algn="l">
                        <a:spcBef>
                          <a:spcPts val="0"/>
                        </a:spcBef>
                        <a:spcAft>
                          <a:spcPts val="0"/>
                        </a:spcAft>
                        <a:buNone/>
                      </a:pPr>
                      <a:r>
                        <a:rPr lang="en-US"/>
                        <a:t>21</a:t>
                      </a:r>
                      <a:endParaRPr/>
                    </a:p>
                  </a:txBody>
                  <a:tcPr marT="91425" marB="91425" marR="91425" marL="91425"/>
                </a:tc>
                <a:tc>
                  <a:txBody>
                    <a:bodyPr/>
                    <a:lstStyle/>
                    <a:p>
                      <a:pPr indent="0" lvl="0" marL="0" rtl="0" algn="l">
                        <a:spcBef>
                          <a:spcPts val="0"/>
                        </a:spcBef>
                        <a:spcAft>
                          <a:spcPts val="0"/>
                        </a:spcAft>
                        <a:buNone/>
                      </a:pPr>
                      <a:r>
                        <a:rPr lang="en-US"/>
                        <a:t>28</a:t>
                      </a:r>
                      <a:endParaRPr/>
                    </a:p>
                  </a:txBody>
                  <a:tcPr marT="91425" marB="91425" marR="91425" marL="91425"/>
                </a:tc>
                <a:tc>
                  <a:txBody>
                    <a:bodyPr/>
                    <a:lstStyle/>
                    <a:p>
                      <a:pPr indent="0" lvl="0" marL="0" rtl="0" algn="l">
                        <a:spcBef>
                          <a:spcPts val="0"/>
                        </a:spcBef>
                        <a:spcAft>
                          <a:spcPts val="0"/>
                        </a:spcAft>
                        <a:buNone/>
                      </a:pPr>
                      <a:r>
                        <a:rPr lang="en-US"/>
                        <a:t>31</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descr="Infix To Postfix Conversion Using Stack [with C program]" id="113" name="Google Shape;113;p5"/>
          <p:cNvPicPr preferRelativeResize="0"/>
          <p:nvPr/>
        </p:nvPicPr>
        <p:blipFill rotWithShape="1">
          <a:blip r:embed="rId3">
            <a:alphaModFix/>
          </a:blip>
          <a:srcRect b="0" l="0" r="0" t="0"/>
          <a:stretch/>
        </p:blipFill>
        <p:spPr>
          <a:xfrm>
            <a:off x="3214085" y="365125"/>
            <a:ext cx="5514975" cy="638251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c0be8c00f2_0_17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p>
            <a:pPr indent="0" lvl="0" marL="0" rtl="0" algn="l">
              <a:lnSpc>
                <a:spcPct val="115000"/>
              </a:lnSpc>
              <a:spcBef>
                <a:spcPts val="700"/>
              </a:spcBef>
              <a:spcAft>
                <a:spcPts val="300"/>
              </a:spcAft>
              <a:buClr>
                <a:schemeClr val="dk1"/>
              </a:buClr>
              <a:buSzPts val="1100"/>
              <a:buFont typeface="Arial"/>
              <a:buNone/>
            </a:pPr>
            <a:r>
              <a:rPr b="1" lang="en-US" sz="2300">
                <a:solidFill>
                  <a:srgbClr val="090A0B"/>
                </a:solidFill>
                <a:highlight>
                  <a:srgbClr val="FFFFFF"/>
                </a:highlight>
                <a:latin typeface="Times New Roman"/>
                <a:ea typeface="Times New Roman"/>
                <a:cs typeface="Times New Roman"/>
                <a:sym typeface="Times New Roman"/>
              </a:rPr>
              <a:t>Complexity</a:t>
            </a:r>
            <a:endParaRPr b="1" sz="4900"/>
          </a:p>
        </p:txBody>
      </p:sp>
      <p:sp>
        <p:nvSpPr>
          <p:cNvPr id="395" name="Google Shape;395;g1c0be8c00f2_0_17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spcBef>
                <a:spcPts val="700"/>
              </a:spcBef>
              <a:spcAft>
                <a:spcPts val="0"/>
              </a:spcAft>
              <a:buNone/>
            </a:pPr>
            <a:r>
              <a:t/>
            </a:r>
            <a:endParaRPr b="1" sz="1800">
              <a:solidFill>
                <a:srgbClr val="090A0B"/>
              </a:solidFill>
              <a:highlight>
                <a:srgbClr val="FFFFFF"/>
              </a:highlight>
              <a:latin typeface="Times New Roman"/>
              <a:ea typeface="Times New Roman"/>
              <a:cs typeface="Times New Roman"/>
              <a:sym typeface="Times New Roman"/>
            </a:endParaRPr>
          </a:p>
          <a:p>
            <a:pPr indent="-342900" lvl="0" marL="457200" marR="215900" rtl="0" algn="l">
              <a:lnSpc>
                <a:spcPct val="160000"/>
              </a:lnSpc>
              <a:spcBef>
                <a:spcPts val="300"/>
              </a:spcBef>
              <a:spcAft>
                <a:spcPts val="0"/>
              </a:spcAft>
              <a:buClr>
                <a:srgbClr val="3C484E"/>
              </a:buClr>
              <a:buSzPts val="1800"/>
              <a:buChar char="●"/>
            </a:pPr>
            <a:r>
              <a:rPr lang="en-US" sz="1800">
                <a:solidFill>
                  <a:srgbClr val="3C484E"/>
                </a:solidFill>
                <a:highlight>
                  <a:srgbClr val="FFFFFF"/>
                </a:highlight>
                <a:latin typeface="Times New Roman"/>
                <a:ea typeface="Times New Roman"/>
                <a:cs typeface="Times New Roman"/>
                <a:sym typeface="Times New Roman"/>
              </a:rPr>
              <a:t>Worst case time complexity: </a:t>
            </a:r>
            <a:r>
              <a:rPr b="1" lang="en-US" sz="1800">
                <a:solidFill>
                  <a:srgbClr val="090A0B"/>
                </a:solidFill>
                <a:highlight>
                  <a:srgbClr val="E5EFF5"/>
                </a:highlight>
                <a:latin typeface="Times New Roman"/>
                <a:ea typeface="Times New Roman"/>
                <a:cs typeface="Times New Roman"/>
                <a:sym typeface="Times New Roman"/>
              </a:rPr>
              <a:t>Θ(logn)</a:t>
            </a:r>
            <a:endParaRPr b="1" sz="1800">
              <a:solidFill>
                <a:srgbClr val="090A0B"/>
              </a:solidFill>
              <a:highlight>
                <a:srgbClr val="E5EFF5"/>
              </a:highlight>
              <a:latin typeface="Times New Roman"/>
              <a:ea typeface="Times New Roman"/>
              <a:cs typeface="Times New Roman"/>
              <a:sym typeface="Times New Roman"/>
            </a:endParaRPr>
          </a:p>
          <a:p>
            <a:pPr indent="-342900" lvl="0" marL="457200" marR="215900" rtl="0" algn="l">
              <a:lnSpc>
                <a:spcPct val="160000"/>
              </a:lnSpc>
              <a:spcBef>
                <a:spcPts val="0"/>
              </a:spcBef>
              <a:spcAft>
                <a:spcPts val="0"/>
              </a:spcAft>
              <a:buClr>
                <a:srgbClr val="3C484E"/>
              </a:buClr>
              <a:buSzPts val="1800"/>
              <a:buChar char="●"/>
            </a:pPr>
            <a:r>
              <a:rPr lang="en-US" sz="1800">
                <a:solidFill>
                  <a:srgbClr val="3C484E"/>
                </a:solidFill>
                <a:highlight>
                  <a:srgbClr val="FFFFFF"/>
                </a:highlight>
                <a:latin typeface="Times New Roman"/>
                <a:ea typeface="Times New Roman"/>
                <a:cs typeface="Times New Roman"/>
                <a:sym typeface="Times New Roman"/>
              </a:rPr>
              <a:t>Average case time complexity: </a:t>
            </a:r>
            <a:r>
              <a:rPr b="1" lang="en-US" sz="1800">
                <a:solidFill>
                  <a:srgbClr val="090A0B"/>
                </a:solidFill>
                <a:highlight>
                  <a:srgbClr val="E5EFF5"/>
                </a:highlight>
                <a:latin typeface="Times New Roman"/>
                <a:ea typeface="Times New Roman"/>
                <a:cs typeface="Times New Roman"/>
                <a:sym typeface="Times New Roman"/>
              </a:rPr>
              <a:t>Θ(log n)</a:t>
            </a:r>
            <a:endParaRPr b="1" sz="1800">
              <a:solidFill>
                <a:srgbClr val="090A0B"/>
              </a:solidFill>
              <a:highlight>
                <a:srgbClr val="E5EFF5"/>
              </a:highlight>
              <a:latin typeface="Times New Roman"/>
              <a:ea typeface="Times New Roman"/>
              <a:cs typeface="Times New Roman"/>
              <a:sym typeface="Times New Roman"/>
            </a:endParaRPr>
          </a:p>
          <a:p>
            <a:pPr indent="-342900" lvl="0" marL="457200" marR="215900" rtl="0" algn="l">
              <a:lnSpc>
                <a:spcPct val="160000"/>
              </a:lnSpc>
              <a:spcBef>
                <a:spcPts val="0"/>
              </a:spcBef>
              <a:spcAft>
                <a:spcPts val="0"/>
              </a:spcAft>
              <a:buClr>
                <a:srgbClr val="3C484E"/>
              </a:buClr>
              <a:buSzPts val="1800"/>
              <a:buChar char="●"/>
            </a:pPr>
            <a:r>
              <a:rPr lang="en-US" sz="1800">
                <a:solidFill>
                  <a:srgbClr val="3C484E"/>
                </a:solidFill>
                <a:highlight>
                  <a:srgbClr val="FFFFFF"/>
                </a:highlight>
                <a:latin typeface="Times New Roman"/>
                <a:ea typeface="Times New Roman"/>
                <a:cs typeface="Times New Roman"/>
                <a:sym typeface="Times New Roman"/>
              </a:rPr>
              <a:t>Best case time complexity: </a:t>
            </a:r>
            <a:r>
              <a:rPr b="1" lang="en-US" sz="1800">
                <a:solidFill>
                  <a:srgbClr val="090A0B"/>
                </a:solidFill>
                <a:highlight>
                  <a:srgbClr val="E5EFF5"/>
                </a:highlight>
                <a:latin typeface="Times New Roman"/>
                <a:ea typeface="Times New Roman"/>
                <a:cs typeface="Times New Roman"/>
                <a:sym typeface="Times New Roman"/>
              </a:rPr>
              <a:t>Θ(1)</a:t>
            </a:r>
            <a:endParaRPr b="1" sz="1800">
              <a:solidFill>
                <a:srgbClr val="090A0B"/>
              </a:solidFill>
              <a:highlight>
                <a:srgbClr val="E5EFF5"/>
              </a:highlight>
              <a:latin typeface="Times New Roman"/>
              <a:ea typeface="Times New Roman"/>
              <a:cs typeface="Times New Roman"/>
              <a:sym typeface="Times New Roman"/>
            </a:endParaRPr>
          </a:p>
          <a:p>
            <a:pPr indent="-342900" lvl="0" marL="457200" marR="215900" rtl="0" algn="l">
              <a:lnSpc>
                <a:spcPct val="160000"/>
              </a:lnSpc>
              <a:spcBef>
                <a:spcPts val="0"/>
              </a:spcBef>
              <a:spcAft>
                <a:spcPts val="0"/>
              </a:spcAft>
              <a:buClr>
                <a:srgbClr val="3C484E"/>
              </a:buClr>
              <a:buSzPts val="1800"/>
              <a:buChar char="●"/>
            </a:pPr>
            <a:r>
              <a:rPr lang="en-US" sz="1800">
                <a:solidFill>
                  <a:srgbClr val="3C484E"/>
                </a:solidFill>
                <a:highlight>
                  <a:srgbClr val="FFFFFF"/>
                </a:highlight>
                <a:latin typeface="Times New Roman"/>
                <a:ea typeface="Times New Roman"/>
                <a:cs typeface="Times New Roman"/>
                <a:sym typeface="Times New Roman"/>
              </a:rPr>
              <a:t>Space complexity: </a:t>
            </a:r>
            <a:r>
              <a:rPr b="1" lang="en-US" sz="1800">
                <a:solidFill>
                  <a:srgbClr val="090A0B"/>
                </a:solidFill>
                <a:highlight>
                  <a:srgbClr val="E5EFF5"/>
                </a:highlight>
                <a:latin typeface="Times New Roman"/>
                <a:ea typeface="Times New Roman"/>
                <a:cs typeface="Times New Roman"/>
                <a:sym typeface="Times New Roman"/>
              </a:rPr>
              <a:t>Θ(1)</a:t>
            </a:r>
            <a:endParaRPr b="1" sz="1800">
              <a:solidFill>
                <a:srgbClr val="090A0B"/>
              </a:solidFill>
              <a:highlight>
                <a:srgbClr val="E5EFF5"/>
              </a:highlight>
              <a:latin typeface="Times New Roman"/>
              <a:ea typeface="Times New Roman"/>
              <a:cs typeface="Times New Roman"/>
              <a:sym typeface="Times New Roman"/>
            </a:endParaRPr>
          </a:p>
          <a:p>
            <a:pPr indent="0" lvl="0" marL="0" rtl="0" algn="l">
              <a:spcBef>
                <a:spcPts val="44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c0be8c00f2_0_176"/>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lnSpc>
                <a:spcPct val="115000"/>
              </a:lnSpc>
              <a:spcBef>
                <a:spcPts val="700"/>
              </a:spcBef>
              <a:spcAft>
                <a:spcPts val="300"/>
              </a:spcAft>
              <a:buClr>
                <a:schemeClr val="dk1"/>
              </a:buClr>
              <a:buSzPct val="47826"/>
              <a:buFont typeface="Arial"/>
              <a:buNone/>
            </a:pPr>
            <a:r>
              <a:rPr b="1" lang="en-US" sz="2300">
                <a:highlight>
                  <a:srgbClr val="FFFFFF"/>
                </a:highlight>
                <a:latin typeface="Times New Roman"/>
                <a:ea typeface="Times New Roman"/>
                <a:cs typeface="Times New Roman"/>
                <a:sym typeface="Times New Roman"/>
              </a:rPr>
              <a:t>Applications</a:t>
            </a:r>
            <a:endParaRPr/>
          </a:p>
        </p:txBody>
      </p:sp>
      <p:sp>
        <p:nvSpPr>
          <p:cNvPr id="401" name="Google Shape;401;g1c0be8c00f2_0_176"/>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fontScale="85000" lnSpcReduction="20000"/>
          </a:bodyPr>
          <a:lstStyle/>
          <a:p>
            <a:pPr indent="0" lvl="0" marL="0" rtl="0" algn="l">
              <a:spcBef>
                <a:spcPts val="700"/>
              </a:spcBef>
              <a:spcAft>
                <a:spcPts val="0"/>
              </a:spcAft>
              <a:buClr>
                <a:schemeClr val="dk1"/>
              </a:buClr>
              <a:buSzPct val="47826"/>
              <a:buFont typeface="Arial"/>
              <a:buNone/>
            </a:pPr>
            <a:r>
              <a:t/>
            </a:r>
            <a:endParaRPr b="1" sz="2300">
              <a:highlight>
                <a:srgbClr val="FFFFFF"/>
              </a:highlight>
              <a:latin typeface="Times New Roman"/>
              <a:ea typeface="Times New Roman"/>
              <a:cs typeface="Times New Roman"/>
              <a:sym typeface="Times New Roman"/>
            </a:endParaRPr>
          </a:p>
          <a:p>
            <a:pPr indent="0" lvl="0" marL="0" rtl="0" algn="l">
              <a:spcBef>
                <a:spcPts val="300"/>
              </a:spcBef>
              <a:spcAft>
                <a:spcPts val="0"/>
              </a:spcAft>
              <a:buClr>
                <a:schemeClr val="dk1"/>
              </a:buClr>
              <a:buSzPct val="47826"/>
              <a:buFont typeface="Arial"/>
              <a:buNone/>
            </a:pPr>
            <a:r>
              <a:rPr lang="en-US" sz="2300">
                <a:highlight>
                  <a:srgbClr val="FFFFFF"/>
                </a:highlight>
                <a:latin typeface="Times New Roman"/>
                <a:ea typeface="Times New Roman"/>
                <a:cs typeface="Times New Roman"/>
                <a:sym typeface="Times New Roman"/>
              </a:rPr>
              <a:t>Key points about Fibonacci search are:</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2000"/>
              </a:spcBef>
              <a:spcAft>
                <a:spcPts val="0"/>
              </a:spcAft>
              <a:buClr>
                <a:schemeClr val="dk1"/>
              </a:buClr>
              <a:buSzPct val="100000"/>
              <a:buFont typeface="Times New Roman"/>
              <a:buChar char="●"/>
            </a:pPr>
            <a:r>
              <a:rPr lang="en-US" sz="2300">
                <a:highlight>
                  <a:srgbClr val="FFFFFF"/>
                </a:highlight>
                <a:latin typeface="Times New Roman"/>
                <a:ea typeface="Times New Roman"/>
                <a:cs typeface="Times New Roman"/>
                <a:sym typeface="Times New Roman"/>
              </a:rPr>
              <a:t>Fibonacci Search examines closer elements in few steps. So when input array is big that cannot fit in CPU cache or in RAM, it is useful.</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0"/>
              </a:spcBef>
              <a:spcAft>
                <a:spcPts val="0"/>
              </a:spcAft>
              <a:buClr>
                <a:schemeClr val="dk1"/>
              </a:buClr>
              <a:buSzPct val="100000"/>
              <a:buChar char="●"/>
            </a:pPr>
            <a:r>
              <a:rPr lang="en-US" sz="2300">
                <a:highlight>
                  <a:srgbClr val="FFFFFF"/>
                </a:highlight>
                <a:latin typeface="Times New Roman"/>
                <a:ea typeface="Times New Roman"/>
                <a:cs typeface="Times New Roman"/>
                <a:sym typeface="Times New Roman"/>
              </a:rPr>
              <a:t>On average, fibonacci search requires </a:t>
            </a:r>
            <a:r>
              <a:rPr b="1" lang="en-US" sz="2300">
                <a:highlight>
                  <a:srgbClr val="FFFFFF"/>
                </a:highlight>
                <a:latin typeface="Times New Roman"/>
                <a:ea typeface="Times New Roman"/>
                <a:cs typeface="Times New Roman"/>
                <a:sym typeface="Times New Roman"/>
              </a:rPr>
              <a:t>4% more comparisons</a:t>
            </a:r>
            <a:r>
              <a:rPr lang="en-US" sz="2300">
                <a:highlight>
                  <a:srgbClr val="FFFFFF"/>
                </a:highlight>
                <a:latin typeface="Times New Roman"/>
                <a:ea typeface="Times New Roman"/>
                <a:cs typeface="Times New Roman"/>
                <a:sym typeface="Times New Roman"/>
              </a:rPr>
              <a:t> than binary search</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0"/>
              </a:spcBef>
              <a:spcAft>
                <a:spcPts val="0"/>
              </a:spcAft>
              <a:buClr>
                <a:schemeClr val="dk1"/>
              </a:buClr>
              <a:buSzPct val="100000"/>
              <a:buFont typeface="Times New Roman"/>
              <a:buChar char="●"/>
            </a:pPr>
            <a:r>
              <a:rPr lang="en-US" sz="2300">
                <a:highlight>
                  <a:srgbClr val="FFFFFF"/>
                </a:highlight>
                <a:latin typeface="Times New Roman"/>
                <a:ea typeface="Times New Roman"/>
                <a:cs typeface="Times New Roman"/>
                <a:sym typeface="Times New Roman"/>
              </a:rPr>
              <a:t>Fibonacci search requires only addition and subtraction whereas binary search requires bit-shift, division or multiplication operations.</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0"/>
              </a:spcBef>
              <a:spcAft>
                <a:spcPts val="0"/>
              </a:spcAft>
              <a:buClr>
                <a:schemeClr val="dk1"/>
              </a:buClr>
              <a:buSzPct val="100000"/>
              <a:buFont typeface="Times New Roman"/>
              <a:buChar char="●"/>
            </a:pPr>
            <a:r>
              <a:rPr lang="en-US" sz="2300">
                <a:highlight>
                  <a:srgbClr val="FFFFFF"/>
                </a:highlight>
                <a:latin typeface="Times New Roman"/>
                <a:ea typeface="Times New Roman"/>
                <a:cs typeface="Times New Roman"/>
                <a:sym typeface="Times New Roman"/>
              </a:rPr>
              <a:t>Fibonacci search can reduce the time needed to access an element in a random access memory.</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0"/>
              </a:spcBef>
              <a:spcAft>
                <a:spcPts val="0"/>
              </a:spcAft>
              <a:buClr>
                <a:schemeClr val="dk1"/>
              </a:buClr>
              <a:buSzPct val="100000"/>
              <a:buFont typeface="Times New Roman"/>
              <a:buChar char="●"/>
            </a:pPr>
            <a:r>
              <a:rPr lang="en-US" sz="2300">
                <a:highlight>
                  <a:srgbClr val="FFFFFF"/>
                </a:highlight>
                <a:latin typeface="Times New Roman"/>
                <a:ea typeface="Times New Roman"/>
                <a:cs typeface="Times New Roman"/>
                <a:sym typeface="Times New Roman"/>
              </a:rPr>
              <a:t>On magnetic tape where seek time depends on the current head position, there are two considerations: longer seek time and more comparisons that leads to prefer Fibonacci search</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1c2e3a7cfb9_0_0"/>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Insertion sort</a:t>
            </a:r>
            <a:endParaRPr/>
          </a:p>
        </p:txBody>
      </p:sp>
      <p:sp>
        <p:nvSpPr>
          <p:cNvPr id="407" name="Google Shape;407;g1c2e3a7cfb9_0_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lnSpc>
                <a:spcPct val="90000"/>
              </a:lnSpc>
              <a:spcBef>
                <a:spcPts val="1100"/>
              </a:spcBef>
              <a:spcAft>
                <a:spcPts val="0"/>
              </a:spcAft>
              <a:buClr>
                <a:schemeClr val="dk1"/>
              </a:buClr>
              <a:buSzPts val="1100"/>
              <a:buFont typeface="Arial"/>
              <a:buNone/>
            </a:pPr>
            <a:r>
              <a:rPr lang="en-US" sz="2300">
                <a:latin typeface="Times New Roman"/>
                <a:ea typeface="Times New Roman"/>
                <a:cs typeface="Times New Roman"/>
                <a:sym typeface="Times New Roman"/>
              </a:rPr>
              <a:t>Step 1 - If the element is the first element, assume that it is already sorted. Return 1.</a:t>
            </a:r>
            <a:endParaRPr sz="23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ts val="1100"/>
              <a:buFont typeface="Arial"/>
              <a:buNone/>
            </a:pPr>
            <a:r>
              <a:rPr lang="en-US" sz="2300">
                <a:latin typeface="Times New Roman"/>
                <a:ea typeface="Times New Roman"/>
                <a:cs typeface="Times New Roman"/>
                <a:sym typeface="Times New Roman"/>
              </a:rPr>
              <a:t>Step2 - Pick the next element, and store it separately in a key.</a:t>
            </a:r>
            <a:endParaRPr sz="23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ts val="1100"/>
              <a:buFont typeface="Arial"/>
              <a:buNone/>
            </a:pPr>
            <a:r>
              <a:rPr lang="en-US" sz="2300">
                <a:latin typeface="Times New Roman"/>
                <a:ea typeface="Times New Roman"/>
                <a:cs typeface="Times New Roman"/>
                <a:sym typeface="Times New Roman"/>
              </a:rPr>
              <a:t>Step3 - Now, compare the key with all elements in the sorted array.</a:t>
            </a:r>
            <a:endParaRPr sz="23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ts val="1100"/>
              <a:buFont typeface="Arial"/>
              <a:buNone/>
            </a:pPr>
            <a:r>
              <a:rPr lang="en-US" sz="2300">
                <a:latin typeface="Times New Roman"/>
                <a:ea typeface="Times New Roman"/>
                <a:cs typeface="Times New Roman"/>
                <a:sym typeface="Times New Roman"/>
              </a:rPr>
              <a:t>Step 4 - If the element in the sorted array is smaller than the current element, then move to the next element. Else, shift greater elements in the array towards the right.</a:t>
            </a:r>
            <a:endParaRPr sz="23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ts val="1100"/>
              <a:buFont typeface="Arial"/>
              <a:buNone/>
            </a:pPr>
            <a:r>
              <a:rPr lang="en-US" sz="2300">
                <a:latin typeface="Times New Roman"/>
                <a:ea typeface="Times New Roman"/>
                <a:cs typeface="Times New Roman"/>
                <a:sym typeface="Times New Roman"/>
              </a:rPr>
              <a:t>Step 5 - Insert the value.</a:t>
            </a:r>
            <a:endParaRPr sz="23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ts val="1100"/>
              <a:buFont typeface="Arial"/>
              <a:buNone/>
            </a:pPr>
            <a:r>
              <a:rPr lang="en-US" sz="2300">
                <a:latin typeface="Times New Roman"/>
                <a:ea typeface="Times New Roman"/>
                <a:cs typeface="Times New Roman"/>
                <a:sym typeface="Times New Roman"/>
              </a:rPr>
              <a:t>Step 6 - Repeat until the array is sorted.</a:t>
            </a:r>
            <a:endParaRPr sz="23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1c2e3a7cfb9_0_5"/>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Selection Sort</a:t>
            </a:r>
            <a:endParaRPr/>
          </a:p>
        </p:txBody>
      </p:sp>
      <p:sp>
        <p:nvSpPr>
          <p:cNvPr id="413" name="Google Shape;413;g1c2e3a7cfb9_0_5"/>
          <p:cNvSpPr txBox="1"/>
          <p:nvPr>
            <p:ph idx="1" type="body"/>
          </p:nvPr>
        </p:nvSpPr>
        <p:spPr>
          <a:xfrm>
            <a:off x="415600" y="1536623"/>
            <a:ext cx="11360700" cy="5381400"/>
          </a:xfrm>
          <a:prstGeom prst="rect">
            <a:avLst/>
          </a:prstGeom>
        </p:spPr>
        <p:txBody>
          <a:bodyPr anchorCtr="0" anchor="t" bIns="121900" lIns="121900" spcFirstLastPara="1" rIns="121900" wrap="square" tIns="121900">
            <a:normAutofit fontScale="92500" lnSpcReduction="20000"/>
          </a:bodyPr>
          <a:lstStyle/>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SELECTION SORT(arr, n)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  Step 1: Repeat Steps 2 and 3 for i = 0 to n-1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Step 2: CALL SMALLEST(arr, i, n, pos)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Step 3: SWAP arr[i] with arr[pos]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[END OF LOOP]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Step 4: EXIT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SMALLEST (arr, i, n, pos)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Step 1: [INITIALIZE] SET SMALL = arr[i]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Step 2: [INITIALIZE] SET pos = i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Step 3: Repeat for j = i+1 to n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if (SMALL &gt; arr[j])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     SET SMALL = arr[j]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SET pos = j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[END OF if]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[END OF LOOP]  </a:t>
            </a:r>
            <a:endParaRPr sz="1800">
              <a:latin typeface="Times New Roman"/>
              <a:ea typeface="Times New Roman"/>
              <a:cs typeface="Times New Roman"/>
              <a:sym typeface="Times New Roman"/>
            </a:endParaRPr>
          </a:p>
          <a:p>
            <a:pPr indent="0" lvl="0" marL="0" rtl="0" algn="l">
              <a:lnSpc>
                <a:spcPct val="90000"/>
              </a:lnSpc>
              <a:spcBef>
                <a:spcPts val="1100"/>
              </a:spcBef>
              <a:spcAft>
                <a:spcPts val="0"/>
              </a:spcAft>
              <a:buClr>
                <a:schemeClr val="dk1"/>
              </a:buClr>
              <a:buSzPct val="61111"/>
              <a:buFont typeface="Arial"/>
              <a:buNone/>
            </a:pPr>
            <a:r>
              <a:rPr lang="en-US" sz="1800">
                <a:latin typeface="Times New Roman"/>
                <a:ea typeface="Times New Roman"/>
                <a:cs typeface="Times New Roman"/>
                <a:sym typeface="Times New Roman"/>
              </a:rPr>
              <a:t>Step 4: RETURN pos </a:t>
            </a:r>
            <a:endParaRPr>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1c2e3a7cfb9_0_10"/>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BST-Insertion</a:t>
            </a:r>
            <a:endParaRPr/>
          </a:p>
        </p:txBody>
      </p:sp>
      <p:sp>
        <p:nvSpPr>
          <p:cNvPr id="419" name="Google Shape;419;g1c2e3a7cfb9_0_1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lnSpcReduction="20000"/>
          </a:bodyPr>
          <a:lstStyle/>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Step 1: IF TREE = NULL</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Allocate memory for TREE</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SET TREE -&gt; DATA = ITEM </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SET TREE -&gt; LEFT = TREE -&gt; RIGHT = NULL</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ELSE</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IF ITEM &lt; TREE -&gt; DATA</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Insert(TREE -&gt; LEFT, ITEM)</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ELSE</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Insert(TREE -&gt; RIGHT, ITEM)</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[END OF IF]</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 	[END OF IF]</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1100"/>
              <a:buFont typeface="Arial"/>
              <a:buNone/>
            </a:pPr>
            <a:r>
              <a:rPr lang="en-US" sz="1800">
                <a:latin typeface="Arial"/>
                <a:ea typeface="Arial"/>
                <a:cs typeface="Arial"/>
                <a:sym typeface="Arial"/>
              </a:rPr>
              <a:t>Step 2: END</a:t>
            </a:r>
            <a:endParaRPr sz="18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c2e3a7cfb9_0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Traversal</a:t>
            </a:r>
            <a:endParaRPr/>
          </a:p>
        </p:txBody>
      </p:sp>
      <p:sp>
        <p:nvSpPr>
          <p:cNvPr id="425" name="Google Shape;425;g1c2e3a7cfb9_0_20"/>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void inorder(struct node *p)</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   if(p!=NULL)</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       inorder(p-&gt;left);</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       printf("\nData :%d",p-&gt;data);</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       inorder(p-&gt;right);</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   else</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   return;</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17391"/>
              </a:lnSpc>
              <a:spcBef>
                <a:spcPts val="0"/>
              </a:spcBef>
              <a:spcAft>
                <a:spcPts val="0"/>
              </a:spcAft>
              <a:buNone/>
            </a:pPr>
            <a:r>
              <a:t/>
            </a:r>
            <a:endParaRPr sz="1800">
              <a:solidFill>
                <a:srgbClr val="BEBEC5"/>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c2e3a7cfb9_0_26"/>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Traversal</a:t>
            </a:r>
            <a:endParaRPr/>
          </a:p>
        </p:txBody>
      </p:sp>
      <p:sp>
        <p:nvSpPr>
          <p:cNvPr id="431" name="Google Shape;431;g1c2e3a7cfb9_0_26"/>
          <p:cNvSpPr txBox="1"/>
          <p:nvPr>
            <p:ph idx="1" type="body"/>
          </p:nvPr>
        </p:nvSpPr>
        <p:spPr>
          <a:xfrm>
            <a:off x="415600" y="1536633"/>
            <a:ext cx="11360700" cy="4555200"/>
          </a:xfrm>
          <a:prstGeom prst="rect">
            <a:avLst/>
          </a:prstGeom>
        </p:spPr>
        <p:txBody>
          <a:bodyPr anchorCtr="0" anchor="t" bIns="121900" lIns="121900" spcFirstLastPara="1" rIns="121900" wrap="square" tIns="121900">
            <a:noAutofit/>
          </a:bodyPr>
          <a:lstStyle/>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void preorder(struct node *p)</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if(p!=NULL)</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printf("\nData :%d",p-&gt;data);</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preorder(p-&gt;left);</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preorder(p-&gt;right);</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else</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return;</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void postorder(struct node *p)</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if(p!=NULL)</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postorder(p-&gt;left);</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postorder(p-&gt;right);</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printf("\nData :%d",p-&gt;data);</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else</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Clr>
                <a:schemeClr val="dk1"/>
              </a:buClr>
              <a:buSzPts val="688"/>
              <a:buFont typeface="Arial"/>
              <a:buNone/>
            </a:pPr>
            <a:r>
              <a:rPr lang="en-US" sz="1525">
                <a:latin typeface="Times New Roman"/>
                <a:ea typeface="Times New Roman"/>
                <a:cs typeface="Times New Roman"/>
                <a:sym typeface="Times New Roman"/>
              </a:rPr>
              <a:t>   return;</a:t>
            </a:r>
            <a:endParaRPr sz="1525">
              <a:latin typeface="Times New Roman"/>
              <a:ea typeface="Times New Roman"/>
              <a:cs typeface="Times New Roman"/>
              <a:sym typeface="Times New Roman"/>
            </a:endParaRPr>
          </a:p>
          <a:p>
            <a:pPr indent="0" lvl="0" marL="0" rtl="0" algn="l">
              <a:lnSpc>
                <a:spcPct val="97391"/>
              </a:lnSpc>
              <a:spcBef>
                <a:spcPts val="0"/>
              </a:spcBef>
              <a:spcAft>
                <a:spcPts val="0"/>
              </a:spcAft>
              <a:buSzPts val="688"/>
              <a:buNone/>
            </a:pPr>
            <a:r>
              <a:rPr lang="en-US" sz="1525">
                <a:latin typeface="Times New Roman"/>
                <a:ea typeface="Times New Roman"/>
                <a:cs typeface="Times New Roman"/>
                <a:sym typeface="Times New Roman"/>
              </a:rPr>
              <a:t>}</a:t>
            </a:r>
            <a:endParaRPr sz="215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1c2e3a7cfb9_0_31"/>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BFS</a:t>
            </a:r>
            <a:endParaRPr/>
          </a:p>
        </p:txBody>
      </p:sp>
      <p:sp>
        <p:nvSpPr>
          <p:cNvPr id="437" name="Google Shape;437;g1c2e3a7cfb9_0_3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lnSpc>
                <a:spcPct val="107916"/>
              </a:lnSpc>
              <a:spcBef>
                <a:spcPts val="0"/>
              </a:spcBef>
              <a:spcAft>
                <a:spcPts val="0"/>
              </a:spcAft>
              <a:buClr>
                <a:schemeClr val="dk1"/>
              </a:buClr>
              <a:buSzPts val="1100"/>
              <a:buFont typeface="Arial"/>
              <a:buNone/>
            </a:pPr>
            <a:r>
              <a:rPr lang="en-US" sz="2250">
                <a:latin typeface="Times New Roman"/>
                <a:ea typeface="Times New Roman"/>
                <a:cs typeface="Times New Roman"/>
                <a:sym typeface="Times New Roman"/>
              </a:rPr>
              <a:t>Step 1 : SET STATUS=1 (ready state) for each node in G.</a:t>
            </a:r>
            <a:br>
              <a:rPr lang="en-US" sz="2250">
                <a:latin typeface="Times New Roman"/>
                <a:ea typeface="Times New Roman"/>
                <a:cs typeface="Times New Roman"/>
                <a:sym typeface="Times New Roman"/>
              </a:rPr>
            </a:br>
            <a:r>
              <a:rPr lang="en-US" sz="2250">
                <a:latin typeface="Times New Roman"/>
                <a:ea typeface="Times New Roman"/>
                <a:cs typeface="Times New Roman"/>
                <a:sym typeface="Times New Roman"/>
              </a:rPr>
              <a:t>Step 2 : Enqueue the starting node A and set its STATUS = 2 (waiting state)</a:t>
            </a:r>
            <a:br>
              <a:rPr lang="en-US" sz="2250">
                <a:latin typeface="Times New Roman"/>
                <a:ea typeface="Times New Roman"/>
                <a:cs typeface="Times New Roman"/>
                <a:sym typeface="Times New Roman"/>
              </a:rPr>
            </a:br>
            <a:r>
              <a:rPr lang="en-US" sz="2250">
                <a:latin typeface="Times New Roman"/>
                <a:ea typeface="Times New Roman"/>
                <a:cs typeface="Times New Roman"/>
                <a:sym typeface="Times New Roman"/>
              </a:rPr>
              <a:t>Step 3 : Repeat Step 4 and 5 until QUEUE is empty</a:t>
            </a:r>
            <a:br>
              <a:rPr lang="en-US" sz="2250">
                <a:latin typeface="Times New Roman"/>
                <a:ea typeface="Times New Roman"/>
                <a:cs typeface="Times New Roman"/>
                <a:sym typeface="Times New Roman"/>
              </a:rPr>
            </a:br>
            <a:r>
              <a:rPr lang="en-US" sz="2250">
                <a:latin typeface="Times New Roman"/>
                <a:ea typeface="Times New Roman"/>
                <a:cs typeface="Times New Roman"/>
                <a:sym typeface="Times New Roman"/>
              </a:rPr>
              <a:t>Step 4 : Dequeue a node N. Process it and set its STATUS =3 (processed state)</a:t>
            </a:r>
            <a:br>
              <a:rPr lang="en-US" sz="2250">
                <a:latin typeface="Times New Roman"/>
                <a:ea typeface="Times New Roman"/>
                <a:cs typeface="Times New Roman"/>
                <a:sym typeface="Times New Roman"/>
              </a:rPr>
            </a:br>
            <a:r>
              <a:rPr lang="en-US" sz="2250">
                <a:latin typeface="Times New Roman"/>
                <a:ea typeface="Times New Roman"/>
                <a:cs typeface="Times New Roman"/>
                <a:sym typeface="Times New Roman"/>
              </a:rPr>
              <a:t>Step 5 : Enqueue all the neighbors of N that are in the ready state (whose STATUS = 1) and                set their STATUS = 2 (waiting state)</a:t>
            </a:r>
            <a:endParaRPr sz="1900">
              <a:latin typeface="Times New Roman"/>
              <a:ea typeface="Times New Roman"/>
              <a:cs typeface="Times New Roman"/>
              <a:sym typeface="Times New Roman"/>
            </a:endParaRPr>
          </a:p>
          <a:p>
            <a:pPr indent="0" lvl="0" marL="0" rtl="0" algn="l">
              <a:lnSpc>
                <a:spcPct val="100000"/>
              </a:lnSpc>
              <a:spcBef>
                <a:spcPts val="800"/>
              </a:spcBef>
              <a:spcAft>
                <a:spcPts val="0"/>
              </a:spcAft>
              <a:buClr>
                <a:schemeClr val="dk1"/>
              </a:buClr>
              <a:buSzPts val="1100"/>
              <a:buFont typeface="Arial"/>
              <a:buNone/>
            </a:pPr>
            <a:r>
              <a:rPr lang="en-US" sz="2250">
                <a:latin typeface="Times New Roman"/>
                <a:ea typeface="Times New Roman"/>
                <a:cs typeface="Times New Roman"/>
                <a:sym typeface="Times New Roman"/>
              </a:rPr>
              <a:t>            [END OF LOOP]</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250">
                <a:latin typeface="Times New Roman"/>
                <a:ea typeface="Times New Roman"/>
                <a:cs typeface="Times New Roman"/>
                <a:sym typeface="Times New Roman"/>
              </a:rPr>
              <a:t>Step 6: EXIT</a:t>
            </a:r>
            <a:endParaRPr sz="1900">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1c2e3a7cfb9_0_36"/>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DFS</a:t>
            </a:r>
            <a:endParaRPr/>
          </a:p>
        </p:txBody>
      </p:sp>
      <p:sp>
        <p:nvSpPr>
          <p:cNvPr id="443" name="Google Shape;443;g1c2e3a7cfb9_0_36"/>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368300" lvl="0" marL="457200" marR="25400" rtl="0" algn="l">
              <a:lnSpc>
                <a:spcPct val="156250"/>
              </a:lnSpc>
              <a:spcBef>
                <a:spcPts val="1500"/>
              </a:spcBef>
              <a:spcAft>
                <a:spcPts val="0"/>
              </a:spcAft>
              <a:buClr>
                <a:schemeClr val="dk1"/>
              </a:buClr>
              <a:buSzPts val="2200"/>
              <a:buFont typeface="Times New Roman"/>
              <a:buAutoNum type="arabicPeriod"/>
            </a:pPr>
            <a:r>
              <a:rPr lang="en-US" sz="2200">
                <a:highlight>
                  <a:srgbClr val="FFFFFF"/>
                </a:highlight>
                <a:latin typeface="Times New Roman"/>
                <a:ea typeface="Times New Roman"/>
                <a:cs typeface="Times New Roman"/>
                <a:sym typeface="Times New Roman"/>
              </a:rPr>
              <a:t>First, create a stack with the total number of vertices in the graph.</a:t>
            </a:r>
            <a:endParaRPr sz="2200">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0"/>
              </a:spcBef>
              <a:spcAft>
                <a:spcPts val="0"/>
              </a:spcAft>
              <a:buClr>
                <a:schemeClr val="dk1"/>
              </a:buClr>
              <a:buSzPts val="2200"/>
              <a:buFont typeface="Times New Roman"/>
              <a:buAutoNum type="arabicPeriod"/>
            </a:pPr>
            <a:r>
              <a:rPr lang="en-US" sz="2200">
                <a:highlight>
                  <a:srgbClr val="FFFFFF"/>
                </a:highlight>
                <a:latin typeface="Times New Roman"/>
                <a:ea typeface="Times New Roman"/>
                <a:cs typeface="Times New Roman"/>
                <a:sym typeface="Times New Roman"/>
              </a:rPr>
              <a:t>Now, choose any vertex as the starting point of traversal, and push that vertex into the stack.</a:t>
            </a:r>
            <a:endParaRPr sz="2200">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0"/>
              </a:spcBef>
              <a:spcAft>
                <a:spcPts val="0"/>
              </a:spcAft>
              <a:buClr>
                <a:schemeClr val="dk1"/>
              </a:buClr>
              <a:buSzPts val="2200"/>
              <a:buFont typeface="Times New Roman"/>
              <a:buAutoNum type="arabicPeriod"/>
            </a:pPr>
            <a:r>
              <a:rPr lang="en-US" sz="2200">
                <a:highlight>
                  <a:srgbClr val="FFFFFF"/>
                </a:highlight>
                <a:latin typeface="Times New Roman"/>
                <a:ea typeface="Times New Roman"/>
                <a:cs typeface="Times New Roman"/>
                <a:sym typeface="Times New Roman"/>
              </a:rPr>
              <a:t>After that, push a non-visited vertex (adjacent to the vertex on the top of the stack) to the top of the stack.</a:t>
            </a:r>
            <a:endParaRPr sz="2200">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0"/>
              </a:spcBef>
              <a:spcAft>
                <a:spcPts val="0"/>
              </a:spcAft>
              <a:buClr>
                <a:schemeClr val="dk1"/>
              </a:buClr>
              <a:buSzPts val="2200"/>
              <a:buFont typeface="Times New Roman"/>
              <a:buAutoNum type="arabicPeriod"/>
            </a:pPr>
            <a:r>
              <a:rPr lang="en-US" sz="2200">
                <a:highlight>
                  <a:srgbClr val="FFFFFF"/>
                </a:highlight>
                <a:latin typeface="Times New Roman"/>
                <a:ea typeface="Times New Roman"/>
                <a:cs typeface="Times New Roman"/>
                <a:sym typeface="Times New Roman"/>
              </a:rPr>
              <a:t>Now, repeat steps 3 and 4 until no vertices are left to visit from the vertex on the stack's top.</a:t>
            </a:r>
            <a:endParaRPr sz="2200">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0"/>
              </a:spcBef>
              <a:spcAft>
                <a:spcPts val="0"/>
              </a:spcAft>
              <a:buClr>
                <a:schemeClr val="dk1"/>
              </a:buClr>
              <a:buSzPts val="2200"/>
              <a:buFont typeface="Times New Roman"/>
              <a:buAutoNum type="arabicPeriod"/>
            </a:pPr>
            <a:r>
              <a:rPr lang="en-US" sz="2200">
                <a:highlight>
                  <a:srgbClr val="FFFFFF"/>
                </a:highlight>
                <a:latin typeface="Times New Roman"/>
                <a:ea typeface="Times New Roman"/>
                <a:cs typeface="Times New Roman"/>
                <a:sym typeface="Times New Roman"/>
              </a:rPr>
              <a:t>If no vertex is left, go back and pop a vertex from the stack.</a:t>
            </a:r>
            <a:endParaRPr sz="2200">
              <a:highlight>
                <a:srgbClr val="FFFFFF"/>
              </a:highlight>
              <a:latin typeface="Times New Roman"/>
              <a:ea typeface="Times New Roman"/>
              <a:cs typeface="Times New Roman"/>
              <a:sym typeface="Times New Roman"/>
            </a:endParaRPr>
          </a:p>
          <a:p>
            <a:pPr indent="-368300" lvl="0" marL="457200" marR="25400" rtl="0" algn="l">
              <a:lnSpc>
                <a:spcPct val="156250"/>
              </a:lnSpc>
              <a:spcBef>
                <a:spcPts val="0"/>
              </a:spcBef>
              <a:spcAft>
                <a:spcPts val="0"/>
              </a:spcAft>
              <a:buClr>
                <a:schemeClr val="dk1"/>
              </a:buClr>
              <a:buSzPts val="2200"/>
              <a:buFont typeface="Times New Roman"/>
              <a:buAutoNum type="arabicPeriod"/>
            </a:pPr>
            <a:r>
              <a:rPr lang="en-US" sz="2200">
                <a:highlight>
                  <a:srgbClr val="FFFFFF"/>
                </a:highlight>
                <a:latin typeface="Times New Roman"/>
                <a:ea typeface="Times New Roman"/>
                <a:cs typeface="Times New Roman"/>
                <a:sym typeface="Times New Roman"/>
              </a:rPr>
              <a:t>Repeat steps 2, 3, and 4 until the stack is empty.</a:t>
            </a:r>
            <a:endParaRPr sz="2200">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1c2e3a7cfb9_0_42"/>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Hashing-Linear probing</a:t>
            </a:r>
            <a:endParaRPr/>
          </a:p>
        </p:txBody>
      </p:sp>
      <p:sp>
        <p:nvSpPr>
          <p:cNvPr id="449" name="Google Shape;449;g1c2e3a7cfb9_0_42"/>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b="1" lang="en-US" sz="2000" u="sng">
                <a:highlight>
                  <a:srgbClr val="FFFFFF"/>
                </a:highlight>
                <a:latin typeface="Times New Roman"/>
                <a:ea typeface="Times New Roman"/>
                <a:cs typeface="Times New Roman"/>
                <a:sym typeface="Times New Roman"/>
              </a:rPr>
              <a:t>Algorithm to insert a value in linear probing</a:t>
            </a:r>
            <a:endParaRPr b="1" sz="2000" u="sng">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2000" u="sng">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Hashtable is an array of size = TABLE_SIZE</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Step 1: Read the value to be inserted, key</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Step 2:  let i = 0</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Step 3: hkey = key% </a:t>
            </a:r>
            <a:r>
              <a:rPr b="1" lang="en-US" sz="2000">
                <a:highlight>
                  <a:srgbClr val="FFFFFF"/>
                </a:highlight>
                <a:latin typeface="Times New Roman"/>
                <a:ea typeface="Times New Roman"/>
                <a:cs typeface="Times New Roman"/>
                <a:sym typeface="Times New Roman"/>
              </a:rPr>
              <a:t>TABLE_SIZE</a:t>
            </a:r>
            <a:endParaRPr b="1"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Step 4 :compute the index at which the key has to be inserted in hash table</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                </a:t>
            </a:r>
            <a:r>
              <a:rPr b="1" lang="en-US" sz="2000">
                <a:highlight>
                  <a:srgbClr val="FFFFFF"/>
                </a:highlight>
                <a:latin typeface="Times New Roman"/>
                <a:ea typeface="Times New Roman"/>
                <a:cs typeface="Times New Roman"/>
                <a:sym typeface="Times New Roman"/>
              </a:rPr>
              <a:t>index = (hkey + i) % TABLE_SIZE</a:t>
            </a:r>
            <a:endParaRPr b="1"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Step 5: if there is no element at that index then  insert the value at index and STOP</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Step 6: If there is already an element at that index</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                step 4.1: i = i+1</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000">
                <a:highlight>
                  <a:srgbClr val="FFFFFF"/>
                </a:highlight>
                <a:latin typeface="Times New Roman"/>
                <a:ea typeface="Times New Roman"/>
                <a:cs typeface="Times New Roman"/>
                <a:sym typeface="Times New Roman"/>
              </a:rPr>
              <a:t>step 7:  if i &lt; TABLE_SIZE then go to step 4</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of Postfix expression</a:t>
            </a:r>
            <a:endParaRPr/>
          </a:p>
        </p:txBody>
      </p:sp>
      <p:sp>
        <p:nvSpPr>
          <p:cNvPr id="119" name="Google Shape;1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algorithm for evaluation of postfix expression is as follows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Create a stack that holds integer type data to store the operands of the given postfix expression. Let it be st.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Iterate over the string from left to right and do the following -</a:t>
            </a:r>
            <a:endParaRPr/>
          </a:p>
          <a:p>
            <a:pPr indent="-228600" lvl="1" marL="685800" rtl="0" algn="l">
              <a:lnSpc>
                <a:spcPct val="90000"/>
              </a:lnSpc>
              <a:spcBef>
                <a:spcPts val="500"/>
              </a:spcBef>
              <a:spcAft>
                <a:spcPts val="0"/>
              </a:spcAft>
              <a:buClr>
                <a:schemeClr val="dk1"/>
              </a:buClr>
              <a:buSzPct val="100000"/>
              <a:buChar char="•"/>
            </a:pPr>
            <a:r>
              <a:rPr lang="en-US"/>
              <a:t>If the current element is an operand, push it into the stack.</a:t>
            </a:r>
            <a:endParaRPr/>
          </a:p>
          <a:p>
            <a:pPr indent="-228600" lvl="1" marL="685800" rtl="0" algn="l">
              <a:lnSpc>
                <a:spcPct val="90000"/>
              </a:lnSpc>
              <a:spcBef>
                <a:spcPts val="500"/>
              </a:spcBef>
              <a:spcAft>
                <a:spcPts val="0"/>
              </a:spcAft>
              <a:buClr>
                <a:schemeClr val="dk1"/>
              </a:buClr>
              <a:buSzPct val="100000"/>
              <a:buChar char="•"/>
            </a:pPr>
            <a:r>
              <a:rPr lang="en-US"/>
              <a:t>Otherwise, if the current element is an operator (say /)do the following -</a:t>
            </a:r>
            <a:endParaRPr/>
          </a:p>
          <a:p>
            <a:pPr indent="-228600" lvl="2" marL="1143000" rtl="0" algn="l">
              <a:lnSpc>
                <a:spcPct val="90000"/>
              </a:lnSpc>
              <a:spcBef>
                <a:spcPts val="500"/>
              </a:spcBef>
              <a:spcAft>
                <a:spcPts val="0"/>
              </a:spcAft>
              <a:buClr>
                <a:schemeClr val="dk1"/>
              </a:buClr>
              <a:buSzPct val="100000"/>
              <a:buChar char="•"/>
            </a:pPr>
            <a:r>
              <a:rPr lang="en-US"/>
              <a:t>Pop an element from st, let it be op2.</a:t>
            </a:r>
            <a:endParaRPr/>
          </a:p>
          <a:p>
            <a:pPr indent="-228600" lvl="2" marL="1143000" rtl="0" algn="l">
              <a:lnSpc>
                <a:spcPct val="90000"/>
              </a:lnSpc>
              <a:spcBef>
                <a:spcPts val="500"/>
              </a:spcBef>
              <a:spcAft>
                <a:spcPts val="0"/>
              </a:spcAft>
              <a:buClr>
                <a:schemeClr val="dk1"/>
              </a:buClr>
              <a:buSzPct val="100000"/>
              <a:buChar char="•"/>
            </a:pPr>
            <a:r>
              <a:rPr lang="en-US"/>
              <a:t>Pop another element from st, let it be op1.</a:t>
            </a:r>
            <a:endParaRPr/>
          </a:p>
          <a:p>
            <a:pPr indent="-228600" lvl="2" marL="1143000" rtl="0" algn="l">
              <a:lnSpc>
                <a:spcPct val="90000"/>
              </a:lnSpc>
              <a:spcBef>
                <a:spcPts val="500"/>
              </a:spcBef>
              <a:spcAft>
                <a:spcPts val="0"/>
              </a:spcAft>
              <a:buClr>
                <a:schemeClr val="dk1"/>
              </a:buClr>
              <a:buSzPct val="100000"/>
              <a:buChar char="•"/>
            </a:pPr>
            <a:r>
              <a:rPr lang="en-US"/>
              <a:t>Computer the result of op1 / op2, and push it into the stack. Note the order i.e.</a:t>
            </a:r>
            <a:r>
              <a:rPr i="1" lang="en-US"/>
              <a:t>i</a:t>
            </a:r>
            <a:r>
              <a:rPr lang="en-US"/>
              <a:t>.</a:t>
            </a:r>
            <a:r>
              <a:rPr i="1" lang="en-US"/>
              <a:t>e</a:t>
            </a:r>
            <a:r>
              <a:rPr lang="en-US"/>
              <a:t>. op1 / op2 should not be changed otherwise it will affect the final result in some cases.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At last, st will consist of a single element i.e. the result after evaluating the postfix expression.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c2e3a7cfb9_0_54"/>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Hashing-Linear probing</a:t>
            </a:r>
            <a:endParaRPr/>
          </a:p>
        </p:txBody>
      </p:sp>
      <p:sp>
        <p:nvSpPr>
          <p:cNvPr id="455" name="Google Shape;455;g1c2e3a7cfb9_0_5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b="1" lang="en-US" sz="2000" u="sng">
                <a:highlight>
                  <a:srgbClr val="FFFFFF"/>
                </a:highlight>
                <a:latin typeface="Times New Roman"/>
                <a:ea typeface="Times New Roman"/>
                <a:cs typeface="Times New Roman"/>
                <a:sym typeface="Times New Roman"/>
              </a:rPr>
              <a:t>Algorithm to search a value in linear probing</a:t>
            </a:r>
            <a:endParaRPr b="1" sz="2000" u="sng">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b="1" sz="2000" u="sng">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Hashtable is an array of size = TABLE_SIZE</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Step 1: Read the value to be searched, key</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Step 2:  let i = 0</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Step 3: hkey = key% </a:t>
            </a:r>
            <a:r>
              <a:rPr b="1" lang="en-US" sz="1800">
                <a:highlight>
                  <a:srgbClr val="FFFFFF"/>
                </a:highlight>
                <a:latin typeface="Times New Roman"/>
                <a:ea typeface="Times New Roman"/>
                <a:cs typeface="Times New Roman"/>
                <a:sym typeface="Times New Roman"/>
              </a:rPr>
              <a:t>TABLE_SIZE</a:t>
            </a:r>
            <a:endParaRPr b="1"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Step 4: compute the index at which the key can be found</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               </a:t>
            </a:r>
            <a:r>
              <a:rPr b="1" lang="en-US" sz="1800">
                <a:highlight>
                  <a:srgbClr val="FFFFFF"/>
                </a:highlight>
                <a:latin typeface="Times New Roman"/>
                <a:ea typeface="Times New Roman"/>
                <a:cs typeface="Times New Roman"/>
                <a:sym typeface="Times New Roman"/>
              </a:rPr>
              <a:t>index = (hkey+ i) % TABLE_SIZE</a:t>
            </a:r>
            <a:endParaRPr b="1"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Step 5: if the  element at that index is same as the search value then print element found and  STOP</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Step 6: else</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                step 4.1: i = i+1</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US" sz="1800">
                <a:highlight>
                  <a:srgbClr val="FFFFFF"/>
                </a:highlight>
                <a:latin typeface="Times New Roman"/>
                <a:ea typeface="Times New Roman"/>
                <a:cs typeface="Times New Roman"/>
                <a:sym typeface="Times New Roman"/>
              </a:rPr>
              <a:t>step 7:  if i &lt; TABLE_SIZE then go to step 4</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1c2e3a7cfb9_0_49"/>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t/>
            </a:r>
            <a:endParaRPr/>
          </a:p>
        </p:txBody>
      </p:sp>
      <p:sp>
        <p:nvSpPr>
          <p:cNvPr id="461" name="Google Shape;461;g1c2e3a7cfb9_0_49"/>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descr="postfix evolutions through stack in C" id="125" name="Google Shape;125;p7"/>
          <p:cNvPicPr preferRelativeResize="0"/>
          <p:nvPr>
            <p:ph idx="1" type="body"/>
          </p:nvPr>
        </p:nvPicPr>
        <p:blipFill rotWithShape="1">
          <a:blip r:embed="rId3">
            <a:alphaModFix/>
          </a:blip>
          <a:srcRect b="0" l="0" r="0" t="0"/>
          <a:stretch/>
        </p:blipFill>
        <p:spPr>
          <a:xfrm>
            <a:off x="2981325" y="2062956"/>
            <a:ext cx="6229350" cy="38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Singly Linked List</a:t>
            </a:r>
            <a:endParaRPr/>
          </a:p>
        </p:txBody>
      </p:sp>
      <p:sp>
        <p:nvSpPr>
          <p:cNvPr id="131" name="Google Shape;131;p8"/>
          <p:cNvSpPr txBox="1"/>
          <p:nvPr>
            <p:ph idx="1" type="body"/>
          </p:nvPr>
        </p:nvSpPr>
        <p:spPr>
          <a:xfrm>
            <a:off x="838200" y="1544726"/>
            <a:ext cx="10515600" cy="4632300"/>
          </a:xfrm>
          <a:prstGeom prst="rect">
            <a:avLst/>
          </a:prstGeom>
          <a:noFill/>
          <a:ln>
            <a:noFill/>
          </a:ln>
        </p:spPr>
        <p:txBody>
          <a:bodyPr anchorCtr="0" anchor="t" bIns="45700" lIns="91425" spcFirstLastPara="1" rIns="91425" wrap="square" tIns="45700">
            <a:normAutofit/>
          </a:bodyPr>
          <a:lstStyle/>
          <a:p>
            <a:pPr indent="-339725" lvl="0" marL="457200" rtl="0" algn="l">
              <a:lnSpc>
                <a:spcPct val="166666"/>
              </a:lnSpc>
              <a:spcBef>
                <a:spcPts val="0"/>
              </a:spcBef>
              <a:spcAft>
                <a:spcPts val="0"/>
              </a:spcAft>
              <a:buSzPts val="1750"/>
              <a:buFont typeface="Arial"/>
              <a:buChar char="•"/>
            </a:pPr>
            <a:r>
              <a:rPr lang="en-US" sz="1750">
                <a:highlight>
                  <a:srgbClr val="F9FAFC"/>
                </a:highlight>
                <a:latin typeface="Arial"/>
                <a:ea typeface="Arial"/>
                <a:cs typeface="Arial"/>
                <a:sym typeface="Arial"/>
              </a:rPr>
              <a:t>There are various linked list operations that allow us to perform different actions on linked lists. For example, the insertion operation adds a new element to the linked list.</a:t>
            </a:r>
            <a:endParaRPr sz="1750">
              <a:highlight>
                <a:srgbClr val="F9FAFC"/>
              </a:highlight>
              <a:latin typeface="Arial"/>
              <a:ea typeface="Arial"/>
              <a:cs typeface="Arial"/>
              <a:sym typeface="Arial"/>
            </a:endParaRPr>
          </a:p>
          <a:p>
            <a:pPr indent="-339725" lvl="0" marL="457200" rtl="0" algn="l">
              <a:lnSpc>
                <a:spcPct val="166666"/>
              </a:lnSpc>
              <a:spcBef>
                <a:spcPts val="0"/>
              </a:spcBef>
              <a:spcAft>
                <a:spcPts val="0"/>
              </a:spcAft>
              <a:buSzPts val="1750"/>
              <a:buFont typeface="Arial"/>
              <a:buChar char="•"/>
            </a:pPr>
            <a:r>
              <a:rPr lang="en-US" sz="1750">
                <a:highlight>
                  <a:srgbClr val="F9FAFC"/>
                </a:highlight>
                <a:latin typeface="Arial"/>
                <a:ea typeface="Arial"/>
                <a:cs typeface="Arial"/>
                <a:sym typeface="Arial"/>
              </a:rPr>
              <a:t>Here's a list of basic linked list operations that we will cover in this article.</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3"/>
              </a:rPr>
              <a:t>Traversal</a:t>
            </a:r>
            <a:r>
              <a:rPr lang="en-US" sz="1750">
                <a:highlight>
                  <a:srgbClr val="F9FAFC"/>
                </a:highlight>
                <a:latin typeface="Arial"/>
                <a:ea typeface="Arial"/>
                <a:cs typeface="Arial"/>
                <a:sym typeface="Arial"/>
              </a:rPr>
              <a:t> - access each element of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4"/>
              </a:rPr>
              <a:t>Insertion</a:t>
            </a:r>
            <a:r>
              <a:rPr lang="en-US" sz="1750">
                <a:highlight>
                  <a:srgbClr val="F9FAFC"/>
                </a:highlight>
                <a:latin typeface="Arial"/>
                <a:ea typeface="Arial"/>
                <a:cs typeface="Arial"/>
                <a:sym typeface="Arial"/>
              </a:rPr>
              <a:t> - adds a new element to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5"/>
              </a:rPr>
              <a:t>Deletion</a:t>
            </a:r>
            <a:r>
              <a:rPr lang="en-US" sz="1750">
                <a:highlight>
                  <a:srgbClr val="F9FAFC"/>
                </a:highlight>
                <a:latin typeface="Arial"/>
                <a:ea typeface="Arial"/>
                <a:cs typeface="Arial"/>
                <a:sym typeface="Arial"/>
              </a:rPr>
              <a:t> - removes the existing elements</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6"/>
              </a:rPr>
              <a:t>Search</a:t>
            </a:r>
            <a:r>
              <a:rPr lang="en-US" sz="1750">
                <a:highlight>
                  <a:srgbClr val="F9FAFC"/>
                </a:highlight>
                <a:latin typeface="Arial"/>
                <a:ea typeface="Arial"/>
                <a:cs typeface="Arial"/>
                <a:sym typeface="Arial"/>
              </a:rPr>
              <a:t> - find a node in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7"/>
              </a:rPr>
              <a:t>Sort</a:t>
            </a:r>
            <a:r>
              <a:rPr lang="en-US" sz="1750">
                <a:highlight>
                  <a:srgbClr val="F9FAFC"/>
                </a:highlight>
                <a:latin typeface="Arial"/>
                <a:ea typeface="Arial"/>
                <a:cs typeface="Arial"/>
                <a:sym typeface="Arial"/>
              </a:rPr>
              <a:t> - sort the nodes of the linked list</a:t>
            </a:r>
            <a:endParaRPr sz="1750">
              <a:highlight>
                <a:srgbClr val="F9FAFC"/>
              </a:highlight>
              <a:latin typeface="Arial"/>
              <a:ea typeface="Arial"/>
              <a:cs typeface="Arial"/>
              <a:sym typeface="Arial"/>
            </a:endParaRPr>
          </a:p>
          <a:p>
            <a:pPr indent="-50800" lvl="0" marL="228600" rtl="0" algn="l">
              <a:lnSpc>
                <a:spcPct val="90000"/>
              </a:lnSpc>
              <a:spcBef>
                <a:spcPts val="45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b91d84ad5c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1800">
                <a:highlight>
                  <a:srgbClr val="F9FAFC"/>
                </a:highlight>
                <a:latin typeface="Arial"/>
                <a:ea typeface="Arial"/>
                <a:cs typeface="Arial"/>
                <a:sym typeface="Arial"/>
              </a:rPr>
              <a:t>Things to Remember about Linked List</a:t>
            </a:r>
            <a:endParaRPr sz="4800"/>
          </a:p>
        </p:txBody>
      </p:sp>
      <p:sp>
        <p:nvSpPr>
          <p:cNvPr id="137" name="Google Shape;137;g1b91d84ad5c_0_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64398"/>
              <a:buFont typeface="Arial"/>
              <a:buNone/>
            </a:pPr>
            <a:r>
              <a:t/>
            </a:r>
            <a:endParaRPr b="1" sz="1708">
              <a:solidFill>
                <a:srgbClr val="25265E"/>
              </a:solidFill>
              <a:highlight>
                <a:srgbClr val="F9FAFC"/>
              </a:highlight>
              <a:latin typeface="Arial"/>
              <a:ea typeface="Arial"/>
              <a:cs typeface="Arial"/>
              <a:sym typeface="Arial"/>
            </a:endParaRPr>
          </a:p>
          <a:p>
            <a:pPr indent="-328987" lvl="0" marL="457200" rtl="0" algn="l">
              <a:lnSpc>
                <a:spcPct val="166666"/>
              </a:lnSpc>
              <a:spcBef>
                <a:spcPts val="900"/>
              </a:spcBef>
              <a:spcAft>
                <a:spcPts val="0"/>
              </a:spcAft>
              <a:buSzPct val="100000"/>
              <a:buChar char="●"/>
            </a:pPr>
            <a:r>
              <a:rPr lang="en-US" sz="1708">
                <a:highlight>
                  <a:srgbClr val="F9FAFC"/>
                </a:highlight>
                <a:latin typeface="Arial"/>
                <a:ea typeface="Arial"/>
                <a:cs typeface="Arial"/>
                <a:sym typeface="Arial"/>
              </a:rPr>
              <a:t>head points to the first node of the linked list</a:t>
            </a:r>
            <a:endParaRPr sz="1708">
              <a:highlight>
                <a:srgbClr val="F9FAFC"/>
              </a:highlight>
              <a:latin typeface="Arial"/>
              <a:ea typeface="Arial"/>
              <a:cs typeface="Arial"/>
              <a:sym typeface="Arial"/>
            </a:endParaRPr>
          </a:p>
          <a:p>
            <a:pPr indent="-328987" lvl="0" marL="457200" rtl="0" algn="l">
              <a:lnSpc>
                <a:spcPct val="166666"/>
              </a:lnSpc>
              <a:spcBef>
                <a:spcPts val="0"/>
              </a:spcBef>
              <a:spcAft>
                <a:spcPts val="0"/>
              </a:spcAft>
              <a:buSzPct val="100000"/>
              <a:buChar char="●"/>
            </a:pPr>
            <a:r>
              <a:rPr lang="en-US" sz="1708">
                <a:highlight>
                  <a:srgbClr val="F9FAFC"/>
                </a:highlight>
                <a:latin typeface="Arial"/>
                <a:ea typeface="Arial"/>
                <a:cs typeface="Arial"/>
                <a:sym typeface="Arial"/>
              </a:rPr>
              <a:t>next pointer of the last node is NULL, so if the next current node is NULL, we have reached the end of the linked list.</a:t>
            </a:r>
            <a:endParaRPr sz="1708">
              <a:highlight>
                <a:srgbClr val="F9FAFC"/>
              </a:highlight>
              <a:latin typeface="Arial"/>
              <a:ea typeface="Arial"/>
              <a:cs typeface="Arial"/>
              <a:sym typeface="Arial"/>
            </a:endParaRPr>
          </a:p>
          <a:p>
            <a:pPr indent="0" lvl="0" marL="0" rtl="0" algn="l">
              <a:lnSpc>
                <a:spcPct val="166666"/>
              </a:lnSpc>
              <a:spcBef>
                <a:spcPts val="4500"/>
              </a:spcBef>
              <a:spcAft>
                <a:spcPts val="0"/>
              </a:spcAft>
              <a:buClr>
                <a:schemeClr val="dk1"/>
              </a:buClr>
              <a:buSzPct val="64398"/>
              <a:buFont typeface="Arial"/>
              <a:buNone/>
            </a:pPr>
            <a:r>
              <a:rPr lang="en-US" sz="1708">
                <a:highlight>
                  <a:schemeClr val="lt1"/>
                </a:highlight>
                <a:latin typeface="Arial"/>
                <a:ea typeface="Arial"/>
                <a:cs typeface="Arial"/>
                <a:sym typeface="Arial"/>
              </a:rPr>
              <a:t>In all of the examples, we will assume that the linked list has three nodes 1 ---&gt;2 ---&gt;3 with node structure as below:</a:t>
            </a:r>
            <a:endParaRPr sz="1708">
              <a:highlight>
                <a:schemeClr val="lt1"/>
              </a:highlight>
              <a:latin typeface="Arial"/>
              <a:ea typeface="Arial"/>
              <a:cs typeface="Arial"/>
              <a:sym typeface="Arial"/>
            </a:endParaRPr>
          </a:p>
          <a:p>
            <a:pPr indent="0" lvl="0" marL="0" rtl="0" algn="l">
              <a:lnSpc>
                <a:spcPct val="90000"/>
              </a:lnSpc>
              <a:spcBef>
                <a:spcPts val="1200"/>
              </a:spcBef>
              <a:spcAft>
                <a:spcPts val="0"/>
              </a:spcAft>
              <a:buSzPct val="113931"/>
              <a:buNone/>
            </a:pPr>
            <a:r>
              <a:rPr lang="en-US" sz="1708">
                <a:highlight>
                  <a:schemeClr val="lt1"/>
                </a:highlight>
                <a:latin typeface="Arial"/>
                <a:ea typeface="Arial"/>
                <a:cs typeface="Arial"/>
                <a:sym typeface="Arial"/>
              </a:rPr>
              <a:t>struct node </a:t>
            </a:r>
            <a:endParaRPr sz="1708">
              <a:highlight>
                <a:schemeClr val="lt1"/>
              </a:highlight>
              <a:latin typeface="Arial"/>
              <a:ea typeface="Arial"/>
              <a:cs typeface="Arial"/>
              <a:sym typeface="Arial"/>
            </a:endParaRPr>
          </a:p>
          <a:p>
            <a:pPr indent="0" lvl="0" marL="0" rtl="0" algn="l">
              <a:lnSpc>
                <a:spcPct val="90000"/>
              </a:lnSpc>
              <a:spcBef>
                <a:spcPts val="1000"/>
              </a:spcBef>
              <a:spcAft>
                <a:spcPts val="0"/>
              </a:spcAft>
              <a:buSzPct val="113931"/>
              <a:buNone/>
            </a:pPr>
            <a:r>
              <a:rPr lang="en-US" sz="1708">
                <a:highlight>
                  <a:schemeClr val="lt1"/>
                </a:highlight>
                <a:latin typeface="Arial"/>
                <a:ea typeface="Arial"/>
                <a:cs typeface="Arial"/>
                <a:sym typeface="Arial"/>
              </a:rPr>
              <a:t>{</a:t>
            </a:r>
            <a:endParaRPr sz="1708">
              <a:highlight>
                <a:schemeClr val="lt1"/>
              </a:highlight>
              <a:latin typeface="Arial"/>
              <a:ea typeface="Arial"/>
              <a:cs typeface="Arial"/>
              <a:sym typeface="Arial"/>
            </a:endParaRPr>
          </a:p>
          <a:p>
            <a:pPr indent="0" lvl="0" marL="0" rtl="0" algn="l">
              <a:lnSpc>
                <a:spcPct val="90000"/>
              </a:lnSpc>
              <a:spcBef>
                <a:spcPts val="1000"/>
              </a:spcBef>
              <a:spcAft>
                <a:spcPts val="0"/>
              </a:spcAft>
              <a:buSzPct val="113931"/>
              <a:buNone/>
            </a:pPr>
            <a:r>
              <a:rPr lang="en-US" sz="1708">
                <a:highlight>
                  <a:schemeClr val="lt1"/>
                </a:highlight>
                <a:latin typeface="Arial"/>
                <a:ea typeface="Arial"/>
                <a:cs typeface="Arial"/>
                <a:sym typeface="Arial"/>
              </a:rPr>
              <a:t>  int data;</a:t>
            </a:r>
            <a:endParaRPr sz="1708">
              <a:highlight>
                <a:schemeClr val="lt1"/>
              </a:highlight>
              <a:latin typeface="Arial"/>
              <a:ea typeface="Arial"/>
              <a:cs typeface="Arial"/>
              <a:sym typeface="Arial"/>
            </a:endParaRPr>
          </a:p>
          <a:p>
            <a:pPr indent="0" lvl="0" marL="0" rtl="0" algn="l">
              <a:lnSpc>
                <a:spcPct val="90000"/>
              </a:lnSpc>
              <a:spcBef>
                <a:spcPts val="1000"/>
              </a:spcBef>
              <a:spcAft>
                <a:spcPts val="0"/>
              </a:spcAft>
              <a:buSzPct val="113931"/>
              <a:buNone/>
            </a:pPr>
            <a:r>
              <a:rPr lang="en-US" sz="1708">
                <a:highlight>
                  <a:schemeClr val="lt1"/>
                </a:highlight>
                <a:latin typeface="Arial"/>
                <a:ea typeface="Arial"/>
                <a:cs typeface="Arial"/>
                <a:sym typeface="Arial"/>
              </a:rPr>
              <a:t>  struct node *next;</a:t>
            </a:r>
            <a:endParaRPr sz="1708">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ct val="64398"/>
              <a:buFont typeface="Arial"/>
              <a:buNone/>
            </a:pPr>
            <a:r>
              <a:rPr lang="en-US" sz="1708">
                <a:highlight>
                  <a:schemeClr val="lt1"/>
                </a:highlight>
                <a:latin typeface="Arial"/>
                <a:ea typeface="Arial"/>
                <a:cs typeface="Arial"/>
                <a:sym typeface="Arial"/>
              </a:rPr>
              <a:t>};</a:t>
            </a:r>
            <a:endParaRPr sz="1708">
              <a:highlight>
                <a:schemeClr val="lt1"/>
              </a:highlight>
              <a:latin typeface="Arial"/>
              <a:ea typeface="Arial"/>
              <a:cs typeface="Arial"/>
              <a:sym typeface="Arial"/>
            </a:endParaRPr>
          </a:p>
          <a:p>
            <a:pPr indent="0" lvl="0" marL="0" rtl="0" algn="l">
              <a:lnSpc>
                <a:spcPct val="90000"/>
              </a:lnSpc>
              <a:spcBef>
                <a:spcPts val="1200"/>
              </a:spcBef>
              <a:spcAft>
                <a:spcPts val="0"/>
              </a:spcAft>
              <a:buSzPct val="138996"/>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2022-12-09T08:15:16Z</dcterms:created>
  <dc:creator>DJSCE Student</dc:creator>
</cp:coreProperties>
</file>