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8" roundtripDataSignature="AMtx7mgTkWyAVgSn2owEUnwBuVwldfbXF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16" Type="http://schemas.openxmlformats.org/officeDocument/2006/relationships/slide" Target="slides/slide12.xml"/><Relationship Id="rId38" Type="http://customschemas.google.com/relationships/presentationmetadata" Target="meta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b91d84ad5c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b91d84ad5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b91d84ad5c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b91d84ad5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b91d84ad5c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b91d84ad5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b91d84ad5c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b91d84ad5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b91d84ad5c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b91d84ad5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b91d84ad5c_0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b91d84ad5c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b91d84ad5c_0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b91d84ad5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b91d84ad5c_0_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b91d84ad5c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b91d84ad5c_0_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b91d84ad5c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b91d84ad5c_0_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b91d84ad5c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b91d84ad5c_0_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b91d84ad5c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b91d84ad5c_0_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b91d84ad5c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b91d84ad5c_0_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b91d84ad5c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b91d84ad5c_0_1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b91d84ad5c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b91d84ad5c_0_1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b91d84ad5c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b91d84ad5c_0_1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b91d84ad5c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bb0d05a61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bb0d05a61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bb0d05a616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bb0d05a61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bb0d05a616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bb0d05a61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bb0d05a616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bb0d05a61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bb0d05a616_0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bb0d05a61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bb0d05a616_0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bb0d05a616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bb0d05a616_0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bb0d05a616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bb0d05a616_0_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bb0d05a616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b91d84ad5c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b91d84ad5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8"/>
          <p:cNvSpPr/>
          <p:nvPr>
            <p:ph idx="2" type="pic"/>
          </p:nvPr>
        </p:nvSpPr>
        <p:spPr>
          <a:xfrm>
            <a:off x="5183188" y="987425"/>
            <a:ext cx="6172200" cy="4873625"/>
          </a:xfrm>
          <a:prstGeom prst="rect">
            <a:avLst/>
          </a:prstGeom>
          <a:noFill/>
          <a:ln>
            <a:noFill/>
          </a:ln>
        </p:spPr>
      </p:sp>
      <p:sp>
        <p:nvSpPr>
          <p:cNvPr id="64" name="Google Shape;64;p1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www.programiz.com/dsa/bubble-sort"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www.programiz.com/dsa/linked-list-operations#traverse" TargetMode="External"/><Relationship Id="rId4" Type="http://schemas.openxmlformats.org/officeDocument/2006/relationships/hyperlink" Target="https://www.programiz.com/dsa/linked-list-operations#add" TargetMode="External"/><Relationship Id="rId5" Type="http://schemas.openxmlformats.org/officeDocument/2006/relationships/hyperlink" Target="https://www.programiz.com/dsa/linked-list-operations#delete" TargetMode="External"/><Relationship Id="rId6" Type="http://schemas.openxmlformats.org/officeDocument/2006/relationships/hyperlink" Target="https://www.programiz.com/dsa/linked-list-operations#search" TargetMode="External"/><Relationship Id="rId7" Type="http://schemas.openxmlformats.org/officeDocument/2006/relationships/hyperlink" Target="https://www.programiz.com/dsa/linked-list-operations#sort"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DSA LAB</a:t>
            </a:r>
            <a:endParaRPr/>
          </a:p>
        </p:txBody>
      </p:sp>
      <p:sp>
        <p:nvSpPr>
          <p:cNvPr id="85" name="Google Shape;85;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1b91d84ad5c_0_7"/>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lnSpc>
                <a:spcPct val="150000"/>
              </a:lnSpc>
              <a:spcBef>
                <a:spcPts val="0"/>
              </a:spcBef>
              <a:spcAft>
                <a:spcPts val="900"/>
              </a:spcAft>
              <a:buClr>
                <a:schemeClr val="dk1"/>
              </a:buClr>
              <a:buSzPts val="1100"/>
              <a:buFont typeface="Arial"/>
              <a:buNone/>
            </a:pPr>
            <a:r>
              <a:rPr b="1" lang="en-US" sz="2200">
                <a:highlight>
                  <a:srgbClr val="F9FAFC"/>
                </a:highlight>
                <a:latin typeface="Arial"/>
                <a:ea typeface="Arial"/>
                <a:cs typeface="Arial"/>
                <a:sym typeface="Arial"/>
              </a:rPr>
              <a:t>Traverse a Linked List</a:t>
            </a:r>
            <a:endParaRPr sz="4800"/>
          </a:p>
        </p:txBody>
      </p:sp>
      <p:sp>
        <p:nvSpPr>
          <p:cNvPr id="139" name="Google Shape;139;g1b91d84ad5c_0_7"/>
          <p:cNvSpPr txBox="1"/>
          <p:nvPr>
            <p:ph idx="1" type="body"/>
          </p:nvPr>
        </p:nvSpPr>
        <p:spPr>
          <a:xfrm>
            <a:off x="838200" y="1825625"/>
            <a:ext cx="10515600" cy="5032500"/>
          </a:xfrm>
          <a:prstGeom prst="rect">
            <a:avLst/>
          </a:prstGeom>
        </p:spPr>
        <p:txBody>
          <a:bodyPr anchorCtr="0" anchor="t" bIns="45700" lIns="91425" spcFirstLastPara="1" rIns="91425" wrap="square" tIns="45700">
            <a:noAutofit/>
          </a:bodyPr>
          <a:lstStyle/>
          <a:p>
            <a:pPr indent="-330200" lvl="0" marL="457200" rtl="0" algn="l">
              <a:lnSpc>
                <a:spcPct val="166666"/>
              </a:lnSpc>
              <a:spcBef>
                <a:spcPts val="0"/>
              </a:spcBef>
              <a:spcAft>
                <a:spcPts val="0"/>
              </a:spcAft>
              <a:buSzPts val="1600"/>
              <a:buFont typeface="Arial"/>
              <a:buChar char="•"/>
            </a:pPr>
            <a:r>
              <a:rPr lang="en-US" sz="1600">
                <a:highlight>
                  <a:schemeClr val="lt1"/>
                </a:highlight>
                <a:latin typeface="Arial"/>
                <a:ea typeface="Arial"/>
                <a:cs typeface="Arial"/>
                <a:sym typeface="Arial"/>
              </a:rPr>
              <a:t>Displaying the contents of a linked list is very simple. We keep moving the temp node to the next one and display its contents.</a:t>
            </a:r>
            <a:endParaRPr sz="1600">
              <a:highlight>
                <a:schemeClr val="lt1"/>
              </a:highlight>
              <a:latin typeface="Arial"/>
              <a:ea typeface="Arial"/>
              <a:cs typeface="Arial"/>
              <a:sym typeface="Arial"/>
            </a:endParaRPr>
          </a:p>
          <a:p>
            <a:pPr indent="-330200" lvl="0" marL="457200" rtl="0" algn="l">
              <a:lnSpc>
                <a:spcPct val="166666"/>
              </a:lnSpc>
              <a:spcBef>
                <a:spcPts val="0"/>
              </a:spcBef>
              <a:spcAft>
                <a:spcPts val="0"/>
              </a:spcAft>
              <a:buSzPts val="1600"/>
              <a:buFont typeface="Arial"/>
              <a:buChar char="•"/>
            </a:pPr>
            <a:r>
              <a:rPr lang="en-US" sz="1600">
                <a:highlight>
                  <a:schemeClr val="lt1"/>
                </a:highlight>
                <a:latin typeface="Arial"/>
                <a:ea typeface="Arial"/>
                <a:cs typeface="Arial"/>
                <a:sym typeface="Arial"/>
              </a:rPr>
              <a:t>When temp is NULL, we know that we have reached the end of the linked list so we get out of the while loop.</a:t>
            </a:r>
            <a:endParaRPr sz="1600">
              <a:highlight>
                <a:schemeClr val="lt1"/>
              </a:highlight>
              <a:latin typeface="Arial"/>
              <a:ea typeface="Arial"/>
              <a:cs typeface="Arial"/>
              <a:sym typeface="Arial"/>
            </a:endParaRPr>
          </a:p>
          <a:p>
            <a:pPr indent="0" lvl="0" marL="0" rtl="0" algn="l">
              <a:spcBef>
                <a:spcPts val="1200"/>
              </a:spcBef>
              <a:spcAft>
                <a:spcPts val="0"/>
              </a:spcAft>
              <a:buNone/>
            </a:pPr>
            <a:r>
              <a:rPr lang="en-US" sz="1600">
                <a:highlight>
                  <a:schemeClr val="lt1"/>
                </a:highlight>
                <a:latin typeface="Arial"/>
                <a:ea typeface="Arial"/>
                <a:cs typeface="Arial"/>
                <a:sym typeface="Arial"/>
              </a:rPr>
              <a:t>struct node *temp = head;</a:t>
            </a:r>
            <a:endParaRPr sz="1600">
              <a:highlight>
                <a:schemeClr val="lt1"/>
              </a:highlight>
              <a:latin typeface="Arial"/>
              <a:ea typeface="Arial"/>
              <a:cs typeface="Arial"/>
              <a:sym typeface="Arial"/>
            </a:endParaRPr>
          </a:p>
          <a:p>
            <a:pPr indent="0" lvl="0" marL="0" rtl="0" algn="l">
              <a:spcBef>
                <a:spcPts val="1000"/>
              </a:spcBef>
              <a:spcAft>
                <a:spcPts val="0"/>
              </a:spcAft>
              <a:buNone/>
            </a:pPr>
            <a:r>
              <a:rPr lang="en-US" sz="1600">
                <a:highlight>
                  <a:schemeClr val="lt1"/>
                </a:highlight>
                <a:latin typeface="Arial"/>
                <a:ea typeface="Arial"/>
                <a:cs typeface="Arial"/>
                <a:sym typeface="Arial"/>
              </a:rPr>
              <a:t>printf("\n\nList elements are - \n");</a:t>
            </a:r>
            <a:endParaRPr sz="1600">
              <a:highlight>
                <a:schemeClr val="lt1"/>
              </a:highlight>
              <a:latin typeface="Arial"/>
              <a:ea typeface="Arial"/>
              <a:cs typeface="Arial"/>
              <a:sym typeface="Arial"/>
            </a:endParaRPr>
          </a:p>
          <a:p>
            <a:pPr indent="0" lvl="0" marL="0" rtl="0" algn="l">
              <a:spcBef>
                <a:spcPts val="1000"/>
              </a:spcBef>
              <a:spcAft>
                <a:spcPts val="0"/>
              </a:spcAft>
              <a:buNone/>
            </a:pPr>
            <a:r>
              <a:rPr lang="en-US" sz="1600">
                <a:highlight>
                  <a:schemeClr val="lt1"/>
                </a:highlight>
                <a:latin typeface="Arial"/>
                <a:ea typeface="Arial"/>
                <a:cs typeface="Arial"/>
                <a:sym typeface="Arial"/>
              </a:rPr>
              <a:t>while(temp != NULL) {</a:t>
            </a:r>
            <a:endParaRPr sz="1600">
              <a:highlight>
                <a:schemeClr val="lt1"/>
              </a:highlight>
              <a:latin typeface="Arial"/>
              <a:ea typeface="Arial"/>
              <a:cs typeface="Arial"/>
              <a:sym typeface="Arial"/>
            </a:endParaRPr>
          </a:p>
          <a:p>
            <a:pPr indent="0" lvl="0" marL="0" rtl="0" algn="l">
              <a:spcBef>
                <a:spcPts val="1000"/>
              </a:spcBef>
              <a:spcAft>
                <a:spcPts val="0"/>
              </a:spcAft>
              <a:buNone/>
            </a:pPr>
            <a:r>
              <a:rPr lang="en-US" sz="1600">
                <a:highlight>
                  <a:schemeClr val="lt1"/>
                </a:highlight>
                <a:latin typeface="Arial"/>
                <a:ea typeface="Arial"/>
                <a:cs typeface="Arial"/>
                <a:sym typeface="Arial"/>
              </a:rPr>
              <a:t>  printf("%d ---&gt;",temp-&gt;data);</a:t>
            </a:r>
            <a:endParaRPr sz="1600">
              <a:highlight>
                <a:schemeClr val="lt1"/>
              </a:highlight>
              <a:latin typeface="Arial"/>
              <a:ea typeface="Arial"/>
              <a:cs typeface="Arial"/>
              <a:sym typeface="Arial"/>
            </a:endParaRPr>
          </a:p>
          <a:p>
            <a:pPr indent="0" lvl="0" marL="0" rtl="0" algn="l">
              <a:spcBef>
                <a:spcPts val="1000"/>
              </a:spcBef>
              <a:spcAft>
                <a:spcPts val="0"/>
              </a:spcAft>
              <a:buNone/>
            </a:pPr>
            <a:r>
              <a:rPr lang="en-US" sz="1600">
                <a:highlight>
                  <a:schemeClr val="lt1"/>
                </a:highlight>
                <a:latin typeface="Arial"/>
                <a:ea typeface="Arial"/>
                <a:cs typeface="Arial"/>
                <a:sym typeface="Arial"/>
              </a:rPr>
              <a:t>  temp = temp-&gt;next;</a:t>
            </a:r>
            <a:endParaRPr sz="1600">
              <a:highlight>
                <a:schemeClr val="lt1"/>
              </a:highlight>
              <a:latin typeface="Arial"/>
              <a:ea typeface="Arial"/>
              <a:cs typeface="Arial"/>
              <a:sym typeface="Arial"/>
            </a:endParaRPr>
          </a:p>
          <a:p>
            <a:pPr indent="0" lvl="0" marL="152400" marR="152400" rtl="0" algn="l">
              <a:lnSpc>
                <a:spcPct val="142857"/>
              </a:lnSpc>
              <a:spcBef>
                <a:spcPts val="0"/>
              </a:spcBef>
              <a:spcAft>
                <a:spcPts val="0"/>
              </a:spcAft>
              <a:buClr>
                <a:schemeClr val="dk1"/>
              </a:buClr>
              <a:buSzPts val="1100"/>
              <a:buFont typeface="Arial"/>
              <a:buNone/>
            </a:pPr>
            <a:r>
              <a:rPr lang="en-US" sz="1600">
                <a:highlight>
                  <a:schemeClr val="lt1"/>
                </a:highlight>
                <a:latin typeface="Arial"/>
                <a:ea typeface="Arial"/>
                <a:cs typeface="Arial"/>
                <a:sym typeface="Arial"/>
              </a:rPr>
              <a:t>}</a:t>
            </a:r>
            <a:endParaRPr sz="1600">
              <a:highlight>
                <a:schemeClr val="lt1"/>
              </a:highlight>
              <a:latin typeface="Arial"/>
              <a:ea typeface="Arial"/>
              <a:cs typeface="Arial"/>
              <a:sym typeface="Arial"/>
            </a:endParaRPr>
          </a:p>
          <a:p>
            <a:pPr indent="0" lvl="0" marL="0" rtl="0" algn="l">
              <a:lnSpc>
                <a:spcPct val="166666"/>
              </a:lnSpc>
              <a:spcBef>
                <a:spcPts val="1200"/>
              </a:spcBef>
              <a:spcAft>
                <a:spcPts val="0"/>
              </a:spcAft>
              <a:buClr>
                <a:schemeClr val="dk1"/>
              </a:buClr>
              <a:buSzPts val="1100"/>
              <a:buFont typeface="Arial"/>
              <a:buNone/>
            </a:pPr>
            <a:r>
              <a:rPr lang="en-US" sz="1600">
                <a:highlight>
                  <a:schemeClr val="lt1"/>
                </a:highlight>
                <a:latin typeface="Arial"/>
                <a:ea typeface="Arial"/>
                <a:cs typeface="Arial"/>
                <a:sym typeface="Arial"/>
              </a:rPr>
              <a:t>The output of this program will be:</a:t>
            </a:r>
            <a:endParaRPr sz="1600">
              <a:highlight>
                <a:schemeClr val="lt1"/>
              </a:highlight>
              <a:latin typeface="Arial"/>
              <a:ea typeface="Arial"/>
              <a:cs typeface="Arial"/>
              <a:sym typeface="Arial"/>
            </a:endParaRPr>
          </a:p>
          <a:p>
            <a:pPr indent="0" lvl="0" marL="0" rtl="0" algn="l">
              <a:spcBef>
                <a:spcPts val="1200"/>
              </a:spcBef>
              <a:spcAft>
                <a:spcPts val="0"/>
              </a:spcAft>
              <a:buNone/>
            </a:pPr>
            <a:r>
              <a:rPr lang="en-US" sz="1600">
                <a:highlight>
                  <a:schemeClr val="lt1"/>
                </a:highlight>
                <a:latin typeface="Arial"/>
                <a:ea typeface="Arial"/>
                <a:cs typeface="Arial"/>
                <a:sym typeface="Arial"/>
              </a:rPr>
              <a:t>List elements are - </a:t>
            </a:r>
            <a:endParaRPr sz="1600">
              <a:highlight>
                <a:schemeClr val="lt1"/>
              </a:highlight>
              <a:latin typeface="Arial"/>
              <a:ea typeface="Arial"/>
              <a:cs typeface="Arial"/>
              <a:sym typeface="Arial"/>
            </a:endParaRPr>
          </a:p>
          <a:p>
            <a:pPr indent="0" lvl="0" marL="152400" marR="152400" rtl="0" algn="l">
              <a:lnSpc>
                <a:spcPct val="142857"/>
              </a:lnSpc>
              <a:spcBef>
                <a:spcPts val="0"/>
              </a:spcBef>
              <a:spcAft>
                <a:spcPts val="0"/>
              </a:spcAft>
              <a:buClr>
                <a:schemeClr val="dk1"/>
              </a:buClr>
              <a:buSzPts val="1100"/>
              <a:buFont typeface="Arial"/>
              <a:buNone/>
            </a:pPr>
            <a:r>
              <a:rPr lang="en-US" sz="1600">
                <a:highlight>
                  <a:schemeClr val="lt1"/>
                </a:highlight>
                <a:latin typeface="Arial"/>
                <a:ea typeface="Arial"/>
                <a:cs typeface="Arial"/>
                <a:sym typeface="Arial"/>
              </a:rPr>
              <a:t>1 ---&gt;2 ---&gt;3 ---&gt;</a:t>
            </a:r>
            <a:endParaRPr sz="1600">
              <a:highlight>
                <a:schemeClr val="lt1"/>
              </a:highlight>
              <a:latin typeface="Arial"/>
              <a:ea typeface="Arial"/>
              <a:cs typeface="Arial"/>
              <a:sym typeface="Arial"/>
            </a:endParaRPr>
          </a:p>
          <a:p>
            <a:pPr indent="0" lvl="0" marL="0" rtl="0" algn="l">
              <a:spcBef>
                <a:spcPts val="1200"/>
              </a:spcBef>
              <a:spcAft>
                <a:spcPts val="0"/>
              </a:spcAft>
              <a:buNone/>
            </a:pPr>
            <a:r>
              <a:t/>
            </a:r>
            <a:endParaRPr sz="1400">
              <a:highlight>
                <a:schemeClr val="lt1"/>
              </a:highlight>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g1b91d84ad5c_0_13"/>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lnSpc>
                <a:spcPct val="150000"/>
              </a:lnSpc>
              <a:spcBef>
                <a:spcPts val="0"/>
              </a:spcBef>
              <a:spcAft>
                <a:spcPts val="0"/>
              </a:spcAft>
              <a:buClr>
                <a:schemeClr val="dk1"/>
              </a:buClr>
              <a:buSzPts val="1100"/>
              <a:buFont typeface="Arial"/>
              <a:buNone/>
            </a:pPr>
            <a:r>
              <a:rPr b="1" lang="en-US" sz="2200">
                <a:highlight>
                  <a:srgbClr val="F9FAFC"/>
                </a:highlight>
                <a:latin typeface="Arial"/>
                <a:ea typeface="Arial"/>
                <a:cs typeface="Arial"/>
                <a:sym typeface="Arial"/>
              </a:rPr>
              <a:t>Insert Elements to a Linked List</a:t>
            </a:r>
            <a:endParaRPr b="1" sz="2200">
              <a:highlight>
                <a:srgbClr val="F9FAFC"/>
              </a:highlight>
              <a:latin typeface="Arial"/>
              <a:ea typeface="Arial"/>
              <a:cs typeface="Arial"/>
              <a:sym typeface="Arial"/>
            </a:endParaRPr>
          </a:p>
          <a:p>
            <a:pPr indent="0" lvl="0" marL="0" rtl="0" algn="l">
              <a:spcBef>
                <a:spcPts val="900"/>
              </a:spcBef>
              <a:spcAft>
                <a:spcPts val="0"/>
              </a:spcAft>
              <a:buNone/>
            </a:pPr>
            <a:r>
              <a:t/>
            </a:r>
            <a:endParaRPr/>
          </a:p>
        </p:txBody>
      </p:sp>
      <p:sp>
        <p:nvSpPr>
          <p:cNvPr id="145" name="Google Shape;145;g1b91d84ad5c_0_13"/>
          <p:cNvSpPr txBox="1"/>
          <p:nvPr>
            <p:ph idx="1" type="body"/>
          </p:nvPr>
        </p:nvSpPr>
        <p:spPr>
          <a:xfrm>
            <a:off x="838200" y="1825625"/>
            <a:ext cx="10515600" cy="5112300"/>
          </a:xfrm>
          <a:prstGeom prst="rect">
            <a:avLst/>
          </a:prstGeom>
        </p:spPr>
        <p:txBody>
          <a:bodyPr anchorCtr="0" anchor="t" bIns="45700" lIns="91425" spcFirstLastPara="1" rIns="91425" wrap="square" tIns="45700">
            <a:normAutofit lnSpcReduction="10000"/>
          </a:bodyPr>
          <a:lstStyle/>
          <a:p>
            <a:pPr indent="0" lvl="0" marL="0" rtl="0" algn="l">
              <a:lnSpc>
                <a:spcPct val="166666"/>
              </a:lnSpc>
              <a:spcBef>
                <a:spcPts val="0"/>
              </a:spcBef>
              <a:spcAft>
                <a:spcPts val="0"/>
              </a:spcAft>
              <a:buClr>
                <a:schemeClr val="dk1"/>
              </a:buClr>
              <a:buSzPts val="1100"/>
              <a:buFont typeface="Arial"/>
              <a:buNone/>
            </a:pPr>
            <a:r>
              <a:rPr lang="en-US" sz="1508">
                <a:highlight>
                  <a:schemeClr val="lt1"/>
                </a:highlight>
                <a:latin typeface="Arial"/>
                <a:ea typeface="Arial"/>
                <a:cs typeface="Arial"/>
                <a:sym typeface="Arial"/>
              </a:rPr>
              <a:t>You can add elements to either the beginning, middle or end of the linked list.</a:t>
            </a:r>
            <a:endParaRPr sz="1508">
              <a:highlight>
                <a:schemeClr val="lt1"/>
              </a:highlight>
              <a:latin typeface="Arial"/>
              <a:ea typeface="Arial"/>
              <a:cs typeface="Arial"/>
              <a:sym typeface="Arial"/>
            </a:endParaRPr>
          </a:p>
          <a:p>
            <a:pPr indent="0" lvl="0" marL="0" rtl="0" algn="l">
              <a:lnSpc>
                <a:spcPct val="150000"/>
              </a:lnSpc>
              <a:spcBef>
                <a:spcPts val="1200"/>
              </a:spcBef>
              <a:spcAft>
                <a:spcPts val="0"/>
              </a:spcAft>
              <a:buClr>
                <a:schemeClr val="dk1"/>
              </a:buClr>
              <a:buSzPts val="1100"/>
              <a:buFont typeface="Arial"/>
              <a:buNone/>
            </a:pPr>
            <a:r>
              <a:rPr b="1" lang="en-US" sz="1508">
                <a:highlight>
                  <a:schemeClr val="lt1"/>
                </a:highlight>
                <a:latin typeface="Arial"/>
                <a:ea typeface="Arial"/>
                <a:cs typeface="Arial"/>
                <a:sym typeface="Arial"/>
              </a:rPr>
              <a:t>1. Insert at the beginning</a:t>
            </a:r>
            <a:endParaRPr b="1" sz="1508">
              <a:highlight>
                <a:schemeClr val="lt1"/>
              </a:highlight>
              <a:latin typeface="Arial"/>
              <a:ea typeface="Arial"/>
              <a:cs typeface="Arial"/>
              <a:sym typeface="Arial"/>
            </a:endParaRPr>
          </a:p>
          <a:p>
            <a:pPr indent="-324365" lvl="0" marL="457200" rtl="0" algn="l">
              <a:lnSpc>
                <a:spcPct val="166666"/>
              </a:lnSpc>
              <a:spcBef>
                <a:spcPts val="900"/>
              </a:spcBef>
              <a:spcAft>
                <a:spcPts val="0"/>
              </a:spcAft>
              <a:buSzPts val="1508"/>
              <a:buChar char="●"/>
            </a:pPr>
            <a:r>
              <a:rPr lang="en-US" sz="1508">
                <a:highlight>
                  <a:schemeClr val="lt1"/>
                </a:highlight>
                <a:latin typeface="Arial"/>
                <a:ea typeface="Arial"/>
                <a:cs typeface="Arial"/>
                <a:sym typeface="Arial"/>
              </a:rPr>
              <a:t>Allocate memory for new node</a:t>
            </a:r>
            <a:endParaRPr sz="1508">
              <a:highlight>
                <a:schemeClr val="lt1"/>
              </a:highlight>
              <a:latin typeface="Arial"/>
              <a:ea typeface="Arial"/>
              <a:cs typeface="Arial"/>
              <a:sym typeface="Arial"/>
            </a:endParaRPr>
          </a:p>
          <a:p>
            <a:pPr indent="-324365" lvl="0" marL="457200" rtl="0" algn="l">
              <a:lnSpc>
                <a:spcPct val="166666"/>
              </a:lnSpc>
              <a:spcBef>
                <a:spcPts val="0"/>
              </a:spcBef>
              <a:spcAft>
                <a:spcPts val="0"/>
              </a:spcAft>
              <a:buSzPts val="1508"/>
              <a:buChar char="●"/>
            </a:pPr>
            <a:r>
              <a:rPr lang="en-US" sz="1508">
                <a:highlight>
                  <a:schemeClr val="lt1"/>
                </a:highlight>
                <a:latin typeface="Arial"/>
                <a:ea typeface="Arial"/>
                <a:cs typeface="Arial"/>
                <a:sym typeface="Arial"/>
              </a:rPr>
              <a:t>Store data</a:t>
            </a:r>
            <a:endParaRPr sz="1508">
              <a:highlight>
                <a:schemeClr val="lt1"/>
              </a:highlight>
              <a:latin typeface="Arial"/>
              <a:ea typeface="Arial"/>
              <a:cs typeface="Arial"/>
              <a:sym typeface="Arial"/>
            </a:endParaRPr>
          </a:p>
          <a:p>
            <a:pPr indent="-324365" lvl="0" marL="457200" rtl="0" algn="l">
              <a:lnSpc>
                <a:spcPct val="166666"/>
              </a:lnSpc>
              <a:spcBef>
                <a:spcPts val="0"/>
              </a:spcBef>
              <a:spcAft>
                <a:spcPts val="0"/>
              </a:spcAft>
              <a:buSzPts val="1508"/>
              <a:buChar char="●"/>
            </a:pPr>
            <a:r>
              <a:rPr lang="en-US" sz="1508">
                <a:highlight>
                  <a:schemeClr val="lt1"/>
                </a:highlight>
                <a:latin typeface="Arial"/>
                <a:ea typeface="Arial"/>
                <a:cs typeface="Arial"/>
                <a:sym typeface="Arial"/>
              </a:rPr>
              <a:t>Change next of new node to point to head</a:t>
            </a:r>
            <a:endParaRPr sz="1508">
              <a:highlight>
                <a:schemeClr val="lt1"/>
              </a:highlight>
              <a:latin typeface="Arial"/>
              <a:ea typeface="Arial"/>
              <a:cs typeface="Arial"/>
              <a:sym typeface="Arial"/>
            </a:endParaRPr>
          </a:p>
          <a:p>
            <a:pPr indent="-324365" lvl="0" marL="457200" rtl="0" algn="l">
              <a:lnSpc>
                <a:spcPct val="166666"/>
              </a:lnSpc>
              <a:spcBef>
                <a:spcPts val="0"/>
              </a:spcBef>
              <a:spcAft>
                <a:spcPts val="0"/>
              </a:spcAft>
              <a:buSzPts val="1508"/>
              <a:buChar char="●"/>
            </a:pPr>
            <a:r>
              <a:rPr lang="en-US" sz="1508">
                <a:highlight>
                  <a:schemeClr val="lt1"/>
                </a:highlight>
                <a:latin typeface="Arial"/>
                <a:ea typeface="Arial"/>
                <a:cs typeface="Arial"/>
                <a:sym typeface="Arial"/>
              </a:rPr>
              <a:t>Ch</a:t>
            </a:r>
            <a:r>
              <a:rPr lang="en-US" sz="1508">
                <a:highlight>
                  <a:schemeClr val="lt1"/>
                </a:highlight>
                <a:latin typeface="Arial"/>
                <a:ea typeface="Arial"/>
                <a:cs typeface="Arial"/>
                <a:sym typeface="Arial"/>
              </a:rPr>
              <a:t>a</a:t>
            </a:r>
            <a:r>
              <a:rPr lang="en-US" sz="1508">
                <a:highlight>
                  <a:schemeClr val="lt1"/>
                </a:highlight>
                <a:latin typeface="Arial"/>
                <a:ea typeface="Arial"/>
                <a:cs typeface="Arial"/>
                <a:sym typeface="Arial"/>
              </a:rPr>
              <a:t>nge head to point to recently created node</a:t>
            </a:r>
            <a:endParaRPr sz="1508">
              <a:highlight>
                <a:schemeClr val="lt1"/>
              </a:highlight>
              <a:latin typeface="Arial"/>
              <a:ea typeface="Arial"/>
              <a:cs typeface="Arial"/>
              <a:sym typeface="Arial"/>
            </a:endParaRPr>
          </a:p>
          <a:p>
            <a:pPr indent="0" lvl="0" marL="0" rtl="0" algn="l">
              <a:spcBef>
                <a:spcPts val="4500"/>
              </a:spcBef>
              <a:spcAft>
                <a:spcPts val="0"/>
              </a:spcAft>
              <a:buNone/>
            </a:pPr>
            <a:r>
              <a:rPr lang="en-US" sz="1508">
                <a:highlight>
                  <a:schemeClr val="lt1"/>
                </a:highlight>
                <a:latin typeface="Arial"/>
                <a:ea typeface="Arial"/>
                <a:cs typeface="Arial"/>
                <a:sym typeface="Arial"/>
              </a:rPr>
              <a:t>struct node *newNode;</a:t>
            </a:r>
            <a:endParaRPr sz="1508">
              <a:highlight>
                <a:schemeClr val="lt1"/>
              </a:highlight>
              <a:latin typeface="Arial"/>
              <a:ea typeface="Arial"/>
              <a:cs typeface="Arial"/>
              <a:sym typeface="Arial"/>
            </a:endParaRPr>
          </a:p>
          <a:p>
            <a:pPr indent="0" lvl="0" marL="0" rtl="0" algn="l">
              <a:spcBef>
                <a:spcPts val="1000"/>
              </a:spcBef>
              <a:spcAft>
                <a:spcPts val="0"/>
              </a:spcAft>
              <a:buNone/>
            </a:pPr>
            <a:r>
              <a:rPr lang="en-US" sz="1508">
                <a:highlight>
                  <a:schemeClr val="lt1"/>
                </a:highlight>
                <a:latin typeface="Arial"/>
                <a:ea typeface="Arial"/>
                <a:cs typeface="Arial"/>
                <a:sym typeface="Arial"/>
              </a:rPr>
              <a:t>newNode = malloc(sizeof(struct node));</a:t>
            </a:r>
            <a:endParaRPr sz="1508">
              <a:highlight>
                <a:schemeClr val="lt1"/>
              </a:highlight>
              <a:latin typeface="Arial"/>
              <a:ea typeface="Arial"/>
              <a:cs typeface="Arial"/>
              <a:sym typeface="Arial"/>
            </a:endParaRPr>
          </a:p>
          <a:p>
            <a:pPr indent="0" lvl="0" marL="0" rtl="0" algn="l">
              <a:spcBef>
                <a:spcPts val="1000"/>
              </a:spcBef>
              <a:spcAft>
                <a:spcPts val="0"/>
              </a:spcAft>
              <a:buNone/>
            </a:pPr>
            <a:r>
              <a:rPr lang="en-US" sz="1508">
                <a:highlight>
                  <a:schemeClr val="lt1"/>
                </a:highlight>
                <a:latin typeface="Arial"/>
                <a:ea typeface="Arial"/>
                <a:cs typeface="Arial"/>
                <a:sym typeface="Arial"/>
              </a:rPr>
              <a:t>newNode-&gt;data = 4;</a:t>
            </a:r>
            <a:endParaRPr sz="1508">
              <a:highlight>
                <a:schemeClr val="lt1"/>
              </a:highlight>
              <a:latin typeface="Arial"/>
              <a:ea typeface="Arial"/>
              <a:cs typeface="Arial"/>
              <a:sym typeface="Arial"/>
            </a:endParaRPr>
          </a:p>
          <a:p>
            <a:pPr indent="0" lvl="0" marL="0" rtl="0" algn="l">
              <a:spcBef>
                <a:spcPts val="1000"/>
              </a:spcBef>
              <a:spcAft>
                <a:spcPts val="0"/>
              </a:spcAft>
              <a:buNone/>
            </a:pPr>
            <a:r>
              <a:rPr lang="en-US" sz="1508">
                <a:highlight>
                  <a:schemeClr val="lt1"/>
                </a:highlight>
                <a:latin typeface="Arial"/>
                <a:ea typeface="Arial"/>
                <a:cs typeface="Arial"/>
                <a:sym typeface="Arial"/>
              </a:rPr>
              <a:t>newNode-&gt;next = head;</a:t>
            </a:r>
            <a:endParaRPr sz="1508">
              <a:highlight>
                <a:schemeClr val="lt1"/>
              </a:highlight>
              <a:latin typeface="Arial"/>
              <a:ea typeface="Arial"/>
              <a:cs typeface="Arial"/>
              <a:sym typeface="Arial"/>
            </a:endParaRPr>
          </a:p>
          <a:p>
            <a:pPr indent="0" lvl="0" marL="152400" marR="152400" rtl="0" algn="l">
              <a:lnSpc>
                <a:spcPct val="142857"/>
              </a:lnSpc>
              <a:spcBef>
                <a:spcPts val="0"/>
              </a:spcBef>
              <a:spcAft>
                <a:spcPts val="0"/>
              </a:spcAft>
              <a:buClr>
                <a:schemeClr val="dk1"/>
              </a:buClr>
              <a:buSzPts val="1100"/>
              <a:buFont typeface="Arial"/>
              <a:buNone/>
            </a:pPr>
            <a:r>
              <a:rPr lang="en-US" sz="1508">
                <a:highlight>
                  <a:schemeClr val="lt1"/>
                </a:highlight>
                <a:latin typeface="Arial"/>
                <a:ea typeface="Arial"/>
                <a:cs typeface="Arial"/>
                <a:sym typeface="Arial"/>
              </a:rPr>
              <a:t>head = newNode;</a:t>
            </a:r>
            <a:endParaRPr sz="1508">
              <a:highlight>
                <a:schemeClr val="lt1"/>
              </a:highlight>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1b91d84ad5c_0_2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lnSpc>
                <a:spcPct val="150000"/>
              </a:lnSpc>
              <a:spcBef>
                <a:spcPts val="0"/>
              </a:spcBef>
              <a:spcAft>
                <a:spcPts val="0"/>
              </a:spcAft>
              <a:buNone/>
            </a:pPr>
            <a:r>
              <a:rPr b="1" lang="en-US" sz="2200">
                <a:highlight>
                  <a:srgbClr val="F9FAFC"/>
                </a:highlight>
                <a:latin typeface="Arial"/>
                <a:ea typeface="Arial"/>
                <a:cs typeface="Arial"/>
                <a:sym typeface="Arial"/>
              </a:rPr>
              <a:t>Insert Elements to a Linked List</a:t>
            </a:r>
            <a:endParaRPr b="1" sz="2200">
              <a:highlight>
                <a:srgbClr val="F9FAFC"/>
              </a:highlight>
              <a:latin typeface="Arial"/>
              <a:ea typeface="Arial"/>
              <a:cs typeface="Arial"/>
              <a:sym typeface="Arial"/>
            </a:endParaRPr>
          </a:p>
          <a:p>
            <a:pPr indent="0" lvl="0" marL="0" rtl="0" algn="l">
              <a:spcBef>
                <a:spcPts val="900"/>
              </a:spcBef>
              <a:spcAft>
                <a:spcPts val="0"/>
              </a:spcAft>
              <a:buNone/>
            </a:pPr>
            <a:r>
              <a:t/>
            </a:r>
            <a:endParaRPr/>
          </a:p>
        </p:txBody>
      </p:sp>
      <p:sp>
        <p:nvSpPr>
          <p:cNvPr id="151" name="Google Shape;151;g1b91d84ad5c_0_20"/>
          <p:cNvSpPr txBox="1"/>
          <p:nvPr>
            <p:ph idx="1" type="body"/>
          </p:nvPr>
        </p:nvSpPr>
        <p:spPr>
          <a:xfrm>
            <a:off x="838200" y="1825625"/>
            <a:ext cx="10515600" cy="5112300"/>
          </a:xfrm>
          <a:prstGeom prst="rect">
            <a:avLst/>
          </a:prstGeom>
        </p:spPr>
        <p:txBody>
          <a:bodyPr anchorCtr="0" anchor="t" bIns="45700" lIns="91425" spcFirstLastPara="1" rIns="91425" wrap="square" tIns="45700">
            <a:normAutofit fontScale="70000" lnSpcReduction="10000"/>
          </a:bodyPr>
          <a:lstStyle/>
          <a:p>
            <a:pPr indent="0" lvl="0" marL="0" rtl="0" algn="l">
              <a:lnSpc>
                <a:spcPct val="130000"/>
              </a:lnSpc>
              <a:spcBef>
                <a:spcPts val="0"/>
              </a:spcBef>
              <a:spcAft>
                <a:spcPts val="0"/>
              </a:spcAft>
              <a:buNone/>
            </a:pPr>
            <a:r>
              <a:rPr b="1" lang="en-US" sz="2150">
                <a:highlight>
                  <a:schemeClr val="lt1"/>
                </a:highlight>
                <a:latin typeface="Arial"/>
                <a:ea typeface="Arial"/>
                <a:cs typeface="Arial"/>
                <a:sym typeface="Arial"/>
              </a:rPr>
              <a:t>2. Insert at the End</a:t>
            </a:r>
            <a:endParaRPr b="1" sz="2150">
              <a:highlight>
                <a:schemeClr val="lt1"/>
              </a:highlight>
              <a:latin typeface="Arial"/>
              <a:ea typeface="Arial"/>
              <a:cs typeface="Arial"/>
              <a:sym typeface="Arial"/>
            </a:endParaRPr>
          </a:p>
          <a:p>
            <a:pPr indent="-324167" lvl="0" marL="457200" rtl="0" algn="l">
              <a:lnSpc>
                <a:spcPct val="130000"/>
              </a:lnSpc>
              <a:spcBef>
                <a:spcPts val="0"/>
              </a:spcBef>
              <a:spcAft>
                <a:spcPts val="0"/>
              </a:spcAft>
              <a:buSzPct val="100000"/>
              <a:buChar char="●"/>
            </a:pPr>
            <a:r>
              <a:rPr lang="en-US" sz="2150">
                <a:highlight>
                  <a:schemeClr val="lt1"/>
                </a:highlight>
                <a:latin typeface="Arial"/>
                <a:ea typeface="Arial"/>
                <a:cs typeface="Arial"/>
                <a:sym typeface="Arial"/>
              </a:rPr>
              <a:t>Allocate memory for new node</a:t>
            </a:r>
            <a:endParaRPr sz="2150">
              <a:highlight>
                <a:schemeClr val="lt1"/>
              </a:highlight>
              <a:latin typeface="Arial"/>
              <a:ea typeface="Arial"/>
              <a:cs typeface="Arial"/>
              <a:sym typeface="Arial"/>
            </a:endParaRPr>
          </a:p>
          <a:p>
            <a:pPr indent="-324167" lvl="0" marL="457200" rtl="0" algn="l">
              <a:lnSpc>
                <a:spcPct val="130000"/>
              </a:lnSpc>
              <a:spcBef>
                <a:spcPts val="0"/>
              </a:spcBef>
              <a:spcAft>
                <a:spcPts val="0"/>
              </a:spcAft>
              <a:buSzPct val="100000"/>
              <a:buChar char="●"/>
            </a:pPr>
            <a:r>
              <a:rPr lang="en-US" sz="2150">
                <a:highlight>
                  <a:schemeClr val="lt1"/>
                </a:highlight>
                <a:latin typeface="Arial"/>
                <a:ea typeface="Arial"/>
                <a:cs typeface="Arial"/>
                <a:sym typeface="Arial"/>
              </a:rPr>
              <a:t>Store data</a:t>
            </a:r>
            <a:endParaRPr sz="2150">
              <a:highlight>
                <a:schemeClr val="lt1"/>
              </a:highlight>
              <a:latin typeface="Arial"/>
              <a:ea typeface="Arial"/>
              <a:cs typeface="Arial"/>
              <a:sym typeface="Arial"/>
            </a:endParaRPr>
          </a:p>
          <a:p>
            <a:pPr indent="-324167" lvl="0" marL="457200" rtl="0" algn="l">
              <a:lnSpc>
                <a:spcPct val="130000"/>
              </a:lnSpc>
              <a:spcBef>
                <a:spcPts val="0"/>
              </a:spcBef>
              <a:spcAft>
                <a:spcPts val="0"/>
              </a:spcAft>
              <a:buSzPct val="100000"/>
              <a:buChar char="●"/>
            </a:pPr>
            <a:r>
              <a:rPr lang="en-US" sz="2150">
                <a:highlight>
                  <a:schemeClr val="lt1"/>
                </a:highlight>
                <a:latin typeface="Arial"/>
                <a:ea typeface="Arial"/>
                <a:cs typeface="Arial"/>
                <a:sym typeface="Arial"/>
              </a:rPr>
              <a:t>Traverse to last node</a:t>
            </a:r>
            <a:endParaRPr sz="2150">
              <a:highlight>
                <a:schemeClr val="lt1"/>
              </a:highlight>
              <a:latin typeface="Arial"/>
              <a:ea typeface="Arial"/>
              <a:cs typeface="Arial"/>
              <a:sym typeface="Arial"/>
            </a:endParaRPr>
          </a:p>
          <a:p>
            <a:pPr indent="-324167" lvl="0" marL="457200" rtl="0" algn="l">
              <a:lnSpc>
                <a:spcPct val="130000"/>
              </a:lnSpc>
              <a:spcBef>
                <a:spcPts val="0"/>
              </a:spcBef>
              <a:spcAft>
                <a:spcPts val="0"/>
              </a:spcAft>
              <a:buSzPct val="100000"/>
              <a:buChar char="●"/>
            </a:pPr>
            <a:r>
              <a:rPr lang="en-US" sz="2150">
                <a:highlight>
                  <a:schemeClr val="lt1"/>
                </a:highlight>
                <a:latin typeface="Arial"/>
                <a:ea typeface="Arial"/>
                <a:cs typeface="Arial"/>
                <a:sym typeface="Arial"/>
              </a:rPr>
              <a:t>Change next of last node to recently created node</a:t>
            </a:r>
            <a:endParaRPr sz="2150">
              <a:highlight>
                <a:schemeClr val="lt1"/>
              </a:highlight>
              <a:latin typeface="Arial"/>
              <a:ea typeface="Arial"/>
              <a:cs typeface="Arial"/>
              <a:sym typeface="Arial"/>
            </a:endParaRPr>
          </a:p>
          <a:p>
            <a:pPr indent="0" lvl="0" marL="152400" marR="152400" rtl="0" algn="l">
              <a:lnSpc>
                <a:spcPct val="130000"/>
              </a:lnSpc>
              <a:spcBef>
                <a:spcPts val="0"/>
              </a:spcBef>
              <a:spcAft>
                <a:spcPts val="0"/>
              </a:spcAft>
              <a:buNone/>
            </a:pPr>
            <a:r>
              <a:rPr lang="en-US" sz="2150">
                <a:highlight>
                  <a:schemeClr val="lt1"/>
                </a:highlight>
                <a:latin typeface="Arial"/>
                <a:ea typeface="Arial"/>
                <a:cs typeface="Arial"/>
                <a:sym typeface="Arial"/>
              </a:rPr>
              <a:t>struct node *newNode;</a:t>
            </a:r>
            <a:endParaRPr sz="2150">
              <a:highlight>
                <a:schemeClr val="lt1"/>
              </a:highlight>
              <a:latin typeface="Arial"/>
              <a:ea typeface="Arial"/>
              <a:cs typeface="Arial"/>
              <a:sym typeface="Arial"/>
            </a:endParaRPr>
          </a:p>
          <a:p>
            <a:pPr indent="0" lvl="0" marL="152400" marR="152400" rtl="0" algn="l">
              <a:lnSpc>
                <a:spcPct val="130000"/>
              </a:lnSpc>
              <a:spcBef>
                <a:spcPts val="0"/>
              </a:spcBef>
              <a:spcAft>
                <a:spcPts val="0"/>
              </a:spcAft>
              <a:buNone/>
            </a:pPr>
            <a:r>
              <a:rPr lang="en-US" sz="2150">
                <a:highlight>
                  <a:schemeClr val="lt1"/>
                </a:highlight>
                <a:latin typeface="Arial"/>
                <a:ea typeface="Arial"/>
                <a:cs typeface="Arial"/>
                <a:sym typeface="Arial"/>
              </a:rPr>
              <a:t>newNode = malloc(sizeof(struct node));</a:t>
            </a:r>
            <a:endParaRPr sz="2150">
              <a:highlight>
                <a:schemeClr val="lt1"/>
              </a:highlight>
              <a:latin typeface="Arial"/>
              <a:ea typeface="Arial"/>
              <a:cs typeface="Arial"/>
              <a:sym typeface="Arial"/>
            </a:endParaRPr>
          </a:p>
          <a:p>
            <a:pPr indent="0" lvl="0" marL="152400" marR="152400" rtl="0" algn="l">
              <a:lnSpc>
                <a:spcPct val="130000"/>
              </a:lnSpc>
              <a:spcBef>
                <a:spcPts val="0"/>
              </a:spcBef>
              <a:spcAft>
                <a:spcPts val="0"/>
              </a:spcAft>
              <a:buNone/>
            </a:pPr>
            <a:r>
              <a:rPr lang="en-US" sz="2150">
                <a:highlight>
                  <a:schemeClr val="lt1"/>
                </a:highlight>
                <a:latin typeface="Arial"/>
                <a:ea typeface="Arial"/>
                <a:cs typeface="Arial"/>
                <a:sym typeface="Arial"/>
              </a:rPr>
              <a:t>newNode-&gt;data = 4;</a:t>
            </a:r>
            <a:endParaRPr sz="2150">
              <a:highlight>
                <a:schemeClr val="lt1"/>
              </a:highlight>
              <a:latin typeface="Arial"/>
              <a:ea typeface="Arial"/>
              <a:cs typeface="Arial"/>
              <a:sym typeface="Arial"/>
            </a:endParaRPr>
          </a:p>
          <a:p>
            <a:pPr indent="0" lvl="0" marL="152400" marR="152400" rtl="0" algn="l">
              <a:lnSpc>
                <a:spcPct val="130000"/>
              </a:lnSpc>
              <a:spcBef>
                <a:spcPts val="0"/>
              </a:spcBef>
              <a:spcAft>
                <a:spcPts val="0"/>
              </a:spcAft>
              <a:buNone/>
            </a:pPr>
            <a:r>
              <a:rPr lang="en-US" sz="2150">
                <a:highlight>
                  <a:schemeClr val="lt1"/>
                </a:highlight>
                <a:latin typeface="Arial"/>
                <a:ea typeface="Arial"/>
                <a:cs typeface="Arial"/>
                <a:sym typeface="Arial"/>
              </a:rPr>
              <a:t>newNode-&gt;next = NULL;</a:t>
            </a:r>
            <a:endParaRPr sz="2150">
              <a:highlight>
                <a:schemeClr val="lt1"/>
              </a:highlight>
              <a:latin typeface="Arial"/>
              <a:ea typeface="Arial"/>
              <a:cs typeface="Arial"/>
              <a:sym typeface="Arial"/>
            </a:endParaRPr>
          </a:p>
          <a:p>
            <a:pPr indent="0" lvl="0" marL="152400" marR="152400" rtl="0" algn="l">
              <a:lnSpc>
                <a:spcPct val="130000"/>
              </a:lnSpc>
              <a:spcBef>
                <a:spcPts val="0"/>
              </a:spcBef>
              <a:spcAft>
                <a:spcPts val="0"/>
              </a:spcAft>
              <a:buNone/>
            </a:pPr>
            <a:r>
              <a:t/>
            </a:r>
            <a:endParaRPr sz="2150">
              <a:highlight>
                <a:schemeClr val="lt1"/>
              </a:highlight>
              <a:latin typeface="Arial"/>
              <a:ea typeface="Arial"/>
              <a:cs typeface="Arial"/>
              <a:sym typeface="Arial"/>
            </a:endParaRPr>
          </a:p>
          <a:p>
            <a:pPr indent="0" lvl="0" marL="152400" marR="152400" rtl="0" algn="l">
              <a:lnSpc>
                <a:spcPct val="130000"/>
              </a:lnSpc>
              <a:spcBef>
                <a:spcPts val="0"/>
              </a:spcBef>
              <a:spcAft>
                <a:spcPts val="0"/>
              </a:spcAft>
              <a:buNone/>
            </a:pPr>
            <a:r>
              <a:rPr lang="en-US" sz="2150">
                <a:highlight>
                  <a:schemeClr val="lt1"/>
                </a:highlight>
                <a:latin typeface="Arial"/>
                <a:ea typeface="Arial"/>
                <a:cs typeface="Arial"/>
                <a:sym typeface="Arial"/>
              </a:rPr>
              <a:t>struct node *temp = head;</a:t>
            </a:r>
            <a:endParaRPr sz="2150">
              <a:highlight>
                <a:schemeClr val="lt1"/>
              </a:highlight>
              <a:latin typeface="Arial"/>
              <a:ea typeface="Arial"/>
              <a:cs typeface="Arial"/>
              <a:sym typeface="Arial"/>
            </a:endParaRPr>
          </a:p>
          <a:p>
            <a:pPr indent="0" lvl="0" marL="152400" marR="152400" rtl="0" algn="l">
              <a:lnSpc>
                <a:spcPct val="130000"/>
              </a:lnSpc>
              <a:spcBef>
                <a:spcPts val="0"/>
              </a:spcBef>
              <a:spcAft>
                <a:spcPts val="0"/>
              </a:spcAft>
              <a:buNone/>
            </a:pPr>
            <a:r>
              <a:rPr lang="en-US" sz="2150">
                <a:highlight>
                  <a:schemeClr val="lt1"/>
                </a:highlight>
                <a:latin typeface="Arial"/>
                <a:ea typeface="Arial"/>
                <a:cs typeface="Arial"/>
                <a:sym typeface="Arial"/>
              </a:rPr>
              <a:t>while(temp-&gt;next != NULL){</a:t>
            </a:r>
            <a:endParaRPr sz="2150">
              <a:highlight>
                <a:schemeClr val="lt1"/>
              </a:highlight>
              <a:latin typeface="Arial"/>
              <a:ea typeface="Arial"/>
              <a:cs typeface="Arial"/>
              <a:sym typeface="Arial"/>
            </a:endParaRPr>
          </a:p>
          <a:p>
            <a:pPr indent="0" lvl="0" marL="152400" marR="152400" rtl="0" algn="l">
              <a:lnSpc>
                <a:spcPct val="130000"/>
              </a:lnSpc>
              <a:spcBef>
                <a:spcPts val="0"/>
              </a:spcBef>
              <a:spcAft>
                <a:spcPts val="0"/>
              </a:spcAft>
              <a:buNone/>
            </a:pPr>
            <a:r>
              <a:rPr lang="en-US" sz="2150">
                <a:highlight>
                  <a:schemeClr val="lt1"/>
                </a:highlight>
                <a:latin typeface="Arial"/>
                <a:ea typeface="Arial"/>
                <a:cs typeface="Arial"/>
                <a:sym typeface="Arial"/>
              </a:rPr>
              <a:t>  temp = temp-&gt;next;</a:t>
            </a:r>
            <a:endParaRPr sz="2150">
              <a:highlight>
                <a:schemeClr val="lt1"/>
              </a:highlight>
              <a:latin typeface="Arial"/>
              <a:ea typeface="Arial"/>
              <a:cs typeface="Arial"/>
              <a:sym typeface="Arial"/>
            </a:endParaRPr>
          </a:p>
          <a:p>
            <a:pPr indent="0" lvl="0" marL="152400" marR="152400" rtl="0" algn="l">
              <a:lnSpc>
                <a:spcPct val="130000"/>
              </a:lnSpc>
              <a:spcBef>
                <a:spcPts val="0"/>
              </a:spcBef>
              <a:spcAft>
                <a:spcPts val="0"/>
              </a:spcAft>
              <a:buNone/>
            </a:pPr>
            <a:r>
              <a:rPr lang="en-US" sz="2150">
                <a:highlight>
                  <a:schemeClr val="lt1"/>
                </a:highlight>
                <a:latin typeface="Arial"/>
                <a:ea typeface="Arial"/>
                <a:cs typeface="Arial"/>
                <a:sym typeface="Arial"/>
              </a:rPr>
              <a:t>}</a:t>
            </a:r>
            <a:endParaRPr sz="2150">
              <a:highlight>
                <a:schemeClr val="lt1"/>
              </a:highlight>
              <a:latin typeface="Arial"/>
              <a:ea typeface="Arial"/>
              <a:cs typeface="Arial"/>
              <a:sym typeface="Arial"/>
            </a:endParaRPr>
          </a:p>
          <a:p>
            <a:pPr indent="0" lvl="0" marL="152400" marR="152400" rtl="0" algn="l">
              <a:lnSpc>
                <a:spcPct val="130000"/>
              </a:lnSpc>
              <a:spcBef>
                <a:spcPts val="0"/>
              </a:spcBef>
              <a:spcAft>
                <a:spcPts val="0"/>
              </a:spcAft>
              <a:buNone/>
            </a:pPr>
            <a:r>
              <a:t/>
            </a:r>
            <a:endParaRPr sz="2150">
              <a:highlight>
                <a:schemeClr val="lt1"/>
              </a:highlight>
              <a:latin typeface="Arial"/>
              <a:ea typeface="Arial"/>
              <a:cs typeface="Arial"/>
              <a:sym typeface="Arial"/>
            </a:endParaRPr>
          </a:p>
          <a:p>
            <a:pPr indent="0" lvl="0" marL="152400" marR="152400" rtl="0" algn="l">
              <a:lnSpc>
                <a:spcPct val="130000"/>
              </a:lnSpc>
              <a:spcBef>
                <a:spcPts val="0"/>
              </a:spcBef>
              <a:spcAft>
                <a:spcPts val="0"/>
              </a:spcAft>
              <a:buNone/>
            </a:pPr>
            <a:r>
              <a:rPr lang="en-US" sz="2150">
                <a:highlight>
                  <a:schemeClr val="lt1"/>
                </a:highlight>
                <a:latin typeface="Arial"/>
                <a:ea typeface="Arial"/>
                <a:cs typeface="Arial"/>
                <a:sym typeface="Arial"/>
              </a:rPr>
              <a:t>temp-&gt;next = newNode;</a:t>
            </a:r>
            <a:endParaRPr sz="2150">
              <a:highlight>
                <a:schemeClr val="lt1"/>
              </a:highlight>
              <a:latin typeface="Arial"/>
              <a:ea typeface="Arial"/>
              <a:cs typeface="Arial"/>
              <a:sym typeface="Arial"/>
            </a:endParaRPr>
          </a:p>
          <a:p>
            <a:pPr indent="0" lvl="0" marL="152400" marR="152400" rtl="0" algn="l">
              <a:lnSpc>
                <a:spcPct val="142857"/>
              </a:lnSpc>
              <a:spcBef>
                <a:spcPts val="0"/>
              </a:spcBef>
              <a:spcAft>
                <a:spcPts val="0"/>
              </a:spcAft>
              <a:buNone/>
            </a:pPr>
            <a:r>
              <a:t/>
            </a:r>
            <a:endParaRPr sz="1508">
              <a:highlight>
                <a:schemeClr val="lt1"/>
              </a:highlight>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1b91d84ad5c_0_2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lnSpc>
                <a:spcPct val="150000"/>
              </a:lnSpc>
              <a:spcBef>
                <a:spcPts val="0"/>
              </a:spcBef>
              <a:spcAft>
                <a:spcPts val="0"/>
              </a:spcAft>
              <a:buNone/>
            </a:pPr>
            <a:r>
              <a:rPr b="1" lang="en-US" sz="2200">
                <a:highlight>
                  <a:srgbClr val="F9FAFC"/>
                </a:highlight>
                <a:latin typeface="Arial"/>
                <a:ea typeface="Arial"/>
                <a:cs typeface="Arial"/>
                <a:sym typeface="Arial"/>
              </a:rPr>
              <a:t>Insert Elements to a Linked List</a:t>
            </a:r>
            <a:endParaRPr b="1" sz="2200">
              <a:highlight>
                <a:srgbClr val="F9FAFC"/>
              </a:highlight>
              <a:latin typeface="Arial"/>
              <a:ea typeface="Arial"/>
              <a:cs typeface="Arial"/>
              <a:sym typeface="Arial"/>
            </a:endParaRPr>
          </a:p>
          <a:p>
            <a:pPr indent="0" lvl="0" marL="0" rtl="0" algn="l">
              <a:spcBef>
                <a:spcPts val="900"/>
              </a:spcBef>
              <a:spcAft>
                <a:spcPts val="0"/>
              </a:spcAft>
              <a:buNone/>
            </a:pPr>
            <a:r>
              <a:t/>
            </a:r>
            <a:endParaRPr/>
          </a:p>
        </p:txBody>
      </p:sp>
      <p:sp>
        <p:nvSpPr>
          <p:cNvPr id="157" name="Google Shape;157;g1b91d84ad5c_0_26"/>
          <p:cNvSpPr txBox="1"/>
          <p:nvPr>
            <p:ph idx="1" type="body"/>
          </p:nvPr>
        </p:nvSpPr>
        <p:spPr>
          <a:xfrm>
            <a:off x="838200" y="933425"/>
            <a:ext cx="10515600" cy="5112300"/>
          </a:xfrm>
          <a:prstGeom prst="rect">
            <a:avLst/>
          </a:prstGeom>
        </p:spPr>
        <p:txBody>
          <a:bodyPr anchorCtr="0" anchor="t" bIns="45700" lIns="91425" spcFirstLastPara="1" rIns="91425" wrap="square" tIns="45700">
            <a:noAutofit/>
          </a:bodyPr>
          <a:lstStyle/>
          <a:p>
            <a:pPr indent="0" lvl="0" marL="0" rtl="0" algn="l">
              <a:lnSpc>
                <a:spcPct val="130000"/>
              </a:lnSpc>
              <a:spcBef>
                <a:spcPts val="0"/>
              </a:spcBef>
              <a:spcAft>
                <a:spcPts val="0"/>
              </a:spcAft>
              <a:buClr>
                <a:schemeClr val="dk1"/>
              </a:buClr>
              <a:buSzPts val="1100"/>
              <a:buFont typeface="Arial"/>
              <a:buNone/>
            </a:pPr>
            <a:r>
              <a:rPr b="1" lang="en-US" sz="1600">
                <a:highlight>
                  <a:schemeClr val="lt1"/>
                </a:highlight>
                <a:latin typeface="Arial"/>
                <a:ea typeface="Arial"/>
                <a:cs typeface="Arial"/>
                <a:sym typeface="Arial"/>
              </a:rPr>
              <a:t>3. Insert at the Middle</a:t>
            </a:r>
            <a:endParaRPr b="1" sz="1600">
              <a:highlight>
                <a:schemeClr val="lt1"/>
              </a:highlight>
              <a:latin typeface="Arial"/>
              <a:ea typeface="Arial"/>
              <a:cs typeface="Arial"/>
              <a:sym typeface="Arial"/>
            </a:endParaRPr>
          </a:p>
          <a:p>
            <a:pPr indent="-330200" lvl="0" marL="457200" rtl="0" algn="l">
              <a:lnSpc>
                <a:spcPct val="130000"/>
              </a:lnSpc>
              <a:spcBef>
                <a:spcPts val="0"/>
              </a:spcBef>
              <a:spcAft>
                <a:spcPts val="0"/>
              </a:spcAft>
              <a:buSzPts val="1600"/>
              <a:buChar char="●"/>
            </a:pPr>
            <a:r>
              <a:rPr lang="en-US" sz="1600">
                <a:highlight>
                  <a:schemeClr val="lt1"/>
                </a:highlight>
                <a:latin typeface="Arial"/>
                <a:ea typeface="Arial"/>
                <a:cs typeface="Arial"/>
                <a:sym typeface="Arial"/>
              </a:rPr>
              <a:t>Allocate memory and store data for new node</a:t>
            </a:r>
            <a:endParaRPr sz="1600">
              <a:highlight>
                <a:schemeClr val="lt1"/>
              </a:highlight>
              <a:latin typeface="Arial"/>
              <a:ea typeface="Arial"/>
              <a:cs typeface="Arial"/>
              <a:sym typeface="Arial"/>
            </a:endParaRPr>
          </a:p>
          <a:p>
            <a:pPr indent="-330200" lvl="0" marL="457200" rtl="0" algn="l">
              <a:lnSpc>
                <a:spcPct val="130000"/>
              </a:lnSpc>
              <a:spcBef>
                <a:spcPts val="0"/>
              </a:spcBef>
              <a:spcAft>
                <a:spcPts val="0"/>
              </a:spcAft>
              <a:buSzPts val="1600"/>
              <a:buChar char="●"/>
            </a:pPr>
            <a:r>
              <a:rPr lang="en-US" sz="1600">
                <a:highlight>
                  <a:schemeClr val="lt1"/>
                </a:highlight>
                <a:latin typeface="Arial"/>
                <a:ea typeface="Arial"/>
                <a:cs typeface="Arial"/>
                <a:sym typeface="Arial"/>
              </a:rPr>
              <a:t>Traverse to node just before the required position of new node</a:t>
            </a:r>
            <a:endParaRPr sz="1600">
              <a:highlight>
                <a:schemeClr val="lt1"/>
              </a:highlight>
              <a:latin typeface="Arial"/>
              <a:ea typeface="Arial"/>
              <a:cs typeface="Arial"/>
              <a:sym typeface="Arial"/>
            </a:endParaRPr>
          </a:p>
          <a:p>
            <a:pPr indent="-330200" lvl="0" marL="457200" rtl="0" algn="l">
              <a:lnSpc>
                <a:spcPct val="130000"/>
              </a:lnSpc>
              <a:spcBef>
                <a:spcPts val="0"/>
              </a:spcBef>
              <a:spcAft>
                <a:spcPts val="0"/>
              </a:spcAft>
              <a:buSzPts val="1600"/>
              <a:buChar char="●"/>
            </a:pPr>
            <a:r>
              <a:rPr lang="en-US" sz="1600">
                <a:highlight>
                  <a:schemeClr val="lt1"/>
                </a:highlight>
                <a:latin typeface="Arial"/>
                <a:ea typeface="Arial"/>
                <a:cs typeface="Arial"/>
                <a:sym typeface="Arial"/>
              </a:rPr>
              <a:t>Change next pointers to include new node in between</a:t>
            </a:r>
            <a:endParaRPr sz="1600">
              <a:highlight>
                <a:schemeClr val="lt1"/>
              </a:highlight>
              <a:latin typeface="Arial"/>
              <a:ea typeface="Arial"/>
              <a:cs typeface="Arial"/>
              <a:sym typeface="Arial"/>
            </a:endParaRPr>
          </a:p>
          <a:p>
            <a:pPr indent="0" lvl="0" marL="0" rtl="0" algn="l">
              <a:lnSpc>
                <a:spcPct val="130000"/>
              </a:lnSpc>
              <a:spcBef>
                <a:spcPts val="0"/>
              </a:spcBef>
              <a:spcAft>
                <a:spcPts val="0"/>
              </a:spcAft>
              <a:buNone/>
            </a:pPr>
            <a:r>
              <a:rPr lang="en-US" sz="1600">
                <a:highlight>
                  <a:schemeClr val="lt1"/>
                </a:highlight>
                <a:latin typeface="Arial"/>
                <a:ea typeface="Arial"/>
                <a:cs typeface="Arial"/>
                <a:sym typeface="Arial"/>
              </a:rPr>
              <a:t>struct node *newNode;</a:t>
            </a:r>
            <a:endParaRPr sz="1600">
              <a:highlight>
                <a:schemeClr val="lt1"/>
              </a:highlight>
              <a:latin typeface="Arial"/>
              <a:ea typeface="Arial"/>
              <a:cs typeface="Arial"/>
              <a:sym typeface="Arial"/>
            </a:endParaRPr>
          </a:p>
          <a:p>
            <a:pPr indent="0" lvl="0" marL="0" rtl="0" algn="l">
              <a:lnSpc>
                <a:spcPct val="130000"/>
              </a:lnSpc>
              <a:spcBef>
                <a:spcPts val="0"/>
              </a:spcBef>
              <a:spcAft>
                <a:spcPts val="0"/>
              </a:spcAft>
              <a:buNone/>
            </a:pPr>
            <a:r>
              <a:rPr lang="en-US" sz="1600">
                <a:highlight>
                  <a:schemeClr val="lt1"/>
                </a:highlight>
                <a:latin typeface="Arial"/>
                <a:ea typeface="Arial"/>
                <a:cs typeface="Arial"/>
                <a:sym typeface="Arial"/>
              </a:rPr>
              <a:t>newNode = malloc(sizeof(struct node));</a:t>
            </a:r>
            <a:endParaRPr sz="1600">
              <a:highlight>
                <a:schemeClr val="lt1"/>
              </a:highlight>
              <a:latin typeface="Arial"/>
              <a:ea typeface="Arial"/>
              <a:cs typeface="Arial"/>
              <a:sym typeface="Arial"/>
            </a:endParaRPr>
          </a:p>
          <a:p>
            <a:pPr indent="0" lvl="0" marL="0" rtl="0" algn="l">
              <a:lnSpc>
                <a:spcPct val="130000"/>
              </a:lnSpc>
              <a:spcBef>
                <a:spcPts val="0"/>
              </a:spcBef>
              <a:spcAft>
                <a:spcPts val="0"/>
              </a:spcAft>
              <a:buNone/>
            </a:pPr>
            <a:r>
              <a:rPr lang="en-US" sz="1600">
                <a:highlight>
                  <a:schemeClr val="lt1"/>
                </a:highlight>
                <a:latin typeface="Arial"/>
                <a:ea typeface="Arial"/>
                <a:cs typeface="Arial"/>
                <a:sym typeface="Arial"/>
              </a:rPr>
              <a:t>newNode-&gt;data = 4;</a:t>
            </a:r>
            <a:endParaRPr sz="1600">
              <a:highlight>
                <a:schemeClr val="lt1"/>
              </a:highlight>
              <a:latin typeface="Arial"/>
              <a:ea typeface="Arial"/>
              <a:cs typeface="Arial"/>
              <a:sym typeface="Arial"/>
            </a:endParaRPr>
          </a:p>
          <a:p>
            <a:pPr indent="0" lvl="0" marL="0" rtl="0" algn="l">
              <a:lnSpc>
                <a:spcPct val="130000"/>
              </a:lnSpc>
              <a:spcBef>
                <a:spcPts val="0"/>
              </a:spcBef>
              <a:spcAft>
                <a:spcPts val="0"/>
              </a:spcAft>
              <a:buNone/>
            </a:pPr>
            <a:r>
              <a:t/>
            </a:r>
            <a:endParaRPr sz="1600">
              <a:highlight>
                <a:schemeClr val="lt1"/>
              </a:highlight>
              <a:latin typeface="Arial"/>
              <a:ea typeface="Arial"/>
              <a:cs typeface="Arial"/>
              <a:sym typeface="Arial"/>
            </a:endParaRPr>
          </a:p>
          <a:p>
            <a:pPr indent="0" lvl="0" marL="0" rtl="0" algn="l">
              <a:lnSpc>
                <a:spcPct val="130000"/>
              </a:lnSpc>
              <a:spcBef>
                <a:spcPts val="0"/>
              </a:spcBef>
              <a:spcAft>
                <a:spcPts val="0"/>
              </a:spcAft>
              <a:buNone/>
            </a:pPr>
            <a:r>
              <a:rPr lang="en-US" sz="1600">
                <a:highlight>
                  <a:schemeClr val="lt1"/>
                </a:highlight>
                <a:latin typeface="Arial"/>
                <a:ea typeface="Arial"/>
                <a:cs typeface="Arial"/>
                <a:sym typeface="Arial"/>
              </a:rPr>
              <a:t>struct node *temp = head;</a:t>
            </a:r>
            <a:endParaRPr sz="1600">
              <a:highlight>
                <a:schemeClr val="lt1"/>
              </a:highlight>
              <a:latin typeface="Arial"/>
              <a:ea typeface="Arial"/>
              <a:cs typeface="Arial"/>
              <a:sym typeface="Arial"/>
            </a:endParaRPr>
          </a:p>
          <a:p>
            <a:pPr indent="0" lvl="0" marL="0" rtl="0" algn="l">
              <a:lnSpc>
                <a:spcPct val="130000"/>
              </a:lnSpc>
              <a:spcBef>
                <a:spcPts val="0"/>
              </a:spcBef>
              <a:spcAft>
                <a:spcPts val="0"/>
              </a:spcAft>
              <a:buNone/>
            </a:pPr>
            <a:r>
              <a:t/>
            </a:r>
            <a:endParaRPr sz="1600">
              <a:highlight>
                <a:schemeClr val="lt1"/>
              </a:highlight>
              <a:latin typeface="Arial"/>
              <a:ea typeface="Arial"/>
              <a:cs typeface="Arial"/>
              <a:sym typeface="Arial"/>
            </a:endParaRPr>
          </a:p>
          <a:p>
            <a:pPr indent="0" lvl="0" marL="0" rtl="0" algn="l">
              <a:lnSpc>
                <a:spcPct val="130000"/>
              </a:lnSpc>
              <a:spcBef>
                <a:spcPts val="0"/>
              </a:spcBef>
              <a:spcAft>
                <a:spcPts val="0"/>
              </a:spcAft>
              <a:buNone/>
            </a:pPr>
            <a:r>
              <a:rPr lang="en-US" sz="1600">
                <a:highlight>
                  <a:schemeClr val="lt1"/>
                </a:highlight>
                <a:latin typeface="Arial"/>
                <a:ea typeface="Arial"/>
                <a:cs typeface="Arial"/>
                <a:sym typeface="Arial"/>
              </a:rPr>
              <a:t>for(int i=2; i &lt; position; i++) {</a:t>
            </a:r>
            <a:endParaRPr sz="1600">
              <a:highlight>
                <a:schemeClr val="lt1"/>
              </a:highlight>
              <a:latin typeface="Arial"/>
              <a:ea typeface="Arial"/>
              <a:cs typeface="Arial"/>
              <a:sym typeface="Arial"/>
            </a:endParaRPr>
          </a:p>
          <a:p>
            <a:pPr indent="0" lvl="0" marL="0" rtl="0" algn="l">
              <a:lnSpc>
                <a:spcPct val="130000"/>
              </a:lnSpc>
              <a:spcBef>
                <a:spcPts val="0"/>
              </a:spcBef>
              <a:spcAft>
                <a:spcPts val="0"/>
              </a:spcAft>
              <a:buNone/>
            </a:pPr>
            <a:r>
              <a:rPr lang="en-US" sz="1600">
                <a:highlight>
                  <a:schemeClr val="lt1"/>
                </a:highlight>
                <a:latin typeface="Arial"/>
                <a:ea typeface="Arial"/>
                <a:cs typeface="Arial"/>
                <a:sym typeface="Arial"/>
              </a:rPr>
              <a:t>  if(temp-&gt;next != NULL) {</a:t>
            </a:r>
            <a:endParaRPr sz="1600">
              <a:highlight>
                <a:schemeClr val="lt1"/>
              </a:highlight>
              <a:latin typeface="Arial"/>
              <a:ea typeface="Arial"/>
              <a:cs typeface="Arial"/>
              <a:sym typeface="Arial"/>
            </a:endParaRPr>
          </a:p>
          <a:p>
            <a:pPr indent="0" lvl="0" marL="0" rtl="0" algn="l">
              <a:lnSpc>
                <a:spcPct val="130000"/>
              </a:lnSpc>
              <a:spcBef>
                <a:spcPts val="0"/>
              </a:spcBef>
              <a:spcAft>
                <a:spcPts val="0"/>
              </a:spcAft>
              <a:buNone/>
            </a:pPr>
            <a:r>
              <a:rPr lang="en-US" sz="1600">
                <a:highlight>
                  <a:schemeClr val="lt1"/>
                </a:highlight>
                <a:latin typeface="Arial"/>
                <a:ea typeface="Arial"/>
                <a:cs typeface="Arial"/>
                <a:sym typeface="Arial"/>
              </a:rPr>
              <a:t>    temp = temp-&gt;next;</a:t>
            </a:r>
            <a:endParaRPr sz="1600">
              <a:highlight>
                <a:schemeClr val="lt1"/>
              </a:highlight>
              <a:latin typeface="Arial"/>
              <a:ea typeface="Arial"/>
              <a:cs typeface="Arial"/>
              <a:sym typeface="Arial"/>
            </a:endParaRPr>
          </a:p>
          <a:p>
            <a:pPr indent="0" lvl="0" marL="0" rtl="0" algn="l">
              <a:lnSpc>
                <a:spcPct val="130000"/>
              </a:lnSpc>
              <a:spcBef>
                <a:spcPts val="0"/>
              </a:spcBef>
              <a:spcAft>
                <a:spcPts val="0"/>
              </a:spcAft>
              <a:buNone/>
            </a:pPr>
            <a:r>
              <a:rPr lang="en-US" sz="1600">
                <a:highlight>
                  <a:schemeClr val="lt1"/>
                </a:highlight>
                <a:latin typeface="Arial"/>
                <a:ea typeface="Arial"/>
                <a:cs typeface="Arial"/>
                <a:sym typeface="Arial"/>
              </a:rPr>
              <a:t>  }</a:t>
            </a:r>
            <a:endParaRPr sz="1600">
              <a:highlight>
                <a:schemeClr val="lt1"/>
              </a:highlight>
              <a:latin typeface="Arial"/>
              <a:ea typeface="Arial"/>
              <a:cs typeface="Arial"/>
              <a:sym typeface="Arial"/>
            </a:endParaRPr>
          </a:p>
          <a:p>
            <a:pPr indent="0" lvl="0" marL="0" rtl="0" algn="l">
              <a:lnSpc>
                <a:spcPct val="130000"/>
              </a:lnSpc>
              <a:spcBef>
                <a:spcPts val="0"/>
              </a:spcBef>
              <a:spcAft>
                <a:spcPts val="0"/>
              </a:spcAft>
              <a:buNone/>
            </a:pPr>
            <a:r>
              <a:rPr lang="en-US" sz="1600">
                <a:highlight>
                  <a:schemeClr val="lt1"/>
                </a:highlight>
                <a:latin typeface="Arial"/>
                <a:ea typeface="Arial"/>
                <a:cs typeface="Arial"/>
                <a:sym typeface="Arial"/>
              </a:rPr>
              <a:t>}</a:t>
            </a:r>
            <a:endParaRPr sz="1600">
              <a:highlight>
                <a:schemeClr val="lt1"/>
              </a:highlight>
              <a:latin typeface="Arial"/>
              <a:ea typeface="Arial"/>
              <a:cs typeface="Arial"/>
              <a:sym typeface="Arial"/>
            </a:endParaRPr>
          </a:p>
          <a:p>
            <a:pPr indent="0" lvl="0" marL="0" rtl="0" algn="l">
              <a:lnSpc>
                <a:spcPct val="130000"/>
              </a:lnSpc>
              <a:spcBef>
                <a:spcPts val="0"/>
              </a:spcBef>
              <a:spcAft>
                <a:spcPts val="0"/>
              </a:spcAft>
              <a:buNone/>
            </a:pPr>
            <a:r>
              <a:rPr lang="en-US" sz="1600">
                <a:highlight>
                  <a:schemeClr val="lt1"/>
                </a:highlight>
                <a:latin typeface="Arial"/>
                <a:ea typeface="Arial"/>
                <a:cs typeface="Arial"/>
                <a:sym typeface="Arial"/>
              </a:rPr>
              <a:t>newNode-&gt;next = temp-&gt;next;</a:t>
            </a:r>
            <a:endParaRPr sz="1600">
              <a:highlight>
                <a:schemeClr val="lt1"/>
              </a:highlight>
              <a:latin typeface="Arial"/>
              <a:ea typeface="Arial"/>
              <a:cs typeface="Arial"/>
              <a:sym typeface="Arial"/>
            </a:endParaRPr>
          </a:p>
          <a:p>
            <a:pPr indent="0" lvl="0" marL="152400" marR="152400" rtl="0" algn="l">
              <a:lnSpc>
                <a:spcPct val="130000"/>
              </a:lnSpc>
              <a:spcBef>
                <a:spcPts val="0"/>
              </a:spcBef>
              <a:spcAft>
                <a:spcPts val="0"/>
              </a:spcAft>
              <a:buClr>
                <a:schemeClr val="dk1"/>
              </a:buClr>
              <a:buSzPts val="1100"/>
              <a:buFont typeface="Arial"/>
              <a:buNone/>
            </a:pPr>
            <a:r>
              <a:rPr lang="en-US" sz="1600">
                <a:highlight>
                  <a:schemeClr val="lt1"/>
                </a:highlight>
                <a:latin typeface="Arial"/>
                <a:ea typeface="Arial"/>
                <a:cs typeface="Arial"/>
                <a:sym typeface="Arial"/>
              </a:rPr>
              <a:t>temp-&gt;next = newNode;</a:t>
            </a:r>
            <a:endParaRPr sz="1600">
              <a:highlight>
                <a:schemeClr val="lt1"/>
              </a:highlight>
              <a:latin typeface="Arial"/>
              <a:ea typeface="Arial"/>
              <a:cs typeface="Arial"/>
              <a:sym typeface="Arial"/>
            </a:endParaRPr>
          </a:p>
          <a:p>
            <a:pPr indent="0" lvl="0" marL="0" rtl="0" algn="l">
              <a:lnSpc>
                <a:spcPct val="130000"/>
              </a:lnSpc>
              <a:spcBef>
                <a:spcPts val="0"/>
              </a:spcBef>
              <a:spcAft>
                <a:spcPts val="0"/>
              </a:spcAft>
              <a:buNone/>
            </a:pPr>
            <a:r>
              <a:t/>
            </a:r>
            <a:endParaRPr b="1" sz="1600">
              <a:highlight>
                <a:schemeClr val="lt1"/>
              </a:highlight>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1b91d84ad5c_0_32"/>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lnSpc>
                <a:spcPct val="150000"/>
              </a:lnSpc>
              <a:spcBef>
                <a:spcPts val="0"/>
              </a:spcBef>
              <a:spcAft>
                <a:spcPts val="0"/>
              </a:spcAft>
              <a:buNone/>
            </a:pPr>
            <a:r>
              <a:rPr b="1" lang="en-US" sz="2200">
                <a:highlight>
                  <a:srgbClr val="F9FAFC"/>
                </a:highlight>
                <a:latin typeface="Arial"/>
                <a:ea typeface="Arial"/>
                <a:cs typeface="Arial"/>
                <a:sym typeface="Arial"/>
              </a:rPr>
              <a:t>Delete elements from linked list</a:t>
            </a:r>
            <a:endParaRPr b="1" sz="2200">
              <a:highlight>
                <a:srgbClr val="F9FAFC"/>
              </a:highlight>
              <a:latin typeface="Arial"/>
              <a:ea typeface="Arial"/>
              <a:cs typeface="Arial"/>
              <a:sym typeface="Arial"/>
            </a:endParaRPr>
          </a:p>
          <a:p>
            <a:pPr indent="0" lvl="0" marL="0" rtl="0" algn="l">
              <a:spcBef>
                <a:spcPts val="900"/>
              </a:spcBef>
              <a:spcAft>
                <a:spcPts val="0"/>
              </a:spcAft>
              <a:buNone/>
            </a:pPr>
            <a:r>
              <a:t/>
            </a:r>
            <a:endParaRPr/>
          </a:p>
        </p:txBody>
      </p:sp>
      <p:sp>
        <p:nvSpPr>
          <p:cNvPr id="163" name="Google Shape;163;g1b91d84ad5c_0_32"/>
          <p:cNvSpPr txBox="1"/>
          <p:nvPr>
            <p:ph idx="1" type="body"/>
          </p:nvPr>
        </p:nvSpPr>
        <p:spPr>
          <a:xfrm>
            <a:off x="891475" y="1013325"/>
            <a:ext cx="10515600" cy="5112300"/>
          </a:xfrm>
          <a:prstGeom prst="rect">
            <a:avLst/>
          </a:prstGeom>
        </p:spPr>
        <p:txBody>
          <a:bodyPr anchorCtr="0" anchor="t" bIns="45700" lIns="91425" spcFirstLastPara="1" rIns="91425" wrap="square" tIns="45700">
            <a:noAutofit/>
          </a:bodyPr>
          <a:lstStyle/>
          <a:p>
            <a:pPr indent="0" lvl="0" marL="0" rtl="0" algn="l">
              <a:lnSpc>
                <a:spcPct val="167000"/>
              </a:lnSpc>
              <a:spcBef>
                <a:spcPts val="0"/>
              </a:spcBef>
              <a:spcAft>
                <a:spcPts val="0"/>
              </a:spcAft>
              <a:buNone/>
            </a:pPr>
            <a:r>
              <a:rPr lang="en-US" sz="1600">
                <a:highlight>
                  <a:schemeClr val="lt1"/>
                </a:highlight>
                <a:latin typeface="Arial"/>
                <a:ea typeface="Arial"/>
                <a:cs typeface="Arial"/>
                <a:sym typeface="Arial"/>
              </a:rPr>
              <a:t>You can delete either from the beginning, end or from a particular position.</a:t>
            </a:r>
            <a:endParaRPr sz="1600">
              <a:highlight>
                <a:schemeClr val="lt1"/>
              </a:highlight>
              <a:latin typeface="Arial"/>
              <a:ea typeface="Arial"/>
              <a:cs typeface="Arial"/>
              <a:sym typeface="Arial"/>
            </a:endParaRPr>
          </a:p>
          <a:p>
            <a:pPr indent="0" lvl="0" marL="0" rtl="0" algn="l">
              <a:lnSpc>
                <a:spcPct val="167000"/>
              </a:lnSpc>
              <a:spcBef>
                <a:spcPts val="0"/>
              </a:spcBef>
              <a:spcAft>
                <a:spcPts val="0"/>
              </a:spcAft>
              <a:buNone/>
            </a:pPr>
            <a:r>
              <a:rPr b="1" lang="en-US" sz="1600">
                <a:highlight>
                  <a:schemeClr val="lt1"/>
                </a:highlight>
                <a:latin typeface="Arial"/>
                <a:ea typeface="Arial"/>
                <a:cs typeface="Arial"/>
                <a:sym typeface="Arial"/>
              </a:rPr>
              <a:t>1. Delete from beginning</a:t>
            </a:r>
            <a:endParaRPr b="1" sz="1600">
              <a:highlight>
                <a:schemeClr val="lt1"/>
              </a:highlight>
              <a:latin typeface="Arial"/>
              <a:ea typeface="Arial"/>
              <a:cs typeface="Arial"/>
              <a:sym typeface="Arial"/>
            </a:endParaRPr>
          </a:p>
          <a:p>
            <a:pPr indent="-330200" lvl="0" marL="457200" rtl="0" algn="l">
              <a:lnSpc>
                <a:spcPct val="167000"/>
              </a:lnSpc>
              <a:spcBef>
                <a:spcPts val="0"/>
              </a:spcBef>
              <a:spcAft>
                <a:spcPts val="0"/>
              </a:spcAft>
              <a:buSzPts val="1600"/>
              <a:buChar char="●"/>
            </a:pPr>
            <a:r>
              <a:rPr lang="en-US" sz="1600">
                <a:highlight>
                  <a:schemeClr val="lt1"/>
                </a:highlight>
                <a:latin typeface="Arial"/>
                <a:ea typeface="Arial"/>
                <a:cs typeface="Arial"/>
                <a:sym typeface="Arial"/>
              </a:rPr>
              <a:t>Point head to the second node</a:t>
            </a:r>
            <a:endParaRPr sz="1600">
              <a:highlight>
                <a:schemeClr val="lt1"/>
              </a:highlight>
              <a:latin typeface="Arial"/>
              <a:ea typeface="Arial"/>
              <a:cs typeface="Arial"/>
              <a:sym typeface="Arial"/>
            </a:endParaRPr>
          </a:p>
          <a:p>
            <a:pPr indent="0" lvl="0" marL="152400" marR="152400" rtl="0" algn="l">
              <a:lnSpc>
                <a:spcPct val="167000"/>
              </a:lnSpc>
              <a:spcBef>
                <a:spcPts val="0"/>
              </a:spcBef>
              <a:spcAft>
                <a:spcPts val="0"/>
              </a:spcAft>
              <a:buNone/>
            </a:pPr>
            <a:r>
              <a:rPr lang="en-US" sz="1600">
                <a:highlight>
                  <a:schemeClr val="lt1"/>
                </a:highlight>
                <a:latin typeface="Arial"/>
                <a:ea typeface="Arial"/>
                <a:cs typeface="Arial"/>
                <a:sym typeface="Arial"/>
              </a:rPr>
              <a:t>head = head-&gt;next;</a:t>
            </a:r>
            <a:endParaRPr sz="1600">
              <a:highlight>
                <a:schemeClr val="lt1"/>
              </a:highlight>
              <a:latin typeface="Arial"/>
              <a:ea typeface="Arial"/>
              <a:cs typeface="Arial"/>
              <a:sym typeface="Arial"/>
            </a:endParaRPr>
          </a:p>
          <a:p>
            <a:pPr indent="0" lvl="0" marL="0" rtl="0" algn="l">
              <a:lnSpc>
                <a:spcPct val="167000"/>
              </a:lnSpc>
              <a:spcBef>
                <a:spcPts val="0"/>
              </a:spcBef>
              <a:spcAft>
                <a:spcPts val="0"/>
              </a:spcAft>
              <a:buNone/>
            </a:pPr>
            <a:r>
              <a:rPr b="1" lang="en-US" sz="1600">
                <a:highlight>
                  <a:schemeClr val="lt1"/>
                </a:highlight>
                <a:latin typeface="Arial"/>
                <a:ea typeface="Arial"/>
                <a:cs typeface="Arial"/>
                <a:sym typeface="Arial"/>
              </a:rPr>
              <a:t>2. Delete from end</a:t>
            </a:r>
            <a:endParaRPr b="1" sz="1600">
              <a:highlight>
                <a:schemeClr val="lt1"/>
              </a:highlight>
              <a:latin typeface="Arial"/>
              <a:ea typeface="Arial"/>
              <a:cs typeface="Arial"/>
              <a:sym typeface="Arial"/>
            </a:endParaRPr>
          </a:p>
          <a:p>
            <a:pPr indent="-330200" lvl="0" marL="457200" rtl="0" algn="l">
              <a:lnSpc>
                <a:spcPct val="167000"/>
              </a:lnSpc>
              <a:spcBef>
                <a:spcPts val="0"/>
              </a:spcBef>
              <a:spcAft>
                <a:spcPts val="0"/>
              </a:spcAft>
              <a:buSzPts val="1600"/>
              <a:buChar char="●"/>
            </a:pPr>
            <a:r>
              <a:rPr lang="en-US" sz="1600">
                <a:highlight>
                  <a:schemeClr val="lt1"/>
                </a:highlight>
                <a:latin typeface="Arial"/>
                <a:ea typeface="Arial"/>
                <a:cs typeface="Arial"/>
                <a:sym typeface="Arial"/>
              </a:rPr>
              <a:t>Traverse to second last element</a:t>
            </a:r>
            <a:endParaRPr sz="1600">
              <a:highlight>
                <a:schemeClr val="lt1"/>
              </a:highlight>
              <a:latin typeface="Arial"/>
              <a:ea typeface="Arial"/>
              <a:cs typeface="Arial"/>
              <a:sym typeface="Arial"/>
            </a:endParaRPr>
          </a:p>
          <a:p>
            <a:pPr indent="-330200" lvl="0" marL="457200" rtl="0" algn="l">
              <a:lnSpc>
                <a:spcPct val="167000"/>
              </a:lnSpc>
              <a:spcBef>
                <a:spcPts val="0"/>
              </a:spcBef>
              <a:spcAft>
                <a:spcPts val="0"/>
              </a:spcAft>
              <a:buSzPts val="1600"/>
              <a:buChar char="●"/>
            </a:pPr>
            <a:r>
              <a:rPr lang="en-US" sz="1600">
                <a:highlight>
                  <a:schemeClr val="lt1"/>
                </a:highlight>
                <a:latin typeface="Arial"/>
                <a:ea typeface="Arial"/>
                <a:cs typeface="Arial"/>
                <a:sym typeface="Arial"/>
              </a:rPr>
              <a:t>Change its next pointer to null</a:t>
            </a:r>
            <a:endParaRPr sz="1600">
              <a:highlight>
                <a:schemeClr val="lt1"/>
              </a:highlight>
              <a:latin typeface="Arial"/>
              <a:ea typeface="Arial"/>
              <a:cs typeface="Arial"/>
              <a:sym typeface="Arial"/>
            </a:endParaRPr>
          </a:p>
          <a:p>
            <a:pPr indent="0" lvl="0" marL="152400" marR="152400" rtl="0" algn="l">
              <a:lnSpc>
                <a:spcPct val="167000"/>
              </a:lnSpc>
              <a:spcBef>
                <a:spcPts val="0"/>
              </a:spcBef>
              <a:spcAft>
                <a:spcPts val="0"/>
              </a:spcAft>
              <a:buNone/>
            </a:pPr>
            <a:r>
              <a:rPr lang="en-US" sz="1600">
                <a:highlight>
                  <a:schemeClr val="lt1"/>
                </a:highlight>
                <a:latin typeface="Arial"/>
                <a:ea typeface="Arial"/>
                <a:cs typeface="Arial"/>
                <a:sym typeface="Arial"/>
              </a:rPr>
              <a:t>struct node* temp = head;</a:t>
            </a:r>
            <a:endParaRPr sz="1600">
              <a:highlight>
                <a:schemeClr val="lt1"/>
              </a:highlight>
              <a:latin typeface="Arial"/>
              <a:ea typeface="Arial"/>
              <a:cs typeface="Arial"/>
              <a:sym typeface="Arial"/>
            </a:endParaRPr>
          </a:p>
          <a:p>
            <a:pPr indent="0" lvl="0" marL="152400" marR="152400" rtl="0" algn="l">
              <a:lnSpc>
                <a:spcPct val="167000"/>
              </a:lnSpc>
              <a:spcBef>
                <a:spcPts val="0"/>
              </a:spcBef>
              <a:spcAft>
                <a:spcPts val="0"/>
              </a:spcAft>
              <a:buNone/>
            </a:pPr>
            <a:r>
              <a:rPr lang="en-US" sz="1600">
                <a:highlight>
                  <a:schemeClr val="lt1"/>
                </a:highlight>
                <a:latin typeface="Arial"/>
                <a:ea typeface="Arial"/>
                <a:cs typeface="Arial"/>
                <a:sym typeface="Arial"/>
              </a:rPr>
              <a:t>while(temp-&gt;next-&gt;next!=NULL){</a:t>
            </a:r>
            <a:endParaRPr sz="1600">
              <a:highlight>
                <a:schemeClr val="lt1"/>
              </a:highlight>
              <a:latin typeface="Arial"/>
              <a:ea typeface="Arial"/>
              <a:cs typeface="Arial"/>
              <a:sym typeface="Arial"/>
            </a:endParaRPr>
          </a:p>
          <a:p>
            <a:pPr indent="0" lvl="0" marL="152400" marR="152400" rtl="0" algn="l">
              <a:lnSpc>
                <a:spcPct val="167000"/>
              </a:lnSpc>
              <a:spcBef>
                <a:spcPts val="0"/>
              </a:spcBef>
              <a:spcAft>
                <a:spcPts val="0"/>
              </a:spcAft>
              <a:buNone/>
            </a:pPr>
            <a:r>
              <a:rPr lang="en-US" sz="1600">
                <a:highlight>
                  <a:schemeClr val="lt1"/>
                </a:highlight>
                <a:latin typeface="Arial"/>
                <a:ea typeface="Arial"/>
                <a:cs typeface="Arial"/>
                <a:sym typeface="Arial"/>
              </a:rPr>
              <a:t>  temp = temp-&gt;next;</a:t>
            </a:r>
            <a:endParaRPr sz="1600">
              <a:highlight>
                <a:schemeClr val="lt1"/>
              </a:highlight>
              <a:latin typeface="Arial"/>
              <a:ea typeface="Arial"/>
              <a:cs typeface="Arial"/>
              <a:sym typeface="Arial"/>
            </a:endParaRPr>
          </a:p>
          <a:p>
            <a:pPr indent="0" lvl="0" marL="152400" marR="152400" rtl="0" algn="l">
              <a:lnSpc>
                <a:spcPct val="167000"/>
              </a:lnSpc>
              <a:spcBef>
                <a:spcPts val="0"/>
              </a:spcBef>
              <a:spcAft>
                <a:spcPts val="0"/>
              </a:spcAft>
              <a:buNone/>
            </a:pPr>
            <a:r>
              <a:rPr lang="en-US" sz="1600">
                <a:highlight>
                  <a:schemeClr val="lt1"/>
                </a:highlight>
                <a:latin typeface="Arial"/>
                <a:ea typeface="Arial"/>
                <a:cs typeface="Arial"/>
                <a:sym typeface="Arial"/>
              </a:rPr>
              <a:t>}</a:t>
            </a:r>
            <a:endParaRPr sz="1600">
              <a:highlight>
                <a:schemeClr val="lt1"/>
              </a:highlight>
              <a:latin typeface="Arial"/>
              <a:ea typeface="Arial"/>
              <a:cs typeface="Arial"/>
              <a:sym typeface="Arial"/>
            </a:endParaRPr>
          </a:p>
          <a:p>
            <a:pPr indent="0" lvl="0" marL="152400" marR="152400" rtl="0" algn="l">
              <a:lnSpc>
                <a:spcPct val="167000"/>
              </a:lnSpc>
              <a:spcBef>
                <a:spcPts val="0"/>
              </a:spcBef>
              <a:spcAft>
                <a:spcPts val="0"/>
              </a:spcAft>
              <a:buNone/>
            </a:pPr>
            <a:r>
              <a:rPr lang="en-US" sz="1600">
                <a:highlight>
                  <a:schemeClr val="lt1"/>
                </a:highlight>
                <a:latin typeface="Arial"/>
                <a:ea typeface="Arial"/>
                <a:cs typeface="Arial"/>
                <a:sym typeface="Arial"/>
              </a:rPr>
              <a:t>temp-&gt;next = NULL;</a:t>
            </a:r>
            <a:endParaRPr sz="1600">
              <a:highlight>
                <a:schemeClr val="lt1"/>
              </a:highlight>
              <a:latin typeface="Arial"/>
              <a:ea typeface="Arial"/>
              <a:cs typeface="Arial"/>
              <a:sym typeface="Arial"/>
            </a:endParaRPr>
          </a:p>
          <a:p>
            <a:pPr indent="0" lvl="0" marL="152400" marR="152400" rtl="0" algn="l">
              <a:lnSpc>
                <a:spcPct val="167000"/>
              </a:lnSpc>
              <a:spcBef>
                <a:spcPts val="0"/>
              </a:spcBef>
              <a:spcAft>
                <a:spcPts val="0"/>
              </a:spcAft>
              <a:buNone/>
            </a:pPr>
            <a:r>
              <a:t/>
            </a:r>
            <a:endParaRPr b="1" sz="1600">
              <a:highlight>
                <a:schemeClr val="lt1"/>
              </a:highlight>
              <a:latin typeface="Arial"/>
              <a:ea typeface="Arial"/>
              <a:cs typeface="Arial"/>
              <a:sym typeface="Arial"/>
            </a:endParaRPr>
          </a:p>
          <a:p>
            <a:pPr indent="0" lvl="0" marL="0" rtl="0" algn="l">
              <a:lnSpc>
                <a:spcPct val="130000"/>
              </a:lnSpc>
              <a:spcBef>
                <a:spcPts val="0"/>
              </a:spcBef>
              <a:spcAft>
                <a:spcPts val="0"/>
              </a:spcAft>
              <a:buNone/>
            </a:pPr>
            <a:r>
              <a:t/>
            </a:r>
            <a:endParaRPr b="1" sz="1400">
              <a:highlight>
                <a:schemeClr val="lt1"/>
              </a:highlight>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1b91d84ad5c_0_3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lnSpc>
                <a:spcPct val="150000"/>
              </a:lnSpc>
              <a:spcBef>
                <a:spcPts val="0"/>
              </a:spcBef>
              <a:spcAft>
                <a:spcPts val="0"/>
              </a:spcAft>
              <a:buNone/>
            </a:pPr>
            <a:r>
              <a:rPr b="1" lang="en-US" sz="2200">
                <a:highlight>
                  <a:srgbClr val="F9FAFC"/>
                </a:highlight>
                <a:latin typeface="Arial"/>
                <a:ea typeface="Arial"/>
                <a:cs typeface="Arial"/>
                <a:sym typeface="Arial"/>
              </a:rPr>
              <a:t>Delete elements from linked list</a:t>
            </a:r>
            <a:endParaRPr b="1" sz="2200">
              <a:highlight>
                <a:srgbClr val="F9FAFC"/>
              </a:highlight>
              <a:latin typeface="Arial"/>
              <a:ea typeface="Arial"/>
              <a:cs typeface="Arial"/>
              <a:sym typeface="Arial"/>
            </a:endParaRPr>
          </a:p>
          <a:p>
            <a:pPr indent="0" lvl="0" marL="0" rtl="0" algn="l">
              <a:spcBef>
                <a:spcPts val="900"/>
              </a:spcBef>
              <a:spcAft>
                <a:spcPts val="0"/>
              </a:spcAft>
              <a:buNone/>
            </a:pPr>
            <a:r>
              <a:t/>
            </a:r>
            <a:endParaRPr/>
          </a:p>
        </p:txBody>
      </p:sp>
      <p:sp>
        <p:nvSpPr>
          <p:cNvPr id="169" name="Google Shape;169;g1b91d84ad5c_0_38"/>
          <p:cNvSpPr txBox="1"/>
          <p:nvPr>
            <p:ph idx="1" type="body"/>
          </p:nvPr>
        </p:nvSpPr>
        <p:spPr>
          <a:xfrm>
            <a:off x="838200" y="1093225"/>
            <a:ext cx="10515600" cy="5112300"/>
          </a:xfrm>
          <a:prstGeom prst="rect">
            <a:avLst/>
          </a:prstGeom>
        </p:spPr>
        <p:txBody>
          <a:bodyPr anchorCtr="0" anchor="t" bIns="45700" lIns="91425" spcFirstLastPara="1" rIns="91425" wrap="square" tIns="45700">
            <a:noAutofit/>
          </a:bodyPr>
          <a:lstStyle/>
          <a:p>
            <a:pPr indent="0" lvl="0" marL="0" rtl="0" algn="l">
              <a:lnSpc>
                <a:spcPct val="150000"/>
              </a:lnSpc>
              <a:spcBef>
                <a:spcPts val="0"/>
              </a:spcBef>
              <a:spcAft>
                <a:spcPts val="0"/>
              </a:spcAft>
              <a:buNone/>
            </a:pPr>
            <a:r>
              <a:rPr b="1" lang="en-US" sz="1400">
                <a:highlight>
                  <a:schemeClr val="lt1"/>
                </a:highlight>
                <a:latin typeface="Arial"/>
                <a:ea typeface="Arial"/>
                <a:cs typeface="Arial"/>
                <a:sym typeface="Arial"/>
              </a:rPr>
              <a:t>3. </a:t>
            </a:r>
            <a:r>
              <a:rPr b="1" lang="en-US" sz="1600">
                <a:highlight>
                  <a:schemeClr val="lt1"/>
                </a:highlight>
                <a:latin typeface="Arial"/>
                <a:ea typeface="Arial"/>
                <a:cs typeface="Arial"/>
                <a:sym typeface="Arial"/>
              </a:rPr>
              <a:t>Delete from middle</a:t>
            </a:r>
            <a:endParaRPr b="1" sz="1600">
              <a:highlight>
                <a:schemeClr val="lt1"/>
              </a:highlight>
              <a:latin typeface="Arial"/>
              <a:ea typeface="Arial"/>
              <a:cs typeface="Arial"/>
              <a:sym typeface="Arial"/>
            </a:endParaRPr>
          </a:p>
          <a:p>
            <a:pPr indent="-330200" lvl="0" marL="457200" rtl="0" algn="l">
              <a:lnSpc>
                <a:spcPct val="166666"/>
              </a:lnSpc>
              <a:spcBef>
                <a:spcPts val="900"/>
              </a:spcBef>
              <a:spcAft>
                <a:spcPts val="0"/>
              </a:spcAft>
              <a:buSzPts val="1600"/>
              <a:buChar char="●"/>
            </a:pPr>
            <a:r>
              <a:rPr lang="en-US" sz="1600">
                <a:highlight>
                  <a:schemeClr val="lt1"/>
                </a:highlight>
                <a:latin typeface="Arial"/>
                <a:ea typeface="Arial"/>
                <a:cs typeface="Arial"/>
                <a:sym typeface="Arial"/>
              </a:rPr>
              <a:t>Traverse to element before the element to be deleted</a:t>
            </a:r>
            <a:endParaRPr sz="1600">
              <a:highlight>
                <a:schemeClr val="lt1"/>
              </a:highlight>
              <a:latin typeface="Arial"/>
              <a:ea typeface="Arial"/>
              <a:cs typeface="Arial"/>
              <a:sym typeface="Arial"/>
            </a:endParaRPr>
          </a:p>
          <a:p>
            <a:pPr indent="-330200" lvl="0" marL="457200" rtl="0" algn="l">
              <a:lnSpc>
                <a:spcPct val="166666"/>
              </a:lnSpc>
              <a:spcBef>
                <a:spcPts val="0"/>
              </a:spcBef>
              <a:spcAft>
                <a:spcPts val="0"/>
              </a:spcAft>
              <a:buSzPts val="1600"/>
              <a:buChar char="●"/>
            </a:pPr>
            <a:r>
              <a:rPr lang="en-US" sz="1600">
                <a:highlight>
                  <a:schemeClr val="lt1"/>
                </a:highlight>
                <a:latin typeface="Arial"/>
                <a:ea typeface="Arial"/>
                <a:cs typeface="Arial"/>
                <a:sym typeface="Arial"/>
              </a:rPr>
              <a:t>Change next pointers to exclude the node from the chain</a:t>
            </a:r>
            <a:endParaRPr sz="1600">
              <a:highlight>
                <a:schemeClr val="lt1"/>
              </a:highlight>
              <a:latin typeface="Arial"/>
              <a:ea typeface="Arial"/>
              <a:cs typeface="Arial"/>
              <a:sym typeface="Arial"/>
            </a:endParaRPr>
          </a:p>
          <a:p>
            <a:pPr indent="0" lvl="0" marL="152400" marR="152400" rtl="0" algn="l">
              <a:lnSpc>
                <a:spcPct val="167000"/>
              </a:lnSpc>
              <a:spcBef>
                <a:spcPts val="4500"/>
              </a:spcBef>
              <a:spcAft>
                <a:spcPts val="0"/>
              </a:spcAft>
              <a:buNone/>
            </a:pPr>
            <a:r>
              <a:rPr lang="en-US" sz="1600">
                <a:highlight>
                  <a:schemeClr val="lt1"/>
                </a:highlight>
                <a:latin typeface="Arial"/>
                <a:ea typeface="Arial"/>
                <a:cs typeface="Arial"/>
                <a:sym typeface="Arial"/>
              </a:rPr>
              <a:t>for(int i=2; i&lt; position; i++) {</a:t>
            </a:r>
            <a:endParaRPr sz="1600">
              <a:highlight>
                <a:schemeClr val="lt1"/>
              </a:highlight>
              <a:latin typeface="Arial"/>
              <a:ea typeface="Arial"/>
              <a:cs typeface="Arial"/>
              <a:sym typeface="Arial"/>
            </a:endParaRPr>
          </a:p>
          <a:p>
            <a:pPr indent="0" lvl="0" marL="152400" marR="152400" rtl="0" algn="l">
              <a:lnSpc>
                <a:spcPct val="167000"/>
              </a:lnSpc>
              <a:spcBef>
                <a:spcPts val="0"/>
              </a:spcBef>
              <a:spcAft>
                <a:spcPts val="0"/>
              </a:spcAft>
              <a:buNone/>
            </a:pPr>
            <a:r>
              <a:rPr lang="en-US" sz="1600">
                <a:highlight>
                  <a:schemeClr val="lt1"/>
                </a:highlight>
                <a:latin typeface="Arial"/>
                <a:ea typeface="Arial"/>
                <a:cs typeface="Arial"/>
                <a:sym typeface="Arial"/>
              </a:rPr>
              <a:t>  if(temp-&gt;next!=NULL) {</a:t>
            </a:r>
            <a:endParaRPr sz="1600">
              <a:highlight>
                <a:schemeClr val="lt1"/>
              </a:highlight>
              <a:latin typeface="Arial"/>
              <a:ea typeface="Arial"/>
              <a:cs typeface="Arial"/>
              <a:sym typeface="Arial"/>
            </a:endParaRPr>
          </a:p>
          <a:p>
            <a:pPr indent="0" lvl="0" marL="152400" marR="152400" rtl="0" algn="l">
              <a:lnSpc>
                <a:spcPct val="167000"/>
              </a:lnSpc>
              <a:spcBef>
                <a:spcPts val="0"/>
              </a:spcBef>
              <a:spcAft>
                <a:spcPts val="0"/>
              </a:spcAft>
              <a:buNone/>
            </a:pPr>
            <a:r>
              <a:rPr lang="en-US" sz="1600">
                <a:highlight>
                  <a:schemeClr val="lt1"/>
                </a:highlight>
                <a:latin typeface="Arial"/>
                <a:ea typeface="Arial"/>
                <a:cs typeface="Arial"/>
                <a:sym typeface="Arial"/>
              </a:rPr>
              <a:t>    temp = temp-&gt;next;</a:t>
            </a:r>
            <a:endParaRPr sz="1600">
              <a:highlight>
                <a:schemeClr val="lt1"/>
              </a:highlight>
              <a:latin typeface="Arial"/>
              <a:ea typeface="Arial"/>
              <a:cs typeface="Arial"/>
              <a:sym typeface="Arial"/>
            </a:endParaRPr>
          </a:p>
          <a:p>
            <a:pPr indent="0" lvl="0" marL="152400" marR="152400" rtl="0" algn="l">
              <a:lnSpc>
                <a:spcPct val="167000"/>
              </a:lnSpc>
              <a:spcBef>
                <a:spcPts val="0"/>
              </a:spcBef>
              <a:spcAft>
                <a:spcPts val="0"/>
              </a:spcAft>
              <a:buNone/>
            </a:pPr>
            <a:r>
              <a:rPr lang="en-US" sz="1600">
                <a:highlight>
                  <a:schemeClr val="lt1"/>
                </a:highlight>
                <a:latin typeface="Arial"/>
                <a:ea typeface="Arial"/>
                <a:cs typeface="Arial"/>
                <a:sym typeface="Arial"/>
              </a:rPr>
              <a:t>  }</a:t>
            </a:r>
            <a:endParaRPr sz="1600">
              <a:highlight>
                <a:schemeClr val="lt1"/>
              </a:highlight>
              <a:latin typeface="Arial"/>
              <a:ea typeface="Arial"/>
              <a:cs typeface="Arial"/>
              <a:sym typeface="Arial"/>
            </a:endParaRPr>
          </a:p>
          <a:p>
            <a:pPr indent="0" lvl="0" marL="152400" marR="152400" rtl="0" algn="l">
              <a:lnSpc>
                <a:spcPct val="167000"/>
              </a:lnSpc>
              <a:spcBef>
                <a:spcPts val="0"/>
              </a:spcBef>
              <a:spcAft>
                <a:spcPts val="0"/>
              </a:spcAft>
              <a:buNone/>
            </a:pPr>
            <a:r>
              <a:rPr lang="en-US" sz="1600">
                <a:highlight>
                  <a:schemeClr val="lt1"/>
                </a:highlight>
                <a:latin typeface="Arial"/>
                <a:ea typeface="Arial"/>
                <a:cs typeface="Arial"/>
                <a:sym typeface="Arial"/>
              </a:rPr>
              <a:t>}</a:t>
            </a:r>
            <a:endParaRPr sz="1600">
              <a:highlight>
                <a:schemeClr val="lt1"/>
              </a:highlight>
              <a:latin typeface="Arial"/>
              <a:ea typeface="Arial"/>
              <a:cs typeface="Arial"/>
              <a:sym typeface="Arial"/>
            </a:endParaRPr>
          </a:p>
          <a:p>
            <a:pPr indent="0" lvl="0" marL="152400" marR="152400" rtl="0" algn="l">
              <a:lnSpc>
                <a:spcPct val="167000"/>
              </a:lnSpc>
              <a:spcBef>
                <a:spcPts val="0"/>
              </a:spcBef>
              <a:spcAft>
                <a:spcPts val="0"/>
              </a:spcAft>
              <a:buNone/>
            </a:pPr>
            <a:r>
              <a:t/>
            </a:r>
            <a:endParaRPr sz="1600">
              <a:highlight>
                <a:schemeClr val="lt1"/>
              </a:highlight>
              <a:latin typeface="Arial"/>
              <a:ea typeface="Arial"/>
              <a:cs typeface="Arial"/>
              <a:sym typeface="Arial"/>
            </a:endParaRPr>
          </a:p>
          <a:p>
            <a:pPr indent="0" lvl="0" marL="152400" marR="152400" rtl="0" algn="l">
              <a:lnSpc>
                <a:spcPct val="142857"/>
              </a:lnSpc>
              <a:spcBef>
                <a:spcPts val="0"/>
              </a:spcBef>
              <a:spcAft>
                <a:spcPts val="0"/>
              </a:spcAft>
              <a:buNone/>
            </a:pPr>
            <a:r>
              <a:rPr lang="en-US" sz="1600">
                <a:highlight>
                  <a:schemeClr val="lt1"/>
                </a:highlight>
                <a:latin typeface="Arial"/>
                <a:ea typeface="Arial"/>
                <a:cs typeface="Arial"/>
                <a:sym typeface="Arial"/>
              </a:rPr>
              <a:t>temp-&gt;next = temp-&gt;next-&gt;next;</a:t>
            </a:r>
            <a:endParaRPr sz="1600">
              <a:highlight>
                <a:schemeClr val="lt1"/>
              </a:highlight>
              <a:latin typeface="Arial"/>
              <a:ea typeface="Arial"/>
              <a:cs typeface="Arial"/>
              <a:sym typeface="Arial"/>
            </a:endParaRPr>
          </a:p>
          <a:p>
            <a:pPr indent="0" lvl="0" marL="0" rtl="0" algn="l">
              <a:lnSpc>
                <a:spcPct val="136363"/>
              </a:lnSpc>
              <a:spcBef>
                <a:spcPts val="1200"/>
              </a:spcBef>
              <a:spcAft>
                <a:spcPts val="0"/>
              </a:spcAft>
              <a:buNone/>
            </a:pPr>
            <a:r>
              <a:t/>
            </a:r>
            <a:endParaRPr sz="1100">
              <a:solidFill>
                <a:srgbClr val="D3D3D3"/>
              </a:solidFill>
              <a:latin typeface="Courier New"/>
              <a:ea typeface="Courier New"/>
              <a:cs typeface="Courier New"/>
              <a:sym typeface="Courier New"/>
            </a:endParaRPr>
          </a:p>
          <a:p>
            <a:pPr indent="0" lvl="0" marL="152400" marR="152400" rtl="0" algn="l">
              <a:lnSpc>
                <a:spcPct val="167000"/>
              </a:lnSpc>
              <a:spcBef>
                <a:spcPts val="0"/>
              </a:spcBef>
              <a:spcAft>
                <a:spcPts val="0"/>
              </a:spcAft>
              <a:buNone/>
            </a:pPr>
            <a:r>
              <a:t/>
            </a:r>
            <a:endParaRPr sz="1400">
              <a:highlight>
                <a:schemeClr val="lt1"/>
              </a:highlight>
              <a:latin typeface="Arial"/>
              <a:ea typeface="Arial"/>
              <a:cs typeface="Arial"/>
              <a:sym typeface="Arial"/>
            </a:endParaRPr>
          </a:p>
          <a:p>
            <a:pPr indent="0" lvl="0" marL="152400" marR="152400" rtl="0" algn="l">
              <a:lnSpc>
                <a:spcPct val="167000"/>
              </a:lnSpc>
              <a:spcBef>
                <a:spcPts val="0"/>
              </a:spcBef>
              <a:spcAft>
                <a:spcPts val="0"/>
              </a:spcAft>
              <a:buNone/>
            </a:pPr>
            <a:r>
              <a:t/>
            </a:r>
            <a:endParaRPr b="1" sz="1400">
              <a:highlight>
                <a:schemeClr val="lt1"/>
              </a:highlight>
              <a:latin typeface="Arial"/>
              <a:ea typeface="Arial"/>
              <a:cs typeface="Arial"/>
              <a:sym typeface="Arial"/>
            </a:endParaRPr>
          </a:p>
          <a:p>
            <a:pPr indent="0" lvl="0" marL="0" rtl="0" algn="l">
              <a:lnSpc>
                <a:spcPct val="130000"/>
              </a:lnSpc>
              <a:spcBef>
                <a:spcPts val="0"/>
              </a:spcBef>
              <a:spcAft>
                <a:spcPts val="0"/>
              </a:spcAft>
              <a:buNone/>
            </a:pPr>
            <a:r>
              <a:t/>
            </a:r>
            <a:endParaRPr b="1" sz="1400">
              <a:highlight>
                <a:schemeClr val="lt1"/>
              </a:highlight>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1b91d84ad5c_0_5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lnSpc>
                <a:spcPct val="150000"/>
              </a:lnSpc>
              <a:spcBef>
                <a:spcPts val="0"/>
              </a:spcBef>
              <a:spcAft>
                <a:spcPts val="0"/>
              </a:spcAft>
              <a:buNone/>
            </a:pPr>
            <a:r>
              <a:rPr b="1" lang="en-US" sz="2200">
                <a:highlight>
                  <a:srgbClr val="F9FAFC"/>
                </a:highlight>
                <a:latin typeface="Arial"/>
                <a:ea typeface="Arial"/>
                <a:cs typeface="Arial"/>
                <a:sym typeface="Arial"/>
              </a:rPr>
              <a:t>Search </a:t>
            </a:r>
            <a:r>
              <a:rPr b="1" lang="en-US" sz="2200">
                <a:highlight>
                  <a:srgbClr val="F9FAFC"/>
                </a:highlight>
                <a:latin typeface="Arial"/>
                <a:ea typeface="Arial"/>
                <a:cs typeface="Arial"/>
                <a:sym typeface="Arial"/>
              </a:rPr>
              <a:t>elements on linked list</a:t>
            </a:r>
            <a:endParaRPr b="1" sz="2200">
              <a:highlight>
                <a:srgbClr val="F9FAFC"/>
              </a:highlight>
              <a:latin typeface="Arial"/>
              <a:ea typeface="Arial"/>
              <a:cs typeface="Arial"/>
              <a:sym typeface="Arial"/>
            </a:endParaRPr>
          </a:p>
          <a:p>
            <a:pPr indent="0" lvl="0" marL="0" rtl="0" algn="l">
              <a:spcBef>
                <a:spcPts val="900"/>
              </a:spcBef>
              <a:spcAft>
                <a:spcPts val="0"/>
              </a:spcAft>
              <a:buNone/>
            </a:pPr>
            <a:r>
              <a:t/>
            </a:r>
            <a:endParaRPr/>
          </a:p>
        </p:txBody>
      </p:sp>
      <p:sp>
        <p:nvSpPr>
          <p:cNvPr id="175" name="Google Shape;175;g1b91d84ad5c_0_50"/>
          <p:cNvSpPr txBox="1"/>
          <p:nvPr>
            <p:ph idx="1" type="body"/>
          </p:nvPr>
        </p:nvSpPr>
        <p:spPr>
          <a:xfrm>
            <a:off x="598500" y="872850"/>
            <a:ext cx="10515600" cy="5112300"/>
          </a:xfrm>
          <a:prstGeom prst="rect">
            <a:avLst/>
          </a:prstGeom>
        </p:spPr>
        <p:txBody>
          <a:bodyPr anchorCtr="0" anchor="t" bIns="45700" lIns="91425" spcFirstLastPara="1" rIns="91425" wrap="square" tIns="45700">
            <a:noAutofit/>
          </a:bodyPr>
          <a:lstStyle/>
          <a:p>
            <a:pPr indent="0" lvl="0" marL="0" rtl="0" algn="l">
              <a:lnSpc>
                <a:spcPct val="167000"/>
              </a:lnSpc>
              <a:spcBef>
                <a:spcPts val="0"/>
              </a:spcBef>
              <a:spcAft>
                <a:spcPts val="0"/>
              </a:spcAft>
              <a:buNone/>
            </a:pPr>
            <a:r>
              <a:rPr lang="en-US" sz="1500">
                <a:highlight>
                  <a:srgbClr val="F9FAFC"/>
                </a:highlight>
                <a:latin typeface="Arial"/>
                <a:ea typeface="Arial"/>
                <a:cs typeface="Arial"/>
                <a:sym typeface="Arial"/>
              </a:rPr>
              <a:t>Y</a:t>
            </a:r>
            <a:r>
              <a:rPr lang="en-US" sz="1500">
                <a:highlight>
                  <a:schemeClr val="lt1"/>
                </a:highlight>
                <a:latin typeface="Arial"/>
                <a:ea typeface="Arial"/>
                <a:cs typeface="Arial"/>
                <a:sym typeface="Arial"/>
              </a:rPr>
              <a:t>ou can search an element on a linked list using a loop using the following steps. We are finding item on a linked list.</a:t>
            </a:r>
            <a:endParaRPr sz="1500">
              <a:highlight>
                <a:schemeClr val="lt1"/>
              </a:highlight>
              <a:latin typeface="Arial"/>
              <a:ea typeface="Arial"/>
              <a:cs typeface="Arial"/>
              <a:sym typeface="Arial"/>
            </a:endParaRPr>
          </a:p>
          <a:p>
            <a:pPr indent="-323850" lvl="0" marL="457200" rtl="0" algn="l">
              <a:lnSpc>
                <a:spcPct val="167000"/>
              </a:lnSpc>
              <a:spcBef>
                <a:spcPts val="0"/>
              </a:spcBef>
              <a:spcAft>
                <a:spcPts val="0"/>
              </a:spcAft>
              <a:buSzPts val="1500"/>
              <a:buChar char="●"/>
            </a:pPr>
            <a:r>
              <a:rPr lang="en-US" sz="1500">
                <a:highlight>
                  <a:schemeClr val="lt1"/>
                </a:highlight>
                <a:latin typeface="Arial"/>
                <a:ea typeface="Arial"/>
                <a:cs typeface="Arial"/>
                <a:sym typeface="Arial"/>
              </a:rPr>
              <a:t>Make head as the current node.</a:t>
            </a:r>
            <a:endParaRPr sz="1500">
              <a:highlight>
                <a:schemeClr val="lt1"/>
              </a:highlight>
              <a:latin typeface="Arial"/>
              <a:ea typeface="Arial"/>
              <a:cs typeface="Arial"/>
              <a:sym typeface="Arial"/>
            </a:endParaRPr>
          </a:p>
          <a:p>
            <a:pPr indent="-323850" lvl="0" marL="457200" rtl="0" algn="l">
              <a:lnSpc>
                <a:spcPct val="167000"/>
              </a:lnSpc>
              <a:spcBef>
                <a:spcPts val="0"/>
              </a:spcBef>
              <a:spcAft>
                <a:spcPts val="0"/>
              </a:spcAft>
              <a:buSzPts val="1500"/>
              <a:buChar char="●"/>
            </a:pPr>
            <a:r>
              <a:rPr lang="en-US" sz="1500">
                <a:highlight>
                  <a:schemeClr val="lt1"/>
                </a:highlight>
                <a:latin typeface="Arial"/>
                <a:ea typeface="Arial"/>
                <a:cs typeface="Arial"/>
                <a:sym typeface="Arial"/>
              </a:rPr>
              <a:t>Run a loop until the current node is NULL because the last element points to NULL.</a:t>
            </a:r>
            <a:endParaRPr sz="1500">
              <a:highlight>
                <a:schemeClr val="lt1"/>
              </a:highlight>
              <a:latin typeface="Arial"/>
              <a:ea typeface="Arial"/>
              <a:cs typeface="Arial"/>
              <a:sym typeface="Arial"/>
            </a:endParaRPr>
          </a:p>
          <a:p>
            <a:pPr indent="-323850" lvl="0" marL="457200" rtl="0" algn="l">
              <a:lnSpc>
                <a:spcPct val="167000"/>
              </a:lnSpc>
              <a:spcBef>
                <a:spcPts val="0"/>
              </a:spcBef>
              <a:spcAft>
                <a:spcPts val="0"/>
              </a:spcAft>
              <a:buSzPts val="1500"/>
              <a:buChar char="●"/>
            </a:pPr>
            <a:r>
              <a:rPr lang="en-US" sz="1500">
                <a:highlight>
                  <a:schemeClr val="lt1"/>
                </a:highlight>
                <a:latin typeface="Arial"/>
                <a:ea typeface="Arial"/>
                <a:cs typeface="Arial"/>
                <a:sym typeface="Arial"/>
              </a:rPr>
              <a:t>In each iteration, check if the key of the node is equal to item. If it the key matches the item, return true otherwise return false.</a:t>
            </a:r>
            <a:endParaRPr sz="1500">
              <a:highlight>
                <a:schemeClr val="lt1"/>
              </a:highlight>
              <a:latin typeface="Arial"/>
              <a:ea typeface="Arial"/>
              <a:cs typeface="Arial"/>
              <a:sym typeface="Arial"/>
            </a:endParaRPr>
          </a:p>
          <a:p>
            <a:pPr indent="0" lvl="0" marL="152400" marR="152400" rtl="0" algn="l">
              <a:lnSpc>
                <a:spcPct val="167000"/>
              </a:lnSpc>
              <a:spcBef>
                <a:spcPts val="0"/>
              </a:spcBef>
              <a:spcAft>
                <a:spcPts val="0"/>
              </a:spcAft>
              <a:buNone/>
            </a:pPr>
            <a:r>
              <a:rPr lang="en-US" sz="1500">
                <a:highlight>
                  <a:schemeClr val="lt1"/>
                </a:highlight>
                <a:latin typeface="Arial"/>
                <a:ea typeface="Arial"/>
                <a:cs typeface="Arial"/>
                <a:sym typeface="Arial"/>
              </a:rPr>
              <a:t>// Search a node</a:t>
            </a:r>
            <a:endParaRPr sz="1500">
              <a:highlight>
                <a:schemeClr val="lt1"/>
              </a:highlight>
              <a:latin typeface="Arial"/>
              <a:ea typeface="Arial"/>
              <a:cs typeface="Arial"/>
              <a:sym typeface="Arial"/>
            </a:endParaRPr>
          </a:p>
          <a:p>
            <a:pPr indent="0" lvl="0" marL="152400" marR="152400" rtl="0" algn="l">
              <a:lnSpc>
                <a:spcPct val="167000"/>
              </a:lnSpc>
              <a:spcBef>
                <a:spcPts val="0"/>
              </a:spcBef>
              <a:spcAft>
                <a:spcPts val="0"/>
              </a:spcAft>
              <a:buNone/>
            </a:pPr>
            <a:r>
              <a:rPr lang="en-US" sz="1500">
                <a:highlight>
                  <a:schemeClr val="lt1"/>
                </a:highlight>
                <a:latin typeface="Arial"/>
                <a:ea typeface="Arial"/>
                <a:cs typeface="Arial"/>
                <a:sym typeface="Arial"/>
              </a:rPr>
              <a:t>bool searchNode(struct Node** head_ref, int key) {</a:t>
            </a:r>
            <a:endParaRPr sz="1500">
              <a:highlight>
                <a:schemeClr val="lt1"/>
              </a:highlight>
              <a:latin typeface="Arial"/>
              <a:ea typeface="Arial"/>
              <a:cs typeface="Arial"/>
              <a:sym typeface="Arial"/>
            </a:endParaRPr>
          </a:p>
          <a:p>
            <a:pPr indent="0" lvl="0" marL="152400" marR="152400" rtl="0" algn="l">
              <a:lnSpc>
                <a:spcPct val="167000"/>
              </a:lnSpc>
              <a:spcBef>
                <a:spcPts val="0"/>
              </a:spcBef>
              <a:spcAft>
                <a:spcPts val="0"/>
              </a:spcAft>
              <a:buNone/>
            </a:pPr>
            <a:r>
              <a:rPr lang="en-US" sz="1500">
                <a:highlight>
                  <a:schemeClr val="lt1"/>
                </a:highlight>
                <a:latin typeface="Arial"/>
                <a:ea typeface="Arial"/>
                <a:cs typeface="Arial"/>
                <a:sym typeface="Arial"/>
              </a:rPr>
              <a:t>  struct Node* current = *head_ref;</a:t>
            </a:r>
            <a:endParaRPr sz="1500">
              <a:highlight>
                <a:schemeClr val="lt1"/>
              </a:highlight>
              <a:latin typeface="Arial"/>
              <a:ea typeface="Arial"/>
              <a:cs typeface="Arial"/>
              <a:sym typeface="Arial"/>
            </a:endParaRPr>
          </a:p>
          <a:p>
            <a:pPr indent="0" lvl="0" marL="152400" marR="152400" rtl="0" algn="l">
              <a:lnSpc>
                <a:spcPct val="167000"/>
              </a:lnSpc>
              <a:spcBef>
                <a:spcPts val="0"/>
              </a:spcBef>
              <a:spcAft>
                <a:spcPts val="0"/>
              </a:spcAft>
              <a:buNone/>
            </a:pPr>
            <a:r>
              <a:t/>
            </a:r>
            <a:endParaRPr sz="1500">
              <a:highlight>
                <a:schemeClr val="lt1"/>
              </a:highlight>
              <a:latin typeface="Arial"/>
              <a:ea typeface="Arial"/>
              <a:cs typeface="Arial"/>
              <a:sym typeface="Arial"/>
            </a:endParaRPr>
          </a:p>
          <a:p>
            <a:pPr indent="0" lvl="0" marL="152400" marR="152400" rtl="0" algn="l">
              <a:lnSpc>
                <a:spcPct val="167000"/>
              </a:lnSpc>
              <a:spcBef>
                <a:spcPts val="0"/>
              </a:spcBef>
              <a:spcAft>
                <a:spcPts val="0"/>
              </a:spcAft>
              <a:buNone/>
            </a:pPr>
            <a:r>
              <a:rPr lang="en-US" sz="1500">
                <a:highlight>
                  <a:schemeClr val="lt1"/>
                </a:highlight>
                <a:latin typeface="Arial"/>
                <a:ea typeface="Arial"/>
                <a:cs typeface="Arial"/>
                <a:sym typeface="Arial"/>
              </a:rPr>
              <a:t>  while (current != NULL) {</a:t>
            </a:r>
            <a:endParaRPr sz="1500">
              <a:highlight>
                <a:schemeClr val="lt1"/>
              </a:highlight>
              <a:latin typeface="Arial"/>
              <a:ea typeface="Arial"/>
              <a:cs typeface="Arial"/>
              <a:sym typeface="Arial"/>
            </a:endParaRPr>
          </a:p>
          <a:p>
            <a:pPr indent="0" lvl="0" marL="152400" marR="152400" rtl="0" algn="l">
              <a:lnSpc>
                <a:spcPct val="167000"/>
              </a:lnSpc>
              <a:spcBef>
                <a:spcPts val="0"/>
              </a:spcBef>
              <a:spcAft>
                <a:spcPts val="0"/>
              </a:spcAft>
              <a:buNone/>
            </a:pPr>
            <a:r>
              <a:rPr lang="en-US" sz="1500">
                <a:highlight>
                  <a:schemeClr val="lt1"/>
                </a:highlight>
                <a:latin typeface="Arial"/>
                <a:ea typeface="Arial"/>
                <a:cs typeface="Arial"/>
                <a:sym typeface="Arial"/>
              </a:rPr>
              <a:t>    if (current-&gt;data == key) return true;</a:t>
            </a:r>
            <a:endParaRPr sz="1500">
              <a:highlight>
                <a:schemeClr val="lt1"/>
              </a:highlight>
              <a:latin typeface="Arial"/>
              <a:ea typeface="Arial"/>
              <a:cs typeface="Arial"/>
              <a:sym typeface="Arial"/>
            </a:endParaRPr>
          </a:p>
          <a:p>
            <a:pPr indent="0" lvl="0" marL="152400" marR="152400" rtl="0" algn="l">
              <a:lnSpc>
                <a:spcPct val="167000"/>
              </a:lnSpc>
              <a:spcBef>
                <a:spcPts val="0"/>
              </a:spcBef>
              <a:spcAft>
                <a:spcPts val="0"/>
              </a:spcAft>
              <a:buNone/>
            </a:pPr>
            <a:r>
              <a:rPr lang="en-US" sz="1500">
                <a:highlight>
                  <a:schemeClr val="lt1"/>
                </a:highlight>
                <a:latin typeface="Arial"/>
                <a:ea typeface="Arial"/>
                <a:cs typeface="Arial"/>
                <a:sym typeface="Arial"/>
              </a:rPr>
              <a:t>      current = current-&gt;next;</a:t>
            </a:r>
            <a:endParaRPr sz="1500">
              <a:highlight>
                <a:schemeClr val="lt1"/>
              </a:highlight>
              <a:latin typeface="Arial"/>
              <a:ea typeface="Arial"/>
              <a:cs typeface="Arial"/>
              <a:sym typeface="Arial"/>
            </a:endParaRPr>
          </a:p>
          <a:p>
            <a:pPr indent="0" lvl="0" marL="152400" marR="152400" rtl="0" algn="l">
              <a:lnSpc>
                <a:spcPct val="167000"/>
              </a:lnSpc>
              <a:spcBef>
                <a:spcPts val="0"/>
              </a:spcBef>
              <a:spcAft>
                <a:spcPts val="0"/>
              </a:spcAft>
              <a:buNone/>
            </a:pPr>
            <a:r>
              <a:rPr lang="en-US" sz="1500">
                <a:highlight>
                  <a:schemeClr val="lt1"/>
                </a:highlight>
                <a:latin typeface="Arial"/>
                <a:ea typeface="Arial"/>
                <a:cs typeface="Arial"/>
                <a:sym typeface="Arial"/>
              </a:rPr>
              <a:t>  }</a:t>
            </a:r>
            <a:endParaRPr sz="1500">
              <a:highlight>
                <a:schemeClr val="lt1"/>
              </a:highlight>
              <a:latin typeface="Arial"/>
              <a:ea typeface="Arial"/>
              <a:cs typeface="Arial"/>
              <a:sym typeface="Arial"/>
            </a:endParaRPr>
          </a:p>
          <a:p>
            <a:pPr indent="0" lvl="0" marL="152400" marR="152400" rtl="0" algn="l">
              <a:lnSpc>
                <a:spcPct val="167000"/>
              </a:lnSpc>
              <a:spcBef>
                <a:spcPts val="0"/>
              </a:spcBef>
              <a:spcAft>
                <a:spcPts val="0"/>
              </a:spcAft>
              <a:buNone/>
            </a:pPr>
            <a:r>
              <a:rPr lang="en-US" sz="1500">
                <a:highlight>
                  <a:schemeClr val="lt1"/>
                </a:highlight>
                <a:latin typeface="Arial"/>
                <a:ea typeface="Arial"/>
                <a:cs typeface="Arial"/>
                <a:sym typeface="Arial"/>
              </a:rPr>
              <a:t>  return false;</a:t>
            </a:r>
            <a:endParaRPr sz="1500">
              <a:highlight>
                <a:schemeClr val="lt1"/>
              </a:highlight>
              <a:latin typeface="Arial"/>
              <a:ea typeface="Arial"/>
              <a:cs typeface="Arial"/>
              <a:sym typeface="Arial"/>
            </a:endParaRPr>
          </a:p>
          <a:p>
            <a:pPr indent="0" lvl="0" marL="152400" marR="152400" rtl="0" algn="l">
              <a:lnSpc>
                <a:spcPct val="167000"/>
              </a:lnSpc>
              <a:spcBef>
                <a:spcPts val="0"/>
              </a:spcBef>
              <a:spcAft>
                <a:spcPts val="0"/>
              </a:spcAft>
              <a:buNone/>
            </a:pPr>
            <a:r>
              <a:rPr lang="en-US" sz="1500">
                <a:highlight>
                  <a:schemeClr val="lt1"/>
                </a:highlight>
                <a:latin typeface="Arial"/>
                <a:ea typeface="Arial"/>
                <a:cs typeface="Arial"/>
                <a:sym typeface="Arial"/>
              </a:rPr>
              <a:t>}</a:t>
            </a:r>
            <a:endParaRPr sz="1500">
              <a:highlight>
                <a:schemeClr val="lt1"/>
              </a:highlight>
              <a:latin typeface="Arial"/>
              <a:ea typeface="Arial"/>
              <a:cs typeface="Arial"/>
              <a:sym typeface="Arial"/>
            </a:endParaRPr>
          </a:p>
          <a:p>
            <a:pPr indent="0" lvl="0" marL="152400" marR="152400" rtl="0" algn="l">
              <a:lnSpc>
                <a:spcPct val="167000"/>
              </a:lnSpc>
              <a:spcBef>
                <a:spcPts val="0"/>
              </a:spcBef>
              <a:spcAft>
                <a:spcPts val="0"/>
              </a:spcAft>
              <a:buNone/>
            </a:pPr>
            <a:r>
              <a:t/>
            </a:r>
            <a:endParaRPr b="1" sz="1500">
              <a:highlight>
                <a:schemeClr val="lt1"/>
              </a:highlight>
              <a:latin typeface="Arial"/>
              <a:ea typeface="Arial"/>
              <a:cs typeface="Arial"/>
              <a:sym typeface="Arial"/>
            </a:endParaRPr>
          </a:p>
          <a:p>
            <a:pPr indent="0" lvl="0" marL="0" rtl="0" algn="l">
              <a:lnSpc>
                <a:spcPct val="167000"/>
              </a:lnSpc>
              <a:spcBef>
                <a:spcPts val="0"/>
              </a:spcBef>
              <a:spcAft>
                <a:spcPts val="0"/>
              </a:spcAft>
              <a:buNone/>
            </a:pPr>
            <a:r>
              <a:t/>
            </a:r>
            <a:endParaRPr sz="1500">
              <a:highlight>
                <a:schemeClr val="lt1"/>
              </a:highlight>
              <a:latin typeface="Arial"/>
              <a:ea typeface="Arial"/>
              <a:cs typeface="Arial"/>
              <a:sym typeface="Arial"/>
            </a:endParaRPr>
          </a:p>
          <a:p>
            <a:pPr indent="0" lvl="0" marL="152400" marR="152400" rtl="0" algn="l">
              <a:lnSpc>
                <a:spcPct val="167000"/>
              </a:lnSpc>
              <a:spcBef>
                <a:spcPts val="0"/>
              </a:spcBef>
              <a:spcAft>
                <a:spcPts val="0"/>
              </a:spcAft>
              <a:buNone/>
            </a:pPr>
            <a:r>
              <a:t/>
            </a:r>
            <a:endParaRPr sz="1400">
              <a:highlight>
                <a:schemeClr val="lt1"/>
              </a:highlight>
              <a:latin typeface="Arial"/>
              <a:ea typeface="Arial"/>
              <a:cs typeface="Arial"/>
              <a:sym typeface="Arial"/>
            </a:endParaRPr>
          </a:p>
          <a:p>
            <a:pPr indent="0" lvl="0" marL="152400" marR="152400" rtl="0" algn="l">
              <a:lnSpc>
                <a:spcPct val="167000"/>
              </a:lnSpc>
              <a:spcBef>
                <a:spcPts val="0"/>
              </a:spcBef>
              <a:spcAft>
                <a:spcPts val="0"/>
              </a:spcAft>
              <a:buNone/>
            </a:pPr>
            <a:r>
              <a:t/>
            </a:r>
            <a:endParaRPr b="1" sz="1400">
              <a:highlight>
                <a:schemeClr val="lt1"/>
              </a:highlight>
              <a:latin typeface="Arial"/>
              <a:ea typeface="Arial"/>
              <a:cs typeface="Arial"/>
              <a:sym typeface="Arial"/>
            </a:endParaRPr>
          </a:p>
          <a:p>
            <a:pPr indent="0" lvl="0" marL="0" rtl="0" algn="l">
              <a:lnSpc>
                <a:spcPct val="130000"/>
              </a:lnSpc>
              <a:spcBef>
                <a:spcPts val="0"/>
              </a:spcBef>
              <a:spcAft>
                <a:spcPts val="0"/>
              </a:spcAft>
              <a:buNone/>
            </a:pPr>
            <a:r>
              <a:t/>
            </a:r>
            <a:endParaRPr b="1" sz="1400">
              <a:highlight>
                <a:schemeClr val="lt1"/>
              </a:highlight>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1b91d84ad5c_0_5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lnSpc>
                <a:spcPct val="150000"/>
              </a:lnSpc>
              <a:spcBef>
                <a:spcPts val="0"/>
              </a:spcBef>
              <a:spcAft>
                <a:spcPts val="0"/>
              </a:spcAft>
              <a:buNone/>
            </a:pPr>
            <a:r>
              <a:rPr b="1" lang="en-US" sz="2200">
                <a:highlight>
                  <a:srgbClr val="F9FAFC"/>
                </a:highlight>
                <a:latin typeface="Arial"/>
                <a:ea typeface="Arial"/>
                <a:cs typeface="Arial"/>
                <a:sym typeface="Arial"/>
              </a:rPr>
              <a:t>Sort elements of a Linked List</a:t>
            </a:r>
            <a:endParaRPr b="1" sz="2200">
              <a:highlight>
                <a:srgbClr val="F9FAFC"/>
              </a:highlight>
              <a:latin typeface="Arial"/>
              <a:ea typeface="Arial"/>
              <a:cs typeface="Arial"/>
              <a:sym typeface="Arial"/>
            </a:endParaRPr>
          </a:p>
          <a:p>
            <a:pPr indent="0" lvl="0" marL="0" rtl="0" algn="l">
              <a:spcBef>
                <a:spcPts val="900"/>
              </a:spcBef>
              <a:spcAft>
                <a:spcPts val="0"/>
              </a:spcAft>
              <a:buNone/>
            </a:pPr>
            <a:r>
              <a:t/>
            </a:r>
            <a:endParaRPr/>
          </a:p>
        </p:txBody>
      </p:sp>
      <p:sp>
        <p:nvSpPr>
          <p:cNvPr id="181" name="Google Shape;181;g1b91d84ad5c_0_56"/>
          <p:cNvSpPr txBox="1"/>
          <p:nvPr>
            <p:ph idx="1" type="body"/>
          </p:nvPr>
        </p:nvSpPr>
        <p:spPr>
          <a:xfrm>
            <a:off x="838200" y="1825625"/>
            <a:ext cx="10515600" cy="5112300"/>
          </a:xfrm>
          <a:prstGeom prst="rect">
            <a:avLst/>
          </a:prstGeom>
        </p:spPr>
        <p:txBody>
          <a:bodyPr anchorCtr="0" anchor="t" bIns="45700" lIns="91425" spcFirstLastPara="1" rIns="91425" wrap="square" tIns="45700">
            <a:noAutofit/>
          </a:bodyPr>
          <a:lstStyle/>
          <a:p>
            <a:pPr indent="0" lvl="0" marL="0" rtl="0" algn="l">
              <a:lnSpc>
                <a:spcPct val="166666"/>
              </a:lnSpc>
              <a:spcBef>
                <a:spcPts val="0"/>
              </a:spcBef>
              <a:spcAft>
                <a:spcPts val="0"/>
              </a:spcAft>
              <a:buNone/>
            </a:pPr>
            <a:r>
              <a:rPr lang="en-US" sz="1700">
                <a:highlight>
                  <a:schemeClr val="lt1"/>
                </a:highlight>
                <a:latin typeface="Arial"/>
                <a:ea typeface="Arial"/>
                <a:cs typeface="Arial"/>
                <a:sym typeface="Arial"/>
              </a:rPr>
              <a:t>We will use a simple sorting algorithm, </a:t>
            </a:r>
            <a:r>
              <a:rPr lang="en-US" sz="1700">
                <a:highlight>
                  <a:schemeClr val="lt1"/>
                </a:highlight>
                <a:uFill>
                  <a:noFill/>
                </a:uFill>
                <a:latin typeface="Arial"/>
                <a:ea typeface="Arial"/>
                <a:cs typeface="Arial"/>
                <a:sym typeface="Arial"/>
                <a:hlinkClick r:id="rId3"/>
              </a:rPr>
              <a:t>Bubble Sort</a:t>
            </a:r>
            <a:r>
              <a:rPr lang="en-US" sz="1700">
                <a:highlight>
                  <a:schemeClr val="lt1"/>
                </a:highlight>
                <a:latin typeface="Arial"/>
                <a:ea typeface="Arial"/>
                <a:cs typeface="Arial"/>
                <a:sym typeface="Arial"/>
              </a:rPr>
              <a:t>, to sort the elements of a linked list in ascending order below.</a:t>
            </a:r>
            <a:endParaRPr sz="1700">
              <a:highlight>
                <a:schemeClr val="lt1"/>
              </a:highlight>
              <a:latin typeface="Arial"/>
              <a:ea typeface="Arial"/>
              <a:cs typeface="Arial"/>
              <a:sym typeface="Arial"/>
            </a:endParaRPr>
          </a:p>
          <a:p>
            <a:pPr indent="-336550" lvl="0" marL="457200" rtl="0" algn="l">
              <a:lnSpc>
                <a:spcPct val="166666"/>
              </a:lnSpc>
              <a:spcBef>
                <a:spcPts val="1200"/>
              </a:spcBef>
              <a:spcAft>
                <a:spcPts val="0"/>
              </a:spcAft>
              <a:buSzPts val="1700"/>
              <a:buAutoNum type="arabicPeriod"/>
            </a:pPr>
            <a:r>
              <a:rPr lang="en-US" sz="1700">
                <a:highlight>
                  <a:schemeClr val="lt1"/>
                </a:highlight>
                <a:latin typeface="Arial"/>
                <a:ea typeface="Arial"/>
                <a:cs typeface="Arial"/>
                <a:sym typeface="Arial"/>
              </a:rPr>
              <a:t>Make the head as the current node and create another node index for later use.</a:t>
            </a:r>
            <a:endParaRPr sz="1700">
              <a:highlight>
                <a:schemeClr val="lt1"/>
              </a:highlight>
              <a:latin typeface="Arial"/>
              <a:ea typeface="Arial"/>
              <a:cs typeface="Arial"/>
              <a:sym typeface="Arial"/>
            </a:endParaRPr>
          </a:p>
          <a:p>
            <a:pPr indent="-336550" lvl="0" marL="457200" rtl="0" algn="l">
              <a:lnSpc>
                <a:spcPct val="166666"/>
              </a:lnSpc>
              <a:spcBef>
                <a:spcPts val="0"/>
              </a:spcBef>
              <a:spcAft>
                <a:spcPts val="0"/>
              </a:spcAft>
              <a:buSzPts val="1700"/>
              <a:buAutoNum type="arabicPeriod"/>
            </a:pPr>
            <a:r>
              <a:rPr lang="en-US" sz="1700">
                <a:highlight>
                  <a:schemeClr val="lt1"/>
                </a:highlight>
                <a:latin typeface="Arial"/>
                <a:ea typeface="Arial"/>
                <a:cs typeface="Arial"/>
                <a:sym typeface="Arial"/>
              </a:rPr>
              <a:t>If head is null, return.</a:t>
            </a:r>
            <a:endParaRPr sz="1700">
              <a:highlight>
                <a:schemeClr val="lt1"/>
              </a:highlight>
              <a:latin typeface="Arial"/>
              <a:ea typeface="Arial"/>
              <a:cs typeface="Arial"/>
              <a:sym typeface="Arial"/>
            </a:endParaRPr>
          </a:p>
          <a:p>
            <a:pPr indent="-336550" lvl="0" marL="457200" rtl="0" algn="l">
              <a:lnSpc>
                <a:spcPct val="166666"/>
              </a:lnSpc>
              <a:spcBef>
                <a:spcPts val="0"/>
              </a:spcBef>
              <a:spcAft>
                <a:spcPts val="0"/>
              </a:spcAft>
              <a:buSzPts val="1700"/>
              <a:buAutoNum type="arabicPeriod"/>
            </a:pPr>
            <a:r>
              <a:rPr lang="en-US" sz="1700">
                <a:highlight>
                  <a:schemeClr val="lt1"/>
                </a:highlight>
                <a:latin typeface="Arial"/>
                <a:ea typeface="Arial"/>
                <a:cs typeface="Arial"/>
                <a:sym typeface="Arial"/>
              </a:rPr>
              <a:t>Else, run a loop till the last node (i.e. NULL).</a:t>
            </a:r>
            <a:endParaRPr sz="1700">
              <a:highlight>
                <a:schemeClr val="lt1"/>
              </a:highlight>
              <a:latin typeface="Arial"/>
              <a:ea typeface="Arial"/>
              <a:cs typeface="Arial"/>
              <a:sym typeface="Arial"/>
            </a:endParaRPr>
          </a:p>
          <a:p>
            <a:pPr indent="-336550" lvl="0" marL="457200" rtl="0" algn="l">
              <a:lnSpc>
                <a:spcPct val="166666"/>
              </a:lnSpc>
              <a:spcBef>
                <a:spcPts val="0"/>
              </a:spcBef>
              <a:spcAft>
                <a:spcPts val="0"/>
              </a:spcAft>
              <a:buSzPts val="1700"/>
              <a:buAutoNum type="arabicPeriod"/>
            </a:pPr>
            <a:r>
              <a:rPr lang="en-US" sz="1700">
                <a:highlight>
                  <a:schemeClr val="lt1"/>
                </a:highlight>
                <a:latin typeface="Arial"/>
                <a:ea typeface="Arial"/>
                <a:cs typeface="Arial"/>
                <a:sym typeface="Arial"/>
              </a:rPr>
              <a:t>In each iteration, follow the following step 5-6.</a:t>
            </a:r>
            <a:endParaRPr sz="1700">
              <a:highlight>
                <a:schemeClr val="lt1"/>
              </a:highlight>
              <a:latin typeface="Arial"/>
              <a:ea typeface="Arial"/>
              <a:cs typeface="Arial"/>
              <a:sym typeface="Arial"/>
            </a:endParaRPr>
          </a:p>
          <a:p>
            <a:pPr indent="-336550" lvl="0" marL="457200" rtl="0" algn="l">
              <a:lnSpc>
                <a:spcPct val="166666"/>
              </a:lnSpc>
              <a:spcBef>
                <a:spcPts val="0"/>
              </a:spcBef>
              <a:spcAft>
                <a:spcPts val="0"/>
              </a:spcAft>
              <a:buSzPts val="1700"/>
              <a:buAutoNum type="arabicPeriod"/>
            </a:pPr>
            <a:r>
              <a:rPr lang="en-US" sz="1700">
                <a:highlight>
                  <a:schemeClr val="lt1"/>
                </a:highlight>
                <a:latin typeface="Arial"/>
                <a:ea typeface="Arial"/>
                <a:cs typeface="Arial"/>
                <a:sym typeface="Arial"/>
              </a:rPr>
              <a:t>Store the next node of current in index.</a:t>
            </a:r>
            <a:endParaRPr sz="1700">
              <a:highlight>
                <a:schemeClr val="lt1"/>
              </a:highlight>
              <a:latin typeface="Arial"/>
              <a:ea typeface="Arial"/>
              <a:cs typeface="Arial"/>
              <a:sym typeface="Arial"/>
            </a:endParaRPr>
          </a:p>
          <a:p>
            <a:pPr indent="-317500" lvl="0" marL="457200" rtl="0" algn="l">
              <a:lnSpc>
                <a:spcPct val="166666"/>
              </a:lnSpc>
              <a:spcBef>
                <a:spcPts val="0"/>
              </a:spcBef>
              <a:spcAft>
                <a:spcPts val="0"/>
              </a:spcAft>
              <a:buSzPts val="1400"/>
              <a:buAutoNum type="arabicPeriod"/>
            </a:pPr>
            <a:r>
              <a:rPr lang="en-US" sz="1700">
                <a:highlight>
                  <a:schemeClr val="lt1"/>
                </a:highlight>
                <a:latin typeface="Arial"/>
                <a:ea typeface="Arial"/>
                <a:cs typeface="Arial"/>
                <a:sym typeface="Arial"/>
              </a:rPr>
              <a:t>Check if the data of the current node is greater than the next node. If it is greater, swap current and index</a:t>
            </a:r>
            <a:r>
              <a:rPr lang="en-US" sz="1400">
                <a:highlight>
                  <a:schemeClr val="lt1"/>
                </a:highlight>
                <a:latin typeface="Arial"/>
                <a:ea typeface="Arial"/>
                <a:cs typeface="Arial"/>
                <a:sym typeface="Arial"/>
              </a:rPr>
              <a:t>.</a:t>
            </a:r>
            <a:endParaRPr sz="1400">
              <a:highlight>
                <a:schemeClr val="lt1"/>
              </a:highlight>
              <a:latin typeface="Arial"/>
              <a:ea typeface="Arial"/>
              <a:cs typeface="Arial"/>
              <a:sym typeface="Arial"/>
            </a:endParaRPr>
          </a:p>
          <a:p>
            <a:pPr indent="0" lvl="0" marL="152400" marR="152400" rtl="0" algn="l">
              <a:lnSpc>
                <a:spcPct val="167000"/>
              </a:lnSpc>
              <a:spcBef>
                <a:spcPts val="4500"/>
              </a:spcBef>
              <a:spcAft>
                <a:spcPts val="0"/>
              </a:spcAft>
              <a:buNone/>
            </a:pPr>
            <a:r>
              <a:t/>
            </a:r>
            <a:endParaRPr sz="1400">
              <a:highlight>
                <a:schemeClr val="lt1"/>
              </a:highlight>
              <a:latin typeface="Arial"/>
              <a:ea typeface="Arial"/>
              <a:cs typeface="Arial"/>
              <a:sym typeface="Arial"/>
            </a:endParaRPr>
          </a:p>
          <a:p>
            <a:pPr indent="0" lvl="0" marL="152400" marR="152400" rtl="0" algn="l">
              <a:lnSpc>
                <a:spcPct val="167000"/>
              </a:lnSpc>
              <a:spcBef>
                <a:spcPts val="0"/>
              </a:spcBef>
              <a:spcAft>
                <a:spcPts val="0"/>
              </a:spcAft>
              <a:buNone/>
            </a:pPr>
            <a:r>
              <a:t/>
            </a:r>
            <a:endParaRPr b="1" sz="1400">
              <a:highlight>
                <a:schemeClr val="lt1"/>
              </a:highlight>
              <a:latin typeface="Arial"/>
              <a:ea typeface="Arial"/>
              <a:cs typeface="Arial"/>
              <a:sym typeface="Arial"/>
            </a:endParaRPr>
          </a:p>
          <a:p>
            <a:pPr indent="0" lvl="0" marL="0" rtl="0" algn="l">
              <a:lnSpc>
                <a:spcPct val="167000"/>
              </a:lnSpc>
              <a:spcBef>
                <a:spcPts val="0"/>
              </a:spcBef>
              <a:spcAft>
                <a:spcPts val="0"/>
              </a:spcAft>
              <a:buNone/>
            </a:pPr>
            <a:r>
              <a:t/>
            </a:r>
            <a:endParaRPr sz="1400">
              <a:highlight>
                <a:schemeClr val="lt1"/>
              </a:highlight>
              <a:latin typeface="Arial"/>
              <a:ea typeface="Arial"/>
              <a:cs typeface="Arial"/>
              <a:sym typeface="Arial"/>
            </a:endParaRPr>
          </a:p>
          <a:p>
            <a:pPr indent="0" lvl="0" marL="152400" marR="152400" rtl="0" algn="l">
              <a:lnSpc>
                <a:spcPct val="167000"/>
              </a:lnSpc>
              <a:spcBef>
                <a:spcPts val="0"/>
              </a:spcBef>
              <a:spcAft>
                <a:spcPts val="0"/>
              </a:spcAft>
              <a:buNone/>
            </a:pPr>
            <a:r>
              <a:t/>
            </a:r>
            <a:endParaRPr sz="1400">
              <a:highlight>
                <a:schemeClr val="lt1"/>
              </a:highlight>
              <a:latin typeface="Arial"/>
              <a:ea typeface="Arial"/>
              <a:cs typeface="Arial"/>
              <a:sym typeface="Arial"/>
            </a:endParaRPr>
          </a:p>
          <a:p>
            <a:pPr indent="0" lvl="0" marL="152400" marR="152400" rtl="0" algn="l">
              <a:lnSpc>
                <a:spcPct val="167000"/>
              </a:lnSpc>
              <a:spcBef>
                <a:spcPts val="0"/>
              </a:spcBef>
              <a:spcAft>
                <a:spcPts val="0"/>
              </a:spcAft>
              <a:buNone/>
            </a:pPr>
            <a:r>
              <a:t/>
            </a:r>
            <a:endParaRPr b="1" sz="1400">
              <a:highlight>
                <a:schemeClr val="lt1"/>
              </a:highlight>
              <a:latin typeface="Arial"/>
              <a:ea typeface="Arial"/>
              <a:cs typeface="Arial"/>
              <a:sym typeface="Arial"/>
            </a:endParaRPr>
          </a:p>
          <a:p>
            <a:pPr indent="0" lvl="0" marL="0" rtl="0" algn="l">
              <a:lnSpc>
                <a:spcPct val="130000"/>
              </a:lnSpc>
              <a:spcBef>
                <a:spcPts val="0"/>
              </a:spcBef>
              <a:spcAft>
                <a:spcPts val="0"/>
              </a:spcAft>
              <a:buNone/>
            </a:pPr>
            <a:r>
              <a:t/>
            </a:r>
            <a:endParaRPr b="1" sz="1400">
              <a:highlight>
                <a:schemeClr val="lt1"/>
              </a:highlight>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1b91d84ad5c_0_62"/>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lnSpc>
                <a:spcPct val="150000"/>
              </a:lnSpc>
              <a:spcBef>
                <a:spcPts val="0"/>
              </a:spcBef>
              <a:spcAft>
                <a:spcPts val="900"/>
              </a:spcAft>
              <a:buClr>
                <a:schemeClr val="dk1"/>
              </a:buClr>
              <a:buSzPts val="1100"/>
              <a:buFont typeface="Arial"/>
              <a:buNone/>
            </a:pPr>
            <a:r>
              <a:rPr b="1" lang="en-US" sz="2200">
                <a:highlight>
                  <a:srgbClr val="F9FAFC"/>
                </a:highlight>
                <a:latin typeface="Arial"/>
                <a:ea typeface="Arial"/>
                <a:cs typeface="Arial"/>
                <a:sym typeface="Arial"/>
              </a:rPr>
              <a:t>Sort elements of a Linked List</a:t>
            </a:r>
            <a:endParaRPr/>
          </a:p>
        </p:txBody>
      </p:sp>
      <p:sp>
        <p:nvSpPr>
          <p:cNvPr id="187" name="Google Shape;187;g1b91d84ad5c_0_62"/>
          <p:cNvSpPr txBox="1"/>
          <p:nvPr>
            <p:ph idx="1" type="body"/>
          </p:nvPr>
        </p:nvSpPr>
        <p:spPr>
          <a:xfrm>
            <a:off x="838200" y="1597975"/>
            <a:ext cx="10515600" cy="4578900"/>
          </a:xfrm>
          <a:prstGeom prst="rect">
            <a:avLst/>
          </a:prstGeom>
        </p:spPr>
        <p:txBody>
          <a:bodyPr anchorCtr="0" anchor="t" bIns="45700" lIns="91425" spcFirstLastPara="1" rIns="91425" wrap="square" tIns="45700">
            <a:normAutofit lnSpcReduction="10000"/>
          </a:bodyPr>
          <a:lstStyle/>
          <a:p>
            <a:pPr indent="0" lvl="0" marL="0" rtl="0" algn="l">
              <a:lnSpc>
                <a:spcPct val="50000"/>
              </a:lnSpc>
              <a:spcBef>
                <a:spcPts val="500"/>
              </a:spcBef>
              <a:spcAft>
                <a:spcPts val="0"/>
              </a:spcAft>
              <a:buSzPts val="935"/>
              <a:buNone/>
            </a:pPr>
            <a:r>
              <a:t/>
            </a:r>
            <a:endParaRPr sz="1504">
              <a:highlight>
                <a:schemeClr val="lt1"/>
              </a:highlight>
              <a:latin typeface="Arial"/>
              <a:ea typeface="Arial"/>
              <a:cs typeface="Arial"/>
              <a:sym typeface="Arial"/>
            </a:endParaRPr>
          </a:p>
          <a:p>
            <a:pPr indent="0" lvl="0" marL="0" rtl="0" algn="l">
              <a:lnSpc>
                <a:spcPct val="50000"/>
              </a:lnSpc>
              <a:spcBef>
                <a:spcPts val="500"/>
              </a:spcBef>
              <a:spcAft>
                <a:spcPts val="0"/>
              </a:spcAft>
              <a:buSzPts val="935"/>
              <a:buNone/>
            </a:pPr>
            <a:r>
              <a:rPr lang="en-US" sz="1504">
                <a:highlight>
                  <a:schemeClr val="lt1"/>
                </a:highlight>
                <a:latin typeface="Arial"/>
                <a:ea typeface="Arial"/>
                <a:cs typeface="Arial"/>
                <a:sym typeface="Arial"/>
              </a:rPr>
              <a:t>void sortLinkedList(struct Node** head_ref) </a:t>
            </a:r>
            <a:endParaRPr sz="1504">
              <a:highlight>
                <a:schemeClr val="lt1"/>
              </a:highlight>
              <a:latin typeface="Arial"/>
              <a:ea typeface="Arial"/>
              <a:cs typeface="Arial"/>
              <a:sym typeface="Arial"/>
            </a:endParaRPr>
          </a:p>
          <a:p>
            <a:pPr indent="0" lvl="0" marL="0" rtl="0" algn="l">
              <a:lnSpc>
                <a:spcPct val="50000"/>
              </a:lnSpc>
              <a:spcBef>
                <a:spcPts val="500"/>
              </a:spcBef>
              <a:spcAft>
                <a:spcPts val="0"/>
              </a:spcAft>
              <a:buSzPts val="935"/>
              <a:buNone/>
            </a:pPr>
            <a:r>
              <a:rPr lang="en-US" sz="1504">
                <a:highlight>
                  <a:schemeClr val="lt1"/>
                </a:highlight>
                <a:latin typeface="Arial"/>
                <a:ea typeface="Arial"/>
                <a:cs typeface="Arial"/>
                <a:sym typeface="Arial"/>
              </a:rPr>
              <a:t>{</a:t>
            </a:r>
            <a:endParaRPr sz="1504">
              <a:highlight>
                <a:schemeClr val="lt1"/>
              </a:highlight>
              <a:latin typeface="Arial"/>
              <a:ea typeface="Arial"/>
              <a:cs typeface="Arial"/>
              <a:sym typeface="Arial"/>
            </a:endParaRPr>
          </a:p>
          <a:p>
            <a:pPr indent="0" lvl="0" marL="0" rtl="0" algn="l">
              <a:lnSpc>
                <a:spcPct val="50000"/>
              </a:lnSpc>
              <a:spcBef>
                <a:spcPts val="500"/>
              </a:spcBef>
              <a:spcAft>
                <a:spcPts val="0"/>
              </a:spcAft>
              <a:buSzPts val="935"/>
              <a:buNone/>
            </a:pPr>
            <a:r>
              <a:rPr lang="en-US" sz="1504">
                <a:highlight>
                  <a:schemeClr val="lt1"/>
                </a:highlight>
                <a:latin typeface="Arial"/>
                <a:ea typeface="Arial"/>
                <a:cs typeface="Arial"/>
                <a:sym typeface="Arial"/>
              </a:rPr>
              <a:t>  struct Node *current = *head_ref, *index = NULL;</a:t>
            </a:r>
            <a:endParaRPr sz="1504">
              <a:highlight>
                <a:schemeClr val="lt1"/>
              </a:highlight>
              <a:latin typeface="Arial"/>
              <a:ea typeface="Arial"/>
              <a:cs typeface="Arial"/>
              <a:sym typeface="Arial"/>
            </a:endParaRPr>
          </a:p>
          <a:p>
            <a:pPr indent="0" lvl="0" marL="0" rtl="0" algn="l">
              <a:lnSpc>
                <a:spcPct val="50000"/>
              </a:lnSpc>
              <a:spcBef>
                <a:spcPts val="500"/>
              </a:spcBef>
              <a:spcAft>
                <a:spcPts val="0"/>
              </a:spcAft>
              <a:buSzPts val="935"/>
              <a:buNone/>
            </a:pPr>
            <a:r>
              <a:rPr lang="en-US" sz="1504">
                <a:highlight>
                  <a:schemeClr val="lt1"/>
                </a:highlight>
                <a:latin typeface="Arial"/>
                <a:ea typeface="Arial"/>
                <a:cs typeface="Arial"/>
                <a:sym typeface="Arial"/>
              </a:rPr>
              <a:t>  int temp;</a:t>
            </a:r>
            <a:endParaRPr sz="1504">
              <a:highlight>
                <a:schemeClr val="lt1"/>
              </a:highlight>
              <a:latin typeface="Arial"/>
              <a:ea typeface="Arial"/>
              <a:cs typeface="Arial"/>
              <a:sym typeface="Arial"/>
            </a:endParaRPr>
          </a:p>
          <a:p>
            <a:pPr indent="0" lvl="0" marL="0" rtl="0" algn="l">
              <a:lnSpc>
                <a:spcPct val="50000"/>
              </a:lnSpc>
              <a:spcBef>
                <a:spcPts val="500"/>
              </a:spcBef>
              <a:spcAft>
                <a:spcPts val="0"/>
              </a:spcAft>
              <a:buSzPts val="935"/>
              <a:buNone/>
            </a:pPr>
            <a:r>
              <a:t/>
            </a:r>
            <a:endParaRPr sz="1504">
              <a:highlight>
                <a:schemeClr val="lt1"/>
              </a:highlight>
              <a:latin typeface="Arial"/>
              <a:ea typeface="Arial"/>
              <a:cs typeface="Arial"/>
              <a:sym typeface="Arial"/>
            </a:endParaRPr>
          </a:p>
          <a:p>
            <a:pPr indent="0" lvl="0" marL="0" rtl="0" algn="l">
              <a:lnSpc>
                <a:spcPct val="50000"/>
              </a:lnSpc>
              <a:spcBef>
                <a:spcPts val="500"/>
              </a:spcBef>
              <a:spcAft>
                <a:spcPts val="0"/>
              </a:spcAft>
              <a:buSzPts val="935"/>
              <a:buNone/>
            </a:pPr>
            <a:r>
              <a:rPr lang="en-US" sz="1504">
                <a:highlight>
                  <a:schemeClr val="lt1"/>
                </a:highlight>
                <a:latin typeface="Arial"/>
                <a:ea typeface="Arial"/>
                <a:cs typeface="Arial"/>
                <a:sym typeface="Arial"/>
              </a:rPr>
              <a:t>  if (head_ref == NULL) {</a:t>
            </a:r>
            <a:endParaRPr sz="1504">
              <a:highlight>
                <a:schemeClr val="lt1"/>
              </a:highlight>
              <a:latin typeface="Arial"/>
              <a:ea typeface="Arial"/>
              <a:cs typeface="Arial"/>
              <a:sym typeface="Arial"/>
            </a:endParaRPr>
          </a:p>
          <a:p>
            <a:pPr indent="0" lvl="0" marL="0" rtl="0" algn="l">
              <a:lnSpc>
                <a:spcPct val="50000"/>
              </a:lnSpc>
              <a:spcBef>
                <a:spcPts val="500"/>
              </a:spcBef>
              <a:spcAft>
                <a:spcPts val="0"/>
              </a:spcAft>
              <a:buSzPts val="935"/>
              <a:buNone/>
            </a:pPr>
            <a:r>
              <a:rPr lang="en-US" sz="1504">
                <a:highlight>
                  <a:schemeClr val="lt1"/>
                </a:highlight>
                <a:latin typeface="Arial"/>
                <a:ea typeface="Arial"/>
                <a:cs typeface="Arial"/>
                <a:sym typeface="Arial"/>
              </a:rPr>
              <a:t>    return;</a:t>
            </a:r>
            <a:endParaRPr sz="1504">
              <a:highlight>
                <a:schemeClr val="lt1"/>
              </a:highlight>
              <a:latin typeface="Arial"/>
              <a:ea typeface="Arial"/>
              <a:cs typeface="Arial"/>
              <a:sym typeface="Arial"/>
            </a:endParaRPr>
          </a:p>
          <a:p>
            <a:pPr indent="0" lvl="0" marL="0" rtl="0" algn="l">
              <a:lnSpc>
                <a:spcPct val="50000"/>
              </a:lnSpc>
              <a:spcBef>
                <a:spcPts val="500"/>
              </a:spcBef>
              <a:spcAft>
                <a:spcPts val="0"/>
              </a:spcAft>
              <a:buSzPts val="935"/>
              <a:buNone/>
            </a:pPr>
            <a:r>
              <a:rPr lang="en-US" sz="1504">
                <a:highlight>
                  <a:schemeClr val="lt1"/>
                </a:highlight>
                <a:latin typeface="Arial"/>
                <a:ea typeface="Arial"/>
                <a:cs typeface="Arial"/>
                <a:sym typeface="Arial"/>
              </a:rPr>
              <a:t>  } else {</a:t>
            </a:r>
            <a:endParaRPr sz="1504">
              <a:highlight>
                <a:schemeClr val="lt1"/>
              </a:highlight>
              <a:latin typeface="Arial"/>
              <a:ea typeface="Arial"/>
              <a:cs typeface="Arial"/>
              <a:sym typeface="Arial"/>
            </a:endParaRPr>
          </a:p>
          <a:p>
            <a:pPr indent="0" lvl="0" marL="0" rtl="0" algn="l">
              <a:lnSpc>
                <a:spcPct val="50000"/>
              </a:lnSpc>
              <a:spcBef>
                <a:spcPts val="500"/>
              </a:spcBef>
              <a:spcAft>
                <a:spcPts val="0"/>
              </a:spcAft>
              <a:buSzPts val="935"/>
              <a:buNone/>
            </a:pPr>
            <a:r>
              <a:rPr lang="en-US" sz="1504">
                <a:highlight>
                  <a:schemeClr val="lt1"/>
                </a:highlight>
                <a:latin typeface="Arial"/>
                <a:ea typeface="Arial"/>
                <a:cs typeface="Arial"/>
                <a:sym typeface="Arial"/>
              </a:rPr>
              <a:t>    while (current != NULL) {</a:t>
            </a:r>
            <a:endParaRPr sz="1504">
              <a:highlight>
                <a:schemeClr val="lt1"/>
              </a:highlight>
              <a:latin typeface="Arial"/>
              <a:ea typeface="Arial"/>
              <a:cs typeface="Arial"/>
              <a:sym typeface="Arial"/>
            </a:endParaRPr>
          </a:p>
          <a:p>
            <a:pPr indent="0" lvl="0" marL="0" rtl="0" algn="l">
              <a:lnSpc>
                <a:spcPct val="50000"/>
              </a:lnSpc>
              <a:spcBef>
                <a:spcPts val="500"/>
              </a:spcBef>
              <a:spcAft>
                <a:spcPts val="0"/>
              </a:spcAft>
              <a:buSzPts val="935"/>
              <a:buNone/>
            </a:pPr>
            <a:r>
              <a:rPr lang="en-US" sz="1504">
                <a:highlight>
                  <a:schemeClr val="lt1"/>
                </a:highlight>
                <a:latin typeface="Arial"/>
                <a:ea typeface="Arial"/>
                <a:cs typeface="Arial"/>
                <a:sym typeface="Arial"/>
              </a:rPr>
              <a:t>      // index points to the node next to current</a:t>
            </a:r>
            <a:endParaRPr sz="1504">
              <a:highlight>
                <a:schemeClr val="lt1"/>
              </a:highlight>
              <a:latin typeface="Arial"/>
              <a:ea typeface="Arial"/>
              <a:cs typeface="Arial"/>
              <a:sym typeface="Arial"/>
            </a:endParaRPr>
          </a:p>
          <a:p>
            <a:pPr indent="0" lvl="0" marL="0" rtl="0" algn="l">
              <a:lnSpc>
                <a:spcPct val="50000"/>
              </a:lnSpc>
              <a:spcBef>
                <a:spcPts val="500"/>
              </a:spcBef>
              <a:spcAft>
                <a:spcPts val="0"/>
              </a:spcAft>
              <a:buSzPts val="935"/>
              <a:buNone/>
            </a:pPr>
            <a:r>
              <a:rPr lang="en-US" sz="1504">
                <a:highlight>
                  <a:schemeClr val="lt1"/>
                </a:highlight>
                <a:latin typeface="Arial"/>
                <a:ea typeface="Arial"/>
                <a:cs typeface="Arial"/>
                <a:sym typeface="Arial"/>
              </a:rPr>
              <a:t>      index = current-&gt;next;</a:t>
            </a:r>
            <a:endParaRPr sz="1504">
              <a:highlight>
                <a:schemeClr val="lt1"/>
              </a:highlight>
              <a:latin typeface="Arial"/>
              <a:ea typeface="Arial"/>
              <a:cs typeface="Arial"/>
              <a:sym typeface="Arial"/>
            </a:endParaRPr>
          </a:p>
          <a:p>
            <a:pPr indent="0" lvl="0" marL="0" rtl="0" algn="l">
              <a:lnSpc>
                <a:spcPct val="50000"/>
              </a:lnSpc>
              <a:spcBef>
                <a:spcPts val="500"/>
              </a:spcBef>
              <a:spcAft>
                <a:spcPts val="0"/>
              </a:spcAft>
              <a:buSzPts val="935"/>
              <a:buNone/>
            </a:pPr>
            <a:r>
              <a:t/>
            </a:r>
            <a:endParaRPr sz="1504">
              <a:highlight>
                <a:schemeClr val="lt1"/>
              </a:highlight>
              <a:latin typeface="Arial"/>
              <a:ea typeface="Arial"/>
              <a:cs typeface="Arial"/>
              <a:sym typeface="Arial"/>
            </a:endParaRPr>
          </a:p>
          <a:p>
            <a:pPr indent="0" lvl="0" marL="0" rtl="0" algn="l">
              <a:lnSpc>
                <a:spcPct val="50000"/>
              </a:lnSpc>
              <a:spcBef>
                <a:spcPts val="500"/>
              </a:spcBef>
              <a:spcAft>
                <a:spcPts val="0"/>
              </a:spcAft>
              <a:buSzPts val="935"/>
              <a:buNone/>
            </a:pPr>
            <a:r>
              <a:rPr lang="en-US" sz="1504">
                <a:highlight>
                  <a:schemeClr val="lt1"/>
                </a:highlight>
                <a:latin typeface="Arial"/>
                <a:ea typeface="Arial"/>
                <a:cs typeface="Arial"/>
                <a:sym typeface="Arial"/>
              </a:rPr>
              <a:t>  	while (index != NULL) {</a:t>
            </a:r>
            <a:endParaRPr sz="1504">
              <a:highlight>
                <a:schemeClr val="lt1"/>
              </a:highlight>
              <a:latin typeface="Arial"/>
              <a:ea typeface="Arial"/>
              <a:cs typeface="Arial"/>
              <a:sym typeface="Arial"/>
            </a:endParaRPr>
          </a:p>
          <a:p>
            <a:pPr indent="0" lvl="0" marL="0" rtl="0" algn="l">
              <a:lnSpc>
                <a:spcPct val="50000"/>
              </a:lnSpc>
              <a:spcBef>
                <a:spcPts val="500"/>
              </a:spcBef>
              <a:spcAft>
                <a:spcPts val="0"/>
              </a:spcAft>
              <a:buSzPts val="935"/>
              <a:buNone/>
            </a:pPr>
            <a:r>
              <a:rPr lang="en-US" sz="1504">
                <a:highlight>
                  <a:schemeClr val="lt1"/>
                </a:highlight>
                <a:latin typeface="Arial"/>
                <a:ea typeface="Arial"/>
                <a:cs typeface="Arial"/>
                <a:sym typeface="Arial"/>
              </a:rPr>
              <a:t>        if (current-&gt;data &gt; index-&gt;data) {</a:t>
            </a:r>
            <a:endParaRPr sz="1504">
              <a:highlight>
                <a:schemeClr val="lt1"/>
              </a:highlight>
              <a:latin typeface="Arial"/>
              <a:ea typeface="Arial"/>
              <a:cs typeface="Arial"/>
              <a:sym typeface="Arial"/>
            </a:endParaRPr>
          </a:p>
          <a:p>
            <a:pPr indent="0" lvl="0" marL="0" rtl="0" algn="l">
              <a:lnSpc>
                <a:spcPct val="50000"/>
              </a:lnSpc>
              <a:spcBef>
                <a:spcPts val="500"/>
              </a:spcBef>
              <a:spcAft>
                <a:spcPts val="0"/>
              </a:spcAft>
              <a:buSzPts val="935"/>
              <a:buNone/>
            </a:pPr>
            <a:r>
              <a:rPr lang="en-US" sz="1504">
                <a:highlight>
                  <a:schemeClr val="lt1"/>
                </a:highlight>
                <a:latin typeface="Arial"/>
                <a:ea typeface="Arial"/>
                <a:cs typeface="Arial"/>
                <a:sym typeface="Arial"/>
              </a:rPr>
              <a:t>          temp = current-&gt;data;</a:t>
            </a:r>
            <a:endParaRPr sz="1504">
              <a:highlight>
                <a:schemeClr val="lt1"/>
              </a:highlight>
              <a:latin typeface="Arial"/>
              <a:ea typeface="Arial"/>
              <a:cs typeface="Arial"/>
              <a:sym typeface="Arial"/>
            </a:endParaRPr>
          </a:p>
          <a:p>
            <a:pPr indent="0" lvl="0" marL="0" rtl="0" algn="l">
              <a:lnSpc>
                <a:spcPct val="50000"/>
              </a:lnSpc>
              <a:spcBef>
                <a:spcPts val="500"/>
              </a:spcBef>
              <a:spcAft>
                <a:spcPts val="0"/>
              </a:spcAft>
              <a:buSzPts val="935"/>
              <a:buNone/>
            </a:pPr>
            <a:r>
              <a:rPr lang="en-US" sz="1504">
                <a:highlight>
                  <a:schemeClr val="lt1"/>
                </a:highlight>
                <a:latin typeface="Arial"/>
                <a:ea typeface="Arial"/>
                <a:cs typeface="Arial"/>
                <a:sym typeface="Arial"/>
              </a:rPr>
              <a:t>          current-&gt;data = index-&gt;data;</a:t>
            </a:r>
            <a:endParaRPr sz="1504">
              <a:highlight>
                <a:schemeClr val="lt1"/>
              </a:highlight>
              <a:latin typeface="Arial"/>
              <a:ea typeface="Arial"/>
              <a:cs typeface="Arial"/>
              <a:sym typeface="Arial"/>
            </a:endParaRPr>
          </a:p>
          <a:p>
            <a:pPr indent="0" lvl="0" marL="0" rtl="0" algn="l">
              <a:lnSpc>
                <a:spcPct val="50000"/>
              </a:lnSpc>
              <a:spcBef>
                <a:spcPts val="500"/>
              </a:spcBef>
              <a:spcAft>
                <a:spcPts val="0"/>
              </a:spcAft>
              <a:buSzPts val="935"/>
              <a:buNone/>
            </a:pPr>
            <a:r>
              <a:rPr lang="en-US" sz="1504">
                <a:highlight>
                  <a:schemeClr val="lt1"/>
                </a:highlight>
                <a:latin typeface="Arial"/>
                <a:ea typeface="Arial"/>
                <a:cs typeface="Arial"/>
                <a:sym typeface="Arial"/>
              </a:rPr>
              <a:t>          index-&gt;data = temp;</a:t>
            </a:r>
            <a:endParaRPr sz="1504">
              <a:highlight>
                <a:schemeClr val="lt1"/>
              </a:highlight>
              <a:latin typeface="Arial"/>
              <a:ea typeface="Arial"/>
              <a:cs typeface="Arial"/>
              <a:sym typeface="Arial"/>
            </a:endParaRPr>
          </a:p>
          <a:p>
            <a:pPr indent="0" lvl="0" marL="0" rtl="0" algn="l">
              <a:lnSpc>
                <a:spcPct val="50000"/>
              </a:lnSpc>
              <a:spcBef>
                <a:spcPts val="500"/>
              </a:spcBef>
              <a:spcAft>
                <a:spcPts val="0"/>
              </a:spcAft>
              <a:buSzPts val="935"/>
              <a:buNone/>
            </a:pPr>
            <a:r>
              <a:rPr lang="en-US" sz="1504">
                <a:highlight>
                  <a:schemeClr val="lt1"/>
                </a:highlight>
                <a:latin typeface="Arial"/>
                <a:ea typeface="Arial"/>
                <a:cs typeface="Arial"/>
                <a:sym typeface="Arial"/>
              </a:rPr>
              <a:t>    	  }</a:t>
            </a:r>
            <a:endParaRPr sz="1504">
              <a:highlight>
                <a:schemeClr val="lt1"/>
              </a:highlight>
              <a:latin typeface="Arial"/>
              <a:ea typeface="Arial"/>
              <a:cs typeface="Arial"/>
              <a:sym typeface="Arial"/>
            </a:endParaRPr>
          </a:p>
          <a:p>
            <a:pPr indent="0" lvl="0" marL="0" rtl="0" algn="l">
              <a:lnSpc>
                <a:spcPct val="50000"/>
              </a:lnSpc>
              <a:spcBef>
                <a:spcPts val="500"/>
              </a:spcBef>
              <a:spcAft>
                <a:spcPts val="0"/>
              </a:spcAft>
              <a:buSzPts val="935"/>
              <a:buNone/>
            </a:pPr>
            <a:r>
              <a:rPr lang="en-US" sz="1504">
                <a:highlight>
                  <a:schemeClr val="lt1"/>
                </a:highlight>
                <a:latin typeface="Arial"/>
                <a:ea typeface="Arial"/>
                <a:cs typeface="Arial"/>
                <a:sym typeface="Arial"/>
              </a:rPr>
              <a:t>    	  index = index-&gt;next;</a:t>
            </a:r>
            <a:endParaRPr sz="1504">
              <a:highlight>
                <a:schemeClr val="lt1"/>
              </a:highlight>
              <a:latin typeface="Arial"/>
              <a:ea typeface="Arial"/>
              <a:cs typeface="Arial"/>
              <a:sym typeface="Arial"/>
            </a:endParaRPr>
          </a:p>
          <a:p>
            <a:pPr indent="0" lvl="0" marL="0" rtl="0" algn="l">
              <a:lnSpc>
                <a:spcPct val="50000"/>
              </a:lnSpc>
              <a:spcBef>
                <a:spcPts val="500"/>
              </a:spcBef>
              <a:spcAft>
                <a:spcPts val="0"/>
              </a:spcAft>
              <a:buSzPts val="935"/>
              <a:buNone/>
            </a:pPr>
            <a:r>
              <a:rPr lang="en-US" sz="1504">
                <a:highlight>
                  <a:schemeClr val="lt1"/>
                </a:highlight>
                <a:latin typeface="Arial"/>
                <a:ea typeface="Arial"/>
                <a:cs typeface="Arial"/>
                <a:sym typeface="Arial"/>
              </a:rPr>
              <a:t>  	}</a:t>
            </a:r>
            <a:endParaRPr sz="1504">
              <a:highlight>
                <a:schemeClr val="lt1"/>
              </a:highlight>
              <a:latin typeface="Arial"/>
              <a:ea typeface="Arial"/>
              <a:cs typeface="Arial"/>
              <a:sym typeface="Arial"/>
            </a:endParaRPr>
          </a:p>
          <a:p>
            <a:pPr indent="0" lvl="0" marL="0" rtl="0" algn="l">
              <a:lnSpc>
                <a:spcPct val="50000"/>
              </a:lnSpc>
              <a:spcBef>
                <a:spcPts val="500"/>
              </a:spcBef>
              <a:spcAft>
                <a:spcPts val="0"/>
              </a:spcAft>
              <a:buSzPts val="935"/>
              <a:buNone/>
            </a:pPr>
            <a:r>
              <a:rPr lang="en-US" sz="1504">
                <a:highlight>
                  <a:schemeClr val="lt1"/>
                </a:highlight>
                <a:latin typeface="Arial"/>
                <a:ea typeface="Arial"/>
                <a:cs typeface="Arial"/>
                <a:sym typeface="Arial"/>
              </a:rPr>
              <a:t>  	current = current-&gt;next;</a:t>
            </a:r>
            <a:endParaRPr sz="1504">
              <a:highlight>
                <a:schemeClr val="lt1"/>
              </a:highlight>
              <a:latin typeface="Arial"/>
              <a:ea typeface="Arial"/>
              <a:cs typeface="Arial"/>
              <a:sym typeface="Arial"/>
            </a:endParaRPr>
          </a:p>
          <a:p>
            <a:pPr indent="0" lvl="0" marL="0" rtl="0" algn="l">
              <a:lnSpc>
                <a:spcPct val="50000"/>
              </a:lnSpc>
              <a:spcBef>
                <a:spcPts val="500"/>
              </a:spcBef>
              <a:spcAft>
                <a:spcPts val="0"/>
              </a:spcAft>
              <a:buSzPts val="935"/>
              <a:buNone/>
            </a:pPr>
            <a:r>
              <a:rPr lang="en-US" sz="1504">
                <a:highlight>
                  <a:schemeClr val="lt1"/>
                </a:highlight>
                <a:latin typeface="Arial"/>
                <a:ea typeface="Arial"/>
                <a:cs typeface="Arial"/>
                <a:sym typeface="Arial"/>
              </a:rPr>
              <a:t>    }</a:t>
            </a:r>
            <a:endParaRPr sz="1504">
              <a:highlight>
                <a:schemeClr val="lt1"/>
              </a:highlight>
              <a:latin typeface="Arial"/>
              <a:ea typeface="Arial"/>
              <a:cs typeface="Arial"/>
              <a:sym typeface="Arial"/>
            </a:endParaRPr>
          </a:p>
          <a:p>
            <a:pPr indent="0" lvl="0" marL="0" rtl="0" algn="l">
              <a:lnSpc>
                <a:spcPct val="50000"/>
              </a:lnSpc>
              <a:spcBef>
                <a:spcPts val="500"/>
              </a:spcBef>
              <a:spcAft>
                <a:spcPts val="0"/>
              </a:spcAft>
              <a:buSzPts val="935"/>
              <a:buNone/>
            </a:pPr>
            <a:r>
              <a:rPr lang="en-US" sz="1504">
                <a:highlight>
                  <a:schemeClr val="lt1"/>
                </a:highlight>
                <a:latin typeface="Arial"/>
                <a:ea typeface="Arial"/>
                <a:cs typeface="Arial"/>
                <a:sym typeface="Arial"/>
              </a:rPr>
              <a:t>  }</a:t>
            </a:r>
            <a:endParaRPr sz="1504">
              <a:highlight>
                <a:schemeClr val="lt1"/>
              </a:highlight>
              <a:latin typeface="Arial"/>
              <a:ea typeface="Arial"/>
              <a:cs typeface="Arial"/>
              <a:sym typeface="Arial"/>
            </a:endParaRPr>
          </a:p>
          <a:p>
            <a:pPr indent="0" lvl="0" marL="152400" marR="152400" rtl="0" algn="l">
              <a:lnSpc>
                <a:spcPct val="50000"/>
              </a:lnSpc>
              <a:spcBef>
                <a:spcPts val="500"/>
              </a:spcBef>
              <a:spcAft>
                <a:spcPts val="0"/>
              </a:spcAft>
              <a:buClr>
                <a:schemeClr val="dk1"/>
              </a:buClr>
              <a:buSzPts val="935"/>
              <a:buFont typeface="Arial"/>
              <a:buNone/>
            </a:pPr>
            <a:r>
              <a:rPr lang="en-US" sz="1504">
                <a:highlight>
                  <a:schemeClr val="lt1"/>
                </a:highlight>
                <a:latin typeface="Arial"/>
                <a:ea typeface="Arial"/>
                <a:cs typeface="Arial"/>
                <a:sym typeface="Arial"/>
              </a:rPr>
              <a:t>}</a:t>
            </a:r>
            <a:endParaRPr sz="1504">
              <a:highlight>
                <a:schemeClr val="lt1"/>
              </a:highlight>
              <a:latin typeface="Arial"/>
              <a:ea typeface="Arial"/>
              <a:cs typeface="Arial"/>
              <a:sym typeface="Arial"/>
            </a:endParaRPr>
          </a:p>
          <a:p>
            <a:pPr indent="0" lvl="0" marL="0" rtl="0" algn="l">
              <a:lnSpc>
                <a:spcPct val="70000"/>
              </a:lnSpc>
              <a:spcBef>
                <a:spcPts val="1000"/>
              </a:spcBef>
              <a:spcAft>
                <a:spcPts val="0"/>
              </a:spcAft>
              <a:buSzPts val="935"/>
              <a:buNone/>
            </a:pPr>
            <a:r>
              <a:t/>
            </a:r>
            <a:endParaRPr sz="238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1b91d84ad5c_0_6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Stack using doubly linked list</a:t>
            </a:r>
            <a:endParaRPr/>
          </a:p>
        </p:txBody>
      </p:sp>
      <p:sp>
        <p:nvSpPr>
          <p:cNvPr id="193" name="Google Shape;193;g1b91d84ad5c_0_68"/>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b="1" lang="en-US" sz="1600" u="sng">
                <a:solidFill>
                  <a:srgbClr val="273239"/>
                </a:solidFill>
                <a:highlight>
                  <a:srgbClr val="FFFFFF"/>
                </a:highlight>
                <a:latin typeface="Arial"/>
                <a:ea typeface="Arial"/>
                <a:cs typeface="Arial"/>
                <a:sym typeface="Arial"/>
              </a:rPr>
              <a:t>Functions to be Implemented:</a:t>
            </a:r>
            <a:endParaRPr b="1" sz="1600" u="sng">
              <a:solidFill>
                <a:srgbClr val="273239"/>
              </a:solidFill>
              <a:highlight>
                <a:srgbClr val="FFFFFF"/>
              </a:highlight>
              <a:latin typeface="Arial"/>
              <a:ea typeface="Arial"/>
              <a:cs typeface="Arial"/>
              <a:sym typeface="Arial"/>
            </a:endParaRPr>
          </a:p>
          <a:p>
            <a:pPr indent="0" lvl="0" marL="0" rtl="0" algn="l">
              <a:lnSpc>
                <a:spcPct val="115000"/>
              </a:lnSpc>
              <a:spcBef>
                <a:spcPts val="800"/>
              </a:spcBef>
              <a:spcAft>
                <a:spcPts val="0"/>
              </a:spcAft>
              <a:buClr>
                <a:schemeClr val="dk1"/>
              </a:buClr>
              <a:buSzPts val="1100"/>
              <a:buFont typeface="Arial"/>
              <a:buNone/>
            </a:pPr>
            <a:r>
              <a:rPr lang="en-US" sz="1600">
                <a:solidFill>
                  <a:srgbClr val="273239"/>
                </a:solidFill>
                <a:highlight>
                  <a:srgbClr val="FFFFFF"/>
                </a:highlight>
                <a:latin typeface="Arial"/>
                <a:ea typeface="Arial"/>
                <a:cs typeface="Arial"/>
                <a:sym typeface="Arial"/>
              </a:rPr>
              <a:t>Some of the basic functionalities on a stack covered here are:</a:t>
            </a:r>
            <a:endParaRPr sz="1600">
              <a:solidFill>
                <a:srgbClr val="273239"/>
              </a:solidFill>
              <a:highlight>
                <a:srgbClr val="FFFFFF"/>
              </a:highlight>
              <a:latin typeface="Arial"/>
              <a:ea typeface="Arial"/>
              <a:cs typeface="Arial"/>
              <a:sym typeface="Arial"/>
            </a:endParaRPr>
          </a:p>
          <a:p>
            <a:pPr indent="-330200" lvl="0" marL="914400" marR="228600" rtl="0" algn="l">
              <a:lnSpc>
                <a:spcPct val="158000"/>
              </a:lnSpc>
              <a:spcBef>
                <a:spcPts val="800"/>
              </a:spcBef>
              <a:spcAft>
                <a:spcPts val="0"/>
              </a:spcAft>
              <a:buClr>
                <a:srgbClr val="273239"/>
              </a:buClr>
              <a:buSzPts val="1600"/>
              <a:buAutoNum type="arabicPeriod"/>
            </a:pPr>
            <a:r>
              <a:rPr i="1" lang="en-US" sz="1600">
                <a:solidFill>
                  <a:srgbClr val="273239"/>
                </a:solidFill>
                <a:latin typeface="Arial"/>
                <a:ea typeface="Arial"/>
                <a:cs typeface="Arial"/>
                <a:sym typeface="Arial"/>
              </a:rPr>
              <a:t>push()</a:t>
            </a:r>
            <a:endParaRPr i="1" sz="1600">
              <a:solidFill>
                <a:srgbClr val="273239"/>
              </a:solidFill>
              <a:latin typeface="Arial"/>
              <a:ea typeface="Arial"/>
              <a:cs typeface="Arial"/>
              <a:sym typeface="Arial"/>
            </a:endParaRPr>
          </a:p>
          <a:p>
            <a:pPr indent="-330200" lvl="0" marL="914400" marR="228600" rtl="0" algn="l">
              <a:lnSpc>
                <a:spcPct val="158000"/>
              </a:lnSpc>
              <a:spcBef>
                <a:spcPts val="0"/>
              </a:spcBef>
              <a:spcAft>
                <a:spcPts val="0"/>
              </a:spcAft>
              <a:buClr>
                <a:srgbClr val="273239"/>
              </a:buClr>
              <a:buSzPts val="1600"/>
              <a:buAutoNum type="arabicPeriod"/>
            </a:pPr>
            <a:r>
              <a:rPr i="1" lang="en-US" sz="1600">
                <a:solidFill>
                  <a:srgbClr val="273239"/>
                </a:solidFill>
                <a:latin typeface="Arial"/>
                <a:ea typeface="Arial"/>
                <a:cs typeface="Arial"/>
                <a:sym typeface="Arial"/>
              </a:rPr>
              <a:t>pop() </a:t>
            </a:r>
            <a:endParaRPr i="1" sz="1600">
              <a:solidFill>
                <a:srgbClr val="273239"/>
              </a:solidFill>
              <a:latin typeface="Arial"/>
              <a:ea typeface="Arial"/>
              <a:cs typeface="Arial"/>
              <a:sym typeface="Arial"/>
            </a:endParaRPr>
          </a:p>
          <a:p>
            <a:pPr indent="-330200" lvl="0" marL="914400" marR="228600" rtl="0" algn="l">
              <a:lnSpc>
                <a:spcPct val="158000"/>
              </a:lnSpc>
              <a:spcBef>
                <a:spcPts val="0"/>
              </a:spcBef>
              <a:spcAft>
                <a:spcPts val="0"/>
              </a:spcAft>
              <a:buClr>
                <a:srgbClr val="273239"/>
              </a:buClr>
              <a:buSzPts val="1600"/>
              <a:buAutoNum type="arabicPeriod"/>
            </a:pPr>
            <a:r>
              <a:rPr i="1" lang="en-US" sz="1600">
                <a:solidFill>
                  <a:srgbClr val="273239"/>
                </a:solidFill>
                <a:latin typeface="Arial"/>
                <a:ea typeface="Arial"/>
                <a:cs typeface="Arial"/>
                <a:sym typeface="Arial"/>
              </a:rPr>
              <a:t>isEmpty()</a:t>
            </a:r>
            <a:endParaRPr i="1" sz="1600">
              <a:solidFill>
                <a:srgbClr val="273239"/>
              </a:solidFill>
              <a:latin typeface="Arial"/>
              <a:ea typeface="Arial"/>
              <a:cs typeface="Arial"/>
              <a:sym typeface="Arial"/>
            </a:endParaRPr>
          </a:p>
          <a:p>
            <a:pPr indent="-330200" lvl="0" marL="914400" marR="228600" rtl="0" algn="l">
              <a:lnSpc>
                <a:spcPct val="158000"/>
              </a:lnSpc>
              <a:spcBef>
                <a:spcPts val="0"/>
              </a:spcBef>
              <a:spcAft>
                <a:spcPts val="0"/>
              </a:spcAft>
              <a:buClr>
                <a:srgbClr val="273239"/>
              </a:buClr>
              <a:buSzPts val="1600"/>
              <a:buAutoNum type="arabicPeriod"/>
            </a:pPr>
            <a:r>
              <a:rPr i="1" lang="en-US" sz="1600">
                <a:solidFill>
                  <a:srgbClr val="273239"/>
                </a:solidFill>
                <a:latin typeface="Arial"/>
                <a:ea typeface="Arial"/>
                <a:cs typeface="Arial"/>
                <a:sym typeface="Arial"/>
              </a:rPr>
              <a:t>printstack()</a:t>
            </a:r>
            <a:endParaRPr i="1" sz="1600">
              <a:solidFill>
                <a:srgbClr val="273239"/>
              </a:solidFill>
              <a:latin typeface="Arial"/>
              <a:ea typeface="Arial"/>
              <a:cs typeface="Arial"/>
              <a:sym typeface="Arial"/>
            </a:endParaRPr>
          </a:p>
          <a:p>
            <a:pPr indent="-330200" lvl="0" marL="914400" marR="228600" rtl="0" algn="l">
              <a:lnSpc>
                <a:spcPct val="158000"/>
              </a:lnSpc>
              <a:spcBef>
                <a:spcPts val="0"/>
              </a:spcBef>
              <a:spcAft>
                <a:spcPts val="0"/>
              </a:spcAft>
              <a:buClr>
                <a:srgbClr val="273239"/>
              </a:buClr>
              <a:buSzPts val="1600"/>
              <a:buAutoNum type="arabicPeriod"/>
            </a:pPr>
            <a:r>
              <a:rPr i="1" lang="en-US" sz="1600">
                <a:solidFill>
                  <a:srgbClr val="273239"/>
                </a:solidFill>
                <a:latin typeface="Arial"/>
                <a:ea typeface="Arial"/>
                <a:cs typeface="Arial"/>
                <a:sym typeface="Arial"/>
              </a:rPr>
              <a:t>stacksize()</a:t>
            </a:r>
            <a:endParaRPr i="1" sz="1600">
              <a:solidFill>
                <a:srgbClr val="273239"/>
              </a:solidFill>
              <a:latin typeface="Arial"/>
              <a:ea typeface="Arial"/>
              <a:cs typeface="Arial"/>
              <a:sym typeface="Arial"/>
            </a:endParaRPr>
          </a:p>
          <a:p>
            <a:pPr indent="-330200" lvl="0" marL="914400" marR="228600" rtl="0" algn="l">
              <a:lnSpc>
                <a:spcPct val="158000"/>
              </a:lnSpc>
              <a:spcBef>
                <a:spcPts val="0"/>
              </a:spcBef>
              <a:spcAft>
                <a:spcPts val="0"/>
              </a:spcAft>
              <a:buClr>
                <a:srgbClr val="273239"/>
              </a:buClr>
              <a:buSzPts val="1600"/>
              <a:buAutoNum type="arabicPeriod"/>
            </a:pPr>
            <a:r>
              <a:rPr i="1" lang="en-US" sz="1600">
                <a:solidFill>
                  <a:srgbClr val="273239"/>
                </a:solidFill>
                <a:latin typeface="Arial"/>
                <a:ea typeface="Arial"/>
                <a:cs typeface="Arial"/>
                <a:sym typeface="Arial"/>
              </a:rPr>
              <a:t>topelement()</a:t>
            </a:r>
            <a:endParaRPr i="1" sz="1600">
              <a:solidFill>
                <a:srgbClr val="273239"/>
              </a:solidFill>
              <a:latin typeface="Arial"/>
              <a:ea typeface="Arial"/>
              <a:cs typeface="Arial"/>
              <a:sym typeface="Arial"/>
            </a:endParaRPr>
          </a:p>
          <a:p>
            <a:pPr indent="0" lvl="0" marL="0" rtl="0" algn="l">
              <a:spcBef>
                <a:spcPts val="54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Experiment List</a:t>
            </a:r>
            <a:endParaRPr/>
          </a:p>
        </p:txBody>
      </p:sp>
      <p:sp>
        <p:nvSpPr>
          <p:cNvPr id="91" name="Google Shape;91;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47500" lnSpcReduction="20000"/>
          </a:bodyPr>
          <a:lstStyle/>
          <a:p>
            <a:pPr indent="-513153" lvl="0" marL="514350" rtl="0" algn="l">
              <a:lnSpc>
                <a:spcPct val="90000"/>
              </a:lnSpc>
              <a:spcBef>
                <a:spcPts val="0"/>
              </a:spcBef>
              <a:spcAft>
                <a:spcPts val="0"/>
              </a:spcAft>
              <a:buClr>
                <a:srgbClr val="FF0000"/>
              </a:buClr>
              <a:buSzPct val="100000"/>
              <a:buFont typeface="Calibri"/>
              <a:buAutoNum type="arabicPeriod"/>
            </a:pPr>
            <a:r>
              <a:rPr lang="en-US" sz="4528">
                <a:solidFill>
                  <a:srgbClr val="FF0000"/>
                </a:solidFill>
              </a:rPr>
              <a:t>Implementation of Infix to Postfix expression-Transformation and its evaluation program</a:t>
            </a:r>
            <a:endParaRPr sz="4528">
              <a:solidFill>
                <a:srgbClr val="FF0000"/>
              </a:solidFill>
            </a:endParaRPr>
          </a:p>
          <a:p>
            <a:pPr indent="-513153" lvl="0" marL="514350" rtl="0" algn="l">
              <a:lnSpc>
                <a:spcPct val="90000"/>
              </a:lnSpc>
              <a:spcBef>
                <a:spcPts val="1000"/>
              </a:spcBef>
              <a:spcAft>
                <a:spcPts val="0"/>
              </a:spcAft>
              <a:buClr>
                <a:srgbClr val="0000FF"/>
              </a:buClr>
              <a:buSzPct val="100000"/>
              <a:buFont typeface="Calibri"/>
              <a:buAutoNum type="arabicPeriod"/>
            </a:pPr>
            <a:r>
              <a:rPr lang="en-US" sz="4528">
                <a:solidFill>
                  <a:srgbClr val="0000FF"/>
                </a:solidFill>
              </a:rPr>
              <a:t>Write a program that uses functions to perform the following operations on singly linked list i) Creation ii) Insertion iii) Deletion iv) Traversal.  </a:t>
            </a:r>
            <a:endParaRPr sz="4528">
              <a:solidFill>
                <a:srgbClr val="0000FF"/>
              </a:solidFill>
            </a:endParaRPr>
          </a:p>
          <a:p>
            <a:pPr indent="-513153" lvl="0" marL="514350" rtl="0" algn="l">
              <a:lnSpc>
                <a:spcPct val="90000"/>
              </a:lnSpc>
              <a:spcBef>
                <a:spcPts val="1000"/>
              </a:spcBef>
              <a:spcAft>
                <a:spcPts val="0"/>
              </a:spcAft>
              <a:buClr>
                <a:srgbClr val="0000FF"/>
              </a:buClr>
              <a:buSzPct val="100000"/>
              <a:buFont typeface="Calibri"/>
              <a:buAutoNum type="arabicPeriod"/>
            </a:pPr>
            <a:r>
              <a:rPr lang="en-US" sz="4528">
                <a:solidFill>
                  <a:srgbClr val="0000FF"/>
                </a:solidFill>
              </a:rPr>
              <a:t>Implementation of Stack and queue using doubly linked List</a:t>
            </a:r>
            <a:endParaRPr sz="4528">
              <a:solidFill>
                <a:srgbClr val="0000FF"/>
              </a:solidFill>
            </a:endParaRPr>
          </a:p>
          <a:p>
            <a:pPr indent="-513153" lvl="0" marL="514350" rtl="0" algn="l">
              <a:lnSpc>
                <a:spcPct val="90000"/>
              </a:lnSpc>
              <a:spcBef>
                <a:spcPts val="1000"/>
              </a:spcBef>
              <a:spcAft>
                <a:spcPts val="0"/>
              </a:spcAft>
              <a:buClr>
                <a:srgbClr val="0000FF"/>
              </a:buClr>
              <a:buSzPct val="100000"/>
              <a:buFont typeface="Calibri"/>
              <a:buAutoNum type="arabicPeriod"/>
            </a:pPr>
            <a:r>
              <a:rPr lang="en-US" sz="4528">
                <a:solidFill>
                  <a:srgbClr val="0000FF"/>
                </a:solidFill>
              </a:rPr>
              <a:t>Implementation of Polynomial addition using linked list</a:t>
            </a:r>
            <a:endParaRPr sz="4528">
              <a:solidFill>
                <a:srgbClr val="0000FF"/>
              </a:solidFill>
            </a:endParaRPr>
          </a:p>
          <a:p>
            <a:pPr indent="-513153" lvl="0" marL="514350" rtl="0" algn="l">
              <a:lnSpc>
                <a:spcPct val="90000"/>
              </a:lnSpc>
              <a:spcBef>
                <a:spcPts val="1000"/>
              </a:spcBef>
              <a:spcAft>
                <a:spcPts val="0"/>
              </a:spcAft>
              <a:buClr>
                <a:schemeClr val="dk1"/>
              </a:buClr>
              <a:buSzPct val="100000"/>
              <a:buFont typeface="Calibri"/>
              <a:buAutoNum type="arabicPeriod"/>
            </a:pPr>
            <a:r>
              <a:rPr lang="en-US" sz="4528"/>
              <a:t>Implementation of double ended queue</a:t>
            </a:r>
            <a:endParaRPr sz="4528"/>
          </a:p>
          <a:p>
            <a:pPr indent="-513153" lvl="0" marL="514350" rtl="0" algn="l">
              <a:lnSpc>
                <a:spcPct val="90000"/>
              </a:lnSpc>
              <a:spcBef>
                <a:spcPts val="1000"/>
              </a:spcBef>
              <a:spcAft>
                <a:spcPts val="0"/>
              </a:spcAft>
              <a:buClr>
                <a:schemeClr val="dk1"/>
              </a:buClr>
              <a:buSzPct val="100000"/>
              <a:buFont typeface="Calibri"/>
              <a:buAutoNum type="arabicPeriod"/>
            </a:pPr>
            <a:r>
              <a:rPr lang="en-US" sz="4528"/>
              <a:t>Implementation of Fibonacci search and Binary search</a:t>
            </a:r>
            <a:endParaRPr sz="4528"/>
          </a:p>
          <a:p>
            <a:pPr indent="-513153" lvl="0" marL="514350" rtl="0" algn="l">
              <a:lnSpc>
                <a:spcPct val="90000"/>
              </a:lnSpc>
              <a:spcBef>
                <a:spcPts val="1000"/>
              </a:spcBef>
              <a:spcAft>
                <a:spcPts val="0"/>
              </a:spcAft>
              <a:buClr>
                <a:schemeClr val="dk1"/>
              </a:buClr>
              <a:buSzPct val="100000"/>
              <a:buFont typeface="Calibri"/>
              <a:buAutoNum type="arabicPeriod"/>
            </a:pPr>
            <a:r>
              <a:rPr lang="en-US" sz="4528"/>
              <a:t>Implementation of Insertion and selection sort</a:t>
            </a:r>
            <a:endParaRPr sz="4528"/>
          </a:p>
          <a:p>
            <a:pPr indent="-513153" lvl="0" marL="514350" rtl="0" algn="l">
              <a:lnSpc>
                <a:spcPct val="90000"/>
              </a:lnSpc>
              <a:spcBef>
                <a:spcPts val="1000"/>
              </a:spcBef>
              <a:spcAft>
                <a:spcPts val="0"/>
              </a:spcAft>
              <a:buClr>
                <a:schemeClr val="dk1"/>
              </a:buClr>
              <a:buSzPct val="100000"/>
              <a:buFont typeface="Calibri"/>
              <a:buAutoNum type="arabicPeriod"/>
            </a:pPr>
            <a:r>
              <a:rPr lang="en-US" sz="4528"/>
              <a:t>Implementation of BST</a:t>
            </a:r>
            <a:endParaRPr sz="4528"/>
          </a:p>
          <a:p>
            <a:pPr indent="-513153" lvl="0" marL="514350" rtl="0" algn="l">
              <a:lnSpc>
                <a:spcPct val="90000"/>
              </a:lnSpc>
              <a:spcBef>
                <a:spcPts val="1000"/>
              </a:spcBef>
              <a:spcAft>
                <a:spcPts val="0"/>
              </a:spcAft>
              <a:buClr>
                <a:schemeClr val="dk1"/>
              </a:buClr>
              <a:buSzPct val="100000"/>
              <a:buFont typeface="Calibri"/>
              <a:buAutoNum type="arabicPeriod"/>
            </a:pPr>
            <a:r>
              <a:rPr lang="en-US" sz="4528"/>
              <a:t>Implementation of BFS and DFS traversal</a:t>
            </a:r>
            <a:endParaRPr sz="4528"/>
          </a:p>
          <a:p>
            <a:pPr indent="-513153" lvl="0" marL="514350" rtl="0" algn="l">
              <a:lnSpc>
                <a:spcPct val="90000"/>
              </a:lnSpc>
              <a:spcBef>
                <a:spcPts val="1000"/>
              </a:spcBef>
              <a:spcAft>
                <a:spcPts val="0"/>
              </a:spcAft>
              <a:buClr>
                <a:schemeClr val="dk1"/>
              </a:buClr>
              <a:buSzPct val="100000"/>
              <a:buFont typeface="Calibri"/>
              <a:buAutoNum type="arabicPeriod"/>
            </a:pPr>
            <a:r>
              <a:rPr lang="en-US" sz="4528"/>
              <a:t>Implementation of hashing functions with different collision resolution techniques </a:t>
            </a:r>
            <a:endParaRPr sz="4528"/>
          </a:p>
          <a:p>
            <a:pPr indent="0" lvl="0" marL="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1b91d84ad5c_0_74"/>
          <p:cNvSpPr txBox="1"/>
          <p:nvPr>
            <p:ph type="title"/>
          </p:nvPr>
        </p:nvSpPr>
        <p:spPr>
          <a:xfrm>
            <a:off x="611825" y="72150"/>
            <a:ext cx="10515600" cy="700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Stack using doubly linked list</a:t>
            </a:r>
            <a:endParaRPr/>
          </a:p>
        </p:txBody>
      </p:sp>
      <p:sp>
        <p:nvSpPr>
          <p:cNvPr id="199" name="Google Shape;199;g1b91d84ad5c_0_74"/>
          <p:cNvSpPr txBox="1"/>
          <p:nvPr>
            <p:ph idx="1" type="body"/>
          </p:nvPr>
        </p:nvSpPr>
        <p:spPr>
          <a:xfrm>
            <a:off x="758300" y="826875"/>
            <a:ext cx="10515600" cy="4351200"/>
          </a:xfrm>
          <a:prstGeom prst="rect">
            <a:avLst/>
          </a:prstGeom>
        </p:spPr>
        <p:txBody>
          <a:bodyPr anchorCtr="0" anchor="t" bIns="45700" lIns="91425" spcFirstLastPara="1" rIns="91425" wrap="square" tIns="45700">
            <a:normAutofit fontScale="32500" lnSpcReduction="20000"/>
          </a:bodyPr>
          <a:lstStyle/>
          <a:p>
            <a:pPr indent="0" lvl="0" marL="0" rtl="0" algn="just">
              <a:lnSpc>
                <a:spcPct val="115000"/>
              </a:lnSpc>
              <a:spcBef>
                <a:spcPts val="0"/>
              </a:spcBef>
              <a:spcAft>
                <a:spcPts val="0"/>
              </a:spcAft>
              <a:buNone/>
            </a:pPr>
            <a:r>
              <a:t/>
            </a:r>
            <a:endParaRPr b="1" sz="4800" u="sng">
              <a:solidFill>
                <a:srgbClr val="273239"/>
              </a:solidFill>
              <a:highlight>
                <a:srgbClr val="FFFFFF"/>
              </a:highlight>
              <a:latin typeface="Arial"/>
              <a:ea typeface="Arial"/>
              <a:cs typeface="Arial"/>
              <a:sym typeface="Arial"/>
            </a:endParaRPr>
          </a:p>
          <a:p>
            <a:pPr indent="0" lvl="0" marL="0" rtl="0" algn="just">
              <a:lnSpc>
                <a:spcPct val="115000"/>
              </a:lnSpc>
              <a:spcBef>
                <a:spcPts val="800"/>
              </a:spcBef>
              <a:spcAft>
                <a:spcPts val="0"/>
              </a:spcAft>
              <a:buNone/>
            </a:pPr>
            <a:r>
              <a:rPr b="1" lang="en-US" sz="4800">
                <a:solidFill>
                  <a:srgbClr val="273239"/>
                </a:solidFill>
                <a:highlight>
                  <a:srgbClr val="FFFFFF"/>
                </a:highlight>
                <a:latin typeface="Arial"/>
                <a:ea typeface="Arial"/>
                <a:cs typeface="Arial"/>
                <a:sym typeface="Arial"/>
              </a:rPr>
              <a:t>Push()</a:t>
            </a:r>
            <a:endParaRPr b="1" sz="4800">
              <a:solidFill>
                <a:srgbClr val="273239"/>
              </a:solidFill>
              <a:highlight>
                <a:srgbClr val="FFFFFF"/>
              </a:highlight>
              <a:latin typeface="Arial"/>
              <a:ea typeface="Arial"/>
              <a:cs typeface="Arial"/>
              <a:sym typeface="Arial"/>
            </a:endParaRPr>
          </a:p>
          <a:p>
            <a:pPr indent="0" lvl="0" marL="0" rtl="0" algn="just">
              <a:lnSpc>
                <a:spcPct val="115000"/>
              </a:lnSpc>
              <a:spcBef>
                <a:spcPts val="800"/>
              </a:spcBef>
              <a:spcAft>
                <a:spcPts val="0"/>
              </a:spcAft>
              <a:buNone/>
            </a:pPr>
            <a:r>
              <a:rPr lang="en-US" sz="4800">
                <a:solidFill>
                  <a:srgbClr val="273239"/>
                </a:solidFill>
                <a:highlight>
                  <a:srgbClr val="FFFFFF"/>
                </a:highlight>
                <a:latin typeface="Arial"/>
                <a:ea typeface="Arial"/>
                <a:cs typeface="Arial"/>
                <a:sym typeface="Arial"/>
              </a:rPr>
              <a:t>If the stack is empty then take a new node, add data to it and assign </a:t>
            </a:r>
            <a:r>
              <a:rPr b="1" lang="en-US" sz="4800">
                <a:solidFill>
                  <a:srgbClr val="273239"/>
                </a:solidFill>
                <a:highlight>
                  <a:srgbClr val="FFFFFF"/>
                </a:highlight>
                <a:latin typeface="Arial"/>
                <a:ea typeface="Arial"/>
                <a:cs typeface="Arial"/>
                <a:sym typeface="Arial"/>
              </a:rPr>
              <a:t>“null”</a:t>
            </a:r>
            <a:r>
              <a:rPr lang="en-US" sz="4800">
                <a:solidFill>
                  <a:srgbClr val="273239"/>
                </a:solidFill>
                <a:highlight>
                  <a:srgbClr val="FFFFFF"/>
                </a:highlight>
                <a:latin typeface="Arial"/>
                <a:ea typeface="Arial"/>
                <a:cs typeface="Arial"/>
                <a:sym typeface="Arial"/>
              </a:rPr>
              <a:t> to its previous and next pointer as it is the first node of the DLL. Assign top and start as the new node. Otherwise, take a new node, add data to it and assign the “previous” pointer of the new node to the “top” node earlier and next as “null”. Further, update the “top” pointer to hold the value of the new node as that will be the top element of the stack now.</a:t>
            </a:r>
            <a:endParaRPr sz="4800">
              <a:solidFill>
                <a:srgbClr val="273239"/>
              </a:solidFill>
              <a:highlight>
                <a:srgbClr val="FFFFFF"/>
              </a:highlight>
              <a:latin typeface="Arial"/>
              <a:ea typeface="Arial"/>
              <a:cs typeface="Arial"/>
              <a:sym typeface="Arial"/>
            </a:endParaRPr>
          </a:p>
          <a:p>
            <a:pPr indent="0" lvl="0" marL="0" rtl="0" algn="just">
              <a:lnSpc>
                <a:spcPct val="115000"/>
              </a:lnSpc>
              <a:spcBef>
                <a:spcPts val="800"/>
              </a:spcBef>
              <a:spcAft>
                <a:spcPts val="0"/>
              </a:spcAft>
              <a:buNone/>
            </a:pPr>
            <a:r>
              <a:rPr lang="en-US" sz="4800">
                <a:solidFill>
                  <a:srgbClr val="273239"/>
                </a:solidFill>
                <a:highlight>
                  <a:srgbClr val="FFFFFF"/>
                </a:highlight>
                <a:latin typeface="Arial"/>
                <a:ea typeface="Arial"/>
                <a:cs typeface="Arial"/>
                <a:sym typeface="Arial"/>
              </a:rPr>
              <a:t>void push(int d)                      </a:t>
            </a:r>
            <a:endParaRPr sz="4800">
              <a:solidFill>
                <a:srgbClr val="273239"/>
              </a:solidFill>
              <a:highlight>
                <a:srgbClr val="FFFFFF"/>
              </a:highlight>
              <a:latin typeface="Arial"/>
              <a:ea typeface="Arial"/>
              <a:cs typeface="Arial"/>
              <a:sym typeface="Arial"/>
            </a:endParaRPr>
          </a:p>
          <a:p>
            <a:pPr indent="0" lvl="0" marL="0" rtl="0" algn="just">
              <a:lnSpc>
                <a:spcPct val="115000"/>
              </a:lnSpc>
              <a:spcBef>
                <a:spcPts val="800"/>
              </a:spcBef>
              <a:spcAft>
                <a:spcPts val="0"/>
              </a:spcAft>
              <a:buNone/>
            </a:pPr>
            <a:r>
              <a:rPr lang="en-US" sz="4800">
                <a:solidFill>
                  <a:srgbClr val="273239"/>
                </a:solidFill>
                <a:highlight>
                  <a:srgbClr val="FFFFFF"/>
                </a:highlight>
                <a:latin typeface="Arial"/>
                <a:ea typeface="Arial"/>
                <a:cs typeface="Arial"/>
                <a:sym typeface="Arial"/>
              </a:rPr>
              <a:t>{</a:t>
            </a:r>
            <a:endParaRPr sz="4800">
              <a:solidFill>
                <a:srgbClr val="273239"/>
              </a:solidFill>
              <a:highlight>
                <a:srgbClr val="FFFFFF"/>
              </a:highlight>
              <a:latin typeface="Arial"/>
              <a:ea typeface="Arial"/>
              <a:cs typeface="Arial"/>
              <a:sym typeface="Arial"/>
            </a:endParaRPr>
          </a:p>
          <a:p>
            <a:pPr indent="0" lvl="0" marL="0" rtl="0" algn="just">
              <a:lnSpc>
                <a:spcPct val="115000"/>
              </a:lnSpc>
              <a:spcBef>
                <a:spcPts val="800"/>
              </a:spcBef>
              <a:spcAft>
                <a:spcPts val="0"/>
              </a:spcAft>
              <a:buNone/>
            </a:pPr>
            <a:r>
              <a:rPr lang="en-US" sz="4800">
                <a:solidFill>
                  <a:srgbClr val="273239"/>
                </a:solidFill>
                <a:highlight>
                  <a:srgbClr val="FFFFFF"/>
                </a:highlight>
                <a:latin typeface="Arial"/>
                <a:ea typeface="Arial"/>
                <a:cs typeface="Arial"/>
                <a:sym typeface="Arial"/>
              </a:rPr>
              <a:t>    struct Node* n;</a:t>
            </a:r>
            <a:endParaRPr sz="4800">
              <a:solidFill>
                <a:srgbClr val="273239"/>
              </a:solidFill>
              <a:highlight>
                <a:srgbClr val="FFFFFF"/>
              </a:highlight>
              <a:latin typeface="Arial"/>
              <a:ea typeface="Arial"/>
              <a:cs typeface="Arial"/>
              <a:sym typeface="Arial"/>
            </a:endParaRPr>
          </a:p>
          <a:p>
            <a:pPr indent="0" lvl="0" marL="0" rtl="0" algn="just">
              <a:lnSpc>
                <a:spcPct val="115000"/>
              </a:lnSpc>
              <a:spcBef>
                <a:spcPts val="800"/>
              </a:spcBef>
              <a:spcAft>
                <a:spcPts val="0"/>
              </a:spcAft>
              <a:buNone/>
            </a:pPr>
            <a:r>
              <a:rPr lang="en-US" sz="4800">
                <a:solidFill>
                  <a:srgbClr val="273239"/>
                </a:solidFill>
                <a:highlight>
                  <a:srgbClr val="FFFFFF"/>
                </a:highlight>
                <a:latin typeface="Arial"/>
                <a:ea typeface="Arial"/>
                <a:cs typeface="Arial"/>
                <a:sym typeface="Arial"/>
              </a:rPr>
              <a:t>    n = new Node();</a:t>
            </a:r>
            <a:endParaRPr sz="4800">
              <a:solidFill>
                <a:srgbClr val="273239"/>
              </a:solidFill>
              <a:highlight>
                <a:srgbClr val="FFFFFF"/>
              </a:highlight>
              <a:latin typeface="Arial"/>
              <a:ea typeface="Arial"/>
              <a:cs typeface="Arial"/>
              <a:sym typeface="Arial"/>
            </a:endParaRPr>
          </a:p>
          <a:p>
            <a:pPr indent="0" lvl="0" marL="0" rtl="0" algn="just">
              <a:lnSpc>
                <a:spcPct val="115000"/>
              </a:lnSpc>
              <a:spcBef>
                <a:spcPts val="800"/>
              </a:spcBef>
              <a:spcAft>
                <a:spcPts val="0"/>
              </a:spcAft>
              <a:buNone/>
            </a:pPr>
            <a:r>
              <a:rPr lang="en-US" sz="4800">
                <a:solidFill>
                  <a:srgbClr val="273239"/>
                </a:solidFill>
                <a:highlight>
                  <a:srgbClr val="FFFFFF"/>
                </a:highlight>
                <a:latin typeface="Arial"/>
                <a:ea typeface="Arial"/>
                <a:cs typeface="Arial"/>
                <a:sym typeface="Arial"/>
              </a:rPr>
              <a:t>    n-&gt;data = d;</a:t>
            </a:r>
            <a:endParaRPr sz="4800">
              <a:solidFill>
                <a:srgbClr val="273239"/>
              </a:solidFill>
              <a:highlight>
                <a:srgbClr val="FFFFFF"/>
              </a:highlight>
              <a:latin typeface="Arial"/>
              <a:ea typeface="Arial"/>
              <a:cs typeface="Arial"/>
              <a:sym typeface="Arial"/>
            </a:endParaRPr>
          </a:p>
          <a:p>
            <a:pPr indent="0" lvl="0" marL="0" rtl="0" algn="just">
              <a:lnSpc>
                <a:spcPct val="115000"/>
              </a:lnSpc>
              <a:spcBef>
                <a:spcPts val="800"/>
              </a:spcBef>
              <a:spcAft>
                <a:spcPts val="0"/>
              </a:spcAft>
              <a:buNone/>
            </a:pPr>
            <a:r>
              <a:rPr lang="en-US" sz="4800">
                <a:solidFill>
                  <a:srgbClr val="273239"/>
                </a:solidFill>
                <a:highlight>
                  <a:srgbClr val="FFFFFF"/>
                </a:highlight>
                <a:latin typeface="Arial"/>
                <a:ea typeface="Arial"/>
                <a:cs typeface="Arial"/>
                <a:sym typeface="Arial"/>
              </a:rPr>
              <a:t>    if (isEmpty()) {</a:t>
            </a:r>
            <a:endParaRPr sz="4800">
              <a:solidFill>
                <a:srgbClr val="273239"/>
              </a:solidFill>
              <a:highlight>
                <a:srgbClr val="FFFFFF"/>
              </a:highlight>
              <a:latin typeface="Arial"/>
              <a:ea typeface="Arial"/>
              <a:cs typeface="Arial"/>
              <a:sym typeface="Arial"/>
            </a:endParaRPr>
          </a:p>
          <a:p>
            <a:pPr indent="0" lvl="0" marL="0" rtl="0" algn="just">
              <a:lnSpc>
                <a:spcPct val="115000"/>
              </a:lnSpc>
              <a:spcBef>
                <a:spcPts val="800"/>
              </a:spcBef>
              <a:spcAft>
                <a:spcPts val="0"/>
              </a:spcAft>
              <a:buNone/>
            </a:pPr>
            <a:r>
              <a:rPr lang="en-US" sz="4800">
                <a:solidFill>
                  <a:srgbClr val="273239"/>
                </a:solidFill>
                <a:highlight>
                  <a:srgbClr val="FFFFFF"/>
                </a:highlight>
                <a:latin typeface="Arial"/>
                <a:ea typeface="Arial"/>
                <a:cs typeface="Arial"/>
                <a:sym typeface="Arial"/>
              </a:rPr>
              <a:t>        n-&gt;prev = NULL;</a:t>
            </a:r>
            <a:endParaRPr sz="4800">
              <a:solidFill>
                <a:srgbClr val="273239"/>
              </a:solidFill>
              <a:highlight>
                <a:srgbClr val="FFFFFF"/>
              </a:highlight>
              <a:latin typeface="Arial"/>
              <a:ea typeface="Arial"/>
              <a:cs typeface="Arial"/>
              <a:sym typeface="Arial"/>
            </a:endParaRPr>
          </a:p>
          <a:p>
            <a:pPr indent="0" lvl="0" marL="0" rtl="0" algn="just">
              <a:lnSpc>
                <a:spcPct val="115000"/>
              </a:lnSpc>
              <a:spcBef>
                <a:spcPts val="800"/>
              </a:spcBef>
              <a:spcAft>
                <a:spcPts val="800"/>
              </a:spcAft>
              <a:buNone/>
            </a:pPr>
            <a:r>
              <a:rPr lang="en-US" sz="4800">
                <a:solidFill>
                  <a:srgbClr val="273239"/>
                </a:solidFill>
                <a:highlight>
                  <a:srgbClr val="FFFFFF"/>
                </a:highlight>
                <a:latin typeface="Arial"/>
                <a:ea typeface="Arial"/>
                <a:cs typeface="Arial"/>
                <a:sym typeface="Arial"/>
              </a:rPr>
              <a:t>        n-&gt;next = NULL;</a:t>
            </a:r>
            <a:endParaRPr/>
          </a:p>
        </p:txBody>
      </p:sp>
      <p:sp>
        <p:nvSpPr>
          <p:cNvPr id="200" name="Google Shape;200;g1b91d84ad5c_0_74"/>
          <p:cNvSpPr txBox="1"/>
          <p:nvPr/>
        </p:nvSpPr>
        <p:spPr>
          <a:xfrm>
            <a:off x="4341175" y="2543450"/>
            <a:ext cx="7071000" cy="42549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Clr>
                <a:schemeClr val="dk1"/>
              </a:buClr>
              <a:buSzPts val="1100"/>
              <a:buFont typeface="Arial"/>
              <a:buNone/>
            </a:pPr>
            <a:r>
              <a:rPr lang="en-US">
                <a:solidFill>
                  <a:srgbClr val="273239"/>
                </a:solidFill>
                <a:highlight>
                  <a:srgbClr val="FFFFFF"/>
                </a:highlight>
              </a:rPr>
              <a:t> As it is first node</a:t>
            </a:r>
            <a:endParaRPr>
              <a:solidFill>
                <a:srgbClr val="273239"/>
              </a:solidFill>
              <a:highlight>
                <a:srgbClr val="FFFFFF"/>
              </a:highlight>
            </a:endParaRPr>
          </a:p>
          <a:p>
            <a:pPr indent="0" lvl="0" marL="0" rtl="0" algn="just">
              <a:lnSpc>
                <a:spcPct val="115000"/>
              </a:lnSpc>
              <a:spcBef>
                <a:spcPts val="800"/>
              </a:spcBef>
              <a:spcAft>
                <a:spcPts val="0"/>
              </a:spcAft>
              <a:buClr>
                <a:schemeClr val="dk1"/>
              </a:buClr>
              <a:buSzPts val="1100"/>
              <a:buFont typeface="Arial"/>
              <a:buNone/>
            </a:pPr>
            <a:r>
              <a:rPr lang="en-US">
                <a:solidFill>
                  <a:srgbClr val="273239"/>
                </a:solidFill>
                <a:highlight>
                  <a:srgbClr val="FFFFFF"/>
                </a:highlight>
              </a:rPr>
              <a:t>        // if stack is empty</a:t>
            </a:r>
            <a:endParaRPr>
              <a:solidFill>
                <a:srgbClr val="273239"/>
              </a:solidFill>
              <a:highlight>
                <a:srgbClr val="FFFFFF"/>
              </a:highlight>
            </a:endParaRPr>
          </a:p>
          <a:p>
            <a:pPr indent="0" lvl="0" marL="0" rtl="0" algn="just">
              <a:lnSpc>
                <a:spcPct val="115000"/>
              </a:lnSpc>
              <a:spcBef>
                <a:spcPts val="800"/>
              </a:spcBef>
              <a:spcAft>
                <a:spcPts val="0"/>
              </a:spcAft>
              <a:buClr>
                <a:schemeClr val="dk1"/>
              </a:buClr>
              <a:buSzPts val="1100"/>
              <a:buFont typeface="Arial"/>
              <a:buNone/>
            </a:pPr>
            <a:r>
              <a:rPr lang="en-US">
                <a:solidFill>
                  <a:srgbClr val="273239"/>
                </a:solidFill>
                <a:highlight>
                  <a:srgbClr val="FFFFFF"/>
                </a:highlight>
              </a:rPr>
              <a:t>        start = n;</a:t>
            </a:r>
            <a:endParaRPr>
              <a:solidFill>
                <a:srgbClr val="273239"/>
              </a:solidFill>
              <a:highlight>
                <a:srgbClr val="FFFFFF"/>
              </a:highlight>
            </a:endParaRPr>
          </a:p>
          <a:p>
            <a:pPr indent="0" lvl="0" marL="0" rtl="0" algn="just">
              <a:lnSpc>
                <a:spcPct val="115000"/>
              </a:lnSpc>
              <a:spcBef>
                <a:spcPts val="800"/>
              </a:spcBef>
              <a:spcAft>
                <a:spcPts val="0"/>
              </a:spcAft>
              <a:buClr>
                <a:schemeClr val="dk1"/>
              </a:buClr>
              <a:buSzPts val="1100"/>
              <a:buFont typeface="Arial"/>
              <a:buNone/>
            </a:pPr>
            <a:r>
              <a:rPr lang="en-US">
                <a:solidFill>
                  <a:srgbClr val="273239"/>
                </a:solidFill>
                <a:highlight>
                  <a:srgbClr val="FFFFFF"/>
                </a:highlight>
              </a:rPr>
              <a:t>        top = n;</a:t>
            </a:r>
            <a:endParaRPr>
              <a:solidFill>
                <a:srgbClr val="273239"/>
              </a:solidFill>
              <a:highlight>
                <a:srgbClr val="FFFFFF"/>
              </a:highlight>
            </a:endParaRPr>
          </a:p>
          <a:p>
            <a:pPr indent="0" lvl="0" marL="0" rtl="0" algn="just">
              <a:lnSpc>
                <a:spcPct val="115000"/>
              </a:lnSpc>
              <a:spcBef>
                <a:spcPts val="800"/>
              </a:spcBef>
              <a:spcAft>
                <a:spcPts val="0"/>
              </a:spcAft>
              <a:buClr>
                <a:schemeClr val="dk1"/>
              </a:buClr>
              <a:buSzPts val="1100"/>
              <a:buFont typeface="Arial"/>
              <a:buNone/>
            </a:pPr>
            <a:r>
              <a:rPr lang="en-US">
                <a:solidFill>
                  <a:srgbClr val="273239"/>
                </a:solidFill>
                <a:highlight>
                  <a:srgbClr val="FFFFFF"/>
                </a:highlight>
              </a:rPr>
              <a:t>    }</a:t>
            </a:r>
            <a:endParaRPr>
              <a:solidFill>
                <a:srgbClr val="273239"/>
              </a:solidFill>
              <a:highlight>
                <a:srgbClr val="FFFFFF"/>
              </a:highlight>
            </a:endParaRPr>
          </a:p>
          <a:p>
            <a:pPr indent="0" lvl="0" marL="0" rtl="0" algn="just">
              <a:lnSpc>
                <a:spcPct val="115000"/>
              </a:lnSpc>
              <a:spcBef>
                <a:spcPts val="800"/>
              </a:spcBef>
              <a:spcAft>
                <a:spcPts val="0"/>
              </a:spcAft>
              <a:buClr>
                <a:schemeClr val="dk1"/>
              </a:buClr>
              <a:buSzPts val="1100"/>
              <a:buFont typeface="Arial"/>
              <a:buNone/>
            </a:pPr>
            <a:r>
              <a:rPr lang="en-US">
                <a:solidFill>
                  <a:srgbClr val="273239"/>
                </a:solidFill>
                <a:highlight>
                  <a:srgbClr val="FFFFFF"/>
                </a:highlight>
              </a:rPr>
              <a:t>    else {</a:t>
            </a:r>
            <a:endParaRPr>
              <a:solidFill>
                <a:srgbClr val="273239"/>
              </a:solidFill>
              <a:highlight>
                <a:srgbClr val="FFFFFF"/>
              </a:highlight>
            </a:endParaRPr>
          </a:p>
          <a:p>
            <a:pPr indent="0" lvl="0" marL="0" rtl="0" algn="just">
              <a:lnSpc>
                <a:spcPct val="115000"/>
              </a:lnSpc>
              <a:spcBef>
                <a:spcPts val="800"/>
              </a:spcBef>
              <a:spcAft>
                <a:spcPts val="0"/>
              </a:spcAft>
              <a:buClr>
                <a:schemeClr val="dk1"/>
              </a:buClr>
              <a:buSzPts val="1100"/>
              <a:buFont typeface="Arial"/>
              <a:buNone/>
            </a:pPr>
            <a:r>
              <a:rPr lang="en-US">
                <a:solidFill>
                  <a:srgbClr val="273239"/>
                </a:solidFill>
                <a:highlight>
                  <a:srgbClr val="FFFFFF"/>
                </a:highlight>
              </a:rPr>
              <a:t>        top-&gt;next = n;</a:t>
            </a:r>
            <a:endParaRPr>
              <a:solidFill>
                <a:srgbClr val="273239"/>
              </a:solidFill>
              <a:highlight>
                <a:srgbClr val="FFFFFF"/>
              </a:highlight>
            </a:endParaRPr>
          </a:p>
          <a:p>
            <a:pPr indent="0" lvl="0" marL="0" rtl="0" algn="just">
              <a:lnSpc>
                <a:spcPct val="115000"/>
              </a:lnSpc>
              <a:spcBef>
                <a:spcPts val="800"/>
              </a:spcBef>
              <a:spcAft>
                <a:spcPts val="0"/>
              </a:spcAft>
              <a:buClr>
                <a:schemeClr val="dk1"/>
              </a:buClr>
              <a:buSzPts val="1100"/>
              <a:buFont typeface="Arial"/>
              <a:buNone/>
            </a:pPr>
            <a:r>
              <a:rPr lang="en-US">
                <a:solidFill>
                  <a:srgbClr val="273239"/>
                </a:solidFill>
                <a:highlight>
                  <a:srgbClr val="FFFFFF"/>
                </a:highlight>
              </a:rPr>
              <a:t>        n-&gt;next = NULL;</a:t>
            </a:r>
            <a:endParaRPr>
              <a:solidFill>
                <a:srgbClr val="273239"/>
              </a:solidFill>
              <a:highlight>
                <a:srgbClr val="FFFFFF"/>
              </a:highlight>
            </a:endParaRPr>
          </a:p>
          <a:p>
            <a:pPr indent="0" lvl="0" marL="0" rtl="0" algn="just">
              <a:lnSpc>
                <a:spcPct val="115000"/>
              </a:lnSpc>
              <a:spcBef>
                <a:spcPts val="800"/>
              </a:spcBef>
              <a:spcAft>
                <a:spcPts val="0"/>
              </a:spcAft>
              <a:buClr>
                <a:schemeClr val="dk1"/>
              </a:buClr>
              <a:buSzPts val="1100"/>
              <a:buFont typeface="Arial"/>
              <a:buNone/>
            </a:pPr>
            <a:r>
              <a:rPr lang="en-US">
                <a:solidFill>
                  <a:srgbClr val="273239"/>
                </a:solidFill>
                <a:highlight>
                  <a:srgbClr val="FFFFFF"/>
                </a:highlight>
              </a:rPr>
              <a:t>        n-&gt;prev = top;</a:t>
            </a:r>
            <a:endParaRPr>
              <a:solidFill>
                <a:srgbClr val="273239"/>
              </a:solidFill>
              <a:highlight>
                <a:srgbClr val="FFFFFF"/>
              </a:highlight>
            </a:endParaRPr>
          </a:p>
          <a:p>
            <a:pPr indent="0" lvl="0" marL="0" rtl="0" algn="just">
              <a:lnSpc>
                <a:spcPct val="115000"/>
              </a:lnSpc>
              <a:spcBef>
                <a:spcPts val="800"/>
              </a:spcBef>
              <a:spcAft>
                <a:spcPts val="0"/>
              </a:spcAft>
              <a:buClr>
                <a:schemeClr val="dk1"/>
              </a:buClr>
              <a:buSzPts val="1100"/>
              <a:buFont typeface="Arial"/>
              <a:buNone/>
            </a:pPr>
            <a:r>
              <a:rPr lang="en-US">
                <a:solidFill>
                  <a:srgbClr val="273239"/>
                </a:solidFill>
                <a:highlight>
                  <a:srgbClr val="FFFFFF"/>
                </a:highlight>
              </a:rPr>
              <a:t>        top = n;</a:t>
            </a:r>
            <a:endParaRPr>
              <a:solidFill>
                <a:srgbClr val="273239"/>
              </a:solidFill>
              <a:highlight>
                <a:srgbClr val="FFFFFF"/>
              </a:highlight>
            </a:endParaRPr>
          </a:p>
          <a:p>
            <a:pPr indent="0" lvl="0" marL="0" rtl="0" algn="just">
              <a:lnSpc>
                <a:spcPct val="115000"/>
              </a:lnSpc>
              <a:spcBef>
                <a:spcPts val="800"/>
              </a:spcBef>
              <a:spcAft>
                <a:spcPts val="0"/>
              </a:spcAft>
              <a:buClr>
                <a:schemeClr val="dk1"/>
              </a:buClr>
              <a:buSzPts val="1100"/>
              <a:buFont typeface="Arial"/>
              <a:buNone/>
            </a:pPr>
            <a:r>
              <a:rPr lang="en-US">
                <a:solidFill>
                  <a:srgbClr val="273239"/>
                </a:solidFill>
                <a:highlight>
                  <a:srgbClr val="FFFFFF"/>
                </a:highlight>
              </a:rPr>
              <a:t>    }</a:t>
            </a:r>
            <a:endParaRPr>
              <a:solidFill>
                <a:srgbClr val="273239"/>
              </a:solidFill>
              <a:highlight>
                <a:srgbClr val="FFFFFF"/>
              </a:highlight>
            </a:endParaRPr>
          </a:p>
          <a:p>
            <a:pPr indent="0" lvl="0" marL="0" rtl="0" algn="just">
              <a:lnSpc>
                <a:spcPct val="115000"/>
              </a:lnSpc>
              <a:spcBef>
                <a:spcPts val="800"/>
              </a:spcBef>
              <a:spcAft>
                <a:spcPts val="800"/>
              </a:spcAft>
              <a:buNone/>
            </a:pPr>
            <a:r>
              <a:rPr lang="en-US">
                <a:solidFill>
                  <a:srgbClr val="273239"/>
                </a:solidFill>
                <a:highlight>
                  <a:srgbClr val="FFFFFF"/>
                </a:highlight>
              </a:rPr>
              <a:t>}</a:t>
            </a:r>
            <a:endParaRPr>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1b91d84ad5c_0_83"/>
          <p:cNvSpPr txBox="1"/>
          <p:nvPr>
            <p:ph type="title"/>
          </p:nvPr>
        </p:nvSpPr>
        <p:spPr>
          <a:xfrm>
            <a:off x="611825" y="72150"/>
            <a:ext cx="10515600" cy="700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Stack using doubly linked list</a:t>
            </a:r>
            <a:endParaRPr/>
          </a:p>
        </p:txBody>
      </p:sp>
      <p:sp>
        <p:nvSpPr>
          <p:cNvPr id="206" name="Google Shape;206;g1b91d84ad5c_0_83"/>
          <p:cNvSpPr txBox="1"/>
          <p:nvPr>
            <p:ph idx="1" type="body"/>
          </p:nvPr>
        </p:nvSpPr>
        <p:spPr>
          <a:xfrm>
            <a:off x="758300" y="826875"/>
            <a:ext cx="10515600" cy="4351200"/>
          </a:xfrm>
          <a:prstGeom prst="rect">
            <a:avLst/>
          </a:prstGeom>
        </p:spPr>
        <p:txBody>
          <a:bodyPr anchorCtr="0" anchor="t" bIns="45700" lIns="91425" spcFirstLastPara="1" rIns="91425" wrap="square" tIns="45700">
            <a:normAutofit fontScale="70000" lnSpcReduction="20000"/>
          </a:bodyPr>
          <a:lstStyle/>
          <a:p>
            <a:pPr indent="0" lvl="0" marL="0" rtl="0" algn="just">
              <a:lnSpc>
                <a:spcPct val="115000"/>
              </a:lnSpc>
              <a:spcBef>
                <a:spcPts val="0"/>
              </a:spcBef>
              <a:spcAft>
                <a:spcPts val="0"/>
              </a:spcAft>
              <a:buNone/>
            </a:pPr>
            <a:r>
              <a:t/>
            </a:r>
            <a:endParaRPr b="1" sz="4800" u="sng">
              <a:solidFill>
                <a:srgbClr val="273239"/>
              </a:solidFill>
              <a:highlight>
                <a:srgbClr val="FFFFFF"/>
              </a:highlight>
              <a:latin typeface="Arial"/>
              <a:ea typeface="Arial"/>
              <a:cs typeface="Arial"/>
              <a:sym typeface="Arial"/>
            </a:endParaRPr>
          </a:p>
          <a:p>
            <a:pPr indent="0" lvl="0" marL="0" rtl="0" algn="just">
              <a:lnSpc>
                <a:spcPct val="115000"/>
              </a:lnSpc>
              <a:spcBef>
                <a:spcPts val="800"/>
              </a:spcBef>
              <a:spcAft>
                <a:spcPts val="0"/>
              </a:spcAft>
              <a:buNone/>
            </a:pPr>
            <a:r>
              <a:rPr b="1" lang="en-US" sz="4800">
                <a:solidFill>
                  <a:srgbClr val="273239"/>
                </a:solidFill>
                <a:highlight>
                  <a:srgbClr val="FFFFFF"/>
                </a:highlight>
                <a:latin typeface="Arial"/>
                <a:ea typeface="Arial"/>
                <a:cs typeface="Arial"/>
                <a:sym typeface="Arial"/>
              </a:rPr>
              <a:t>Pop()</a:t>
            </a:r>
            <a:endParaRPr b="1" sz="4800">
              <a:solidFill>
                <a:srgbClr val="273239"/>
              </a:solidFill>
              <a:highlight>
                <a:srgbClr val="FFFFFF"/>
              </a:highlight>
              <a:latin typeface="Arial"/>
              <a:ea typeface="Arial"/>
              <a:cs typeface="Arial"/>
              <a:sym typeface="Arial"/>
            </a:endParaRPr>
          </a:p>
          <a:p>
            <a:pPr indent="0" lvl="0" marL="0" rtl="0" algn="just">
              <a:lnSpc>
                <a:spcPct val="115000"/>
              </a:lnSpc>
              <a:spcBef>
                <a:spcPts val="800"/>
              </a:spcBef>
              <a:spcAft>
                <a:spcPts val="0"/>
              </a:spcAft>
              <a:buNone/>
            </a:pPr>
            <a:r>
              <a:rPr lang="en-US" sz="2000">
                <a:solidFill>
                  <a:srgbClr val="273239"/>
                </a:solidFill>
                <a:highlight>
                  <a:srgbClr val="FFFFFF"/>
                </a:highlight>
                <a:latin typeface="Arial"/>
                <a:ea typeface="Arial"/>
                <a:cs typeface="Arial"/>
                <a:sym typeface="Arial"/>
              </a:rPr>
              <a:t>If the stack is empty, then print that stack is empty, Otherwise, assign top -&gt;prev -&gt; next as “null” and assign top as top-&gt;prev.</a:t>
            </a:r>
            <a:endParaRPr sz="2000">
              <a:solidFill>
                <a:srgbClr val="273239"/>
              </a:solidFill>
              <a:highlight>
                <a:srgbClr val="FFFFFF"/>
              </a:highlight>
              <a:latin typeface="Arial"/>
              <a:ea typeface="Arial"/>
              <a:cs typeface="Arial"/>
              <a:sym typeface="Arial"/>
            </a:endParaRPr>
          </a:p>
          <a:p>
            <a:pPr indent="0" lvl="0" marL="0" rtl="0" algn="just">
              <a:lnSpc>
                <a:spcPct val="115000"/>
              </a:lnSpc>
              <a:spcBef>
                <a:spcPts val="800"/>
              </a:spcBef>
              <a:spcAft>
                <a:spcPts val="0"/>
              </a:spcAft>
              <a:buClr>
                <a:schemeClr val="dk1"/>
              </a:buClr>
              <a:buSzPct val="55000"/>
              <a:buFont typeface="Arial"/>
              <a:buNone/>
            </a:pPr>
            <a:r>
              <a:rPr lang="en-US" sz="2000">
                <a:solidFill>
                  <a:srgbClr val="273239"/>
                </a:solidFill>
                <a:highlight>
                  <a:srgbClr val="FFFFFF"/>
                </a:highlight>
                <a:latin typeface="Arial"/>
                <a:ea typeface="Arial"/>
                <a:cs typeface="Arial"/>
                <a:sym typeface="Arial"/>
              </a:rPr>
              <a:t>void pop()</a:t>
            </a:r>
            <a:endParaRPr sz="2000">
              <a:solidFill>
                <a:srgbClr val="273239"/>
              </a:solidFill>
              <a:highlight>
                <a:srgbClr val="FFFFFF"/>
              </a:highlight>
              <a:latin typeface="Arial"/>
              <a:ea typeface="Arial"/>
              <a:cs typeface="Arial"/>
              <a:sym typeface="Arial"/>
            </a:endParaRPr>
          </a:p>
          <a:p>
            <a:pPr indent="0" lvl="0" marL="0" rtl="0" algn="just">
              <a:lnSpc>
                <a:spcPct val="115000"/>
              </a:lnSpc>
              <a:spcBef>
                <a:spcPts val="800"/>
              </a:spcBef>
              <a:spcAft>
                <a:spcPts val="0"/>
              </a:spcAft>
              <a:buClr>
                <a:schemeClr val="dk1"/>
              </a:buClr>
              <a:buSzPct val="55000"/>
              <a:buFont typeface="Arial"/>
              <a:buNone/>
            </a:pPr>
            <a:r>
              <a:rPr lang="en-US" sz="2000">
                <a:solidFill>
                  <a:srgbClr val="273239"/>
                </a:solidFill>
                <a:highlight>
                  <a:srgbClr val="FFFFFF"/>
                </a:highlight>
                <a:latin typeface="Arial"/>
                <a:ea typeface="Arial"/>
                <a:cs typeface="Arial"/>
                <a:sym typeface="Arial"/>
              </a:rPr>
              <a:t>{</a:t>
            </a:r>
            <a:endParaRPr sz="2000">
              <a:solidFill>
                <a:srgbClr val="273239"/>
              </a:solidFill>
              <a:highlight>
                <a:srgbClr val="FFFFFF"/>
              </a:highlight>
              <a:latin typeface="Arial"/>
              <a:ea typeface="Arial"/>
              <a:cs typeface="Arial"/>
              <a:sym typeface="Arial"/>
            </a:endParaRPr>
          </a:p>
          <a:p>
            <a:pPr indent="0" lvl="0" marL="0" rtl="0" algn="just">
              <a:lnSpc>
                <a:spcPct val="115000"/>
              </a:lnSpc>
              <a:spcBef>
                <a:spcPts val="800"/>
              </a:spcBef>
              <a:spcAft>
                <a:spcPts val="0"/>
              </a:spcAft>
              <a:buClr>
                <a:schemeClr val="dk1"/>
              </a:buClr>
              <a:buSzPct val="55000"/>
              <a:buFont typeface="Arial"/>
              <a:buNone/>
            </a:pPr>
            <a:r>
              <a:rPr lang="en-US" sz="2000">
                <a:solidFill>
                  <a:srgbClr val="273239"/>
                </a:solidFill>
                <a:highlight>
                  <a:srgbClr val="FFFFFF"/>
                </a:highlight>
                <a:latin typeface="Arial"/>
                <a:ea typeface="Arial"/>
                <a:cs typeface="Arial"/>
                <a:sym typeface="Arial"/>
              </a:rPr>
              <a:t>    struct Node* n;</a:t>
            </a:r>
            <a:endParaRPr sz="2000">
              <a:solidFill>
                <a:srgbClr val="273239"/>
              </a:solidFill>
              <a:highlight>
                <a:srgbClr val="FFFFFF"/>
              </a:highlight>
              <a:latin typeface="Arial"/>
              <a:ea typeface="Arial"/>
              <a:cs typeface="Arial"/>
              <a:sym typeface="Arial"/>
            </a:endParaRPr>
          </a:p>
          <a:p>
            <a:pPr indent="0" lvl="0" marL="0" rtl="0" algn="just">
              <a:lnSpc>
                <a:spcPct val="115000"/>
              </a:lnSpc>
              <a:spcBef>
                <a:spcPts val="800"/>
              </a:spcBef>
              <a:spcAft>
                <a:spcPts val="0"/>
              </a:spcAft>
              <a:buClr>
                <a:schemeClr val="dk1"/>
              </a:buClr>
              <a:buSzPct val="55000"/>
              <a:buFont typeface="Arial"/>
              <a:buNone/>
            </a:pPr>
            <a:r>
              <a:rPr lang="en-US" sz="2000">
                <a:solidFill>
                  <a:srgbClr val="273239"/>
                </a:solidFill>
                <a:highlight>
                  <a:srgbClr val="FFFFFF"/>
                </a:highlight>
                <a:latin typeface="Arial"/>
                <a:ea typeface="Arial"/>
                <a:cs typeface="Arial"/>
                <a:sym typeface="Arial"/>
              </a:rPr>
              <a:t>    n = top;</a:t>
            </a:r>
            <a:endParaRPr sz="2000">
              <a:solidFill>
                <a:srgbClr val="273239"/>
              </a:solidFill>
              <a:highlight>
                <a:srgbClr val="FFFFFF"/>
              </a:highlight>
              <a:latin typeface="Arial"/>
              <a:ea typeface="Arial"/>
              <a:cs typeface="Arial"/>
              <a:sym typeface="Arial"/>
            </a:endParaRPr>
          </a:p>
          <a:p>
            <a:pPr indent="0" lvl="0" marL="0" rtl="0" algn="just">
              <a:lnSpc>
                <a:spcPct val="115000"/>
              </a:lnSpc>
              <a:spcBef>
                <a:spcPts val="800"/>
              </a:spcBef>
              <a:spcAft>
                <a:spcPts val="0"/>
              </a:spcAft>
              <a:buClr>
                <a:schemeClr val="dk1"/>
              </a:buClr>
              <a:buSzPct val="55000"/>
              <a:buFont typeface="Arial"/>
              <a:buNone/>
            </a:pPr>
            <a:r>
              <a:rPr lang="en-US" sz="2000">
                <a:solidFill>
                  <a:srgbClr val="273239"/>
                </a:solidFill>
                <a:highlight>
                  <a:srgbClr val="FFFFFF"/>
                </a:highlight>
                <a:latin typeface="Arial"/>
                <a:ea typeface="Arial"/>
                <a:cs typeface="Arial"/>
                <a:sym typeface="Arial"/>
              </a:rPr>
              <a:t>    if (isEmpty())</a:t>
            </a:r>
            <a:endParaRPr sz="2000">
              <a:solidFill>
                <a:srgbClr val="273239"/>
              </a:solidFill>
              <a:highlight>
                <a:srgbClr val="FFFFFF"/>
              </a:highlight>
              <a:latin typeface="Arial"/>
              <a:ea typeface="Arial"/>
              <a:cs typeface="Arial"/>
              <a:sym typeface="Arial"/>
            </a:endParaRPr>
          </a:p>
          <a:p>
            <a:pPr indent="0" lvl="0" marL="0" rtl="0" algn="just">
              <a:lnSpc>
                <a:spcPct val="115000"/>
              </a:lnSpc>
              <a:spcBef>
                <a:spcPts val="800"/>
              </a:spcBef>
              <a:spcAft>
                <a:spcPts val="0"/>
              </a:spcAft>
              <a:buClr>
                <a:schemeClr val="dk1"/>
              </a:buClr>
              <a:buSzPct val="55000"/>
              <a:buFont typeface="Arial"/>
              <a:buNone/>
            </a:pPr>
            <a:r>
              <a:rPr lang="en-US" sz="2000">
                <a:solidFill>
                  <a:srgbClr val="273239"/>
                </a:solidFill>
                <a:highlight>
                  <a:srgbClr val="FFFFFF"/>
                </a:highlight>
                <a:latin typeface="Arial"/>
                <a:ea typeface="Arial"/>
                <a:cs typeface="Arial"/>
                <a:sym typeface="Arial"/>
              </a:rPr>
              <a:t>        printf("Stack is empty");</a:t>
            </a:r>
            <a:endParaRPr sz="2000">
              <a:solidFill>
                <a:srgbClr val="273239"/>
              </a:solidFill>
              <a:highlight>
                <a:srgbClr val="FFFFFF"/>
              </a:highlight>
              <a:latin typeface="Arial"/>
              <a:ea typeface="Arial"/>
              <a:cs typeface="Arial"/>
              <a:sym typeface="Arial"/>
            </a:endParaRPr>
          </a:p>
          <a:p>
            <a:pPr indent="0" lvl="0" marL="0" rtl="0" algn="just">
              <a:lnSpc>
                <a:spcPct val="115000"/>
              </a:lnSpc>
              <a:spcBef>
                <a:spcPts val="800"/>
              </a:spcBef>
              <a:spcAft>
                <a:spcPts val="0"/>
              </a:spcAft>
              <a:buClr>
                <a:schemeClr val="dk1"/>
              </a:buClr>
              <a:buSzPct val="55000"/>
              <a:buFont typeface="Arial"/>
              <a:buNone/>
            </a:pPr>
            <a:r>
              <a:rPr lang="en-US" sz="2000">
                <a:solidFill>
                  <a:srgbClr val="273239"/>
                </a:solidFill>
                <a:highlight>
                  <a:srgbClr val="FFFFFF"/>
                </a:highlight>
                <a:latin typeface="Arial"/>
                <a:ea typeface="Arial"/>
                <a:cs typeface="Arial"/>
                <a:sym typeface="Arial"/>
              </a:rPr>
              <a:t>    else if (top == start) </a:t>
            </a:r>
            <a:r>
              <a:rPr lang="en-US" sz="1100">
                <a:solidFill>
                  <a:srgbClr val="273239"/>
                </a:solidFill>
                <a:highlight>
                  <a:srgbClr val="FFFFFF"/>
                </a:highlight>
                <a:latin typeface="Courier New"/>
                <a:ea typeface="Courier New"/>
                <a:cs typeface="Courier New"/>
                <a:sym typeface="Courier New"/>
              </a:rPr>
              <a:t>{</a:t>
            </a:r>
            <a:endParaRPr sz="1100">
              <a:solidFill>
                <a:srgbClr val="273239"/>
              </a:solidFill>
              <a:highlight>
                <a:srgbClr val="FFFFFF"/>
              </a:highlight>
              <a:latin typeface="Courier New"/>
              <a:ea typeface="Courier New"/>
              <a:cs typeface="Courier New"/>
              <a:sym typeface="Courier New"/>
            </a:endParaRPr>
          </a:p>
          <a:p>
            <a:pPr indent="0" lvl="0" marL="0" rtl="0" algn="just">
              <a:lnSpc>
                <a:spcPct val="115000"/>
              </a:lnSpc>
              <a:spcBef>
                <a:spcPts val="800"/>
              </a:spcBef>
              <a:spcAft>
                <a:spcPts val="800"/>
              </a:spcAft>
              <a:buNone/>
            </a:pPr>
            <a:r>
              <a:rPr lang="en-US" sz="1100">
                <a:solidFill>
                  <a:srgbClr val="273239"/>
                </a:solidFill>
                <a:highlight>
                  <a:srgbClr val="FFFFFF"/>
                </a:highlight>
                <a:latin typeface="Courier New"/>
                <a:ea typeface="Courier New"/>
                <a:cs typeface="Courier New"/>
                <a:sym typeface="Courier New"/>
              </a:rPr>
              <a:t>    </a:t>
            </a:r>
            <a:endParaRPr sz="4800">
              <a:solidFill>
                <a:srgbClr val="273239"/>
              </a:solidFill>
              <a:highlight>
                <a:srgbClr val="FFFFFF"/>
              </a:highlight>
              <a:latin typeface="Arial"/>
              <a:ea typeface="Arial"/>
              <a:cs typeface="Arial"/>
              <a:sym typeface="Arial"/>
            </a:endParaRPr>
          </a:p>
        </p:txBody>
      </p:sp>
      <p:sp>
        <p:nvSpPr>
          <p:cNvPr id="207" name="Google Shape;207;g1b91d84ad5c_0_83"/>
          <p:cNvSpPr txBox="1"/>
          <p:nvPr/>
        </p:nvSpPr>
        <p:spPr>
          <a:xfrm>
            <a:off x="4461025" y="2543450"/>
            <a:ext cx="7071000" cy="39198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US" sz="1100">
                <a:solidFill>
                  <a:srgbClr val="273239"/>
                </a:solidFill>
                <a:highlight>
                  <a:srgbClr val="FFFFFF"/>
                </a:highlight>
                <a:latin typeface="Courier New"/>
                <a:ea typeface="Courier New"/>
                <a:cs typeface="Courier New"/>
                <a:sym typeface="Courier New"/>
              </a:rPr>
              <a:t> </a:t>
            </a:r>
            <a:r>
              <a:rPr lang="en-US">
                <a:solidFill>
                  <a:srgbClr val="273239"/>
                </a:solidFill>
                <a:highlight>
                  <a:srgbClr val="FFFFFF"/>
                </a:highlight>
              </a:rPr>
              <a:t>   top = NULL;</a:t>
            </a:r>
            <a:endParaRPr>
              <a:solidFill>
                <a:srgbClr val="273239"/>
              </a:solidFill>
              <a:highlight>
                <a:srgbClr val="FFFFFF"/>
              </a:highlight>
            </a:endParaRPr>
          </a:p>
          <a:p>
            <a:pPr indent="0" lvl="0" marL="0" rtl="0" algn="just">
              <a:lnSpc>
                <a:spcPct val="115000"/>
              </a:lnSpc>
              <a:spcBef>
                <a:spcPts val="800"/>
              </a:spcBef>
              <a:spcAft>
                <a:spcPts val="0"/>
              </a:spcAft>
              <a:buNone/>
            </a:pPr>
            <a:r>
              <a:rPr lang="en-US">
                <a:solidFill>
                  <a:srgbClr val="273239"/>
                </a:solidFill>
                <a:highlight>
                  <a:srgbClr val="FFFFFF"/>
                </a:highlight>
              </a:rPr>
              <a:t>        start = NULL;</a:t>
            </a:r>
            <a:endParaRPr>
              <a:solidFill>
                <a:srgbClr val="273239"/>
              </a:solidFill>
              <a:highlight>
                <a:srgbClr val="FFFFFF"/>
              </a:highlight>
            </a:endParaRPr>
          </a:p>
          <a:p>
            <a:pPr indent="0" lvl="0" marL="0" rtl="0" algn="just">
              <a:lnSpc>
                <a:spcPct val="115000"/>
              </a:lnSpc>
              <a:spcBef>
                <a:spcPts val="800"/>
              </a:spcBef>
              <a:spcAft>
                <a:spcPts val="0"/>
              </a:spcAft>
              <a:buNone/>
            </a:pPr>
            <a:r>
              <a:rPr lang="en-US">
                <a:solidFill>
                  <a:srgbClr val="273239"/>
                </a:solidFill>
                <a:highlight>
                  <a:srgbClr val="FFFFFF"/>
                </a:highlight>
              </a:rPr>
              <a:t>        free(n);</a:t>
            </a:r>
            <a:endParaRPr>
              <a:solidFill>
                <a:srgbClr val="273239"/>
              </a:solidFill>
              <a:highlight>
                <a:srgbClr val="FFFFFF"/>
              </a:highlight>
            </a:endParaRPr>
          </a:p>
          <a:p>
            <a:pPr indent="0" lvl="0" marL="0" rtl="0" algn="just">
              <a:lnSpc>
                <a:spcPct val="115000"/>
              </a:lnSpc>
              <a:spcBef>
                <a:spcPts val="800"/>
              </a:spcBef>
              <a:spcAft>
                <a:spcPts val="0"/>
              </a:spcAft>
              <a:buNone/>
            </a:pPr>
            <a:r>
              <a:rPr lang="en-US">
                <a:solidFill>
                  <a:srgbClr val="273239"/>
                </a:solidFill>
                <a:highlight>
                  <a:srgbClr val="FFFFFF"/>
                </a:highlight>
              </a:rPr>
              <a:t>    }</a:t>
            </a:r>
            <a:endParaRPr>
              <a:solidFill>
                <a:srgbClr val="273239"/>
              </a:solidFill>
              <a:highlight>
                <a:srgbClr val="FFFFFF"/>
              </a:highlight>
            </a:endParaRPr>
          </a:p>
          <a:p>
            <a:pPr indent="0" lvl="0" marL="0" rtl="0" algn="just">
              <a:lnSpc>
                <a:spcPct val="115000"/>
              </a:lnSpc>
              <a:spcBef>
                <a:spcPts val="800"/>
              </a:spcBef>
              <a:spcAft>
                <a:spcPts val="0"/>
              </a:spcAft>
              <a:buNone/>
            </a:pPr>
            <a:r>
              <a:rPr lang="en-US">
                <a:solidFill>
                  <a:srgbClr val="273239"/>
                </a:solidFill>
                <a:highlight>
                  <a:srgbClr val="FFFFFF"/>
                </a:highlight>
              </a:rPr>
              <a:t>    else {</a:t>
            </a:r>
            <a:endParaRPr>
              <a:solidFill>
                <a:srgbClr val="273239"/>
              </a:solidFill>
              <a:highlight>
                <a:srgbClr val="FFFFFF"/>
              </a:highlight>
            </a:endParaRPr>
          </a:p>
          <a:p>
            <a:pPr indent="0" lvl="0" marL="0" rtl="0" algn="just">
              <a:lnSpc>
                <a:spcPct val="115000"/>
              </a:lnSpc>
              <a:spcBef>
                <a:spcPts val="800"/>
              </a:spcBef>
              <a:spcAft>
                <a:spcPts val="0"/>
              </a:spcAft>
              <a:buNone/>
            </a:pPr>
            <a:r>
              <a:rPr lang="en-US">
                <a:solidFill>
                  <a:srgbClr val="273239"/>
                </a:solidFill>
                <a:highlight>
                  <a:srgbClr val="FFFFFF"/>
                </a:highlight>
              </a:rPr>
              <a:t>        top-&gt;prev-&gt;next = NULL;</a:t>
            </a:r>
            <a:endParaRPr>
              <a:solidFill>
                <a:srgbClr val="273239"/>
              </a:solidFill>
              <a:highlight>
                <a:srgbClr val="FFFFFF"/>
              </a:highlight>
            </a:endParaRPr>
          </a:p>
          <a:p>
            <a:pPr indent="0" lvl="0" marL="0" rtl="0" algn="just">
              <a:lnSpc>
                <a:spcPct val="115000"/>
              </a:lnSpc>
              <a:spcBef>
                <a:spcPts val="800"/>
              </a:spcBef>
              <a:spcAft>
                <a:spcPts val="0"/>
              </a:spcAft>
              <a:buNone/>
            </a:pPr>
            <a:r>
              <a:rPr lang="en-US">
                <a:solidFill>
                  <a:srgbClr val="273239"/>
                </a:solidFill>
                <a:highlight>
                  <a:srgbClr val="FFFFFF"/>
                </a:highlight>
              </a:rPr>
              <a:t>        top = n-&gt;prev;</a:t>
            </a:r>
            <a:endParaRPr>
              <a:solidFill>
                <a:srgbClr val="273239"/>
              </a:solidFill>
              <a:highlight>
                <a:srgbClr val="FFFFFF"/>
              </a:highlight>
            </a:endParaRPr>
          </a:p>
          <a:p>
            <a:pPr indent="0" lvl="0" marL="0" rtl="0" algn="just">
              <a:lnSpc>
                <a:spcPct val="115000"/>
              </a:lnSpc>
              <a:spcBef>
                <a:spcPts val="800"/>
              </a:spcBef>
              <a:spcAft>
                <a:spcPts val="0"/>
              </a:spcAft>
              <a:buNone/>
            </a:pPr>
            <a:r>
              <a:rPr lang="en-US">
                <a:solidFill>
                  <a:srgbClr val="273239"/>
                </a:solidFill>
                <a:highlight>
                  <a:srgbClr val="FFFFFF"/>
                </a:highlight>
              </a:rPr>
              <a:t>        free(n);</a:t>
            </a:r>
            <a:endParaRPr>
              <a:solidFill>
                <a:srgbClr val="273239"/>
              </a:solidFill>
              <a:highlight>
                <a:srgbClr val="FFFFFF"/>
              </a:highlight>
            </a:endParaRPr>
          </a:p>
          <a:p>
            <a:pPr indent="0" lvl="0" marL="0" rtl="0" algn="just">
              <a:lnSpc>
                <a:spcPct val="115000"/>
              </a:lnSpc>
              <a:spcBef>
                <a:spcPts val="800"/>
              </a:spcBef>
              <a:spcAft>
                <a:spcPts val="0"/>
              </a:spcAft>
              <a:buNone/>
            </a:pPr>
            <a:r>
              <a:rPr lang="en-US">
                <a:solidFill>
                  <a:srgbClr val="273239"/>
                </a:solidFill>
                <a:highlight>
                  <a:srgbClr val="FFFFFF"/>
                </a:highlight>
              </a:rPr>
              <a:t>    }</a:t>
            </a:r>
            <a:endParaRPr>
              <a:solidFill>
                <a:srgbClr val="273239"/>
              </a:solidFill>
              <a:highlight>
                <a:srgbClr val="FFFFFF"/>
              </a:highlight>
            </a:endParaRPr>
          </a:p>
          <a:p>
            <a:pPr indent="0" lvl="0" marL="0" rtl="0" algn="just">
              <a:lnSpc>
                <a:spcPct val="115000"/>
              </a:lnSpc>
              <a:spcBef>
                <a:spcPts val="800"/>
              </a:spcBef>
              <a:spcAft>
                <a:spcPts val="0"/>
              </a:spcAft>
              <a:buNone/>
            </a:pPr>
            <a:r>
              <a:rPr lang="en-US">
                <a:solidFill>
                  <a:srgbClr val="273239"/>
                </a:solidFill>
                <a:highlight>
                  <a:srgbClr val="FFFFFF"/>
                </a:highlight>
              </a:rPr>
              <a:t>}</a:t>
            </a:r>
            <a:endParaRPr>
              <a:solidFill>
                <a:srgbClr val="273239"/>
              </a:solidFill>
              <a:highlight>
                <a:srgbClr val="FFFFFF"/>
              </a:highlight>
            </a:endParaRPr>
          </a:p>
          <a:p>
            <a:pPr indent="0" lvl="0" marL="0" rtl="0" algn="just">
              <a:lnSpc>
                <a:spcPct val="115000"/>
              </a:lnSpc>
              <a:spcBef>
                <a:spcPts val="800"/>
              </a:spcBef>
              <a:spcAft>
                <a:spcPts val="800"/>
              </a:spcAft>
              <a:buNone/>
            </a:pPr>
            <a:r>
              <a:t/>
            </a:r>
            <a:endParaRPr sz="1500">
              <a:solidFill>
                <a:srgbClr val="273239"/>
              </a:solidFill>
              <a:highlight>
                <a:srgbClr val="FFFFFF"/>
              </a:high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1b91d84ad5c_0_91"/>
          <p:cNvSpPr txBox="1"/>
          <p:nvPr>
            <p:ph type="title"/>
          </p:nvPr>
        </p:nvSpPr>
        <p:spPr>
          <a:xfrm>
            <a:off x="611825" y="72150"/>
            <a:ext cx="10515600" cy="700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Stack using doubly linked list</a:t>
            </a:r>
            <a:endParaRPr/>
          </a:p>
        </p:txBody>
      </p:sp>
      <p:sp>
        <p:nvSpPr>
          <p:cNvPr id="213" name="Google Shape;213;g1b91d84ad5c_0_91"/>
          <p:cNvSpPr txBox="1"/>
          <p:nvPr>
            <p:ph idx="1" type="body"/>
          </p:nvPr>
        </p:nvSpPr>
        <p:spPr>
          <a:xfrm>
            <a:off x="758300" y="826875"/>
            <a:ext cx="10515600" cy="5964600"/>
          </a:xfrm>
          <a:prstGeom prst="rect">
            <a:avLst/>
          </a:prstGeom>
        </p:spPr>
        <p:txBody>
          <a:bodyPr anchorCtr="0" anchor="t" bIns="45700" lIns="91425" spcFirstLastPara="1" rIns="91425" wrap="square" tIns="45700">
            <a:normAutofit fontScale="62500" lnSpcReduction="20000"/>
          </a:bodyPr>
          <a:lstStyle/>
          <a:p>
            <a:pPr indent="0" lvl="0" marL="0" rtl="0" algn="just">
              <a:lnSpc>
                <a:spcPct val="115000"/>
              </a:lnSpc>
              <a:spcBef>
                <a:spcPts val="0"/>
              </a:spcBef>
              <a:spcAft>
                <a:spcPts val="0"/>
              </a:spcAft>
              <a:buNone/>
            </a:pPr>
            <a:r>
              <a:rPr b="1" lang="en-US" sz="4800" u="sng">
                <a:solidFill>
                  <a:srgbClr val="273239"/>
                </a:solidFill>
                <a:highlight>
                  <a:srgbClr val="FFFFFF"/>
                </a:highlight>
                <a:latin typeface="Arial"/>
                <a:ea typeface="Arial"/>
                <a:cs typeface="Arial"/>
                <a:sym typeface="Arial"/>
              </a:rPr>
              <a:t>PritnStack</a:t>
            </a:r>
            <a:r>
              <a:rPr b="1" lang="en-US" sz="4800">
                <a:solidFill>
                  <a:srgbClr val="273239"/>
                </a:solidFill>
                <a:highlight>
                  <a:srgbClr val="FFFFFF"/>
                </a:highlight>
                <a:latin typeface="Arial"/>
                <a:ea typeface="Arial"/>
                <a:cs typeface="Arial"/>
                <a:sym typeface="Arial"/>
              </a:rPr>
              <a:t>()</a:t>
            </a:r>
            <a:endParaRPr b="1" sz="4800">
              <a:solidFill>
                <a:srgbClr val="273239"/>
              </a:solidFill>
              <a:highlight>
                <a:srgbClr val="FFFFFF"/>
              </a:highlight>
              <a:latin typeface="Arial"/>
              <a:ea typeface="Arial"/>
              <a:cs typeface="Arial"/>
              <a:sym typeface="Arial"/>
            </a:endParaRPr>
          </a:p>
          <a:p>
            <a:pPr indent="0" lvl="0" marL="0" rtl="0" algn="just">
              <a:lnSpc>
                <a:spcPct val="115000"/>
              </a:lnSpc>
              <a:spcBef>
                <a:spcPts val="800"/>
              </a:spcBef>
              <a:spcAft>
                <a:spcPts val="0"/>
              </a:spcAft>
              <a:buNone/>
            </a:pPr>
            <a:r>
              <a:rPr lang="en-US" sz="2700">
                <a:solidFill>
                  <a:srgbClr val="273239"/>
                </a:solidFill>
                <a:highlight>
                  <a:srgbClr val="FFFFFF"/>
                </a:highlight>
                <a:latin typeface="Arial"/>
                <a:ea typeface="Arial"/>
                <a:cs typeface="Arial"/>
                <a:sym typeface="Arial"/>
              </a:rPr>
              <a:t>If the stack is empty, then print that stack is empty. Otherwise, traverse the doubly linked list from start to end and print the data of each node.</a:t>
            </a:r>
            <a:endParaRPr sz="2700">
              <a:solidFill>
                <a:srgbClr val="273239"/>
              </a:solidFill>
              <a:highlight>
                <a:srgbClr val="FFFFFF"/>
              </a:highlight>
              <a:latin typeface="Arial"/>
              <a:ea typeface="Arial"/>
              <a:cs typeface="Arial"/>
              <a:sym typeface="Arial"/>
            </a:endParaRPr>
          </a:p>
          <a:p>
            <a:pPr indent="0" lvl="0" marL="0" rtl="0" algn="just">
              <a:lnSpc>
                <a:spcPct val="115000"/>
              </a:lnSpc>
              <a:spcBef>
                <a:spcPts val="800"/>
              </a:spcBef>
              <a:spcAft>
                <a:spcPts val="0"/>
              </a:spcAft>
              <a:buNone/>
            </a:pPr>
            <a:r>
              <a:t/>
            </a:r>
            <a:endParaRPr sz="2700">
              <a:solidFill>
                <a:srgbClr val="273239"/>
              </a:solidFill>
              <a:highlight>
                <a:srgbClr val="FFFFFF"/>
              </a:highlight>
              <a:latin typeface="Arial"/>
              <a:ea typeface="Arial"/>
              <a:cs typeface="Arial"/>
              <a:sym typeface="Arial"/>
            </a:endParaRPr>
          </a:p>
          <a:p>
            <a:pPr indent="0" lvl="0" marL="0" rtl="0" algn="just">
              <a:lnSpc>
                <a:spcPct val="115000"/>
              </a:lnSpc>
              <a:spcBef>
                <a:spcPts val="800"/>
              </a:spcBef>
              <a:spcAft>
                <a:spcPts val="0"/>
              </a:spcAft>
              <a:buNone/>
            </a:pPr>
            <a:r>
              <a:rPr lang="en-US" sz="2700">
                <a:solidFill>
                  <a:srgbClr val="273239"/>
                </a:solidFill>
                <a:highlight>
                  <a:srgbClr val="FFFFFF"/>
                </a:highlight>
                <a:latin typeface="Arial"/>
                <a:ea typeface="Arial"/>
                <a:cs typeface="Arial"/>
                <a:sym typeface="Arial"/>
              </a:rPr>
              <a:t>oid printstack()</a:t>
            </a:r>
            <a:endParaRPr sz="2700">
              <a:solidFill>
                <a:srgbClr val="273239"/>
              </a:solidFill>
              <a:highlight>
                <a:srgbClr val="FFFFFF"/>
              </a:highlight>
              <a:latin typeface="Arial"/>
              <a:ea typeface="Arial"/>
              <a:cs typeface="Arial"/>
              <a:sym typeface="Arial"/>
            </a:endParaRPr>
          </a:p>
          <a:p>
            <a:pPr indent="0" lvl="0" marL="0" rtl="0" algn="just">
              <a:lnSpc>
                <a:spcPct val="115000"/>
              </a:lnSpc>
              <a:spcBef>
                <a:spcPts val="800"/>
              </a:spcBef>
              <a:spcAft>
                <a:spcPts val="0"/>
              </a:spcAft>
              <a:buNone/>
            </a:pPr>
            <a:r>
              <a:rPr lang="en-US" sz="2700">
                <a:solidFill>
                  <a:srgbClr val="273239"/>
                </a:solidFill>
                <a:highlight>
                  <a:srgbClr val="FFFFFF"/>
                </a:highlight>
                <a:latin typeface="Arial"/>
                <a:ea typeface="Arial"/>
                <a:cs typeface="Arial"/>
                <a:sym typeface="Arial"/>
              </a:rPr>
              <a:t>{</a:t>
            </a:r>
            <a:endParaRPr sz="2700">
              <a:solidFill>
                <a:srgbClr val="273239"/>
              </a:solidFill>
              <a:highlight>
                <a:srgbClr val="FFFFFF"/>
              </a:highlight>
              <a:latin typeface="Arial"/>
              <a:ea typeface="Arial"/>
              <a:cs typeface="Arial"/>
              <a:sym typeface="Arial"/>
            </a:endParaRPr>
          </a:p>
          <a:p>
            <a:pPr indent="0" lvl="0" marL="0" rtl="0" algn="just">
              <a:lnSpc>
                <a:spcPct val="115000"/>
              </a:lnSpc>
              <a:spcBef>
                <a:spcPts val="800"/>
              </a:spcBef>
              <a:spcAft>
                <a:spcPts val="0"/>
              </a:spcAft>
              <a:buNone/>
            </a:pPr>
            <a:r>
              <a:rPr lang="en-US" sz="2700">
                <a:solidFill>
                  <a:srgbClr val="273239"/>
                </a:solidFill>
                <a:highlight>
                  <a:srgbClr val="FFFFFF"/>
                </a:highlight>
                <a:latin typeface="Arial"/>
                <a:ea typeface="Arial"/>
                <a:cs typeface="Arial"/>
                <a:sym typeface="Arial"/>
              </a:rPr>
              <a:t>    if (isEmpty())</a:t>
            </a:r>
            <a:endParaRPr sz="2700">
              <a:solidFill>
                <a:srgbClr val="273239"/>
              </a:solidFill>
              <a:highlight>
                <a:srgbClr val="FFFFFF"/>
              </a:highlight>
              <a:latin typeface="Arial"/>
              <a:ea typeface="Arial"/>
              <a:cs typeface="Arial"/>
              <a:sym typeface="Arial"/>
            </a:endParaRPr>
          </a:p>
          <a:p>
            <a:pPr indent="0" lvl="0" marL="0" rtl="0" algn="just">
              <a:lnSpc>
                <a:spcPct val="115000"/>
              </a:lnSpc>
              <a:spcBef>
                <a:spcPts val="800"/>
              </a:spcBef>
              <a:spcAft>
                <a:spcPts val="0"/>
              </a:spcAft>
              <a:buNone/>
            </a:pPr>
            <a:r>
              <a:rPr lang="en-US" sz="2700">
                <a:solidFill>
                  <a:srgbClr val="273239"/>
                </a:solidFill>
                <a:highlight>
                  <a:srgbClr val="FFFFFF"/>
                </a:highlight>
                <a:latin typeface="Arial"/>
                <a:ea typeface="Arial"/>
                <a:cs typeface="Arial"/>
                <a:sym typeface="Arial"/>
              </a:rPr>
              <a:t>        printf("Stack is empty");</a:t>
            </a:r>
            <a:endParaRPr sz="2700">
              <a:solidFill>
                <a:srgbClr val="273239"/>
              </a:solidFill>
              <a:highlight>
                <a:srgbClr val="FFFFFF"/>
              </a:highlight>
              <a:latin typeface="Arial"/>
              <a:ea typeface="Arial"/>
              <a:cs typeface="Arial"/>
              <a:sym typeface="Arial"/>
            </a:endParaRPr>
          </a:p>
          <a:p>
            <a:pPr indent="0" lvl="0" marL="0" rtl="0" algn="just">
              <a:lnSpc>
                <a:spcPct val="115000"/>
              </a:lnSpc>
              <a:spcBef>
                <a:spcPts val="800"/>
              </a:spcBef>
              <a:spcAft>
                <a:spcPts val="0"/>
              </a:spcAft>
              <a:buNone/>
            </a:pPr>
            <a:r>
              <a:rPr lang="en-US" sz="2700">
                <a:solidFill>
                  <a:srgbClr val="273239"/>
                </a:solidFill>
                <a:highlight>
                  <a:srgbClr val="FFFFFF"/>
                </a:highlight>
                <a:latin typeface="Arial"/>
                <a:ea typeface="Arial"/>
                <a:cs typeface="Arial"/>
                <a:sym typeface="Arial"/>
              </a:rPr>
              <a:t>    else {</a:t>
            </a:r>
            <a:endParaRPr sz="2700">
              <a:solidFill>
                <a:srgbClr val="273239"/>
              </a:solidFill>
              <a:highlight>
                <a:srgbClr val="FFFFFF"/>
              </a:highlight>
              <a:latin typeface="Arial"/>
              <a:ea typeface="Arial"/>
              <a:cs typeface="Arial"/>
              <a:sym typeface="Arial"/>
            </a:endParaRPr>
          </a:p>
          <a:p>
            <a:pPr indent="0" lvl="0" marL="0" rtl="0" algn="just">
              <a:lnSpc>
                <a:spcPct val="115000"/>
              </a:lnSpc>
              <a:spcBef>
                <a:spcPts val="800"/>
              </a:spcBef>
              <a:spcAft>
                <a:spcPts val="0"/>
              </a:spcAft>
              <a:buNone/>
            </a:pPr>
            <a:r>
              <a:rPr lang="en-US" sz="2700">
                <a:solidFill>
                  <a:srgbClr val="273239"/>
                </a:solidFill>
                <a:highlight>
                  <a:srgbClr val="FFFFFF"/>
                </a:highlight>
                <a:latin typeface="Arial"/>
                <a:ea typeface="Arial"/>
                <a:cs typeface="Arial"/>
                <a:sym typeface="Arial"/>
              </a:rPr>
              <a:t>        struct Node* ptr = start;</a:t>
            </a:r>
            <a:endParaRPr sz="2700">
              <a:solidFill>
                <a:srgbClr val="273239"/>
              </a:solidFill>
              <a:highlight>
                <a:srgbClr val="FFFFFF"/>
              </a:highlight>
              <a:latin typeface="Arial"/>
              <a:ea typeface="Arial"/>
              <a:cs typeface="Arial"/>
              <a:sym typeface="Arial"/>
            </a:endParaRPr>
          </a:p>
          <a:p>
            <a:pPr indent="0" lvl="0" marL="0" rtl="0" algn="just">
              <a:lnSpc>
                <a:spcPct val="115000"/>
              </a:lnSpc>
              <a:spcBef>
                <a:spcPts val="800"/>
              </a:spcBef>
              <a:spcAft>
                <a:spcPts val="0"/>
              </a:spcAft>
              <a:buNone/>
            </a:pPr>
            <a:r>
              <a:rPr lang="en-US" sz="2700">
                <a:solidFill>
                  <a:srgbClr val="273239"/>
                </a:solidFill>
                <a:highlight>
                  <a:srgbClr val="FFFFFF"/>
                </a:highlight>
                <a:latin typeface="Arial"/>
                <a:ea typeface="Arial"/>
                <a:cs typeface="Arial"/>
                <a:sym typeface="Arial"/>
              </a:rPr>
              <a:t>        printf("Stack is :  ");</a:t>
            </a:r>
            <a:endParaRPr sz="2700">
              <a:solidFill>
                <a:srgbClr val="273239"/>
              </a:solidFill>
              <a:highlight>
                <a:srgbClr val="FFFFFF"/>
              </a:highlight>
              <a:latin typeface="Arial"/>
              <a:ea typeface="Arial"/>
              <a:cs typeface="Arial"/>
              <a:sym typeface="Arial"/>
            </a:endParaRPr>
          </a:p>
          <a:p>
            <a:pPr indent="0" lvl="0" marL="0" rtl="0" algn="just">
              <a:lnSpc>
                <a:spcPct val="115000"/>
              </a:lnSpc>
              <a:spcBef>
                <a:spcPts val="800"/>
              </a:spcBef>
              <a:spcAft>
                <a:spcPts val="0"/>
              </a:spcAft>
              <a:buNone/>
            </a:pPr>
            <a:r>
              <a:rPr lang="en-US" sz="2700">
                <a:solidFill>
                  <a:srgbClr val="273239"/>
                </a:solidFill>
                <a:highlight>
                  <a:srgbClr val="FFFFFF"/>
                </a:highlight>
                <a:latin typeface="Arial"/>
                <a:ea typeface="Arial"/>
                <a:cs typeface="Arial"/>
                <a:sym typeface="Arial"/>
              </a:rPr>
              <a:t>        while (ptr != NULL) {</a:t>
            </a:r>
            <a:endParaRPr sz="2700">
              <a:solidFill>
                <a:srgbClr val="273239"/>
              </a:solidFill>
              <a:highlight>
                <a:srgbClr val="FFFFFF"/>
              </a:highlight>
              <a:latin typeface="Arial"/>
              <a:ea typeface="Arial"/>
              <a:cs typeface="Arial"/>
              <a:sym typeface="Arial"/>
            </a:endParaRPr>
          </a:p>
          <a:p>
            <a:pPr indent="0" lvl="0" marL="0" rtl="0" algn="just">
              <a:lnSpc>
                <a:spcPct val="115000"/>
              </a:lnSpc>
              <a:spcBef>
                <a:spcPts val="800"/>
              </a:spcBef>
              <a:spcAft>
                <a:spcPts val="0"/>
              </a:spcAft>
              <a:buNone/>
            </a:pPr>
            <a:r>
              <a:rPr lang="en-US" sz="2700">
                <a:solidFill>
                  <a:srgbClr val="273239"/>
                </a:solidFill>
                <a:highlight>
                  <a:srgbClr val="FFFFFF"/>
                </a:highlight>
                <a:latin typeface="Arial"/>
                <a:ea typeface="Arial"/>
                <a:cs typeface="Arial"/>
                <a:sym typeface="Arial"/>
              </a:rPr>
              <a:t>            printf("%d   ", ptr-&gt;data);</a:t>
            </a:r>
            <a:endParaRPr sz="2700">
              <a:solidFill>
                <a:srgbClr val="273239"/>
              </a:solidFill>
              <a:highlight>
                <a:srgbClr val="FFFFFF"/>
              </a:highlight>
              <a:latin typeface="Arial"/>
              <a:ea typeface="Arial"/>
              <a:cs typeface="Arial"/>
              <a:sym typeface="Arial"/>
            </a:endParaRPr>
          </a:p>
          <a:p>
            <a:pPr indent="0" lvl="0" marL="0" rtl="0" algn="just">
              <a:lnSpc>
                <a:spcPct val="115000"/>
              </a:lnSpc>
              <a:spcBef>
                <a:spcPts val="800"/>
              </a:spcBef>
              <a:spcAft>
                <a:spcPts val="0"/>
              </a:spcAft>
              <a:buNone/>
            </a:pPr>
            <a:r>
              <a:rPr lang="en-US" sz="2700">
                <a:solidFill>
                  <a:srgbClr val="273239"/>
                </a:solidFill>
                <a:highlight>
                  <a:srgbClr val="FFFFFF"/>
                </a:highlight>
                <a:latin typeface="Arial"/>
                <a:ea typeface="Arial"/>
                <a:cs typeface="Arial"/>
                <a:sym typeface="Arial"/>
              </a:rPr>
              <a:t>            ptr = ptr-&gt;next;</a:t>
            </a:r>
            <a:endParaRPr sz="2700">
              <a:solidFill>
                <a:srgbClr val="273239"/>
              </a:solidFill>
              <a:highlight>
                <a:srgbClr val="FFFFFF"/>
              </a:highlight>
              <a:latin typeface="Arial"/>
              <a:ea typeface="Arial"/>
              <a:cs typeface="Arial"/>
              <a:sym typeface="Arial"/>
            </a:endParaRPr>
          </a:p>
          <a:p>
            <a:pPr indent="0" lvl="0" marL="0" rtl="0" algn="just">
              <a:lnSpc>
                <a:spcPct val="115000"/>
              </a:lnSpc>
              <a:spcBef>
                <a:spcPts val="800"/>
              </a:spcBef>
              <a:spcAft>
                <a:spcPts val="0"/>
              </a:spcAft>
              <a:buNone/>
            </a:pPr>
            <a:r>
              <a:rPr lang="en-US" sz="2700">
                <a:solidFill>
                  <a:srgbClr val="273239"/>
                </a:solidFill>
                <a:highlight>
                  <a:srgbClr val="FFFFFF"/>
                </a:highlight>
                <a:latin typeface="Arial"/>
                <a:ea typeface="Arial"/>
                <a:cs typeface="Arial"/>
                <a:sym typeface="Arial"/>
              </a:rPr>
              <a:t>        }</a:t>
            </a:r>
            <a:endParaRPr sz="2700">
              <a:solidFill>
                <a:srgbClr val="273239"/>
              </a:solidFill>
              <a:highlight>
                <a:srgbClr val="FFFFFF"/>
              </a:highlight>
              <a:latin typeface="Arial"/>
              <a:ea typeface="Arial"/>
              <a:cs typeface="Arial"/>
              <a:sym typeface="Arial"/>
            </a:endParaRPr>
          </a:p>
          <a:p>
            <a:pPr indent="0" lvl="0" marL="0" rtl="0" algn="just">
              <a:lnSpc>
                <a:spcPct val="115000"/>
              </a:lnSpc>
              <a:spcBef>
                <a:spcPts val="800"/>
              </a:spcBef>
              <a:spcAft>
                <a:spcPts val="0"/>
              </a:spcAft>
              <a:buNone/>
            </a:pPr>
            <a:r>
              <a:rPr lang="en-US" sz="2700">
                <a:solidFill>
                  <a:srgbClr val="273239"/>
                </a:solidFill>
                <a:highlight>
                  <a:srgbClr val="FFFFFF"/>
                </a:highlight>
                <a:latin typeface="Arial"/>
                <a:ea typeface="Arial"/>
                <a:cs typeface="Arial"/>
                <a:sym typeface="Arial"/>
              </a:rPr>
              <a:t>        printf("\n");</a:t>
            </a:r>
            <a:endParaRPr sz="2700">
              <a:solidFill>
                <a:srgbClr val="273239"/>
              </a:solidFill>
              <a:highlight>
                <a:srgbClr val="FFFFFF"/>
              </a:highlight>
              <a:latin typeface="Arial"/>
              <a:ea typeface="Arial"/>
              <a:cs typeface="Arial"/>
              <a:sym typeface="Arial"/>
            </a:endParaRPr>
          </a:p>
          <a:p>
            <a:pPr indent="0" lvl="0" marL="0" rtl="0" algn="just">
              <a:lnSpc>
                <a:spcPct val="115000"/>
              </a:lnSpc>
              <a:spcBef>
                <a:spcPts val="800"/>
              </a:spcBef>
              <a:spcAft>
                <a:spcPts val="800"/>
              </a:spcAft>
              <a:buNone/>
            </a:pPr>
            <a:r>
              <a:rPr lang="en-US" sz="2700">
                <a:solidFill>
                  <a:srgbClr val="273239"/>
                </a:solidFill>
                <a:highlight>
                  <a:srgbClr val="FFFFFF"/>
                </a:highlight>
                <a:latin typeface="Arial"/>
                <a:ea typeface="Arial"/>
                <a:cs typeface="Arial"/>
                <a:sym typeface="Arial"/>
              </a:rPr>
              <a:t>    }</a:t>
            </a:r>
            <a:endParaRPr sz="1874">
              <a:solidFill>
                <a:srgbClr val="273239"/>
              </a:solidFill>
              <a:highlight>
                <a:srgbClr val="FFFFFF"/>
              </a:highlight>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g1b91d84ad5c_0_10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Stack using doubly linked list</a:t>
            </a:r>
            <a:endParaRPr/>
          </a:p>
          <a:p>
            <a:pPr indent="0" lvl="0" marL="0" rtl="0" algn="l">
              <a:spcBef>
                <a:spcPts val="0"/>
              </a:spcBef>
              <a:spcAft>
                <a:spcPts val="0"/>
              </a:spcAft>
              <a:buNone/>
            </a:pPr>
            <a:r>
              <a:t/>
            </a:r>
            <a:endParaRPr/>
          </a:p>
        </p:txBody>
      </p:sp>
      <p:sp>
        <p:nvSpPr>
          <p:cNvPr id="219" name="Google Shape;219;g1b91d84ad5c_0_105"/>
          <p:cNvSpPr txBox="1"/>
          <p:nvPr>
            <p:ph idx="1" type="body"/>
          </p:nvPr>
        </p:nvSpPr>
        <p:spPr>
          <a:xfrm>
            <a:off x="838200" y="1091950"/>
            <a:ext cx="10515600" cy="5632800"/>
          </a:xfrm>
          <a:prstGeom prst="rect">
            <a:avLst/>
          </a:prstGeom>
        </p:spPr>
        <p:txBody>
          <a:bodyPr anchorCtr="0" anchor="t" bIns="45700" lIns="91425" spcFirstLastPara="1" rIns="91425" wrap="square" tIns="45700">
            <a:normAutofit lnSpcReduction="10000"/>
          </a:bodyPr>
          <a:lstStyle/>
          <a:p>
            <a:pPr indent="0" lvl="0" marL="0" rtl="0" algn="l">
              <a:spcBef>
                <a:spcPts val="1000"/>
              </a:spcBef>
              <a:spcAft>
                <a:spcPts val="0"/>
              </a:spcAft>
              <a:buNone/>
            </a:pPr>
            <a:r>
              <a:rPr b="1" lang="en-US" sz="1700">
                <a:solidFill>
                  <a:srgbClr val="273239"/>
                </a:solidFill>
                <a:highlight>
                  <a:srgbClr val="FFFFFF"/>
                </a:highlight>
                <a:latin typeface="Arial"/>
                <a:ea typeface="Arial"/>
                <a:cs typeface="Arial"/>
                <a:sym typeface="Arial"/>
              </a:rPr>
              <a:t>StackSize ()</a:t>
            </a:r>
            <a:endParaRPr b="1" sz="1700">
              <a:solidFill>
                <a:srgbClr val="273239"/>
              </a:solidFill>
              <a:highlight>
                <a:srgbClr val="FFFFFF"/>
              </a:highlight>
              <a:latin typeface="Arial"/>
              <a:ea typeface="Arial"/>
              <a:cs typeface="Arial"/>
              <a:sym typeface="Arial"/>
            </a:endParaRPr>
          </a:p>
          <a:p>
            <a:pPr indent="0" lvl="0" marL="0" rtl="0" algn="l">
              <a:spcBef>
                <a:spcPts val="1000"/>
              </a:spcBef>
              <a:spcAft>
                <a:spcPts val="0"/>
              </a:spcAft>
              <a:buNone/>
            </a:pPr>
            <a:r>
              <a:rPr lang="en-US" sz="1700">
                <a:solidFill>
                  <a:srgbClr val="273239"/>
                </a:solidFill>
                <a:highlight>
                  <a:srgbClr val="FFFFFF"/>
                </a:highlight>
                <a:latin typeface="Arial"/>
                <a:ea typeface="Arial"/>
                <a:cs typeface="Arial"/>
                <a:sym typeface="Arial"/>
              </a:rPr>
              <a:t>If the stack is empty, then return zero else iterate from the start to end and count the number of nodes of the doubly linked list.</a:t>
            </a:r>
            <a:endParaRPr sz="1700">
              <a:solidFill>
                <a:srgbClr val="273239"/>
              </a:solidFill>
              <a:highlight>
                <a:srgbClr val="FFFFFF"/>
              </a:highlight>
              <a:latin typeface="Arial"/>
              <a:ea typeface="Arial"/>
              <a:cs typeface="Arial"/>
              <a:sym typeface="Arial"/>
            </a:endParaRPr>
          </a:p>
          <a:p>
            <a:pPr indent="0" lvl="0" marL="0" rtl="0" algn="l">
              <a:spcBef>
                <a:spcPts val="1000"/>
              </a:spcBef>
              <a:spcAft>
                <a:spcPts val="0"/>
              </a:spcAft>
              <a:buClr>
                <a:schemeClr val="dk1"/>
              </a:buClr>
              <a:buSzPts val="1100"/>
              <a:buFont typeface="Arial"/>
              <a:buNone/>
            </a:pPr>
            <a:r>
              <a:rPr lang="en-US" sz="1443">
                <a:solidFill>
                  <a:srgbClr val="273239"/>
                </a:solidFill>
                <a:highlight>
                  <a:srgbClr val="FFFFFF"/>
                </a:highlight>
                <a:latin typeface="Arial"/>
                <a:ea typeface="Arial"/>
                <a:cs typeface="Arial"/>
                <a:sym typeface="Arial"/>
              </a:rPr>
              <a:t>void stacksize()</a:t>
            </a:r>
            <a:endParaRPr sz="1443">
              <a:solidFill>
                <a:srgbClr val="273239"/>
              </a:solidFill>
              <a:highlight>
                <a:srgbClr val="FFFFFF"/>
              </a:highlight>
              <a:latin typeface="Arial"/>
              <a:ea typeface="Arial"/>
              <a:cs typeface="Arial"/>
              <a:sym typeface="Arial"/>
            </a:endParaRPr>
          </a:p>
          <a:p>
            <a:pPr indent="0" lvl="0" marL="0" rtl="0" algn="l">
              <a:spcBef>
                <a:spcPts val="1000"/>
              </a:spcBef>
              <a:spcAft>
                <a:spcPts val="0"/>
              </a:spcAft>
              <a:buClr>
                <a:schemeClr val="dk1"/>
              </a:buClr>
              <a:buSzPts val="1100"/>
              <a:buFont typeface="Arial"/>
              <a:buNone/>
            </a:pPr>
            <a:r>
              <a:rPr lang="en-US" sz="1443">
                <a:solidFill>
                  <a:srgbClr val="273239"/>
                </a:solidFill>
                <a:highlight>
                  <a:srgbClr val="FFFFFF"/>
                </a:highlight>
                <a:latin typeface="Arial"/>
                <a:ea typeface="Arial"/>
                <a:cs typeface="Arial"/>
                <a:sym typeface="Arial"/>
              </a:rPr>
              <a:t>{</a:t>
            </a:r>
            <a:endParaRPr sz="1443">
              <a:solidFill>
                <a:srgbClr val="273239"/>
              </a:solidFill>
              <a:highlight>
                <a:srgbClr val="FFFFFF"/>
              </a:highlight>
              <a:latin typeface="Arial"/>
              <a:ea typeface="Arial"/>
              <a:cs typeface="Arial"/>
              <a:sym typeface="Arial"/>
            </a:endParaRPr>
          </a:p>
          <a:p>
            <a:pPr indent="0" lvl="0" marL="0" rtl="0" algn="l">
              <a:spcBef>
                <a:spcPts val="1000"/>
              </a:spcBef>
              <a:spcAft>
                <a:spcPts val="0"/>
              </a:spcAft>
              <a:buClr>
                <a:schemeClr val="dk1"/>
              </a:buClr>
              <a:buSzPts val="1100"/>
              <a:buFont typeface="Arial"/>
              <a:buNone/>
            </a:pPr>
            <a:r>
              <a:rPr lang="en-US" sz="1443">
                <a:solidFill>
                  <a:srgbClr val="273239"/>
                </a:solidFill>
                <a:highlight>
                  <a:srgbClr val="FFFFFF"/>
                </a:highlight>
                <a:latin typeface="Arial"/>
                <a:ea typeface="Arial"/>
                <a:cs typeface="Arial"/>
                <a:sym typeface="Arial"/>
              </a:rPr>
              <a:t>    int c = 0;</a:t>
            </a:r>
            <a:endParaRPr sz="1443">
              <a:solidFill>
                <a:srgbClr val="273239"/>
              </a:solidFill>
              <a:highlight>
                <a:srgbClr val="FFFFFF"/>
              </a:highlight>
              <a:latin typeface="Arial"/>
              <a:ea typeface="Arial"/>
              <a:cs typeface="Arial"/>
              <a:sym typeface="Arial"/>
            </a:endParaRPr>
          </a:p>
          <a:p>
            <a:pPr indent="0" lvl="0" marL="0" rtl="0" algn="l">
              <a:spcBef>
                <a:spcPts val="1000"/>
              </a:spcBef>
              <a:spcAft>
                <a:spcPts val="0"/>
              </a:spcAft>
              <a:buClr>
                <a:schemeClr val="dk1"/>
              </a:buClr>
              <a:buSzPts val="1100"/>
              <a:buFont typeface="Arial"/>
              <a:buNone/>
            </a:pPr>
            <a:r>
              <a:rPr lang="en-US" sz="1443">
                <a:solidFill>
                  <a:srgbClr val="273239"/>
                </a:solidFill>
                <a:highlight>
                  <a:srgbClr val="FFFFFF"/>
                </a:highlight>
                <a:latin typeface="Arial"/>
                <a:ea typeface="Arial"/>
                <a:cs typeface="Arial"/>
                <a:sym typeface="Arial"/>
              </a:rPr>
              <a:t>    if (isEmpty())</a:t>
            </a:r>
            <a:endParaRPr sz="1443">
              <a:solidFill>
                <a:srgbClr val="273239"/>
              </a:solidFill>
              <a:highlight>
                <a:srgbClr val="FFFFFF"/>
              </a:highlight>
              <a:latin typeface="Arial"/>
              <a:ea typeface="Arial"/>
              <a:cs typeface="Arial"/>
              <a:sym typeface="Arial"/>
            </a:endParaRPr>
          </a:p>
          <a:p>
            <a:pPr indent="0" lvl="0" marL="0" rtl="0" algn="l">
              <a:spcBef>
                <a:spcPts val="1000"/>
              </a:spcBef>
              <a:spcAft>
                <a:spcPts val="0"/>
              </a:spcAft>
              <a:buClr>
                <a:schemeClr val="dk1"/>
              </a:buClr>
              <a:buSzPts val="1100"/>
              <a:buFont typeface="Arial"/>
              <a:buNone/>
            </a:pPr>
            <a:r>
              <a:rPr lang="en-US" sz="1443">
                <a:solidFill>
                  <a:srgbClr val="273239"/>
                </a:solidFill>
                <a:highlight>
                  <a:srgbClr val="FFFFFF"/>
                </a:highlight>
                <a:latin typeface="Arial"/>
                <a:ea typeface="Arial"/>
                <a:cs typeface="Arial"/>
                <a:sym typeface="Arial"/>
              </a:rPr>
              <a:t>        printf("Stack is empty");</a:t>
            </a:r>
            <a:endParaRPr sz="1443">
              <a:solidFill>
                <a:srgbClr val="273239"/>
              </a:solidFill>
              <a:highlight>
                <a:srgbClr val="FFFFFF"/>
              </a:highlight>
              <a:latin typeface="Arial"/>
              <a:ea typeface="Arial"/>
              <a:cs typeface="Arial"/>
              <a:sym typeface="Arial"/>
            </a:endParaRPr>
          </a:p>
          <a:p>
            <a:pPr indent="0" lvl="0" marL="0" rtl="0" algn="l">
              <a:spcBef>
                <a:spcPts val="1000"/>
              </a:spcBef>
              <a:spcAft>
                <a:spcPts val="0"/>
              </a:spcAft>
              <a:buClr>
                <a:schemeClr val="dk1"/>
              </a:buClr>
              <a:buSzPts val="1100"/>
              <a:buFont typeface="Arial"/>
              <a:buNone/>
            </a:pPr>
            <a:r>
              <a:rPr lang="en-US" sz="1443">
                <a:solidFill>
                  <a:srgbClr val="273239"/>
                </a:solidFill>
                <a:highlight>
                  <a:srgbClr val="FFFFFF"/>
                </a:highlight>
                <a:latin typeface="Arial"/>
                <a:ea typeface="Arial"/>
                <a:cs typeface="Arial"/>
                <a:sym typeface="Arial"/>
              </a:rPr>
              <a:t>    else {</a:t>
            </a:r>
            <a:endParaRPr sz="1443">
              <a:solidFill>
                <a:srgbClr val="273239"/>
              </a:solidFill>
              <a:highlight>
                <a:srgbClr val="FFFFFF"/>
              </a:highlight>
              <a:latin typeface="Arial"/>
              <a:ea typeface="Arial"/>
              <a:cs typeface="Arial"/>
              <a:sym typeface="Arial"/>
            </a:endParaRPr>
          </a:p>
          <a:p>
            <a:pPr indent="0" lvl="0" marL="0" rtl="0" algn="l">
              <a:spcBef>
                <a:spcPts val="1000"/>
              </a:spcBef>
              <a:spcAft>
                <a:spcPts val="0"/>
              </a:spcAft>
              <a:buClr>
                <a:schemeClr val="dk1"/>
              </a:buClr>
              <a:buSzPts val="1100"/>
              <a:buFont typeface="Arial"/>
              <a:buNone/>
            </a:pPr>
            <a:r>
              <a:rPr lang="en-US" sz="1443">
                <a:solidFill>
                  <a:srgbClr val="273239"/>
                </a:solidFill>
                <a:highlight>
                  <a:srgbClr val="FFFFFF"/>
                </a:highlight>
                <a:latin typeface="Arial"/>
                <a:ea typeface="Arial"/>
                <a:cs typeface="Arial"/>
                <a:sym typeface="Arial"/>
              </a:rPr>
              <a:t>        struct Node* ptr = start;</a:t>
            </a:r>
            <a:endParaRPr sz="1443">
              <a:solidFill>
                <a:srgbClr val="273239"/>
              </a:solidFill>
              <a:highlight>
                <a:srgbClr val="FFFFFF"/>
              </a:highlight>
              <a:latin typeface="Arial"/>
              <a:ea typeface="Arial"/>
              <a:cs typeface="Arial"/>
              <a:sym typeface="Arial"/>
            </a:endParaRPr>
          </a:p>
          <a:p>
            <a:pPr indent="0" lvl="0" marL="0" rtl="0" algn="l">
              <a:spcBef>
                <a:spcPts val="1000"/>
              </a:spcBef>
              <a:spcAft>
                <a:spcPts val="0"/>
              </a:spcAft>
              <a:buClr>
                <a:schemeClr val="dk1"/>
              </a:buClr>
              <a:buSzPts val="1100"/>
              <a:buFont typeface="Arial"/>
              <a:buNone/>
            </a:pPr>
            <a:r>
              <a:rPr lang="en-US" sz="1443">
                <a:solidFill>
                  <a:srgbClr val="273239"/>
                </a:solidFill>
                <a:highlight>
                  <a:srgbClr val="FFFFFF"/>
                </a:highlight>
                <a:latin typeface="Arial"/>
                <a:ea typeface="Arial"/>
                <a:cs typeface="Arial"/>
                <a:sym typeface="Arial"/>
              </a:rPr>
              <a:t>        while (ptr != NULL) {</a:t>
            </a:r>
            <a:endParaRPr sz="1443">
              <a:solidFill>
                <a:srgbClr val="273239"/>
              </a:solidFill>
              <a:highlight>
                <a:srgbClr val="FFFFFF"/>
              </a:highlight>
              <a:latin typeface="Arial"/>
              <a:ea typeface="Arial"/>
              <a:cs typeface="Arial"/>
              <a:sym typeface="Arial"/>
            </a:endParaRPr>
          </a:p>
          <a:p>
            <a:pPr indent="0" lvl="0" marL="0" rtl="0" algn="l">
              <a:spcBef>
                <a:spcPts val="1000"/>
              </a:spcBef>
              <a:spcAft>
                <a:spcPts val="0"/>
              </a:spcAft>
              <a:buClr>
                <a:schemeClr val="dk1"/>
              </a:buClr>
              <a:buSzPts val="1100"/>
              <a:buFont typeface="Arial"/>
              <a:buNone/>
            </a:pPr>
            <a:r>
              <a:rPr lang="en-US" sz="1443">
                <a:solidFill>
                  <a:srgbClr val="273239"/>
                </a:solidFill>
                <a:highlight>
                  <a:srgbClr val="FFFFFF"/>
                </a:highlight>
                <a:latin typeface="Arial"/>
                <a:ea typeface="Arial"/>
                <a:cs typeface="Arial"/>
                <a:sym typeface="Arial"/>
              </a:rPr>
              <a:t>            c++;</a:t>
            </a:r>
            <a:endParaRPr sz="1443">
              <a:solidFill>
                <a:srgbClr val="273239"/>
              </a:solidFill>
              <a:highlight>
                <a:srgbClr val="FFFFFF"/>
              </a:highlight>
              <a:latin typeface="Arial"/>
              <a:ea typeface="Arial"/>
              <a:cs typeface="Arial"/>
              <a:sym typeface="Arial"/>
            </a:endParaRPr>
          </a:p>
          <a:p>
            <a:pPr indent="0" lvl="0" marL="0" rtl="0" algn="l">
              <a:spcBef>
                <a:spcPts val="1000"/>
              </a:spcBef>
              <a:spcAft>
                <a:spcPts val="0"/>
              </a:spcAft>
              <a:buClr>
                <a:schemeClr val="dk1"/>
              </a:buClr>
              <a:buSzPts val="1100"/>
              <a:buFont typeface="Arial"/>
              <a:buNone/>
            </a:pPr>
            <a:r>
              <a:rPr lang="en-US" sz="1443">
                <a:solidFill>
                  <a:srgbClr val="273239"/>
                </a:solidFill>
                <a:highlight>
                  <a:srgbClr val="FFFFFF"/>
                </a:highlight>
                <a:latin typeface="Arial"/>
                <a:ea typeface="Arial"/>
                <a:cs typeface="Arial"/>
                <a:sym typeface="Arial"/>
              </a:rPr>
              <a:t>            ptr = ptr-&gt;next;</a:t>
            </a:r>
            <a:endParaRPr sz="1443">
              <a:solidFill>
                <a:srgbClr val="273239"/>
              </a:solidFill>
              <a:highlight>
                <a:srgbClr val="FFFFFF"/>
              </a:highlight>
              <a:latin typeface="Arial"/>
              <a:ea typeface="Arial"/>
              <a:cs typeface="Arial"/>
              <a:sym typeface="Arial"/>
            </a:endParaRPr>
          </a:p>
          <a:p>
            <a:pPr indent="0" lvl="0" marL="0" rtl="0" algn="l">
              <a:spcBef>
                <a:spcPts val="1000"/>
              </a:spcBef>
              <a:spcAft>
                <a:spcPts val="0"/>
              </a:spcAft>
              <a:buClr>
                <a:schemeClr val="dk1"/>
              </a:buClr>
              <a:buSzPts val="1100"/>
              <a:buFont typeface="Arial"/>
              <a:buNone/>
            </a:pPr>
            <a:r>
              <a:rPr lang="en-US" sz="1443">
                <a:solidFill>
                  <a:srgbClr val="273239"/>
                </a:solidFill>
                <a:highlight>
                  <a:srgbClr val="FFFFFF"/>
                </a:highlight>
                <a:latin typeface="Arial"/>
                <a:ea typeface="Arial"/>
                <a:cs typeface="Arial"/>
                <a:sym typeface="Arial"/>
              </a:rPr>
              <a:t>        }</a:t>
            </a:r>
            <a:endParaRPr sz="1443">
              <a:solidFill>
                <a:srgbClr val="273239"/>
              </a:solidFill>
              <a:highlight>
                <a:srgbClr val="FFFFFF"/>
              </a:highlight>
              <a:latin typeface="Arial"/>
              <a:ea typeface="Arial"/>
              <a:cs typeface="Arial"/>
              <a:sym typeface="Arial"/>
            </a:endParaRPr>
          </a:p>
          <a:p>
            <a:pPr indent="0" lvl="0" marL="0" rtl="0" algn="l">
              <a:spcBef>
                <a:spcPts val="1000"/>
              </a:spcBef>
              <a:spcAft>
                <a:spcPts val="0"/>
              </a:spcAft>
              <a:buClr>
                <a:schemeClr val="dk1"/>
              </a:buClr>
              <a:buSzPts val="1100"/>
              <a:buFont typeface="Arial"/>
              <a:buNone/>
            </a:pPr>
            <a:r>
              <a:rPr lang="en-US" sz="1443">
                <a:solidFill>
                  <a:srgbClr val="273239"/>
                </a:solidFill>
                <a:highlight>
                  <a:srgbClr val="FFFFFF"/>
                </a:highlight>
                <a:latin typeface="Arial"/>
                <a:ea typeface="Arial"/>
                <a:cs typeface="Arial"/>
                <a:sym typeface="Arial"/>
              </a:rPr>
              <a:t>    }</a:t>
            </a:r>
            <a:endParaRPr sz="1443">
              <a:solidFill>
                <a:srgbClr val="273239"/>
              </a:solidFill>
              <a:highlight>
                <a:srgbClr val="FFFFFF"/>
              </a:highlight>
              <a:latin typeface="Arial"/>
              <a:ea typeface="Arial"/>
              <a:cs typeface="Arial"/>
              <a:sym typeface="Arial"/>
            </a:endParaRPr>
          </a:p>
          <a:p>
            <a:pPr indent="0" lvl="0" marL="0" rtl="0" algn="l">
              <a:spcBef>
                <a:spcPts val="1000"/>
              </a:spcBef>
              <a:spcAft>
                <a:spcPts val="0"/>
              </a:spcAft>
              <a:buClr>
                <a:schemeClr val="dk1"/>
              </a:buClr>
              <a:buSzPts val="1100"/>
              <a:buFont typeface="Arial"/>
              <a:buNone/>
            </a:pPr>
            <a:r>
              <a:rPr lang="en-US" sz="1443">
                <a:solidFill>
                  <a:srgbClr val="273239"/>
                </a:solidFill>
                <a:highlight>
                  <a:srgbClr val="FFFFFF"/>
                </a:highlight>
                <a:latin typeface="Arial"/>
                <a:ea typeface="Arial"/>
                <a:cs typeface="Arial"/>
                <a:sym typeface="Arial"/>
              </a:rPr>
              <a:t>    printf(" Size of the stack is : %d \n ", c);</a:t>
            </a:r>
            <a:endParaRPr sz="1443">
              <a:solidFill>
                <a:srgbClr val="273239"/>
              </a:solidFill>
              <a:highlight>
                <a:srgbClr val="FFFFFF"/>
              </a:highlight>
              <a:latin typeface="Arial"/>
              <a:ea typeface="Arial"/>
              <a:cs typeface="Arial"/>
              <a:sym typeface="Arial"/>
            </a:endParaRPr>
          </a:p>
          <a:p>
            <a:pPr indent="0" lvl="0" marL="0" rtl="0" algn="l">
              <a:spcBef>
                <a:spcPts val="1000"/>
              </a:spcBef>
              <a:spcAft>
                <a:spcPts val="0"/>
              </a:spcAft>
              <a:buClr>
                <a:schemeClr val="dk1"/>
              </a:buClr>
              <a:buSzPts val="1100"/>
              <a:buFont typeface="Arial"/>
              <a:buNone/>
            </a:pPr>
            <a:r>
              <a:rPr lang="en-US" sz="1443">
                <a:solidFill>
                  <a:srgbClr val="273239"/>
                </a:solidFill>
                <a:highlight>
                  <a:srgbClr val="FFFFFF"/>
                </a:highlight>
                <a:latin typeface="Arial"/>
                <a:ea typeface="Arial"/>
                <a:cs typeface="Arial"/>
                <a:sym typeface="Arial"/>
              </a:rPr>
              <a:t>}</a:t>
            </a:r>
            <a:endParaRPr sz="1443">
              <a:solidFill>
                <a:srgbClr val="273239"/>
              </a:solidFill>
              <a:highlight>
                <a:srgbClr val="FFFFFF"/>
              </a:highlight>
              <a:latin typeface="Arial"/>
              <a:ea typeface="Arial"/>
              <a:cs typeface="Arial"/>
              <a:sym typeface="Arial"/>
            </a:endParaRPr>
          </a:p>
          <a:p>
            <a:pPr indent="0" lvl="0" marL="0" rtl="0" algn="l">
              <a:spcBef>
                <a:spcPts val="1000"/>
              </a:spcBef>
              <a:spcAft>
                <a:spcPts val="0"/>
              </a:spcAft>
              <a:buNone/>
            </a:pPr>
            <a:r>
              <a:t/>
            </a:r>
            <a:endParaRPr sz="1700">
              <a:solidFill>
                <a:srgbClr val="273239"/>
              </a:solidFill>
              <a:highlight>
                <a:srgbClr val="FFFFFF"/>
              </a:highlight>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1b91d84ad5c_0_112"/>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Stack using doubly linked list</a:t>
            </a:r>
            <a:endParaRPr/>
          </a:p>
        </p:txBody>
      </p:sp>
      <p:sp>
        <p:nvSpPr>
          <p:cNvPr id="225" name="Google Shape;225;g1b91d84ad5c_0_112"/>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en-US" sz="2000">
                <a:solidFill>
                  <a:srgbClr val="273239"/>
                </a:solidFill>
                <a:highlight>
                  <a:srgbClr val="FFFFFF"/>
                </a:highlight>
                <a:latin typeface="Arial"/>
                <a:ea typeface="Arial"/>
                <a:cs typeface="Arial"/>
                <a:sym typeface="Arial"/>
              </a:rPr>
              <a:t>topElement</a:t>
            </a:r>
            <a:endParaRPr b="1" sz="2000">
              <a:solidFill>
                <a:srgbClr val="273239"/>
              </a:solidFill>
              <a:highlight>
                <a:srgbClr val="FFFFFF"/>
              </a:highlight>
              <a:latin typeface="Arial"/>
              <a:ea typeface="Arial"/>
              <a:cs typeface="Arial"/>
              <a:sym typeface="Arial"/>
            </a:endParaRPr>
          </a:p>
          <a:p>
            <a:pPr indent="0" lvl="0" marL="0" rtl="0" algn="l">
              <a:spcBef>
                <a:spcPts val="1000"/>
              </a:spcBef>
              <a:spcAft>
                <a:spcPts val="0"/>
              </a:spcAft>
              <a:buNone/>
            </a:pPr>
            <a:r>
              <a:rPr lang="en-US" sz="1400">
                <a:solidFill>
                  <a:srgbClr val="273239"/>
                </a:solidFill>
                <a:highlight>
                  <a:srgbClr val="FFFFFF"/>
                </a:highlight>
                <a:latin typeface="Arial"/>
                <a:ea typeface="Arial"/>
                <a:cs typeface="Arial"/>
                <a:sym typeface="Arial"/>
              </a:rPr>
              <a:t>If the stack is empty, then there is no top element. Otherwise, print the element at the </a:t>
            </a:r>
            <a:r>
              <a:rPr b="1" lang="en-US" sz="1400">
                <a:solidFill>
                  <a:srgbClr val="273239"/>
                </a:solidFill>
                <a:highlight>
                  <a:srgbClr val="FFFFFF"/>
                </a:highlight>
                <a:latin typeface="Arial"/>
                <a:ea typeface="Arial"/>
                <a:cs typeface="Arial"/>
                <a:sym typeface="Arial"/>
              </a:rPr>
              <a:t>top</a:t>
            </a:r>
            <a:r>
              <a:rPr lang="en-US" sz="1400">
                <a:solidFill>
                  <a:srgbClr val="273239"/>
                </a:solidFill>
                <a:highlight>
                  <a:srgbClr val="FFFFFF"/>
                </a:highlight>
                <a:latin typeface="Arial"/>
                <a:ea typeface="Arial"/>
                <a:cs typeface="Arial"/>
                <a:sym typeface="Arial"/>
              </a:rPr>
              <a:t> node of the stack.</a:t>
            </a:r>
            <a:endParaRPr sz="1400">
              <a:solidFill>
                <a:srgbClr val="273239"/>
              </a:solidFill>
              <a:highlight>
                <a:srgbClr val="FFFFFF"/>
              </a:highlight>
              <a:latin typeface="Arial"/>
              <a:ea typeface="Arial"/>
              <a:cs typeface="Arial"/>
              <a:sym typeface="Arial"/>
            </a:endParaRPr>
          </a:p>
          <a:p>
            <a:pPr indent="0" lvl="0" marL="0" rtl="0" algn="l">
              <a:spcBef>
                <a:spcPts val="1000"/>
              </a:spcBef>
              <a:spcAft>
                <a:spcPts val="0"/>
              </a:spcAft>
              <a:buClr>
                <a:schemeClr val="dk1"/>
              </a:buClr>
              <a:buSzPts val="1100"/>
              <a:buFont typeface="Arial"/>
              <a:buNone/>
            </a:pPr>
            <a:r>
              <a:rPr lang="en-US" sz="1400">
                <a:solidFill>
                  <a:srgbClr val="273239"/>
                </a:solidFill>
                <a:highlight>
                  <a:srgbClr val="FFFFFF"/>
                </a:highlight>
                <a:latin typeface="Arial"/>
                <a:ea typeface="Arial"/>
                <a:cs typeface="Arial"/>
                <a:sym typeface="Arial"/>
              </a:rPr>
              <a:t>void topelement()</a:t>
            </a:r>
            <a:endParaRPr sz="1400">
              <a:solidFill>
                <a:srgbClr val="273239"/>
              </a:solidFill>
              <a:highlight>
                <a:srgbClr val="FFFFFF"/>
              </a:highlight>
              <a:latin typeface="Arial"/>
              <a:ea typeface="Arial"/>
              <a:cs typeface="Arial"/>
              <a:sym typeface="Arial"/>
            </a:endParaRPr>
          </a:p>
          <a:p>
            <a:pPr indent="0" lvl="0" marL="0" rtl="0" algn="l">
              <a:spcBef>
                <a:spcPts val="1000"/>
              </a:spcBef>
              <a:spcAft>
                <a:spcPts val="0"/>
              </a:spcAft>
              <a:buClr>
                <a:schemeClr val="dk1"/>
              </a:buClr>
              <a:buSzPts val="1100"/>
              <a:buFont typeface="Arial"/>
              <a:buNone/>
            </a:pPr>
            <a:r>
              <a:rPr lang="en-US" sz="1400">
                <a:solidFill>
                  <a:srgbClr val="273239"/>
                </a:solidFill>
                <a:highlight>
                  <a:srgbClr val="FFFFFF"/>
                </a:highlight>
                <a:latin typeface="Arial"/>
                <a:ea typeface="Arial"/>
                <a:cs typeface="Arial"/>
                <a:sym typeface="Arial"/>
              </a:rPr>
              <a:t>{</a:t>
            </a:r>
            <a:endParaRPr sz="1400">
              <a:solidFill>
                <a:srgbClr val="273239"/>
              </a:solidFill>
              <a:highlight>
                <a:srgbClr val="FFFFFF"/>
              </a:highlight>
              <a:latin typeface="Arial"/>
              <a:ea typeface="Arial"/>
              <a:cs typeface="Arial"/>
              <a:sym typeface="Arial"/>
            </a:endParaRPr>
          </a:p>
          <a:p>
            <a:pPr indent="0" lvl="0" marL="0" rtl="0" algn="l">
              <a:spcBef>
                <a:spcPts val="1000"/>
              </a:spcBef>
              <a:spcAft>
                <a:spcPts val="0"/>
              </a:spcAft>
              <a:buClr>
                <a:schemeClr val="dk1"/>
              </a:buClr>
              <a:buSzPts val="1100"/>
              <a:buFont typeface="Arial"/>
              <a:buNone/>
            </a:pPr>
            <a:r>
              <a:rPr lang="en-US" sz="1400">
                <a:solidFill>
                  <a:srgbClr val="273239"/>
                </a:solidFill>
                <a:highlight>
                  <a:srgbClr val="FFFFFF"/>
                </a:highlight>
                <a:latin typeface="Arial"/>
                <a:ea typeface="Arial"/>
                <a:cs typeface="Arial"/>
                <a:sym typeface="Arial"/>
              </a:rPr>
              <a:t>    if (isEmpty())</a:t>
            </a:r>
            <a:endParaRPr sz="1400">
              <a:solidFill>
                <a:srgbClr val="273239"/>
              </a:solidFill>
              <a:highlight>
                <a:srgbClr val="FFFFFF"/>
              </a:highlight>
              <a:latin typeface="Arial"/>
              <a:ea typeface="Arial"/>
              <a:cs typeface="Arial"/>
              <a:sym typeface="Arial"/>
            </a:endParaRPr>
          </a:p>
          <a:p>
            <a:pPr indent="0" lvl="0" marL="0" rtl="0" algn="l">
              <a:spcBef>
                <a:spcPts val="1000"/>
              </a:spcBef>
              <a:spcAft>
                <a:spcPts val="0"/>
              </a:spcAft>
              <a:buClr>
                <a:schemeClr val="dk1"/>
              </a:buClr>
              <a:buSzPts val="1100"/>
              <a:buFont typeface="Arial"/>
              <a:buNone/>
            </a:pPr>
            <a:r>
              <a:rPr lang="en-US" sz="1400">
                <a:solidFill>
                  <a:srgbClr val="273239"/>
                </a:solidFill>
                <a:highlight>
                  <a:srgbClr val="FFFFFF"/>
                </a:highlight>
                <a:latin typeface="Arial"/>
                <a:ea typeface="Arial"/>
                <a:cs typeface="Arial"/>
                <a:sym typeface="Arial"/>
              </a:rPr>
              <a:t>        printf("Stack is empty");</a:t>
            </a:r>
            <a:endParaRPr sz="1400">
              <a:solidFill>
                <a:srgbClr val="273239"/>
              </a:solidFill>
              <a:highlight>
                <a:srgbClr val="FFFFFF"/>
              </a:highlight>
              <a:latin typeface="Arial"/>
              <a:ea typeface="Arial"/>
              <a:cs typeface="Arial"/>
              <a:sym typeface="Arial"/>
            </a:endParaRPr>
          </a:p>
          <a:p>
            <a:pPr indent="0" lvl="0" marL="0" rtl="0" algn="l">
              <a:spcBef>
                <a:spcPts val="1000"/>
              </a:spcBef>
              <a:spcAft>
                <a:spcPts val="0"/>
              </a:spcAft>
              <a:buClr>
                <a:schemeClr val="dk1"/>
              </a:buClr>
              <a:buSzPts val="1100"/>
              <a:buFont typeface="Arial"/>
              <a:buNone/>
            </a:pPr>
            <a:r>
              <a:rPr lang="en-US" sz="1400">
                <a:solidFill>
                  <a:srgbClr val="273239"/>
                </a:solidFill>
                <a:highlight>
                  <a:srgbClr val="FFFFFF"/>
                </a:highlight>
                <a:latin typeface="Arial"/>
                <a:ea typeface="Arial"/>
                <a:cs typeface="Arial"/>
                <a:sym typeface="Arial"/>
              </a:rPr>
              <a:t>    else</a:t>
            </a:r>
            <a:endParaRPr sz="1400">
              <a:solidFill>
                <a:srgbClr val="273239"/>
              </a:solidFill>
              <a:highlight>
                <a:srgbClr val="FFFFFF"/>
              </a:highlight>
              <a:latin typeface="Arial"/>
              <a:ea typeface="Arial"/>
              <a:cs typeface="Arial"/>
              <a:sym typeface="Arial"/>
            </a:endParaRPr>
          </a:p>
          <a:p>
            <a:pPr indent="0" lvl="0" marL="0" rtl="0" algn="l">
              <a:spcBef>
                <a:spcPts val="1000"/>
              </a:spcBef>
              <a:spcAft>
                <a:spcPts val="0"/>
              </a:spcAft>
              <a:buClr>
                <a:schemeClr val="dk1"/>
              </a:buClr>
              <a:buSzPts val="1100"/>
              <a:buFont typeface="Arial"/>
              <a:buNone/>
            </a:pPr>
            <a:r>
              <a:rPr lang="en-US" sz="1400">
                <a:solidFill>
                  <a:srgbClr val="273239"/>
                </a:solidFill>
                <a:highlight>
                  <a:srgbClr val="FFFFFF"/>
                </a:highlight>
                <a:latin typeface="Arial"/>
                <a:ea typeface="Arial"/>
                <a:cs typeface="Arial"/>
                <a:sym typeface="Arial"/>
              </a:rPr>
              <a:t>        printf(</a:t>
            </a:r>
            <a:endParaRPr sz="1400">
              <a:solidFill>
                <a:srgbClr val="273239"/>
              </a:solidFill>
              <a:highlight>
                <a:srgbClr val="FFFFFF"/>
              </a:highlight>
              <a:latin typeface="Arial"/>
              <a:ea typeface="Arial"/>
              <a:cs typeface="Arial"/>
              <a:sym typeface="Arial"/>
            </a:endParaRPr>
          </a:p>
          <a:p>
            <a:pPr indent="0" lvl="0" marL="0" rtl="0" algn="l">
              <a:spcBef>
                <a:spcPts val="1000"/>
              </a:spcBef>
              <a:spcAft>
                <a:spcPts val="0"/>
              </a:spcAft>
              <a:buClr>
                <a:schemeClr val="dk1"/>
              </a:buClr>
              <a:buSzPts val="1100"/>
              <a:buFont typeface="Arial"/>
              <a:buNone/>
            </a:pPr>
            <a:r>
              <a:rPr lang="en-US" sz="1400">
                <a:solidFill>
                  <a:srgbClr val="273239"/>
                </a:solidFill>
                <a:highlight>
                  <a:srgbClr val="FFFFFF"/>
                </a:highlight>
                <a:latin typeface="Arial"/>
                <a:ea typeface="Arial"/>
                <a:cs typeface="Arial"/>
                <a:sym typeface="Arial"/>
              </a:rPr>
              <a:t>            "The element at top of the stack is : %d   \n",</a:t>
            </a:r>
            <a:endParaRPr sz="1400">
              <a:solidFill>
                <a:srgbClr val="273239"/>
              </a:solidFill>
              <a:highlight>
                <a:srgbClr val="FFFFFF"/>
              </a:highlight>
              <a:latin typeface="Arial"/>
              <a:ea typeface="Arial"/>
              <a:cs typeface="Arial"/>
              <a:sym typeface="Arial"/>
            </a:endParaRPr>
          </a:p>
          <a:p>
            <a:pPr indent="0" lvl="0" marL="0" rtl="0" algn="l">
              <a:spcBef>
                <a:spcPts val="1000"/>
              </a:spcBef>
              <a:spcAft>
                <a:spcPts val="0"/>
              </a:spcAft>
              <a:buClr>
                <a:schemeClr val="dk1"/>
              </a:buClr>
              <a:buSzPts val="1100"/>
              <a:buFont typeface="Arial"/>
              <a:buNone/>
            </a:pPr>
            <a:r>
              <a:rPr lang="en-US" sz="1400">
                <a:solidFill>
                  <a:srgbClr val="273239"/>
                </a:solidFill>
                <a:highlight>
                  <a:srgbClr val="FFFFFF"/>
                </a:highlight>
                <a:latin typeface="Arial"/>
                <a:ea typeface="Arial"/>
                <a:cs typeface="Arial"/>
                <a:sym typeface="Arial"/>
              </a:rPr>
              <a:t>            top-&gt;data);</a:t>
            </a:r>
            <a:endParaRPr sz="1400">
              <a:solidFill>
                <a:srgbClr val="273239"/>
              </a:solidFill>
              <a:highlight>
                <a:srgbClr val="FFFFFF"/>
              </a:highlight>
              <a:latin typeface="Arial"/>
              <a:ea typeface="Arial"/>
              <a:cs typeface="Arial"/>
              <a:sym typeface="Arial"/>
            </a:endParaRPr>
          </a:p>
          <a:p>
            <a:pPr indent="0" lvl="0" marL="0" rtl="0" algn="l">
              <a:spcBef>
                <a:spcPts val="1000"/>
              </a:spcBef>
              <a:spcAft>
                <a:spcPts val="0"/>
              </a:spcAft>
              <a:buClr>
                <a:schemeClr val="dk1"/>
              </a:buClr>
              <a:buSzPts val="1100"/>
              <a:buFont typeface="Arial"/>
              <a:buNone/>
            </a:pPr>
            <a:r>
              <a:rPr lang="en-US" sz="1400">
                <a:solidFill>
                  <a:srgbClr val="273239"/>
                </a:solidFill>
                <a:highlight>
                  <a:srgbClr val="FFFFFF"/>
                </a:highlight>
                <a:latin typeface="Arial"/>
                <a:ea typeface="Arial"/>
                <a:cs typeface="Arial"/>
                <a:sym typeface="Arial"/>
              </a:rPr>
              <a:t>}</a:t>
            </a:r>
            <a:endParaRPr sz="1400">
              <a:solidFill>
                <a:srgbClr val="273239"/>
              </a:solidFill>
              <a:highlight>
                <a:srgbClr val="FFFFFF"/>
              </a:highlight>
              <a:latin typeface="Arial"/>
              <a:ea typeface="Arial"/>
              <a:cs typeface="Arial"/>
              <a:sym typeface="Arial"/>
            </a:endParaRPr>
          </a:p>
          <a:p>
            <a:pPr indent="0" lvl="0" marL="0" rtl="0" algn="l">
              <a:spcBef>
                <a:spcPts val="1000"/>
              </a:spcBef>
              <a:spcAft>
                <a:spcPts val="0"/>
              </a:spcAft>
              <a:buNone/>
            </a:pPr>
            <a:r>
              <a:t/>
            </a:r>
            <a:endParaRPr sz="1400">
              <a:solidFill>
                <a:srgbClr val="273239"/>
              </a:solidFill>
              <a:highlight>
                <a:srgbClr val="FFFFFF"/>
              </a:highlight>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1b91d84ad5c_0_119"/>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Stack using doubly linked list</a:t>
            </a:r>
            <a:endParaRPr/>
          </a:p>
        </p:txBody>
      </p:sp>
      <p:sp>
        <p:nvSpPr>
          <p:cNvPr id="231" name="Google Shape;231;g1b91d84ad5c_0_119"/>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en-US" sz="2000">
                <a:solidFill>
                  <a:srgbClr val="273239"/>
                </a:solidFill>
                <a:highlight>
                  <a:srgbClr val="FFFFFF"/>
                </a:highlight>
                <a:latin typeface="Arial"/>
                <a:ea typeface="Arial"/>
                <a:cs typeface="Arial"/>
                <a:sym typeface="Arial"/>
              </a:rPr>
              <a:t>topElement</a:t>
            </a:r>
            <a:endParaRPr b="1" sz="2000">
              <a:solidFill>
                <a:srgbClr val="273239"/>
              </a:solidFill>
              <a:highlight>
                <a:srgbClr val="FFFFFF"/>
              </a:highlight>
              <a:latin typeface="Arial"/>
              <a:ea typeface="Arial"/>
              <a:cs typeface="Arial"/>
              <a:sym typeface="Arial"/>
            </a:endParaRPr>
          </a:p>
          <a:p>
            <a:pPr indent="0" lvl="0" marL="0" rtl="0" algn="l">
              <a:spcBef>
                <a:spcPts val="1000"/>
              </a:spcBef>
              <a:spcAft>
                <a:spcPts val="0"/>
              </a:spcAft>
              <a:buNone/>
            </a:pPr>
            <a:r>
              <a:rPr lang="en-US" sz="1400">
                <a:solidFill>
                  <a:srgbClr val="273239"/>
                </a:solidFill>
                <a:highlight>
                  <a:srgbClr val="FFFFFF"/>
                </a:highlight>
                <a:latin typeface="Arial"/>
                <a:ea typeface="Arial"/>
                <a:cs typeface="Arial"/>
                <a:sym typeface="Arial"/>
              </a:rPr>
              <a:t>If the stack is empty, then there is no top element. Otherwise, print the element at the </a:t>
            </a:r>
            <a:r>
              <a:rPr b="1" lang="en-US" sz="1400">
                <a:solidFill>
                  <a:srgbClr val="273239"/>
                </a:solidFill>
                <a:highlight>
                  <a:srgbClr val="FFFFFF"/>
                </a:highlight>
                <a:latin typeface="Arial"/>
                <a:ea typeface="Arial"/>
                <a:cs typeface="Arial"/>
                <a:sym typeface="Arial"/>
              </a:rPr>
              <a:t>top</a:t>
            </a:r>
            <a:r>
              <a:rPr lang="en-US" sz="1400">
                <a:solidFill>
                  <a:srgbClr val="273239"/>
                </a:solidFill>
                <a:highlight>
                  <a:srgbClr val="FFFFFF"/>
                </a:highlight>
                <a:latin typeface="Arial"/>
                <a:ea typeface="Arial"/>
                <a:cs typeface="Arial"/>
                <a:sym typeface="Arial"/>
              </a:rPr>
              <a:t> node of the stack.</a:t>
            </a:r>
            <a:endParaRPr sz="1400">
              <a:solidFill>
                <a:srgbClr val="273239"/>
              </a:solidFill>
              <a:highlight>
                <a:srgbClr val="FFFFFF"/>
              </a:highlight>
              <a:latin typeface="Arial"/>
              <a:ea typeface="Arial"/>
              <a:cs typeface="Arial"/>
              <a:sym typeface="Arial"/>
            </a:endParaRPr>
          </a:p>
          <a:p>
            <a:pPr indent="0" lvl="0" marL="0" rtl="0" algn="l">
              <a:spcBef>
                <a:spcPts val="1000"/>
              </a:spcBef>
              <a:spcAft>
                <a:spcPts val="0"/>
              </a:spcAft>
              <a:buNone/>
            </a:pPr>
            <a:r>
              <a:rPr lang="en-US" sz="1400">
                <a:solidFill>
                  <a:srgbClr val="273239"/>
                </a:solidFill>
                <a:highlight>
                  <a:srgbClr val="FFFFFF"/>
                </a:highlight>
                <a:latin typeface="Arial"/>
                <a:ea typeface="Arial"/>
                <a:cs typeface="Arial"/>
                <a:sym typeface="Arial"/>
              </a:rPr>
              <a:t>void topelement()</a:t>
            </a:r>
            <a:endParaRPr sz="1400">
              <a:solidFill>
                <a:srgbClr val="273239"/>
              </a:solidFill>
              <a:highlight>
                <a:srgbClr val="FFFFFF"/>
              </a:highlight>
              <a:latin typeface="Arial"/>
              <a:ea typeface="Arial"/>
              <a:cs typeface="Arial"/>
              <a:sym typeface="Arial"/>
            </a:endParaRPr>
          </a:p>
          <a:p>
            <a:pPr indent="0" lvl="0" marL="0" rtl="0" algn="l">
              <a:spcBef>
                <a:spcPts val="1000"/>
              </a:spcBef>
              <a:spcAft>
                <a:spcPts val="0"/>
              </a:spcAft>
              <a:buNone/>
            </a:pPr>
            <a:r>
              <a:rPr lang="en-US" sz="1400">
                <a:solidFill>
                  <a:srgbClr val="273239"/>
                </a:solidFill>
                <a:highlight>
                  <a:srgbClr val="FFFFFF"/>
                </a:highlight>
                <a:latin typeface="Arial"/>
                <a:ea typeface="Arial"/>
                <a:cs typeface="Arial"/>
                <a:sym typeface="Arial"/>
              </a:rPr>
              <a:t>{</a:t>
            </a:r>
            <a:endParaRPr sz="1400">
              <a:solidFill>
                <a:srgbClr val="273239"/>
              </a:solidFill>
              <a:highlight>
                <a:srgbClr val="FFFFFF"/>
              </a:highlight>
              <a:latin typeface="Arial"/>
              <a:ea typeface="Arial"/>
              <a:cs typeface="Arial"/>
              <a:sym typeface="Arial"/>
            </a:endParaRPr>
          </a:p>
          <a:p>
            <a:pPr indent="0" lvl="0" marL="0" rtl="0" algn="l">
              <a:spcBef>
                <a:spcPts val="1000"/>
              </a:spcBef>
              <a:spcAft>
                <a:spcPts val="0"/>
              </a:spcAft>
              <a:buNone/>
            </a:pPr>
            <a:r>
              <a:rPr lang="en-US" sz="1400">
                <a:solidFill>
                  <a:srgbClr val="273239"/>
                </a:solidFill>
                <a:highlight>
                  <a:srgbClr val="FFFFFF"/>
                </a:highlight>
                <a:latin typeface="Arial"/>
                <a:ea typeface="Arial"/>
                <a:cs typeface="Arial"/>
                <a:sym typeface="Arial"/>
              </a:rPr>
              <a:t>    if (isEmpty())</a:t>
            </a:r>
            <a:endParaRPr sz="1400">
              <a:solidFill>
                <a:srgbClr val="273239"/>
              </a:solidFill>
              <a:highlight>
                <a:srgbClr val="FFFFFF"/>
              </a:highlight>
              <a:latin typeface="Arial"/>
              <a:ea typeface="Arial"/>
              <a:cs typeface="Arial"/>
              <a:sym typeface="Arial"/>
            </a:endParaRPr>
          </a:p>
          <a:p>
            <a:pPr indent="0" lvl="0" marL="0" rtl="0" algn="l">
              <a:spcBef>
                <a:spcPts val="1000"/>
              </a:spcBef>
              <a:spcAft>
                <a:spcPts val="0"/>
              </a:spcAft>
              <a:buNone/>
            </a:pPr>
            <a:r>
              <a:rPr lang="en-US" sz="1400">
                <a:solidFill>
                  <a:srgbClr val="273239"/>
                </a:solidFill>
                <a:highlight>
                  <a:srgbClr val="FFFFFF"/>
                </a:highlight>
                <a:latin typeface="Arial"/>
                <a:ea typeface="Arial"/>
                <a:cs typeface="Arial"/>
                <a:sym typeface="Arial"/>
              </a:rPr>
              <a:t>        printf("Stack is empty");</a:t>
            </a:r>
            <a:endParaRPr sz="1400">
              <a:solidFill>
                <a:srgbClr val="273239"/>
              </a:solidFill>
              <a:highlight>
                <a:srgbClr val="FFFFFF"/>
              </a:highlight>
              <a:latin typeface="Arial"/>
              <a:ea typeface="Arial"/>
              <a:cs typeface="Arial"/>
              <a:sym typeface="Arial"/>
            </a:endParaRPr>
          </a:p>
          <a:p>
            <a:pPr indent="0" lvl="0" marL="0" rtl="0" algn="l">
              <a:spcBef>
                <a:spcPts val="1000"/>
              </a:spcBef>
              <a:spcAft>
                <a:spcPts val="0"/>
              </a:spcAft>
              <a:buNone/>
            </a:pPr>
            <a:r>
              <a:rPr lang="en-US" sz="1400">
                <a:solidFill>
                  <a:srgbClr val="273239"/>
                </a:solidFill>
                <a:highlight>
                  <a:srgbClr val="FFFFFF"/>
                </a:highlight>
                <a:latin typeface="Arial"/>
                <a:ea typeface="Arial"/>
                <a:cs typeface="Arial"/>
                <a:sym typeface="Arial"/>
              </a:rPr>
              <a:t>    else</a:t>
            </a:r>
            <a:endParaRPr sz="1400">
              <a:solidFill>
                <a:srgbClr val="273239"/>
              </a:solidFill>
              <a:highlight>
                <a:srgbClr val="FFFFFF"/>
              </a:highlight>
              <a:latin typeface="Arial"/>
              <a:ea typeface="Arial"/>
              <a:cs typeface="Arial"/>
              <a:sym typeface="Arial"/>
            </a:endParaRPr>
          </a:p>
          <a:p>
            <a:pPr indent="0" lvl="0" marL="0" rtl="0" algn="l">
              <a:spcBef>
                <a:spcPts val="1000"/>
              </a:spcBef>
              <a:spcAft>
                <a:spcPts val="0"/>
              </a:spcAft>
              <a:buNone/>
            </a:pPr>
            <a:r>
              <a:rPr lang="en-US" sz="1400">
                <a:solidFill>
                  <a:srgbClr val="273239"/>
                </a:solidFill>
                <a:highlight>
                  <a:srgbClr val="FFFFFF"/>
                </a:highlight>
                <a:latin typeface="Arial"/>
                <a:ea typeface="Arial"/>
                <a:cs typeface="Arial"/>
                <a:sym typeface="Arial"/>
              </a:rPr>
              <a:t>        printf(</a:t>
            </a:r>
            <a:endParaRPr sz="1400">
              <a:solidFill>
                <a:srgbClr val="273239"/>
              </a:solidFill>
              <a:highlight>
                <a:srgbClr val="FFFFFF"/>
              </a:highlight>
              <a:latin typeface="Arial"/>
              <a:ea typeface="Arial"/>
              <a:cs typeface="Arial"/>
              <a:sym typeface="Arial"/>
            </a:endParaRPr>
          </a:p>
          <a:p>
            <a:pPr indent="0" lvl="0" marL="0" rtl="0" algn="l">
              <a:spcBef>
                <a:spcPts val="1000"/>
              </a:spcBef>
              <a:spcAft>
                <a:spcPts val="0"/>
              </a:spcAft>
              <a:buNone/>
            </a:pPr>
            <a:r>
              <a:rPr lang="en-US" sz="1400">
                <a:solidFill>
                  <a:srgbClr val="273239"/>
                </a:solidFill>
                <a:highlight>
                  <a:srgbClr val="FFFFFF"/>
                </a:highlight>
                <a:latin typeface="Arial"/>
                <a:ea typeface="Arial"/>
                <a:cs typeface="Arial"/>
                <a:sym typeface="Arial"/>
              </a:rPr>
              <a:t>            "The element at top of the stack is : %d   \n",</a:t>
            </a:r>
            <a:endParaRPr sz="1400">
              <a:solidFill>
                <a:srgbClr val="273239"/>
              </a:solidFill>
              <a:highlight>
                <a:srgbClr val="FFFFFF"/>
              </a:highlight>
              <a:latin typeface="Arial"/>
              <a:ea typeface="Arial"/>
              <a:cs typeface="Arial"/>
              <a:sym typeface="Arial"/>
            </a:endParaRPr>
          </a:p>
          <a:p>
            <a:pPr indent="0" lvl="0" marL="0" rtl="0" algn="l">
              <a:spcBef>
                <a:spcPts val="1000"/>
              </a:spcBef>
              <a:spcAft>
                <a:spcPts val="0"/>
              </a:spcAft>
              <a:buNone/>
            </a:pPr>
            <a:r>
              <a:rPr lang="en-US" sz="1400">
                <a:solidFill>
                  <a:srgbClr val="273239"/>
                </a:solidFill>
                <a:highlight>
                  <a:srgbClr val="FFFFFF"/>
                </a:highlight>
                <a:latin typeface="Arial"/>
                <a:ea typeface="Arial"/>
                <a:cs typeface="Arial"/>
                <a:sym typeface="Arial"/>
              </a:rPr>
              <a:t>            top-&gt;data);</a:t>
            </a:r>
            <a:endParaRPr sz="1400">
              <a:solidFill>
                <a:srgbClr val="273239"/>
              </a:solidFill>
              <a:highlight>
                <a:srgbClr val="FFFFFF"/>
              </a:highlight>
              <a:latin typeface="Arial"/>
              <a:ea typeface="Arial"/>
              <a:cs typeface="Arial"/>
              <a:sym typeface="Arial"/>
            </a:endParaRPr>
          </a:p>
          <a:p>
            <a:pPr indent="0" lvl="0" marL="0" rtl="0" algn="l">
              <a:spcBef>
                <a:spcPts val="1000"/>
              </a:spcBef>
              <a:spcAft>
                <a:spcPts val="0"/>
              </a:spcAft>
              <a:buNone/>
            </a:pPr>
            <a:r>
              <a:rPr lang="en-US" sz="1400">
                <a:solidFill>
                  <a:srgbClr val="273239"/>
                </a:solidFill>
                <a:highlight>
                  <a:srgbClr val="FFFFFF"/>
                </a:highlight>
                <a:latin typeface="Arial"/>
                <a:ea typeface="Arial"/>
                <a:cs typeface="Arial"/>
                <a:sym typeface="Arial"/>
              </a:rPr>
              <a:t>}</a:t>
            </a:r>
            <a:endParaRPr sz="1400">
              <a:solidFill>
                <a:srgbClr val="273239"/>
              </a:solidFill>
              <a:highlight>
                <a:srgbClr val="FFFFFF"/>
              </a:highlight>
              <a:latin typeface="Arial"/>
              <a:ea typeface="Arial"/>
              <a:cs typeface="Arial"/>
              <a:sym typeface="Arial"/>
            </a:endParaRPr>
          </a:p>
          <a:p>
            <a:pPr indent="0" lvl="0" marL="0" rtl="0" algn="l">
              <a:spcBef>
                <a:spcPts val="1000"/>
              </a:spcBef>
              <a:spcAft>
                <a:spcPts val="0"/>
              </a:spcAft>
              <a:buNone/>
            </a:pPr>
            <a:r>
              <a:t/>
            </a:r>
            <a:endParaRPr sz="1400">
              <a:solidFill>
                <a:srgbClr val="273239"/>
              </a:solidFill>
              <a:highlight>
                <a:srgbClr val="FFFFFF"/>
              </a:highlight>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1bb0d05a616_0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Queue</a:t>
            </a:r>
            <a:r>
              <a:rPr lang="en-US"/>
              <a:t> using doubly linked list</a:t>
            </a:r>
            <a:endParaRPr/>
          </a:p>
        </p:txBody>
      </p:sp>
      <p:sp>
        <p:nvSpPr>
          <p:cNvPr id="237" name="Google Shape;237;g1bb0d05a616_0_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lnSpc>
                <a:spcPct val="115000"/>
              </a:lnSpc>
              <a:spcBef>
                <a:spcPts val="0"/>
              </a:spcBef>
              <a:spcAft>
                <a:spcPts val="0"/>
              </a:spcAft>
              <a:buClr>
                <a:schemeClr val="dk1"/>
              </a:buClr>
              <a:buSzPts val="1100"/>
              <a:buFont typeface="Arial"/>
              <a:buNone/>
            </a:pPr>
            <a:r>
              <a:rPr b="1" lang="en-US" sz="1600" u="sng">
                <a:solidFill>
                  <a:srgbClr val="273239"/>
                </a:solidFill>
                <a:highlight>
                  <a:srgbClr val="FFFFFF"/>
                </a:highlight>
                <a:latin typeface="Arial"/>
                <a:ea typeface="Arial"/>
                <a:cs typeface="Arial"/>
                <a:sym typeface="Arial"/>
              </a:rPr>
              <a:t>Functions to be Implemented:</a:t>
            </a:r>
            <a:endParaRPr b="1" sz="1600" u="sng">
              <a:solidFill>
                <a:srgbClr val="273239"/>
              </a:solidFill>
              <a:highlight>
                <a:srgbClr val="FFFFFF"/>
              </a:highlight>
              <a:latin typeface="Arial"/>
              <a:ea typeface="Arial"/>
              <a:cs typeface="Arial"/>
              <a:sym typeface="Arial"/>
            </a:endParaRPr>
          </a:p>
          <a:p>
            <a:pPr indent="0" lvl="0" marL="0" rtl="0" algn="l">
              <a:lnSpc>
                <a:spcPct val="115000"/>
              </a:lnSpc>
              <a:spcBef>
                <a:spcPts val="800"/>
              </a:spcBef>
              <a:spcAft>
                <a:spcPts val="0"/>
              </a:spcAft>
              <a:buClr>
                <a:schemeClr val="dk1"/>
              </a:buClr>
              <a:buSzPts val="1100"/>
              <a:buFont typeface="Arial"/>
              <a:buNone/>
            </a:pPr>
            <a:r>
              <a:rPr lang="en-US" sz="1600">
                <a:solidFill>
                  <a:srgbClr val="273239"/>
                </a:solidFill>
                <a:highlight>
                  <a:srgbClr val="FFFFFF"/>
                </a:highlight>
                <a:latin typeface="Arial"/>
                <a:ea typeface="Arial"/>
                <a:cs typeface="Arial"/>
                <a:sym typeface="Arial"/>
              </a:rPr>
              <a:t>Some of the basic functionalities on a stack covered here are:</a:t>
            </a:r>
            <a:endParaRPr sz="1600">
              <a:solidFill>
                <a:srgbClr val="273239"/>
              </a:solidFill>
              <a:highlight>
                <a:srgbClr val="FFFFFF"/>
              </a:highlight>
              <a:latin typeface="Arial"/>
              <a:ea typeface="Arial"/>
              <a:cs typeface="Arial"/>
              <a:sym typeface="Arial"/>
            </a:endParaRPr>
          </a:p>
          <a:p>
            <a:pPr indent="-330200" lvl="0" marL="914400" marR="228600" rtl="0" algn="l">
              <a:lnSpc>
                <a:spcPct val="158000"/>
              </a:lnSpc>
              <a:spcBef>
                <a:spcPts val="800"/>
              </a:spcBef>
              <a:spcAft>
                <a:spcPts val="0"/>
              </a:spcAft>
              <a:buClr>
                <a:srgbClr val="273239"/>
              </a:buClr>
              <a:buSzPts val="1600"/>
              <a:buAutoNum type="arabicPeriod"/>
            </a:pPr>
            <a:r>
              <a:rPr i="1" lang="en-US" sz="1600">
                <a:solidFill>
                  <a:srgbClr val="273239"/>
                </a:solidFill>
                <a:latin typeface="Arial"/>
                <a:ea typeface="Arial"/>
                <a:cs typeface="Arial"/>
                <a:sym typeface="Arial"/>
              </a:rPr>
              <a:t>enqueue</a:t>
            </a:r>
            <a:r>
              <a:rPr i="1" lang="en-US" sz="1600">
                <a:solidFill>
                  <a:srgbClr val="273239"/>
                </a:solidFill>
                <a:latin typeface="Arial"/>
                <a:ea typeface="Arial"/>
                <a:cs typeface="Arial"/>
                <a:sym typeface="Arial"/>
              </a:rPr>
              <a:t>()</a:t>
            </a:r>
            <a:endParaRPr i="1" sz="1600">
              <a:solidFill>
                <a:srgbClr val="273239"/>
              </a:solidFill>
              <a:latin typeface="Arial"/>
              <a:ea typeface="Arial"/>
              <a:cs typeface="Arial"/>
              <a:sym typeface="Arial"/>
            </a:endParaRPr>
          </a:p>
          <a:p>
            <a:pPr indent="-330200" lvl="0" marL="914400" marR="228600" rtl="0" algn="l">
              <a:lnSpc>
                <a:spcPct val="158000"/>
              </a:lnSpc>
              <a:spcBef>
                <a:spcPts val="0"/>
              </a:spcBef>
              <a:spcAft>
                <a:spcPts val="0"/>
              </a:spcAft>
              <a:buClr>
                <a:srgbClr val="273239"/>
              </a:buClr>
              <a:buSzPts val="1600"/>
              <a:buAutoNum type="arabicPeriod"/>
            </a:pPr>
            <a:r>
              <a:rPr i="1" lang="en-US" sz="1600">
                <a:solidFill>
                  <a:srgbClr val="273239"/>
                </a:solidFill>
                <a:latin typeface="Arial"/>
                <a:ea typeface="Arial"/>
                <a:cs typeface="Arial"/>
                <a:sym typeface="Arial"/>
              </a:rPr>
              <a:t>dequeue() </a:t>
            </a:r>
            <a:endParaRPr i="1" sz="1600">
              <a:solidFill>
                <a:srgbClr val="273239"/>
              </a:solidFill>
              <a:latin typeface="Arial"/>
              <a:ea typeface="Arial"/>
              <a:cs typeface="Arial"/>
              <a:sym typeface="Arial"/>
            </a:endParaRPr>
          </a:p>
          <a:p>
            <a:pPr indent="-330200" lvl="0" marL="914400" marR="228600" rtl="0" algn="l">
              <a:lnSpc>
                <a:spcPct val="158000"/>
              </a:lnSpc>
              <a:spcBef>
                <a:spcPts val="0"/>
              </a:spcBef>
              <a:spcAft>
                <a:spcPts val="0"/>
              </a:spcAft>
              <a:buClr>
                <a:srgbClr val="273239"/>
              </a:buClr>
              <a:buSzPts val="1600"/>
              <a:buAutoNum type="arabicPeriod"/>
            </a:pPr>
            <a:r>
              <a:rPr i="1" lang="en-US" sz="1600">
                <a:solidFill>
                  <a:srgbClr val="273239"/>
                </a:solidFill>
                <a:latin typeface="Arial"/>
                <a:ea typeface="Arial"/>
                <a:cs typeface="Arial"/>
                <a:sym typeface="Arial"/>
              </a:rPr>
              <a:t>isSize()</a:t>
            </a:r>
            <a:endParaRPr i="1" sz="1600">
              <a:solidFill>
                <a:srgbClr val="273239"/>
              </a:solidFill>
              <a:latin typeface="Arial"/>
              <a:ea typeface="Arial"/>
              <a:cs typeface="Arial"/>
              <a:sym typeface="Arial"/>
            </a:endParaRPr>
          </a:p>
          <a:p>
            <a:pPr indent="-330200" lvl="0" marL="914400" marR="228600" rtl="0" algn="l">
              <a:lnSpc>
                <a:spcPct val="158000"/>
              </a:lnSpc>
              <a:spcBef>
                <a:spcPts val="0"/>
              </a:spcBef>
              <a:spcAft>
                <a:spcPts val="0"/>
              </a:spcAft>
              <a:buClr>
                <a:srgbClr val="273239"/>
              </a:buClr>
              <a:buSzPts val="1600"/>
              <a:buAutoNum type="arabicPeriod"/>
            </a:pPr>
            <a:r>
              <a:rPr i="1" lang="en-US" sz="1600">
                <a:solidFill>
                  <a:srgbClr val="273239"/>
                </a:solidFill>
                <a:latin typeface="Arial"/>
                <a:ea typeface="Arial"/>
                <a:cs typeface="Arial"/>
                <a:sym typeface="Arial"/>
              </a:rPr>
              <a:t>peek()</a:t>
            </a:r>
            <a:endParaRPr i="1" sz="1600">
              <a:solidFill>
                <a:srgbClr val="273239"/>
              </a:solidFill>
              <a:latin typeface="Arial"/>
              <a:ea typeface="Arial"/>
              <a:cs typeface="Arial"/>
              <a:sym typeface="Arial"/>
            </a:endParaRPr>
          </a:p>
          <a:p>
            <a:pPr indent="-330200" lvl="0" marL="914400" marR="228600" rtl="0" algn="l">
              <a:lnSpc>
                <a:spcPct val="158000"/>
              </a:lnSpc>
              <a:spcBef>
                <a:spcPts val="0"/>
              </a:spcBef>
              <a:spcAft>
                <a:spcPts val="0"/>
              </a:spcAft>
              <a:buClr>
                <a:srgbClr val="273239"/>
              </a:buClr>
              <a:buSzPts val="1600"/>
              <a:buAutoNum type="arabicPeriod"/>
            </a:pPr>
            <a:r>
              <a:rPr i="1" lang="en-US" sz="1600">
                <a:solidFill>
                  <a:srgbClr val="273239"/>
                </a:solidFill>
                <a:latin typeface="Arial"/>
                <a:ea typeface="Arial"/>
                <a:cs typeface="Arial"/>
                <a:sym typeface="Arial"/>
              </a:rPr>
              <a:t>isEmpty()</a:t>
            </a:r>
            <a:endParaRPr i="1" sz="1600">
              <a:solidFill>
                <a:srgbClr val="273239"/>
              </a:solidFill>
              <a:latin typeface="Arial"/>
              <a:ea typeface="Arial"/>
              <a:cs typeface="Arial"/>
              <a:sym typeface="Arial"/>
            </a:endParaRPr>
          </a:p>
          <a:p>
            <a:pPr indent="-330200" lvl="0" marL="914400" marR="228600" rtl="0" algn="l">
              <a:lnSpc>
                <a:spcPct val="158000"/>
              </a:lnSpc>
              <a:spcBef>
                <a:spcPts val="0"/>
              </a:spcBef>
              <a:spcAft>
                <a:spcPts val="0"/>
              </a:spcAft>
              <a:buClr>
                <a:srgbClr val="273239"/>
              </a:buClr>
              <a:buSzPts val="1600"/>
              <a:buAutoNum type="arabicPeriod"/>
            </a:pPr>
            <a:r>
              <a:rPr i="1" lang="en-US" sz="1600">
                <a:solidFill>
                  <a:srgbClr val="273239"/>
                </a:solidFill>
                <a:latin typeface="Arial"/>
                <a:ea typeface="Arial"/>
                <a:cs typeface="Arial"/>
                <a:sym typeface="Arial"/>
              </a:rPr>
              <a:t>printQdata()</a:t>
            </a:r>
            <a:endParaRPr i="1" sz="1600">
              <a:solidFill>
                <a:srgbClr val="273239"/>
              </a:solidFill>
              <a:latin typeface="Arial"/>
              <a:ea typeface="Arial"/>
              <a:cs typeface="Arial"/>
              <a:sym typeface="Arial"/>
            </a:endParaRPr>
          </a:p>
          <a:p>
            <a:pPr indent="0" lvl="0" marL="0" rtl="0" algn="l">
              <a:spcBef>
                <a:spcPts val="540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1bb0d05a616_0_12"/>
          <p:cNvSpPr txBox="1"/>
          <p:nvPr>
            <p:ph type="title"/>
          </p:nvPr>
        </p:nvSpPr>
        <p:spPr>
          <a:xfrm>
            <a:off x="838200" y="365125"/>
            <a:ext cx="10515600" cy="5538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a:t>Queue using doubly linked list</a:t>
            </a:r>
            <a:endParaRPr/>
          </a:p>
        </p:txBody>
      </p:sp>
      <p:sp>
        <p:nvSpPr>
          <p:cNvPr id="243" name="Google Shape;243;g1bb0d05a616_0_12"/>
          <p:cNvSpPr txBox="1"/>
          <p:nvPr>
            <p:ph idx="1" type="body"/>
          </p:nvPr>
        </p:nvSpPr>
        <p:spPr>
          <a:xfrm>
            <a:off x="838200" y="998750"/>
            <a:ext cx="4395300" cy="5699400"/>
          </a:xfrm>
          <a:prstGeom prst="rect">
            <a:avLst/>
          </a:prstGeom>
        </p:spPr>
        <p:txBody>
          <a:bodyPr anchorCtr="0" anchor="t" bIns="45700" lIns="91425" spcFirstLastPara="1" rIns="91425" wrap="square" tIns="45700">
            <a:noAutofit/>
          </a:bodyPr>
          <a:lstStyle/>
          <a:p>
            <a:pPr indent="-336550" lvl="0" marL="457200" rtl="0" algn="just">
              <a:lnSpc>
                <a:spcPct val="95000"/>
              </a:lnSpc>
              <a:spcBef>
                <a:spcPts val="0"/>
              </a:spcBef>
              <a:spcAft>
                <a:spcPts val="0"/>
              </a:spcAft>
              <a:buClr>
                <a:srgbClr val="282828"/>
              </a:buClr>
              <a:buSzPts val="1700"/>
              <a:buFont typeface="Arial"/>
              <a:buChar char="•"/>
            </a:pPr>
            <a:r>
              <a:rPr b="1" lang="en-US" sz="1700">
                <a:solidFill>
                  <a:srgbClr val="282828"/>
                </a:solidFill>
                <a:highlight>
                  <a:srgbClr val="FFFFFF"/>
                </a:highlight>
                <a:latin typeface="Arial"/>
                <a:ea typeface="Arial"/>
                <a:cs typeface="Arial"/>
                <a:sym typeface="Arial"/>
              </a:rPr>
              <a:t>Enqueue</a:t>
            </a:r>
            <a:r>
              <a:rPr lang="en-US" sz="1700">
                <a:solidFill>
                  <a:srgbClr val="282828"/>
                </a:solidFill>
                <a:highlight>
                  <a:srgbClr val="FFFFFF"/>
                </a:highlight>
                <a:latin typeface="Arial"/>
                <a:ea typeface="Arial"/>
                <a:cs typeface="Arial"/>
                <a:sym typeface="Arial"/>
              </a:rPr>
              <a:t>: This function is used to add an element in the queue in the rear end. There is a ref pointer of the doubly linked list which has a rear, front, and size pointer. In the case of enqueueing, we will add data in the new node and will pass it to the next pointer of the rear node. Also, we will increment the size pointer by 1 in case of insertion.</a:t>
            </a:r>
            <a:br>
              <a:rPr lang="en-US" sz="1700">
                <a:solidFill>
                  <a:srgbClr val="282828"/>
                </a:solidFill>
                <a:highlight>
                  <a:srgbClr val="FFFFFF"/>
                </a:highlight>
                <a:latin typeface="Arial"/>
                <a:ea typeface="Arial"/>
                <a:cs typeface="Arial"/>
                <a:sym typeface="Arial"/>
              </a:rPr>
            </a:br>
            <a:endParaRPr sz="1700">
              <a:solidFill>
                <a:srgbClr val="282828"/>
              </a:solidFill>
              <a:highlight>
                <a:srgbClr val="FFFFFF"/>
              </a:highlight>
              <a:latin typeface="Arial"/>
              <a:ea typeface="Arial"/>
              <a:cs typeface="Arial"/>
              <a:sym typeface="Arial"/>
            </a:endParaRPr>
          </a:p>
          <a:p>
            <a:pPr indent="0" lvl="0" marL="457200" rtl="0" algn="just">
              <a:lnSpc>
                <a:spcPct val="95000"/>
              </a:lnSpc>
              <a:spcBef>
                <a:spcPts val="0"/>
              </a:spcBef>
              <a:spcAft>
                <a:spcPts val="0"/>
              </a:spcAft>
              <a:buNone/>
            </a:pPr>
            <a:r>
              <a:t/>
            </a:r>
            <a:endParaRPr sz="1700">
              <a:solidFill>
                <a:srgbClr val="282828"/>
              </a:solidFill>
              <a:highlight>
                <a:srgbClr val="FFFFFF"/>
              </a:highlight>
              <a:latin typeface="Arial"/>
              <a:ea typeface="Arial"/>
              <a:cs typeface="Arial"/>
              <a:sym typeface="Arial"/>
            </a:endParaRPr>
          </a:p>
          <a:p>
            <a:pPr indent="0" lvl="0" marL="0" rtl="0" algn="l">
              <a:lnSpc>
                <a:spcPct val="95000"/>
              </a:lnSpc>
              <a:spcBef>
                <a:spcPts val="0"/>
              </a:spcBef>
              <a:spcAft>
                <a:spcPts val="0"/>
              </a:spcAft>
              <a:buNone/>
            </a:pPr>
            <a:r>
              <a:t/>
            </a:r>
            <a:endParaRPr/>
          </a:p>
        </p:txBody>
      </p:sp>
      <p:pic>
        <p:nvPicPr>
          <p:cNvPr id="244" name="Google Shape;244;g1bb0d05a616_0_12"/>
          <p:cNvPicPr preferRelativeResize="0"/>
          <p:nvPr/>
        </p:nvPicPr>
        <p:blipFill>
          <a:blip r:embed="rId3">
            <a:alphaModFix/>
          </a:blip>
          <a:stretch>
            <a:fillRect/>
          </a:stretch>
        </p:blipFill>
        <p:spPr>
          <a:xfrm>
            <a:off x="6000750" y="825625"/>
            <a:ext cx="5676900" cy="56994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1bb0d05a616_0_28"/>
          <p:cNvSpPr txBox="1"/>
          <p:nvPr>
            <p:ph type="title"/>
          </p:nvPr>
        </p:nvSpPr>
        <p:spPr>
          <a:xfrm>
            <a:off x="838200" y="365125"/>
            <a:ext cx="10515600" cy="5538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a:t>Queue using doubly linked list</a:t>
            </a:r>
            <a:endParaRPr/>
          </a:p>
        </p:txBody>
      </p:sp>
      <p:sp>
        <p:nvSpPr>
          <p:cNvPr id="250" name="Google Shape;250;g1bb0d05a616_0_28"/>
          <p:cNvSpPr txBox="1"/>
          <p:nvPr>
            <p:ph idx="1" type="body"/>
          </p:nvPr>
        </p:nvSpPr>
        <p:spPr>
          <a:xfrm>
            <a:off x="838200" y="998750"/>
            <a:ext cx="4395300" cy="5699400"/>
          </a:xfrm>
          <a:prstGeom prst="rect">
            <a:avLst/>
          </a:prstGeom>
        </p:spPr>
        <p:txBody>
          <a:bodyPr anchorCtr="0" anchor="t" bIns="45700" lIns="91425" spcFirstLastPara="1" rIns="91425" wrap="square" tIns="45700">
            <a:noAutofit/>
          </a:bodyPr>
          <a:lstStyle/>
          <a:p>
            <a:pPr indent="-336550" lvl="0" marL="457200" rtl="0" algn="just">
              <a:lnSpc>
                <a:spcPct val="95000"/>
              </a:lnSpc>
              <a:spcBef>
                <a:spcPts val="0"/>
              </a:spcBef>
              <a:spcAft>
                <a:spcPts val="0"/>
              </a:spcAft>
              <a:buClr>
                <a:srgbClr val="282828"/>
              </a:buClr>
              <a:buSzPts val="1700"/>
              <a:buChar char="•"/>
            </a:pPr>
            <a:r>
              <a:rPr b="1" lang="en-US" sz="1700">
                <a:solidFill>
                  <a:srgbClr val="273239"/>
                </a:solidFill>
                <a:latin typeface="Arial"/>
                <a:ea typeface="Arial"/>
                <a:cs typeface="Arial"/>
                <a:sym typeface="Arial"/>
              </a:rPr>
              <a:t>Insertion at front end</a:t>
            </a:r>
            <a:endParaRPr b="1" sz="1700">
              <a:solidFill>
                <a:srgbClr val="273239"/>
              </a:solidFill>
              <a:latin typeface="Arial"/>
              <a:ea typeface="Arial"/>
              <a:cs typeface="Arial"/>
              <a:sym typeface="Arial"/>
            </a:endParaRPr>
          </a:p>
          <a:p>
            <a:pPr indent="-336550" lvl="0" marL="457200" rtl="0" algn="just">
              <a:lnSpc>
                <a:spcPct val="95000"/>
              </a:lnSpc>
              <a:spcBef>
                <a:spcPts val="0"/>
              </a:spcBef>
              <a:spcAft>
                <a:spcPts val="0"/>
              </a:spcAft>
              <a:buClr>
                <a:srgbClr val="282828"/>
              </a:buClr>
              <a:buSzPts val="1700"/>
              <a:buChar char="•"/>
            </a:pPr>
            <a:r>
              <a:rPr lang="en-US" sz="1700">
                <a:solidFill>
                  <a:srgbClr val="273239"/>
                </a:solidFill>
                <a:latin typeface="Arial"/>
                <a:ea typeface="Arial"/>
                <a:cs typeface="Arial"/>
                <a:sym typeface="Arial"/>
              </a:rPr>
              <a:t>Allocate space for a </a:t>
            </a:r>
            <a:r>
              <a:rPr b="1" lang="en-US" sz="1700">
                <a:solidFill>
                  <a:srgbClr val="273239"/>
                </a:solidFill>
                <a:latin typeface="Arial"/>
                <a:ea typeface="Arial"/>
                <a:cs typeface="Arial"/>
                <a:sym typeface="Arial"/>
              </a:rPr>
              <a:t>newNode</a:t>
            </a:r>
            <a:r>
              <a:rPr lang="en-US" sz="1700">
                <a:solidFill>
                  <a:srgbClr val="273239"/>
                </a:solidFill>
                <a:latin typeface="Arial"/>
                <a:ea typeface="Arial"/>
                <a:cs typeface="Arial"/>
                <a:sym typeface="Arial"/>
              </a:rPr>
              <a:t> of doubly linked list.</a:t>
            </a:r>
            <a:endParaRPr sz="1700">
              <a:solidFill>
                <a:srgbClr val="273239"/>
              </a:solidFill>
              <a:latin typeface="Arial"/>
              <a:ea typeface="Arial"/>
              <a:cs typeface="Arial"/>
              <a:sym typeface="Arial"/>
            </a:endParaRPr>
          </a:p>
          <a:p>
            <a:pPr indent="0" lvl="0" marL="457200" rtl="0" algn="just">
              <a:lnSpc>
                <a:spcPct val="95000"/>
              </a:lnSpc>
              <a:spcBef>
                <a:spcPts val="0"/>
              </a:spcBef>
              <a:spcAft>
                <a:spcPts val="0"/>
              </a:spcAft>
              <a:buClr>
                <a:schemeClr val="dk1"/>
              </a:buClr>
              <a:buSzPts val="1100"/>
              <a:buFont typeface="Arial"/>
              <a:buNone/>
            </a:pPr>
            <a:r>
              <a:rPr lang="en-US" sz="1700">
                <a:solidFill>
                  <a:srgbClr val="273239"/>
                </a:solidFill>
                <a:latin typeface="Arial"/>
                <a:ea typeface="Arial"/>
                <a:cs typeface="Arial"/>
                <a:sym typeface="Arial"/>
              </a:rPr>
              <a:t> IF newNode == NULL, then</a:t>
            </a:r>
            <a:endParaRPr sz="1700">
              <a:solidFill>
                <a:srgbClr val="273239"/>
              </a:solidFill>
              <a:latin typeface="Arial"/>
              <a:ea typeface="Arial"/>
              <a:cs typeface="Arial"/>
              <a:sym typeface="Arial"/>
            </a:endParaRPr>
          </a:p>
          <a:p>
            <a:pPr indent="0" lvl="0" marL="457200" rtl="0" algn="just">
              <a:lnSpc>
                <a:spcPct val="95000"/>
              </a:lnSpc>
              <a:spcBef>
                <a:spcPts val="0"/>
              </a:spcBef>
              <a:spcAft>
                <a:spcPts val="0"/>
              </a:spcAft>
              <a:buClr>
                <a:schemeClr val="dk1"/>
              </a:buClr>
              <a:buSzPts val="1100"/>
              <a:buFont typeface="Arial"/>
              <a:buNone/>
            </a:pPr>
            <a:r>
              <a:rPr lang="en-US" sz="1700">
                <a:solidFill>
                  <a:srgbClr val="273239"/>
                </a:solidFill>
                <a:latin typeface="Arial"/>
                <a:ea typeface="Arial"/>
                <a:cs typeface="Arial"/>
                <a:sym typeface="Arial"/>
              </a:rPr>
              <a:t>    print "Overflow"</a:t>
            </a:r>
            <a:endParaRPr sz="1700">
              <a:solidFill>
                <a:srgbClr val="273239"/>
              </a:solidFill>
              <a:latin typeface="Arial"/>
              <a:ea typeface="Arial"/>
              <a:cs typeface="Arial"/>
              <a:sym typeface="Arial"/>
            </a:endParaRPr>
          </a:p>
          <a:p>
            <a:pPr indent="0" lvl="0" marL="457200" rtl="0" algn="just">
              <a:lnSpc>
                <a:spcPct val="95000"/>
              </a:lnSpc>
              <a:spcBef>
                <a:spcPts val="0"/>
              </a:spcBef>
              <a:spcAft>
                <a:spcPts val="0"/>
              </a:spcAft>
              <a:buClr>
                <a:schemeClr val="dk1"/>
              </a:buClr>
              <a:buSzPts val="1100"/>
              <a:buFont typeface="Arial"/>
              <a:buNone/>
            </a:pPr>
            <a:r>
              <a:rPr lang="en-US" sz="1700">
                <a:solidFill>
                  <a:srgbClr val="273239"/>
                </a:solidFill>
                <a:latin typeface="Arial"/>
                <a:ea typeface="Arial"/>
                <a:cs typeface="Arial"/>
                <a:sym typeface="Arial"/>
              </a:rPr>
              <a:t>ELSE</a:t>
            </a:r>
            <a:endParaRPr sz="1700">
              <a:solidFill>
                <a:srgbClr val="273239"/>
              </a:solidFill>
              <a:latin typeface="Arial"/>
              <a:ea typeface="Arial"/>
              <a:cs typeface="Arial"/>
              <a:sym typeface="Arial"/>
            </a:endParaRPr>
          </a:p>
          <a:p>
            <a:pPr indent="0" lvl="0" marL="457200" rtl="0" algn="just">
              <a:lnSpc>
                <a:spcPct val="95000"/>
              </a:lnSpc>
              <a:spcBef>
                <a:spcPts val="0"/>
              </a:spcBef>
              <a:spcAft>
                <a:spcPts val="0"/>
              </a:spcAft>
              <a:buClr>
                <a:schemeClr val="dk1"/>
              </a:buClr>
              <a:buSzPts val="1100"/>
              <a:buFont typeface="Arial"/>
              <a:buNone/>
            </a:pPr>
            <a:r>
              <a:rPr lang="en-US" sz="1700">
                <a:solidFill>
                  <a:srgbClr val="273239"/>
                </a:solidFill>
                <a:latin typeface="Arial"/>
                <a:ea typeface="Arial"/>
                <a:cs typeface="Arial"/>
                <a:sym typeface="Arial"/>
              </a:rPr>
              <a:t>     IF front == NULL, then</a:t>
            </a:r>
            <a:endParaRPr sz="1700">
              <a:solidFill>
                <a:srgbClr val="273239"/>
              </a:solidFill>
              <a:latin typeface="Arial"/>
              <a:ea typeface="Arial"/>
              <a:cs typeface="Arial"/>
              <a:sym typeface="Arial"/>
            </a:endParaRPr>
          </a:p>
          <a:p>
            <a:pPr indent="0" lvl="0" marL="457200" rtl="0" algn="just">
              <a:lnSpc>
                <a:spcPct val="95000"/>
              </a:lnSpc>
              <a:spcBef>
                <a:spcPts val="0"/>
              </a:spcBef>
              <a:spcAft>
                <a:spcPts val="0"/>
              </a:spcAft>
              <a:buClr>
                <a:schemeClr val="dk1"/>
              </a:buClr>
              <a:buSzPts val="1100"/>
              <a:buFont typeface="Arial"/>
              <a:buNone/>
            </a:pPr>
            <a:r>
              <a:rPr lang="en-US" sz="1700">
                <a:solidFill>
                  <a:srgbClr val="273239"/>
                </a:solidFill>
                <a:latin typeface="Arial"/>
                <a:ea typeface="Arial"/>
                <a:cs typeface="Arial"/>
                <a:sym typeface="Arial"/>
              </a:rPr>
              <a:t>         rear = front = newNode</a:t>
            </a:r>
            <a:endParaRPr sz="1700">
              <a:solidFill>
                <a:srgbClr val="273239"/>
              </a:solidFill>
              <a:latin typeface="Arial"/>
              <a:ea typeface="Arial"/>
              <a:cs typeface="Arial"/>
              <a:sym typeface="Arial"/>
            </a:endParaRPr>
          </a:p>
          <a:p>
            <a:pPr indent="0" lvl="0" marL="457200" rtl="0" algn="just">
              <a:lnSpc>
                <a:spcPct val="95000"/>
              </a:lnSpc>
              <a:spcBef>
                <a:spcPts val="0"/>
              </a:spcBef>
              <a:spcAft>
                <a:spcPts val="0"/>
              </a:spcAft>
              <a:buClr>
                <a:schemeClr val="dk1"/>
              </a:buClr>
              <a:buSzPts val="1100"/>
              <a:buFont typeface="Arial"/>
              <a:buNone/>
            </a:pPr>
            <a:r>
              <a:rPr lang="en-US" sz="1700">
                <a:solidFill>
                  <a:srgbClr val="273239"/>
                </a:solidFill>
                <a:latin typeface="Arial"/>
                <a:ea typeface="Arial"/>
                <a:cs typeface="Arial"/>
                <a:sym typeface="Arial"/>
              </a:rPr>
              <a:t>    ELSE</a:t>
            </a:r>
            <a:endParaRPr sz="1700">
              <a:solidFill>
                <a:srgbClr val="273239"/>
              </a:solidFill>
              <a:latin typeface="Arial"/>
              <a:ea typeface="Arial"/>
              <a:cs typeface="Arial"/>
              <a:sym typeface="Arial"/>
            </a:endParaRPr>
          </a:p>
          <a:p>
            <a:pPr indent="0" lvl="0" marL="0" rtl="0" algn="just">
              <a:lnSpc>
                <a:spcPct val="95000"/>
              </a:lnSpc>
              <a:spcBef>
                <a:spcPts val="0"/>
              </a:spcBef>
              <a:spcAft>
                <a:spcPts val="0"/>
              </a:spcAft>
              <a:buClr>
                <a:schemeClr val="dk1"/>
              </a:buClr>
              <a:buSzPts val="1100"/>
              <a:buFont typeface="Arial"/>
              <a:buNone/>
            </a:pPr>
            <a:r>
              <a:rPr lang="en-US" sz="1700">
                <a:solidFill>
                  <a:srgbClr val="273239"/>
                </a:solidFill>
                <a:latin typeface="Arial"/>
                <a:ea typeface="Arial"/>
                <a:cs typeface="Arial"/>
                <a:sym typeface="Arial"/>
              </a:rPr>
              <a:t>         newNode-&gt;next = front</a:t>
            </a:r>
            <a:endParaRPr sz="1700">
              <a:solidFill>
                <a:srgbClr val="273239"/>
              </a:solidFill>
              <a:latin typeface="Arial"/>
              <a:ea typeface="Arial"/>
              <a:cs typeface="Arial"/>
              <a:sym typeface="Arial"/>
            </a:endParaRPr>
          </a:p>
          <a:p>
            <a:pPr indent="0" lvl="0" marL="457200" rtl="0" algn="just">
              <a:lnSpc>
                <a:spcPct val="95000"/>
              </a:lnSpc>
              <a:spcBef>
                <a:spcPts val="0"/>
              </a:spcBef>
              <a:spcAft>
                <a:spcPts val="0"/>
              </a:spcAft>
              <a:buClr>
                <a:schemeClr val="dk1"/>
              </a:buClr>
              <a:buSzPts val="1100"/>
              <a:buFont typeface="Arial"/>
              <a:buNone/>
            </a:pPr>
            <a:r>
              <a:rPr lang="en-US" sz="1700">
                <a:solidFill>
                  <a:srgbClr val="273239"/>
                </a:solidFill>
                <a:latin typeface="Arial"/>
                <a:ea typeface="Arial"/>
                <a:cs typeface="Arial"/>
                <a:sym typeface="Arial"/>
              </a:rPr>
              <a:t>       front-&gt;prev = newNode</a:t>
            </a:r>
            <a:endParaRPr sz="1700">
              <a:solidFill>
                <a:srgbClr val="273239"/>
              </a:solidFill>
              <a:latin typeface="Arial"/>
              <a:ea typeface="Arial"/>
              <a:cs typeface="Arial"/>
              <a:sym typeface="Arial"/>
            </a:endParaRPr>
          </a:p>
          <a:p>
            <a:pPr indent="0" lvl="0" marL="457200" marR="190500" rtl="0" algn="l">
              <a:lnSpc>
                <a:spcPct val="95000"/>
              </a:lnSpc>
              <a:spcBef>
                <a:spcPts val="0"/>
              </a:spcBef>
              <a:spcAft>
                <a:spcPts val="0"/>
              </a:spcAft>
              <a:buClr>
                <a:schemeClr val="dk1"/>
              </a:buClr>
              <a:buSzPts val="1100"/>
              <a:buFont typeface="Arial"/>
              <a:buNone/>
            </a:pPr>
            <a:r>
              <a:rPr lang="en-US" sz="1700">
                <a:solidFill>
                  <a:srgbClr val="273239"/>
                </a:solidFill>
                <a:latin typeface="Arial"/>
                <a:ea typeface="Arial"/>
                <a:cs typeface="Arial"/>
                <a:sym typeface="Arial"/>
              </a:rPr>
              <a:t>       front = newNode</a:t>
            </a:r>
            <a:endParaRPr sz="1700">
              <a:solidFill>
                <a:srgbClr val="273239"/>
              </a:solidFill>
              <a:latin typeface="Arial"/>
              <a:ea typeface="Arial"/>
              <a:cs typeface="Arial"/>
              <a:sym typeface="Arial"/>
            </a:endParaRPr>
          </a:p>
        </p:txBody>
      </p:sp>
      <p:sp>
        <p:nvSpPr>
          <p:cNvPr id="251" name="Google Shape;251;g1bb0d05a616_0_28"/>
          <p:cNvSpPr txBox="1"/>
          <p:nvPr/>
        </p:nvSpPr>
        <p:spPr>
          <a:xfrm>
            <a:off x="6098950" y="998750"/>
            <a:ext cx="5033700" cy="3715200"/>
          </a:xfrm>
          <a:prstGeom prst="rect">
            <a:avLst/>
          </a:prstGeom>
          <a:noFill/>
          <a:ln>
            <a:noFill/>
          </a:ln>
        </p:spPr>
        <p:txBody>
          <a:bodyPr anchorCtr="0" anchor="t" bIns="91425" lIns="91425" spcFirstLastPara="1" rIns="91425" wrap="square" tIns="91425">
            <a:spAutoFit/>
          </a:bodyPr>
          <a:lstStyle/>
          <a:p>
            <a:pPr indent="-336550" lvl="0" marL="457200" rtl="0" algn="just">
              <a:lnSpc>
                <a:spcPct val="95000"/>
              </a:lnSpc>
              <a:spcBef>
                <a:spcPts val="0"/>
              </a:spcBef>
              <a:spcAft>
                <a:spcPts val="0"/>
              </a:spcAft>
              <a:buClr>
                <a:srgbClr val="282828"/>
              </a:buClr>
              <a:buSzPts val="1700"/>
              <a:buChar char="•"/>
            </a:pPr>
            <a:r>
              <a:rPr b="1" lang="en-US" sz="1700">
                <a:solidFill>
                  <a:srgbClr val="273239"/>
                </a:solidFill>
              </a:rPr>
              <a:t>Insertion at rear end</a:t>
            </a:r>
            <a:endParaRPr sz="1700">
              <a:solidFill>
                <a:srgbClr val="273239"/>
              </a:solidFill>
            </a:endParaRPr>
          </a:p>
          <a:p>
            <a:pPr indent="0" lvl="0" marL="0" rtl="0" algn="l">
              <a:spcBef>
                <a:spcPts val="0"/>
              </a:spcBef>
              <a:spcAft>
                <a:spcPts val="0"/>
              </a:spcAft>
              <a:buNone/>
            </a:pPr>
            <a:r>
              <a:rPr lang="en-US" sz="1700">
                <a:solidFill>
                  <a:srgbClr val="273239"/>
                </a:solidFill>
              </a:rPr>
              <a:t>Allocate space for a </a:t>
            </a:r>
            <a:r>
              <a:rPr b="1" lang="en-US" sz="1700">
                <a:solidFill>
                  <a:srgbClr val="273239"/>
                </a:solidFill>
              </a:rPr>
              <a:t>newNode</a:t>
            </a:r>
            <a:r>
              <a:rPr lang="en-US" sz="1700">
                <a:solidFill>
                  <a:srgbClr val="273239"/>
                </a:solidFill>
              </a:rPr>
              <a:t> of doubly linked list.</a:t>
            </a:r>
            <a:endParaRPr sz="1700">
              <a:solidFill>
                <a:srgbClr val="273239"/>
              </a:solidFill>
            </a:endParaRPr>
          </a:p>
          <a:p>
            <a:pPr indent="0" lvl="0" marL="0" rtl="0" algn="l">
              <a:spcBef>
                <a:spcPts val="0"/>
              </a:spcBef>
              <a:spcAft>
                <a:spcPts val="0"/>
              </a:spcAft>
              <a:buNone/>
            </a:pPr>
            <a:r>
              <a:rPr lang="en-US" sz="1700">
                <a:solidFill>
                  <a:srgbClr val="273239"/>
                </a:solidFill>
              </a:rPr>
              <a:t>2. IF newNode == NULL, then</a:t>
            </a:r>
            <a:endParaRPr sz="1700">
              <a:solidFill>
                <a:srgbClr val="273239"/>
              </a:solidFill>
            </a:endParaRPr>
          </a:p>
          <a:p>
            <a:pPr indent="0" lvl="0" marL="0" rtl="0" algn="l">
              <a:spcBef>
                <a:spcPts val="0"/>
              </a:spcBef>
              <a:spcAft>
                <a:spcPts val="0"/>
              </a:spcAft>
              <a:buNone/>
            </a:pPr>
            <a:r>
              <a:rPr lang="en-US" sz="1700">
                <a:solidFill>
                  <a:srgbClr val="273239"/>
                </a:solidFill>
              </a:rPr>
              <a:t>3.     print "Overflow"</a:t>
            </a:r>
            <a:endParaRPr sz="1700">
              <a:solidFill>
                <a:srgbClr val="273239"/>
              </a:solidFill>
            </a:endParaRPr>
          </a:p>
          <a:p>
            <a:pPr indent="0" lvl="0" marL="0" rtl="0" algn="l">
              <a:spcBef>
                <a:spcPts val="0"/>
              </a:spcBef>
              <a:spcAft>
                <a:spcPts val="0"/>
              </a:spcAft>
              <a:buNone/>
            </a:pPr>
            <a:r>
              <a:rPr lang="en-US" sz="1700">
                <a:solidFill>
                  <a:srgbClr val="273239"/>
                </a:solidFill>
              </a:rPr>
              <a:t>4. ELSE</a:t>
            </a:r>
            <a:endParaRPr sz="1700">
              <a:solidFill>
                <a:srgbClr val="273239"/>
              </a:solidFill>
            </a:endParaRPr>
          </a:p>
          <a:p>
            <a:pPr indent="0" lvl="0" marL="0" rtl="0" algn="l">
              <a:spcBef>
                <a:spcPts val="0"/>
              </a:spcBef>
              <a:spcAft>
                <a:spcPts val="0"/>
              </a:spcAft>
              <a:buNone/>
            </a:pPr>
            <a:r>
              <a:rPr lang="en-US" sz="1700">
                <a:solidFill>
                  <a:srgbClr val="273239"/>
                </a:solidFill>
              </a:rPr>
              <a:t>5.     IF rear == NULL, then</a:t>
            </a:r>
            <a:endParaRPr sz="1700">
              <a:solidFill>
                <a:srgbClr val="273239"/>
              </a:solidFill>
            </a:endParaRPr>
          </a:p>
          <a:p>
            <a:pPr indent="0" lvl="0" marL="0" rtl="0" algn="l">
              <a:spcBef>
                <a:spcPts val="0"/>
              </a:spcBef>
              <a:spcAft>
                <a:spcPts val="0"/>
              </a:spcAft>
              <a:buNone/>
            </a:pPr>
            <a:r>
              <a:rPr lang="en-US" sz="1700">
                <a:solidFill>
                  <a:srgbClr val="273239"/>
                </a:solidFill>
              </a:rPr>
              <a:t>6.         front = rear = newNode</a:t>
            </a:r>
            <a:endParaRPr sz="1700">
              <a:solidFill>
                <a:srgbClr val="273239"/>
              </a:solidFill>
            </a:endParaRPr>
          </a:p>
          <a:p>
            <a:pPr indent="0" lvl="0" marL="0" rtl="0" algn="l">
              <a:spcBef>
                <a:spcPts val="0"/>
              </a:spcBef>
              <a:spcAft>
                <a:spcPts val="0"/>
              </a:spcAft>
              <a:buNone/>
            </a:pPr>
            <a:r>
              <a:rPr lang="en-US" sz="1700">
                <a:solidFill>
                  <a:srgbClr val="273239"/>
                </a:solidFill>
              </a:rPr>
              <a:t>7.     ELSE</a:t>
            </a:r>
            <a:endParaRPr sz="1700">
              <a:solidFill>
                <a:srgbClr val="273239"/>
              </a:solidFill>
            </a:endParaRPr>
          </a:p>
          <a:p>
            <a:pPr indent="0" lvl="0" marL="0" rtl="0" algn="l">
              <a:spcBef>
                <a:spcPts val="0"/>
              </a:spcBef>
              <a:spcAft>
                <a:spcPts val="0"/>
              </a:spcAft>
              <a:buNone/>
            </a:pPr>
            <a:r>
              <a:rPr lang="en-US" sz="1700">
                <a:solidFill>
                  <a:srgbClr val="273239"/>
                </a:solidFill>
              </a:rPr>
              <a:t>8.         newNode-&gt;prev = rear</a:t>
            </a:r>
            <a:endParaRPr sz="1700">
              <a:solidFill>
                <a:srgbClr val="273239"/>
              </a:solidFill>
            </a:endParaRPr>
          </a:p>
          <a:p>
            <a:pPr indent="0" lvl="0" marL="0" rtl="0" algn="l">
              <a:spcBef>
                <a:spcPts val="0"/>
              </a:spcBef>
              <a:spcAft>
                <a:spcPts val="0"/>
              </a:spcAft>
              <a:buNone/>
            </a:pPr>
            <a:r>
              <a:rPr lang="en-US" sz="1700">
                <a:solidFill>
                  <a:srgbClr val="273239"/>
                </a:solidFill>
              </a:rPr>
              <a:t>9.       rear-&gt;next = newNode</a:t>
            </a:r>
            <a:endParaRPr sz="1700">
              <a:solidFill>
                <a:srgbClr val="273239"/>
              </a:solidFill>
            </a:endParaRPr>
          </a:p>
          <a:p>
            <a:pPr indent="0" lvl="0" marL="190500" marR="190500" rtl="0" algn="l">
              <a:lnSpc>
                <a:spcPct val="115000"/>
              </a:lnSpc>
              <a:spcBef>
                <a:spcPts val="0"/>
              </a:spcBef>
              <a:spcAft>
                <a:spcPts val="0"/>
              </a:spcAft>
              <a:buNone/>
            </a:pPr>
            <a:r>
              <a:rPr lang="en-US" sz="1700">
                <a:solidFill>
                  <a:srgbClr val="273239"/>
                </a:solidFill>
              </a:rPr>
              <a:t>10.        rear = newNode</a:t>
            </a:r>
            <a:endParaRPr sz="1700">
              <a:solidFill>
                <a:srgbClr val="273239"/>
              </a:solidFill>
            </a:endParaRPr>
          </a:p>
          <a:p>
            <a:pPr indent="0" lvl="0" marL="0" rtl="0" algn="l">
              <a:lnSpc>
                <a:spcPct val="115000"/>
              </a:lnSpc>
              <a:spcBef>
                <a:spcPts val="800"/>
              </a:spcBef>
              <a:spcAft>
                <a:spcPts val="0"/>
              </a:spcAft>
              <a:buNone/>
            </a:pPr>
            <a:r>
              <a:t/>
            </a:r>
            <a:endParaRPr sz="1700">
              <a:solidFill>
                <a:schemeClr val="dk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1bb0d05a616_0_19"/>
          <p:cNvSpPr txBox="1"/>
          <p:nvPr>
            <p:ph type="title"/>
          </p:nvPr>
        </p:nvSpPr>
        <p:spPr>
          <a:xfrm>
            <a:off x="838200" y="365125"/>
            <a:ext cx="10515600" cy="5538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a:t>Queue using doubly linked list</a:t>
            </a:r>
            <a:endParaRPr/>
          </a:p>
        </p:txBody>
      </p:sp>
      <p:sp>
        <p:nvSpPr>
          <p:cNvPr id="257" name="Google Shape;257;g1bb0d05a616_0_19"/>
          <p:cNvSpPr txBox="1"/>
          <p:nvPr>
            <p:ph idx="1" type="body"/>
          </p:nvPr>
        </p:nvSpPr>
        <p:spPr>
          <a:xfrm>
            <a:off x="838200" y="998750"/>
            <a:ext cx="4395300" cy="5699400"/>
          </a:xfrm>
          <a:prstGeom prst="rect">
            <a:avLst/>
          </a:prstGeom>
        </p:spPr>
        <p:txBody>
          <a:bodyPr anchorCtr="0" anchor="t" bIns="45700" lIns="91425" spcFirstLastPara="1" rIns="91425" wrap="square" tIns="45700">
            <a:noAutofit/>
          </a:bodyPr>
          <a:lstStyle/>
          <a:p>
            <a:pPr indent="-330200" lvl="0" marL="457200" rtl="0" algn="just">
              <a:lnSpc>
                <a:spcPct val="95000"/>
              </a:lnSpc>
              <a:spcBef>
                <a:spcPts val="0"/>
              </a:spcBef>
              <a:spcAft>
                <a:spcPts val="0"/>
              </a:spcAft>
              <a:buClr>
                <a:srgbClr val="282828"/>
              </a:buClr>
              <a:buSzPts val="1600"/>
              <a:buFont typeface="Arial"/>
              <a:buChar char="•"/>
            </a:pPr>
            <a:r>
              <a:rPr b="1" lang="en-US" sz="1600">
                <a:solidFill>
                  <a:srgbClr val="282828"/>
                </a:solidFill>
                <a:highlight>
                  <a:srgbClr val="FFFFFF"/>
                </a:highlight>
                <a:latin typeface="Arial"/>
                <a:ea typeface="Arial"/>
                <a:cs typeface="Arial"/>
                <a:sym typeface="Arial"/>
              </a:rPr>
              <a:t>De</a:t>
            </a:r>
            <a:r>
              <a:rPr b="1" lang="en-US" sz="1600">
                <a:solidFill>
                  <a:srgbClr val="282828"/>
                </a:solidFill>
                <a:highlight>
                  <a:srgbClr val="FFFFFF"/>
                </a:highlight>
                <a:latin typeface="Arial"/>
                <a:ea typeface="Arial"/>
                <a:cs typeface="Arial"/>
                <a:sym typeface="Arial"/>
              </a:rPr>
              <a:t>queue</a:t>
            </a:r>
            <a:r>
              <a:rPr lang="en-US" sz="1600">
                <a:solidFill>
                  <a:srgbClr val="282828"/>
                </a:solidFill>
                <a:highlight>
                  <a:srgbClr val="FFFFFF"/>
                </a:highlight>
                <a:latin typeface="Arial"/>
                <a:ea typeface="Arial"/>
                <a:cs typeface="Arial"/>
                <a:sym typeface="Arial"/>
              </a:rPr>
              <a:t>: </a:t>
            </a:r>
            <a:r>
              <a:rPr lang="en-US" sz="1600">
                <a:solidFill>
                  <a:srgbClr val="282828"/>
                </a:solidFill>
                <a:highlight>
                  <a:srgbClr val="FFFFFF"/>
                </a:highlight>
                <a:latin typeface="Arial"/>
                <a:ea typeface="Arial"/>
                <a:cs typeface="Arial"/>
                <a:sym typeface="Arial"/>
              </a:rPr>
              <a:t>This function is used to delete an element from the queue from the front end. From the ref, the front pointer will move to the front-&gt;next and will decrease the size pointer by 1. Also, return the data which is stored in the deleted node.</a:t>
            </a:r>
            <a:endParaRPr sz="1600">
              <a:solidFill>
                <a:srgbClr val="282828"/>
              </a:solidFill>
              <a:highlight>
                <a:srgbClr val="FFFFFF"/>
              </a:highlight>
              <a:latin typeface="Arial"/>
              <a:ea typeface="Arial"/>
              <a:cs typeface="Arial"/>
              <a:sym typeface="Arial"/>
            </a:endParaRPr>
          </a:p>
          <a:p>
            <a:pPr indent="-336550" lvl="0" marL="457200" rtl="0" algn="just">
              <a:lnSpc>
                <a:spcPct val="95000"/>
              </a:lnSpc>
              <a:spcBef>
                <a:spcPts val="0"/>
              </a:spcBef>
              <a:spcAft>
                <a:spcPts val="0"/>
              </a:spcAft>
              <a:buClr>
                <a:srgbClr val="282828"/>
              </a:buClr>
              <a:buSzPts val="1700"/>
              <a:buChar char="•"/>
            </a:pPr>
            <a:r>
              <a:t/>
            </a:r>
            <a:endParaRPr sz="1700">
              <a:solidFill>
                <a:srgbClr val="282828"/>
              </a:solidFill>
              <a:highlight>
                <a:srgbClr val="FFFFFF"/>
              </a:highlight>
              <a:latin typeface="Arial"/>
              <a:ea typeface="Arial"/>
              <a:cs typeface="Arial"/>
              <a:sym typeface="Arial"/>
            </a:endParaRPr>
          </a:p>
          <a:p>
            <a:pPr indent="0" lvl="0" marL="0" rtl="0" algn="just">
              <a:lnSpc>
                <a:spcPct val="95000"/>
              </a:lnSpc>
              <a:spcBef>
                <a:spcPts val="0"/>
              </a:spcBef>
              <a:spcAft>
                <a:spcPts val="0"/>
              </a:spcAft>
              <a:buNone/>
            </a:pPr>
            <a:r>
              <a:rPr lang="en-US" sz="1700">
                <a:solidFill>
                  <a:srgbClr val="273239"/>
                </a:solidFill>
                <a:latin typeface="Arial"/>
                <a:ea typeface="Arial"/>
                <a:cs typeface="Arial"/>
                <a:sym typeface="Arial"/>
              </a:rPr>
              <a:t> IF front == NULL</a:t>
            </a:r>
            <a:endParaRPr sz="1700">
              <a:solidFill>
                <a:srgbClr val="273239"/>
              </a:solidFill>
              <a:latin typeface="Arial"/>
              <a:ea typeface="Arial"/>
              <a:cs typeface="Arial"/>
              <a:sym typeface="Arial"/>
            </a:endParaRPr>
          </a:p>
          <a:p>
            <a:pPr indent="0" lvl="0" marL="457200" rtl="0" algn="just">
              <a:lnSpc>
                <a:spcPct val="95000"/>
              </a:lnSpc>
              <a:spcBef>
                <a:spcPts val="0"/>
              </a:spcBef>
              <a:spcAft>
                <a:spcPts val="0"/>
              </a:spcAft>
              <a:buNone/>
            </a:pPr>
            <a:r>
              <a:rPr lang="en-US" sz="1700">
                <a:solidFill>
                  <a:srgbClr val="273239"/>
                </a:solidFill>
                <a:latin typeface="Arial"/>
                <a:ea typeface="Arial"/>
                <a:cs typeface="Arial"/>
                <a:sym typeface="Arial"/>
              </a:rPr>
              <a:t>     print "Underflow"</a:t>
            </a:r>
            <a:endParaRPr sz="1700">
              <a:solidFill>
                <a:srgbClr val="273239"/>
              </a:solidFill>
              <a:latin typeface="Arial"/>
              <a:ea typeface="Arial"/>
              <a:cs typeface="Arial"/>
              <a:sym typeface="Arial"/>
            </a:endParaRPr>
          </a:p>
          <a:p>
            <a:pPr indent="0" lvl="0" marL="0" rtl="0" algn="just">
              <a:lnSpc>
                <a:spcPct val="95000"/>
              </a:lnSpc>
              <a:spcBef>
                <a:spcPts val="0"/>
              </a:spcBef>
              <a:spcAft>
                <a:spcPts val="0"/>
              </a:spcAft>
              <a:buNone/>
            </a:pPr>
            <a:r>
              <a:rPr lang="en-US" sz="1700">
                <a:solidFill>
                  <a:srgbClr val="273239"/>
                </a:solidFill>
                <a:latin typeface="Arial"/>
                <a:ea typeface="Arial"/>
                <a:cs typeface="Arial"/>
                <a:sym typeface="Arial"/>
              </a:rPr>
              <a:t>. ELSE</a:t>
            </a:r>
            <a:endParaRPr sz="1700">
              <a:solidFill>
                <a:srgbClr val="273239"/>
              </a:solidFill>
              <a:latin typeface="Arial"/>
              <a:ea typeface="Arial"/>
              <a:cs typeface="Arial"/>
              <a:sym typeface="Arial"/>
            </a:endParaRPr>
          </a:p>
          <a:p>
            <a:pPr indent="0" lvl="0" marL="457200" rtl="0" algn="just">
              <a:lnSpc>
                <a:spcPct val="95000"/>
              </a:lnSpc>
              <a:spcBef>
                <a:spcPts val="0"/>
              </a:spcBef>
              <a:spcAft>
                <a:spcPts val="0"/>
              </a:spcAft>
              <a:buNone/>
            </a:pPr>
            <a:r>
              <a:rPr lang="en-US" sz="1700">
                <a:solidFill>
                  <a:srgbClr val="273239"/>
                </a:solidFill>
                <a:latin typeface="Arial"/>
                <a:ea typeface="Arial"/>
                <a:cs typeface="Arial"/>
                <a:sym typeface="Arial"/>
              </a:rPr>
              <a:t>     Initialize temp = front</a:t>
            </a:r>
            <a:endParaRPr sz="1700">
              <a:solidFill>
                <a:srgbClr val="273239"/>
              </a:solidFill>
              <a:latin typeface="Arial"/>
              <a:ea typeface="Arial"/>
              <a:cs typeface="Arial"/>
              <a:sym typeface="Arial"/>
            </a:endParaRPr>
          </a:p>
          <a:p>
            <a:pPr indent="0" lvl="0" marL="457200" rtl="0" algn="just">
              <a:lnSpc>
                <a:spcPct val="95000"/>
              </a:lnSpc>
              <a:spcBef>
                <a:spcPts val="0"/>
              </a:spcBef>
              <a:spcAft>
                <a:spcPts val="0"/>
              </a:spcAft>
              <a:buNone/>
            </a:pPr>
            <a:r>
              <a:rPr lang="en-US" sz="1700">
                <a:solidFill>
                  <a:srgbClr val="273239"/>
                </a:solidFill>
                <a:latin typeface="Arial"/>
                <a:ea typeface="Arial"/>
                <a:cs typeface="Arial"/>
                <a:sym typeface="Arial"/>
              </a:rPr>
              <a:t>     front = front-&gt;next</a:t>
            </a:r>
            <a:endParaRPr sz="1700">
              <a:solidFill>
                <a:srgbClr val="273239"/>
              </a:solidFill>
              <a:latin typeface="Arial"/>
              <a:ea typeface="Arial"/>
              <a:cs typeface="Arial"/>
              <a:sym typeface="Arial"/>
            </a:endParaRPr>
          </a:p>
          <a:p>
            <a:pPr indent="0" lvl="0" marL="0" rtl="0" algn="just">
              <a:lnSpc>
                <a:spcPct val="95000"/>
              </a:lnSpc>
              <a:spcBef>
                <a:spcPts val="0"/>
              </a:spcBef>
              <a:spcAft>
                <a:spcPts val="0"/>
              </a:spcAft>
              <a:buNone/>
            </a:pPr>
            <a:r>
              <a:rPr lang="en-US" sz="1700">
                <a:solidFill>
                  <a:srgbClr val="273239"/>
                </a:solidFill>
                <a:latin typeface="Arial"/>
                <a:ea typeface="Arial"/>
                <a:cs typeface="Arial"/>
                <a:sym typeface="Arial"/>
              </a:rPr>
              <a:t>     IF front == NULL</a:t>
            </a:r>
            <a:endParaRPr sz="1700">
              <a:solidFill>
                <a:srgbClr val="273239"/>
              </a:solidFill>
              <a:latin typeface="Arial"/>
              <a:ea typeface="Arial"/>
              <a:cs typeface="Arial"/>
              <a:sym typeface="Arial"/>
            </a:endParaRPr>
          </a:p>
          <a:p>
            <a:pPr indent="0" lvl="0" marL="457200" rtl="0" algn="just">
              <a:lnSpc>
                <a:spcPct val="95000"/>
              </a:lnSpc>
              <a:spcBef>
                <a:spcPts val="0"/>
              </a:spcBef>
              <a:spcAft>
                <a:spcPts val="0"/>
              </a:spcAft>
              <a:buNone/>
            </a:pPr>
            <a:r>
              <a:rPr lang="en-US" sz="1700">
                <a:solidFill>
                  <a:srgbClr val="273239"/>
                </a:solidFill>
                <a:latin typeface="Arial"/>
                <a:ea typeface="Arial"/>
                <a:cs typeface="Arial"/>
                <a:sym typeface="Arial"/>
              </a:rPr>
              <a:t>         rear = NULL</a:t>
            </a:r>
            <a:endParaRPr sz="1700">
              <a:solidFill>
                <a:srgbClr val="273239"/>
              </a:solidFill>
              <a:latin typeface="Arial"/>
              <a:ea typeface="Arial"/>
              <a:cs typeface="Arial"/>
              <a:sym typeface="Arial"/>
            </a:endParaRPr>
          </a:p>
          <a:p>
            <a:pPr indent="0" lvl="0" marL="457200" rtl="0" algn="just">
              <a:lnSpc>
                <a:spcPct val="95000"/>
              </a:lnSpc>
              <a:spcBef>
                <a:spcPts val="0"/>
              </a:spcBef>
              <a:spcAft>
                <a:spcPts val="0"/>
              </a:spcAft>
              <a:buNone/>
            </a:pPr>
            <a:r>
              <a:rPr lang="en-US" sz="1700">
                <a:solidFill>
                  <a:srgbClr val="273239"/>
                </a:solidFill>
                <a:latin typeface="Arial"/>
                <a:ea typeface="Arial"/>
                <a:cs typeface="Arial"/>
                <a:sym typeface="Arial"/>
              </a:rPr>
              <a:t>     ELSE</a:t>
            </a:r>
            <a:endParaRPr sz="1700">
              <a:solidFill>
                <a:srgbClr val="273239"/>
              </a:solidFill>
              <a:latin typeface="Arial"/>
              <a:ea typeface="Arial"/>
              <a:cs typeface="Arial"/>
              <a:sym typeface="Arial"/>
            </a:endParaRPr>
          </a:p>
          <a:p>
            <a:pPr indent="0" lvl="0" marL="457200" rtl="0" algn="just">
              <a:lnSpc>
                <a:spcPct val="95000"/>
              </a:lnSpc>
              <a:spcBef>
                <a:spcPts val="0"/>
              </a:spcBef>
              <a:spcAft>
                <a:spcPts val="0"/>
              </a:spcAft>
              <a:buNone/>
            </a:pPr>
            <a:r>
              <a:rPr lang="en-US" sz="1700">
                <a:solidFill>
                  <a:srgbClr val="273239"/>
                </a:solidFill>
                <a:latin typeface="Arial"/>
                <a:ea typeface="Arial"/>
                <a:cs typeface="Arial"/>
                <a:sym typeface="Arial"/>
              </a:rPr>
              <a:t>         front-&gt;prev = NULL</a:t>
            </a:r>
            <a:endParaRPr sz="1700">
              <a:solidFill>
                <a:srgbClr val="273239"/>
              </a:solidFill>
              <a:latin typeface="Arial"/>
              <a:ea typeface="Arial"/>
              <a:cs typeface="Arial"/>
              <a:sym typeface="Arial"/>
            </a:endParaRPr>
          </a:p>
          <a:p>
            <a:pPr indent="0" lvl="0" marL="190500" marR="190500" rtl="0" algn="l">
              <a:lnSpc>
                <a:spcPct val="115000"/>
              </a:lnSpc>
              <a:spcBef>
                <a:spcPts val="0"/>
              </a:spcBef>
              <a:spcAft>
                <a:spcPts val="0"/>
              </a:spcAft>
              <a:buNone/>
            </a:pPr>
            <a:r>
              <a:rPr lang="en-US" sz="1700">
                <a:solidFill>
                  <a:srgbClr val="273239"/>
                </a:solidFill>
                <a:latin typeface="Arial"/>
                <a:ea typeface="Arial"/>
                <a:cs typeface="Arial"/>
                <a:sym typeface="Arial"/>
              </a:rPr>
              <a:t> Deallocate space for temp</a:t>
            </a:r>
            <a:endParaRPr sz="1700">
              <a:solidFill>
                <a:srgbClr val="273239"/>
              </a:solidFill>
              <a:latin typeface="Arial"/>
              <a:ea typeface="Arial"/>
              <a:cs typeface="Arial"/>
              <a:sym typeface="Arial"/>
            </a:endParaRPr>
          </a:p>
          <a:p>
            <a:pPr indent="0" lvl="0" marL="457200" rtl="0" algn="just">
              <a:lnSpc>
                <a:spcPct val="95000"/>
              </a:lnSpc>
              <a:spcBef>
                <a:spcPts val="800"/>
              </a:spcBef>
              <a:spcAft>
                <a:spcPts val="0"/>
              </a:spcAft>
              <a:buNone/>
            </a:pPr>
            <a:r>
              <a:t/>
            </a:r>
            <a:endParaRPr sz="1700">
              <a:solidFill>
                <a:srgbClr val="273239"/>
              </a:solidFill>
              <a:latin typeface="Arial"/>
              <a:ea typeface="Arial"/>
              <a:cs typeface="Arial"/>
              <a:sym typeface="Arial"/>
            </a:endParaRPr>
          </a:p>
          <a:p>
            <a:pPr indent="0" lvl="0" marL="0" rtl="0" algn="l">
              <a:lnSpc>
                <a:spcPct val="95000"/>
              </a:lnSpc>
              <a:spcBef>
                <a:spcPts val="0"/>
              </a:spcBef>
              <a:spcAft>
                <a:spcPts val="0"/>
              </a:spcAft>
              <a:buNone/>
            </a:pPr>
            <a:r>
              <a:t/>
            </a:r>
            <a:endParaRPr/>
          </a:p>
        </p:txBody>
      </p:sp>
      <p:pic>
        <p:nvPicPr>
          <p:cNvPr id="258" name="Google Shape;258;g1bb0d05a616_0_19"/>
          <p:cNvPicPr preferRelativeResize="0"/>
          <p:nvPr/>
        </p:nvPicPr>
        <p:blipFill>
          <a:blip r:embed="rId3">
            <a:alphaModFix/>
          </a:blip>
          <a:stretch>
            <a:fillRect/>
          </a:stretch>
        </p:blipFill>
        <p:spPr>
          <a:xfrm>
            <a:off x="6563450" y="967025"/>
            <a:ext cx="4790340" cy="56342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Online compilers for C</a:t>
            </a:r>
            <a:endParaRPr/>
          </a:p>
        </p:txBody>
      </p:sp>
      <p:sp>
        <p:nvSpPr>
          <p:cNvPr id="97" name="Google Shape;97;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Online C compiler-online editor</a:t>
            </a:r>
            <a:endParaRPr/>
          </a:p>
          <a:p>
            <a:pPr indent="-228600" lvl="0" marL="228600" rtl="0" algn="l">
              <a:lnSpc>
                <a:spcPct val="90000"/>
              </a:lnSpc>
              <a:spcBef>
                <a:spcPts val="1000"/>
              </a:spcBef>
              <a:spcAft>
                <a:spcPts val="0"/>
              </a:spcAft>
              <a:buClr>
                <a:schemeClr val="dk1"/>
              </a:buClr>
              <a:buSzPts val="2800"/>
              <a:buChar char="•"/>
            </a:pPr>
            <a:r>
              <a:rPr lang="en-US"/>
              <a:t>Online C compiler IDE-Jdoodle</a:t>
            </a:r>
            <a:endParaRPr/>
          </a:p>
          <a:p>
            <a:pPr indent="-228600" lvl="0" marL="228600" rtl="0" algn="l">
              <a:lnSpc>
                <a:spcPct val="90000"/>
              </a:lnSpc>
              <a:spcBef>
                <a:spcPts val="1000"/>
              </a:spcBef>
              <a:spcAft>
                <a:spcPts val="0"/>
              </a:spcAft>
              <a:buClr>
                <a:schemeClr val="dk1"/>
              </a:buClr>
              <a:buSzPts val="2800"/>
              <a:buChar char="•"/>
            </a:pPr>
            <a:r>
              <a:rPr lang="en-US"/>
              <a:t>Online C compiler –my Compiler</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g1bb0d05a616_0_37"/>
          <p:cNvSpPr txBox="1"/>
          <p:nvPr>
            <p:ph type="title"/>
          </p:nvPr>
        </p:nvSpPr>
        <p:spPr>
          <a:xfrm>
            <a:off x="838200" y="365125"/>
            <a:ext cx="10515600" cy="5538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a:t>Queue using doubly linked list</a:t>
            </a:r>
            <a:endParaRPr/>
          </a:p>
        </p:txBody>
      </p:sp>
      <p:sp>
        <p:nvSpPr>
          <p:cNvPr id="264" name="Google Shape;264;g1bb0d05a616_0_37"/>
          <p:cNvSpPr txBox="1"/>
          <p:nvPr>
            <p:ph idx="1" type="body"/>
          </p:nvPr>
        </p:nvSpPr>
        <p:spPr>
          <a:xfrm>
            <a:off x="838200" y="998750"/>
            <a:ext cx="4395300" cy="56994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en-US" sz="1700">
                <a:solidFill>
                  <a:srgbClr val="273239"/>
                </a:solidFill>
                <a:highlight>
                  <a:srgbClr val="FFFFFF"/>
                </a:highlight>
                <a:latin typeface="Arial"/>
                <a:ea typeface="Arial"/>
                <a:cs typeface="Arial"/>
                <a:sym typeface="Arial"/>
              </a:rPr>
              <a:t>Deletion from front  end :</a:t>
            </a:r>
            <a:r>
              <a:rPr lang="en-US" sz="1700">
                <a:solidFill>
                  <a:srgbClr val="273239"/>
                </a:solidFill>
                <a:highlight>
                  <a:srgbClr val="FFFFFF"/>
                </a:highlight>
                <a:latin typeface="Arial"/>
                <a:ea typeface="Arial"/>
                <a:cs typeface="Arial"/>
                <a:sym typeface="Arial"/>
              </a:rPr>
              <a:t> </a:t>
            </a:r>
            <a:r>
              <a:rPr lang="en-US" sz="1700">
                <a:solidFill>
                  <a:srgbClr val="273239"/>
                </a:solidFill>
                <a:latin typeface="Arial"/>
                <a:ea typeface="Arial"/>
                <a:cs typeface="Arial"/>
                <a:sym typeface="Arial"/>
              </a:rPr>
              <a:t>. </a:t>
            </a:r>
            <a:endParaRPr sz="1700">
              <a:solidFill>
                <a:srgbClr val="273239"/>
              </a:solidFill>
              <a:latin typeface="Arial"/>
              <a:ea typeface="Arial"/>
              <a:cs typeface="Arial"/>
              <a:sym typeface="Arial"/>
            </a:endParaRPr>
          </a:p>
          <a:p>
            <a:pPr indent="0" lvl="0" marL="0" rtl="0" algn="l">
              <a:spcBef>
                <a:spcPts val="1000"/>
              </a:spcBef>
              <a:spcAft>
                <a:spcPts val="0"/>
              </a:spcAft>
              <a:buNone/>
            </a:pPr>
            <a:r>
              <a:rPr lang="en-US" sz="1700">
                <a:solidFill>
                  <a:srgbClr val="273239"/>
                </a:solidFill>
                <a:latin typeface="Arial"/>
                <a:ea typeface="Arial"/>
                <a:cs typeface="Arial"/>
                <a:sym typeface="Arial"/>
              </a:rPr>
              <a:t>IF front == NULL</a:t>
            </a:r>
            <a:endParaRPr sz="1700">
              <a:solidFill>
                <a:srgbClr val="273239"/>
              </a:solidFill>
              <a:latin typeface="Arial"/>
              <a:ea typeface="Arial"/>
              <a:cs typeface="Arial"/>
              <a:sym typeface="Arial"/>
            </a:endParaRPr>
          </a:p>
          <a:p>
            <a:pPr indent="0" lvl="0" marL="0" rtl="0" algn="l">
              <a:spcBef>
                <a:spcPts val="1000"/>
              </a:spcBef>
              <a:spcAft>
                <a:spcPts val="0"/>
              </a:spcAft>
              <a:buNone/>
            </a:pPr>
            <a:r>
              <a:rPr lang="en-US" sz="1700">
                <a:solidFill>
                  <a:srgbClr val="273239"/>
                </a:solidFill>
                <a:latin typeface="Arial"/>
                <a:ea typeface="Arial"/>
                <a:cs typeface="Arial"/>
                <a:sym typeface="Arial"/>
              </a:rPr>
              <a:t>2.     print "Underflow"</a:t>
            </a:r>
            <a:endParaRPr sz="1700">
              <a:solidFill>
                <a:srgbClr val="273239"/>
              </a:solidFill>
              <a:latin typeface="Arial"/>
              <a:ea typeface="Arial"/>
              <a:cs typeface="Arial"/>
              <a:sym typeface="Arial"/>
            </a:endParaRPr>
          </a:p>
          <a:p>
            <a:pPr indent="0" lvl="0" marL="0" rtl="0" algn="l">
              <a:spcBef>
                <a:spcPts val="1000"/>
              </a:spcBef>
              <a:spcAft>
                <a:spcPts val="0"/>
              </a:spcAft>
              <a:buNone/>
            </a:pPr>
            <a:r>
              <a:rPr lang="en-US" sz="1700">
                <a:solidFill>
                  <a:srgbClr val="273239"/>
                </a:solidFill>
                <a:latin typeface="Arial"/>
                <a:ea typeface="Arial"/>
                <a:cs typeface="Arial"/>
                <a:sym typeface="Arial"/>
              </a:rPr>
              <a:t>3. ELSE</a:t>
            </a:r>
            <a:endParaRPr sz="1700">
              <a:solidFill>
                <a:srgbClr val="273239"/>
              </a:solidFill>
              <a:latin typeface="Arial"/>
              <a:ea typeface="Arial"/>
              <a:cs typeface="Arial"/>
              <a:sym typeface="Arial"/>
            </a:endParaRPr>
          </a:p>
          <a:p>
            <a:pPr indent="0" lvl="0" marL="0" rtl="0" algn="l">
              <a:spcBef>
                <a:spcPts val="1000"/>
              </a:spcBef>
              <a:spcAft>
                <a:spcPts val="0"/>
              </a:spcAft>
              <a:buNone/>
            </a:pPr>
            <a:r>
              <a:rPr lang="en-US" sz="1700">
                <a:solidFill>
                  <a:srgbClr val="273239"/>
                </a:solidFill>
                <a:latin typeface="Arial"/>
                <a:ea typeface="Arial"/>
                <a:cs typeface="Arial"/>
                <a:sym typeface="Arial"/>
              </a:rPr>
              <a:t>4.     Initialize temp = front</a:t>
            </a:r>
            <a:endParaRPr sz="1700">
              <a:solidFill>
                <a:srgbClr val="273239"/>
              </a:solidFill>
              <a:latin typeface="Arial"/>
              <a:ea typeface="Arial"/>
              <a:cs typeface="Arial"/>
              <a:sym typeface="Arial"/>
            </a:endParaRPr>
          </a:p>
          <a:p>
            <a:pPr indent="0" lvl="0" marL="0" rtl="0" algn="l">
              <a:spcBef>
                <a:spcPts val="1000"/>
              </a:spcBef>
              <a:spcAft>
                <a:spcPts val="0"/>
              </a:spcAft>
              <a:buNone/>
            </a:pPr>
            <a:r>
              <a:rPr lang="en-US" sz="1700">
                <a:solidFill>
                  <a:srgbClr val="273239"/>
                </a:solidFill>
                <a:latin typeface="Arial"/>
                <a:ea typeface="Arial"/>
                <a:cs typeface="Arial"/>
                <a:sym typeface="Arial"/>
              </a:rPr>
              <a:t>5.     front = front-&gt;next</a:t>
            </a:r>
            <a:endParaRPr sz="1700">
              <a:solidFill>
                <a:srgbClr val="273239"/>
              </a:solidFill>
              <a:latin typeface="Arial"/>
              <a:ea typeface="Arial"/>
              <a:cs typeface="Arial"/>
              <a:sym typeface="Arial"/>
            </a:endParaRPr>
          </a:p>
          <a:p>
            <a:pPr indent="0" lvl="0" marL="0" rtl="0" algn="l">
              <a:spcBef>
                <a:spcPts val="1000"/>
              </a:spcBef>
              <a:spcAft>
                <a:spcPts val="0"/>
              </a:spcAft>
              <a:buNone/>
            </a:pPr>
            <a:r>
              <a:rPr lang="en-US" sz="1700">
                <a:solidFill>
                  <a:srgbClr val="273239"/>
                </a:solidFill>
                <a:latin typeface="Arial"/>
                <a:ea typeface="Arial"/>
                <a:cs typeface="Arial"/>
                <a:sym typeface="Arial"/>
              </a:rPr>
              <a:t>6.     IF front == NULL</a:t>
            </a:r>
            <a:endParaRPr sz="1700">
              <a:solidFill>
                <a:srgbClr val="273239"/>
              </a:solidFill>
              <a:latin typeface="Arial"/>
              <a:ea typeface="Arial"/>
              <a:cs typeface="Arial"/>
              <a:sym typeface="Arial"/>
            </a:endParaRPr>
          </a:p>
          <a:p>
            <a:pPr indent="0" lvl="0" marL="0" rtl="0" algn="l">
              <a:spcBef>
                <a:spcPts val="1000"/>
              </a:spcBef>
              <a:spcAft>
                <a:spcPts val="0"/>
              </a:spcAft>
              <a:buNone/>
            </a:pPr>
            <a:r>
              <a:rPr lang="en-US" sz="1700">
                <a:solidFill>
                  <a:srgbClr val="273239"/>
                </a:solidFill>
                <a:latin typeface="Arial"/>
                <a:ea typeface="Arial"/>
                <a:cs typeface="Arial"/>
                <a:sym typeface="Arial"/>
              </a:rPr>
              <a:t>7.         rear = NULL</a:t>
            </a:r>
            <a:endParaRPr sz="1700">
              <a:solidFill>
                <a:srgbClr val="273239"/>
              </a:solidFill>
              <a:latin typeface="Arial"/>
              <a:ea typeface="Arial"/>
              <a:cs typeface="Arial"/>
              <a:sym typeface="Arial"/>
            </a:endParaRPr>
          </a:p>
          <a:p>
            <a:pPr indent="0" lvl="0" marL="0" rtl="0" algn="l">
              <a:spcBef>
                <a:spcPts val="1000"/>
              </a:spcBef>
              <a:spcAft>
                <a:spcPts val="0"/>
              </a:spcAft>
              <a:buNone/>
            </a:pPr>
            <a:r>
              <a:rPr lang="en-US" sz="1700">
                <a:solidFill>
                  <a:srgbClr val="273239"/>
                </a:solidFill>
                <a:latin typeface="Arial"/>
                <a:ea typeface="Arial"/>
                <a:cs typeface="Arial"/>
                <a:sym typeface="Arial"/>
              </a:rPr>
              <a:t>8.     ELSE</a:t>
            </a:r>
            <a:endParaRPr sz="1700">
              <a:solidFill>
                <a:srgbClr val="273239"/>
              </a:solidFill>
              <a:latin typeface="Arial"/>
              <a:ea typeface="Arial"/>
              <a:cs typeface="Arial"/>
              <a:sym typeface="Arial"/>
            </a:endParaRPr>
          </a:p>
          <a:p>
            <a:pPr indent="0" lvl="0" marL="0" rtl="0" algn="l">
              <a:spcBef>
                <a:spcPts val="1000"/>
              </a:spcBef>
              <a:spcAft>
                <a:spcPts val="0"/>
              </a:spcAft>
              <a:buNone/>
            </a:pPr>
            <a:r>
              <a:rPr lang="en-US" sz="1700">
                <a:solidFill>
                  <a:srgbClr val="273239"/>
                </a:solidFill>
                <a:latin typeface="Arial"/>
                <a:ea typeface="Arial"/>
                <a:cs typeface="Arial"/>
                <a:sym typeface="Arial"/>
              </a:rPr>
              <a:t>9.         front-&gt;prev = NULL</a:t>
            </a:r>
            <a:endParaRPr sz="1700">
              <a:solidFill>
                <a:srgbClr val="273239"/>
              </a:solidFill>
              <a:latin typeface="Arial"/>
              <a:ea typeface="Arial"/>
              <a:cs typeface="Arial"/>
              <a:sym typeface="Arial"/>
            </a:endParaRPr>
          </a:p>
          <a:p>
            <a:pPr indent="0" lvl="0" marL="190500" marR="190500" rtl="0" algn="l">
              <a:lnSpc>
                <a:spcPct val="115000"/>
              </a:lnSpc>
              <a:spcBef>
                <a:spcPts val="0"/>
              </a:spcBef>
              <a:spcAft>
                <a:spcPts val="800"/>
              </a:spcAft>
              <a:buClr>
                <a:schemeClr val="dk1"/>
              </a:buClr>
              <a:buSzPts val="1100"/>
              <a:buFont typeface="Arial"/>
              <a:buNone/>
            </a:pPr>
            <a:r>
              <a:rPr lang="en-US" sz="1700">
                <a:solidFill>
                  <a:srgbClr val="273239"/>
                </a:solidFill>
                <a:latin typeface="Arial"/>
                <a:ea typeface="Arial"/>
                <a:cs typeface="Arial"/>
                <a:sym typeface="Arial"/>
              </a:rPr>
              <a:t>10     Deallocate space for temp</a:t>
            </a:r>
            <a:endParaRPr sz="1700">
              <a:solidFill>
                <a:srgbClr val="273239"/>
              </a:solidFill>
              <a:latin typeface="Arial"/>
              <a:ea typeface="Arial"/>
              <a:cs typeface="Arial"/>
              <a:sym typeface="Arial"/>
            </a:endParaRPr>
          </a:p>
        </p:txBody>
      </p:sp>
      <p:sp>
        <p:nvSpPr>
          <p:cNvPr id="265" name="Google Shape;265;g1bb0d05a616_0_37"/>
          <p:cNvSpPr txBox="1"/>
          <p:nvPr>
            <p:ph idx="1" type="body"/>
          </p:nvPr>
        </p:nvSpPr>
        <p:spPr>
          <a:xfrm>
            <a:off x="6437050" y="998750"/>
            <a:ext cx="4395300" cy="5699400"/>
          </a:xfrm>
          <a:prstGeom prst="rect">
            <a:avLst/>
          </a:prstGeom>
        </p:spPr>
        <p:txBody>
          <a:bodyPr anchorCtr="0" anchor="t" bIns="45700" lIns="91425" spcFirstLastPara="1" rIns="91425" wrap="square" tIns="45700">
            <a:noAutofit/>
          </a:bodyPr>
          <a:lstStyle/>
          <a:p>
            <a:pPr indent="0" lvl="0" marL="190500" marR="190500" rtl="0" algn="l">
              <a:lnSpc>
                <a:spcPct val="115000"/>
              </a:lnSpc>
              <a:spcBef>
                <a:spcPts val="0"/>
              </a:spcBef>
              <a:spcAft>
                <a:spcPts val="0"/>
              </a:spcAft>
              <a:buNone/>
            </a:pPr>
            <a:r>
              <a:rPr b="1" lang="en-US" sz="1700">
                <a:solidFill>
                  <a:srgbClr val="273239"/>
                </a:solidFill>
                <a:highlight>
                  <a:srgbClr val="FFFFFF"/>
                </a:highlight>
                <a:latin typeface="Arial"/>
                <a:ea typeface="Arial"/>
                <a:cs typeface="Arial"/>
                <a:sym typeface="Arial"/>
              </a:rPr>
              <a:t>Deletion from Rear end :</a:t>
            </a:r>
            <a:r>
              <a:rPr lang="en-US" sz="1700">
                <a:solidFill>
                  <a:srgbClr val="273239"/>
                </a:solidFill>
                <a:highlight>
                  <a:srgbClr val="FFFFFF"/>
                </a:highlight>
                <a:latin typeface="Arial"/>
                <a:ea typeface="Arial"/>
                <a:cs typeface="Arial"/>
                <a:sym typeface="Arial"/>
              </a:rPr>
              <a:t> </a:t>
            </a:r>
            <a:endParaRPr sz="2100">
              <a:solidFill>
                <a:srgbClr val="273239"/>
              </a:solidFill>
              <a:latin typeface="Arial"/>
              <a:ea typeface="Arial"/>
              <a:cs typeface="Arial"/>
              <a:sym typeface="Arial"/>
            </a:endParaRPr>
          </a:p>
          <a:p>
            <a:pPr indent="0" lvl="0" marL="190500" marR="190500" rtl="0" algn="l">
              <a:lnSpc>
                <a:spcPct val="115000"/>
              </a:lnSpc>
              <a:spcBef>
                <a:spcPts val="800"/>
              </a:spcBef>
              <a:spcAft>
                <a:spcPts val="0"/>
              </a:spcAft>
              <a:buNone/>
            </a:pPr>
            <a:r>
              <a:rPr lang="en-US" sz="1700">
                <a:solidFill>
                  <a:srgbClr val="273239"/>
                </a:solidFill>
                <a:latin typeface="Arial"/>
                <a:ea typeface="Arial"/>
                <a:cs typeface="Arial"/>
                <a:sym typeface="Arial"/>
              </a:rPr>
              <a:t> IF front == NULL</a:t>
            </a:r>
            <a:endParaRPr sz="1700">
              <a:solidFill>
                <a:srgbClr val="273239"/>
              </a:solidFill>
              <a:latin typeface="Arial"/>
              <a:ea typeface="Arial"/>
              <a:cs typeface="Arial"/>
              <a:sym typeface="Arial"/>
            </a:endParaRPr>
          </a:p>
          <a:p>
            <a:pPr indent="0" lvl="0" marL="190500" marR="190500" rtl="0" algn="l">
              <a:lnSpc>
                <a:spcPct val="115000"/>
              </a:lnSpc>
              <a:spcBef>
                <a:spcPts val="800"/>
              </a:spcBef>
              <a:spcAft>
                <a:spcPts val="0"/>
              </a:spcAft>
              <a:buNone/>
            </a:pPr>
            <a:r>
              <a:rPr lang="en-US" sz="1700">
                <a:solidFill>
                  <a:srgbClr val="273239"/>
                </a:solidFill>
                <a:latin typeface="Arial"/>
                <a:ea typeface="Arial"/>
                <a:cs typeface="Arial"/>
                <a:sym typeface="Arial"/>
              </a:rPr>
              <a:t>2.     print "Underflow"</a:t>
            </a:r>
            <a:endParaRPr sz="1700">
              <a:solidFill>
                <a:srgbClr val="273239"/>
              </a:solidFill>
              <a:latin typeface="Arial"/>
              <a:ea typeface="Arial"/>
              <a:cs typeface="Arial"/>
              <a:sym typeface="Arial"/>
            </a:endParaRPr>
          </a:p>
          <a:p>
            <a:pPr indent="0" lvl="0" marL="190500" marR="190500" rtl="0" algn="l">
              <a:lnSpc>
                <a:spcPct val="115000"/>
              </a:lnSpc>
              <a:spcBef>
                <a:spcPts val="800"/>
              </a:spcBef>
              <a:spcAft>
                <a:spcPts val="0"/>
              </a:spcAft>
              <a:buNone/>
            </a:pPr>
            <a:r>
              <a:rPr lang="en-US" sz="1700">
                <a:solidFill>
                  <a:srgbClr val="273239"/>
                </a:solidFill>
                <a:latin typeface="Arial"/>
                <a:ea typeface="Arial"/>
                <a:cs typeface="Arial"/>
                <a:sym typeface="Arial"/>
              </a:rPr>
              <a:t>3. ELSE</a:t>
            </a:r>
            <a:endParaRPr sz="1700">
              <a:solidFill>
                <a:srgbClr val="273239"/>
              </a:solidFill>
              <a:latin typeface="Arial"/>
              <a:ea typeface="Arial"/>
              <a:cs typeface="Arial"/>
              <a:sym typeface="Arial"/>
            </a:endParaRPr>
          </a:p>
          <a:p>
            <a:pPr indent="0" lvl="0" marL="190500" marR="190500" rtl="0" algn="l">
              <a:lnSpc>
                <a:spcPct val="115000"/>
              </a:lnSpc>
              <a:spcBef>
                <a:spcPts val="800"/>
              </a:spcBef>
              <a:spcAft>
                <a:spcPts val="0"/>
              </a:spcAft>
              <a:buNone/>
            </a:pPr>
            <a:r>
              <a:rPr lang="en-US" sz="1700">
                <a:solidFill>
                  <a:srgbClr val="273239"/>
                </a:solidFill>
                <a:latin typeface="Arial"/>
                <a:ea typeface="Arial"/>
                <a:cs typeface="Arial"/>
                <a:sym typeface="Arial"/>
              </a:rPr>
              <a:t>4.     Initialize temp = rear</a:t>
            </a:r>
            <a:endParaRPr sz="1700">
              <a:solidFill>
                <a:srgbClr val="273239"/>
              </a:solidFill>
              <a:latin typeface="Arial"/>
              <a:ea typeface="Arial"/>
              <a:cs typeface="Arial"/>
              <a:sym typeface="Arial"/>
            </a:endParaRPr>
          </a:p>
          <a:p>
            <a:pPr indent="0" lvl="0" marL="190500" marR="190500" rtl="0" algn="l">
              <a:lnSpc>
                <a:spcPct val="115000"/>
              </a:lnSpc>
              <a:spcBef>
                <a:spcPts val="800"/>
              </a:spcBef>
              <a:spcAft>
                <a:spcPts val="0"/>
              </a:spcAft>
              <a:buNone/>
            </a:pPr>
            <a:r>
              <a:rPr lang="en-US" sz="1700">
                <a:solidFill>
                  <a:srgbClr val="273239"/>
                </a:solidFill>
                <a:latin typeface="Arial"/>
                <a:ea typeface="Arial"/>
                <a:cs typeface="Arial"/>
                <a:sym typeface="Arial"/>
              </a:rPr>
              <a:t>5.     rear = rear-&gt;prev</a:t>
            </a:r>
            <a:endParaRPr sz="1700">
              <a:solidFill>
                <a:srgbClr val="273239"/>
              </a:solidFill>
              <a:latin typeface="Arial"/>
              <a:ea typeface="Arial"/>
              <a:cs typeface="Arial"/>
              <a:sym typeface="Arial"/>
            </a:endParaRPr>
          </a:p>
          <a:p>
            <a:pPr indent="0" lvl="0" marL="190500" marR="190500" rtl="0" algn="l">
              <a:lnSpc>
                <a:spcPct val="115000"/>
              </a:lnSpc>
              <a:spcBef>
                <a:spcPts val="800"/>
              </a:spcBef>
              <a:spcAft>
                <a:spcPts val="0"/>
              </a:spcAft>
              <a:buNone/>
            </a:pPr>
            <a:r>
              <a:rPr lang="en-US" sz="1700">
                <a:solidFill>
                  <a:srgbClr val="273239"/>
                </a:solidFill>
                <a:latin typeface="Arial"/>
                <a:ea typeface="Arial"/>
                <a:cs typeface="Arial"/>
                <a:sym typeface="Arial"/>
              </a:rPr>
              <a:t>6.     IF rear == NULL</a:t>
            </a:r>
            <a:endParaRPr sz="1700">
              <a:solidFill>
                <a:srgbClr val="273239"/>
              </a:solidFill>
              <a:latin typeface="Arial"/>
              <a:ea typeface="Arial"/>
              <a:cs typeface="Arial"/>
              <a:sym typeface="Arial"/>
            </a:endParaRPr>
          </a:p>
          <a:p>
            <a:pPr indent="0" lvl="0" marL="190500" marR="190500" rtl="0" algn="l">
              <a:lnSpc>
                <a:spcPct val="115000"/>
              </a:lnSpc>
              <a:spcBef>
                <a:spcPts val="800"/>
              </a:spcBef>
              <a:spcAft>
                <a:spcPts val="0"/>
              </a:spcAft>
              <a:buNone/>
            </a:pPr>
            <a:r>
              <a:rPr lang="en-US" sz="1700">
                <a:solidFill>
                  <a:srgbClr val="273239"/>
                </a:solidFill>
                <a:latin typeface="Arial"/>
                <a:ea typeface="Arial"/>
                <a:cs typeface="Arial"/>
                <a:sym typeface="Arial"/>
              </a:rPr>
              <a:t>7.         front = NULL</a:t>
            </a:r>
            <a:endParaRPr sz="1700">
              <a:solidFill>
                <a:srgbClr val="273239"/>
              </a:solidFill>
              <a:latin typeface="Arial"/>
              <a:ea typeface="Arial"/>
              <a:cs typeface="Arial"/>
              <a:sym typeface="Arial"/>
            </a:endParaRPr>
          </a:p>
          <a:p>
            <a:pPr indent="0" lvl="0" marL="190500" marR="190500" rtl="0" algn="l">
              <a:lnSpc>
                <a:spcPct val="115000"/>
              </a:lnSpc>
              <a:spcBef>
                <a:spcPts val="800"/>
              </a:spcBef>
              <a:spcAft>
                <a:spcPts val="0"/>
              </a:spcAft>
              <a:buNone/>
            </a:pPr>
            <a:r>
              <a:rPr lang="en-US" sz="1700">
                <a:solidFill>
                  <a:srgbClr val="273239"/>
                </a:solidFill>
                <a:latin typeface="Arial"/>
                <a:ea typeface="Arial"/>
                <a:cs typeface="Arial"/>
                <a:sym typeface="Arial"/>
              </a:rPr>
              <a:t>8.     ELSE</a:t>
            </a:r>
            <a:endParaRPr sz="1700">
              <a:solidFill>
                <a:srgbClr val="273239"/>
              </a:solidFill>
              <a:latin typeface="Arial"/>
              <a:ea typeface="Arial"/>
              <a:cs typeface="Arial"/>
              <a:sym typeface="Arial"/>
            </a:endParaRPr>
          </a:p>
          <a:p>
            <a:pPr indent="0" lvl="0" marL="190500" marR="190500" rtl="0" algn="l">
              <a:lnSpc>
                <a:spcPct val="115000"/>
              </a:lnSpc>
              <a:spcBef>
                <a:spcPts val="800"/>
              </a:spcBef>
              <a:spcAft>
                <a:spcPts val="0"/>
              </a:spcAft>
              <a:buNone/>
            </a:pPr>
            <a:r>
              <a:rPr lang="en-US" sz="1700">
                <a:solidFill>
                  <a:srgbClr val="273239"/>
                </a:solidFill>
                <a:latin typeface="Arial"/>
                <a:ea typeface="Arial"/>
                <a:cs typeface="Arial"/>
                <a:sym typeface="Arial"/>
              </a:rPr>
              <a:t>9.         rear-&gt;next = NULL</a:t>
            </a:r>
            <a:endParaRPr sz="1700">
              <a:solidFill>
                <a:srgbClr val="273239"/>
              </a:solidFill>
              <a:latin typeface="Arial"/>
              <a:ea typeface="Arial"/>
              <a:cs typeface="Arial"/>
              <a:sym typeface="Arial"/>
            </a:endParaRPr>
          </a:p>
          <a:p>
            <a:pPr indent="0" lvl="0" marL="190500" marR="190500" rtl="0" algn="l">
              <a:lnSpc>
                <a:spcPct val="115000"/>
              </a:lnSpc>
              <a:spcBef>
                <a:spcPts val="800"/>
              </a:spcBef>
              <a:spcAft>
                <a:spcPts val="0"/>
              </a:spcAft>
              <a:buNone/>
            </a:pPr>
            <a:r>
              <a:rPr lang="en-US" sz="1700">
                <a:solidFill>
                  <a:srgbClr val="273239"/>
                </a:solidFill>
                <a:latin typeface="Arial"/>
                <a:ea typeface="Arial"/>
                <a:cs typeface="Arial"/>
                <a:sym typeface="Arial"/>
              </a:rPr>
              <a:t>10     Deallocate space for temp</a:t>
            </a:r>
            <a:endParaRPr sz="1700">
              <a:solidFill>
                <a:srgbClr val="273239"/>
              </a:solidFill>
              <a:latin typeface="Arial"/>
              <a:ea typeface="Arial"/>
              <a:cs typeface="Arial"/>
              <a:sym typeface="Arial"/>
            </a:endParaRPr>
          </a:p>
          <a:p>
            <a:pPr indent="0" lvl="0" marL="190500" marR="190500" rtl="0" algn="l">
              <a:lnSpc>
                <a:spcPct val="115000"/>
              </a:lnSpc>
              <a:spcBef>
                <a:spcPts val="800"/>
              </a:spcBef>
              <a:spcAft>
                <a:spcPts val="800"/>
              </a:spcAft>
              <a:buNone/>
            </a:pPr>
            <a:r>
              <a:t/>
            </a:r>
            <a:endParaRPr sz="1700">
              <a:solidFill>
                <a:srgbClr val="273239"/>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g1bb0d05a616_0_47"/>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Polynomial Addition using Linked List</a:t>
            </a:r>
            <a:endParaRPr/>
          </a:p>
        </p:txBody>
      </p:sp>
      <p:sp>
        <p:nvSpPr>
          <p:cNvPr id="271" name="Google Shape;271;g1bb0d05a616_0_47"/>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We store each </a:t>
            </a:r>
            <a:r>
              <a:rPr lang="en-US"/>
              <a:t>polynomial</a:t>
            </a:r>
            <a:r>
              <a:rPr lang="en-US"/>
              <a:t> as a linked list where each node stores exponent and </a:t>
            </a:r>
            <a:r>
              <a:rPr lang="en-US"/>
              <a:t>coefficient</a:t>
            </a:r>
            <a:r>
              <a:rPr lang="en-US"/>
              <a:t> in the data part and </a:t>
            </a:r>
            <a:r>
              <a:rPr lang="en-US"/>
              <a:t>reference</a:t>
            </a:r>
            <a:r>
              <a:rPr lang="en-US"/>
              <a:t> to the next node . their sum is then stored in another linked list.</a:t>
            </a:r>
            <a:endParaRPr/>
          </a:p>
          <a:p>
            <a:pPr indent="0" lvl="0" marL="0" rtl="0" algn="l">
              <a:spcBef>
                <a:spcPts val="1000"/>
              </a:spcBef>
              <a:spcAft>
                <a:spcPts val="0"/>
              </a:spcAft>
              <a:buNone/>
            </a:pPr>
            <a:r>
              <a:t/>
            </a:r>
            <a:endParaRPr/>
          </a:p>
        </p:txBody>
      </p:sp>
      <p:pic>
        <p:nvPicPr>
          <p:cNvPr id="272" name="Google Shape;272;g1bb0d05a616_0_47"/>
          <p:cNvPicPr preferRelativeResize="0"/>
          <p:nvPr/>
        </p:nvPicPr>
        <p:blipFill>
          <a:blip r:embed="rId3">
            <a:alphaModFix/>
          </a:blip>
          <a:stretch>
            <a:fillRect/>
          </a:stretch>
        </p:blipFill>
        <p:spPr>
          <a:xfrm>
            <a:off x="2968688" y="3777688"/>
            <a:ext cx="4162425" cy="8858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g1bb0d05a616_0_54"/>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Polynomial Addition using Linked List</a:t>
            </a:r>
            <a:endParaRPr/>
          </a:p>
        </p:txBody>
      </p:sp>
      <p:pic>
        <p:nvPicPr>
          <p:cNvPr id="278" name="Google Shape;278;g1bb0d05a616_0_54"/>
          <p:cNvPicPr preferRelativeResize="0"/>
          <p:nvPr/>
        </p:nvPicPr>
        <p:blipFill>
          <a:blip r:embed="rId3">
            <a:alphaModFix/>
          </a:blip>
          <a:stretch>
            <a:fillRect/>
          </a:stretch>
        </p:blipFill>
        <p:spPr>
          <a:xfrm>
            <a:off x="2669225" y="1337200"/>
            <a:ext cx="7371424" cy="53610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g1bb0d05a616_0_6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Polynomial Addition using Linked List</a:t>
            </a:r>
            <a:endParaRPr/>
          </a:p>
        </p:txBody>
      </p:sp>
      <p:sp>
        <p:nvSpPr>
          <p:cNvPr id="284" name="Google Shape;284;g1bb0d05a616_0_61"/>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fontScale="92500" lnSpcReduction="20000"/>
          </a:bodyPr>
          <a:lstStyle/>
          <a:p>
            <a:pPr indent="-355361" lvl="0" marL="457200" rtl="0" algn="l">
              <a:lnSpc>
                <a:spcPct val="115000"/>
              </a:lnSpc>
              <a:spcBef>
                <a:spcPts val="0"/>
              </a:spcBef>
              <a:spcAft>
                <a:spcPts val="0"/>
              </a:spcAft>
              <a:buClr>
                <a:srgbClr val="282828"/>
              </a:buClr>
              <a:buSzPct val="100000"/>
              <a:buFont typeface="Arial"/>
              <a:buChar char="●"/>
            </a:pPr>
            <a:r>
              <a:rPr lang="en-US" sz="2158">
                <a:solidFill>
                  <a:srgbClr val="282828"/>
                </a:solidFill>
                <a:highlight>
                  <a:srgbClr val="FFFFFF"/>
                </a:highlight>
                <a:latin typeface="Arial"/>
                <a:ea typeface="Arial"/>
                <a:cs typeface="Arial"/>
                <a:sym typeface="Arial"/>
              </a:rPr>
              <a:t>Create a new linked list, newHead to store the resultant list.</a:t>
            </a:r>
            <a:endParaRPr sz="2158">
              <a:solidFill>
                <a:srgbClr val="282828"/>
              </a:solidFill>
              <a:highlight>
                <a:srgbClr val="FFFFFF"/>
              </a:highlight>
              <a:latin typeface="Arial"/>
              <a:ea typeface="Arial"/>
              <a:cs typeface="Arial"/>
              <a:sym typeface="Arial"/>
            </a:endParaRPr>
          </a:p>
          <a:p>
            <a:pPr indent="-355361" lvl="0" marL="457200" rtl="0" algn="l">
              <a:lnSpc>
                <a:spcPct val="115000"/>
              </a:lnSpc>
              <a:spcBef>
                <a:spcPts val="0"/>
              </a:spcBef>
              <a:spcAft>
                <a:spcPts val="0"/>
              </a:spcAft>
              <a:buClr>
                <a:srgbClr val="282828"/>
              </a:buClr>
              <a:buSzPct val="100000"/>
              <a:buFont typeface="Arial"/>
              <a:buChar char="●"/>
            </a:pPr>
            <a:r>
              <a:rPr lang="en-US" sz="2158">
                <a:solidFill>
                  <a:srgbClr val="282828"/>
                </a:solidFill>
                <a:highlight>
                  <a:srgbClr val="FFFFFF"/>
                </a:highlight>
                <a:latin typeface="Arial"/>
                <a:ea typeface="Arial"/>
                <a:cs typeface="Arial"/>
                <a:sym typeface="Arial"/>
              </a:rPr>
              <a:t>Traverse both lists until one of them is null.</a:t>
            </a:r>
            <a:endParaRPr sz="2158">
              <a:solidFill>
                <a:srgbClr val="282828"/>
              </a:solidFill>
              <a:highlight>
                <a:srgbClr val="FFFFFF"/>
              </a:highlight>
              <a:latin typeface="Arial"/>
              <a:ea typeface="Arial"/>
              <a:cs typeface="Arial"/>
              <a:sym typeface="Arial"/>
            </a:endParaRPr>
          </a:p>
          <a:p>
            <a:pPr indent="-355361" lvl="0" marL="457200" rtl="0" algn="l">
              <a:lnSpc>
                <a:spcPct val="115000"/>
              </a:lnSpc>
              <a:spcBef>
                <a:spcPts val="0"/>
              </a:spcBef>
              <a:spcAft>
                <a:spcPts val="0"/>
              </a:spcAft>
              <a:buClr>
                <a:srgbClr val="282828"/>
              </a:buClr>
              <a:buSzPct val="100000"/>
              <a:buFont typeface="Arial"/>
              <a:buChar char="●"/>
            </a:pPr>
            <a:r>
              <a:rPr lang="en-US" sz="2158">
                <a:solidFill>
                  <a:srgbClr val="282828"/>
                </a:solidFill>
                <a:highlight>
                  <a:srgbClr val="FFFFFF"/>
                </a:highlight>
                <a:latin typeface="Arial"/>
                <a:ea typeface="Arial"/>
                <a:cs typeface="Arial"/>
                <a:sym typeface="Arial"/>
              </a:rPr>
              <a:t>If any list is null insert the remaining node of another list in the resultant list.</a:t>
            </a:r>
            <a:endParaRPr sz="2158">
              <a:solidFill>
                <a:srgbClr val="282828"/>
              </a:solidFill>
              <a:highlight>
                <a:srgbClr val="FFFFFF"/>
              </a:highlight>
              <a:latin typeface="Arial"/>
              <a:ea typeface="Arial"/>
              <a:cs typeface="Arial"/>
              <a:sym typeface="Arial"/>
            </a:endParaRPr>
          </a:p>
          <a:p>
            <a:pPr indent="-355361" lvl="0" marL="457200" rtl="0" algn="l">
              <a:lnSpc>
                <a:spcPct val="115000"/>
              </a:lnSpc>
              <a:spcBef>
                <a:spcPts val="0"/>
              </a:spcBef>
              <a:spcAft>
                <a:spcPts val="0"/>
              </a:spcAft>
              <a:buClr>
                <a:srgbClr val="282828"/>
              </a:buClr>
              <a:buSzPct val="100000"/>
              <a:buFont typeface="Arial"/>
              <a:buChar char="●"/>
            </a:pPr>
            <a:r>
              <a:rPr lang="en-US" sz="2158">
                <a:solidFill>
                  <a:srgbClr val="282828"/>
                </a:solidFill>
                <a:highlight>
                  <a:srgbClr val="FFFFFF"/>
                </a:highlight>
                <a:latin typeface="Arial"/>
                <a:ea typeface="Arial"/>
                <a:cs typeface="Arial"/>
                <a:sym typeface="Arial"/>
              </a:rPr>
              <a:t>Otherwise compare the degree of both nodes, a (first list as  node) and b (second list as node). Here three cases are possible:</a:t>
            </a:r>
            <a:endParaRPr sz="2158">
              <a:solidFill>
                <a:srgbClr val="282828"/>
              </a:solidFill>
              <a:highlight>
                <a:srgbClr val="FFFFFF"/>
              </a:highlight>
              <a:latin typeface="Arial"/>
              <a:ea typeface="Arial"/>
              <a:cs typeface="Arial"/>
              <a:sym typeface="Arial"/>
            </a:endParaRPr>
          </a:p>
          <a:p>
            <a:pPr indent="-355361" lvl="1" marL="914400" rtl="0" algn="l">
              <a:lnSpc>
                <a:spcPct val="115000"/>
              </a:lnSpc>
              <a:spcBef>
                <a:spcPts val="0"/>
              </a:spcBef>
              <a:spcAft>
                <a:spcPts val="0"/>
              </a:spcAft>
              <a:buClr>
                <a:srgbClr val="282828"/>
              </a:buClr>
              <a:buSzPct val="100000"/>
              <a:buFont typeface="Arial"/>
              <a:buAutoNum type="arabicPeriod"/>
            </a:pPr>
            <a:r>
              <a:rPr lang="en-US" sz="2158">
                <a:solidFill>
                  <a:srgbClr val="282828"/>
                </a:solidFill>
                <a:highlight>
                  <a:srgbClr val="FFFFFF"/>
                </a:highlight>
                <a:latin typeface="Arial"/>
                <a:ea typeface="Arial"/>
                <a:cs typeface="Arial"/>
                <a:sym typeface="Arial"/>
              </a:rPr>
              <a:t>If the degree of a and b is equal, we insert a new node in the resultant list with the coefficient equal to the sum of coefficients of a and b and the same degree.</a:t>
            </a:r>
            <a:endParaRPr sz="2158">
              <a:solidFill>
                <a:srgbClr val="282828"/>
              </a:solidFill>
              <a:highlight>
                <a:srgbClr val="FFFFFF"/>
              </a:highlight>
              <a:latin typeface="Arial"/>
              <a:ea typeface="Arial"/>
              <a:cs typeface="Arial"/>
              <a:sym typeface="Arial"/>
            </a:endParaRPr>
          </a:p>
          <a:p>
            <a:pPr indent="-355361" lvl="1" marL="914400" rtl="0" algn="l">
              <a:lnSpc>
                <a:spcPct val="115000"/>
              </a:lnSpc>
              <a:spcBef>
                <a:spcPts val="0"/>
              </a:spcBef>
              <a:spcAft>
                <a:spcPts val="0"/>
              </a:spcAft>
              <a:buClr>
                <a:srgbClr val="282828"/>
              </a:buClr>
              <a:buSzPct val="100000"/>
              <a:buFont typeface="Arial"/>
              <a:buAutoNum type="arabicPeriod"/>
            </a:pPr>
            <a:r>
              <a:rPr lang="en-US" sz="2158">
                <a:solidFill>
                  <a:srgbClr val="282828"/>
                </a:solidFill>
                <a:highlight>
                  <a:srgbClr val="FFFFFF"/>
                </a:highlight>
                <a:latin typeface="Arial"/>
                <a:ea typeface="Arial"/>
                <a:cs typeface="Arial"/>
                <a:sym typeface="Arial"/>
              </a:rPr>
              <a:t>If the degree of a is greater than b, we insert a new node in the resultant list with the coefficient and degree equal to that of a.</a:t>
            </a:r>
            <a:endParaRPr sz="2158">
              <a:solidFill>
                <a:srgbClr val="282828"/>
              </a:solidFill>
              <a:highlight>
                <a:srgbClr val="FFFFFF"/>
              </a:highlight>
              <a:latin typeface="Arial"/>
              <a:ea typeface="Arial"/>
              <a:cs typeface="Arial"/>
              <a:sym typeface="Arial"/>
            </a:endParaRPr>
          </a:p>
          <a:p>
            <a:pPr indent="-355361" lvl="1" marL="914400" rtl="0" algn="l">
              <a:lnSpc>
                <a:spcPct val="115000"/>
              </a:lnSpc>
              <a:spcBef>
                <a:spcPts val="0"/>
              </a:spcBef>
              <a:spcAft>
                <a:spcPts val="0"/>
              </a:spcAft>
              <a:buClr>
                <a:srgbClr val="282828"/>
              </a:buClr>
              <a:buSzPct val="100000"/>
              <a:buFont typeface="Arial"/>
              <a:buAutoNum type="arabicPeriod"/>
            </a:pPr>
            <a:r>
              <a:rPr lang="en-US" sz="2158">
                <a:solidFill>
                  <a:srgbClr val="282828"/>
                </a:solidFill>
                <a:highlight>
                  <a:srgbClr val="FFFFFF"/>
                </a:highlight>
                <a:latin typeface="Arial"/>
                <a:ea typeface="Arial"/>
                <a:cs typeface="Arial"/>
                <a:sym typeface="Arial"/>
              </a:rPr>
              <a:t>If the degree of b is greater than a, we insert a new node in the resultant list with the coefficient and degree equal to that of b.</a:t>
            </a:r>
            <a:endParaRPr sz="2158">
              <a:solidFill>
                <a:srgbClr val="282828"/>
              </a:solidFill>
              <a:highlight>
                <a:srgbClr val="FFFFFF"/>
              </a:highlight>
              <a:latin typeface="Arial"/>
              <a:ea typeface="Arial"/>
              <a:cs typeface="Arial"/>
              <a:sym typeface="Arial"/>
            </a:endParaRPr>
          </a:p>
          <a:p>
            <a:pPr indent="0" lvl="0" marL="0" rtl="0" algn="l">
              <a:spcBef>
                <a:spcPts val="59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type="title"/>
          </p:nvPr>
        </p:nvSpPr>
        <p:spPr>
          <a:xfrm>
            <a:off x="838200" y="365126"/>
            <a:ext cx="10515600" cy="95917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960"/>
              <a:buFont typeface="Calibri"/>
              <a:buNone/>
            </a:pPr>
            <a:r>
              <a:rPr lang="en-US" sz="3559"/>
              <a:t>Implementation of Infix to Postfix </a:t>
            </a:r>
            <a:r>
              <a:rPr lang="en-US" sz="3559"/>
              <a:t>e</a:t>
            </a:r>
            <a:r>
              <a:rPr lang="en-US" sz="3559"/>
              <a:t>xpression-Transformation and its evaluation program</a:t>
            </a:r>
            <a:br>
              <a:rPr lang="en-US" sz="3559"/>
            </a:br>
            <a:endParaRPr sz="3559"/>
          </a:p>
        </p:txBody>
      </p:sp>
      <p:sp>
        <p:nvSpPr>
          <p:cNvPr id="103" name="Google Shape;103;p4"/>
          <p:cNvSpPr txBox="1"/>
          <p:nvPr>
            <p:ph idx="1" type="body"/>
          </p:nvPr>
        </p:nvSpPr>
        <p:spPr>
          <a:xfrm>
            <a:off x="838200" y="1250731"/>
            <a:ext cx="10515600" cy="5370786"/>
          </a:xfrm>
          <a:prstGeom prst="rect">
            <a:avLst/>
          </a:prstGeom>
          <a:noFill/>
          <a:ln>
            <a:noFill/>
          </a:ln>
        </p:spPr>
        <p:txBody>
          <a:bodyPr anchorCtr="0" anchor="t" bIns="45700" lIns="91425" spcFirstLastPara="1" rIns="91425" wrap="square" tIns="45700">
            <a:normAutofit fontScale="70000" lnSpcReduction="20000"/>
          </a:bodyPr>
          <a:lstStyle/>
          <a:p>
            <a:pPr indent="-228600" lvl="0" marL="228600" rtl="0" algn="l">
              <a:lnSpc>
                <a:spcPct val="90000"/>
              </a:lnSpc>
              <a:spcBef>
                <a:spcPts val="0"/>
              </a:spcBef>
              <a:spcAft>
                <a:spcPts val="0"/>
              </a:spcAft>
              <a:buClr>
                <a:schemeClr val="dk1"/>
              </a:buClr>
              <a:buSzPct val="100000"/>
              <a:buChar char="•"/>
            </a:pPr>
            <a:r>
              <a:rPr b="1" lang="en-US" sz="4000"/>
              <a:t>Algorithm</a:t>
            </a:r>
            <a:endParaRPr/>
          </a:p>
          <a:p>
            <a:pPr indent="-514350" lvl="0" marL="514350" rtl="0" algn="l">
              <a:lnSpc>
                <a:spcPct val="90000"/>
              </a:lnSpc>
              <a:spcBef>
                <a:spcPts val="1000"/>
              </a:spcBef>
              <a:spcAft>
                <a:spcPts val="0"/>
              </a:spcAft>
              <a:buClr>
                <a:schemeClr val="dk1"/>
              </a:buClr>
              <a:buSzPct val="100000"/>
              <a:buFont typeface="Calibri"/>
              <a:buAutoNum type="arabicPeriod"/>
            </a:pPr>
            <a:r>
              <a:rPr lang="en-US"/>
              <a:t>Let, X is an arithmetic expression written in infix notation. This algorithm finds the equivalent postfix expression Y.</a:t>
            </a:r>
            <a:endParaRPr/>
          </a:p>
          <a:p>
            <a:pPr indent="-514350" lvl="0" marL="514350" rtl="0" algn="l">
              <a:lnSpc>
                <a:spcPct val="90000"/>
              </a:lnSpc>
              <a:spcBef>
                <a:spcPts val="1000"/>
              </a:spcBef>
              <a:spcAft>
                <a:spcPts val="0"/>
              </a:spcAft>
              <a:buClr>
                <a:schemeClr val="dk1"/>
              </a:buClr>
              <a:buSzPct val="100000"/>
              <a:buFont typeface="Calibri"/>
              <a:buAutoNum type="arabicPeriod"/>
            </a:pPr>
            <a:r>
              <a:rPr lang="en-US"/>
              <a:t>Push “(“onto Stack, and add “)” to the end of X.</a:t>
            </a:r>
            <a:endParaRPr/>
          </a:p>
          <a:p>
            <a:pPr indent="-514350" lvl="0" marL="514350" rtl="0" algn="l">
              <a:lnSpc>
                <a:spcPct val="90000"/>
              </a:lnSpc>
              <a:spcBef>
                <a:spcPts val="1000"/>
              </a:spcBef>
              <a:spcAft>
                <a:spcPts val="0"/>
              </a:spcAft>
              <a:buClr>
                <a:schemeClr val="dk1"/>
              </a:buClr>
              <a:buSzPct val="100000"/>
              <a:buFont typeface="Calibri"/>
              <a:buAutoNum type="arabicPeriod"/>
            </a:pPr>
            <a:r>
              <a:rPr lang="en-US"/>
              <a:t>Scan X from left to right and repeat Step 3 to 6 for each element of X until the Stack is empty.</a:t>
            </a:r>
            <a:endParaRPr/>
          </a:p>
          <a:p>
            <a:pPr indent="-514350" lvl="0" marL="514350" rtl="0" algn="l">
              <a:lnSpc>
                <a:spcPct val="90000"/>
              </a:lnSpc>
              <a:spcBef>
                <a:spcPts val="1000"/>
              </a:spcBef>
              <a:spcAft>
                <a:spcPts val="0"/>
              </a:spcAft>
              <a:buClr>
                <a:schemeClr val="dk1"/>
              </a:buClr>
              <a:buSzPct val="100000"/>
              <a:buFont typeface="Calibri"/>
              <a:buAutoNum type="arabicPeriod"/>
            </a:pPr>
            <a:r>
              <a:rPr lang="en-US"/>
              <a:t>If an operand is encountered, add it to Y.</a:t>
            </a:r>
            <a:endParaRPr/>
          </a:p>
          <a:p>
            <a:pPr indent="-514350" lvl="0" marL="514350" rtl="0" algn="l">
              <a:lnSpc>
                <a:spcPct val="90000"/>
              </a:lnSpc>
              <a:spcBef>
                <a:spcPts val="1000"/>
              </a:spcBef>
              <a:spcAft>
                <a:spcPts val="0"/>
              </a:spcAft>
              <a:buClr>
                <a:schemeClr val="dk1"/>
              </a:buClr>
              <a:buSzPct val="100000"/>
              <a:buFont typeface="Calibri"/>
              <a:buAutoNum type="arabicPeriod"/>
            </a:pPr>
            <a:r>
              <a:rPr lang="en-US"/>
              <a:t>If a left parenthesis is encountered, push it onto Stack.</a:t>
            </a:r>
            <a:endParaRPr/>
          </a:p>
          <a:p>
            <a:pPr indent="-514350" lvl="0" marL="514350" rtl="0" algn="l">
              <a:lnSpc>
                <a:spcPct val="90000"/>
              </a:lnSpc>
              <a:spcBef>
                <a:spcPts val="1000"/>
              </a:spcBef>
              <a:spcAft>
                <a:spcPts val="0"/>
              </a:spcAft>
              <a:buClr>
                <a:schemeClr val="dk1"/>
              </a:buClr>
              <a:buSzPct val="100000"/>
              <a:buFont typeface="Calibri"/>
              <a:buAutoNum type="arabicPeriod"/>
            </a:pPr>
            <a:r>
              <a:rPr lang="en-US"/>
              <a:t>If an operator is encountered ,then:</a:t>
            </a:r>
            <a:endParaRPr/>
          </a:p>
          <a:p>
            <a:pPr indent="0" lvl="1" marL="457200" rtl="0" algn="l">
              <a:lnSpc>
                <a:spcPct val="90000"/>
              </a:lnSpc>
              <a:spcBef>
                <a:spcPts val="500"/>
              </a:spcBef>
              <a:spcAft>
                <a:spcPts val="0"/>
              </a:spcAft>
              <a:buClr>
                <a:schemeClr val="dk1"/>
              </a:buClr>
              <a:buSzPct val="100000"/>
              <a:buNone/>
            </a:pPr>
            <a:r>
              <a:rPr lang="en-US"/>
              <a:t>Repeatedly pop from Stack and add to Y each operator (on the top of Stack) which has the same precedence as or higher precedence than operator.</a:t>
            </a:r>
            <a:endParaRPr/>
          </a:p>
          <a:p>
            <a:pPr indent="0" lvl="1" marL="457200" rtl="0" algn="l">
              <a:lnSpc>
                <a:spcPct val="90000"/>
              </a:lnSpc>
              <a:spcBef>
                <a:spcPts val="500"/>
              </a:spcBef>
              <a:spcAft>
                <a:spcPts val="0"/>
              </a:spcAft>
              <a:buClr>
                <a:schemeClr val="dk1"/>
              </a:buClr>
              <a:buSzPct val="100000"/>
              <a:buNone/>
            </a:pPr>
            <a:r>
              <a:rPr lang="en-US"/>
              <a:t>Add operator to Stack.</a:t>
            </a:r>
            <a:br>
              <a:rPr lang="en-US"/>
            </a:br>
            <a:r>
              <a:rPr lang="en-US"/>
              <a:t>[End of If]</a:t>
            </a:r>
            <a:endParaRPr/>
          </a:p>
          <a:p>
            <a:pPr indent="0" lvl="0" marL="0" rtl="0" algn="l">
              <a:lnSpc>
                <a:spcPct val="90000"/>
              </a:lnSpc>
              <a:spcBef>
                <a:spcPts val="1000"/>
              </a:spcBef>
              <a:spcAft>
                <a:spcPts val="0"/>
              </a:spcAft>
              <a:buClr>
                <a:schemeClr val="dk1"/>
              </a:buClr>
              <a:buSzPct val="100000"/>
              <a:buNone/>
            </a:pPr>
            <a:r>
              <a:rPr lang="en-US"/>
              <a:t>7.      If a right parenthesis is encountered ,then:</a:t>
            </a:r>
            <a:endParaRPr/>
          </a:p>
          <a:p>
            <a:pPr indent="0" lvl="1" marL="457200" rtl="0" algn="l">
              <a:lnSpc>
                <a:spcPct val="90000"/>
              </a:lnSpc>
              <a:spcBef>
                <a:spcPts val="500"/>
              </a:spcBef>
              <a:spcAft>
                <a:spcPts val="0"/>
              </a:spcAft>
              <a:buClr>
                <a:schemeClr val="dk1"/>
              </a:buClr>
              <a:buSzPct val="100000"/>
              <a:buNone/>
            </a:pPr>
            <a:r>
              <a:rPr lang="en-US"/>
              <a:t>Repeatedly pop from Stack and add to Y each operator (on the top of Stack) until a left parenthesis is encountered.</a:t>
            </a:r>
            <a:endParaRPr/>
          </a:p>
          <a:p>
            <a:pPr indent="0" lvl="1" marL="457200" rtl="0" algn="l">
              <a:lnSpc>
                <a:spcPct val="90000"/>
              </a:lnSpc>
              <a:spcBef>
                <a:spcPts val="500"/>
              </a:spcBef>
              <a:spcAft>
                <a:spcPts val="0"/>
              </a:spcAft>
              <a:buClr>
                <a:schemeClr val="dk1"/>
              </a:buClr>
              <a:buSzPct val="100000"/>
              <a:buNone/>
            </a:pPr>
            <a:r>
              <a:rPr lang="en-US"/>
              <a:t>Remove the left Parenthesis.</a:t>
            </a:r>
            <a:br>
              <a:rPr lang="en-US"/>
            </a:br>
            <a:r>
              <a:rPr lang="en-US"/>
              <a:t>[End of If]</a:t>
            </a:r>
            <a:br>
              <a:rPr lang="en-US"/>
            </a:br>
            <a:r>
              <a:rPr lang="en-US"/>
              <a:t>[End of If]</a:t>
            </a:r>
            <a:endParaRPr/>
          </a:p>
          <a:p>
            <a:pPr indent="0" lvl="0" marL="0" rtl="0" algn="l">
              <a:lnSpc>
                <a:spcPct val="90000"/>
              </a:lnSpc>
              <a:spcBef>
                <a:spcPts val="1000"/>
              </a:spcBef>
              <a:spcAft>
                <a:spcPts val="0"/>
              </a:spcAft>
              <a:buClr>
                <a:schemeClr val="dk1"/>
              </a:buClr>
              <a:buSzPct val="100000"/>
              <a:buNone/>
            </a:pPr>
            <a:r>
              <a:rPr lang="en-US"/>
              <a:t>8.      END.</a:t>
            </a:r>
            <a:endParaRPr/>
          </a:p>
          <a:p>
            <a:pPr indent="0" lvl="0" marL="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a:t>
            </a:r>
            <a:endParaRPr/>
          </a:p>
        </p:txBody>
      </p:sp>
      <p:pic>
        <p:nvPicPr>
          <p:cNvPr descr="Infix To Postfix Conversion Using Stack [with C program]" id="109" name="Google Shape;109;p5"/>
          <p:cNvPicPr preferRelativeResize="0"/>
          <p:nvPr/>
        </p:nvPicPr>
        <p:blipFill rotWithShape="1">
          <a:blip r:embed="rId3">
            <a:alphaModFix/>
          </a:blip>
          <a:srcRect b="0" l="0" r="0" t="0"/>
          <a:stretch/>
        </p:blipFill>
        <p:spPr>
          <a:xfrm>
            <a:off x="3214085" y="365125"/>
            <a:ext cx="5514975" cy="638251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Evaluation of Postfix expression</a:t>
            </a:r>
            <a:endParaRPr/>
          </a:p>
        </p:txBody>
      </p:sp>
      <p:sp>
        <p:nvSpPr>
          <p:cNvPr id="115" name="Google Shape;115;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a:t>The algorithm for evaluation of postfix expression is as follows -</a:t>
            </a:r>
            <a:endParaRPr/>
          </a:p>
          <a:p>
            <a:pPr indent="-514350" lvl="0" marL="514350" rtl="0" algn="l">
              <a:lnSpc>
                <a:spcPct val="90000"/>
              </a:lnSpc>
              <a:spcBef>
                <a:spcPts val="1000"/>
              </a:spcBef>
              <a:spcAft>
                <a:spcPts val="0"/>
              </a:spcAft>
              <a:buClr>
                <a:schemeClr val="dk1"/>
              </a:buClr>
              <a:buSzPct val="100000"/>
              <a:buFont typeface="Calibri"/>
              <a:buAutoNum type="arabicPeriod"/>
            </a:pPr>
            <a:r>
              <a:rPr lang="en-US"/>
              <a:t>Create a stack that holds integer type data to store the operands of the given postfix expression. Let it be st.</a:t>
            </a:r>
            <a:endParaRPr/>
          </a:p>
          <a:p>
            <a:pPr indent="-514350" lvl="0" marL="514350" rtl="0" algn="l">
              <a:lnSpc>
                <a:spcPct val="90000"/>
              </a:lnSpc>
              <a:spcBef>
                <a:spcPts val="1000"/>
              </a:spcBef>
              <a:spcAft>
                <a:spcPts val="0"/>
              </a:spcAft>
              <a:buClr>
                <a:schemeClr val="dk1"/>
              </a:buClr>
              <a:buSzPct val="100000"/>
              <a:buFont typeface="Calibri"/>
              <a:buAutoNum type="arabicPeriod"/>
            </a:pPr>
            <a:r>
              <a:rPr lang="en-US"/>
              <a:t>Iterate over the string from left to right and do the following -</a:t>
            </a:r>
            <a:endParaRPr/>
          </a:p>
          <a:p>
            <a:pPr indent="-228600" lvl="1" marL="685800" rtl="0" algn="l">
              <a:lnSpc>
                <a:spcPct val="90000"/>
              </a:lnSpc>
              <a:spcBef>
                <a:spcPts val="500"/>
              </a:spcBef>
              <a:spcAft>
                <a:spcPts val="0"/>
              </a:spcAft>
              <a:buClr>
                <a:schemeClr val="dk1"/>
              </a:buClr>
              <a:buSzPct val="100000"/>
              <a:buChar char="•"/>
            </a:pPr>
            <a:r>
              <a:rPr lang="en-US"/>
              <a:t>If the current element is an operand, push it into the stack.</a:t>
            </a:r>
            <a:endParaRPr/>
          </a:p>
          <a:p>
            <a:pPr indent="-228600" lvl="1" marL="685800" rtl="0" algn="l">
              <a:lnSpc>
                <a:spcPct val="90000"/>
              </a:lnSpc>
              <a:spcBef>
                <a:spcPts val="500"/>
              </a:spcBef>
              <a:spcAft>
                <a:spcPts val="0"/>
              </a:spcAft>
              <a:buClr>
                <a:schemeClr val="dk1"/>
              </a:buClr>
              <a:buSzPct val="100000"/>
              <a:buChar char="•"/>
            </a:pPr>
            <a:r>
              <a:rPr lang="en-US"/>
              <a:t>Otherwise, if the current element is an operator (say /)do the following -</a:t>
            </a:r>
            <a:endParaRPr/>
          </a:p>
          <a:p>
            <a:pPr indent="-228600" lvl="2" marL="1143000" rtl="0" algn="l">
              <a:lnSpc>
                <a:spcPct val="90000"/>
              </a:lnSpc>
              <a:spcBef>
                <a:spcPts val="500"/>
              </a:spcBef>
              <a:spcAft>
                <a:spcPts val="0"/>
              </a:spcAft>
              <a:buClr>
                <a:schemeClr val="dk1"/>
              </a:buClr>
              <a:buSzPct val="100000"/>
              <a:buChar char="•"/>
            </a:pPr>
            <a:r>
              <a:rPr lang="en-US"/>
              <a:t>Pop an element from st, let it be op2.</a:t>
            </a:r>
            <a:endParaRPr/>
          </a:p>
          <a:p>
            <a:pPr indent="-228600" lvl="2" marL="1143000" rtl="0" algn="l">
              <a:lnSpc>
                <a:spcPct val="90000"/>
              </a:lnSpc>
              <a:spcBef>
                <a:spcPts val="500"/>
              </a:spcBef>
              <a:spcAft>
                <a:spcPts val="0"/>
              </a:spcAft>
              <a:buClr>
                <a:schemeClr val="dk1"/>
              </a:buClr>
              <a:buSzPct val="100000"/>
              <a:buChar char="•"/>
            </a:pPr>
            <a:r>
              <a:rPr lang="en-US"/>
              <a:t>Pop another element from st, let it be op1.</a:t>
            </a:r>
            <a:endParaRPr/>
          </a:p>
          <a:p>
            <a:pPr indent="-228600" lvl="2" marL="1143000" rtl="0" algn="l">
              <a:lnSpc>
                <a:spcPct val="90000"/>
              </a:lnSpc>
              <a:spcBef>
                <a:spcPts val="500"/>
              </a:spcBef>
              <a:spcAft>
                <a:spcPts val="0"/>
              </a:spcAft>
              <a:buClr>
                <a:schemeClr val="dk1"/>
              </a:buClr>
              <a:buSzPct val="100000"/>
              <a:buChar char="•"/>
            </a:pPr>
            <a:r>
              <a:rPr lang="en-US"/>
              <a:t>Computer the result of op1 / op2, and push it into the stack. Note the order i.e.</a:t>
            </a:r>
            <a:r>
              <a:rPr i="1" lang="en-US"/>
              <a:t>i</a:t>
            </a:r>
            <a:r>
              <a:rPr lang="en-US"/>
              <a:t>.</a:t>
            </a:r>
            <a:r>
              <a:rPr i="1" lang="en-US"/>
              <a:t>e</a:t>
            </a:r>
            <a:r>
              <a:rPr lang="en-US"/>
              <a:t>. op1 / op2 should not be changed otherwise it will affect the final result in some cases.</a:t>
            </a:r>
            <a:endParaRPr/>
          </a:p>
          <a:p>
            <a:pPr indent="-514350" lvl="0" marL="514350" rtl="0" algn="l">
              <a:lnSpc>
                <a:spcPct val="90000"/>
              </a:lnSpc>
              <a:spcBef>
                <a:spcPts val="1000"/>
              </a:spcBef>
              <a:spcAft>
                <a:spcPts val="0"/>
              </a:spcAft>
              <a:buClr>
                <a:schemeClr val="dk1"/>
              </a:buClr>
              <a:buSzPct val="100000"/>
              <a:buFont typeface="Calibri"/>
              <a:buAutoNum type="arabicPeriod"/>
            </a:pPr>
            <a:r>
              <a:rPr lang="en-US"/>
              <a:t>At last, st will consist of a single element i.e. the result after evaluating the postfix expression.</a:t>
            </a:r>
            <a:endParaRPr/>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a:t>
            </a:r>
            <a:endParaRPr/>
          </a:p>
        </p:txBody>
      </p:sp>
      <p:pic>
        <p:nvPicPr>
          <p:cNvPr descr="postfix evolutions through stack in C" id="121" name="Google Shape;121;p7"/>
          <p:cNvPicPr preferRelativeResize="0"/>
          <p:nvPr>
            <p:ph idx="1" type="body"/>
          </p:nvPr>
        </p:nvPicPr>
        <p:blipFill rotWithShape="1">
          <a:blip r:embed="rId3">
            <a:alphaModFix/>
          </a:blip>
          <a:srcRect b="0" l="0" r="0" t="0"/>
          <a:stretch/>
        </p:blipFill>
        <p:spPr>
          <a:xfrm>
            <a:off x="2981325" y="2062956"/>
            <a:ext cx="6229350" cy="3876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Singly Linked List</a:t>
            </a:r>
            <a:endParaRPr/>
          </a:p>
        </p:txBody>
      </p:sp>
      <p:sp>
        <p:nvSpPr>
          <p:cNvPr id="127" name="Google Shape;127;p8"/>
          <p:cNvSpPr txBox="1"/>
          <p:nvPr>
            <p:ph idx="1" type="body"/>
          </p:nvPr>
        </p:nvSpPr>
        <p:spPr>
          <a:xfrm>
            <a:off x="838200" y="1544726"/>
            <a:ext cx="10515600" cy="4632300"/>
          </a:xfrm>
          <a:prstGeom prst="rect">
            <a:avLst/>
          </a:prstGeom>
          <a:noFill/>
          <a:ln>
            <a:noFill/>
          </a:ln>
        </p:spPr>
        <p:txBody>
          <a:bodyPr anchorCtr="0" anchor="t" bIns="45700" lIns="91425" spcFirstLastPara="1" rIns="91425" wrap="square" tIns="45700">
            <a:normAutofit/>
          </a:bodyPr>
          <a:lstStyle/>
          <a:p>
            <a:pPr indent="-339725" lvl="0" marL="457200" rtl="0" algn="l">
              <a:lnSpc>
                <a:spcPct val="166666"/>
              </a:lnSpc>
              <a:spcBef>
                <a:spcPts val="0"/>
              </a:spcBef>
              <a:spcAft>
                <a:spcPts val="0"/>
              </a:spcAft>
              <a:buSzPts val="1750"/>
              <a:buFont typeface="Arial"/>
              <a:buChar char="•"/>
            </a:pPr>
            <a:r>
              <a:rPr lang="en-US" sz="1750">
                <a:highlight>
                  <a:srgbClr val="F9FAFC"/>
                </a:highlight>
                <a:latin typeface="Arial"/>
                <a:ea typeface="Arial"/>
                <a:cs typeface="Arial"/>
                <a:sym typeface="Arial"/>
              </a:rPr>
              <a:t>There are various linked list operations that allow us to perform different actions on linked lists. For example, the insertion operation adds a new element to the linked list.</a:t>
            </a:r>
            <a:endParaRPr sz="1750">
              <a:highlight>
                <a:srgbClr val="F9FAFC"/>
              </a:highlight>
              <a:latin typeface="Arial"/>
              <a:ea typeface="Arial"/>
              <a:cs typeface="Arial"/>
              <a:sym typeface="Arial"/>
            </a:endParaRPr>
          </a:p>
          <a:p>
            <a:pPr indent="-339725" lvl="0" marL="457200" rtl="0" algn="l">
              <a:lnSpc>
                <a:spcPct val="166666"/>
              </a:lnSpc>
              <a:spcBef>
                <a:spcPts val="0"/>
              </a:spcBef>
              <a:spcAft>
                <a:spcPts val="0"/>
              </a:spcAft>
              <a:buSzPts val="1750"/>
              <a:buFont typeface="Arial"/>
              <a:buChar char="•"/>
            </a:pPr>
            <a:r>
              <a:rPr lang="en-US" sz="1750">
                <a:highlight>
                  <a:srgbClr val="F9FAFC"/>
                </a:highlight>
                <a:latin typeface="Arial"/>
                <a:ea typeface="Arial"/>
                <a:cs typeface="Arial"/>
                <a:sym typeface="Arial"/>
              </a:rPr>
              <a:t>Here's a list of basic linked list operations that we will cover in this article.</a:t>
            </a:r>
            <a:endParaRPr sz="1750">
              <a:highlight>
                <a:srgbClr val="F9FAFC"/>
              </a:highlight>
              <a:latin typeface="Arial"/>
              <a:ea typeface="Arial"/>
              <a:cs typeface="Arial"/>
              <a:sym typeface="Arial"/>
            </a:endParaRPr>
          </a:p>
          <a:p>
            <a:pPr indent="-339725" lvl="1" marL="914400" rtl="0" algn="l">
              <a:lnSpc>
                <a:spcPct val="166666"/>
              </a:lnSpc>
              <a:spcBef>
                <a:spcPts val="0"/>
              </a:spcBef>
              <a:spcAft>
                <a:spcPts val="0"/>
              </a:spcAft>
              <a:buSzPts val="1750"/>
              <a:buFont typeface="Arial"/>
              <a:buChar char="•"/>
            </a:pPr>
            <a:r>
              <a:rPr lang="en-US" sz="1750">
                <a:highlight>
                  <a:srgbClr val="F9FAFC"/>
                </a:highlight>
                <a:uFill>
                  <a:noFill/>
                </a:uFill>
                <a:latin typeface="Arial"/>
                <a:ea typeface="Arial"/>
                <a:cs typeface="Arial"/>
                <a:sym typeface="Arial"/>
                <a:hlinkClick r:id="rId3"/>
              </a:rPr>
              <a:t>Traversal</a:t>
            </a:r>
            <a:r>
              <a:rPr lang="en-US" sz="1750">
                <a:highlight>
                  <a:srgbClr val="F9FAFC"/>
                </a:highlight>
                <a:latin typeface="Arial"/>
                <a:ea typeface="Arial"/>
                <a:cs typeface="Arial"/>
                <a:sym typeface="Arial"/>
              </a:rPr>
              <a:t> - access each element of the linked list</a:t>
            </a:r>
            <a:endParaRPr sz="1750">
              <a:highlight>
                <a:srgbClr val="F9FAFC"/>
              </a:highlight>
              <a:latin typeface="Arial"/>
              <a:ea typeface="Arial"/>
              <a:cs typeface="Arial"/>
              <a:sym typeface="Arial"/>
            </a:endParaRPr>
          </a:p>
          <a:p>
            <a:pPr indent="-339725" lvl="1" marL="914400" rtl="0" algn="l">
              <a:lnSpc>
                <a:spcPct val="166666"/>
              </a:lnSpc>
              <a:spcBef>
                <a:spcPts val="0"/>
              </a:spcBef>
              <a:spcAft>
                <a:spcPts val="0"/>
              </a:spcAft>
              <a:buSzPts val="1750"/>
              <a:buFont typeface="Arial"/>
              <a:buChar char="•"/>
            </a:pPr>
            <a:r>
              <a:rPr lang="en-US" sz="1750">
                <a:highlight>
                  <a:srgbClr val="F9FAFC"/>
                </a:highlight>
                <a:uFill>
                  <a:noFill/>
                </a:uFill>
                <a:latin typeface="Arial"/>
                <a:ea typeface="Arial"/>
                <a:cs typeface="Arial"/>
                <a:sym typeface="Arial"/>
                <a:hlinkClick r:id="rId4"/>
              </a:rPr>
              <a:t>Insertion</a:t>
            </a:r>
            <a:r>
              <a:rPr lang="en-US" sz="1750">
                <a:highlight>
                  <a:srgbClr val="F9FAFC"/>
                </a:highlight>
                <a:latin typeface="Arial"/>
                <a:ea typeface="Arial"/>
                <a:cs typeface="Arial"/>
                <a:sym typeface="Arial"/>
              </a:rPr>
              <a:t> - adds a new element to the linked list</a:t>
            </a:r>
            <a:endParaRPr sz="1750">
              <a:highlight>
                <a:srgbClr val="F9FAFC"/>
              </a:highlight>
              <a:latin typeface="Arial"/>
              <a:ea typeface="Arial"/>
              <a:cs typeface="Arial"/>
              <a:sym typeface="Arial"/>
            </a:endParaRPr>
          </a:p>
          <a:p>
            <a:pPr indent="-339725" lvl="1" marL="914400" rtl="0" algn="l">
              <a:lnSpc>
                <a:spcPct val="166666"/>
              </a:lnSpc>
              <a:spcBef>
                <a:spcPts val="0"/>
              </a:spcBef>
              <a:spcAft>
                <a:spcPts val="0"/>
              </a:spcAft>
              <a:buSzPts val="1750"/>
              <a:buFont typeface="Arial"/>
              <a:buChar char="•"/>
            </a:pPr>
            <a:r>
              <a:rPr lang="en-US" sz="1750">
                <a:highlight>
                  <a:srgbClr val="F9FAFC"/>
                </a:highlight>
                <a:uFill>
                  <a:noFill/>
                </a:uFill>
                <a:latin typeface="Arial"/>
                <a:ea typeface="Arial"/>
                <a:cs typeface="Arial"/>
                <a:sym typeface="Arial"/>
                <a:hlinkClick r:id="rId5"/>
              </a:rPr>
              <a:t>Deletion</a:t>
            </a:r>
            <a:r>
              <a:rPr lang="en-US" sz="1750">
                <a:highlight>
                  <a:srgbClr val="F9FAFC"/>
                </a:highlight>
                <a:latin typeface="Arial"/>
                <a:ea typeface="Arial"/>
                <a:cs typeface="Arial"/>
                <a:sym typeface="Arial"/>
              </a:rPr>
              <a:t> - removes the existing elements</a:t>
            </a:r>
            <a:endParaRPr sz="1750">
              <a:highlight>
                <a:srgbClr val="F9FAFC"/>
              </a:highlight>
              <a:latin typeface="Arial"/>
              <a:ea typeface="Arial"/>
              <a:cs typeface="Arial"/>
              <a:sym typeface="Arial"/>
            </a:endParaRPr>
          </a:p>
          <a:p>
            <a:pPr indent="-339725" lvl="1" marL="914400" rtl="0" algn="l">
              <a:lnSpc>
                <a:spcPct val="166666"/>
              </a:lnSpc>
              <a:spcBef>
                <a:spcPts val="0"/>
              </a:spcBef>
              <a:spcAft>
                <a:spcPts val="0"/>
              </a:spcAft>
              <a:buSzPts val="1750"/>
              <a:buFont typeface="Arial"/>
              <a:buChar char="•"/>
            </a:pPr>
            <a:r>
              <a:rPr lang="en-US" sz="1750">
                <a:highlight>
                  <a:srgbClr val="F9FAFC"/>
                </a:highlight>
                <a:uFill>
                  <a:noFill/>
                </a:uFill>
                <a:latin typeface="Arial"/>
                <a:ea typeface="Arial"/>
                <a:cs typeface="Arial"/>
                <a:sym typeface="Arial"/>
                <a:hlinkClick r:id="rId6"/>
              </a:rPr>
              <a:t>Search</a:t>
            </a:r>
            <a:r>
              <a:rPr lang="en-US" sz="1750">
                <a:highlight>
                  <a:srgbClr val="F9FAFC"/>
                </a:highlight>
                <a:latin typeface="Arial"/>
                <a:ea typeface="Arial"/>
                <a:cs typeface="Arial"/>
                <a:sym typeface="Arial"/>
              </a:rPr>
              <a:t> - find a node in the linked list</a:t>
            </a:r>
            <a:endParaRPr sz="1750">
              <a:highlight>
                <a:srgbClr val="F9FAFC"/>
              </a:highlight>
              <a:latin typeface="Arial"/>
              <a:ea typeface="Arial"/>
              <a:cs typeface="Arial"/>
              <a:sym typeface="Arial"/>
            </a:endParaRPr>
          </a:p>
          <a:p>
            <a:pPr indent="-339725" lvl="1" marL="914400" rtl="0" algn="l">
              <a:lnSpc>
                <a:spcPct val="166666"/>
              </a:lnSpc>
              <a:spcBef>
                <a:spcPts val="0"/>
              </a:spcBef>
              <a:spcAft>
                <a:spcPts val="0"/>
              </a:spcAft>
              <a:buSzPts val="1750"/>
              <a:buFont typeface="Arial"/>
              <a:buChar char="•"/>
            </a:pPr>
            <a:r>
              <a:rPr lang="en-US" sz="1750">
                <a:highlight>
                  <a:srgbClr val="F9FAFC"/>
                </a:highlight>
                <a:uFill>
                  <a:noFill/>
                </a:uFill>
                <a:latin typeface="Arial"/>
                <a:ea typeface="Arial"/>
                <a:cs typeface="Arial"/>
                <a:sym typeface="Arial"/>
                <a:hlinkClick r:id="rId7"/>
              </a:rPr>
              <a:t>Sort</a:t>
            </a:r>
            <a:r>
              <a:rPr lang="en-US" sz="1750">
                <a:highlight>
                  <a:srgbClr val="F9FAFC"/>
                </a:highlight>
                <a:latin typeface="Arial"/>
                <a:ea typeface="Arial"/>
                <a:cs typeface="Arial"/>
                <a:sym typeface="Arial"/>
              </a:rPr>
              <a:t> - sort the nodes of the linked list</a:t>
            </a:r>
            <a:endParaRPr sz="1750">
              <a:highlight>
                <a:srgbClr val="F9FAFC"/>
              </a:highlight>
              <a:latin typeface="Arial"/>
              <a:ea typeface="Arial"/>
              <a:cs typeface="Arial"/>
              <a:sym typeface="Arial"/>
            </a:endParaRPr>
          </a:p>
          <a:p>
            <a:pPr indent="-50800" lvl="0" marL="228600" rtl="0" algn="l">
              <a:lnSpc>
                <a:spcPct val="90000"/>
              </a:lnSpc>
              <a:spcBef>
                <a:spcPts val="4500"/>
              </a:spcBef>
              <a:spcAft>
                <a:spcPts val="0"/>
              </a:spcAft>
              <a:buClr>
                <a:schemeClr val="dk1"/>
              </a:buClr>
              <a:buSzPts val="28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1b91d84ad5c_0_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lnSpc>
                <a:spcPct val="150000"/>
              </a:lnSpc>
              <a:spcBef>
                <a:spcPts val="0"/>
              </a:spcBef>
              <a:spcAft>
                <a:spcPts val="900"/>
              </a:spcAft>
              <a:buClr>
                <a:schemeClr val="dk1"/>
              </a:buClr>
              <a:buSzPts val="1100"/>
              <a:buFont typeface="Arial"/>
              <a:buNone/>
            </a:pPr>
            <a:r>
              <a:rPr b="1" lang="en-US" sz="1800">
                <a:highlight>
                  <a:srgbClr val="F9FAFC"/>
                </a:highlight>
                <a:latin typeface="Arial"/>
                <a:ea typeface="Arial"/>
                <a:cs typeface="Arial"/>
                <a:sym typeface="Arial"/>
              </a:rPr>
              <a:t>Things to Remember about Linked List</a:t>
            </a:r>
            <a:endParaRPr sz="4800"/>
          </a:p>
        </p:txBody>
      </p:sp>
      <p:sp>
        <p:nvSpPr>
          <p:cNvPr id="133" name="Google Shape;133;g1b91d84ad5c_0_1"/>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fontScale="92500" lnSpcReduction="20000"/>
          </a:bodyPr>
          <a:lstStyle/>
          <a:p>
            <a:pPr indent="0" lvl="0" marL="0" rtl="0" algn="l">
              <a:lnSpc>
                <a:spcPct val="150000"/>
              </a:lnSpc>
              <a:spcBef>
                <a:spcPts val="0"/>
              </a:spcBef>
              <a:spcAft>
                <a:spcPts val="0"/>
              </a:spcAft>
              <a:buClr>
                <a:schemeClr val="dk1"/>
              </a:buClr>
              <a:buSzPct val="64398"/>
              <a:buFont typeface="Arial"/>
              <a:buNone/>
            </a:pPr>
            <a:r>
              <a:t/>
            </a:r>
            <a:endParaRPr b="1" sz="1708">
              <a:solidFill>
                <a:srgbClr val="25265E"/>
              </a:solidFill>
              <a:highlight>
                <a:srgbClr val="F9FAFC"/>
              </a:highlight>
              <a:latin typeface="Arial"/>
              <a:ea typeface="Arial"/>
              <a:cs typeface="Arial"/>
              <a:sym typeface="Arial"/>
            </a:endParaRPr>
          </a:p>
          <a:p>
            <a:pPr indent="-328930" lvl="0" marL="457200" rtl="0" algn="l">
              <a:lnSpc>
                <a:spcPct val="166666"/>
              </a:lnSpc>
              <a:spcBef>
                <a:spcPts val="900"/>
              </a:spcBef>
              <a:spcAft>
                <a:spcPts val="0"/>
              </a:spcAft>
              <a:buSzPct val="100000"/>
              <a:buChar char="●"/>
            </a:pPr>
            <a:r>
              <a:rPr lang="en-US" sz="1708">
                <a:highlight>
                  <a:srgbClr val="F9FAFC"/>
                </a:highlight>
                <a:latin typeface="Arial"/>
                <a:ea typeface="Arial"/>
                <a:cs typeface="Arial"/>
                <a:sym typeface="Arial"/>
              </a:rPr>
              <a:t>head points to the first node of the linked list</a:t>
            </a:r>
            <a:endParaRPr sz="1708">
              <a:highlight>
                <a:srgbClr val="F9FAFC"/>
              </a:highlight>
              <a:latin typeface="Arial"/>
              <a:ea typeface="Arial"/>
              <a:cs typeface="Arial"/>
              <a:sym typeface="Arial"/>
            </a:endParaRPr>
          </a:p>
          <a:p>
            <a:pPr indent="-328930" lvl="0" marL="457200" rtl="0" algn="l">
              <a:lnSpc>
                <a:spcPct val="166666"/>
              </a:lnSpc>
              <a:spcBef>
                <a:spcPts val="0"/>
              </a:spcBef>
              <a:spcAft>
                <a:spcPts val="0"/>
              </a:spcAft>
              <a:buSzPct val="100000"/>
              <a:buChar char="●"/>
            </a:pPr>
            <a:r>
              <a:rPr lang="en-US" sz="1708">
                <a:highlight>
                  <a:srgbClr val="F9FAFC"/>
                </a:highlight>
                <a:latin typeface="Arial"/>
                <a:ea typeface="Arial"/>
                <a:cs typeface="Arial"/>
                <a:sym typeface="Arial"/>
              </a:rPr>
              <a:t>next pointer of the last node is NULL, so if the next current node is NULL, we have reached the end of the linked list.</a:t>
            </a:r>
            <a:endParaRPr sz="1708">
              <a:highlight>
                <a:srgbClr val="F9FAFC"/>
              </a:highlight>
              <a:latin typeface="Arial"/>
              <a:ea typeface="Arial"/>
              <a:cs typeface="Arial"/>
              <a:sym typeface="Arial"/>
            </a:endParaRPr>
          </a:p>
          <a:p>
            <a:pPr indent="0" lvl="0" marL="0" rtl="0" algn="l">
              <a:lnSpc>
                <a:spcPct val="166666"/>
              </a:lnSpc>
              <a:spcBef>
                <a:spcPts val="4500"/>
              </a:spcBef>
              <a:spcAft>
                <a:spcPts val="0"/>
              </a:spcAft>
              <a:buClr>
                <a:schemeClr val="dk1"/>
              </a:buClr>
              <a:buSzPct val="64398"/>
              <a:buFont typeface="Arial"/>
              <a:buNone/>
            </a:pPr>
            <a:r>
              <a:rPr lang="en-US" sz="1708">
                <a:highlight>
                  <a:schemeClr val="lt1"/>
                </a:highlight>
                <a:latin typeface="Arial"/>
                <a:ea typeface="Arial"/>
                <a:cs typeface="Arial"/>
                <a:sym typeface="Arial"/>
              </a:rPr>
              <a:t>In all of the examples, we will assume that the linked list has three nodes 1 ---&gt;2 ---&gt;3 with node structure as below:</a:t>
            </a:r>
            <a:endParaRPr sz="1708">
              <a:highlight>
                <a:schemeClr val="lt1"/>
              </a:highlight>
              <a:latin typeface="Arial"/>
              <a:ea typeface="Arial"/>
              <a:cs typeface="Arial"/>
              <a:sym typeface="Arial"/>
            </a:endParaRPr>
          </a:p>
          <a:p>
            <a:pPr indent="0" lvl="0" marL="0" rtl="0" algn="l">
              <a:spcBef>
                <a:spcPts val="1200"/>
              </a:spcBef>
              <a:spcAft>
                <a:spcPts val="0"/>
              </a:spcAft>
              <a:buNone/>
            </a:pPr>
            <a:r>
              <a:rPr lang="en-US" sz="1708">
                <a:highlight>
                  <a:schemeClr val="lt1"/>
                </a:highlight>
                <a:latin typeface="Arial"/>
                <a:ea typeface="Arial"/>
                <a:cs typeface="Arial"/>
                <a:sym typeface="Arial"/>
              </a:rPr>
              <a:t>struct node </a:t>
            </a:r>
            <a:endParaRPr sz="1708">
              <a:highlight>
                <a:schemeClr val="lt1"/>
              </a:highlight>
              <a:latin typeface="Arial"/>
              <a:ea typeface="Arial"/>
              <a:cs typeface="Arial"/>
              <a:sym typeface="Arial"/>
            </a:endParaRPr>
          </a:p>
          <a:p>
            <a:pPr indent="0" lvl="0" marL="0" rtl="0" algn="l">
              <a:spcBef>
                <a:spcPts val="1000"/>
              </a:spcBef>
              <a:spcAft>
                <a:spcPts val="0"/>
              </a:spcAft>
              <a:buNone/>
            </a:pPr>
            <a:r>
              <a:rPr lang="en-US" sz="1708">
                <a:highlight>
                  <a:schemeClr val="lt1"/>
                </a:highlight>
                <a:latin typeface="Arial"/>
                <a:ea typeface="Arial"/>
                <a:cs typeface="Arial"/>
                <a:sym typeface="Arial"/>
              </a:rPr>
              <a:t>{</a:t>
            </a:r>
            <a:endParaRPr sz="1708">
              <a:highlight>
                <a:schemeClr val="lt1"/>
              </a:highlight>
              <a:latin typeface="Arial"/>
              <a:ea typeface="Arial"/>
              <a:cs typeface="Arial"/>
              <a:sym typeface="Arial"/>
            </a:endParaRPr>
          </a:p>
          <a:p>
            <a:pPr indent="0" lvl="0" marL="0" rtl="0" algn="l">
              <a:spcBef>
                <a:spcPts val="1000"/>
              </a:spcBef>
              <a:spcAft>
                <a:spcPts val="0"/>
              </a:spcAft>
              <a:buNone/>
            </a:pPr>
            <a:r>
              <a:rPr lang="en-US" sz="1708">
                <a:highlight>
                  <a:schemeClr val="lt1"/>
                </a:highlight>
                <a:latin typeface="Arial"/>
                <a:ea typeface="Arial"/>
                <a:cs typeface="Arial"/>
                <a:sym typeface="Arial"/>
              </a:rPr>
              <a:t>  int data;</a:t>
            </a:r>
            <a:endParaRPr sz="1708">
              <a:highlight>
                <a:schemeClr val="lt1"/>
              </a:highlight>
              <a:latin typeface="Arial"/>
              <a:ea typeface="Arial"/>
              <a:cs typeface="Arial"/>
              <a:sym typeface="Arial"/>
            </a:endParaRPr>
          </a:p>
          <a:p>
            <a:pPr indent="0" lvl="0" marL="0" rtl="0" algn="l">
              <a:spcBef>
                <a:spcPts val="1000"/>
              </a:spcBef>
              <a:spcAft>
                <a:spcPts val="0"/>
              </a:spcAft>
              <a:buNone/>
            </a:pPr>
            <a:r>
              <a:rPr lang="en-US" sz="1708">
                <a:highlight>
                  <a:schemeClr val="lt1"/>
                </a:highlight>
                <a:latin typeface="Arial"/>
                <a:ea typeface="Arial"/>
                <a:cs typeface="Arial"/>
                <a:sym typeface="Arial"/>
              </a:rPr>
              <a:t>  struct node *next;</a:t>
            </a:r>
            <a:endParaRPr sz="1708">
              <a:highlight>
                <a:schemeClr val="lt1"/>
              </a:highlight>
              <a:latin typeface="Arial"/>
              <a:ea typeface="Arial"/>
              <a:cs typeface="Arial"/>
              <a:sym typeface="Arial"/>
            </a:endParaRPr>
          </a:p>
          <a:p>
            <a:pPr indent="0" lvl="0" marL="152400" marR="152400" rtl="0" algn="l">
              <a:lnSpc>
                <a:spcPct val="142857"/>
              </a:lnSpc>
              <a:spcBef>
                <a:spcPts val="0"/>
              </a:spcBef>
              <a:spcAft>
                <a:spcPts val="0"/>
              </a:spcAft>
              <a:buClr>
                <a:schemeClr val="dk1"/>
              </a:buClr>
              <a:buSzPct val="64398"/>
              <a:buFont typeface="Arial"/>
              <a:buNone/>
            </a:pPr>
            <a:r>
              <a:rPr lang="en-US" sz="1708">
                <a:highlight>
                  <a:schemeClr val="lt1"/>
                </a:highlight>
                <a:latin typeface="Arial"/>
                <a:ea typeface="Arial"/>
                <a:cs typeface="Arial"/>
                <a:sym typeface="Arial"/>
              </a:rPr>
              <a:t>};</a:t>
            </a:r>
            <a:endParaRPr sz="1708">
              <a:highlight>
                <a:schemeClr val="lt1"/>
              </a:highlight>
              <a:latin typeface="Arial"/>
              <a:ea typeface="Arial"/>
              <a:cs typeface="Arial"/>
              <a:sym typeface="Arial"/>
            </a:endParaRPr>
          </a:p>
          <a:p>
            <a:pPr indent="0" lvl="0" marL="0" rtl="0" algn="l">
              <a:spcBef>
                <a:spcPts val="1200"/>
              </a:spcBef>
              <a:spcAft>
                <a:spcPts val="0"/>
              </a:spcAft>
              <a:buNone/>
            </a:pPr>
            <a:r>
              <a:t/>
            </a:r>
            <a:endParaRPr sz="14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2022-12-09T08:15:16Z</dcterms:created>
  <dc:creator>DJSCE Student</dc:creator>
</cp:coreProperties>
</file>