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4F7678-A352-4C96-9C70-4CB10A43AECD}">
  <a:tblStyle styleId="{B04F7678-A352-4C96-9C70-4CB10A43AEC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14d5cab0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14d5cab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c14d5cab0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c14d5cab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14d5cab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14d5cab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14d5cab0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14d5cab0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14d5cab0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14d5cab0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18a8b52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18a8b52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c18a8b52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c18a8b52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c18a8b52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c18a8b52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18a8b52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c18a8b52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18a8b524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18a8b524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14d5ca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14d5ca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14d5cab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14d5cab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14d5cab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14d5cab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14d5cab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c14d5cab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14d5cab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c14d5cab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14d5cab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14d5cab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14d5cab0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14d5cab0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14d5cab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14d5cab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14d5cab0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14d5cab0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Rehashing, Dynamic Hashing (Extendible hashing) using directory and without directory,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300">
              <a:solidFill>
                <a:srgbClr val="273239"/>
              </a:solidFill>
              <a:highlight>
                <a:srgbClr val="FFFFFF"/>
              </a:highlight>
            </a:endParaRPr>
          </a:p>
          <a:p>
            <a:pPr indent="0" lvl="0" marL="0" rtl="0" algn="l">
              <a:spcBef>
                <a:spcPts val="1200"/>
              </a:spcBef>
              <a:spcAft>
                <a:spcPts val="0"/>
              </a:spcAft>
              <a:buNone/>
            </a:pPr>
            <a:r>
              <a:t/>
            </a:r>
            <a:endParaRPr b="1" sz="1300">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b="1" lang="en" sz="1300">
                <a:solidFill>
                  <a:srgbClr val="273239"/>
                </a:solidFill>
                <a:highlight>
                  <a:srgbClr val="FFFFFF"/>
                </a:highlight>
              </a:rPr>
              <a:t>Inserting 16:</a:t>
            </a: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1200"/>
              </a:spcBef>
              <a:spcAft>
                <a:spcPts val="1200"/>
              </a:spcAft>
              <a:buNone/>
            </a:pPr>
            <a:r>
              <a:rPr lang="en" sz="1300">
                <a:solidFill>
                  <a:srgbClr val="273239"/>
                </a:solidFill>
                <a:highlight>
                  <a:srgbClr val="FFFFFF"/>
                </a:highlight>
              </a:rPr>
              <a:t>The binary format of 16 is 10000 and global-depth is 1. The hash function returns 1 LSB of 1000</a:t>
            </a:r>
            <a:r>
              <a:rPr b="1" lang="en" sz="1300">
                <a:solidFill>
                  <a:srgbClr val="273239"/>
                </a:solidFill>
                <a:highlight>
                  <a:srgbClr val="FFFFFF"/>
                </a:highlight>
              </a:rPr>
              <a:t>0</a:t>
            </a:r>
            <a:r>
              <a:rPr lang="en" sz="1300">
                <a:solidFill>
                  <a:srgbClr val="273239"/>
                </a:solidFill>
                <a:highlight>
                  <a:srgbClr val="FFFFFF"/>
                </a:highlight>
              </a:rPr>
              <a:t> which is 0. Hence, 16 is mapped to the directory with id=0. </a:t>
            </a:r>
            <a:endParaRPr/>
          </a:p>
        </p:txBody>
      </p:sp>
      <p:pic>
        <p:nvPicPr>
          <p:cNvPr id="112" name="Google Shape;112;p22"/>
          <p:cNvPicPr preferRelativeResize="0"/>
          <p:nvPr/>
        </p:nvPicPr>
        <p:blipFill>
          <a:blip r:embed="rId3">
            <a:alphaModFix/>
          </a:blip>
          <a:stretch>
            <a:fillRect/>
          </a:stretch>
        </p:blipFill>
        <p:spPr>
          <a:xfrm>
            <a:off x="1533225" y="1017725"/>
            <a:ext cx="5228226" cy="1079625"/>
          </a:xfrm>
          <a:prstGeom prst="rect">
            <a:avLst/>
          </a:prstGeom>
          <a:noFill/>
          <a:ln>
            <a:noFill/>
          </a:ln>
        </p:spPr>
      </p:pic>
      <p:pic>
        <p:nvPicPr>
          <p:cNvPr id="113" name="Google Shape;113;p22"/>
          <p:cNvPicPr preferRelativeResize="0"/>
          <p:nvPr/>
        </p:nvPicPr>
        <p:blipFill>
          <a:blip r:embed="rId4">
            <a:alphaModFix/>
          </a:blip>
          <a:stretch>
            <a:fillRect/>
          </a:stretch>
        </p:blipFill>
        <p:spPr>
          <a:xfrm>
            <a:off x="2039150" y="3284500"/>
            <a:ext cx="5305425" cy="149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19" name="Google Shape;119;p23"/>
          <p:cNvSpPr txBox="1"/>
          <p:nvPr>
            <p:ph idx="1" type="body"/>
          </p:nvPr>
        </p:nvSpPr>
        <p:spPr>
          <a:xfrm>
            <a:off x="131950" y="114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rPr>
              <a:t>Inserting 4 and 6:</a:t>
            </a: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Both 4(10</a:t>
            </a:r>
            <a:r>
              <a:rPr b="1" lang="en" sz="1300">
                <a:solidFill>
                  <a:srgbClr val="273239"/>
                </a:solidFill>
                <a:highlight>
                  <a:srgbClr val="FFFFFF"/>
                </a:highlight>
              </a:rPr>
              <a:t>0</a:t>
            </a:r>
            <a:r>
              <a:rPr lang="en" sz="1300">
                <a:solidFill>
                  <a:srgbClr val="273239"/>
                </a:solidFill>
                <a:highlight>
                  <a:srgbClr val="FFFFFF"/>
                </a:highlight>
              </a:rPr>
              <a:t>) and 6(11</a:t>
            </a:r>
            <a:r>
              <a:rPr b="1" lang="en" sz="1300">
                <a:solidFill>
                  <a:srgbClr val="273239"/>
                </a:solidFill>
                <a:highlight>
                  <a:srgbClr val="FFFFFF"/>
                </a:highlight>
              </a:rPr>
              <a:t>0</a:t>
            </a:r>
            <a:r>
              <a:rPr lang="en" sz="1300">
                <a:solidFill>
                  <a:srgbClr val="273239"/>
                </a:solidFill>
                <a:highlight>
                  <a:srgbClr val="FFFFFF"/>
                </a:highlight>
              </a:rPr>
              <a:t>)have 0 in their LSB. Hence, they are hashed as follows: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rPr b="1" lang="en" sz="1300">
                <a:solidFill>
                  <a:srgbClr val="273239"/>
                </a:solidFill>
                <a:highlight>
                  <a:srgbClr val="FFFFFF"/>
                </a:highlight>
              </a:rPr>
              <a:t>Inserting 22:</a:t>
            </a:r>
            <a:r>
              <a:rPr lang="en" sz="1300">
                <a:solidFill>
                  <a:srgbClr val="273239"/>
                </a:solidFill>
                <a:highlight>
                  <a:srgbClr val="FFFFFF"/>
                </a:highlight>
              </a:rPr>
              <a:t> The binary form of 22 is 1011</a:t>
            </a:r>
            <a:r>
              <a:rPr b="1" lang="en" sz="1300">
                <a:solidFill>
                  <a:srgbClr val="273239"/>
                </a:solidFill>
                <a:highlight>
                  <a:srgbClr val="FFFFFF"/>
                </a:highlight>
              </a:rPr>
              <a:t>0</a:t>
            </a:r>
            <a:r>
              <a:rPr lang="en" sz="1300">
                <a:solidFill>
                  <a:srgbClr val="273239"/>
                </a:solidFill>
                <a:highlight>
                  <a:srgbClr val="FFFFFF"/>
                </a:highlight>
              </a:rPr>
              <a:t>. Its LSB is 0. The bucket pointed by directory 0 is already full. Hence, Over Flow occurs.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120" name="Google Shape;120;p23"/>
          <p:cNvPicPr preferRelativeResize="0"/>
          <p:nvPr/>
        </p:nvPicPr>
        <p:blipFill>
          <a:blip r:embed="rId3">
            <a:alphaModFix/>
          </a:blip>
          <a:stretch>
            <a:fillRect/>
          </a:stretch>
        </p:blipFill>
        <p:spPr>
          <a:xfrm>
            <a:off x="1762125" y="2017450"/>
            <a:ext cx="4370126" cy="1288375"/>
          </a:xfrm>
          <a:prstGeom prst="rect">
            <a:avLst/>
          </a:prstGeom>
          <a:noFill/>
          <a:ln>
            <a:noFill/>
          </a:ln>
        </p:spPr>
      </p:pic>
      <p:pic>
        <p:nvPicPr>
          <p:cNvPr id="121" name="Google Shape;121;p23"/>
          <p:cNvPicPr preferRelativeResize="0"/>
          <p:nvPr/>
        </p:nvPicPr>
        <p:blipFill>
          <a:blip r:embed="rId4">
            <a:alphaModFix/>
          </a:blip>
          <a:stretch>
            <a:fillRect/>
          </a:stretch>
        </p:blipFill>
        <p:spPr>
          <a:xfrm>
            <a:off x="510475" y="3665349"/>
            <a:ext cx="5486400" cy="138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As directed by </a:t>
            </a:r>
            <a:r>
              <a:rPr b="1" lang="en" sz="1300">
                <a:solidFill>
                  <a:srgbClr val="273239"/>
                </a:solidFill>
                <a:highlight>
                  <a:srgbClr val="FFFFFF"/>
                </a:highlight>
              </a:rPr>
              <a:t>Step 7-Case 1</a:t>
            </a:r>
            <a:r>
              <a:rPr lang="en" sz="1300">
                <a:solidFill>
                  <a:srgbClr val="273239"/>
                </a:solidFill>
                <a:highlight>
                  <a:srgbClr val="FFFFFF"/>
                </a:highlight>
              </a:rPr>
              <a:t>, Since Local Depth = Global Depth, the bucket splits and directory expansion takes place. Also, rehashing of numbers present in the overflowing bucket takes place after the split. And, since the global depth is incremented by 1, now,the global depth is 2. Hence, 16,4,6,22 are now rehashed w.r.t 2 LSBs.[ 16(100</a:t>
            </a:r>
            <a:r>
              <a:rPr b="1" lang="en" sz="1300">
                <a:solidFill>
                  <a:srgbClr val="273239"/>
                </a:solidFill>
                <a:highlight>
                  <a:srgbClr val="FFFFFF"/>
                </a:highlight>
              </a:rPr>
              <a:t>00</a:t>
            </a:r>
            <a:r>
              <a:rPr lang="en" sz="1300">
                <a:solidFill>
                  <a:srgbClr val="273239"/>
                </a:solidFill>
                <a:highlight>
                  <a:srgbClr val="FFFFFF"/>
                </a:highlight>
              </a:rPr>
              <a:t>),4(1</a:t>
            </a:r>
            <a:r>
              <a:rPr b="1" lang="en" sz="1300">
                <a:solidFill>
                  <a:srgbClr val="273239"/>
                </a:solidFill>
                <a:highlight>
                  <a:srgbClr val="FFFFFF"/>
                </a:highlight>
              </a:rPr>
              <a:t>00</a:t>
            </a:r>
            <a:r>
              <a:rPr lang="en" sz="1300">
                <a:solidFill>
                  <a:srgbClr val="273239"/>
                </a:solidFill>
                <a:highlight>
                  <a:srgbClr val="FFFFFF"/>
                </a:highlight>
              </a:rPr>
              <a:t>),6(1</a:t>
            </a:r>
            <a:r>
              <a:rPr b="1" lang="en" sz="1300">
                <a:solidFill>
                  <a:srgbClr val="273239"/>
                </a:solidFill>
                <a:highlight>
                  <a:srgbClr val="FFFFFF"/>
                </a:highlight>
              </a:rPr>
              <a:t>10</a:t>
            </a:r>
            <a:r>
              <a:rPr lang="en" sz="1300">
                <a:solidFill>
                  <a:srgbClr val="273239"/>
                </a:solidFill>
                <a:highlight>
                  <a:srgbClr val="FFFFFF"/>
                </a:highlight>
              </a:rPr>
              <a:t>),22(101</a:t>
            </a:r>
            <a:r>
              <a:rPr b="1" lang="en" sz="1300">
                <a:solidFill>
                  <a:srgbClr val="273239"/>
                </a:solidFill>
                <a:highlight>
                  <a:srgbClr val="FFFFFF"/>
                </a:highlight>
              </a:rPr>
              <a:t>10</a:t>
            </a:r>
            <a:r>
              <a:rPr lang="en" sz="1300">
                <a:solidFill>
                  <a:srgbClr val="273239"/>
                </a:solidFill>
                <a:highlight>
                  <a:srgbClr val="FFFFFF"/>
                </a:highlight>
              </a:rPr>
              <a:t>) ] </a:t>
            </a:r>
            <a:br>
              <a:rPr lang="en" sz="1300">
                <a:solidFill>
                  <a:srgbClr val="273239"/>
                </a:solidFill>
                <a:highlight>
                  <a:srgbClr val="FFFFFF"/>
                </a:highlight>
              </a:rPr>
            </a:b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360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143050" y="2571750"/>
            <a:ext cx="6618200" cy="2501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Inserting 24 and 10:</a:t>
            </a:r>
            <a:r>
              <a:rPr lang="en" sz="1300">
                <a:solidFill>
                  <a:srgbClr val="273239"/>
                </a:solidFill>
                <a:highlight>
                  <a:srgbClr val="FFFFFF"/>
                </a:highlight>
              </a:rPr>
              <a:t> 24(110</a:t>
            </a:r>
            <a:r>
              <a:rPr b="1" lang="en" sz="1300">
                <a:solidFill>
                  <a:srgbClr val="273239"/>
                </a:solidFill>
                <a:highlight>
                  <a:srgbClr val="FFFFFF"/>
                </a:highlight>
              </a:rPr>
              <a:t>00</a:t>
            </a:r>
            <a:r>
              <a:rPr lang="en" sz="1300">
                <a:solidFill>
                  <a:srgbClr val="273239"/>
                </a:solidFill>
                <a:highlight>
                  <a:srgbClr val="FFFFFF"/>
                </a:highlight>
              </a:rPr>
              <a:t>) and 10 (10</a:t>
            </a:r>
            <a:r>
              <a:rPr b="1" lang="en" sz="1300">
                <a:solidFill>
                  <a:srgbClr val="273239"/>
                </a:solidFill>
                <a:highlight>
                  <a:srgbClr val="FFFFFF"/>
                </a:highlight>
              </a:rPr>
              <a:t>10</a:t>
            </a:r>
            <a:r>
              <a:rPr lang="en" sz="1300">
                <a:solidFill>
                  <a:srgbClr val="273239"/>
                </a:solidFill>
                <a:highlight>
                  <a:srgbClr val="FFFFFF"/>
                </a:highlight>
              </a:rPr>
              <a:t>) can be hashed based on directories with id 00 and 10. Here, we encounter no overflow condition. </a:t>
            </a:r>
            <a:br>
              <a:rPr lang="en" sz="1300">
                <a:solidFill>
                  <a:srgbClr val="273239"/>
                </a:solidFill>
                <a:highlight>
                  <a:srgbClr val="FFFFFF"/>
                </a:highlight>
              </a:rPr>
            </a:br>
            <a:r>
              <a:rPr lang="en" sz="1300">
                <a:solidFill>
                  <a:srgbClr val="273239"/>
                </a:solidFill>
                <a:highlight>
                  <a:srgbClr val="FFFFFF"/>
                </a:highlight>
              </a:rPr>
              <a:t> </a:t>
            </a:r>
            <a:endParaRPr sz="1300">
              <a:solidFill>
                <a:srgbClr val="273239"/>
              </a:solidFill>
              <a:highlight>
                <a:srgbClr val="FFFFFF"/>
              </a:highlight>
            </a:endParaRPr>
          </a:p>
          <a:p>
            <a:pPr indent="0" lvl="0" marL="0" rtl="0" algn="l">
              <a:spcBef>
                <a:spcPts val="360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1595600" y="1847675"/>
            <a:ext cx="5952800" cy="237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Inserting 31,7,9:</a:t>
            </a:r>
            <a:r>
              <a:rPr lang="en" sz="1300">
                <a:solidFill>
                  <a:srgbClr val="273239"/>
                </a:solidFill>
                <a:highlight>
                  <a:srgbClr val="FFFFFF"/>
                </a:highlight>
              </a:rPr>
              <a:t> All of these elements[ 31(111</a:t>
            </a:r>
            <a:r>
              <a:rPr b="1" lang="en" sz="1300">
                <a:solidFill>
                  <a:srgbClr val="273239"/>
                </a:solidFill>
                <a:highlight>
                  <a:srgbClr val="FFFFFF"/>
                </a:highlight>
              </a:rPr>
              <a:t>11</a:t>
            </a:r>
            <a:r>
              <a:rPr lang="en" sz="1300">
                <a:solidFill>
                  <a:srgbClr val="273239"/>
                </a:solidFill>
                <a:highlight>
                  <a:srgbClr val="FFFFFF"/>
                </a:highlight>
              </a:rPr>
              <a:t>), 7(1</a:t>
            </a:r>
            <a:r>
              <a:rPr b="1" lang="en" sz="1300">
                <a:solidFill>
                  <a:srgbClr val="273239"/>
                </a:solidFill>
                <a:highlight>
                  <a:srgbClr val="FFFFFF"/>
                </a:highlight>
              </a:rPr>
              <a:t>11</a:t>
            </a:r>
            <a:r>
              <a:rPr lang="en" sz="1300">
                <a:solidFill>
                  <a:srgbClr val="273239"/>
                </a:solidFill>
                <a:highlight>
                  <a:srgbClr val="FFFFFF"/>
                </a:highlight>
              </a:rPr>
              <a:t>), 9(10</a:t>
            </a:r>
            <a:r>
              <a:rPr b="1" lang="en" sz="1300">
                <a:solidFill>
                  <a:srgbClr val="273239"/>
                </a:solidFill>
                <a:highlight>
                  <a:srgbClr val="FFFFFF"/>
                </a:highlight>
              </a:rPr>
              <a:t>01</a:t>
            </a:r>
            <a:r>
              <a:rPr lang="en" sz="1300">
                <a:solidFill>
                  <a:srgbClr val="273239"/>
                </a:solidFill>
                <a:highlight>
                  <a:srgbClr val="FFFFFF"/>
                </a:highlight>
              </a:rPr>
              <a:t>) ] have either 01 or 11 in their LSBs. Hence, they are mapped on the bucket pointed out by 01 and 11. We do not encounter any overflow condition here. </a:t>
            </a:r>
            <a:endParaRPr/>
          </a:p>
        </p:txBody>
      </p:sp>
      <p:pic>
        <p:nvPicPr>
          <p:cNvPr id="142" name="Google Shape;142;p26"/>
          <p:cNvPicPr preferRelativeResize="0"/>
          <p:nvPr/>
        </p:nvPicPr>
        <p:blipFill>
          <a:blip r:embed="rId3">
            <a:alphaModFix/>
          </a:blip>
          <a:stretch>
            <a:fillRect/>
          </a:stretch>
        </p:blipFill>
        <p:spPr>
          <a:xfrm>
            <a:off x="1380900" y="1887625"/>
            <a:ext cx="5902800" cy="2826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00">
                <a:solidFill>
                  <a:srgbClr val="273239"/>
                </a:solidFill>
                <a:highlight>
                  <a:srgbClr val="FFFFFF"/>
                </a:highlight>
              </a:rPr>
              <a:t>Inserting 20:</a:t>
            </a:r>
            <a:r>
              <a:rPr lang="en" sz="1300">
                <a:solidFill>
                  <a:srgbClr val="273239"/>
                </a:solidFill>
                <a:highlight>
                  <a:srgbClr val="FFFFFF"/>
                </a:highlight>
              </a:rPr>
              <a:t> Insertion of data element 20 (101</a:t>
            </a:r>
            <a:r>
              <a:rPr b="1" lang="en" sz="1300">
                <a:solidFill>
                  <a:srgbClr val="273239"/>
                </a:solidFill>
                <a:highlight>
                  <a:srgbClr val="FFFFFF"/>
                </a:highlight>
              </a:rPr>
              <a:t>00</a:t>
            </a:r>
            <a:r>
              <a:rPr lang="en" sz="1300">
                <a:solidFill>
                  <a:srgbClr val="273239"/>
                </a:solidFill>
                <a:highlight>
                  <a:srgbClr val="FFFFFF"/>
                </a:highlight>
              </a:rPr>
              <a:t>) will again cause the overflow problem.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t/>
            </a:r>
            <a:endParaRPr sz="1300">
              <a:solidFill>
                <a:srgbClr val="273239"/>
              </a:solidFill>
              <a:highlight>
                <a:srgbClr val="FFFFFF"/>
              </a:highlight>
            </a:endParaRPr>
          </a:p>
          <a:p>
            <a:pPr indent="0" lvl="0" marL="0" rtl="0" algn="l">
              <a:spcBef>
                <a:spcPts val="1200"/>
              </a:spcBef>
              <a:spcAft>
                <a:spcPts val="0"/>
              </a:spcAft>
              <a:buNone/>
            </a:pPr>
            <a:r>
              <a:rPr lang="en" sz="1300">
                <a:solidFill>
                  <a:srgbClr val="273239"/>
                </a:solidFill>
                <a:highlight>
                  <a:srgbClr val="FFFFFF"/>
                </a:highlight>
              </a:rPr>
              <a:t>20 is inserted in bucket pointed out by 00. As directed by </a:t>
            </a:r>
            <a:r>
              <a:rPr b="1" lang="en" sz="1300">
                <a:solidFill>
                  <a:srgbClr val="273239"/>
                </a:solidFill>
                <a:highlight>
                  <a:srgbClr val="FFFFFF"/>
                </a:highlight>
              </a:rPr>
              <a:t>Step 7-Case 1</a:t>
            </a:r>
            <a:r>
              <a:rPr lang="en" sz="1300">
                <a:solidFill>
                  <a:srgbClr val="273239"/>
                </a:solidFill>
                <a:highlight>
                  <a:srgbClr val="FFFFFF"/>
                </a:highlight>
              </a:rPr>
              <a:t>, since the </a:t>
            </a:r>
            <a:r>
              <a:rPr b="1" lang="en" sz="1300">
                <a:solidFill>
                  <a:srgbClr val="273239"/>
                </a:solidFill>
                <a:highlight>
                  <a:srgbClr val="FFFFFF"/>
                </a:highlight>
              </a:rPr>
              <a:t>local depth of the bucket = global-depth</a:t>
            </a:r>
            <a:r>
              <a:rPr lang="en" sz="1300">
                <a:solidFill>
                  <a:srgbClr val="273239"/>
                </a:solidFill>
                <a:highlight>
                  <a:srgbClr val="FFFFFF"/>
                </a:highlight>
              </a:rPr>
              <a:t>, directory expansion (doubling) takes place along with bucket splitting. Elements present in overflowing bucket are rehashed with the new global depth. Now, the new Hash table looks like this: </a:t>
            </a:r>
            <a:endParaRPr sz="1300">
              <a:solidFill>
                <a:srgbClr val="273239"/>
              </a:solidFill>
              <a:highlight>
                <a:srgbClr val="FFFFFF"/>
              </a:highlight>
            </a:endParaRPr>
          </a:p>
          <a:p>
            <a:pPr indent="0" lvl="0" marL="0" rtl="0" algn="l">
              <a:spcBef>
                <a:spcPts val="1200"/>
              </a:spcBef>
              <a:spcAft>
                <a:spcPts val="1200"/>
              </a:spcAft>
              <a:buNone/>
            </a:pPr>
            <a:r>
              <a:t/>
            </a:r>
            <a:endParaRPr sz="1300">
              <a:solidFill>
                <a:srgbClr val="273239"/>
              </a:solidFill>
              <a:highlight>
                <a:srgbClr val="FFFFFF"/>
              </a:highlight>
            </a:endParaRPr>
          </a:p>
        </p:txBody>
      </p:sp>
      <p:pic>
        <p:nvPicPr>
          <p:cNvPr id="149" name="Google Shape;149;p27"/>
          <p:cNvPicPr preferRelativeResize="0"/>
          <p:nvPr/>
        </p:nvPicPr>
        <p:blipFill>
          <a:blip r:embed="rId3">
            <a:alphaModFix/>
          </a:blip>
          <a:stretch>
            <a:fillRect/>
          </a:stretch>
        </p:blipFill>
        <p:spPr>
          <a:xfrm>
            <a:off x="962750" y="1578000"/>
            <a:ext cx="5568999" cy="169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1033200" y="1352950"/>
            <a:ext cx="6618200" cy="3215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273239"/>
                </a:solidFill>
                <a:highlight>
                  <a:srgbClr val="FFFFFF"/>
                </a:highlight>
              </a:rPr>
              <a:t>Inserting 26:</a:t>
            </a:r>
            <a:r>
              <a:rPr lang="en" sz="1300">
                <a:solidFill>
                  <a:srgbClr val="273239"/>
                </a:solidFill>
                <a:highlight>
                  <a:srgbClr val="FFFFFF"/>
                </a:highlight>
              </a:rPr>
              <a:t> Global depth is 3. Hence, 3 LSBs of 26(11</a:t>
            </a:r>
            <a:r>
              <a:rPr b="1" lang="en" sz="1300">
                <a:solidFill>
                  <a:srgbClr val="273239"/>
                </a:solidFill>
                <a:highlight>
                  <a:srgbClr val="FFFFFF"/>
                </a:highlight>
              </a:rPr>
              <a:t>010</a:t>
            </a:r>
            <a:r>
              <a:rPr lang="en" sz="1300">
                <a:solidFill>
                  <a:srgbClr val="273239"/>
                </a:solidFill>
                <a:highlight>
                  <a:srgbClr val="FFFFFF"/>
                </a:highlight>
              </a:rPr>
              <a:t>) are considered. Therefore 26 best fits in the bucket pointed out by directory 010. </a:t>
            </a:r>
            <a:endParaRPr/>
          </a:p>
        </p:txBody>
      </p:sp>
      <p:pic>
        <p:nvPicPr>
          <p:cNvPr id="163" name="Google Shape;163;p29"/>
          <p:cNvPicPr preferRelativeResize="0"/>
          <p:nvPr/>
        </p:nvPicPr>
        <p:blipFill>
          <a:blip r:embed="rId3">
            <a:alphaModFix/>
          </a:blip>
          <a:stretch>
            <a:fillRect/>
          </a:stretch>
        </p:blipFill>
        <p:spPr>
          <a:xfrm>
            <a:off x="1746925" y="1817700"/>
            <a:ext cx="5650151" cy="332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The bucket overflows, and, as directed by </a:t>
            </a:r>
            <a:r>
              <a:rPr b="1" lang="en" sz="1300">
                <a:solidFill>
                  <a:srgbClr val="273239"/>
                </a:solidFill>
                <a:highlight>
                  <a:srgbClr val="FFFFFF"/>
                </a:highlight>
              </a:rPr>
              <a:t>Step 7-Case 2,</a:t>
            </a:r>
            <a:r>
              <a:rPr lang="en" sz="1300">
                <a:solidFill>
                  <a:srgbClr val="273239"/>
                </a:solidFill>
                <a:highlight>
                  <a:srgbClr val="FFFFFF"/>
                </a:highlight>
              </a:rPr>
              <a:t> since the </a:t>
            </a:r>
            <a:r>
              <a:rPr b="1" lang="en" sz="1300">
                <a:solidFill>
                  <a:srgbClr val="273239"/>
                </a:solidFill>
                <a:highlight>
                  <a:srgbClr val="FFFFFF"/>
                </a:highlight>
              </a:rPr>
              <a:t>local depth of bucket &lt; Global depth (2&lt;3)</a:t>
            </a:r>
            <a:r>
              <a:rPr lang="en" sz="1300">
                <a:solidFill>
                  <a:srgbClr val="273239"/>
                </a:solidFill>
                <a:highlight>
                  <a:srgbClr val="FFFFFF"/>
                </a:highlight>
              </a:rPr>
              <a:t>, directories are not doubled but, only the bucket is split and elements are rehashed. </a:t>
            </a:r>
            <a:endParaRPr sz="1300">
              <a:solidFill>
                <a:srgbClr val="273239"/>
              </a:solidFill>
              <a:highlight>
                <a:srgbClr val="FFFFFF"/>
              </a:highlight>
            </a:endParaRPr>
          </a:p>
          <a:p>
            <a:pPr indent="0" lvl="0" marL="0" rtl="0" algn="l">
              <a:spcBef>
                <a:spcPts val="1200"/>
              </a:spcBef>
              <a:spcAft>
                <a:spcPts val="1200"/>
              </a:spcAft>
              <a:buNone/>
            </a:pPr>
            <a:r>
              <a:rPr lang="en" sz="1300">
                <a:solidFill>
                  <a:srgbClr val="273239"/>
                </a:solidFill>
                <a:highlight>
                  <a:srgbClr val="FFFFFF"/>
                </a:highlight>
              </a:rPr>
              <a:t>Finally, the output of hashing the given list of numbers is obtained. </a:t>
            </a:r>
            <a:endParaRPr/>
          </a:p>
        </p:txBody>
      </p:sp>
      <p:pic>
        <p:nvPicPr>
          <p:cNvPr id="170" name="Google Shape;170;p30"/>
          <p:cNvPicPr preferRelativeResize="0"/>
          <p:nvPr/>
        </p:nvPicPr>
        <p:blipFill>
          <a:blip r:embed="rId3">
            <a:alphaModFix/>
          </a:blip>
          <a:stretch>
            <a:fillRect/>
          </a:stretch>
        </p:blipFill>
        <p:spPr>
          <a:xfrm>
            <a:off x="1262900" y="2177250"/>
            <a:ext cx="6618200" cy="296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Disadvantages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 sz="1300" u="sng">
                <a:solidFill>
                  <a:srgbClr val="273239"/>
                </a:solidFill>
                <a:highlight>
                  <a:srgbClr val="FFFFFF"/>
                </a:highlight>
              </a:rPr>
              <a:t>Advantages:</a:t>
            </a:r>
            <a:r>
              <a:rPr lang="en" sz="1300">
                <a:solidFill>
                  <a:srgbClr val="273239"/>
                </a:solidFill>
                <a:highlight>
                  <a:srgbClr val="FFFFFF"/>
                </a:highlight>
              </a:rPr>
              <a:t> </a:t>
            </a:r>
            <a:endParaRPr sz="1300">
              <a:solidFill>
                <a:srgbClr val="273239"/>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 sz="1300">
                <a:solidFill>
                  <a:srgbClr val="273239"/>
                </a:solidFill>
                <a:highlight>
                  <a:srgbClr val="FFFFFF"/>
                </a:highlight>
              </a:rPr>
              <a:t> </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Data retrieval is less expensive (in terms of computing).</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No problem of Data-loss since the storage capacity increases dynamically.</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With dynamic changes in hashing function, associated old values are rehashed w.r.t the new hash function.</a:t>
            </a:r>
            <a:endParaRPr sz="1300">
              <a:solidFill>
                <a:srgbClr val="273239"/>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b="1" lang="en" sz="1300" u="sng">
                <a:solidFill>
                  <a:srgbClr val="273239"/>
                </a:solidFill>
                <a:highlight>
                  <a:srgbClr val="FFFFFF"/>
                </a:highlight>
              </a:rPr>
              <a:t>Limitations Of Extendible Hashing:</a:t>
            </a:r>
            <a:r>
              <a:rPr lang="en" sz="1300">
                <a:solidFill>
                  <a:srgbClr val="273239"/>
                </a:solidFill>
                <a:highlight>
                  <a:srgbClr val="FFFFFF"/>
                </a:highlight>
              </a:rPr>
              <a:t> </a:t>
            </a:r>
            <a:endParaRPr sz="1300">
              <a:solidFill>
                <a:srgbClr val="273239"/>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 sz="1300">
                <a:solidFill>
                  <a:srgbClr val="273239"/>
                </a:solidFill>
                <a:highlight>
                  <a:srgbClr val="FFFFFF"/>
                </a:highlight>
              </a:rPr>
              <a:t> </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The directory size may increase significantly if several records are hashed on the same directory while keeping the record distribution non-uniform.</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Size of every bucket is fixed.</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Memory is wasted in pointers when the global depth and local depth difference becomes drastic.</a:t>
            </a:r>
            <a:endParaRPr sz="1300">
              <a:solidFill>
                <a:srgbClr val="273239"/>
              </a:solidFill>
              <a:highlight>
                <a:srgbClr val="FFFFFF"/>
              </a:highlight>
            </a:endParaRPr>
          </a:p>
          <a:p>
            <a:pPr indent="-311150" lvl="0" marL="685800" rtl="0" algn="l">
              <a:lnSpc>
                <a:spcPct val="95000"/>
              </a:lnSpc>
              <a:spcBef>
                <a:spcPts val="0"/>
              </a:spcBef>
              <a:spcAft>
                <a:spcPts val="0"/>
              </a:spcAft>
              <a:buClr>
                <a:srgbClr val="273239"/>
              </a:buClr>
              <a:buSzPts val="1300"/>
              <a:buAutoNum type="arabicPeriod"/>
            </a:pPr>
            <a:r>
              <a:rPr lang="en" sz="1300">
                <a:solidFill>
                  <a:srgbClr val="273239"/>
                </a:solidFill>
                <a:highlight>
                  <a:srgbClr val="FFFFFF"/>
                </a:highlight>
              </a:rPr>
              <a:t>This method is complicated to code.</a:t>
            </a:r>
            <a:endParaRPr sz="1300">
              <a:solidFill>
                <a:srgbClr val="27323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Rehashing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300"/>
              </a:spcBef>
              <a:spcAft>
                <a:spcPts val="0"/>
              </a:spcAft>
              <a:buClr>
                <a:schemeClr val="dk1"/>
              </a:buClr>
              <a:buSzPts val="1100"/>
              <a:buFont typeface="Arial"/>
              <a:buNone/>
            </a:pPr>
            <a:r>
              <a:rPr lang="en" sz="1550">
                <a:solidFill>
                  <a:srgbClr val="303030"/>
                </a:solidFill>
                <a:latin typeface="Times New Roman"/>
                <a:ea typeface="Times New Roman"/>
                <a:cs typeface="Times New Roman"/>
                <a:sym typeface="Times New Roman"/>
              </a:rPr>
              <a:t>Rehashing is a collision resolution technique.</a:t>
            </a:r>
            <a:endParaRPr sz="1550">
              <a:solidFill>
                <a:srgbClr val="303030"/>
              </a:solidFill>
              <a:latin typeface="Times New Roman"/>
              <a:ea typeface="Times New Roman"/>
              <a:cs typeface="Times New Roman"/>
              <a:sym typeface="Times New Roman"/>
            </a:endParaRPr>
          </a:p>
          <a:p>
            <a:pPr indent="0" lvl="0" marL="0" rtl="0" algn="just">
              <a:spcBef>
                <a:spcPts val="900"/>
              </a:spcBef>
              <a:spcAft>
                <a:spcPts val="0"/>
              </a:spcAft>
              <a:buClr>
                <a:schemeClr val="dk1"/>
              </a:buClr>
              <a:buSzPts val="1100"/>
              <a:buFont typeface="Arial"/>
              <a:buNone/>
            </a:pPr>
            <a:r>
              <a:rPr lang="en" sz="1550">
                <a:solidFill>
                  <a:srgbClr val="303030"/>
                </a:solidFill>
                <a:latin typeface="Times New Roman"/>
                <a:ea typeface="Times New Roman"/>
                <a:cs typeface="Times New Roman"/>
                <a:sym typeface="Times New Roman"/>
              </a:rPr>
              <a:t>Rehashing is a technique in which the table is resized, i.e., the size of table is doubled by creating a new table. It is preferable is the total size of table is a prime number. There are situations in which the rehashing is required.</a:t>
            </a:r>
            <a:endParaRPr sz="1550">
              <a:solidFill>
                <a:srgbClr val="303030"/>
              </a:solidFill>
              <a:latin typeface="Times New Roman"/>
              <a:ea typeface="Times New Roman"/>
              <a:cs typeface="Times New Roman"/>
              <a:sym typeface="Times New Roman"/>
            </a:endParaRPr>
          </a:p>
          <a:p>
            <a:pPr indent="0" lvl="0" marL="0" rtl="0" algn="just">
              <a:spcBef>
                <a:spcPts val="900"/>
              </a:spcBef>
              <a:spcAft>
                <a:spcPts val="0"/>
              </a:spcAft>
              <a:buClr>
                <a:schemeClr val="dk1"/>
              </a:buClr>
              <a:buSzPts val="1100"/>
              <a:buFont typeface="Arial"/>
              <a:buNone/>
            </a:pPr>
            <a:r>
              <a:rPr lang="en" sz="1550">
                <a:solidFill>
                  <a:srgbClr val="4D5156"/>
                </a:solidFill>
                <a:latin typeface="Times New Roman"/>
                <a:ea typeface="Times New Roman"/>
                <a:cs typeface="Times New Roman"/>
                <a:sym typeface="Times New Roman"/>
              </a:rPr>
              <a:t>•  </a:t>
            </a:r>
            <a:r>
              <a:rPr lang="en" sz="1550">
                <a:solidFill>
                  <a:srgbClr val="303030"/>
                </a:solidFill>
                <a:latin typeface="Times New Roman"/>
                <a:ea typeface="Times New Roman"/>
                <a:cs typeface="Times New Roman"/>
                <a:sym typeface="Times New Roman"/>
              </a:rPr>
              <a:t>When table is completely full</a:t>
            </a:r>
            <a:endParaRPr sz="1550">
              <a:solidFill>
                <a:srgbClr val="303030"/>
              </a:solidFill>
              <a:latin typeface="Times New Roman"/>
              <a:ea typeface="Times New Roman"/>
              <a:cs typeface="Times New Roman"/>
              <a:sym typeface="Times New Roman"/>
            </a:endParaRPr>
          </a:p>
          <a:p>
            <a:pPr indent="0" lvl="0" marL="0" rtl="0" algn="just">
              <a:spcBef>
                <a:spcPts val="900"/>
              </a:spcBef>
              <a:spcAft>
                <a:spcPts val="0"/>
              </a:spcAft>
              <a:buClr>
                <a:schemeClr val="dk1"/>
              </a:buClr>
              <a:buSzPts val="1100"/>
              <a:buFont typeface="Arial"/>
              <a:buNone/>
            </a:pPr>
            <a:r>
              <a:rPr lang="en" sz="1550">
                <a:solidFill>
                  <a:srgbClr val="4D5156"/>
                </a:solidFill>
                <a:latin typeface="Times New Roman"/>
                <a:ea typeface="Times New Roman"/>
                <a:cs typeface="Times New Roman"/>
                <a:sym typeface="Times New Roman"/>
              </a:rPr>
              <a:t>•  </a:t>
            </a:r>
            <a:r>
              <a:rPr lang="en" sz="1550">
                <a:solidFill>
                  <a:srgbClr val="303030"/>
                </a:solidFill>
                <a:latin typeface="Times New Roman"/>
                <a:ea typeface="Times New Roman"/>
                <a:cs typeface="Times New Roman"/>
                <a:sym typeface="Times New Roman"/>
              </a:rPr>
              <a:t>With quadratic probing when the table is filled half.</a:t>
            </a:r>
            <a:endParaRPr sz="1550">
              <a:solidFill>
                <a:srgbClr val="303030"/>
              </a:solidFill>
              <a:latin typeface="Times New Roman"/>
              <a:ea typeface="Times New Roman"/>
              <a:cs typeface="Times New Roman"/>
              <a:sym typeface="Times New Roman"/>
            </a:endParaRPr>
          </a:p>
          <a:p>
            <a:pPr indent="0" lvl="0" marL="0" rtl="0" algn="just">
              <a:spcBef>
                <a:spcPts val="900"/>
              </a:spcBef>
              <a:spcAft>
                <a:spcPts val="0"/>
              </a:spcAft>
              <a:buNone/>
            </a:pPr>
            <a:r>
              <a:rPr lang="en" sz="1550">
                <a:solidFill>
                  <a:srgbClr val="4D5156"/>
                </a:solidFill>
                <a:latin typeface="Times New Roman"/>
                <a:ea typeface="Times New Roman"/>
                <a:cs typeface="Times New Roman"/>
                <a:sym typeface="Times New Roman"/>
              </a:rPr>
              <a:t>•  </a:t>
            </a:r>
            <a:r>
              <a:rPr lang="en" sz="1550">
                <a:solidFill>
                  <a:srgbClr val="303030"/>
                </a:solidFill>
                <a:latin typeface="Times New Roman"/>
                <a:ea typeface="Times New Roman"/>
                <a:cs typeface="Times New Roman"/>
                <a:sym typeface="Times New Roman"/>
              </a:rPr>
              <a:t>When insertions fail due to overflow.</a:t>
            </a:r>
            <a:endParaRPr sz="1550">
              <a:solidFill>
                <a:srgbClr val="303030"/>
              </a:solidFill>
              <a:latin typeface="Times New Roman"/>
              <a:ea typeface="Times New Roman"/>
              <a:cs typeface="Times New Roman"/>
              <a:sym typeface="Times New Roman"/>
            </a:endParaRPr>
          </a:p>
          <a:p>
            <a:pPr indent="0" lvl="0" marL="0" rtl="0" algn="just">
              <a:spcBef>
                <a:spcPts val="900"/>
              </a:spcBef>
              <a:spcAft>
                <a:spcPts val="0"/>
              </a:spcAft>
              <a:buClr>
                <a:schemeClr val="dk1"/>
              </a:buClr>
              <a:buSzPts val="1100"/>
              <a:buFont typeface="Arial"/>
              <a:buNone/>
            </a:pPr>
            <a:r>
              <a:rPr lang="en" sz="1650">
                <a:solidFill>
                  <a:schemeClr val="dk1"/>
                </a:solidFill>
                <a:highlight>
                  <a:schemeClr val="lt1"/>
                </a:highlight>
                <a:latin typeface="Times New Roman"/>
                <a:ea typeface="Times New Roman"/>
                <a:cs typeface="Times New Roman"/>
                <a:sym typeface="Times New Roman"/>
              </a:rPr>
              <a:t>In such situations, we have to transfer entries from old table to the new table by re computing their positions using hash functions</a:t>
            </a:r>
            <a:endParaRPr sz="2150">
              <a:solidFill>
                <a:schemeClr val="dk1"/>
              </a:solidFill>
              <a:highlight>
                <a:schemeClr val="lt1"/>
              </a:highlight>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Static and Dynamic Hashing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83" name="Google Shape;183;p32"/>
          <p:cNvGraphicFramePr/>
          <p:nvPr/>
        </p:nvGraphicFramePr>
        <p:xfrm>
          <a:off x="791600" y="1540650"/>
          <a:ext cx="3000000" cy="3000000"/>
        </p:xfrm>
        <a:graphic>
          <a:graphicData uri="http://schemas.openxmlformats.org/drawingml/2006/table">
            <a:tbl>
              <a:tblPr>
                <a:solidFill>
                  <a:srgbClr val="FFFFFF"/>
                </a:solidFill>
                <a:tableStyleId>{B04F7678-A352-4C96-9C70-4CB10A43AECD}</a:tableStyleId>
              </a:tblPr>
              <a:tblGrid>
                <a:gridCol w="1076325"/>
                <a:gridCol w="3419475"/>
                <a:gridCol w="2705100"/>
              </a:tblGrid>
              <a:tr h="361950">
                <a:tc>
                  <a:txBody>
                    <a:bodyPr/>
                    <a:lstStyle/>
                    <a:p>
                      <a:pPr indent="0" lvl="0" marL="0" rtl="0" algn="ctr">
                        <a:lnSpc>
                          <a:spcPct val="142857"/>
                        </a:lnSpc>
                        <a:spcBef>
                          <a:spcPts val="0"/>
                        </a:spcBef>
                        <a:spcAft>
                          <a:spcPts val="0"/>
                        </a:spcAft>
                        <a:buNone/>
                      </a:pPr>
                      <a:r>
                        <a:rPr b="1" lang="en" sz="1150">
                          <a:solidFill>
                            <a:srgbClr val="212529"/>
                          </a:solidFill>
                          <a:highlight>
                            <a:srgbClr val="FFFFFF"/>
                          </a:highlight>
                          <a:latin typeface="Nunito"/>
                          <a:ea typeface="Nunito"/>
                          <a:cs typeface="Nunito"/>
                          <a:sym typeface="Nunito"/>
                        </a:rPr>
                        <a:t>Key Factor</a:t>
                      </a:r>
                      <a:endParaRPr b="1"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highlight>
                            <a:srgbClr val="FFFFFF"/>
                          </a:highlight>
                          <a:latin typeface="Nunito"/>
                          <a:ea typeface="Nunito"/>
                          <a:cs typeface="Nunito"/>
                          <a:sym typeface="Nunito"/>
                        </a:rPr>
                        <a:t>Static Hashing</a:t>
                      </a:r>
                      <a:endParaRPr b="1"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highlight>
                            <a:srgbClr val="FFFFFF"/>
                          </a:highlight>
                          <a:latin typeface="Nunito"/>
                          <a:ea typeface="Nunito"/>
                          <a:cs typeface="Nunito"/>
                          <a:sym typeface="Nunito"/>
                        </a:rPr>
                        <a:t>Dynamic Hashing</a:t>
                      </a:r>
                      <a:endParaRPr b="1"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361950">
                <a:tc>
                  <a:txBody>
                    <a:bodyPr/>
                    <a:lstStyle/>
                    <a:p>
                      <a:pPr indent="0" lvl="0" marL="0" rtl="0" algn="ctr">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Form of Data</a:t>
                      </a:r>
                      <a:endParaRPr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Fixed-size, non-changing data.</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Variable-size, changing data.</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71500">
                <a:tc>
                  <a:txBody>
                    <a:bodyPr/>
                    <a:lstStyle/>
                    <a:p>
                      <a:pPr indent="0" lvl="0" marL="0" rtl="0" algn="ctr">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Result</a:t>
                      </a:r>
                      <a:endParaRPr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The resulting Data Bucket is of fixed-length.</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The resulting Data Bucket is of variable-length.</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71500">
                <a:tc>
                  <a:txBody>
                    <a:bodyPr/>
                    <a:lstStyle/>
                    <a:p>
                      <a:pPr indent="0" lvl="0" marL="0" rtl="0" algn="ctr">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Bucket Overflow</a:t>
                      </a:r>
                      <a:endParaRPr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Challenge of Bucket overflow can arise often depending upon memory size.</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Bucket overflow can occur very late or doesn’t occur at all.</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61950">
                <a:tc>
                  <a:txBody>
                    <a:bodyPr/>
                    <a:lstStyle/>
                    <a:p>
                      <a:pPr indent="0" lvl="0" marL="0" rtl="0" algn="ctr">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Complexity</a:t>
                      </a:r>
                      <a:endParaRPr sz="1150">
                        <a:solidFill>
                          <a:srgbClr val="212529"/>
                        </a:solidFill>
                        <a:highlight>
                          <a:srgbClr val="FFFFFF"/>
                        </a:highlight>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Simple</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highlight>
                            <a:srgbClr val="FFFFFF"/>
                          </a:highlight>
                          <a:latin typeface="Nunito"/>
                          <a:ea typeface="Nunito"/>
                          <a:cs typeface="Nunito"/>
                          <a:sym typeface="Nunito"/>
                        </a:rPr>
                        <a:t>Complex</a:t>
                      </a:r>
                      <a:endParaRPr sz="1150">
                        <a:solidFill>
                          <a:srgbClr val="212529"/>
                        </a:solidFill>
                        <a:highlight>
                          <a:srgbClr val="FFFFFF"/>
                        </a:highlight>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67" name="Google Shape;67;p15"/>
          <p:cNvSpPr txBox="1"/>
          <p:nvPr>
            <p:ph idx="1" type="body"/>
          </p:nvPr>
        </p:nvSpPr>
        <p:spPr>
          <a:xfrm>
            <a:off x="311700" y="1152475"/>
            <a:ext cx="8520600" cy="3851100"/>
          </a:xfrm>
          <a:prstGeom prst="rect">
            <a:avLst/>
          </a:prstGeom>
        </p:spPr>
        <p:txBody>
          <a:bodyPr anchorCtr="0" anchor="t" bIns="91425" lIns="91425" spcFirstLastPara="1" rIns="91425" wrap="square" tIns="91425">
            <a:normAutofit fontScale="70000" lnSpcReduction="10000"/>
          </a:bodyPr>
          <a:lstStyle/>
          <a:p>
            <a:pPr indent="0" lvl="0" marL="0" rtl="0" algn="just">
              <a:spcBef>
                <a:spcPts val="0"/>
              </a:spcBef>
              <a:spcAft>
                <a:spcPts val="0"/>
              </a:spcAft>
              <a:buNone/>
            </a:pPr>
            <a:r>
              <a:rPr lang="en" sz="1847">
                <a:solidFill>
                  <a:schemeClr val="dk1"/>
                </a:solidFill>
                <a:highlight>
                  <a:schemeClr val="lt1"/>
                </a:highlight>
                <a:latin typeface="Times New Roman"/>
                <a:ea typeface="Times New Roman"/>
                <a:cs typeface="Times New Roman"/>
                <a:sym typeface="Times New Roman"/>
              </a:rPr>
              <a:t>Consider we have to insert the elements 37, 90, 55, 22, 17, 49, and 87. the table size is 10 and will use hash function:</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ct val="59535"/>
              <a:buFont typeface="Arial"/>
              <a:buNone/>
            </a:pPr>
            <a:r>
              <a:rPr i="1" lang="en" sz="1847">
                <a:solidFill>
                  <a:schemeClr val="dk1"/>
                </a:solidFill>
                <a:highlight>
                  <a:schemeClr val="lt1"/>
                </a:highlight>
                <a:latin typeface="Times New Roman"/>
                <a:ea typeface="Times New Roman"/>
                <a:cs typeface="Times New Roman"/>
                <a:sym typeface="Times New Roman"/>
              </a:rPr>
              <a:t>H(key) = key mod tablesize</a:t>
            </a:r>
            <a:endParaRPr i="1"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37 % 10 = 7</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90 % 10= 0</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55 % 10 = 5</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22 % 10 = 2</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17 % 10 = 7</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49 % 10 = 9</a:t>
            </a:r>
            <a:endParaRPr sz="1847">
              <a:solidFill>
                <a:schemeClr val="dk1"/>
              </a:solidFill>
              <a:highlight>
                <a:schemeClr val="lt1"/>
              </a:highlight>
              <a:latin typeface="Times New Roman"/>
              <a:ea typeface="Times New Roman"/>
              <a:cs typeface="Times New Roman"/>
              <a:sym typeface="Times New Roman"/>
            </a:endParaRPr>
          </a:p>
          <a:p>
            <a:pPr indent="0" lvl="0" marL="0" rtl="0" algn="just">
              <a:spcBef>
                <a:spcPts val="900"/>
              </a:spcBef>
              <a:spcAft>
                <a:spcPts val="0"/>
              </a:spcAft>
              <a:buClr>
                <a:schemeClr val="dk1"/>
              </a:buClr>
              <a:buSzPct val="59535"/>
              <a:buFont typeface="Arial"/>
              <a:buNone/>
            </a:pPr>
            <a:r>
              <a:rPr lang="en" sz="1847">
                <a:solidFill>
                  <a:schemeClr val="dk1"/>
                </a:solidFill>
                <a:highlight>
                  <a:schemeClr val="lt1"/>
                </a:highlight>
                <a:latin typeface="Times New Roman"/>
                <a:ea typeface="Times New Roman"/>
                <a:cs typeface="Times New Roman"/>
                <a:sym typeface="Times New Roman"/>
              </a:rPr>
              <a:t>Now this table is almost full and if we try to insert more elements collisions will occur and eventually further insertions will fail. Hence we will rehash by doubling the table size. The old table size is 10 then we should double this size for new table, that becomes 20. But 20 is not a prime number, we will prefer to make the table size as 23. And new hash function will be</a:t>
            </a:r>
            <a:endParaRPr sz="1847">
              <a:solidFill>
                <a:schemeClr val="dk1"/>
              </a:solidFill>
              <a:highlight>
                <a:schemeClr val="lt1"/>
              </a:highlight>
              <a:latin typeface="Times New Roman"/>
              <a:ea typeface="Times New Roman"/>
              <a:cs typeface="Times New Roman"/>
              <a:sym typeface="Times New Roman"/>
            </a:endParaRPr>
          </a:p>
          <a:p>
            <a:pPr indent="0" lvl="0" marL="0" rtl="0" algn="l">
              <a:spcBef>
                <a:spcPts val="900"/>
              </a:spcBef>
              <a:spcAft>
                <a:spcPts val="1200"/>
              </a:spcAft>
              <a:buNone/>
            </a:pPr>
            <a:r>
              <a:t/>
            </a:r>
            <a:endParaRPr sz="1050">
              <a:solidFill>
                <a:srgbClr val="303030"/>
              </a:solidFill>
              <a:highlight>
                <a:srgbClr val="E9ECE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300"/>
              </a:spcBef>
              <a:spcAft>
                <a:spcPts val="0"/>
              </a:spcAft>
              <a:buClr>
                <a:schemeClr val="dk1"/>
              </a:buClr>
              <a:buSzPct val="61945"/>
              <a:buFont typeface="Arial"/>
              <a:buNone/>
            </a:pPr>
            <a:r>
              <a:rPr i="1" lang="en" sz="1775">
                <a:solidFill>
                  <a:srgbClr val="303030"/>
                </a:solidFill>
                <a:latin typeface="Times New Roman"/>
                <a:ea typeface="Times New Roman"/>
                <a:cs typeface="Times New Roman"/>
                <a:sym typeface="Times New Roman"/>
              </a:rPr>
              <a:t>H(key) key mod 23 </a:t>
            </a:r>
            <a:endParaRPr i="1"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37 % 23 = 14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90 % 23 = 21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55 % 23 = 9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22 % 23 = 22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17 % 23 = 17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49 % 23 = 3 </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87 % 23 = 18</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0"/>
              </a:spcAft>
              <a:buClr>
                <a:schemeClr val="dk1"/>
              </a:buClr>
              <a:buSzPct val="61945"/>
              <a:buFont typeface="Arial"/>
              <a:buNone/>
            </a:pPr>
            <a:r>
              <a:rPr lang="en" sz="1775">
                <a:solidFill>
                  <a:srgbClr val="303030"/>
                </a:solidFill>
                <a:latin typeface="Times New Roman"/>
                <a:ea typeface="Times New Roman"/>
                <a:cs typeface="Times New Roman"/>
                <a:sym typeface="Times New Roman"/>
              </a:rPr>
              <a:t>Now the hash table is sufficiently large to accommodate new insertions.</a:t>
            </a:r>
            <a:endParaRPr sz="1775">
              <a:solidFill>
                <a:srgbClr val="303030"/>
              </a:solidFill>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hashing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293370"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The dynamic hashing method is used to overcome the problems of static hashing like bucket overflow.</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In this method, data buckets grow or shrink as the records increases or decreases. This method is also known as </a:t>
            </a:r>
            <a:r>
              <a:rPr b="1" lang="en" sz="1200">
                <a:solidFill>
                  <a:schemeClr val="dk1"/>
                </a:solidFill>
                <a:highlight>
                  <a:srgbClr val="FFFFFF"/>
                </a:highlight>
                <a:latin typeface="Roboto"/>
                <a:ea typeface="Roboto"/>
                <a:cs typeface="Roboto"/>
                <a:sym typeface="Roboto"/>
              </a:rPr>
              <a:t>Extensible hashing </a:t>
            </a:r>
            <a:r>
              <a:rPr lang="en" sz="1200">
                <a:solidFill>
                  <a:schemeClr val="dk1"/>
                </a:solidFill>
                <a:highlight>
                  <a:srgbClr val="FFFFFF"/>
                </a:highlight>
                <a:latin typeface="Roboto"/>
                <a:ea typeface="Roboto"/>
                <a:cs typeface="Roboto"/>
                <a:sym typeface="Roboto"/>
              </a:rPr>
              <a:t>method.</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This method makes hashing dynamic, i.e., it allows insertion or deletion without resulting in poor performance.</a:t>
            </a:r>
            <a:endParaRPr sz="1200">
              <a:solidFill>
                <a:schemeClr val="dk1"/>
              </a:solidFill>
              <a:highlight>
                <a:srgbClr val="FFFFFF"/>
              </a:highlight>
              <a:latin typeface="Roboto"/>
              <a:ea typeface="Roboto"/>
              <a:cs typeface="Roboto"/>
              <a:sym typeface="Roboto"/>
            </a:endParaRPr>
          </a:p>
          <a:p>
            <a:pPr indent="-293370" lvl="0" marL="457200" marR="25400" rtl="0" algn="l">
              <a:lnSpc>
                <a:spcPct val="156250"/>
              </a:lnSpc>
              <a:spcBef>
                <a:spcPts val="0"/>
              </a:spcBef>
              <a:spcAft>
                <a:spcPts val="0"/>
              </a:spcAft>
              <a:buClr>
                <a:schemeClr val="dk1"/>
              </a:buClr>
              <a:buSzPct val="92307"/>
              <a:buFont typeface="Roboto"/>
              <a:buChar char="●"/>
            </a:pPr>
            <a:r>
              <a:rPr b="1" lang="en" sz="1300" u="sng">
                <a:solidFill>
                  <a:srgbClr val="273239"/>
                </a:solidFill>
                <a:highlight>
                  <a:srgbClr val="FFFFFF"/>
                </a:highlight>
              </a:rPr>
              <a:t>Extendible Hashing</a:t>
            </a:r>
            <a:r>
              <a:rPr lang="en" sz="1300">
                <a:solidFill>
                  <a:srgbClr val="273239"/>
                </a:solidFill>
                <a:highlight>
                  <a:srgbClr val="FFFFFF"/>
                </a:highlight>
              </a:rPr>
              <a:t> is a dynamic hashing method wherein directories, and buckets are used to hash data.</a:t>
            </a:r>
            <a:endParaRPr sz="1300">
              <a:solidFill>
                <a:srgbClr val="273239"/>
              </a:solidFill>
              <a:highlight>
                <a:srgbClr val="FFFFFF"/>
              </a:highlight>
            </a:endParaRPr>
          </a:p>
          <a:p>
            <a:pPr indent="0" lvl="0" marL="0" rtl="0" algn="l">
              <a:spcBef>
                <a:spcPts val="1200"/>
              </a:spcBef>
              <a:spcAft>
                <a:spcPts val="0"/>
              </a:spcAft>
              <a:buNone/>
            </a:pPr>
            <a:r>
              <a:rPr b="1" lang="en" sz="1300" u="sng">
                <a:solidFill>
                  <a:srgbClr val="273239"/>
                </a:solidFill>
                <a:highlight>
                  <a:srgbClr val="FFFFFF"/>
                </a:highlight>
              </a:rPr>
              <a:t>Main features of Extendible Hashing</a:t>
            </a:r>
            <a:r>
              <a:rPr b="1" lang="en" sz="1300">
                <a:solidFill>
                  <a:srgbClr val="273239"/>
                </a:solidFill>
                <a:highlight>
                  <a:srgbClr val="FFFFFF"/>
                </a:highlight>
              </a:rPr>
              <a:t>:</a:t>
            </a:r>
            <a:r>
              <a:rPr lang="en" sz="1300">
                <a:solidFill>
                  <a:srgbClr val="273239"/>
                </a:solidFill>
                <a:highlight>
                  <a:srgbClr val="FFFFFF"/>
                </a:highlight>
              </a:rPr>
              <a:t> The main features in this hashing technique are: </a:t>
            </a:r>
            <a:endParaRPr sz="1300">
              <a:solidFill>
                <a:srgbClr val="273239"/>
              </a:solidFill>
              <a:highlight>
                <a:srgbClr val="FFFFFF"/>
              </a:highlight>
            </a:endParaRPr>
          </a:p>
          <a:p>
            <a:pPr indent="0" lvl="0" marL="0" rtl="0" algn="l">
              <a:spcBef>
                <a:spcPts val="800"/>
              </a:spcBef>
              <a:spcAft>
                <a:spcPts val="0"/>
              </a:spcAft>
              <a:buNone/>
            </a:pPr>
            <a:r>
              <a:rPr lang="en" sz="1300">
                <a:solidFill>
                  <a:srgbClr val="273239"/>
                </a:solidFill>
                <a:highlight>
                  <a:srgbClr val="FFFFFF"/>
                </a:highlight>
              </a:rPr>
              <a:t> </a:t>
            </a:r>
            <a:endParaRPr sz="1300">
              <a:solidFill>
                <a:srgbClr val="273239"/>
              </a:solidFill>
              <a:highlight>
                <a:srgbClr val="FFFFFF"/>
              </a:highlight>
            </a:endParaRPr>
          </a:p>
          <a:p>
            <a:pPr indent="-298767" lvl="0" marL="685800" rtl="0" algn="l">
              <a:lnSpc>
                <a:spcPct val="158000"/>
              </a:lnSpc>
              <a:spcBef>
                <a:spcPts val="800"/>
              </a:spcBef>
              <a:spcAft>
                <a:spcPts val="0"/>
              </a:spcAft>
              <a:buClr>
                <a:srgbClr val="273239"/>
              </a:buClr>
              <a:buSzPct val="100000"/>
              <a:buChar char="●"/>
            </a:pPr>
            <a:r>
              <a:rPr b="1" lang="en" sz="1300">
                <a:solidFill>
                  <a:srgbClr val="273239"/>
                </a:solidFill>
                <a:highlight>
                  <a:srgbClr val="FFFFFF"/>
                </a:highlight>
              </a:rPr>
              <a:t>Directories:</a:t>
            </a:r>
            <a:r>
              <a:rPr lang="en" sz="1300">
                <a:solidFill>
                  <a:srgbClr val="273239"/>
                </a:solidFill>
                <a:highlight>
                  <a:srgbClr val="FFFFFF"/>
                </a:highlight>
              </a:rPr>
              <a:t> The directories store addresses of the buckets in pointers. An id is assigned to each directory which may change each time when Directory Expansion takes place.</a:t>
            </a:r>
            <a:endParaRPr sz="1300">
              <a:solidFill>
                <a:srgbClr val="273239"/>
              </a:solidFill>
              <a:highlight>
                <a:srgbClr val="FFFFFF"/>
              </a:highlight>
            </a:endParaRPr>
          </a:p>
          <a:p>
            <a:pPr indent="-298767" lvl="0" marL="685800" rtl="0" algn="l">
              <a:lnSpc>
                <a:spcPct val="158000"/>
              </a:lnSpc>
              <a:spcBef>
                <a:spcPts val="0"/>
              </a:spcBef>
              <a:spcAft>
                <a:spcPts val="0"/>
              </a:spcAft>
              <a:buClr>
                <a:srgbClr val="273239"/>
              </a:buClr>
              <a:buSzPct val="100000"/>
              <a:buChar char="●"/>
            </a:pPr>
            <a:r>
              <a:rPr b="1" lang="en" sz="1300">
                <a:solidFill>
                  <a:srgbClr val="273239"/>
                </a:solidFill>
                <a:highlight>
                  <a:srgbClr val="FFFFFF"/>
                </a:highlight>
              </a:rPr>
              <a:t>Buckets:</a:t>
            </a:r>
            <a:r>
              <a:rPr lang="en" sz="1300">
                <a:solidFill>
                  <a:srgbClr val="273239"/>
                </a:solidFill>
                <a:highlight>
                  <a:srgbClr val="FFFFFF"/>
                </a:highlight>
              </a:rPr>
              <a:t> The buckets are used to hash the actual data.</a:t>
            </a:r>
            <a:endParaRPr sz="1300">
              <a:solidFill>
                <a:srgbClr val="273239"/>
              </a:solidFill>
              <a:highlight>
                <a:srgbClr val="FFFFFF"/>
              </a:highlight>
            </a:endParaRPr>
          </a:p>
          <a:p>
            <a:pPr indent="-293370" lvl="0" marL="457200" marR="25400" rtl="0" algn="l">
              <a:lnSpc>
                <a:spcPct val="156250"/>
              </a:lnSpc>
              <a:spcBef>
                <a:spcPts val="0"/>
              </a:spcBef>
              <a:spcAft>
                <a:spcPts val="0"/>
              </a:spcAft>
              <a:buClr>
                <a:schemeClr val="dk1"/>
              </a:buClr>
              <a:buSzPct val="92307"/>
              <a:buFont typeface="Roboto"/>
              <a:buChar char="●"/>
            </a:pPr>
            <a:r>
              <a:rPr lang="en" sz="1300">
                <a:solidFill>
                  <a:srgbClr val="273239"/>
                </a:solidFill>
                <a:highlight>
                  <a:srgbClr val="FFFFFF"/>
                </a:highlight>
              </a:rPr>
              <a:t>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extensible hashing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1262900" y="1558025"/>
            <a:ext cx="6618200" cy="358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92" name="Google Shape;92;p19"/>
          <p:cNvSpPr txBox="1"/>
          <p:nvPr>
            <p:ph idx="1" type="body"/>
          </p:nvPr>
        </p:nvSpPr>
        <p:spPr>
          <a:xfrm>
            <a:off x="311700" y="1017725"/>
            <a:ext cx="8520600" cy="4045800"/>
          </a:xfrm>
          <a:prstGeom prst="rect">
            <a:avLst/>
          </a:prstGeom>
        </p:spPr>
        <p:txBody>
          <a:bodyPr anchorCtr="0" anchor="t" bIns="91425" lIns="91425" spcFirstLastPara="1" rIns="91425" wrap="square" tIns="91425">
            <a:normAutofit fontScale="47500" lnSpcReduction="10000"/>
          </a:bodyPr>
          <a:lstStyle/>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1 – Analyze Data Elements: </a:t>
            </a:r>
            <a:r>
              <a:rPr lang="en" sz="1942">
                <a:solidFill>
                  <a:srgbClr val="273239"/>
                </a:solidFill>
                <a:highlight>
                  <a:srgbClr val="FFFFFF"/>
                </a:highlight>
                <a:latin typeface="Times New Roman"/>
                <a:ea typeface="Times New Roman"/>
                <a:cs typeface="Times New Roman"/>
                <a:sym typeface="Times New Roman"/>
              </a:rPr>
              <a:t>Data elements may exist in various forms eg. Integer, String, Float, etc.. Currently, let us consider data elements of type integer. eg: 49.</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2 – Convert into binary format: </a:t>
            </a:r>
            <a:r>
              <a:rPr lang="en" sz="1942">
                <a:solidFill>
                  <a:srgbClr val="273239"/>
                </a:solidFill>
                <a:highlight>
                  <a:srgbClr val="FFFFFF"/>
                </a:highlight>
                <a:latin typeface="Times New Roman"/>
                <a:ea typeface="Times New Roman"/>
                <a:cs typeface="Times New Roman"/>
                <a:sym typeface="Times New Roman"/>
              </a:rPr>
              <a:t>Convert the data element in Binary form. For string elements, consider the ASCII equivalent integer of the starting character and then convert the integer into binary form. Since we have 49 as our data element, its binary form is 110001.</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3 – Check Global Depth of the directory.</a:t>
            </a:r>
            <a:r>
              <a:rPr lang="en" sz="1942">
                <a:solidFill>
                  <a:srgbClr val="273239"/>
                </a:solidFill>
                <a:highlight>
                  <a:srgbClr val="FFFFFF"/>
                </a:highlight>
                <a:latin typeface="Times New Roman"/>
                <a:ea typeface="Times New Roman"/>
                <a:cs typeface="Times New Roman"/>
                <a:sym typeface="Times New Roman"/>
              </a:rPr>
              <a:t> Suppose the global depth of the Hash-directory is 3.</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4 – Identify the Directory: </a:t>
            </a:r>
            <a:r>
              <a:rPr lang="en" sz="1942">
                <a:solidFill>
                  <a:srgbClr val="273239"/>
                </a:solidFill>
                <a:highlight>
                  <a:srgbClr val="FFFFFF"/>
                </a:highlight>
                <a:latin typeface="Times New Roman"/>
                <a:ea typeface="Times New Roman"/>
                <a:cs typeface="Times New Roman"/>
                <a:sym typeface="Times New Roman"/>
              </a:rPr>
              <a:t>Consider the ‘Global-Depth’ number of LSBs in the binary number and match it to the directory id. </a:t>
            </a:r>
            <a:br>
              <a:rPr lang="en" sz="1942">
                <a:solidFill>
                  <a:srgbClr val="273239"/>
                </a:solidFill>
                <a:highlight>
                  <a:srgbClr val="FFFFFF"/>
                </a:highlight>
                <a:latin typeface="Times New Roman"/>
                <a:ea typeface="Times New Roman"/>
                <a:cs typeface="Times New Roman"/>
                <a:sym typeface="Times New Roman"/>
              </a:rPr>
            </a:br>
            <a:r>
              <a:rPr lang="en" sz="1942">
                <a:solidFill>
                  <a:srgbClr val="273239"/>
                </a:solidFill>
                <a:highlight>
                  <a:srgbClr val="FFFFFF"/>
                </a:highlight>
                <a:latin typeface="Times New Roman"/>
                <a:ea typeface="Times New Roman"/>
                <a:cs typeface="Times New Roman"/>
                <a:sym typeface="Times New Roman"/>
              </a:rPr>
              <a:t>Eg. The binary obtained is: 110001 and the global-depth is 3. So, the hash function will return 3 LSBs of 110</a:t>
            </a:r>
            <a:r>
              <a:rPr b="1" lang="en" sz="1942">
                <a:solidFill>
                  <a:srgbClr val="273239"/>
                </a:solidFill>
                <a:highlight>
                  <a:srgbClr val="FFFFFF"/>
                </a:highlight>
                <a:latin typeface="Times New Roman"/>
                <a:ea typeface="Times New Roman"/>
                <a:cs typeface="Times New Roman"/>
                <a:sym typeface="Times New Roman"/>
              </a:rPr>
              <a:t>001</a:t>
            </a:r>
            <a:r>
              <a:rPr lang="en" sz="1942">
                <a:solidFill>
                  <a:srgbClr val="273239"/>
                </a:solidFill>
                <a:highlight>
                  <a:srgbClr val="FFFFFF"/>
                </a:highlight>
                <a:latin typeface="Times New Roman"/>
                <a:ea typeface="Times New Roman"/>
                <a:cs typeface="Times New Roman"/>
                <a:sym typeface="Times New Roman"/>
              </a:rPr>
              <a:t> viz. 001.</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5 – Navigation: </a:t>
            </a:r>
            <a:r>
              <a:rPr lang="en" sz="1942">
                <a:solidFill>
                  <a:srgbClr val="273239"/>
                </a:solidFill>
                <a:highlight>
                  <a:srgbClr val="FFFFFF"/>
                </a:highlight>
                <a:latin typeface="Times New Roman"/>
                <a:ea typeface="Times New Roman"/>
                <a:cs typeface="Times New Roman"/>
                <a:sym typeface="Times New Roman"/>
              </a:rPr>
              <a:t>Now, navigate to the bucket pointed by the directory with directory-id 001.</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6 – Insertion and Overflow Check: </a:t>
            </a:r>
            <a:r>
              <a:rPr lang="en" sz="1942">
                <a:solidFill>
                  <a:srgbClr val="273239"/>
                </a:solidFill>
                <a:highlight>
                  <a:srgbClr val="FFFFFF"/>
                </a:highlight>
                <a:latin typeface="Times New Roman"/>
                <a:ea typeface="Times New Roman"/>
                <a:cs typeface="Times New Roman"/>
                <a:sym typeface="Times New Roman"/>
              </a:rPr>
              <a:t>Insert the element and check if the bucket overflows. If an overflow is encountered, go to </a:t>
            </a:r>
            <a:r>
              <a:rPr b="1" lang="en" sz="1942">
                <a:solidFill>
                  <a:srgbClr val="273239"/>
                </a:solidFill>
                <a:highlight>
                  <a:srgbClr val="FFFFFF"/>
                </a:highlight>
                <a:latin typeface="Times New Roman"/>
                <a:ea typeface="Times New Roman"/>
                <a:cs typeface="Times New Roman"/>
                <a:sym typeface="Times New Roman"/>
              </a:rPr>
              <a:t>step 7</a:t>
            </a:r>
            <a:r>
              <a:rPr lang="en" sz="1942">
                <a:solidFill>
                  <a:srgbClr val="273239"/>
                </a:solidFill>
                <a:highlight>
                  <a:srgbClr val="FFFFFF"/>
                </a:highlight>
                <a:latin typeface="Times New Roman"/>
                <a:ea typeface="Times New Roman"/>
                <a:cs typeface="Times New Roman"/>
                <a:sym typeface="Times New Roman"/>
              </a:rPr>
              <a:t> followed by </a:t>
            </a:r>
            <a:r>
              <a:rPr b="1" lang="en" sz="1942">
                <a:solidFill>
                  <a:srgbClr val="273239"/>
                </a:solidFill>
                <a:highlight>
                  <a:srgbClr val="FFFFFF"/>
                </a:highlight>
                <a:latin typeface="Times New Roman"/>
                <a:ea typeface="Times New Roman"/>
                <a:cs typeface="Times New Roman"/>
                <a:sym typeface="Times New Roman"/>
              </a:rPr>
              <a:t>Step 8</a:t>
            </a:r>
            <a:r>
              <a:rPr lang="en" sz="1942">
                <a:solidFill>
                  <a:srgbClr val="273239"/>
                </a:solidFill>
                <a:highlight>
                  <a:srgbClr val="FFFFFF"/>
                </a:highlight>
                <a:latin typeface="Times New Roman"/>
                <a:ea typeface="Times New Roman"/>
                <a:cs typeface="Times New Roman"/>
                <a:sym typeface="Times New Roman"/>
              </a:rPr>
              <a:t>, otherwise, go to </a:t>
            </a:r>
            <a:r>
              <a:rPr b="1" lang="en" sz="1942">
                <a:solidFill>
                  <a:srgbClr val="273239"/>
                </a:solidFill>
                <a:highlight>
                  <a:srgbClr val="FFFFFF"/>
                </a:highlight>
                <a:latin typeface="Times New Roman"/>
                <a:ea typeface="Times New Roman"/>
                <a:cs typeface="Times New Roman"/>
                <a:sym typeface="Times New Roman"/>
              </a:rPr>
              <a:t>step 9</a:t>
            </a:r>
            <a:r>
              <a:rPr lang="en" sz="1942">
                <a:solidFill>
                  <a:srgbClr val="273239"/>
                </a:solidFill>
                <a:highlight>
                  <a:srgbClr val="FFFFFF"/>
                </a:highlight>
                <a:latin typeface="Times New Roman"/>
                <a:ea typeface="Times New Roman"/>
                <a:cs typeface="Times New Roman"/>
                <a:sym typeface="Times New Roman"/>
              </a:rPr>
              <a:t>.</a:t>
            </a:r>
            <a:endParaRPr sz="1942">
              <a:solidFill>
                <a:srgbClr val="273239"/>
              </a:solidFill>
              <a:highlight>
                <a:srgbClr val="FFFFFF"/>
              </a:highlight>
              <a:latin typeface="Times New Roman"/>
              <a:ea typeface="Times New Roman"/>
              <a:cs typeface="Times New Roman"/>
              <a:sym typeface="Times New Roman"/>
            </a:endParaRPr>
          </a:p>
          <a:p>
            <a:pPr indent="-287185" lvl="0" marL="6858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Step 7 – Tackling Over Flow Condition during Data Insertion: </a:t>
            </a:r>
            <a:r>
              <a:rPr lang="en" sz="1942">
                <a:solidFill>
                  <a:srgbClr val="273239"/>
                </a:solidFill>
                <a:highlight>
                  <a:srgbClr val="FFFFFF"/>
                </a:highlight>
                <a:latin typeface="Times New Roman"/>
                <a:ea typeface="Times New Roman"/>
                <a:cs typeface="Times New Roman"/>
                <a:sym typeface="Times New Roman"/>
              </a:rPr>
              <a:t>Many times, while inserting data in the buckets, it might happen that the Bucket overflows. In such cases, we need to follow an appropriate procedure to avoid mishandling of data. </a:t>
            </a:r>
            <a:br>
              <a:rPr lang="en" sz="1942">
                <a:solidFill>
                  <a:srgbClr val="273239"/>
                </a:solidFill>
                <a:highlight>
                  <a:srgbClr val="FFFFFF"/>
                </a:highlight>
                <a:latin typeface="Times New Roman"/>
                <a:ea typeface="Times New Roman"/>
                <a:cs typeface="Times New Roman"/>
                <a:sym typeface="Times New Roman"/>
              </a:rPr>
            </a:br>
            <a:r>
              <a:rPr lang="en" sz="1942">
                <a:solidFill>
                  <a:srgbClr val="273239"/>
                </a:solidFill>
                <a:highlight>
                  <a:srgbClr val="FFFFFF"/>
                </a:highlight>
                <a:latin typeface="Times New Roman"/>
                <a:ea typeface="Times New Roman"/>
                <a:cs typeface="Times New Roman"/>
                <a:sym typeface="Times New Roman"/>
              </a:rPr>
              <a:t>First, Check if the local depth is less than or equal to the global depth. Then choose one of the cases below. </a:t>
            </a:r>
            <a:endParaRPr sz="1942">
              <a:solidFill>
                <a:srgbClr val="273239"/>
              </a:solidFill>
              <a:highlight>
                <a:srgbClr val="FFFFFF"/>
              </a:highlight>
              <a:latin typeface="Times New Roman"/>
              <a:ea typeface="Times New Roman"/>
              <a:cs typeface="Times New Roman"/>
              <a:sym typeface="Times New Roman"/>
            </a:endParaRPr>
          </a:p>
          <a:p>
            <a:pPr indent="-287185" lvl="1" marL="13716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Case1:</a:t>
            </a:r>
            <a:r>
              <a:rPr lang="en" sz="1942">
                <a:solidFill>
                  <a:srgbClr val="273239"/>
                </a:solidFill>
                <a:highlight>
                  <a:srgbClr val="FFFFFF"/>
                </a:highlight>
                <a:latin typeface="Times New Roman"/>
                <a:ea typeface="Times New Roman"/>
                <a:cs typeface="Times New Roman"/>
                <a:sym typeface="Times New Roman"/>
              </a:rPr>
              <a:t> If the local depth of the overflowing Bucket is equal to the global depth, then Directory Expansion, as well as Bucket Split, needs to be performed. Then increment the global depth and the local depth value by 1. And, assign appropriate pointers. </a:t>
            </a:r>
            <a:br>
              <a:rPr lang="en" sz="1942">
                <a:solidFill>
                  <a:srgbClr val="273239"/>
                </a:solidFill>
                <a:highlight>
                  <a:srgbClr val="FFFFFF"/>
                </a:highlight>
                <a:latin typeface="Times New Roman"/>
                <a:ea typeface="Times New Roman"/>
                <a:cs typeface="Times New Roman"/>
                <a:sym typeface="Times New Roman"/>
              </a:rPr>
            </a:br>
            <a:r>
              <a:rPr lang="en" sz="1942">
                <a:solidFill>
                  <a:srgbClr val="273239"/>
                </a:solidFill>
                <a:highlight>
                  <a:srgbClr val="FFFFFF"/>
                </a:highlight>
                <a:latin typeface="Times New Roman"/>
                <a:ea typeface="Times New Roman"/>
                <a:cs typeface="Times New Roman"/>
                <a:sym typeface="Times New Roman"/>
              </a:rPr>
              <a:t>Directory expansion will double the number of directories present in the hash structure.</a:t>
            </a:r>
            <a:endParaRPr sz="1942">
              <a:solidFill>
                <a:srgbClr val="273239"/>
              </a:solidFill>
              <a:highlight>
                <a:srgbClr val="FFFFFF"/>
              </a:highlight>
              <a:latin typeface="Times New Roman"/>
              <a:ea typeface="Times New Roman"/>
              <a:cs typeface="Times New Roman"/>
              <a:sym typeface="Times New Roman"/>
            </a:endParaRPr>
          </a:p>
          <a:p>
            <a:pPr indent="-287185" lvl="1" marL="1371600" rtl="0" algn="l">
              <a:lnSpc>
                <a:spcPct val="158000"/>
              </a:lnSpc>
              <a:spcBef>
                <a:spcPts val="0"/>
              </a:spcBef>
              <a:spcAft>
                <a:spcPts val="0"/>
              </a:spcAft>
              <a:buClr>
                <a:srgbClr val="273239"/>
              </a:buClr>
              <a:buSzPct val="100000"/>
              <a:buChar char="○"/>
            </a:pPr>
            <a:r>
              <a:rPr b="1" lang="en" sz="1942">
                <a:solidFill>
                  <a:srgbClr val="273239"/>
                </a:solidFill>
                <a:highlight>
                  <a:srgbClr val="FFFFFF"/>
                </a:highlight>
                <a:latin typeface="Times New Roman"/>
                <a:ea typeface="Times New Roman"/>
                <a:cs typeface="Times New Roman"/>
                <a:sym typeface="Times New Roman"/>
              </a:rPr>
              <a:t>Case2:</a:t>
            </a:r>
            <a:r>
              <a:rPr lang="en" sz="1942">
                <a:solidFill>
                  <a:srgbClr val="273239"/>
                </a:solidFill>
                <a:highlight>
                  <a:srgbClr val="FFFFFF"/>
                </a:highlight>
                <a:latin typeface="Times New Roman"/>
                <a:ea typeface="Times New Roman"/>
                <a:cs typeface="Times New Roman"/>
                <a:sym typeface="Times New Roman"/>
              </a:rPr>
              <a:t> In case the local depth is less than the global depth, then only Bucket Split takes place. Then increment only the local depth value by 1. And, assign appropriate pointers.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Step 8 – Rehashing of Split Bucket Elements: </a:t>
            </a:r>
            <a:r>
              <a:rPr lang="en" sz="1300">
                <a:solidFill>
                  <a:srgbClr val="273239"/>
                </a:solidFill>
                <a:highlight>
                  <a:srgbClr val="FFFFFF"/>
                </a:highlight>
              </a:rPr>
              <a:t>The Elements present in the overflowing bucket that is split are rehashed w.r.t the new global depth of the directory.</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Step 9 –</a:t>
            </a:r>
            <a:r>
              <a:rPr lang="en" sz="1300">
                <a:solidFill>
                  <a:srgbClr val="273239"/>
                </a:solidFill>
                <a:highlight>
                  <a:srgbClr val="FFFFFF"/>
                </a:highlight>
              </a:rPr>
              <a:t> The element is successfully hashed.</a:t>
            </a:r>
            <a:endParaRPr sz="1300">
              <a:solidFill>
                <a:srgbClr val="273239"/>
              </a:solidFill>
              <a:highlight>
                <a:srgbClr val="FFFFFF"/>
              </a:highlight>
            </a:endParaRPr>
          </a:p>
          <a:p>
            <a:pPr indent="0" lvl="0" marL="0" rtl="0" algn="l">
              <a:spcBef>
                <a:spcPts val="36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3554400" y="2401975"/>
            <a:ext cx="2637774" cy="2511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31800" y="12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05" name="Google Shape;105;p21"/>
          <p:cNvSpPr txBox="1"/>
          <p:nvPr>
            <p:ph idx="1" type="body"/>
          </p:nvPr>
        </p:nvSpPr>
        <p:spPr>
          <a:xfrm>
            <a:off x="311700" y="698125"/>
            <a:ext cx="8520600" cy="417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b="1" lang="en" sz="1312" u="sng">
                <a:solidFill>
                  <a:srgbClr val="273239"/>
                </a:solidFill>
                <a:highlight>
                  <a:srgbClr val="FFFFFF"/>
                </a:highlight>
                <a:latin typeface="Times New Roman"/>
                <a:ea typeface="Times New Roman"/>
                <a:cs typeface="Times New Roman"/>
                <a:sym typeface="Times New Roman"/>
              </a:rPr>
              <a:t>Example based on Extendible Hashing:</a:t>
            </a:r>
            <a:r>
              <a:rPr lang="en" sz="1312">
                <a:solidFill>
                  <a:srgbClr val="273239"/>
                </a:solidFill>
                <a:highlight>
                  <a:srgbClr val="FFFFFF"/>
                </a:highlight>
                <a:latin typeface="Times New Roman"/>
                <a:ea typeface="Times New Roman"/>
                <a:cs typeface="Times New Roman"/>
                <a:sym typeface="Times New Roman"/>
              </a:rPr>
              <a:t> Now, let us consider a prominent example of hashing the following elements: </a:t>
            </a:r>
            <a:r>
              <a:rPr b="1" lang="en" sz="1312">
                <a:solidFill>
                  <a:srgbClr val="273239"/>
                </a:solidFill>
                <a:highlight>
                  <a:srgbClr val="FFFFFF"/>
                </a:highlight>
                <a:latin typeface="Times New Roman"/>
                <a:ea typeface="Times New Roman"/>
                <a:cs typeface="Times New Roman"/>
                <a:sym typeface="Times New Roman"/>
              </a:rPr>
              <a:t>16,4,6,22,24,10,31,7,9,20,26.</a:t>
            </a:r>
            <a:r>
              <a:rPr lang="en" sz="1312">
                <a:solidFill>
                  <a:srgbClr val="273239"/>
                </a:solidFill>
                <a:highlight>
                  <a:srgbClr val="FFFFFF"/>
                </a:highlight>
                <a:latin typeface="Times New Roman"/>
                <a:ea typeface="Times New Roman"/>
                <a:cs typeface="Times New Roman"/>
                <a:sym typeface="Times New Roman"/>
              </a:rPr>
              <a:t> </a:t>
            </a:r>
            <a:endParaRPr sz="1312">
              <a:solidFill>
                <a:srgbClr val="273239"/>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Clr>
                <a:schemeClr val="dk1"/>
              </a:buClr>
              <a:buSzPts val="688"/>
              <a:buFont typeface="Arial"/>
              <a:buNone/>
            </a:pPr>
            <a:r>
              <a:rPr b="1" lang="en" sz="1312">
                <a:solidFill>
                  <a:srgbClr val="273239"/>
                </a:solidFill>
                <a:highlight>
                  <a:srgbClr val="FFFFFF"/>
                </a:highlight>
                <a:latin typeface="Times New Roman"/>
                <a:ea typeface="Times New Roman"/>
                <a:cs typeface="Times New Roman"/>
                <a:sym typeface="Times New Roman"/>
              </a:rPr>
              <a:t>Bucket Size:</a:t>
            </a:r>
            <a:r>
              <a:rPr lang="en" sz="1312">
                <a:solidFill>
                  <a:srgbClr val="273239"/>
                </a:solidFill>
                <a:highlight>
                  <a:srgbClr val="FFFFFF"/>
                </a:highlight>
                <a:latin typeface="Times New Roman"/>
                <a:ea typeface="Times New Roman"/>
                <a:cs typeface="Times New Roman"/>
                <a:sym typeface="Times New Roman"/>
              </a:rPr>
              <a:t> 3 (Assume) </a:t>
            </a:r>
            <a:endParaRPr sz="1312">
              <a:solidFill>
                <a:srgbClr val="273239"/>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Clr>
                <a:schemeClr val="dk1"/>
              </a:buClr>
              <a:buSzPts val="688"/>
              <a:buFont typeface="Arial"/>
              <a:buNone/>
            </a:pPr>
            <a:r>
              <a:rPr b="1" lang="en" sz="1312">
                <a:solidFill>
                  <a:srgbClr val="273239"/>
                </a:solidFill>
                <a:highlight>
                  <a:srgbClr val="FFFFFF"/>
                </a:highlight>
                <a:latin typeface="Times New Roman"/>
                <a:ea typeface="Times New Roman"/>
                <a:cs typeface="Times New Roman"/>
                <a:sym typeface="Times New Roman"/>
              </a:rPr>
              <a:t>Hash Function:</a:t>
            </a:r>
            <a:r>
              <a:rPr lang="en" sz="1312">
                <a:solidFill>
                  <a:srgbClr val="273239"/>
                </a:solidFill>
                <a:highlight>
                  <a:srgbClr val="FFFFFF"/>
                </a:highlight>
                <a:latin typeface="Times New Roman"/>
                <a:ea typeface="Times New Roman"/>
                <a:cs typeface="Times New Roman"/>
                <a:sym typeface="Times New Roman"/>
              </a:rPr>
              <a:t> Suppose the global depth is X. Then the Hash Function returns X LSBs. </a:t>
            </a:r>
            <a:endParaRPr sz="1312">
              <a:solidFill>
                <a:srgbClr val="273239"/>
              </a:solidFill>
              <a:highlight>
                <a:srgbClr val="FFFFFF"/>
              </a:highlight>
              <a:latin typeface="Times New Roman"/>
              <a:ea typeface="Times New Roman"/>
              <a:cs typeface="Times New Roman"/>
              <a:sym typeface="Times New Roman"/>
            </a:endParaRPr>
          </a:p>
          <a:p>
            <a:pPr indent="0" lvl="0" marL="0" rtl="0" algn="l">
              <a:lnSpc>
                <a:spcPct val="95000"/>
              </a:lnSpc>
              <a:spcBef>
                <a:spcPts val="800"/>
              </a:spcBef>
              <a:spcAft>
                <a:spcPts val="0"/>
              </a:spcAft>
              <a:buSzPts val="688"/>
              <a:buNone/>
            </a:pPr>
            <a:r>
              <a:rPr lang="en" sz="1312">
                <a:solidFill>
                  <a:srgbClr val="273239"/>
                </a:solidFill>
                <a:highlight>
                  <a:srgbClr val="FFFFFF"/>
                </a:highlight>
                <a:latin typeface="Times New Roman"/>
                <a:ea typeface="Times New Roman"/>
                <a:cs typeface="Times New Roman"/>
                <a:sym typeface="Times New Roman"/>
              </a:rPr>
              <a:t> </a:t>
            </a:r>
            <a:r>
              <a:rPr b="1" lang="en" sz="1312">
                <a:solidFill>
                  <a:srgbClr val="273239"/>
                </a:solidFill>
                <a:highlight>
                  <a:srgbClr val="FFFFFF"/>
                </a:highlight>
                <a:latin typeface="Times New Roman"/>
                <a:ea typeface="Times New Roman"/>
                <a:cs typeface="Times New Roman"/>
                <a:sym typeface="Times New Roman"/>
              </a:rPr>
              <a:t>Solution:</a:t>
            </a:r>
            <a:r>
              <a:rPr lang="en" sz="1312">
                <a:solidFill>
                  <a:srgbClr val="273239"/>
                </a:solidFill>
                <a:highlight>
                  <a:srgbClr val="FFFFFF"/>
                </a:highlight>
                <a:latin typeface="Times New Roman"/>
                <a:ea typeface="Times New Roman"/>
                <a:cs typeface="Times New Roman"/>
                <a:sym typeface="Times New Roman"/>
              </a:rPr>
              <a:t> First, calculate the binary forms of each of the given numbers.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16- 10000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4- 00100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6- 00110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22- 10110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24- 11000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10- 01010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31- 11111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7- 00111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9- 01001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20- 10100 </a:t>
            </a:r>
            <a:br>
              <a:rPr lang="en" sz="1312">
                <a:solidFill>
                  <a:srgbClr val="273239"/>
                </a:solidFill>
                <a:highlight>
                  <a:srgbClr val="FFFFFF"/>
                </a:highlight>
                <a:latin typeface="Times New Roman"/>
                <a:ea typeface="Times New Roman"/>
                <a:cs typeface="Times New Roman"/>
                <a:sym typeface="Times New Roman"/>
              </a:rPr>
            </a:br>
            <a:r>
              <a:rPr lang="en" sz="1312">
                <a:solidFill>
                  <a:srgbClr val="273239"/>
                </a:solidFill>
                <a:highlight>
                  <a:srgbClr val="FFFFFF"/>
                </a:highlight>
                <a:latin typeface="Times New Roman"/>
                <a:ea typeface="Times New Roman"/>
                <a:cs typeface="Times New Roman"/>
                <a:sym typeface="Times New Roman"/>
              </a:rPr>
              <a:t>26- 11010</a:t>
            </a:r>
            <a:endParaRPr sz="1312">
              <a:solidFill>
                <a:srgbClr val="273239"/>
              </a:solidFill>
              <a:highlight>
                <a:srgbClr val="FFFFFF"/>
              </a:highlight>
              <a:latin typeface="Times New Roman"/>
              <a:ea typeface="Times New Roman"/>
              <a:cs typeface="Times New Roman"/>
              <a:sym typeface="Times New Roman"/>
            </a:endParaRPr>
          </a:p>
          <a:p>
            <a:pPr indent="-311943" lvl="0" marL="685800" rtl="0" algn="l">
              <a:lnSpc>
                <a:spcPct val="138000"/>
              </a:lnSpc>
              <a:spcBef>
                <a:spcPts val="800"/>
              </a:spcBef>
              <a:spcAft>
                <a:spcPts val="0"/>
              </a:spcAft>
              <a:buClr>
                <a:srgbClr val="273239"/>
              </a:buClr>
              <a:buSzPts val="1313"/>
              <a:buFont typeface="Times New Roman"/>
              <a:buChar char="●"/>
            </a:pPr>
            <a:r>
              <a:rPr lang="en" sz="1312">
                <a:solidFill>
                  <a:srgbClr val="273239"/>
                </a:solidFill>
                <a:highlight>
                  <a:srgbClr val="FFFFFF"/>
                </a:highlight>
                <a:latin typeface="Times New Roman"/>
                <a:ea typeface="Times New Roman"/>
                <a:cs typeface="Times New Roman"/>
                <a:sym typeface="Times New Roman"/>
              </a:rPr>
              <a:t>Initially, the global-depth and local-depth is always 1. Thus, the hashing frame looks like this:</a:t>
            </a:r>
            <a:endParaRPr sz="1625">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