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0" roundtripDataSignature="AMtx7mgz1nzNX1sveU5nR6aikWEMBISf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c40a769aca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c40a769aca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c40a769aca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c40a769aca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c40a769aca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c40a769aca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c40a769aca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c40a769aca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c40a769aca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c40a769aca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c40a769aca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c40a769aca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c40a769aca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c40a769aca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c40a769aca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c40a769aca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c40a769aca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c40a769aca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c40a769aca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c40a769aca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c40a769aca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c40a769aca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c40a769aca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c40a769aca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c40a769aca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c40a769aca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c40a769aca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c40a769aca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c40a769aca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c40a769aca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c40a769aca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c40a769aca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c40a769aca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c40a769aca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c40a769aca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c40a769aca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c40a769aca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c40a769aca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r>
              <a:rPr lang="en-US"/>
              <a:t>DBMS</a:t>
            </a:r>
            <a:br>
              <a:rPr lang="en-US"/>
            </a:br>
            <a:br>
              <a:rPr lang="en-US"/>
            </a:br>
            <a:r>
              <a:rPr lang="en-US" sz="2700"/>
              <a:t>                    Transaction management and concurrency </a:t>
            </a: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600"/>
              <a:t>Transaction structure and boundaries</a:t>
            </a:r>
            <a:endParaRPr sz="3600"/>
          </a:p>
        </p:txBody>
      </p:sp>
      <p:sp>
        <p:nvSpPr>
          <p:cNvPr id="119" name="Google Shape;1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Transaction structure</a:t>
            </a:r>
            <a:endParaRPr/>
          </a:p>
          <a:p>
            <a:pPr indent="-342900" lvl="0" marL="342900" rtl="0" algn="l">
              <a:spcBef>
                <a:spcPts val="640"/>
              </a:spcBef>
              <a:spcAft>
                <a:spcPts val="0"/>
              </a:spcAft>
              <a:buClr>
                <a:schemeClr val="dk1"/>
              </a:buClr>
              <a:buSzPts val="3200"/>
              <a:buChar char="●"/>
            </a:pPr>
            <a:r>
              <a:rPr lang="en-US"/>
              <a:t>Transaction boundaries</a:t>
            </a:r>
            <a:endParaRPr/>
          </a:p>
          <a:p>
            <a:pPr indent="-285750" lvl="1" marL="742950" rtl="0" algn="l">
              <a:spcBef>
                <a:spcPts val="560"/>
              </a:spcBef>
              <a:spcAft>
                <a:spcPts val="0"/>
              </a:spcAft>
              <a:buClr>
                <a:schemeClr val="dk1"/>
              </a:buClr>
              <a:buSzPts val="2800"/>
              <a:buChar char="○"/>
            </a:pPr>
            <a:r>
              <a:rPr lang="en-US"/>
              <a:t>Commit transaction</a:t>
            </a:r>
            <a:endParaRPr/>
          </a:p>
          <a:p>
            <a:pPr indent="-285750" lvl="1" marL="742950" rtl="0" algn="l">
              <a:spcBef>
                <a:spcPts val="560"/>
              </a:spcBef>
              <a:spcAft>
                <a:spcPts val="0"/>
              </a:spcAft>
              <a:buClr>
                <a:schemeClr val="dk1"/>
              </a:buClr>
              <a:buSzPts val="2800"/>
              <a:buChar char="○"/>
            </a:pPr>
            <a:r>
              <a:rPr lang="en-US"/>
              <a:t>Rollback transaction</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Transaction structure</a:t>
            </a:r>
            <a:br>
              <a:rPr lang="en-US"/>
            </a:br>
            <a:endParaRPr/>
          </a:p>
        </p:txBody>
      </p:sp>
      <p:sp>
        <p:nvSpPr>
          <p:cNvPr id="125" name="Google Shape;12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Transaction consists of all SQL operations executed between </a:t>
            </a:r>
            <a:r>
              <a:rPr lang="en-US">
                <a:solidFill>
                  <a:srgbClr val="FF0000"/>
                </a:solidFill>
              </a:rPr>
              <a:t>the begin transaction and end transaction.</a:t>
            </a:r>
            <a:endParaRPr>
              <a:solidFill>
                <a:srgbClr val="FF0000"/>
              </a:solidFill>
            </a:endParaRPr>
          </a:p>
          <a:p>
            <a:pPr indent="-342900" lvl="0" marL="342900" rtl="0" algn="l">
              <a:spcBef>
                <a:spcPts val="640"/>
              </a:spcBef>
              <a:spcAft>
                <a:spcPts val="0"/>
              </a:spcAft>
              <a:buClr>
                <a:schemeClr val="dk1"/>
              </a:buClr>
              <a:buSzPts val="3200"/>
              <a:buChar char="●"/>
            </a:pPr>
            <a:r>
              <a:rPr lang="en-US"/>
              <a:t>Transaction starts with begin transaction.</a:t>
            </a:r>
            <a:endParaRPr/>
          </a:p>
          <a:p>
            <a:pPr indent="-342900" lvl="0" marL="342900" rtl="0" algn="l">
              <a:spcBef>
                <a:spcPts val="640"/>
              </a:spcBef>
              <a:spcAft>
                <a:spcPts val="0"/>
              </a:spcAft>
              <a:buClr>
                <a:schemeClr val="dk1"/>
              </a:buClr>
              <a:buSzPts val="3200"/>
              <a:buChar char="●"/>
            </a:pPr>
            <a:r>
              <a:rPr lang="en-US"/>
              <a:t>Begin command instructs transaction monitor to start monitoring the transaction status.</a:t>
            </a:r>
            <a:endParaRPr/>
          </a:p>
          <a:p>
            <a:pPr indent="-342900" lvl="0" marL="342900" rtl="0" algn="l">
              <a:spcBef>
                <a:spcPts val="640"/>
              </a:spcBef>
              <a:spcAft>
                <a:spcPts val="0"/>
              </a:spcAft>
              <a:buClr>
                <a:schemeClr val="dk1"/>
              </a:buClr>
              <a:buSzPts val="3200"/>
              <a:buChar char="●"/>
            </a:pPr>
            <a:r>
              <a:rPr lang="en-US"/>
              <a:t>All transactions done after begin command treated as single large operation.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Transaction boundaries</a:t>
            </a:r>
            <a:endParaRPr/>
          </a:p>
        </p:txBody>
      </p:sp>
      <p:sp>
        <p:nvSpPr>
          <p:cNvPr id="131" name="Google Shape;13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Transaction must ends either by executing</a:t>
            </a:r>
            <a:r>
              <a:rPr lang="en-US">
                <a:solidFill>
                  <a:srgbClr val="FF0000"/>
                </a:solidFill>
              </a:rPr>
              <a:t> COMMIT or rollback </a:t>
            </a:r>
            <a:r>
              <a:rPr lang="en-US"/>
              <a:t>command. </a:t>
            </a:r>
            <a:endParaRPr/>
          </a:p>
          <a:p>
            <a:pPr indent="-342900" lvl="0" marL="342900" rtl="0" algn="l">
              <a:spcBef>
                <a:spcPts val="640"/>
              </a:spcBef>
              <a:spcAft>
                <a:spcPts val="0"/>
              </a:spcAft>
              <a:buClr>
                <a:schemeClr val="dk1"/>
              </a:buClr>
              <a:buSzPts val="3200"/>
              <a:buChar char="●"/>
            </a:pPr>
            <a:r>
              <a:rPr lang="en-US"/>
              <a:t>Until transaction commits or rollback the data in the database remains unchanged.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Commit transaction</a:t>
            </a:r>
            <a:endParaRPr/>
          </a:p>
        </p:txBody>
      </p:sp>
      <p:sp>
        <p:nvSpPr>
          <p:cNvPr id="137" name="Google Shape;13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All successful transactions are required to be committed by issuing commit command. </a:t>
            </a:r>
            <a:endParaRPr/>
          </a:p>
          <a:p>
            <a:pPr indent="-342900" lvl="0" marL="342900" rtl="0" algn="l">
              <a:spcBef>
                <a:spcPts val="640"/>
              </a:spcBef>
              <a:spcAft>
                <a:spcPts val="0"/>
              </a:spcAft>
              <a:buClr>
                <a:schemeClr val="dk1"/>
              </a:buClr>
              <a:buSzPts val="3200"/>
              <a:buChar char="●"/>
            </a:pPr>
            <a:r>
              <a:rPr lang="en-US"/>
              <a:t>To make all changes permanent and available to other users of the database.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Rollback transaction</a:t>
            </a:r>
            <a:endParaRPr/>
          </a:p>
        </p:txBody>
      </p:sp>
      <p:sp>
        <p:nvSpPr>
          <p:cNvPr id="143" name="Google Shape;14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29565" lvl="0" marL="342900" rtl="0" algn="l">
              <a:spcBef>
                <a:spcPts val="0"/>
              </a:spcBef>
              <a:spcAft>
                <a:spcPts val="0"/>
              </a:spcAft>
              <a:buClr>
                <a:schemeClr val="dk1"/>
              </a:buClr>
              <a:buSzPct val="100000"/>
              <a:buChar char="●"/>
            </a:pPr>
            <a:r>
              <a:rPr lang="en-US" sz="2800"/>
              <a:t>If transaction is </a:t>
            </a:r>
            <a:r>
              <a:rPr lang="en-US" sz="2800">
                <a:solidFill>
                  <a:srgbClr val="FF0000"/>
                </a:solidFill>
              </a:rPr>
              <a:t>unsuccessful </a:t>
            </a:r>
            <a:r>
              <a:rPr lang="en-US" sz="2800"/>
              <a:t>due to some error then it must be rolled back</a:t>
            </a:r>
            <a:endParaRPr/>
          </a:p>
          <a:p>
            <a:pPr indent="-329565" lvl="0" marL="342900" rtl="0" algn="l">
              <a:spcBef>
                <a:spcPts val="560"/>
              </a:spcBef>
              <a:spcAft>
                <a:spcPts val="0"/>
              </a:spcAft>
              <a:buClr>
                <a:schemeClr val="dk1"/>
              </a:buClr>
              <a:buSzPct val="100000"/>
              <a:buChar char="●"/>
            </a:pPr>
            <a:r>
              <a:rPr lang="en-US" sz="2800"/>
              <a:t>Rollback command will remove all changes to the database which are undone and the database remains unchanged by effect of transaction. </a:t>
            </a:r>
            <a:endParaRPr/>
          </a:p>
          <a:p>
            <a:pPr indent="-329565" lvl="0" marL="342900" rtl="0" algn="l">
              <a:spcBef>
                <a:spcPts val="560"/>
              </a:spcBef>
              <a:spcAft>
                <a:spcPts val="0"/>
              </a:spcAft>
              <a:buClr>
                <a:schemeClr val="dk1"/>
              </a:buClr>
              <a:buSzPct val="100000"/>
              <a:buChar char="●"/>
            </a:pPr>
            <a:r>
              <a:rPr lang="en-US" sz="2800"/>
              <a:t>The DBMS should take care of transaction it should be either </a:t>
            </a:r>
            <a:r>
              <a:rPr lang="en-US" sz="2800">
                <a:solidFill>
                  <a:srgbClr val="FF0000"/>
                </a:solidFill>
              </a:rPr>
              <a:t>complete or fail.</a:t>
            </a:r>
            <a:endParaRPr>
              <a:solidFill>
                <a:srgbClr val="FF0000"/>
              </a:solidFill>
            </a:endParaRPr>
          </a:p>
          <a:p>
            <a:pPr indent="-329565" lvl="0" marL="342900" rtl="0" algn="l">
              <a:spcBef>
                <a:spcPts val="560"/>
              </a:spcBef>
              <a:spcAft>
                <a:spcPts val="0"/>
              </a:spcAft>
              <a:buClr>
                <a:schemeClr val="dk1"/>
              </a:buClr>
              <a:buSzPct val="100000"/>
              <a:buChar char="●"/>
            </a:pPr>
            <a:r>
              <a:rPr lang="en-US" sz="2800"/>
              <a:t>When a transaction fails all its operations and the database is returned to the </a:t>
            </a:r>
            <a:r>
              <a:rPr lang="en-US" sz="2800">
                <a:solidFill>
                  <a:srgbClr val="FF0000"/>
                </a:solidFill>
              </a:rPr>
              <a:t>original state</a:t>
            </a:r>
            <a:r>
              <a:rPr lang="en-US" sz="2800"/>
              <a:t> it was in before the transaction started. </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Transaction Properties </a:t>
            </a:r>
            <a:endParaRPr/>
          </a:p>
        </p:txBody>
      </p:sp>
      <p:sp>
        <p:nvSpPr>
          <p:cNvPr id="149" name="Google Shape;14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Atomicity</a:t>
            </a:r>
            <a:endParaRPr/>
          </a:p>
          <a:p>
            <a:pPr indent="-342900" lvl="0" marL="342900" rtl="0" algn="l">
              <a:spcBef>
                <a:spcPts val="640"/>
              </a:spcBef>
              <a:spcAft>
                <a:spcPts val="0"/>
              </a:spcAft>
              <a:buClr>
                <a:schemeClr val="dk1"/>
              </a:buClr>
              <a:buSzPts val="3200"/>
              <a:buChar char="●"/>
            </a:pPr>
            <a:r>
              <a:rPr lang="en-US"/>
              <a:t>Consistency</a:t>
            </a:r>
            <a:endParaRPr/>
          </a:p>
          <a:p>
            <a:pPr indent="-342900" lvl="0" marL="342900" rtl="0" algn="l">
              <a:spcBef>
                <a:spcPts val="640"/>
              </a:spcBef>
              <a:spcAft>
                <a:spcPts val="0"/>
              </a:spcAft>
              <a:buClr>
                <a:schemeClr val="dk1"/>
              </a:buClr>
              <a:buSzPts val="3200"/>
              <a:buChar char="●"/>
            </a:pPr>
            <a:r>
              <a:rPr lang="en-US"/>
              <a:t>Isolation</a:t>
            </a:r>
            <a:endParaRPr/>
          </a:p>
          <a:p>
            <a:pPr indent="-342900" lvl="0" marL="342900" rtl="0" algn="l">
              <a:spcBef>
                <a:spcPts val="640"/>
              </a:spcBef>
              <a:spcAft>
                <a:spcPts val="0"/>
              </a:spcAft>
              <a:buClr>
                <a:schemeClr val="dk1"/>
              </a:buClr>
              <a:buSzPts val="3200"/>
              <a:buChar char="●"/>
            </a:pPr>
            <a:r>
              <a:rPr lang="en-US"/>
              <a:t>Durability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Fundamental properties of transaction </a:t>
            </a:r>
            <a:endParaRPr/>
          </a:p>
        </p:txBody>
      </p:sp>
      <p:sp>
        <p:nvSpPr>
          <p:cNvPr id="155" name="Google Shape;15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ACID Properties</a:t>
            </a:r>
            <a:endParaRPr/>
          </a:p>
          <a:p>
            <a:pPr indent="-285750" lvl="1" marL="742950" rtl="0" algn="l">
              <a:spcBef>
                <a:spcPts val="480"/>
              </a:spcBef>
              <a:spcAft>
                <a:spcPts val="0"/>
              </a:spcAft>
              <a:buClr>
                <a:schemeClr val="dk1"/>
              </a:buClr>
              <a:buSzPts val="2400"/>
              <a:buChar char="○"/>
            </a:pPr>
            <a:r>
              <a:rPr lang="en-US" sz="2400"/>
              <a:t>A transaction is a very small unit of a program and it may contain several low level tasks. </a:t>
            </a:r>
            <a:endParaRPr sz="2400"/>
          </a:p>
          <a:p>
            <a:pPr indent="-285750" lvl="1" marL="742950" rtl="0" algn="l">
              <a:spcBef>
                <a:spcPts val="480"/>
              </a:spcBef>
              <a:spcAft>
                <a:spcPts val="0"/>
              </a:spcAft>
              <a:buClr>
                <a:schemeClr val="dk1"/>
              </a:buClr>
              <a:buSzPts val="2400"/>
              <a:buChar char="○"/>
            </a:pPr>
            <a:r>
              <a:rPr lang="en-US" sz="2400"/>
              <a:t>A transaction in a database system must maintain Atomicity, Consistency, Isolation, and Durability − commonly known as ACID properties − in order to ensure accuracy, completeness, and data integrity.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Atomicity</a:t>
            </a:r>
            <a:endParaRPr/>
          </a:p>
        </p:txBody>
      </p:sp>
      <p:sp>
        <p:nvSpPr>
          <p:cNvPr id="161" name="Google Shape;16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Transaction must be treated as a single unit of operation.</a:t>
            </a:r>
            <a:endParaRPr/>
          </a:p>
          <a:p>
            <a:pPr indent="-342900" lvl="0" marL="342900" rtl="0" algn="l">
              <a:spcBef>
                <a:spcPts val="640"/>
              </a:spcBef>
              <a:spcAft>
                <a:spcPts val="0"/>
              </a:spcAft>
              <a:buClr>
                <a:schemeClr val="dk1"/>
              </a:buClr>
              <a:buSzPts val="3200"/>
              <a:buChar char="●"/>
            </a:pPr>
            <a:r>
              <a:rPr lang="en-US"/>
              <a:t>That means when a sequence of operations is performed in a single transaction, they are treated as a single large operation</a:t>
            </a:r>
            <a:endParaRPr/>
          </a:p>
          <a:p>
            <a:pPr indent="-342900" lvl="0" marL="342900" rtl="0" algn="l">
              <a:spcBef>
                <a:spcPts val="640"/>
              </a:spcBef>
              <a:spcAft>
                <a:spcPts val="0"/>
              </a:spcAft>
              <a:buClr>
                <a:schemeClr val="dk1"/>
              </a:buClr>
              <a:buSzPts val="3200"/>
              <a:buChar char="●"/>
            </a:pPr>
            <a:r>
              <a:rPr lang="en-US"/>
              <a:t>Example. 1. withdrawing money from your account.</a:t>
            </a:r>
            <a:endParaRPr/>
          </a:p>
          <a:p>
            <a:pPr indent="457200" lvl="0" marL="914400" rtl="0" algn="l">
              <a:spcBef>
                <a:spcPts val="560"/>
              </a:spcBef>
              <a:spcAft>
                <a:spcPts val="0"/>
              </a:spcAft>
              <a:buNone/>
            </a:pPr>
            <a:r>
              <a:rPr lang="en-US" sz="1800"/>
              <a:t>2. making an airline reservation </a:t>
            </a:r>
            <a:endParaRPr sz="18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7" name="Google Shape;16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term atomic means thing that </a:t>
            </a:r>
            <a:r>
              <a:rPr lang="en-US">
                <a:solidFill>
                  <a:srgbClr val="FF0000"/>
                </a:solidFill>
              </a:rPr>
              <a:t>can not be divided</a:t>
            </a:r>
            <a:r>
              <a:rPr lang="en-US"/>
              <a:t> in parts as an atomic physics.</a:t>
            </a:r>
            <a:endParaRPr/>
          </a:p>
          <a:p>
            <a:pPr indent="-342900" lvl="0" marL="342900" rtl="0" algn="l">
              <a:spcBef>
                <a:spcPts val="640"/>
              </a:spcBef>
              <a:spcAft>
                <a:spcPts val="0"/>
              </a:spcAft>
              <a:buClr>
                <a:schemeClr val="dk1"/>
              </a:buClr>
              <a:buSzPts val="3200"/>
              <a:buChar char="●"/>
            </a:pPr>
            <a:r>
              <a:rPr lang="en-US"/>
              <a:t>Execution of a transaction should be </a:t>
            </a:r>
            <a:r>
              <a:rPr lang="en-US">
                <a:solidFill>
                  <a:srgbClr val="FF0000"/>
                </a:solidFill>
              </a:rPr>
              <a:t>either complete or nothing should be executed at all.</a:t>
            </a:r>
            <a:endParaRPr>
              <a:solidFill>
                <a:srgbClr val="FF0000"/>
              </a:solidFill>
            </a:endParaRPr>
          </a:p>
          <a:p>
            <a:pPr indent="-342900" lvl="0" marL="342900" rtl="0" algn="l">
              <a:spcBef>
                <a:spcPts val="640"/>
              </a:spcBef>
              <a:spcAft>
                <a:spcPts val="0"/>
              </a:spcAft>
              <a:buClr>
                <a:schemeClr val="dk1"/>
              </a:buClr>
              <a:buSzPts val="3200"/>
              <a:buChar char="●"/>
            </a:pPr>
            <a:r>
              <a:rPr lang="en-US"/>
              <a:t>No partial transaction executions are allowed. (no half done transaction)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 1</a:t>
            </a:r>
            <a:br>
              <a:rPr lang="en-US"/>
            </a:br>
            <a:r>
              <a:rPr lang="en-US"/>
              <a:t>money transfer</a:t>
            </a:r>
            <a:endParaRPr/>
          </a:p>
        </p:txBody>
      </p:sp>
      <p:sp>
        <p:nvSpPr>
          <p:cNvPr id="173" name="Google Shape;17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Suppose some type of failure occurs after write(A) but before write(B) then system may lose 100 rupees in calculation which may cause error.</a:t>
            </a:r>
            <a:endParaRPr/>
          </a:p>
          <a:p>
            <a:pPr indent="-342900" lvl="0" marL="342900" rtl="0" algn="l">
              <a:spcBef>
                <a:spcPts val="640"/>
              </a:spcBef>
              <a:spcAft>
                <a:spcPts val="0"/>
              </a:spcAft>
              <a:buClr>
                <a:schemeClr val="dk1"/>
              </a:buClr>
              <a:buSzPts val="3200"/>
              <a:buChar char="●"/>
            </a:pPr>
            <a:r>
              <a:rPr lang="en-US"/>
              <a:t>In such case database should automatically restore original value of data item.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Outline</a:t>
            </a:r>
            <a:endParaRPr/>
          </a:p>
        </p:txBody>
      </p:sp>
      <p:sp>
        <p:nvSpPr>
          <p:cNvPr id="71" name="Google Shape;7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US"/>
              <a:t>Transaction concept</a:t>
            </a:r>
            <a:endParaRPr/>
          </a:p>
          <a:p>
            <a:pPr indent="-342900" lvl="0" marL="342900" rtl="0" algn="l">
              <a:spcBef>
                <a:spcPts val="640"/>
              </a:spcBef>
              <a:spcAft>
                <a:spcPts val="0"/>
              </a:spcAft>
              <a:buClr>
                <a:schemeClr val="dk1"/>
              </a:buClr>
              <a:buSzPts val="3200"/>
              <a:buChar char="●"/>
            </a:pPr>
            <a:r>
              <a:rPr lang="en-US"/>
              <a:t>Transaction states</a:t>
            </a:r>
            <a:endParaRPr/>
          </a:p>
          <a:p>
            <a:pPr indent="-342900" lvl="0" marL="342900" rtl="0" algn="l">
              <a:spcBef>
                <a:spcPts val="640"/>
              </a:spcBef>
              <a:spcAft>
                <a:spcPts val="0"/>
              </a:spcAft>
              <a:buClr>
                <a:schemeClr val="dk1"/>
              </a:buClr>
              <a:buSzPts val="3200"/>
              <a:buChar char="●"/>
            </a:pPr>
            <a:r>
              <a:rPr lang="en-US"/>
              <a:t>ACID properties</a:t>
            </a:r>
            <a:endParaRPr/>
          </a:p>
          <a:p>
            <a:pPr indent="-342900" lvl="0" marL="342900" rtl="0" algn="l">
              <a:spcBef>
                <a:spcPts val="640"/>
              </a:spcBef>
              <a:spcAft>
                <a:spcPts val="0"/>
              </a:spcAft>
              <a:buClr>
                <a:schemeClr val="dk1"/>
              </a:buClr>
              <a:buSzPts val="3200"/>
              <a:buChar char="●"/>
            </a:pPr>
            <a:r>
              <a:rPr lang="en-US"/>
              <a:t>Concurrent execution</a:t>
            </a:r>
            <a:endParaRPr/>
          </a:p>
          <a:p>
            <a:pPr indent="-342900" lvl="0" marL="342900" rtl="0" algn="l">
              <a:spcBef>
                <a:spcPts val="640"/>
              </a:spcBef>
              <a:spcAft>
                <a:spcPts val="0"/>
              </a:spcAft>
              <a:buClr>
                <a:schemeClr val="dk1"/>
              </a:buClr>
              <a:buSzPts val="3200"/>
              <a:buChar char="●"/>
            </a:pPr>
            <a:r>
              <a:rPr lang="en-US"/>
              <a:t>Serializability</a:t>
            </a:r>
            <a:endParaRPr/>
          </a:p>
          <a:p>
            <a:pPr indent="-342900" lvl="0" marL="342900" rtl="0" algn="l">
              <a:spcBef>
                <a:spcPts val="640"/>
              </a:spcBef>
              <a:spcAft>
                <a:spcPts val="0"/>
              </a:spcAft>
              <a:buClr>
                <a:schemeClr val="dk1"/>
              </a:buClr>
              <a:buSzPts val="3200"/>
              <a:buChar char="●"/>
            </a:pPr>
            <a:r>
              <a:rPr lang="en-US"/>
              <a:t>Conflict and View</a:t>
            </a:r>
            <a:endParaRPr/>
          </a:p>
          <a:p>
            <a:pPr indent="-342900" lvl="0" marL="342900" rtl="0" algn="l">
              <a:spcBef>
                <a:spcPts val="640"/>
              </a:spcBef>
              <a:spcAft>
                <a:spcPts val="0"/>
              </a:spcAft>
              <a:buClr>
                <a:schemeClr val="dk1"/>
              </a:buClr>
              <a:buSzPts val="3200"/>
              <a:buChar char="●"/>
            </a:pPr>
            <a:r>
              <a:rPr lang="en-US"/>
              <a:t>Concurrency Control</a:t>
            </a:r>
            <a:endParaRPr/>
          </a:p>
          <a:p>
            <a:pPr indent="-285750" lvl="1" marL="742950" rtl="0" algn="l">
              <a:spcBef>
                <a:spcPts val="560"/>
              </a:spcBef>
              <a:spcAft>
                <a:spcPts val="0"/>
              </a:spcAft>
              <a:buClr>
                <a:schemeClr val="dk1"/>
              </a:buClr>
              <a:buSzPts val="2800"/>
              <a:buChar char="○"/>
            </a:pPr>
            <a:r>
              <a:rPr lang="en-US"/>
              <a:t>Lock based, Time stamp based protocols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 2</a:t>
            </a:r>
            <a:br>
              <a:rPr lang="en-US"/>
            </a:br>
            <a:r>
              <a:rPr lang="en-US"/>
              <a:t>Airline Reservation </a:t>
            </a:r>
            <a:endParaRPr/>
          </a:p>
        </p:txBody>
      </p:sp>
      <p:sp>
        <p:nvSpPr>
          <p:cNvPr id="179" name="Google Shape;17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Check availability of seats in desired flight.</a:t>
            </a:r>
            <a:endParaRPr/>
          </a:p>
          <a:p>
            <a:pPr indent="-342900" lvl="0" marL="342900" rtl="0" algn="l">
              <a:spcBef>
                <a:spcPts val="640"/>
              </a:spcBef>
              <a:spcAft>
                <a:spcPts val="0"/>
              </a:spcAft>
              <a:buClr>
                <a:schemeClr val="dk1"/>
              </a:buClr>
              <a:buSzPts val="3200"/>
              <a:buChar char="●"/>
            </a:pPr>
            <a:r>
              <a:rPr lang="en-US"/>
              <a:t>Airline confirms your reservation</a:t>
            </a:r>
            <a:endParaRPr/>
          </a:p>
          <a:p>
            <a:pPr indent="-342900" lvl="0" marL="342900" rtl="0" algn="l">
              <a:spcBef>
                <a:spcPts val="640"/>
              </a:spcBef>
              <a:spcAft>
                <a:spcPts val="0"/>
              </a:spcAft>
              <a:buClr>
                <a:schemeClr val="dk1"/>
              </a:buClr>
              <a:buSzPts val="3200"/>
              <a:buChar char="●"/>
            </a:pPr>
            <a:r>
              <a:rPr lang="en-US"/>
              <a:t>Reduces number of available seats. </a:t>
            </a:r>
            <a:endParaRPr/>
          </a:p>
          <a:p>
            <a:pPr indent="-342900" lvl="0" marL="342900" rtl="0" algn="l">
              <a:spcBef>
                <a:spcPts val="640"/>
              </a:spcBef>
              <a:spcAft>
                <a:spcPts val="0"/>
              </a:spcAft>
              <a:buClr>
                <a:schemeClr val="dk1"/>
              </a:buClr>
              <a:buSzPts val="3200"/>
              <a:buChar char="●"/>
            </a:pPr>
            <a:r>
              <a:rPr lang="en-US"/>
              <a:t>Charges your credit card</a:t>
            </a:r>
            <a:endParaRPr/>
          </a:p>
          <a:p>
            <a:pPr indent="-342900" lvl="0" marL="342900" rtl="0" algn="l">
              <a:spcBef>
                <a:spcPts val="640"/>
              </a:spcBef>
              <a:spcAft>
                <a:spcPts val="0"/>
              </a:spcAft>
              <a:buClr>
                <a:schemeClr val="dk1"/>
              </a:buClr>
              <a:buSzPts val="3200"/>
              <a:buChar char="●"/>
            </a:pPr>
            <a:r>
              <a:rPr lang="en-US"/>
              <a:t>Increases number of meals loaded on flight. </a:t>
            </a:r>
            <a:endParaRPr/>
          </a:p>
          <a:p>
            <a:pPr indent="-285750" lvl="1" marL="742950" rtl="0" algn="l">
              <a:spcBef>
                <a:spcPts val="560"/>
              </a:spcBef>
              <a:spcAft>
                <a:spcPts val="0"/>
              </a:spcAft>
              <a:buClr>
                <a:schemeClr val="dk1"/>
              </a:buClr>
              <a:buSzPts val="2800"/>
              <a:buChar char="○"/>
            </a:pPr>
            <a:r>
              <a:rPr lang="en-US"/>
              <a:t>In above cases either all changed are made to database or nothing should be done.</a:t>
            </a:r>
            <a:endParaRPr/>
          </a:p>
          <a:p>
            <a:pPr indent="-285750" lvl="1" marL="742950" rtl="0" algn="l">
              <a:spcBef>
                <a:spcPts val="560"/>
              </a:spcBef>
              <a:spcAft>
                <a:spcPts val="0"/>
              </a:spcAft>
              <a:buClr>
                <a:schemeClr val="dk1"/>
              </a:buClr>
              <a:buSzPts val="2800"/>
              <a:buChar char="○"/>
            </a:pPr>
            <a:r>
              <a:rPr lang="en-US"/>
              <a:t>Half done transaction may leave data as incomplete state.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Atomicity</a:t>
            </a:r>
            <a:endParaRPr/>
          </a:p>
        </p:txBody>
      </p:sp>
      <p:sp>
        <p:nvSpPr>
          <p:cNvPr id="185" name="Google Shape;18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This property states that a transaction must be treated as an atomic unit, that is, either all of its operations are executed or none.</a:t>
            </a:r>
            <a:endParaRPr/>
          </a:p>
          <a:p>
            <a:pPr indent="-342900" lvl="0" marL="342900" rtl="0" algn="l">
              <a:spcBef>
                <a:spcPts val="640"/>
              </a:spcBef>
              <a:spcAft>
                <a:spcPts val="0"/>
              </a:spcAft>
              <a:buClr>
                <a:schemeClr val="dk1"/>
              </a:buClr>
              <a:buSzPts val="3200"/>
              <a:buChar char="●"/>
            </a:pPr>
            <a:r>
              <a:rPr lang="en-US"/>
              <a:t> There must be no state in a database where a transaction is left partially completed. </a:t>
            </a:r>
            <a:endParaRPr/>
          </a:p>
          <a:p>
            <a:pPr indent="-342900" lvl="0" marL="342900" rtl="0" algn="l">
              <a:spcBef>
                <a:spcPts val="640"/>
              </a:spcBef>
              <a:spcAft>
                <a:spcPts val="0"/>
              </a:spcAft>
              <a:buClr>
                <a:schemeClr val="dk1"/>
              </a:buClr>
              <a:buSzPts val="3200"/>
              <a:buChar char="●"/>
            </a:pPr>
            <a:r>
              <a:rPr lang="en-US"/>
              <a:t>States should be defined either before the execution of the transaction or after the execution/abortion/failure of the transaction.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Consistency</a:t>
            </a:r>
            <a:endParaRPr/>
          </a:p>
        </p:txBody>
      </p:sp>
      <p:sp>
        <p:nvSpPr>
          <p:cNvPr id="191" name="Google Shape;19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database must remain in a consistent state after any transaction.</a:t>
            </a:r>
            <a:endParaRPr/>
          </a:p>
          <a:p>
            <a:pPr indent="-342900" lvl="0" marL="342900" rtl="0" algn="l">
              <a:spcBef>
                <a:spcPts val="640"/>
              </a:spcBef>
              <a:spcAft>
                <a:spcPts val="0"/>
              </a:spcAft>
              <a:buClr>
                <a:schemeClr val="dk1"/>
              </a:buClr>
              <a:buSzPts val="3200"/>
              <a:buChar char="●"/>
            </a:pPr>
            <a:r>
              <a:rPr lang="en-US"/>
              <a:t> No transaction should have any adverse effect on the data residing in the database. </a:t>
            </a:r>
            <a:endParaRPr/>
          </a:p>
          <a:p>
            <a:pPr indent="-342900" lvl="0" marL="342900" rtl="0" algn="l">
              <a:spcBef>
                <a:spcPts val="640"/>
              </a:spcBef>
              <a:spcAft>
                <a:spcPts val="0"/>
              </a:spcAft>
              <a:buClr>
                <a:schemeClr val="dk1"/>
              </a:buClr>
              <a:buSzPts val="3200"/>
              <a:buChar char="●"/>
            </a:pPr>
            <a:r>
              <a:rPr lang="en-US"/>
              <a:t>If the database was in a consistent state before the execution of a transaction, it must remain consistent after the execution of the transaction as well.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Cont..</a:t>
            </a:r>
            <a:endParaRPr/>
          </a:p>
        </p:txBody>
      </p:sp>
      <p:sp>
        <p:nvSpPr>
          <p:cNvPr id="197" name="Google Shape;19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Consistent state is a database state in which all valid data will be written to the database.</a:t>
            </a:r>
            <a:endParaRPr/>
          </a:p>
          <a:p>
            <a:pPr indent="-342900" lvl="0" marL="342900" rtl="0" algn="l">
              <a:spcBef>
                <a:spcPts val="640"/>
              </a:spcBef>
              <a:spcAft>
                <a:spcPts val="0"/>
              </a:spcAft>
              <a:buClr>
                <a:schemeClr val="dk1"/>
              </a:buClr>
              <a:buSzPts val="3200"/>
              <a:buChar char="●"/>
            </a:pPr>
            <a:r>
              <a:rPr lang="en-US"/>
              <a:t>If transaction violates some consistency rule, the whole transaction will be rolled back and the database will be restored to its previous consistent sate with those rules. </a:t>
            </a:r>
            <a:endParaRPr/>
          </a:p>
          <a:p>
            <a:pPr indent="-342900" lvl="0" marL="342900" rtl="0" algn="l">
              <a:spcBef>
                <a:spcPts val="640"/>
              </a:spcBef>
              <a:spcAft>
                <a:spcPts val="0"/>
              </a:spcAft>
              <a:buClr>
                <a:schemeClr val="dk1"/>
              </a:buClr>
              <a:buSzPts val="3200"/>
              <a:buChar char="●"/>
            </a:pPr>
            <a:r>
              <a:rPr lang="en-US"/>
              <a:t>On the other hand if a transaction is executed successfully then it will take the database from one consistent state to another consistent state.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03" name="Google Shape;20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DBMS should handle inconsistency and also ensure that the database is clean at the end of each transaction.</a:t>
            </a:r>
            <a:endParaRPr/>
          </a:p>
          <a:p>
            <a:pPr indent="-342900" lvl="0" marL="342900" rtl="0" algn="l">
              <a:spcBef>
                <a:spcPts val="640"/>
              </a:spcBef>
              <a:spcAft>
                <a:spcPts val="0"/>
              </a:spcAft>
              <a:buClr>
                <a:schemeClr val="dk1"/>
              </a:buClr>
              <a:buSzPts val="3200"/>
              <a:buChar char="●"/>
            </a:pPr>
            <a:r>
              <a:rPr lang="en-US"/>
              <a:t>Consistency means transaction will never leave your database in a half finished (inconsistent) state.  </a:t>
            </a:r>
            <a:endParaRPr/>
          </a:p>
          <a:p>
            <a:pPr indent="-342900" lvl="0" marL="342900" rtl="0" algn="l">
              <a:spcBef>
                <a:spcPts val="640"/>
              </a:spcBef>
              <a:spcAft>
                <a:spcPts val="0"/>
              </a:spcAft>
              <a:buClr>
                <a:schemeClr val="dk1"/>
              </a:buClr>
              <a:buSzPts val="3200"/>
              <a:buChar char="●"/>
            </a:pPr>
            <a:r>
              <a:rPr lang="en-US"/>
              <a:t>If one part of the transaction fails all of the pending changed made by that transaction are rolled back.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a:t>
            </a:r>
            <a:br>
              <a:rPr lang="en-US"/>
            </a:br>
            <a:r>
              <a:rPr lang="en-US"/>
              <a:t>Money transfer</a:t>
            </a:r>
            <a:endParaRPr/>
          </a:p>
        </p:txBody>
      </p:sp>
      <p:sp>
        <p:nvSpPr>
          <p:cNvPr id="209" name="Google Shape;209;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Initially</a:t>
            </a:r>
            <a:r>
              <a:rPr lang="en-US"/>
              <a:t> total balance in accounts A 1000 and B is 5000 rs. Sum of balance in both the accounts is 6000rs. </a:t>
            </a:r>
            <a:endParaRPr/>
          </a:p>
          <a:p>
            <a:pPr indent="-342900" lvl="0" marL="342900" rtl="0" algn="l">
              <a:spcBef>
                <a:spcPts val="640"/>
              </a:spcBef>
              <a:spcAft>
                <a:spcPts val="0"/>
              </a:spcAft>
              <a:buClr>
                <a:schemeClr val="dk1"/>
              </a:buClr>
              <a:buSzPts val="3200"/>
              <a:buChar char="●"/>
            </a:pPr>
            <a:r>
              <a:rPr lang="en-US"/>
              <a:t>If failure occur after write (A) but before write (B) then system may lose 100 rs in calculation. </a:t>
            </a:r>
            <a:endParaRPr/>
          </a:p>
          <a:p>
            <a:pPr indent="-342900" lvl="0" marL="342900" rtl="0" algn="l">
              <a:spcBef>
                <a:spcPts val="640"/>
              </a:spcBef>
              <a:spcAft>
                <a:spcPts val="0"/>
              </a:spcAft>
              <a:buClr>
                <a:schemeClr val="dk1"/>
              </a:buClr>
              <a:buSzPts val="3200"/>
              <a:buChar char="●"/>
            </a:pPr>
            <a:r>
              <a:rPr lang="en-US"/>
              <a:t>This is called inconsistency which is not allowed.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Isolation</a:t>
            </a:r>
            <a:endParaRPr/>
          </a:p>
        </p:txBody>
      </p:sp>
      <p:sp>
        <p:nvSpPr>
          <p:cNvPr id="215" name="Google Shape;215;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a database system where more than one transaction are being executed simultaneously and in parallel, the property of isolation states that all the transactions will be carried out and executed as if it is the only transaction in the system. </a:t>
            </a:r>
            <a:endParaRPr/>
          </a:p>
          <a:p>
            <a:pPr indent="-342900" lvl="0" marL="342900" rtl="0" algn="l">
              <a:spcBef>
                <a:spcPts val="640"/>
              </a:spcBef>
              <a:spcAft>
                <a:spcPts val="0"/>
              </a:spcAft>
              <a:buClr>
                <a:schemeClr val="dk1"/>
              </a:buClr>
              <a:buSzPts val="3200"/>
              <a:buChar char="●"/>
            </a:pPr>
            <a:r>
              <a:rPr lang="en-US"/>
              <a:t>No transaction will </a:t>
            </a:r>
            <a:r>
              <a:rPr lang="en-US">
                <a:solidFill>
                  <a:srgbClr val="FF0000"/>
                </a:solidFill>
              </a:rPr>
              <a:t>affect the existence</a:t>
            </a:r>
            <a:r>
              <a:rPr lang="en-US"/>
              <a:t> of any other transaction.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1" name="Google Shape;22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Isolation property ensures that each transaction must remain unaware of other concurrently executing transactions. </a:t>
            </a:r>
            <a:endParaRPr/>
          </a:p>
          <a:p>
            <a:pPr indent="-342900" lvl="0" marL="342900" rtl="0" algn="l">
              <a:spcBef>
                <a:spcPts val="640"/>
              </a:spcBef>
              <a:spcAft>
                <a:spcPts val="0"/>
              </a:spcAft>
              <a:buClr>
                <a:schemeClr val="dk1"/>
              </a:buClr>
              <a:buSzPts val="3200"/>
              <a:buChar char="●"/>
            </a:pPr>
            <a:r>
              <a:rPr lang="en-US"/>
              <a:t>Isolation property keeps multiple transactions separated from each other until they are completed.</a:t>
            </a:r>
            <a:endParaRPr/>
          </a:p>
          <a:p>
            <a:pPr indent="-342900" lvl="0" marL="342900" rtl="0" algn="l">
              <a:spcBef>
                <a:spcPts val="640"/>
              </a:spcBef>
              <a:spcAft>
                <a:spcPts val="0"/>
              </a:spcAft>
              <a:buClr>
                <a:schemeClr val="dk1"/>
              </a:buClr>
              <a:buSzPts val="3200"/>
              <a:buChar char="●"/>
            </a:pPr>
            <a:r>
              <a:rPr lang="en-US"/>
              <a:t>Operations occurring in a transaction (insert,update) are invisible to other transaction until transaction commit or rollback.</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7" name="Google Shape;22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For example, when a transaction changes a bank account balance other transactions can not see the new balance until the transaction commits.</a:t>
            </a:r>
            <a:endParaRPr/>
          </a:p>
          <a:p>
            <a:pPr indent="-342900" lvl="0" marL="342900" rtl="0" algn="l">
              <a:spcBef>
                <a:spcPts val="640"/>
              </a:spcBef>
              <a:spcAft>
                <a:spcPts val="0"/>
              </a:spcAft>
              <a:buClr>
                <a:schemeClr val="dk1"/>
              </a:buClr>
              <a:buSzPts val="3200"/>
              <a:buChar char="●"/>
            </a:pPr>
            <a:r>
              <a:rPr lang="en-US"/>
              <a:t>Each transaction is unaware of other transactions executing in the system.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 </a:t>
            </a:r>
            <a:br>
              <a:rPr lang="en-US"/>
            </a:br>
            <a:r>
              <a:rPr lang="en-US"/>
              <a:t>money transfer</a:t>
            </a:r>
            <a:endParaRPr/>
          </a:p>
        </p:txBody>
      </p:sp>
      <p:sp>
        <p:nvSpPr>
          <p:cNvPr id="233" name="Google Shape;23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database is temporarily inconsistent while above transaction is executing with the deducted total written to A and the increased total is not written to account B.</a:t>
            </a:r>
            <a:endParaRPr/>
          </a:p>
          <a:p>
            <a:pPr indent="-342900" lvl="0" marL="342900" rtl="0" algn="l">
              <a:spcBef>
                <a:spcPts val="0"/>
              </a:spcBef>
              <a:spcAft>
                <a:spcPts val="0"/>
              </a:spcAft>
              <a:buClr>
                <a:schemeClr val="dk1"/>
              </a:buClr>
              <a:buSzPts val="3200"/>
              <a:buChar char="●"/>
            </a:pPr>
            <a:r>
              <a:rPr lang="en-US"/>
              <a:t> if some other concurrently running transaction reads balance of account A and B at this intermediate point and computes A+B, it will observe an inconsistent value 5900.</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7" name="Google Shape;7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Recovery System</a:t>
            </a:r>
            <a:endParaRPr/>
          </a:p>
          <a:p>
            <a:pPr indent="-342900" lvl="0" marL="342900" rtl="0" algn="l">
              <a:spcBef>
                <a:spcPts val="640"/>
              </a:spcBef>
              <a:spcAft>
                <a:spcPts val="0"/>
              </a:spcAft>
              <a:buClr>
                <a:schemeClr val="dk1"/>
              </a:buClr>
              <a:buSzPts val="3200"/>
              <a:buChar char="●"/>
            </a:pPr>
            <a:r>
              <a:rPr lang="en-US"/>
              <a:t>Failure classification </a:t>
            </a:r>
            <a:endParaRPr/>
          </a:p>
          <a:p>
            <a:pPr indent="-342900" lvl="0" marL="342900" rtl="0" algn="l">
              <a:spcBef>
                <a:spcPts val="640"/>
              </a:spcBef>
              <a:spcAft>
                <a:spcPts val="0"/>
              </a:spcAft>
              <a:buClr>
                <a:schemeClr val="dk1"/>
              </a:buClr>
              <a:buSzPts val="3200"/>
              <a:buChar char="●"/>
            </a:pPr>
            <a:r>
              <a:rPr lang="en-US"/>
              <a:t>Log based recovery</a:t>
            </a:r>
            <a:endParaRPr/>
          </a:p>
          <a:p>
            <a:pPr indent="-342900" lvl="0" marL="342900" rtl="0" algn="l">
              <a:spcBef>
                <a:spcPts val="640"/>
              </a:spcBef>
              <a:spcAft>
                <a:spcPts val="0"/>
              </a:spcAft>
              <a:buClr>
                <a:schemeClr val="dk1"/>
              </a:buClr>
              <a:buSzPts val="3200"/>
              <a:buChar char="●"/>
            </a:pPr>
            <a:r>
              <a:rPr lang="en-US"/>
              <a:t>ARIES</a:t>
            </a:r>
            <a:endParaRPr/>
          </a:p>
          <a:p>
            <a:pPr indent="-342900" lvl="0" marL="342900" rtl="0" algn="l">
              <a:spcBef>
                <a:spcPts val="640"/>
              </a:spcBef>
              <a:spcAft>
                <a:spcPts val="0"/>
              </a:spcAft>
              <a:buClr>
                <a:schemeClr val="dk1"/>
              </a:buClr>
              <a:buSzPts val="3200"/>
              <a:buChar char="●"/>
            </a:pPr>
            <a:r>
              <a:rPr lang="en-US"/>
              <a:t>Checkpoint</a:t>
            </a:r>
            <a:endParaRPr/>
          </a:p>
          <a:p>
            <a:pPr indent="-342900" lvl="0" marL="342900" rtl="0" algn="l">
              <a:spcBef>
                <a:spcPts val="640"/>
              </a:spcBef>
              <a:spcAft>
                <a:spcPts val="0"/>
              </a:spcAft>
              <a:buClr>
                <a:schemeClr val="dk1"/>
              </a:buClr>
              <a:buSzPts val="3200"/>
              <a:buChar char="●"/>
            </a:pPr>
            <a:r>
              <a:rPr lang="en-US"/>
              <a:t>Shadow paging</a:t>
            </a:r>
            <a:endParaRPr/>
          </a:p>
          <a:p>
            <a:pPr indent="-342900" lvl="0" marL="342900" rtl="0" algn="l">
              <a:spcBef>
                <a:spcPts val="640"/>
              </a:spcBef>
              <a:spcAft>
                <a:spcPts val="0"/>
              </a:spcAft>
              <a:buClr>
                <a:schemeClr val="dk1"/>
              </a:buClr>
              <a:buSzPts val="3200"/>
              <a:buChar char="●"/>
            </a:pPr>
            <a:r>
              <a:rPr lang="en-US"/>
              <a:t>Deadlock Handling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39" name="Google Shape;239;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If that other transaction wants to perform updates on account A and B based on the inconsistent value 5900 that it read, then database may left in an inconsistent state.</a:t>
            </a:r>
            <a:endParaRPr/>
          </a:p>
          <a:p>
            <a:pPr indent="-342900" lvl="0" marL="342900" rtl="0" algn="l">
              <a:spcBef>
                <a:spcPts val="640"/>
              </a:spcBef>
              <a:spcAft>
                <a:spcPts val="0"/>
              </a:spcAft>
              <a:buClr>
                <a:schemeClr val="dk1"/>
              </a:buClr>
              <a:buSzPts val="3200"/>
              <a:buChar char="●"/>
            </a:pPr>
            <a:r>
              <a:rPr lang="en-US"/>
              <a:t>A way to avoid the problem of concurrently executing transaction is to </a:t>
            </a:r>
            <a:r>
              <a:rPr lang="en-US">
                <a:solidFill>
                  <a:srgbClr val="FF0000"/>
                </a:solidFill>
              </a:rPr>
              <a:t>execute one transaction at a time.</a:t>
            </a:r>
            <a:r>
              <a:rPr lang="en-US"/>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Durability</a:t>
            </a:r>
            <a:r>
              <a:rPr lang="en-US"/>
              <a:t> </a:t>
            </a:r>
            <a:endParaRPr/>
          </a:p>
        </p:txBody>
      </p:sp>
      <p:sp>
        <p:nvSpPr>
          <p:cNvPr id="245" name="Google Shape;24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2800"/>
              <a:buChar char="●"/>
            </a:pPr>
            <a:r>
              <a:rPr lang="en-US" sz="2800"/>
              <a:t>The database should be durable enough to hold all its latest updates even if the system fails or restarts.</a:t>
            </a:r>
            <a:endParaRPr/>
          </a:p>
          <a:p>
            <a:pPr indent="-342900" lvl="0" marL="342900" rtl="0" algn="l">
              <a:spcBef>
                <a:spcPts val="560"/>
              </a:spcBef>
              <a:spcAft>
                <a:spcPts val="0"/>
              </a:spcAft>
              <a:buClr>
                <a:schemeClr val="dk1"/>
              </a:buClr>
              <a:buSzPts val="2800"/>
              <a:buChar char="●"/>
            </a:pPr>
            <a:r>
              <a:rPr lang="en-US" sz="2800"/>
              <a:t> If a transaction updates a chunk of data in a database and commits, then the database will hold the modified data.</a:t>
            </a:r>
            <a:endParaRPr/>
          </a:p>
          <a:p>
            <a:pPr indent="-342900" lvl="0" marL="342900" rtl="0" algn="l">
              <a:spcBef>
                <a:spcPts val="560"/>
              </a:spcBef>
              <a:spcAft>
                <a:spcPts val="0"/>
              </a:spcAft>
              <a:buClr>
                <a:schemeClr val="dk1"/>
              </a:buClr>
              <a:buSzPts val="2800"/>
              <a:buChar char="●"/>
            </a:pPr>
            <a:r>
              <a:rPr lang="en-US" sz="2800"/>
              <a:t> If a transaction commits but the system fails before the data could be written on to the disk, then that data will be updated once the system springs back into action.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51" name="Google Shape;25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result of a transaction that has been successfully committed to the database will remain unchanged even after database fails.</a:t>
            </a:r>
            <a:endParaRPr/>
          </a:p>
          <a:p>
            <a:pPr indent="-342900" lvl="0" marL="342900" rtl="0" algn="l">
              <a:spcBef>
                <a:spcPts val="640"/>
              </a:spcBef>
              <a:spcAft>
                <a:spcPts val="0"/>
              </a:spcAft>
              <a:buClr>
                <a:schemeClr val="dk1"/>
              </a:buClr>
              <a:buSzPts val="3200"/>
              <a:buChar char="●"/>
            </a:pPr>
            <a:r>
              <a:rPr lang="en-US"/>
              <a:t>Changes made during a transaction are permanent once the transaction commits.</a:t>
            </a:r>
            <a:endParaRPr/>
          </a:p>
          <a:p>
            <a:pPr indent="-342900" lvl="0" marL="342900" rtl="0" algn="l">
              <a:spcBef>
                <a:spcPts val="640"/>
              </a:spcBef>
              <a:spcAft>
                <a:spcPts val="0"/>
              </a:spcAft>
              <a:buClr>
                <a:schemeClr val="dk1"/>
              </a:buClr>
              <a:buSzPts val="3200"/>
              <a:buChar char="●"/>
            </a:pPr>
            <a:r>
              <a:rPr lang="en-US"/>
              <a:t>Even if database server is fails in between the transaction it will return to consistent state when it is restarted.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57" name="Google Shape;25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29565" lvl="0" marL="342900" rtl="0" algn="l">
              <a:spcBef>
                <a:spcPts val="0"/>
              </a:spcBef>
              <a:spcAft>
                <a:spcPts val="0"/>
              </a:spcAft>
              <a:buClr>
                <a:schemeClr val="dk1"/>
              </a:buClr>
              <a:buSzPct val="100000"/>
              <a:buChar char="●"/>
            </a:pPr>
            <a:r>
              <a:rPr lang="en-US" sz="2800"/>
              <a:t>The database handles durability by </a:t>
            </a:r>
            <a:r>
              <a:rPr lang="en-US" sz="2800">
                <a:solidFill>
                  <a:srgbClr val="FF0000"/>
                </a:solidFill>
              </a:rPr>
              <a:t>transaction log.</a:t>
            </a:r>
            <a:r>
              <a:rPr lang="en-US" sz="2800"/>
              <a:t> </a:t>
            </a:r>
            <a:endParaRPr/>
          </a:p>
          <a:p>
            <a:pPr indent="-329565" lvl="0" marL="342900" rtl="0" algn="l">
              <a:spcBef>
                <a:spcPts val="560"/>
              </a:spcBef>
              <a:spcAft>
                <a:spcPts val="0"/>
              </a:spcAft>
              <a:buClr>
                <a:schemeClr val="dk1"/>
              </a:buClr>
              <a:buSzPct val="100000"/>
              <a:buChar char="●"/>
            </a:pPr>
            <a:r>
              <a:rPr lang="en-US" sz="2800"/>
              <a:t>Once the execution of above transaction  completes successfully and the user will be notified that the transfer of amount has taken place if there is no system failure in this transfer of funds.</a:t>
            </a:r>
            <a:endParaRPr/>
          </a:p>
          <a:p>
            <a:pPr indent="-329565" lvl="0" marL="342900" rtl="0" algn="l">
              <a:spcBef>
                <a:spcPts val="560"/>
              </a:spcBef>
              <a:spcAft>
                <a:spcPts val="0"/>
              </a:spcAft>
              <a:buClr>
                <a:schemeClr val="dk1"/>
              </a:buClr>
              <a:buSzPct val="100000"/>
              <a:buChar char="●"/>
            </a:pPr>
            <a:r>
              <a:rPr lang="en-US" sz="2800"/>
              <a:t>The durability property guarantees that all the changes made by transaction on the database will be available </a:t>
            </a:r>
            <a:r>
              <a:rPr lang="en-US" sz="2800">
                <a:solidFill>
                  <a:srgbClr val="FF0000"/>
                </a:solidFill>
              </a:rPr>
              <a:t>permanently</a:t>
            </a:r>
            <a:r>
              <a:rPr lang="en-US" sz="2800"/>
              <a:t> although there is any type of failure after the transaction completes execution. </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63" name="Google Shape;263;p35"/>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264" name="Google Shape;26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Introduction</a:t>
            </a:r>
            <a:endParaRPr/>
          </a:p>
        </p:txBody>
      </p:sp>
      <p:sp>
        <p:nvSpPr>
          <p:cNvPr id="83" name="Google Shape;8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Single SQL command is sent to database server as a query and server will reply with answer. </a:t>
            </a:r>
            <a:endParaRPr/>
          </a:p>
          <a:p>
            <a:pPr indent="-342900" lvl="0" marL="342900" rtl="0" algn="l">
              <a:spcBef>
                <a:spcPts val="640"/>
              </a:spcBef>
              <a:spcAft>
                <a:spcPts val="0"/>
              </a:spcAft>
              <a:buClr>
                <a:schemeClr val="dk1"/>
              </a:buClr>
              <a:buSzPts val="3200"/>
              <a:buChar char="●"/>
            </a:pPr>
            <a:r>
              <a:rPr lang="en-US"/>
              <a:t>Multiple SQL command are sent to database server which are executed one after other.</a:t>
            </a:r>
            <a:endParaRPr/>
          </a:p>
          <a:p>
            <a:pPr indent="-342900" lvl="0" marL="342900" rtl="0" algn="l">
              <a:spcBef>
                <a:spcPts val="640"/>
              </a:spcBef>
              <a:spcAft>
                <a:spcPts val="0"/>
              </a:spcAft>
              <a:buClr>
                <a:schemeClr val="dk1"/>
              </a:buClr>
              <a:buSzPts val="3200"/>
              <a:buChar char="●"/>
            </a:pPr>
            <a:r>
              <a:rPr lang="en-US"/>
              <a:t>In place of sending one by one sql command to server we can combine multiple operations that are logically similar and send to server as a single logical unit is called as </a:t>
            </a:r>
            <a:r>
              <a:rPr lang="en-US">
                <a:solidFill>
                  <a:srgbClr val="FF0000"/>
                </a:solidFill>
              </a:rPr>
              <a:t>transaction.</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Transferring Rs.100 from one account to another.</a:t>
            </a:r>
            <a:endParaRPr/>
          </a:p>
        </p:txBody>
      </p:sp>
      <p:sp>
        <p:nvSpPr>
          <p:cNvPr id="89" name="Google Shape;8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800"/>
              <a:buChar char="○"/>
            </a:pPr>
            <a:r>
              <a:rPr lang="en-US"/>
              <a:t>1. withdraw Rs.100 from account1 </a:t>
            </a:r>
            <a:endParaRPr/>
          </a:p>
          <a:p>
            <a:pPr indent="-285750" lvl="1" marL="742950" rtl="0" algn="l">
              <a:spcBef>
                <a:spcPts val="560"/>
              </a:spcBef>
              <a:spcAft>
                <a:spcPts val="0"/>
              </a:spcAft>
              <a:buClr>
                <a:schemeClr val="dk1"/>
              </a:buClr>
              <a:buSzPts val="2800"/>
              <a:buChar char="○"/>
            </a:pPr>
            <a:r>
              <a:rPr lang="en-US"/>
              <a:t>2. deposit Rs.100 to account2</a:t>
            </a:r>
            <a:endParaRPr/>
          </a:p>
          <a:p>
            <a:pPr indent="-342900" lvl="0" marL="342900" rtl="0" algn="l">
              <a:spcBef>
                <a:spcPts val="640"/>
              </a:spcBef>
              <a:spcAft>
                <a:spcPts val="0"/>
              </a:spcAft>
              <a:buClr>
                <a:schemeClr val="dk1"/>
              </a:buClr>
              <a:buSzPts val="3200"/>
              <a:buChar char="●"/>
            </a:pPr>
            <a:r>
              <a:rPr lang="en-US"/>
              <a:t>Simple query fired on database is called as SQL operation.</a:t>
            </a:r>
            <a:endParaRPr/>
          </a:p>
          <a:p>
            <a:pPr indent="-342900" lvl="0" marL="342900" rtl="0" algn="l">
              <a:spcBef>
                <a:spcPts val="640"/>
              </a:spcBef>
              <a:spcAft>
                <a:spcPts val="0"/>
              </a:spcAft>
              <a:buClr>
                <a:schemeClr val="dk1"/>
              </a:buClr>
              <a:buSzPts val="3200"/>
              <a:buChar char="●"/>
            </a:pPr>
            <a:r>
              <a:rPr lang="en-US"/>
              <a:t>collection of multiple operations that forms a single logical unit is called as </a:t>
            </a:r>
            <a:r>
              <a:rPr lang="en-US">
                <a:solidFill>
                  <a:srgbClr val="FF0000"/>
                </a:solidFill>
              </a:rPr>
              <a:t>transaction.</a:t>
            </a:r>
            <a:endParaRPr>
              <a:solidFill>
                <a:srgbClr val="FF0000"/>
              </a:solidFill>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95" name="Google Shape;9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Char char="●"/>
            </a:pPr>
            <a:r>
              <a:rPr lang="en-US">
                <a:solidFill>
                  <a:srgbClr val="FF0000"/>
                </a:solidFill>
              </a:rPr>
              <a:t>A transaction is a sequence of one or more SQL statements that combined together to form a single logical unit of work.</a:t>
            </a:r>
            <a:endParaRPr>
              <a:solidFill>
                <a:srgbClr val="FF0000"/>
              </a:solidFill>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Types of operations that can be done inside transaction. </a:t>
            </a:r>
            <a:endParaRPr/>
          </a:p>
          <a:p>
            <a:pPr indent="-285750" lvl="1" marL="742950" rtl="0" algn="l">
              <a:spcBef>
                <a:spcPts val="560"/>
              </a:spcBef>
              <a:spcAft>
                <a:spcPts val="0"/>
              </a:spcAft>
              <a:buClr>
                <a:schemeClr val="dk1"/>
              </a:buClr>
              <a:buSzPts val="2800"/>
              <a:buChar char="○"/>
            </a:pPr>
            <a:r>
              <a:rPr lang="en-US"/>
              <a:t>Read</a:t>
            </a:r>
            <a:endParaRPr/>
          </a:p>
          <a:p>
            <a:pPr indent="-285750" lvl="1" marL="742950" rtl="0" algn="l">
              <a:spcBef>
                <a:spcPts val="560"/>
              </a:spcBef>
              <a:spcAft>
                <a:spcPts val="0"/>
              </a:spcAft>
              <a:buClr>
                <a:schemeClr val="dk1"/>
              </a:buClr>
              <a:buSzPts val="2800"/>
              <a:buChar char="○"/>
            </a:pPr>
            <a:r>
              <a:rPr lang="en-US"/>
              <a:t>Write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Read operation</a:t>
            </a:r>
            <a:endParaRPr/>
          </a:p>
        </p:txBody>
      </p:sp>
      <p:sp>
        <p:nvSpPr>
          <p:cNvPr id="101" name="Google Shape;10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Read operation transfers data item from the database to a local buffer of the transaction that executed the read operation. </a:t>
            </a:r>
            <a:endParaRPr/>
          </a:p>
          <a:p>
            <a:pPr indent="-342900" lvl="0" marL="342900" rtl="0" algn="l">
              <a:spcBef>
                <a:spcPts val="640"/>
              </a:spcBef>
              <a:spcAft>
                <a:spcPts val="0"/>
              </a:spcAft>
              <a:buClr>
                <a:schemeClr val="dk1"/>
              </a:buClr>
              <a:buSzPts val="3200"/>
              <a:buChar char="●"/>
            </a:pPr>
            <a:r>
              <a:rPr lang="en-US"/>
              <a:t>EG: select * from students;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Write operation</a:t>
            </a:r>
            <a:endParaRPr/>
          </a:p>
        </p:txBody>
      </p:sp>
      <p:sp>
        <p:nvSpPr>
          <p:cNvPr id="107" name="Google Shape;10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Write operation transfer data from local memory to database.</a:t>
            </a:r>
            <a:endParaRPr/>
          </a:p>
          <a:p>
            <a:pPr indent="-342900" lvl="0" marL="342900" rtl="0" algn="l">
              <a:spcBef>
                <a:spcPts val="640"/>
              </a:spcBef>
              <a:spcAft>
                <a:spcPts val="0"/>
              </a:spcAft>
              <a:buClr>
                <a:schemeClr val="dk1"/>
              </a:buClr>
              <a:buSzPts val="3200"/>
              <a:buChar char="●"/>
            </a:pPr>
            <a:r>
              <a:rPr lang="en-US"/>
              <a:t>EG: update student</a:t>
            </a:r>
            <a:endParaRPr/>
          </a:p>
          <a:p>
            <a:pPr indent="0" lvl="0" marL="0" rtl="0" algn="l">
              <a:spcBef>
                <a:spcPts val="640"/>
              </a:spcBef>
              <a:spcAft>
                <a:spcPts val="0"/>
              </a:spcAft>
              <a:buClr>
                <a:schemeClr val="dk1"/>
              </a:buClr>
              <a:buSzPts val="3200"/>
              <a:buNone/>
            </a:pPr>
            <a:r>
              <a:rPr lang="en-US"/>
              <a:t>      SET Name=‘Bhavana’</a:t>
            </a:r>
            <a:endParaRPr/>
          </a:p>
          <a:p>
            <a:pPr indent="0" lvl="0" marL="0" rtl="0" algn="l">
              <a:spcBef>
                <a:spcPts val="640"/>
              </a:spcBef>
              <a:spcAft>
                <a:spcPts val="0"/>
              </a:spcAft>
              <a:buClr>
                <a:schemeClr val="dk1"/>
              </a:buClr>
              <a:buSzPts val="3200"/>
              <a:buNone/>
            </a:pPr>
            <a:r>
              <a:rPr lang="en-US"/>
              <a:t>      Where sid=1189;</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4000"/>
              <a:t>Sample implementation of transaction in SQL</a:t>
            </a:r>
            <a:endParaRPr sz="4000"/>
          </a:p>
        </p:txBody>
      </p:sp>
      <p:sp>
        <p:nvSpPr>
          <p:cNvPr id="113" name="Google Shape;11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20040" lvl="0" marL="342900" rtl="0" algn="l">
              <a:spcBef>
                <a:spcPts val="0"/>
              </a:spcBef>
              <a:spcAft>
                <a:spcPts val="0"/>
              </a:spcAft>
              <a:buClr>
                <a:schemeClr val="dk1"/>
              </a:buClr>
              <a:buSzPct val="100000"/>
              <a:buChar char="●"/>
            </a:pPr>
            <a:r>
              <a:rPr b="1" lang="en-US" sz="2400"/>
              <a:t>Begin transaction transfer</a:t>
            </a:r>
            <a:endParaRPr/>
          </a:p>
          <a:p>
            <a:pPr indent="0" lvl="1" marL="457200" rtl="0" algn="l">
              <a:spcBef>
                <a:spcPts val="360"/>
              </a:spcBef>
              <a:spcAft>
                <a:spcPts val="0"/>
              </a:spcAft>
              <a:buClr>
                <a:schemeClr val="dk1"/>
              </a:buClr>
              <a:buSzPct val="100000"/>
              <a:buNone/>
            </a:pPr>
            <a:r>
              <a:rPr lang="en-US" sz="1800"/>
              <a:t>Update accounts </a:t>
            </a:r>
            <a:endParaRPr/>
          </a:p>
          <a:p>
            <a:pPr indent="0" lvl="1" marL="457200" rtl="0" algn="l">
              <a:spcBef>
                <a:spcPts val="360"/>
              </a:spcBef>
              <a:spcAft>
                <a:spcPts val="0"/>
              </a:spcAft>
              <a:buClr>
                <a:schemeClr val="dk1"/>
              </a:buClr>
              <a:buSzPct val="100000"/>
              <a:buNone/>
            </a:pPr>
            <a:r>
              <a:rPr lang="en-US" sz="1800"/>
              <a:t>Set balance=balance-100</a:t>
            </a:r>
            <a:endParaRPr/>
          </a:p>
          <a:p>
            <a:pPr indent="0" lvl="1" marL="457200" rtl="0" algn="l">
              <a:spcBef>
                <a:spcPts val="360"/>
              </a:spcBef>
              <a:spcAft>
                <a:spcPts val="0"/>
              </a:spcAft>
              <a:buClr>
                <a:schemeClr val="dk1"/>
              </a:buClr>
              <a:buSzPct val="100000"/>
              <a:buNone/>
            </a:pPr>
            <a:r>
              <a:rPr lang="en-US" sz="1800"/>
              <a:t>Where account=A</a:t>
            </a:r>
            <a:endParaRPr/>
          </a:p>
          <a:p>
            <a:pPr indent="0" lvl="1" marL="457200" rtl="0" algn="l">
              <a:spcBef>
                <a:spcPts val="360"/>
              </a:spcBef>
              <a:spcAft>
                <a:spcPts val="0"/>
              </a:spcAft>
              <a:buClr>
                <a:schemeClr val="dk1"/>
              </a:buClr>
              <a:buSzPct val="100000"/>
              <a:buNone/>
            </a:pPr>
            <a:r>
              <a:t/>
            </a:r>
            <a:endParaRPr sz="1800"/>
          </a:p>
          <a:p>
            <a:pPr indent="0" lvl="1" marL="457200" rtl="0" algn="l">
              <a:spcBef>
                <a:spcPts val="360"/>
              </a:spcBef>
              <a:spcAft>
                <a:spcPts val="0"/>
              </a:spcAft>
              <a:buClr>
                <a:schemeClr val="dk1"/>
              </a:buClr>
              <a:buSzPct val="100000"/>
              <a:buNone/>
            </a:pPr>
            <a:r>
              <a:rPr lang="en-US" sz="1800"/>
              <a:t>Update accounts </a:t>
            </a:r>
            <a:endParaRPr/>
          </a:p>
          <a:p>
            <a:pPr indent="0" lvl="1" marL="457200" rtl="0" algn="l">
              <a:spcBef>
                <a:spcPts val="360"/>
              </a:spcBef>
              <a:spcAft>
                <a:spcPts val="0"/>
              </a:spcAft>
              <a:buClr>
                <a:schemeClr val="dk1"/>
              </a:buClr>
              <a:buSzPct val="100000"/>
              <a:buNone/>
            </a:pPr>
            <a:r>
              <a:rPr lang="en-US" sz="1800"/>
              <a:t>Set balance=balance+100</a:t>
            </a:r>
            <a:endParaRPr/>
          </a:p>
          <a:p>
            <a:pPr indent="0" lvl="1" marL="457200" rtl="0" algn="l">
              <a:spcBef>
                <a:spcPts val="360"/>
              </a:spcBef>
              <a:spcAft>
                <a:spcPts val="0"/>
              </a:spcAft>
              <a:buClr>
                <a:schemeClr val="dk1"/>
              </a:buClr>
              <a:buSzPct val="100000"/>
              <a:buNone/>
            </a:pPr>
            <a:r>
              <a:rPr lang="en-US" sz="1800"/>
              <a:t>Where account=B</a:t>
            </a:r>
            <a:endParaRPr/>
          </a:p>
          <a:p>
            <a:pPr indent="0" lvl="1" marL="457200" rtl="0" algn="l">
              <a:spcBef>
                <a:spcPts val="400"/>
              </a:spcBef>
              <a:spcAft>
                <a:spcPts val="0"/>
              </a:spcAft>
              <a:buClr>
                <a:schemeClr val="dk1"/>
              </a:buClr>
              <a:buSzPct val="100000"/>
              <a:buNone/>
            </a:pPr>
            <a:r>
              <a:t/>
            </a:r>
            <a:endParaRPr sz="2000"/>
          </a:p>
          <a:p>
            <a:pPr indent="0" lvl="1" marL="457200" rtl="0" algn="l">
              <a:spcBef>
                <a:spcPts val="400"/>
              </a:spcBef>
              <a:spcAft>
                <a:spcPts val="0"/>
              </a:spcAft>
              <a:buClr>
                <a:schemeClr val="dk1"/>
              </a:buClr>
              <a:buSzPct val="100000"/>
              <a:buNone/>
            </a:pPr>
            <a:r>
              <a:rPr lang="en-US" sz="2000"/>
              <a:t>If no errors then</a:t>
            </a:r>
            <a:endParaRPr/>
          </a:p>
          <a:p>
            <a:pPr indent="0" lvl="1" marL="457200" rtl="0" algn="l">
              <a:spcBef>
                <a:spcPts val="400"/>
              </a:spcBef>
              <a:spcAft>
                <a:spcPts val="0"/>
              </a:spcAft>
              <a:buClr>
                <a:schemeClr val="dk1"/>
              </a:buClr>
              <a:buSzPct val="100000"/>
              <a:buNone/>
            </a:pPr>
            <a:r>
              <a:rPr lang="en-US" sz="2000"/>
              <a:t>Commit transaction</a:t>
            </a:r>
            <a:endParaRPr/>
          </a:p>
          <a:p>
            <a:pPr indent="0" lvl="1" marL="457200" rtl="0" algn="l">
              <a:spcBef>
                <a:spcPts val="400"/>
              </a:spcBef>
              <a:spcAft>
                <a:spcPts val="0"/>
              </a:spcAft>
              <a:buClr>
                <a:schemeClr val="dk1"/>
              </a:buClr>
              <a:buSzPct val="100000"/>
              <a:buNone/>
            </a:pPr>
            <a:r>
              <a:rPr lang="en-US" sz="2000"/>
              <a:t>Else</a:t>
            </a:r>
            <a:endParaRPr/>
          </a:p>
          <a:p>
            <a:pPr indent="0" lvl="1" marL="457200" rtl="0" algn="l">
              <a:spcBef>
                <a:spcPts val="400"/>
              </a:spcBef>
              <a:spcAft>
                <a:spcPts val="0"/>
              </a:spcAft>
              <a:buClr>
                <a:schemeClr val="dk1"/>
              </a:buClr>
              <a:buSzPct val="100000"/>
              <a:buNone/>
            </a:pPr>
            <a:r>
              <a:rPr lang="en-US" sz="2000"/>
              <a:t>Rollback transaction</a:t>
            </a:r>
            <a:endParaRPr/>
          </a:p>
          <a:p>
            <a:pPr indent="0" lvl="1" marL="457200" rtl="0" algn="l">
              <a:spcBef>
                <a:spcPts val="400"/>
              </a:spcBef>
              <a:spcAft>
                <a:spcPts val="0"/>
              </a:spcAft>
              <a:buClr>
                <a:schemeClr val="dk1"/>
              </a:buClr>
              <a:buSzPct val="100000"/>
              <a:buNone/>
            </a:pPr>
            <a:r>
              <a:rPr lang="en-US" sz="2000"/>
              <a:t>End if</a:t>
            </a:r>
            <a:endParaRPr/>
          </a:p>
          <a:p>
            <a:pPr indent="0" lvl="1" marL="457200" rtl="0" algn="l">
              <a:spcBef>
                <a:spcPts val="400"/>
              </a:spcBef>
              <a:spcAft>
                <a:spcPts val="0"/>
              </a:spcAft>
              <a:buClr>
                <a:schemeClr val="dk1"/>
              </a:buClr>
              <a:buSzPct val="100000"/>
              <a:buNone/>
            </a:pPr>
            <a:r>
              <a:rPr b="1" lang="en-US" sz="2000"/>
              <a:t>End transaction transfer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