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http://customooxmlschemas.google.com/">
      <go:slidesCustomData xmlns:go="http://customooxmlschemas.google.com/" r:id="rId27" roundtripDataSignature="AMtx7mhfWmVggWM/QEU04TtuNS9zRXee7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827F8D7-9140-47EC-A318-33EFE769DA79}">
  <a:tblStyle styleId="{8827F8D7-9140-47EC-A318-33EFE769DA79}"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a:tcStyle>
        <a:fill>
          <a:solidFill>
            <a:srgbClr val="CFD7E7"/>
          </a:solidFill>
        </a:fill>
      </a:tcStyle>
    </a:band1H>
    <a:band2H>
      <a:tcTxStyle/>
    </a:band2H>
    <a:band1V>
      <a:tcTxStyle/>
      <a:tcStyle>
        <a:fill>
          <a:solidFill>
            <a:srgbClr val="CFD7E7"/>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7" Type="http://customschemas.google.com/relationships/presentationmetadata" Target="meta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0" name="Google Shape;130;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2" name="Google Shape;14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8" name="Google Shape;148;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5" name="Google Shape;155;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1" name="Google Shape;161;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5" name="Google Shape;75;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8" name="Google Shape;88;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4" name="Google Shape;94;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3" name="Shape 13"/>
        <p:cNvGrpSpPr/>
        <p:nvPr/>
      </p:nvGrpSpPr>
      <p:grpSpPr>
        <a:xfrm>
          <a:off x="0" y="0"/>
          <a:ext cx="0" cy="0"/>
          <a:chOff x="0" y="0"/>
          <a:chExt cx="0" cy="0"/>
        </a:xfrm>
      </p:grpSpPr>
      <p:sp>
        <p:nvSpPr>
          <p:cNvPr id="14" name="Google Shape;14;g1c409985e22_0_4"/>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5" name="Google Shape;15;g1c409985e22_0_4"/>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6" name="Google Shape;16;g1c409985e22_0_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g1c409985e22_0_39"/>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0" name="Google Shape;50;g1c409985e22_0_39"/>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1" name="Google Shape;51;g1c409985e22_0_3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g1c409985e22_0_4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4" name="Shape 54"/>
        <p:cNvGrpSpPr/>
        <p:nvPr/>
      </p:nvGrpSpPr>
      <p:grpSpPr>
        <a:xfrm>
          <a:off x="0" y="0"/>
          <a:ext cx="0" cy="0"/>
          <a:chOff x="0" y="0"/>
          <a:chExt cx="0" cy="0"/>
        </a:xfrm>
      </p:grpSpPr>
      <p:sp>
        <p:nvSpPr>
          <p:cNvPr id="55" name="Google Shape;55;g1c409985e22_0_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rtl="0" algn="ctr">
              <a:spcBef>
                <a:spcPts val="0"/>
              </a:spcBef>
              <a:spcAft>
                <a:spcPts val="0"/>
              </a:spcAft>
              <a:buSzPts val="2800"/>
              <a:buNone/>
              <a:defRPr/>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56" name="Google Shape;56;g1c409985e22_0_45"/>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rtl="0" algn="l">
              <a:spcBef>
                <a:spcPts val="360"/>
              </a:spcBef>
              <a:spcAft>
                <a:spcPts val="0"/>
              </a:spcAft>
              <a:buClr>
                <a:schemeClr val="dk1"/>
              </a:buClr>
              <a:buSzPts val="1800"/>
              <a:buChar char="●"/>
              <a:defRPr/>
            </a:lvl1pPr>
            <a:lvl2pPr indent="-342900" lvl="1" marL="914400" rtl="0" algn="l">
              <a:spcBef>
                <a:spcPts val="360"/>
              </a:spcBef>
              <a:spcAft>
                <a:spcPts val="0"/>
              </a:spcAft>
              <a:buClr>
                <a:schemeClr val="dk1"/>
              </a:buClr>
              <a:buSzPts val="1800"/>
              <a:buChar char="○"/>
              <a:defRPr/>
            </a:lvl2pPr>
            <a:lvl3pPr indent="-342900" lvl="2" marL="1371600" rtl="0" algn="l">
              <a:spcBef>
                <a:spcPts val="360"/>
              </a:spcBef>
              <a:spcAft>
                <a:spcPts val="0"/>
              </a:spcAft>
              <a:buClr>
                <a:schemeClr val="dk1"/>
              </a:buClr>
              <a:buSzPts val="1800"/>
              <a:buChar char="■"/>
              <a:defRPr/>
            </a:lvl3pPr>
            <a:lvl4pPr indent="-342900" lvl="3" marL="1828800" rtl="0" algn="l">
              <a:spcBef>
                <a:spcPts val="360"/>
              </a:spcBef>
              <a:spcAft>
                <a:spcPts val="0"/>
              </a:spcAft>
              <a:buClr>
                <a:schemeClr val="dk1"/>
              </a:buClr>
              <a:buSzPts val="1800"/>
              <a:buChar char="●"/>
              <a:defRPr/>
            </a:lvl4pPr>
            <a:lvl5pPr indent="-342900" lvl="4" marL="2286000" rtl="0" algn="l">
              <a:spcBef>
                <a:spcPts val="360"/>
              </a:spcBef>
              <a:spcAft>
                <a:spcPts val="0"/>
              </a:spcAft>
              <a:buClr>
                <a:schemeClr val="dk1"/>
              </a:buClr>
              <a:buSzPts val="1800"/>
              <a:buChar char="○"/>
              <a:defRPr/>
            </a:lvl5pPr>
            <a:lvl6pPr indent="-342900" lvl="5" marL="2743200" rtl="0" algn="l">
              <a:spcBef>
                <a:spcPts val="360"/>
              </a:spcBef>
              <a:spcAft>
                <a:spcPts val="0"/>
              </a:spcAft>
              <a:buClr>
                <a:schemeClr val="dk1"/>
              </a:buClr>
              <a:buSzPts val="1800"/>
              <a:buChar char="■"/>
              <a:defRPr/>
            </a:lvl6pPr>
            <a:lvl7pPr indent="-342900" lvl="6" marL="3200400" rtl="0" algn="l">
              <a:spcBef>
                <a:spcPts val="1200"/>
              </a:spcBef>
              <a:spcAft>
                <a:spcPts val="0"/>
              </a:spcAft>
              <a:buClr>
                <a:schemeClr val="dk1"/>
              </a:buClr>
              <a:buSzPts val="1800"/>
              <a:buChar char="●"/>
              <a:defRPr/>
            </a:lvl7pPr>
            <a:lvl8pPr indent="-342900" lvl="7" marL="3657600" rtl="0" algn="l">
              <a:spcBef>
                <a:spcPts val="1200"/>
              </a:spcBef>
              <a:spcAft>
                <a:spcPts val="0"/>
              </a:spcAft>
              <a:buClr>
                <a:schemeClr val="dk1"/>
              </a:buClr>
              <a:buSzPts val="1800"/>
              <a:buChar char="○"/>
              <a:defRPr/>
            </a:lvl8pPr>
            <a:lvl9pPr indent="-342900" lvl="8" marL="4114800" rtl="0" algn="l">
              <a:spcBef>
                <a:spcPts val="1200"/>
              </a:spcBef>
              <a:spcAft>
                <a:spcPts val="1200"/>
              </a:spcAft>
              <a:buClr>
                <a:schemeClr val="dk1"/>
              </a:buClr>
              <a:buSzPts val="1800"/>
              <a:buChar char="■"/>
              <a:defRPr/>
            </a:lvl9pPr>
          </a:lstStyle>
          <a:p/>
        </p:txBody>
      </p:sp>
      <p:sp>
        <p:nvSpPr>
          <p:cNvPr id="57" name="Google Shape;57;g1c409985e22_0_4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8" name="Google Shape;58;g1c409985e22_0_4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9" name="Google Shape;59;g1c409985e22_0_4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b="0" i="0" sz="1200" u="none" cap="none" strike="noStrike">
                <a:solidFill>
                  <a:srgbClr val="888888"/>
                </a:solidFill>
                <a:latin typeface="Calibri"/>
                <a:ea typeface="Calibri"/>
                <a:cs typeface="Calibri"/>
                <a:sym typeface="Calibri"/>
              </a:defRPr>
            </a:lvl1pPr>
            <a:lvl2pPr indent="0" lvl="1" marL="0" rtl="0" algn="r">
              <a:spcBef>
                <a:spcPts val="0"/>
              </a:spcBef>
              <a:buNone/>
              <a:defRPr b="0" i="0" sz="1200" u="none" cap="none" strike="noStrike">
                <a:solidFill>
                  <a:srgbClr val="888888"/>
                </a:solidFill>
                <a:latin typeface="Calibri"/>
                <a:ea typeface="Calibri"/>
                <a:cs typeface="Calibri"/>
                <a:sym typeface="Calibri"/>
              </a:defRPr>
            </a:lvl2pPr>
            <a:lvl3pPr indent="0" lvl="2" marL="0" rtl="0" algn="r">
              <a:spcBef>
                <a:spcPts val="0"/>
              </a:spcBef>
              <a:buNone/>
              <a:defRPr b="0" i="0" sz="1200" u="none" cap="none" strike="noStrike">
                <a:solidFill>
                  <a:srgbClr val="888888"/>
                </a:solidFill>
                <a:latin typeface="Calibri"/>
                <a:ea typeface="Calibri"/>
                <a:cs typeface="Calibri"/>
                <a:sym typeface="Calibri"/>
              </a:defRPr>
            </a:lvl3pPr>
            <a:lvl4pPr indent="0" lvl="3" marL="0" rtl="0" algn="r">
              <a:spcBef>
                <a:spcPts val="0"/>
              </a:spcBef>
              <a:buNone/>
              <a:defRPr b="0" i="0" sz="1200" u="none" cap="none" strike="noStrike">
                <a:solidFill>
                  <a:srgbClr val="888888"/>
                </a:solidFill>
                <a:latin typeface="Calibri"/>
                <a:ea typeface="Calibri"/>
                <a:cs typeface="Calibri"/>
                <a:sym typeface="Calibri"/>
              </a:defRPr>
            </a:lvl4pPr>
            <a:lvl5pPr indent="0" lvl="4" marL="0" rtl="0" algn="r">
              <a:spcBef>
                <a:spcPts val="0"/>
              </a:spcBef>
              <a:buNone/>
              <a:defRPr b="0" i="0" sz="1200" u="none" cap="none" strike="noStrike">
                <a:solidFill>
                  <a:srgbClr val="888888"/>
                </a:solidFill>
                <a:latin typeface="Calibri"/>
                <a:ea typeface="Calibri"/>
                <a:cs typeface="Calibri"/>
                <a:sym typeface="Calibri"/>
              </a:defRPr>
            </a:lvl5pPr>
            <a:lvl6pPr indent="0" lvl="5" marL="0" rtl="0" algn="r">
              <a:spcBef>
                <a:spcPts val="0"/>
              </a:spcBef>
              <a:buNone/>
              <a:defRPr b="0" i="0" sz="1200" u="none" cap="none" strike="noStrike">
                <a:solidFill>
                  <a:srgbClr val="888888"/>
                </a:solidFill>
                <a:latin typeface="Calibri"/>
                <a:ea typeface="Calibri"/>
                <a:cs typeface="Calibri"/>
                <a:sym typeface="Calibri"/>
              </a:defRPr>
            </a:lvl6pPr>
            <a:lvl7pPr indent="0" lvl="6" marL="0" rtl="0" algn="r">
              <a:spcBef>
                <a:spcPts val="0"/>
              </a:spcBef>
              <a:buNone/>
              <a:defRPr b="0" i="0" sz="1200" u="none" cap="none" strike="noStrike">
                <a:solidFill>
                  <a:srgbClr val="888888"/>
                </a:solidFill>
                <a:latin typeface="Calibri"/>
                <a:ea typeface="Calibri"/>
                <a:cs typeface="Calibri"/>
                <a:sym typeface="Calibri"/>
              </a:defRPr>
            </a:lvl7pPr>
            <a:lvl8pPr indent="0" lvl="7" marL="0" rtl="0" algn="r">
              <a:spcBef>
                <a:spcPts val="0"/>
              </a:spcBef>
              <a:buNone/>
              <a:defRPr b="0" i="0" sz="1200" u="none" cap="none" strike="noStrike">
                <a:solidFill>
                  <a:srgbClr val="888888"/>
                </a:solidFill>
                <a:latin typeface="Calibri"/>
                <a:ea typeface="Calibri"/>
                <a:cs typeface="Calibri"/>
                <a:sym typeface="Calibri"/>
              </a:defRPr>
            </a:lvl8pPr>
            <a:lvl9pPr indent="0" lvl="8" marL="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g1c409985e22_0_8"/>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g1c409985e22_0_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g1c409985e22_0_11"/>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g1c409985e22_0_11"/>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g1c409985e22_0_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g1c409985e22_0_1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6" name="Google Shape;26;g1c409985e22_0_1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g1c409985e22_0_1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g1c409985e22_0_1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g1c409985e22_0_20"/>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 name="Google Shape;31;g1c409985e22_0_2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g1c409985e22_0_23"/>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g1c409985e22_0_23"/>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g1c409985e22_0_2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g1c409985e22_0_27"/>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8" name="Google Shape;38;g1c409985e22_0_2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g1c409985e22_0_30"/>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g1c409985e22_0_30"/>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g1c409985e22_0_30"/>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g1c409985e22_0_30"/>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4" name="Google Shape;44;g1c409985e22_0_3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g1c409985e22_0_36"/>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7" name="Google Shape;47;g1c409985e22_0_3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9" name="Shape 9"/>
        <p:cNvGrpSpPr/>
        <p:nvPr/>
      </p:nvGrpSpPr>
      <p:grpSpPr>
        <a:xfrm>
          <a:off x="0" y="0"/>
          <a:ext cx="0" cy="0"/>
          <a:chOff x="0" y="0"/>
          <a:chExt cx="0" cy="0"/>
        </a:xfrm>
      </p:grpSpPr>
      <p:sp>
        <p:nvSpPr>
          <p:cNvPr id="10" name="Google Shape;10;g1c409985e22_0_0"/>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11" name="Google Shape;11;g1c409985e22_0_0"/>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12" name="Google Shape;12;g1c409985e22_0_0"/>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
          <p:cNvSpPr txBox="1"/>
          <p:nvPr>
            <p:ph type="ctrTitle"/>
          </p:nvPr>
        </p:nvSpPr>
        <p:spPr>
          <a:xfrm>
            <a:off x="685800" y="609600"/>
            <a:ext cx="8206680" cy="5267672"/>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br>
              <a:rPr lang="en-US"/>
            </a:br>
            <a:br>
              <a:rPr lang="en-US"/>
            </a:br>
            <a:br>
              <a:rPr lang="en-US"/>
            </a:br>
            <a:br>
              <a:rPr lang="en-US"/>
            </a:br>
            <a:r>
              <a:rPr lang="en-US"/>
              <a:t>DBMS</a:t>
            </a:r>
            <a:br>
              <a:rPr lang="en-US"/>
            </a:br>
            <a:br>
              <a:rPr lang="en-US"/>
            </a:br>
            <a:br>
              <a:rPr lang="en-US" sz="2700"/>
            </a:br>
            <a:r>
              <a:rPr lang="en-US" sz="2700"/>
              <a:t>Deadlock</a:t>
            </a:r>
            <a:br>
              <a:rPr lang="en-US"/>
            </a:br>
            <a:br>
              <a:rPr lang="en-US"/>
            </a:br>
            <a:r>
              <a:rPr lang="en-US"/>
              <a:t>					</a:t>
            </a:r>
            <a:br>
              <a:rPr lang="en-US"/>
            </a:br>
            <a:br>
              <a:rPr lang="en-US"/>
            </a:br>
            <a:endParaRPr sz="2000"/>
          </a:p>
        </p:txBody>
      </p:sp>
      <p:sp>
        <p:nvSpPr>
          <p:cNvPr id="65" name="Google Shape;65;p1"/>
          <p:cNvSpPr/>
          <p:nvPr/>
        </p:nvSpPr>
        <p:spPr>
          <a:xfrm>
            <a:off x="1763331" y="456342"/>
            <a:ext cx="4846904" cy="677108"/>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t/>
            </a:r>
            <a:endParaRPr b="0" i="0" sz="2000" u="none" cap="none" strike="noStrike">
              <a:solidFill>
                <a:schemeClr val="dk1"/>
              </a:solidFill>
              <a:latin typeface="Times New Roman"/>
              <a:ea typeface="Times New Roman"/>
              <a:cs typeface="Times New Roman"/>
              <a:sym typeface="Times New Roman"/>
            </a:endParaRPr>
          </a:p>
        </p:txBody>
      </p:sp>
    </p:spTree>
  </p:cSld>
  <p:clrMapOvr>
    <a:masterClrMapping/>
  </p:clrMapOvr>
  <p:transition spd="slow">
    <p:wipe dir="l"/>
  </p:transition>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Wait die</a:t>
            </a:r>
            <a:endParaRPr/>
          </a:p>
        </p:txBody>
      </p:sp>
      <p:sp>
        <p:nvSpPr>
          <p:cNvPr id="121" name="Google Shape;121;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Non pre-emptive techniques of deadlock prevention</a:t>
            </a:r>
            <a:endParaRPr/>
          </a:p>
          <a:p>
            <a:pPr indent="-342900" lvl="0" marL="342900" rtl="0" algn="l">
              <a:spcBef>
                <a:spcPts val="640"/>
              </a:spcBef>
              <a:spcAft>
                <a:spcPts val="0"/>
              </a:spcAft>
              <a:buClr>
                <a:schemeClr val="dk1"/>
              </a:buClr>
              <a:buSzPts val="3200"/>
              <a:buChar char="●"/>
            </a:pPr>
            <a:r>
              <a:rPr lang="en-US"/>
              <a:t>When transaction Ti wants to hold data item currently hold by Tj then Ti is allowed to wait if and only if it is older than Tj otherwise Ti is rolled back. (die)</a:t>
            </a:r>
            <a:endParaRPr/>
          </a:p>
          <a:p>
            <a:pPr indent="-342900" lvl="0" marL="342900" rtl="0" algn="l">
              <a:spcBef>
                <a:spcPts val="640"/>
              </a:spcBef>
              <a:spcAft>
                <a:spcPts val="0"/>
              </a:spcAft>
              <a:buClr>
                <a:schemeClr val="dk1"/>
              </a:buClr>
              <a:buSzPts val="3200"/>
              <a:buChar char="●"/>
            </a:pPr>
            <a:r>
              <a:rPr lang="en-US"/>
              <a:t>If T1 request for data item hold by T2 then as TS(T1)&lt;TS(T2) so T1 should wait.</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Wound die</a:t>
            </a:r>
            <a:endParaRPr/>
          </a:p>
        </p:txBody>
      </p:sp>
      <p:sp>
        <p:nvSpPr>
          <p:cNvPr id="127" name="Google Shape;127;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Preemptive technique of deadlock prevention.</a:t>
            </a:r>
            <a:endParaRPr/>
          </a:p>
          <a:p>
            <a:pPr indent="-342900" lvl="0" marL="342900" rtl="0" algn="l">
              <a:spcBef>
                <a:spcPts val="640"/>
              </a:spcBef>
              <a:spcAft>
                <a:spcPts val="0"/>
              </a:spcAft>
              <a:buClr>
                <a:schemeClr val="dk1"/>
              </a:buClr>
              <a:buSzPts val="3200"/>
              <a:buChar char="●"/>
            </a:pPr>
            <a:r>
              <a:rPr lang="en-US"/>
              <a:t>When transaction Ti wants to hold data item currently hold by Tj then Ti is allowed to wait if and only if Ti is younger to  Tj otherwise Tj is rolled back. (wounded)</a:t>
            </a:r>
            <a:endParaRPr/>
          </a:p>
          <a:p>
            <a:pPr indent="-139700" lvl="0" marL="342900" rtl="0" algn="l">
              <a:spcBef>
                <a:spcPts val="640"/>
              </a:spcBef>
              <a:spcAft>
                <a:spcPts val="0"/>
              </a:spcAft>
              <a:buClr>
                <a:schemeClr val="dk1"/>
              </a:buClr>
              <a:buSzPts val="3200"/>
              <a:buNone/>
            </a:pPr>
            <a:r>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33" name="Google Shape;133;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T1, T2,T3</a:t>
            </a:r>
            <a:endParaRPr/>
          </a:p>
          <a:p>
            <a:pPr indent="-342900" lvl="0" marL="342900" rtl="0" algn="l">
              <a:spcBef>
                <a:spcPts val="640"/>
              </a:spcBef>
              <a:spcAft>
                <a:spcPts val="0"/>
              </a:spcAft>
              <a:buClr>
                <a:schemeClr val="dk1"/>
              </a:buClr>
              <a:buSzPts val="3200"/>
              <a:buChar char="●"/>
            </a:pPr>
            <a:r>
              <a:rPr lang="en-US"/>
              <a:t>If T1 request for data item hold by T2 then data item is preempted from T2 and given to T1 and T2 is rollback</a:t>
            </a:r>
            <a:endParaRPr/>
          </a:p>
          <a:p>
            <a:pPr indent="-342900" lvl="0" marL="342900" rtl="0" algn="l">
              <a:spcBef>
                <a:spcPts val="640"/>
              </a:spcBef>
              <a:spcAft>
                <a:spcPts val="0"/>
              </a:spcAft>
              <a:buClr>
                <a:schemeClr val="dk1"/>
              </a:buClr>
              <a:buSzPts val="3200"/>
              <a:buChar char="●"/>
            </a:pPr>
            <a:r>
              <a:rPr lang="en-US"/>
              <a:t>If T3 request for data item hold by T2 then T3 need to roll back.</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Dead lock Detection and Recovery</a:t>
            </a:r>
            <a:endParaRPr/>
          </a:p>
        </p:txBody>
      </p:sp>
      <p:sp>
        <p:nvSpPr>
          <p:cNvPr id="139" name="Google Shape;13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2400"/>
              <a:buChar char="●"/>
            </a:pPr>
            <a:r>
              <a:rPr lang="en-US" sz="2400"/>
              <a:t>In a database, when a transaction waits indefinitely to obtain a lock, then the DBMS should detect whether the transaction is involved in a deadlock or not. </a:t>
            </a:r>
            <a:endParaRPr sz="2400"/>
          </a:p>
          <a:p>
            <a:pPr indent="-342900" lvl="0" marL="342900" rtl="0" algn="l">
              <a:spcBef>
                <a:spcPts val="480"/>
              </a:spcBef>
              <a:spcAft>
                <a:spcPts val="0"/>
              </a:spcAft>
              <a:buClr>
                <a:schemeClr val="dk1"/>
              </a:buClr>
              <a:buSzPts val="2400"/>
              <a:buChar char="●"/>
            </a:pPr>
            <a:r>
              <a:rPr lang="en-US" sz="2400"/>
              <a:t>The lock manager maintains a Wait for the graph to detect the deadlock cycle in the database.</a:t>
            </a:r>
            <a:endParaRPr/>
          </a:p>
          <a:p>
            <a:pPr indent="-342900" lvl="0" marL="342900" rtl="0" algn="l">
              <a:spcBef>
                <a:spcPts val="640"/>
              </a:spcBef>
              <a:spcAft>
                <a:spcPts val="0"/>
              </a:spcAft>
              <a:buClr>
                <a:schemeClr val="dk1"/>
              </a:buClr>
              <a:buSzPts val="3200"/>
              <a:buChar char="●"/>
            </a:pPr>
            <a:r>
              <a:rPr lang="en-US"/>
              <a:t>Deadlock can be detected using directed graph called wait for graph.</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Wait for Graph</a:t>
            </a:r>
            <a:br>
              <a:rPr lang="en-US"/>
            </a:br>
            <a:endParaRPr/>
          </a:p>
        </p:txBody>
      </p:sp>
      <p:sp>
        <p:nvSpPr>
          <p:cNvPr id="145" name="Google Shape;145;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a:bodyPr>
          <a:lstStyle/>
          <a:p>
            <a:pPr indent="-329565" lvl="0" marL="342900" rtl="0" algn="l">
              <a:spcBef>
                <a:spcPts val="0"/>
              </a:spcBef>
              <a:spcAft>
                <a:spcPts val="0"/>
              </a:spcAft>
              <a:buClr>
                <a:schemeClr val="dk1"/>
              </a:buClr>
              <a:buSzPct val="100000"/>
              <a:buChar char="●"/>
            </a:pPr>
            <a:r>
              <a:rPr lang="en-US" sz="2800"/>
              <a:t>This is the suitable method for deadlock detection. In this method, a graph is created based on the transaction and their lock. If the created graph has a cycle or closed loop, then there is a deadlock.</a:t>
            </a:r>
            <a:endParaRPr/>
          </a:p>
          <a:p>
            <a:pPr indent="-329565" lvl="0" marL="342900" rtl="0" algn="l">
              <a:spcBef>
                <a:spcPts val="560"/>
              </a:spcBef>
              <a:spcAft>
                <a:spcPts val="0"/>
              </a:spcAft>
              <a:buClr>
                <a:schemeClr val="dk1"/>
              </a:buClr>
              <a:buSzPct val="100000"/>
              <a:buChar char="●"/>
            </a:pPr>
            <a:r>
              <a:rPr lang="en-US" sz="2800"/>
              <a:t>The wait for the graph is maintained by the system for every transaction which is waiting for some data held by the others. The system keeps checking the graph if there is any cycle in the graph.</a:t>
            </a:r>
            <a:endParaRPr/>
          </a:p>
          <a:p>
            <a:pPr indent="-139700" lvl="0" marL="342900" rtl="0" algn="l">
              <a:spcBef>
                <a:spcPts val="640"/>
              </a:spcBef>
              <a:spcAft>
                <a:spcPts val="0"/>
              </a:spcAft>
              <a:buClr>
                <a:schemeClr val="dk1"/>
              </a:buClr>
              <a:buSzPct val="177777"/>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51" name="Google Shape;151;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152" name="Google Shape;152;p15"/>
          <p:cNvPicPr preferRelativeResize="0"/>
          <p:nvPr/>
        </p:nvPicPr>
        <p:blipFill rotWithShape="1">
          <a:blip r:embed="rId3">
            <a:alphaModFix/>
          </a:blip>
          <a:srcRect b="0" l="0" r="0" t="0"/>
          <a:stretch/>
        </p:blipFill>
        <p:spPr>
          <a:xfrm>
            <a:off x="2690813" y="1938338"/>
            <a:ext cx="3762375" cy="29813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Recovery from Deadlock</a:t>
            </a:r>
            <a:endParaRPr/>
          </a:p>
        </p:txBody>
      </p:sp>
      <p:sp>
        <p:nvSpPr>
          <p:cNvPr id="158" name="Google Shape;158;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Methods</a:t>
            </a:r>
            <a:endParaRPr/>
          </a:p>
          <a:p>
            <a:pPr indent="-285750" lvl="1" marL="742950" rtl="0" algn="l">
              <a:spcBef>
                <a:spcPts val="560"/>
              </a:spcBef>
              <a:spcAft>
                <a:spcPts val="0"/>
              </a:spcAft>
              <a:buClr>
                <a:schemeClr val="dk1"/>
              </a:buClr>
              <a:buSzPts val="2800"/>
              <a:buChar char="○"/>
            </a:pPr>
            <a:r>
              <a:rPr lang="en-US"/>
              <a:t>Selection of victims</a:t>
            </a:r>
            <a:endParaRPr/>
          </a:p>
          <a:p>
            <a:pPr indent="-285750" lvl="1" marL="742950" rtl="0" algn="l">
              <a:spcBef>
                <a:spcPts val="560"/>
              </a:spcBef>
              <a:spcAft>
                <a:spcPts val="0"/>
              </a:spcAft>
              <a:buClr>
                <a:schemeClr val="dk1"/>
              </a:buClr>
              <a:buSzPts val="2800"/>
              <a:buChar char="○"/>
            </a:pPr>
            <a:r>
              <a:rPr lang="en-US"/>
              <a:t>Rollback</a:t>
            </a:r>
            <a:endParaRPr/>
          </a:p>
          <a:p>
            <a:pPr indent="-285750" lvl="1" marL="742950" rtl="0" algn="l">
              <a:spcBef>
                <a:spcPts val="560"/>
              </a:spcBef>
              <a:spcAft>
                <a:spcPts val="0"/>
              </a:spcAft>
              <a:buClr>
                <a:schemeClr val="dk1"/>
              </a:buClr>
              <a:buSzPts val="2800"/>
              <a:buChar char="○"/>
            </a:pPr>
            <a:r>
              <a:rPr lang="en-US"/>
              <a:t>Starvation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Selection of victim</a:t>
            </a:r>
            <a:endParaRPr/>
          </a:p>
        </p:txBody>
      </p:sp>
      <p:sp>
        <p:nvSpPr>
          <p:cNvPr id="164" name="Google Shape;164;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If deadlock is detected then one or more transactions (victims) to be selected to break the deadlock.</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Rollback</a:t>
            </a:r>
            <a:endParaRPr/>
          </a:p>
        </p:txBody>
      </p:sp>
      <p:sp>
        <p:nvSpPr>
          <p:cNvPr id="170" name="Google Shape;170;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Total rollback: the transaction is aborted and then restart.</a:t>
            </a:r>
            <a:endParaRPr/>
          </a:p>
          <a:p>
            <a:pPr indent="-342900" lvl="0" marL="342900" rtl="0" algn="l">
              <a:spcBef>
                <a:spcPts val="640"/>
              </a:spcBef>
              <a:spcAft>
                <a:spcPts val="0"/>
              </a:spcAft>
              <a:buClr>
                <a:schemeClr val="dk1"/>
              </a:buClr>
              <a:buSzPts val="3200"/>
              <a:buChar char="●"/>
            </a:pPr>
            <a:r>
              <a:rPr lang="en-US"/>
              <a:t>Partial rollback: rollback the only transaction which is needed to break the deadlock.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starvation</a:t>
            </a:r>
            <a:endParaRPr/>
          </a:p>
        </p:txBody>
      </p:sp>
      <p:sp>
        <p:nvSpPr>
          <p:cNvPr id="176" name="Google Shape;176;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It may happen that same transaction is selected as victim and it may lead to starvation of that transaction.</a:t>
            </a:r>
            <a:endParaRPr/>
          </a:p>
          <a:p>
            <a:pPr indent="-342900" lvl="0" marL="342900" rtl="0" algn="l">
              <a:spcBef>
                <a:spcPts val="640"/>
              </a:spcBef>
              <a:spcAft>
                <a:spcPts val="0"/>
              </a:spcAft>
              <a:buClr>
                <a:schemeClr val="dk1"/>
              </a:buClr>
              <a:buSzPts val="3200"/>
              <a:buChar char="●"/>
            </a:pPr>
            <a:r>
              <a:rPr lang="en-US"/>
              <a:t>System should take care that every time same transaction should not be selected as victim. So it will not be starved. </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1" name="Google Shape;71;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spcBef>
                <a:spcPts val="0"/>
              </a:spcBef>
              <a:spcAft>
                <a:spcPts val="0"/>
              </a:spcAft>
              <a:buClr>
                <a:schemeClr val="dk1"/>
              </a:buClr>
              <a:buSzPts val="3200"/>
              <a:buNone/>
            </a:pPr>
            <a:r>
              <a:t/>
            </a:r>
            <a:endParaRPr/>
          </a:p>
        </p:txBody>
      </p:sp>
      <p:pic>
        <p:nvPicPr>
          <p:cNvPr id="72" name="Google Shape;72;p2"/>
          <p:cNvPicPr preferRelativeResize="0"/>
          <p:nvPr/>
        </p:nvPicPr>
        <p:blipFill rotWithShape="1">
          <a:blip r:embed="rId3">
            <a:alphaModFix/>
          </a:blip>
          <a:srcRect b="0" l="0" r="0" t="0"/>
          <a:stretch/>
        </p:blipFill>
        <p:spPr>
          <a:xfrm>
            <a:off x="1547664" y="1772816"/>
            <a:ext cx="5286375" cy="36671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182" name="Google Shape;182;p20"/>
          <p:cNvSpPr txBox="1"/>
          <p:nvPr>
            <p:ph idx="1" type="body"/>
          </p:nvPr>
        </p:nvSpPr>
        <p:spPr>
          <a:xfrm>
            <a:off x="457200" y="2971800"/>
            <a:ext cx="8229600" cy="3154363"/>
          </a:xfrm>
          <a:prstGeom prst="rect">
            <a:avLst/>
          </a:prstGeom>
          <a:noFill/>
          <a:ln>
            <a:noFill/>
          </a:ln>
        </p:spPr>
        <p:txBody>
          <a:bodyPr anchorCtr="0" anchor="t" bIns="45700" lIns="91425" spcFirstLastPara="1" rIns="91425" wrap="square" tIns="45700">
            <a:normAutofit/>
          </a:bodyPr>
          <a:lstStyle/>
          <a:p>
            <a:pPr indent="0" lvl="0" marL="0" rtl="0" algn="ctr">
              <a:spcBef>
                <a:spcPts val="0"/>
              </a:spcBef>
              <a:spcAft>
                <a:spcPts val="0"/>
              </a:spcAft>
              <a:buClr>
                <a:schemeClr val="dk1"/>
              </a:buClr>
              <a:buSzPts val="6000"/>
              <a:buNone/>
            </a:pPr>
            <a:r>
              <a:rPr lang="en-US" sz="6000"/>
              <a:t>Thank you !</a:t>
            </a:r>
            <a:endParaRPr/>
          </a:p>
          <a:p>
            <a:pPr indent="0" lvl="0" marL="0" rtl="0" algn="ctr">
              <a:spcBef>
                <a:spcPts val="1200"/>
              </a:spcBef>
              <a:spcAft>
                <a:spcPts val="0"/>
              </a:spcAft>
              <a:buClr>
                <a:schemeClr val="dk1"/>
              </a:buClr>
              <a:buSzPts val="6000"/>
              <a:buNone/>
            </a:pPr>
            <a:r>
              <a:t/>
            </a:r>
            <a:endParaRPr sz="6000"/>
          </a:p>
        </p:txBody>
      </p:sp>
      <p:sp>
        <p:nvSpPr>
          <p:cNvPr id="183" name="Google Shape;183;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sp>
        <p:nvSpPr>
          <p:cNvPr id="78" name="Google Shape;78;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 system is said to be in a state of deadlock if there exists a set of transactions such that every transaction in set is waiting for another transaction to complete its execution.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84" name="Google Shape;84;p4"/>
          <p:cNvGraphicFramePr/>
          <p:nvPr/>
        </p:nvGraphicFramePr>
        <p:xfrm>
          <a:off x="457200" y="1600200"/>
          <a:ext cx="3000000" cy="3000000"/>
        </p:xfrm>
        <a:graphic>
          <a:graphicData uri="http://schemas.openxmlformats.org/drawingml/2006/table">
            <a:tbl>
              <a:tblPr bandRow="1" firstRow="1">
                <a:noFill/>
                <a:tableStyleId>{8827F8D7-9140-47EC-A318-33EFE769DA79}</a:tableStyleId>
              </a:tblPr>
              <a:tblGrid>
                <a:gridCol w="1306500"/>
              </a:tblGrid>
              <a:tr h="370850">
                <a:tc>
                  <a:txBody>
                    <a:bodyPr/>
                    <a:lstStyle/>
                    <a:p>
                      <a:pPr indent="0" lvl="0" marL="0" marR="0" rtl="0" algn="l">
                        <a:spcBef>
                          <a:spcPts val="0"/>
                        </a:spcBef>
                        <a:spcAft>
                          <a:spcPts val="0"/>
                        </a:spcAft>
                        <a:buNone/>
                      </a:pPr>
                      <a:r>
                        <a:rPr lang="en-US" sz="1800" u="none" cap="none" strike="noStrike"/>
                        <a:t>T1</a:t>
                      </a:r>
                      <a:endParaRPr sz="1800"/>
                    </a:p>
                  </a:txBody>
                  <a:tcPr marT="45725" marB="45725" marR="91450" marL="91450"/>
                </a:tc>
              </a:tr>
              <a:tr h="370850">
                <a:tc>
                  <a:txBody>
                    <a:bodyPr/>
                    <a:lstStyle/>
                    <a:p>
                      <a:pPr indent="0" lvl="0" marL="0" marR="0" rtl="0" algn="l">
                        <a:spcBef>
                          <a:spcPts val="0"/>
                        </a:spcBef>
                        <a:spcAft>
                          <a:spcPts val="0"/>
                        </a:spcAft>
                        <a:buNone/>
                      </a:pPr>
                      <a:r>
                        <a:rPr lang="en-US" sz="1800"/>
                        <a:t>Read(X)</a:t>
                      </a:r>
                      <a:endParaRPr sz="1800"/>
                    </a:p>
                  </a:txBody>
                  <a:tcPr marT="45725" marB="45725" marR="91450" marL="91450"/>
                </a:tc>
              </a:tr>
              <a:tr h="370850">
                <a:tc>
                  <a:txBody>
                    <a:bodyPr/>
                    <a:lstStyle/>
                    <a:p>
                      <a:pPr indent="0" lvl="0" marL="0" marR="0" rtl="0" algn="l">
                        <a:spcBef>
                          <a:spcPts val="0"/>
                        </a:spcBef>
                        <a:spcAft>
                          <a:spcPts val="0"/>
                        </a:spcAft>
                        <a:buNone/>
                      </a:pPr>
                      <a:r>
                        <a:rPr lang="en-US" sz="1800"/>
                        <a:t>Write (X)</a:t>
                      </a:r>
                      <a:endParaRPr sz="1800"/>
                    </a:p>
                  </a:txBody>
                  <a:tcPr marT="45725" marB="45725" marR="91450" marL="91450"/>
                </a:tc>
              </a:tr>
              <a:tr h="370850">
                <a:tc>
                  <a:txBody>
                    <a:bodyPr/>
                    <a:lstStyle/>
                    <a:p>
                      <a:pPr indent="0" lvl="0" marL="0" marR="0" rtl="0" algn="l">
                        <a:spcBef>
                          <a:spcPts val="0"/>
                        </a:spcBef>
                        <a:spcAft>
                          <a:spcPts val="0"/>
                        </a:spcAft>
                        <a:buNone/>
                      </a:pPr>
                      <a:r>
                        <a:rPr lang="en-US" sz="1800"/>
                        <a:t>Read(Y)</a:t>
                      </a:r>
                      <a:endParaRPr sz="1800"/>
                    </a:p>
                  </a:txBody>
                  <a:tcPr marT="45725" marB="45725" marR="91450" marL="91450"/>
                </a:tc>
              </a:tr>
              <a:tr h="370850">
                <a:tc>
                  <a:txBody>
                    <a:bodyPr/>
                    <a:lstStyle/>
                    <a:p>
                      <a:pPr indent="0" lvl="0" marL="0" marR="0" rtl="0" algn="l">
                        <a:spcBef>
                          <a:spcPts val="0"/>
                        </a:spcBef>
                        <a:spcAft>
                          <a:spcPts val="0"/>
                        </a:spcAft>
                        <a:buNone/>
                      </a:pPr>
                      <a:r>
                        <a:rPr lang="en-US" sz="1800"/>
                        <a:t>Write (Y)</a:t>
                      </a:r>
                      <a:endParaRPr sz="1800"/>
                    </a:p>
                  </a:txBody>
                  <a:tcPr marT="45725" marB="45725" marR="91450" marL="91450"/>
                </a:tc>
              </a:tr>
            </a:tbl>
          </a:graphicData>
        </a:graphic>
      </p:graphicFrame>
      <p:graphicFrame>
        <p:nvGraphicFramePr>
          <p:cNvPr id="85" name="Google Shape;85;p4"/>
          <p:cNvGraphicFramePr/>
          <p:nvPr/>
        </p:nvGraphicFramePr>
        <p:xfrm>
          <a:off x="5004048" y="1628800"/>
          <a:ext cx="3000000" cy="3000000"/>
        </p:xfrm>
        <a:graphic>
          <a:graphicData uri="http://schemas.openxmlformats.org/drawingml/2006/table">
            <a:tbl>
              <a:tblPr bandRow="1" firstRow="1">
                <a:noFill/>
                <a:tableStyleId>{8827F8D7-9140-47EC-A318-33EFE769DA79}</a:tableStyleId>
              </a:tblPr>
              <a:tblGrid>
                <a:gridCol w="1584175"/>
              </a:tblGrid>
              <a:tr h="370850">
                <a:tc>
                  <a:txBody>
                    <a:bodyPr/>
                    <a:lstStyle/>
                    <a:p>
                      <a:pPr indent="0" lvl="0" marL="0" marR="0" rtl="0" algn="l">
                        <a:spcBef>
                          <a:spcPts val="0"/>
                        </a:spcBef>
                        <a:spcAft>
                          <a:spcPts val="0"/>
                        </a:spcAft>
                        <a:buNone/>
                      </a:pPr>
                      <a:r>
                        <a:rPr lang="en-US" sz="1800"/>
                        <a:t>T2</a:t>
                      </a:r>
                      <a:endParaRPr sz="1800"/>
                    </a:p>
                  </a:txBody>
                  <a:tcPr marT="45725" marB="45725" marR="91450" marL="91450"/>
                </a:tc>
              </a:tr>
              <a:tr h="370850">
                <a:tc>
                  <a:txBody>
                    <a:bodyPr/>
                    <a:lstStyle/>
                    <a:p>
                      <a:pPr indent="0" lvl="0" marL="0" marR="0" rtl="0" algn="l">
                        <a:spcBef>
                          <a:spcPts val="0"/>
                        </a:spcBef>
                        <a:spcAft>
                          <a:spcPts val="0"/>
                        </a:spcAft>
                        <a:buNone/>
                      </a:pPr>
                      <a:r>
                        <a:rPr lang="en-US" sz="1800"/>
                        <a:t>Read(Y)</a:t>
                      </a:r>
                      <a:endParaRPr sz="1800"/>
                    </a:p>
                  </a:txBody>
                  <a:tcPr marT="45725" marB="45725" marR="91450" marL="91450"/>
                </a:tc>
              </a:tr>
              <a:tr h="370850">
                <a:tc>
                  <a:txBody>
                    <a:bodyPr/>
                    <a:lstStyle/>
                    <a:p>
                      <a:pPr indent="0" lvl="0" marL="0" marR="0" rtl="0" algn="l">
                        <a:spcBef>
                          <a:spcPts val="0"/>
                        </a:spcBef>
                        <a:spcAft>
                          <a:spcPts val="0"/>
                        </a:spcAft>
                        <a:buNone/>
                      </a:pPr>
                      <a:r>
                        <a:rPr lang="en-US" sz="1800"/>
                        <a:t>Write (Y)</a:t>
                      </a:r>
                      <a:endParaRPr sz="1800"/>
                    </a:p>
                  </a:txBody>
                  <a:tcPr marT="45725" marB="45725" marR="91450" marL="91450"/>
                </a:tc>
              </a:tr>
              <a:tr h="370850">
                <a:tc>
                  <a:txBody>
                    <a:bodyPr/>
                    <a:lstStyle/>
                    <a:p>
                      <a:pPr indent="0" lvl="0" marL="0" marR="0" rtl="0" algn="l">
                        <a:spcBef>
                          <a:spcPts val="0"/>
                        </a:spcBef>
                        <a:spcAft>
                          <a:spcPts val="0"/>
                        </a:spcAft>
                        <a:buNone/>
                      </a:pPr>
                      <a:r>
                        <a:rPr lang="en-US" sz="1800"/>
                        <a:t>Read(X)</a:t>
                      </a:r>
                      <a:endParaRPr sz="1800"/>
                    </a:p>
                  </a:txBody>
                  <a:tcPr marT="45725" marB="45725" marR="91450" marL="91450"/>
                </a:tc>
              </a:tr>
              <a:tr h="370850">
                <a:tc>
                  <a:txBody>
                    <a:bodyPr/>
                    <a:lstStyle/>
                    <a:p>
                      <a:pPr indent="0" lvl="0" marL="0" marR="0" rtl="0" algn="l">
                        <a:spcBef>
                          <a:spcPts val="0"/>
                        </a:spcBef>
                        <a:spcAft>
                          <a:spcPts val="0"/>
                        </a:spcAft>
                        <a:buNone/>
                      </a:pPr>
                      <a:r>
                        <a:rPr lang="en-US" sz="1800"/>
                        <a:t>Write (X)</a:t>
                      </a:r>
                      <a:endParaRPr sz="1800"/>
                    </a:p>
                  </a:txBody>
                  <a:tcPr marT="45725" marB="45725" marR="91450" marL="91450"/>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t/>
            </a:r>
            <a:endParaRPr/>
          </a:p>
        </p:txBody>
      </p:sp>
      <p:graphicFrame>
        <p:nvGraphicFramePr>
          <p:cNvPr id="91" name="Google Shape;91;p5"/>
          <p:cNvGraphicFramePr/>
          <p:nvPr/>
        </p:nvGraphicFramePr>
        <p:xfrm>
          <a:off x="467544" y="404664"/>
          <a:ext cx="3000000" cy="3000000"/>
        </p:xfrm>
        <a:graphic>
          <a:graphicData uri="http://schemas.openxmlformats.org/drawingml/2006/table">
            <a:tbl>
              <a:tblPr bandRow="1" firstRow="1">
                <a:noFill/>
                <a:tableStyleId>{8827F8D7-9140-47EC-A318-33EFE769DA79}</a:tableStyleId>
              </a:tblPr>
              <a:tblGrid>
                <a:gridCol w="2743200"/>
                <a:gridCol w="2743200"/>
                <a:gridCol w="2743200"/>
              </a:tblGrid>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T1</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T2</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Lock X(x)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Read(X)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Write (X)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Lock X(Y)</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Read(Y)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Write (Y)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lnSpc>
                          <a:spcPct val="100000"/>
                        </a:lnSpc>
                        <a:spcBef>
                          <a:spcPts val="0"/>
                        </a:spcBef>
                        <a:spcAft>
                          <a:spcPts val="0"/>
                        </a:spcAft>
                        <a:buClr>
                          <a:schemeClr val="dk1"/>
                        </a:buClr>
                        <a:buSzPts val="1800"/>
                        <a:buFont typeface="Calibri"/>
                        <a:buNone/>
                      </a:pPr>
                      <a:r>
                        <a:rPr lang="en-US" sz="1800"/>
                        <a:t>Lock X(Y)</a:t>
                      </a:r>
                      <a:endParaRPr/>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Wait for transaction T2</a:t>
                      </a:r>
                      <a:r>
                        <a:rPr lang="en-US" sz="1800"/>
                        <a:t> to unlock Y</a:t>
                      </a:r>
                      <a:endParaRPr sz="1800"/>
                    </a:p>
                  </a:txBody>
                  <a:tcPr marT="45725" marB="45725" marR="91450" marL="91450"/>
                </a:tc>
              </a:tr>
              <a:tr h="370850">
                <a:tc>
                  <a:txBody>
                    <a:bodyPr/>
                    <a:lstStyle/>
                    <a:p>
                      <a:pPr indent="0" lvl="0" marL="0" marR="0" rtl="0" algn="l">
                        <a:spcBef>
                          <a:spcPts val="0"/>
                        </a:spcBef>
                        <a:spcAft>
                          <a:spcPts val="0"/>
                        </a:spcAft>
                        <a:buNone/>
                      </a:pPr>
                      <a:r>
                        <a:rPr lang="en-US" sz="1800"/>
                        <a:t>Read(Y)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rPr lang="en-US" sz="1800"/>
                        <a:t>Write (Y)</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Lock X(x)</a:t>
                      </a:r>
                      <a:endParaRPr/>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lang="en-US" sz="1800"/>
                        <a:t>Wait for transaction T1</a:t>
                      </a:r>
                      <a:r>
                        <a:rPr lang="en-US" sz="1800"/>
                        <a:t> to unlock X</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Read(X)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r h="370850">
                <a:tc>
                  <a:txBody>
                    <a:bodyPr/>
                    <a:lstStyle/>
                    <a:p>
                      <a:pPr indent="0" lvl="0" marL="0" marR="0" rtl="0" algn="l">
                        <a:spcBef>
                          <a:spcPts val="0"/>
                        </a:spcBef>
                        <a:spcAft>
                          <a:spcPts val="0"/>
                        </a:spcAft>
                        <a:buNone/>
                      </a:pPr>
                      <a:r>
                        <a:t/>
                      </a:r>
                      <a:endParaRPr sz="1800"/>
                    </a:p>
                  </a:txBody>
                  <a:tcPr marT="45725" marB="45725" marR="91450" marL="91450"/>
                </a:tc>
                <a:tc>
                  <a:txBody>
                    <a:bodyPr/>
                    <a:lstStyle/>
                    <a:p>
                      <a:pPr indent="0" lvl="0" marL="0" marR="0" rtl="0" algn="l">
                        <a:spcBef>
                          <a:spcPts val="0"/>
                        </a:spcBef>
                        <a:spcAft>
                          <a:spcPts val="0"/>
                        </a:spcAft>
                        <a:buNone/>
                      </a:pPr>
                      <a:r>
                        <a:rPr lang="en-US" sz="1800"/>
                        <a:t>Write (X)</a:t>
                      </a:r>
                      <a:endParaRPr sz="1800"/>
                    </a:p>
                  </a:txBody>
                  <a:tcPr marT="45725" marB="45725" marR="91450" marL="91450"/>
                </a:tc>
                <a:tc>
                  <a:txBody>
                    <a:bodyPr/>
                    <a:lstStyle/>
                    <a:p>
                      <a:pPr indent="0" lvl="0" marL="0" marR="0" rtl="0" algn="l">
                        <a:spcBef>
                          <a:spcPts val="0"/>
                        </a:spcBef>
                        <a:spcAft>
                          <a:spcPts val="0"/>
                        </a:spcAft>
                        <a:buNone/>
                      </a:pPr>
                      <a:r>
                        <a:t/>
                      </a:r>
                      <a:endParaRPr sz="1800"/>
                    </a:p>
                  </a:txBody>
                  <a:tcPr marT="45725" marB="45725" marR="91450" marL="91450"/>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Handle the deadlock</a:t>
            </a:r>
            <a:endParaRPr/>
          </a:p>
        </p:txBody>
      </p:sp>
      <p:sp>
        <p:nvSpPr>
          <p:cNvPr id="97" name="Google Shape;97;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07950" lvl="1" marL="742950" rtl="0" algn="l">
              <a:spcBef>
                <a:spcPts val="0"/>
              </a:spcBef>
              <a:spcAft>
                <a:spcPts val="0"/>
              </a:spcAft>
              <a:buClr>
                <a:schemeClr val="dk1"/>
              </a:buClr>
              <a:buSzPts val="2800"/>
              <a:buNone/>
            </a:pPr>
            <a:r>
              <a:t/>
            </a:r>
            <a:endParaRPr/>
          </a:p>
          <a:p>
            <a:pPr indent="-285750" lvl="1" marL="742950" rtl="0" algn="l">
              <a:spcBef>
                <a:spcPts val="560"/>
              </a:spcBef>
              <a:spcAft>
                <a:spcPts val="0"/>
              </a:spcAft>
              <a:buClr>
                <a:schemeClr val="dk1"/>
              </a:buClr>
              <a:buSzPts val="2800"/>
              <a:buChar char="○"/>
            </a:pPr>
            <a:r>
              <a:rPr lang="en-US"/>
              <a:t>Deadlock Prevention</a:t>
            </a:r>
            <a:endParaRPr/>
          </a:p>
          <a:p>
            <a:pPr indent="-285750" lvl="1" marL="742950" rtl="0" algn="l">
              <a:spcBef>
                <a:spcPts val="560"/>
              </a:spcBef>
              <a:spcAft>
                <a:spcPts val="0"/>
              </a:spcAft>
              <a:buClr>
                <a:schemeClr val="dk1"/>
              </a:buClr>
              <a:buSzPts val="2800"/>
              <a:buChar char="○"/>
            </a:pPr>
            <a:r>
              <a:rPr lang="en-US"/>
              <a:t>Deadlock detection and recovery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spcBef>
                <a:spcPts val="0"/>
              </a:spcBef>
              <a:spcAft>
                <a:spcPts val="0"/>
              </a:spcAft>
              <a:buNone/>
            </a:pPr>
            <a:r>
              <a:rPr lang="en-US" sz="4000"/>
              <a:t>Approaches for deadlock prevention </a:t>
            </a:r>
            <a:endParaRPr sz="4000"/>
          </a:p>
        </p:txBody>
      </p:sp>
      <p:sp>
        <p:nvSpPr>
          <p:cNvPr id="103" name="Google Shape;103;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Approach 1</a:t>
            </a:r>
            <a:endParaRPr/>
          </a:p>
          <a:p>
            <a:pPr indent="-285750" lvl="1" marL="742950" rtl="0" algn="l">
              <a:spcBef>
                <a:spcPts val="560"/>
              </a:spcBef>
              <a:spcAft>
                <a:spcPts val="0"/>
              </a:spcAft>
              <a:buClr>
                <a:schemeClr val="dk1"/>
              </a:buClr>
              <a:buSzPts val="2800"/>
              <a:buChar char="○"/>
            </a:pPr>
            <a:r>
              <a:rPr lang="en-US"/>
              <a:t>A transaction acquires lock on all data items which will be required by transaction at the start of execution.</a:t>
            </a:r>
            <a:endParaRPr/>
          </a:p>
          <a:p>
            <a:pPr indent="-285750" lvl="1" marL="742950" rtl="0" algn="l">
              <a:spcBef>
                <a:spcPts val="560"/>
              </a:spcBef>
              <a:spcAft>
                <a:spcPts val="0"/>
              </a:spcAft>
              <a:buClr>
                <a:schemeClr val="dk1"/>
              </a:buClr>
              <a:buSzPts val="2800"/>
              <a:buChar char="○"/>
            </a:pPr>
            <a:r>
              <a:rPr lang="en-US"/>
              <a:t>Other transactions cant hold lock on those data items till first unlocks data items.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Approach 2</a:t>
            </a:r>
            <a:endParaRPr/>
          </a:p>
        </p:txBody>
      </p:sp>
      <p:sp>
        <p:nvSpPr>
          <p:cNvPr id="109" name="Google Shape;109;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This approach uses time stamp ordering of data items.</a:t>
            </a:r>
            <a:endParaRPr/>
          </a:p>
          <a:p>
            <a:pPr indent="-342900" lvl="0" marL="342900" rtl="0" algn="l">
              <a:spcBef>
                <a:spcPts val="640"/>
              </a:spcBef>
              <a:spcAft>
                <a:spcPts val="0"/>
              </a:spcAft>
              <a:buClr>
                <a:schemeClr val="dk1"/>
              </a:buClr>
              <a:buSzPts val="3200"/>
              <a:buChar char="●"/>
            </a:pPr>
            <a:r>
              <a:rPr lang="en-US"/>
              <a:t>Every transaction can access data item in given sequence only. </a:t>
            </a:r>
            <a:endParaRPr/>
          </a:p>
          <a:p>
            <a:pPr indent="-342900" lvl="0" marL="342900" rtl="0" algn="l">
              <a:spcBef>
                <a:spcPts val="640"/>
              </a:spcBef>
              <a:spcAft>
                <a:spcPts val="0"/>
              </a:spcAft>
              <a:buClr>
                <a:schemeClr val="dk1"/>
              </a:buClr>
              <a:buSzPts val="3200"/>
              <a:buChar char="●"/>
            </a:pPr>
            <a:r>
              <a:rPr lang="en-US"/>
              <a:t>TS(Ti)&lt;TS(Tj)</a:t>
            </a:r>
            <a:endParaRPr/>
          </a:p>
          <a:p>
            <a:pPr indent="-342900" lvl="0" marL="342900" rtl="0" algn="l">
              <a:spcBef>
                <a:spcPts val="640"/>
              </a:spcBef>
              <a:spcAft>
                <a:spcPts val="0"/>
              </a:spcAft>
              <a:buClr>
                <a:schemeClr val="dk1"/>
              </a:buClr>
              <a:buSzPts val="3200"/>
              <a:buChar char="●"/>
            </a:pPr>
            <a:r>
              <a:rPr lang="en-US"/>
              <a:t>Finish (Ti)&lt; start (Tj)</a:t>
            </a:r>
            <a:endParaRPr/>
          </a:p>
          <a:p>
            <a:pPr indent="-139700" lvl="0" marL="342900" rtl="0" algn="l">
              <a:spcBef>
                <a:spcPts val="640"/>
              </a:spcBef>
              <a:spcAft>
                <a:spcPts val="0"/>
              </a:spcAft>
              <a:buClr>
                <a:schemeClr val="dk1"/>
              </a:buClr>
              <a:buSzPts val="3200"/>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spcBef>
                <a:spcPts val="0"/>
              </a:spcBef>
              <a:spcAft>
                <a:spcPts val="0"/>
              </a:spcAft>
              <a:buNone/>
            </a:pPr>
            <a:r>
              <a:rPr lang="en-US"/>
              <a:t>Approach 3</a:t>
            </a:r>
            <a:endParaRPr/>
          </a:p>
        </p:txBody>
      </p:sp>
      <p:sp>
        <p:nvSpPr>
          <p:cNvPr id="115" name="Google Shape;115;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Wait die </a:t>
            </a:r>
            <a:endParaRPr/>
          </a:p>
          <a:p>
            <a:pPr indent="-342900" lvl="0" marL="342900" rtl="0" algn="l">
              <a:spcBef>
                <a:spcPts val="640"/>
              </a:spcBef>
              <a:spcAft>
                <a:spcPts val="0"/>
              </a:spcAft>
              <a:buClr>
                <a:schemeClr val="dk1"/>
              </a:buClr>
              <a:buSzPts val="3200"/>
              <a:buChar char="●"/>
            </a:pPr>
            <a:r>
              <a:rPr lang="en-US"/>
              <a:t>Wound die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2014-08-14T04:56:55Z</dcterms:created>
  <dc:creator>admin</dc:creator>
</cp:coreProperties>
</file>