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7" roundtripDataSignature="AMtx7mhC/tKtqAUS9Ln7P6xyIzPQpBg0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CD95B8-A12F-4E3F-B915-DF7F1646BBDD}">
  <a:tblStyle styleId="{03CD95B8-A12F-4E3F-B915-DF7F1646BBD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f12df30b0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f12df30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9f12df30b0_0_5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" name="Google Shape;53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9f12df30b0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9f12df30b0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9f12df30b0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9f12df30b0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9f12df30b0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9f12df30b0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f12df30b0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9f12df30b0_0_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19f12df30b0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19f12df30b0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9f12df30b0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9f12df30b0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9f12df30b0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9f12df30b0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9f12df30b0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9f12df30b0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9f12df30b0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9f12df30b0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9f12df30b0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9f12df30b0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9f12df30b0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9f12df30b0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9f12df30b0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9f12df30b0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9f12df30b0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9f12df30b0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9f12df30b0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9f12df30b0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9f12df30b0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9f12df30b0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9f12df30b0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9f12df30b0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9f12df30b0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9f12df30b0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9f12df30b0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f12df30b0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9f12df30b0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9f12df30b0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17.png"/><Relationship Id="rId6" Type="http://schemas.openxmlformats.org/officeDocument/2006/relationships/image" Target="../media/image32.png"/><Relationship Id="rId7" Type="http://schemas.openxmlformats.org/officeDocument/2006/relationships/image" Target="../media/image49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54.png"/><Relationship Id="rId5" Type="http://schemas.openxmlformats.org/officeDocument/2006/relationships/image" Target="../media/image35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34.png"/><Relationship Id="rId7" Type="http://schemas.openxmlformats.org/officeDocument/2006/relationships/image" Target="../media/image27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69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65.png"/><Relationship Id="rId11" Type="http://schemas.openxmlformats.org/officeDocument/2006/relationships/image" Target="../media/image70.png"/><Relationship Id="rId10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Relationship Id="rId9" Type="http://schemas.openxmlformats.org/officeDocument/2006/relationships/image" Target="../media/image63.png"/><Relationship Id="rId15" Type="http://schemas.openxmlformats.org/officeDocument/2006/relationships/image" Target="../media/image59.png"/><Relationship Id="rId14" Type="http://schemas.openxmlformats.org/officeDocument/2006/relationships/image" Target="../media/image74.png"/><Relationship Id="rId17" Type="http://schemas.openxmlformats.org/officeDocument/2006/relationships/image" Target="../media/image18.png"/><Relationship Id="rId16" Type="http://schemas.openxmlformats.org/officeDocument/2006/relationships/image" Target="../media/image66.png"/><Relationship Id="rId5" Type="http://schemas.openxmlformats.org/officeDocument/2006/relationships/image" Target="../media/image56.png"/><Relationship Id="rId19" Type="http://schemas.openxmlformats.org/officeDocument/2006/relationships/image" Target="../media/image72.png"/><Relationship Id="rId6" Type="http://schemas.openxmlformats.org/officeDocument/2006/relationships/image" Target="../media/image55.png"/><Relationship Id="rId18" Type="http://schemas.openxmlformats.org/officeDocument/2006/relationships/image" Target="../media/image64.png"/><Relationship Id="rId7" Type="http://schemas.openxmlformats.org/officeDocument/2006/relationships/image" Target="../media/image53.png"/><Relationship Id="rId8" Type="http://schemas.openxmlformats.org/officeDocument/2006/relationships/image" Target="../media/image6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3.png"/><Relationship Id="rId10" Type="http://schemas.openxmlformats.org/officeDocument/2006/relationships/image" Target="../media/image75.png"/><Relationship Id="rId13" Type="http://schemas.openxmlformats.org/officeDocument/2006/relationships/image" Target="../media/image88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0.png"/><Relationship Id="rId4" Type="http://schemas.openxmlformats.org/officeDocument/2006/relationships/image" Target="../media/image62.png"/><Relationship Id="rId9" Type="http://schemas.openxmlformats.org/officeDocument/2006/relationships/image" Target="../media/image73.png"/><Relationship Id="rId5" Type="http://schemas.openxmlformats.org/officeDocument/2006/relationships/image" Target="../media/image76.png"/><Relationship Id="rId6" Type="http://schemas.openxmlformats.org/officeDocument/2006/relationships/image" Target="../media/image78.png"/><Relationship Id="rId7" Type="http://schemas.openxmlformats.org/officeDocument/2006/relationships/image" Target="../media/image71.png"/><Relationship Id="rId8" Type="http://schemas.openxmlformats.org/officeDocument/2006/relationships/image" Target="../media/image8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93.png"/><Relationship Id="rId13" Type="http://schemas.openxmlformats.org/officeDocument/2006/relationships/image" Target="../media/image94.png"/><Relationship Id="rId12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2.png"/><Relationship Id="rId4" Type="http://schemas.openxmlformats.org/officeDocument/2006/relationships/image" Target="../media/image97.png"/><Relationship Id="rId9" Type="http://schemas.openxmlformats.org/officeDocument/2006/relationships/image" Target="../media/image81.png"/><Relationship Id="rId5" Type="http://schemas.openxmlformats.org/officeDocument/2006/relationships/image" Target="../media/image77.png"/><Relationship Id="rId6" Type="http://schemas.openxmlformats.org/officeDocument/2006/relationships/image" Target="../media/image90.png"/><Relationship Id="rId7" Type="http://schemas.openxmlformats.org/officeDocument/2006/relationships/image" Target="../media/image92.png"/><Relationship Id="rId8" Type="http://schemas.openxmlformats.org/officeDocument/2006/relationships/image" Target="../media/image91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0.png"/><Relationship Id="rId10" Type="http://schemas.openxmlformats.org/officeDocument/2006/relationships/image" Target="../media/image99.png"/><Relationship Id="rId13" Type="http://schemas.openxmlformats.org/officeDocument/2006/relationships/image" Target="../media/image107.png"/><Relationship Id="rId12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4.png"/><Relationship Id="rId4" Type="http://schemas.openxmlformats.org/officeDocument/2006/relationships/image" Target="../media/image1.png"/><Relationship Id="rId9" Type="http://schemas.openxmlformats.org/officeDocument/2006/relationships/image" Target="../media/image98.png"/><Relationship Id="rId15" Type="http://schemas.openxmlformats.org/officeDocument/2006/relationships/image" Target="../media/image106.png"/><Relationship Id="rId14" Type="http://schemas.openxmlformats.org/officeDocument/2006/relationships/image" Target="../media/image104.png"/><Relationship Id="rId17" Type="http://schemas.openxmlformats.org/officeDocument/2006/relationships/image" Target="../media/image109.png"/><Relationship Id="rId16" Type="http://schemas.openxmlformats.org/officeDocument/2006/relationships/image" Target="../media/image110.png"/><Relationship Id="rId5" Type="http://schemas.openxmlformats.org/officeDocument/2006/relationships/image" Target="../media/image102.png"/><Relationship Id="rId6" Type="http://schemas.openxmlformats.org/officeDocument/2006/relationships/image" Target="../media/image96.png"/><Relationship Id="rId7" Type="http://schemas.openxmlformats.org/officeDocument/2006/relationships/image" Target="../media/image62.png"/><Relationship Id="rId8" Type="http://schemas.openxmlformats.org/officeDocument/2006/relationships/image" Target="../media/image1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8.png"/><Relationship Id="rId4" Type="http://schemas.openxmlformats.org/officeDocument/2006/relationships/image" Target="../media/image112.png"/><Relationship Id="rId5" Type="http://schemas.openxmlformats.org/officeDocument/2006/relationships/image" Target="../media/image89.png"/><Relationship Id="rId6" Type="http://schemas.openxmlformats.org/officeDocument/2006/relationships/image" Target="../media/image111.png"/><Relationship Id="rId7" Type="http://schemas.openxmlformats.org/officeDocument/2006/relationships/image" Target="../media/image115.png"/><Relationship Id="rId8" Type="http://schemas.openxmlformats.org/officeDocument/2006/relationships/image" Target="../media/image114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3.png"/><Relationship Id="rId10" Type="http://schemas.openxmlformats.org/officeDocument/2006/relationships/image" Target="../media/image128.png"/><Relationship Id="rId13" Type="http://schemas.openxmlformats.org/officeDocument/2006/relationships/image" Target="../media/image116.png"/><Relationship Id="rId12" Type="http://schemas.openxmlformats.org/officeDocument/2006/relationships/image" Target="../media/image12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3.png"/><Relationship Id="rId4" Type="http://schemas.openxmlformats.org/officeDocument/2006/relationships/image" Target="../media/image14.png"/><Relationship Id="rId9" Type="http://schemas.openxmlformats.org/officeDocument/2006/relationships/image" Target="../media/image130.png"/><Relationship Id="rId15" Type="http://schemas.openxmlformats.org/officeDocument/2006/relationships/image" Target="../media/image126.png"/><Relationship Id="rId14" Type="http://schemas.openxmlformats.org/officeDocument/2006/relationships/image" Target="../media/image129.png"/><Relationship Id="rId17" Type="http://schemas.openxmlformats.org/officeDocument/2006/relationships/image" Target="../media/image131.png"/><Relationship Id="rId16" Type="http://schemas.openxmlformats.org/officeDocument/2006/relationships/image" Target="../media/image118.png"/><Relationship Id="rId5" Type="http://schemas.openxmlformats.org/officeDocument/2006/relationships/image" Target="../media/image121.png"/><Relationship Id="rId6" Type="http://schemas.openxmlformats.org/officeDocument/2006/relationships/image" Target="../media/image105.png"/><Relationship Id="rId18" Type="http://schemas.openxmlformats.org/officeDocument/2006/relationships/image" Target="../media/image123.png"/><Relationship Id="rId7" Type="http://schemas.openxmlformats.org/officeDocument/2006/relationships/image" Target="../media/image120.png"/><Relationship Id="rId8" Type="http://schemas.openxmlformats.org/officeDocument/2006/relationships/image" Target="../media/image1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9.png"/><Relationship Id="rId4" Type="http://schemas.openxmlformats.org/officeDocument/2006/relationships/image" Target="../media/image134.png"/><Relationship Id="rId5" Type="http://schemas.openxmlformats.org/officeDocument/2006/relationships/image" Target="../media/image127.png"/><Relationship Id="rId6" Type="http://schemas.openxmlformats.org/officeDocument/2006/relationships/image" Target="../media/image1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8.png"/><Relationship Id="rId4" Type="http://schemas.openxmlformats.org/officeDocument/2006/relationships/image" Target="../media/image1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JkwbhFUftSc" TargetMode="External"/><Relationship Id="rId4" Type="http://schemas.openxmlformats.org/officeDocument/2006/relationships/hyperlink" Target="https://www.youtube.com/watch?v=JkwbhFUftSc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abc@gmail.com" TargetMode="External"/><Relationship Id="rId4" Type="http://schemas.openxmlformats.org/officeDocument/2006/relationships/hyperlink" Target="mailto:xyz@gmail.com" TargetMode="External"/><Relationship Id="rId5" Type="http://schemas.openxmlformats.org/officeDocument/2006/relationships/hyperlink" Target="mailto:mno@yahoo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actice.geeksforgeeks.org/problems/what-is-the-difference-between-strong-and-weak-entity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143.png"/><Relationship Id="rId6" Type="http://schemas.openxmlformats.org/officeDocument/2006/relationships/image" Target="../media/image142.png"/><Relationship Id="rId7" Type="http://schemas.openxmlformats.org/officeDocument/2006/relationships/image" Target="../media/image15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4.png"/><Relationship Id="rId4" Type="http://schemas.openxmlformats.org/officeDocument/2006/relationships/image" Target="../media/image149.png"/><Relationship Id="rId5" Type="http://schemas.openxmlformats.org/officeDocument/2006/relationships/image" Target="../media/image157.png"/><Relationship Id="rId6" Type="http://schemas.openxmlformats.org/officeDocument/2006/relationships/image" Target="../media/image15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0.png"/><Relationship Id="rId4" Type="http://schemas.openxmlformats.org/officeDocument/2006/relationships/image" Target="../media/image155.png"/><Relationship Id="rId5" Type="http://schemas.openxmlformats.org/officeDocument/2006/relationships/image" Target="../media/image159.png"/><Relationship Id="rId6" Type="http://schemas.openxmlformats.org/officeDocument/2006/relationships/image" Target="../media/image156.png"/><Relationship Id="rId7" Type="http://schemas.openxmlformats.org/officeDocument/2006/relationships/image" Target="../media/image79.png"/></Relationships>
</file>

<file path=ppt/slides/_rels/slide5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3.png"/><Relationship Id="rId10" Type="http://schemas.openxmlformats.org/officeDocument/2006/relationships/image" Target="../media/image177.png"/><Relationship Id="rId13" Type="http://schemas.openxmlformats.org/officeDocument/2006/relationships/image" Target="../media/image165.png"/><Relationship Id="rId12" Type="http://schemas.openxmlformats.org/officeDocument/2006/relationships/image" Target="../media/image17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7.png"/><Relationship Id="rId4" Type="http://schemas.openxmlformats.org/officeDocument/2006/relationships/image" Target="../media/image153.png"/><Relationship Id="rId9" Type="http://schemas.openxmlformats.org/officeDocument/2006/relationships/image" Target="../media/image164.png"/><Relationship Id="rId15" Type="http://schemas.openxmlformats.org/officeDocument/2006/relationships/image" Target="../media/image169.png"/><Relationship Id="rId14" Type="http://schemas.openxmlformats.org/officeDocument/2006/relationships/image" Target="../media/image160.png"/><Relationship Id="rId17" Type="http://schemas.openxmlformats.org/officeDocument/2006/relationships/image" Target="../media/image175.png"/><Relationship Id="rId16" Type="http://schemas.openxmlformats.org/officeDocument/2006/relationships/image" Target="../media/image176.png"/><Relationship Id="rId5" Type="http://schemas.openxmlformats.org/officeDocument/2006/relationships/image" Target="../media/image170.png"/><Relationship Id="rId6" Type="http://schemas.openxmlformats.org/officeDocument/2006/relationships/image" Target="../media/image168.png"/><Relationship Id="rId18" Type="http://schemas.openxmlformats.org/officeDocument/2006/relationships/image" Target="../media/image171.png"/><Relationship Id="rId7" Type="http://schemas.openxmlformats.org/officeDocument/2006/relationships/image" Target="../media/image162.png"/><Relationship Id="rId8" Type="http://schemas.openxmlformats.org/officeDocument/2006/relationships/image" Target="../media/image178.png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5.png"/><Relationship Id="rId10" Type="http://schemas.openxmlformats.org/officeDocument/2006/relationships/image" Target="../media/image183.png"/><Relationship Id="rId13" Type="http://schemas.openxmlformats.org/officeDocument/2006/relationships/image" Target="../media/image179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1.png"/><Relationship Id="rId4" Type="http://schemas.openxmlformats.org/officeDocument/2006/relationships/image" Target="../media/image156.png"/><Relationship Id="rId9" Type="http://schemas.openxmlformats.org/officeDocument/2006/relationships/image" Target="../media/image181.png"/><Relationship Id="rId15" Type="http://schemas.openxmlformats.org/officeDocument/2006/relationships/image" Target="../media/image102.png"/><Relationship Id="rId14" Type="http://schemas.openxmlformats.org/officeDocument/2006/relationships/image" Target="../media/image187.png"/><Relationship Id="rId5" Type="http://schemas.openxmlformats.org/officeDocument/2006/relationships/image" Target="../media/image182.png"/><Relationship Id="rId6" Type="http://schemas.openxmlformats.org/officeDocument/2006/relationships/image" Target="../media/image166.png"/><Relationship Id="rId7" Type="http://schemas.openxmlformats.org/officeDocument/2006/relationships/image" Target="../media/image180.png"/><Relationship Id="rId8" Type="http://schemas.openxmlformats.org/officeDocument/2006/relationships/image" Target="../media/image18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10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23.png"/><Relationship Id="rId7" Type="http://schemas.openxmlformats.org/officeDocument/2006/relationships/image" Target="../media/image42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737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Ch:02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Relationship Model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    </a:t>
            </a:r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763712" y="455612"/>
            <a:ext cx="48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971800" y="3962400"/>
            <a:ext cx="4038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844675"/>
            <a:ext cx="6654800" cy="317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3262" y="2482850"/>
            <a:ext cx="554037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6712" y="1350962"/>
            <a:ext cx="1668462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4987" y="1643062"/>
            <a:ext cx="1309687" cy="74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32300" y="4000500"/>
            <a:ext cx="976312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41525" y="3287712"/>
            <a:ext cx="13176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Attribute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562" y="2997200"/>
            <a:ext cx="3914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062" y="3786187"/>
            <a:ext cx="957262" cy="96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8562" y="2833687"/>
            <a:ext cx="34925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3925" y="3827462"/>
            <a:ext cx="657225" cy="1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Attribute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787" y="3068637"/>
            <a:ext cx="3914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7787" y="2525712"/>
            <a:ext cx="425767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3716337"/>
            <a:ext cx="81915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825" y="3373437"/>
            <a:ext cx="95885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84537" y="2447925"/>
            <a:ext cx="246062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4325" y="2328862"/>
            <a:ext cx="417512" cy="58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52987" y="2662237"/>
            <a:ext cx="1335087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12df30b0_0_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f12df30b0_0_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9f12df30b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Multivalued Attribute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2276475"/>
            <a:ext cx="425767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5662" y="4462462"/>
            <a:ext cx="2620962" cy="1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Attribute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1700212"/>
            <a:ext cx="7015162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2412" y="3776662"/>
            <a:ext cx="434975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7850" y="4086225"/>
            <a:ext cx="374650" cy="56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7087" y="4068762"/>
            <a:ext cx="2441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 are represented by diamond-shaped box. Name of the relationship is written inside the diamond-box. All the entities (rectangles) participating in a relationship, are connected to it by a line.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32349" l="0" r="0" t="35299"/>
          <a:stretch/>
        </p:blipFill>
        <p:spPr>
          <a:xfrm>
            <a:off x="1403350" y="4268787"/>
            <a:ext cx="6048375" cy="16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0337" y="5183187"/>
            <a:ext cx="357187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4100" y="5165725"/>
            <a:ext cx="271462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5112" y="5173662"/>
            <a:ext cx="890587" cy="14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3587" y="5173662"/>
            <a:ext cx="511175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49650" y="5072062"/>
            <a:ext cx="1138237" cy="2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75350" y="4994275"/>
            <a:ext cx="1138237" cy="35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59175" y="4591050"/>
            <a:ext cx="1360487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19387" y="5122862"/>
            <a:ext cx="682625" cy="19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170487" y="5130800"/>
            <a:ext cx="838200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38337" y="4402137"/>
            <a:ext cx="3795712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07012" y="4402137"/>
            <a:ext cx="701675" cy="63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67637" y="3176587"/>
            <a:ext cx="58737" cy="237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73900" y="4754562"/>
            <a:ext cx="1282700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817687" y="4343400"/>
            <a:ext cx="3598862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24437" y="4205287"/>
            <a:ext cx="100965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69925" y="3219450"/>
            <a:ext cx="503237" cy="2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3875" y="4976812"/>
            <a:ext cx="846137" cy="92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Cardinality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entities from each side participating in a relation ship set.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787" y="725487"/>
            <a:ext cx="3667125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1804987"/>
            <a:ext cx="4891087" cy="34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7137" y="2259012"/>
            <a:ext cx="5056187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9387" y="2859087"/>
            <a:ext cx="1319212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5112" y="3416300"/>
            <a:ext cx="152400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03375" y="3854450"/>
            <a:ext cx="1438275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3950" y="4368800"/>
            <a:ext cx="180657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06787" y="2687637"/>
            <a:ext cx="2038350" cy="5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73487" y="3065462"/>
            <a:ext cx="2081212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95700" y="3587750"/>
            <a:ext cx="3273425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95700" y="4102100"/>
            <a:ext cx="1841500" cy="668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One Relationship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single instance of an entity is associated with a single instance of another entity then it is called one to one relationship.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3789362"/>
            <a:ext cx="7883525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762" y="1847850"/>
            <a:ext cx="5467350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6500" y="2268537"/>
            <a:ext cx="392430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5687" y="2714625"/>
            <a:ext cx="64008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38412" y="4376737"/>
            <a:ext cx="306387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35487" y="4471987"/>
            <a:ext cx="676275" cy="1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70637" y="4359275"/>
            <a:ext cx="1789112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90800" y="4265612"/>
            <a:ext cx="1504950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21400" y="4248150"/>
            <a:ext cx="1662112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73375" y="4343400"/>
            <a:ext cx="1154112" cy="2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61037" y="4187825"/>
            <a:ext cx="1884362" cy="37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to Many Relationship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single instance of an entity is associated with more than one instances of another entity then it is called one to many relationship.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4221162"/>
            <a:ext cx="8056562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2975" y="501650"/>
            <a:ext cx="1549400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9787" y="1787525"/>
            <a:ext cx="4446587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5412" y="2319337"/>
            <a:ext cx="386397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6237" y="2833687"/>
            <a:ext cx="2681287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31962" y="4787900"/>
            <a:ext cx="658812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0312" y="3897312"/>
            <a:ext cx="958850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0062" y="4179887"/>
            <a:ext cx="9493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07200" y="4513262"/>
            <a:ext cx="1866900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10425" y="4943475"/>
            <a:ext cx="152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78612" y="3357562"/>
            <a:ext cx="8556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485062" y="3657600"/>
            <a:ext cx="657225" cy="6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956550" y="3733800"/>
            <a:ext cx="735012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896225" y="4505325"/>
            <a:ext cx="641350" cy="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21587" y="4900612"/>
            <a:ext cx="503237" cy="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entity relationship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types: Weak and strong entity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Attributes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Constraints: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Cardinality and Participation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Extended Entity Relationship Model(EER):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Generalization, Specialization, Aggregation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One Relationship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more than one instances of an entity is associated with a single instance of another entity then it is called many to one relationship. 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4005262"/>
            <a:ext cx="7889875" cy="146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75" y="3605212"/>
            <a:ext cx="1574800" cy="35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425" y="4119562"/>
            <a:ext cx="1514475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950" y="4530725"/>
            <a:ext cx="1824037" cy="5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3300" y="5140325"/>
            <a:ext cx="787400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02300" y="3948112"/>
            <a:ext cx="17367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 Relationship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more than one instances of an entity is associated with more than one instances of another entity then it is called many to many relationship. 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4076700"/>
            <a:ext cx="6121400" cy="130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637" y="458787"/>
            <a:ext cx="20637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125" y="1787525"/>
            <a:ext cx="6307137" cy="47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8587" y="2089150"/>
            <a:ext cx="622141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4237" y="2859087"/>
            <a:ext cx="1797050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2787" y="3879850"/>
            <a:ext cx="1370012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062" y="4359275"/>
            <a:ext cx="1703387" cy="21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0250" y="4926012"/>
            <a:ext cx="846137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42012" y="3605212"/>
            <a:ext cx="1327150" cy="23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19800" y="4033837"/>
            <a:ext cx="1574800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13537" y="4376737"/>
            <a:ext cx="1085850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735637" y="3476625"/>
            <a:ext cx="863600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224587" y="3794125"/>
            <a:ext cx="769937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99300" y="4129087"/>
            <a:ext cx="528637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910387" y="4787900"/>
            <a:ext cx="735012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053137" y="5440362"/>
            <a:ext cx="1274762" cy="25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 of Relationship</a:t>
            </a:r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557337"/>
            <a:ext cx="8007350" cy="38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 set</a:t>
            </a:r>
            <a:endParaRPr/>
          </a:p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Unary relationship set is a relationship set where only one entity set participates in a relationship set.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3284537"/>
            <a:ext cx="3600450" cy="27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relationship Set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relationship set is a relationship set where two entity sets participate in a relationship set.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3789362"/>
            <a:ext cx="8148637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Ternary Relationship Set-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Ternary relationship set is a relationship set where three entity sets participate in a relationship set.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3141662"/>
            <a:ext cx="6107112" cy="313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Participation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Constraints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depend on relationship</a:t>
            </a:r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Participation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object in an entity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participate in a relationship.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Indicated by dark line or double line.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Participation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object in an entity may participate in a relation.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elements are involved.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 participation.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Indicated by single line between entity and relation.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Participation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125537"/>
            <a:ext cx="66008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601912"/>
            <a:ext cx="43434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8"/>
          <p:cNvPicPr preferRelativeResize="0"/>
          <p:nvPr/>
        </p:nvPicPr>
        <p:blipFill rotWithShape="1">
          <a:blip r:embed="rId5">
            <a:alphaModFix/>
          </a:blip>
          <a:srcRect b="9887" l="10999" r="4748" t="7638"/>
          <a:stretch/>
        </p:blipFill>
        <p:spPr>
          <a:xfrm>
            <a:off x="4306887" y="2997200"/>
            <a:ext cx="4814887" cy="251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975" y="4197350"/>
            <a:ext cx="30861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Participation</a:t>
            </a:r>
            <a:b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325" y="1682712"/>
            <a:ext cx="4230687" cy="165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12" y="4092312"/>
            <a:ext cx="600075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330200"/>
            <a:ext cx="7559675" cy="5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 database –Complex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Analysis and design  a database designer needs to build a model of the proposed database design.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 build a model- Building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Aeronautical engineers- Aircraft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Architecture- Model Computer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Engineer- Model Traffic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916112"/>
            <a:ext cx="6581775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Keys</a:t>
            </a:r>
            <a:endParaRPr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028825"/>
            <a:ext cx="7297737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https://www.youtube.com/watch?v=JkwbhFUftSc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/>
          </a:p>
        </p:txBody>
      </p:sp>
      <p:sp>
        <p:nvSpPr>
          <p:cNvPr id="402" name="Google Shape;402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DBMS key is an attribute or set of an attribute which helps you to identify a row(tuple) in a relation(table).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allow you to find the relation between two tables.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help you uniquely identify a row in a table by a combination of one or more columns in that table.</a:t>
            </a:r>
            <a:b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</a:t>
            </a:r>
            <a:endParaRPr/>
          </a:p>
        </p:txBody>
      </p:sp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 key is a group of single or multiple keys which identifies rows in a 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Super key may have additional attributes that are not needed for unique identification.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super key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" name="Google Shape;409;p35"/>
          <p:cNvGraphicFramePr/>
          <p:nvPr/>
        </p:nvGraphicFramePr>
        <p:xfrm>
          <a:off x="1187450" y="3789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032000"/>
                <a:gridCol w="2032000"/>
                <a:gridCol w="20320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EmpSSN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EmpNum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9812345098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AB05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9876512345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AB06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Roslyn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199937890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AB07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James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column or group of columns in a table that uniquely identify every row in that table.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Key can't be a duplicate meaning the same value can't appear more than once in the table.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table cannot have more than one primary key.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defining Primary key: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rows can't have the same primary key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for every row to have a primary key value.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key field cannot be null.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in a primary key column can never be modified or updated if any foreign key refers to that primary key.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7" name="Google Shape;427;p38"/>
          <p:cNvGraphicFramePr/>
          <p:nvPr/>
        </p:nvGraphicFramePr>
        <p:xfrm>
          <a:off x="684212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1646225"/>
                <a:gridCol w="1646225"/>
                <a:gridCol w="1644650"/>
                <a:gridCol w="1646225"/>
                <a:gridCol w="164622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StudID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 No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B8E6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sng" cap="none" strike="noStrike">
                          <a:solidFill>
                            <a:srgbClr val="04B8E6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abc@gmail.com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Nick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Wright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B8E6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sng" cap="none" strike="noStrike">
                          <a:solidFill>
                            <a:srgbClr val="04B8E6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xyz@gmail.com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Dana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Natan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4B8E6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sng" cap="none" strike="noStrike">
                          <a:solidFill>
                            <a:srgbClr val="04B8E6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mno@yahoo.com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 KEY</a:t>
            </a:r>
            <a:endParaRPr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ALTERNATE KEYS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column or group of columns in a table that uniquely identify every row in that table.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can have multiple choices for a primary key but only one can be set as the primary key.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keys which are not primary key are called an Alternate Key.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StudID, Roll No, Email are qualified to become a primary key. But since StudID is the primary key, Roll No, Email becomes the alternative key.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2852737"/>
            <a:ext cx="8235950" cy="2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 Abstract representation of design.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of data modeling: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Focusing on essentials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Communication and Understanding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or process improvement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set of attributes that uniquely identify tuples in a table.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set of Super key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Primary key should be selected from the candidate keys.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table must have at least a single candidate key.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table can have multiple candidate keys but only a single primary key.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Candidate key:</a:t>
            </a:r>
            <a:endParaRPr/>
          </a:p>
        </p:txBody>
      </p:sp>
      <p:sp>
        <p:nvSpPr>
          <p:cNvPr id="452" name="Google Shape;452;p4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contain unique values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 may have multiple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not contain null values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contain minimum fields to ensure uniqueness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Uniquely identify each record in a table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given table Stud ID, Roll No, and email are candidate keys which help us to uniquely identify the student record in the table.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" y="2997200"/>
            <a:ext cx="8235950" cy="2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" y="260350"/>
            <a:ext cx="8072437" cy="5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/>
          </a:p>
        </p:txBody>
      </p:sp>
      <p:sp>
        <p:nvSpPr>
          <p:cNvPr id="472" name="Google Shape;472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column that creates a relationship between two tables.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Foreign keys is to maintain data integrity and allow navigation between two different instances of an entity.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acts as a cross-reference between two tables as it references the primary key of another table.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" name="Google Shape;478;p46"/>
          <p:cNvGraphicFramePr/>
          <p:nvPr/>
        </p:nvGraphicFramePr>
        <p:xfrm>
          <a:off x="323850" y="404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484425"/>
                <a:gridCol w="248442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DeptCode</a:t>
                      </a:r>
                      <a:endParaRPr sz="1400" u="sng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Science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English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9" name="Google Shape;479;p46"/>
          <p:cNvGraphicFramePr/>
          <p:nvPr/>
        </p:nvGraphicFramePr>
        <p:xfrm>
          <a:off x="2268537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024050"/>
                <a:gridCol w="2024050"/>
                <a:gridCol w="20240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 ID</a:t>
                      </a:r>
                      <a:endParaRPr sz="1400" u="sng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Warner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B017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Joseph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Mike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Brunton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0" name="Google Shape;480;p46"/>
          <p:cNvGraphicFramePr/>
          <p:nvPr/>
        </p:nvGraphicFramePr>
        <p:xfrm>
          <a:off x="1042987" y="436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sng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Teacher ID</a:t>
                      </a:r>
                      <a:endParaRPr sz="1400" u="sng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DeptCode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David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Warner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B017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Joseph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Mike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Brunton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950" y="-100012"/>
            <a:ext cx="9194800" cy="63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p4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4114800"/>
                <a:gridCol w="41148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Key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you to uniquely identify a record in the table.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a field in the table that is the primary key of another table.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 never accept null values.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foreign key may accept multiple null values.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124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key is a clustered index and data in the DBMS table are physically organized in the sequence of the clustered index.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foreign key cannot automatically create an index, clustered or non-clustered. However, you can manually create an index on the foreign key.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have the single Primary key in a table.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 can have multiple foreign keys in a table.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key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99" name="Google Shape;499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KEY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has two or more attributes that allow you to uniquely recognize a specific record.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possible that each column may not be unique by itself within the database.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However, when combined with the other column or columns the combination of composite keys become unique.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compound key is to uniquely identify each record in the table.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5" name="Google Shape;505;p5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OrderNo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PorductID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JAP102459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Mouse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DKT321573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OMG446789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LCD Monitor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B004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DKT321573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USB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B002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OMG446789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Laser Printer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06" name="Google Shape;506;p50"/>
          <p:cNvSpPr txBox="1"/>
          <p:nvPr/>
        </p:nvSpPr>
        <p:spPr>
          <a:xfrm>
            <a:off x="1331912" y="4581525"/>
            <a:ext cx="457200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OrderNo and ProductID can't be a primary key as it does not uniquely identify a record. However, a compound key of Order ID and Product ID could be used as it uniquely identified each record.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 Model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model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stands for an 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Entity-Relationship model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high-level data 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 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used to define the data elements and relationship for a specified system.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develops a conceptual design for the database. 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develops a very simple and easy to design view of data.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Surrogate key</a:t>
            </a:r>
            <a:endParaRPr/>
          </a:p>
        </p:txBody>
      </p:sp>
      <p:sp>
        <p:nvSpPr>
          <p:cNvPr id="512" name="Google Shape;512;p5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artificial key which aims to uniquely identify each record is called a surrogate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kind of keys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unique because they are created when you don't have any natural primary key.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le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any meaning to the data in the table. Surrogate key is usually an integer.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8" name="Google Shape;518;p5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 Time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Time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Smith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Jack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Francis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McLean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Willam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23:00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19" name="Google Shape;519;p52"/>
          <p:cNvSpPr txBox="1"/>
          <p:nvPr/>
        </p:nvSpPr>
        <p:spPr>
          <a:xfrm>
            <a:off x="684212" y="4005262"/>
            <a:ext cx="77755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Surrogate keys are allowed when No property has the parameter of the primary key.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table when the primary key is too big or complicated.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5" name="Google Shape;525;p5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student_id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9876723452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9991165674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Bkon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7898756543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Ckon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8987867898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Dkon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9990080080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entities of same type.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entity set- All students in College database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Entity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 Type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Entity</a:t>
            </a:r>
            <a:endParaRPr/>
          </a:p>
        </p:txBody>
      </p:sp>
      <p:sp>
        <p:nvSpPr>
          <p:cNvPr id="537" name="Google Shape;537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strong entity is not dependent of any other entity in the schema.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strong entity will always have a primary key.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Strong entities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represented by a single rectangle.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relationship of two strong entities is represented by a single diamond.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strong entities, when combined together, create a strong entity set.</a:t>
            </a:r>
            <a:endParaRPr/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825" y="2636837"/>
            <a:ext cx="3640137" cy="43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9137" y="750887"/>
            <a:ext cx="1035050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9512" y="3262312"/>
            <a:ext cx="134302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0362" y="4265612"/>
            <a:ext cx="1779587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 Entity</a:t>
            </a:r>
            <a:endParaRPr/>
          </a:p>
        </p:txBody>
      </p:sp>
      <p:sp>
        <p:nvSpPr>
          <p:cNvPr id="547" name="Google Shape;547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weak entity is dependent on a strong entity to ensure the its existence.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Unlike a strong entity, a weak entity does not have any primary key.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instead has a partial discriminator key. A weak entity is represented by a double rectangle.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relation between one strong and one weak entity is represented by a double diamond.</a:t>
            </a:r>
            <a:endParaRPr/>
          </a:p>
        </p:txBody>
      </p:sp>
      <p:pic>
        <p:nvPicPr>
          <p:cNvPr id="548" name="Google Shape;54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062" y="2636837"/>
            <a:ext cx="2174875" cy="43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737" y="3141662"/>
            <a:ext cx="3117850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1675" y="219075"/>
            <a:ext cx="1677987" cy="77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6687" y="4187825"/>
            <a:ext cx="118110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" y="1989137"/>
            <a:ext cx="8805862" cy="3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137" y="2722562"/>
            <a:ext cx="855662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5100" y="3786187"/>
            <a:ext cx="889000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9887" y="3862387"/>
            <a:ext cx="693737" cy="20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800" y="5259387"/>
            <a:ext cx="1393825" cy="21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600" y="922337"/>
            <a:ext cx="5113337" cy="14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3051175"/>
            <a:ext cx="3095625" cy="194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7050" y="2860675"/>
            <a:ext cx="4752975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7625" y="4581525"/>
            <a:ext cx="4238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0737" y="1797050"/>
            <a:ext cx="554037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2250" y="1008062"/>
            <a:ext cx="84137" cy="105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4750" y="1128712"/>
            <a:ext cx="719137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60437" y="939800"/>
            <a:ext cx="958850" cy="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16500" y="1701800"/>
            <a:ext cx="31750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98737" y="4359275"/>
            <a:ext cx="10699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06637" y="3159125"/>
            <a:ext cx="55562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02150" y="3262312"/>
            <a:ext cx="682625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905375" y="3879850"/>
            <a:ext cx="296862" cy="15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596187" y="2971800"/>
            <a:ext cx="366712" cy="13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513762" y="2987675"/>
            <a:ext cx="503237" cy="17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605712" y="3030537"/>
            <a:ext cx="571500" cy="14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between Strong and Weak Entity</a:t>
            </a:r>
            <a:endParaRPr/>
          </a:p>
        </p:txBody>
      </p:sp>
      <p:graphicFrame>
        <p:nvGraphicFramePr>
          <p:cNvPr id="589" name="Google Shape;589;p59"/>
          <p:cNvGraphicFramePr/>
          <p:nvPr/>
        </p:nvGraphicFramePr>
        <p:xfrm>
          <a:off x="32385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{03CD95B8-A12F-4E3F-B915-DF7F1646BBDD}</a:tableStyleId>
              </a:tblPr>
              <a:tblGrid>
                <a:gridCol w="851375"/>
                <a:gridCol w="4009550"/>
                <a:gridCol w="3368675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S.NO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ENTITY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 ENTITY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entity always has primary key.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weak entity has partial discriminator key.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entity is not dependent of any other entity.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 entity is depend on strong entity.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entity is represented by single rectangle.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Weak entity is represented by double rectangle.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150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 strong entity’s relationship is represented by single diamond.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the relation between one strong and one weak entity is represented by double diamond.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Strong entity have either total participation or not.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weak entity always has total participation.</a:t>
                      </a:r>
                      <a:endParaRPr sz="1400" u="none" cap="none" strike="noStrike"/>
                    </a:p>
                  </a:txBody>
                  <a:tcPr marT="66675" marB="66675" marR="133350" marL="1333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590" name="Google Shape;59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762" y="2114550"/>
            <a:ext cx="1497012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387" y="1993900"/>
            <a:ext cx="1214437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8062" y="2233612"/>
            <a:ext cx="2028825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7537" y="2644775"/>
            <a:ext cx="35369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7450" y="2765425"/>
            <a:ext cx="1052512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58987" y="3486150"/>
            <a:ext cx="3297237" cy="16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95475" y="3802062"/>
            <a:ext cx="931862" cy="12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78537" y="3390900"/>
            <a:ext cx="1360487" cy="14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78612" y="3648075"/>
            <a:ext cx="1181100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58987" y="4651375"/>
            <a:ext cx="2997200" cy="46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78200" y="4959350"/>
            <a:ext cx="1258887" cy="2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88175" y="4583112"/>
            <a:ext cx="69215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78537" y="4873625"/>
            <a:ext cx="1335087" cy="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6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p60"/>
          <p:cNvPicPr preferRelativeResize="0"/>
          <p:nvPr/>
        </p:nvPicPr>
        <p:blipFill rotWithShape="1">
          <a:blip r:embed="rId3">
            <a:alphaModFix/>
          </a:blip>
          <a:srcRect b="0" l="0" r="6015" t="0"/>
          <a:stretch/>
        </p:blipFill>
        <p:spPr>
          <a:xfrm>
            <a:off x="284162" y="1557337"/>
            <a:ext cx="889635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1976 Scientist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Chas hen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developed Entity-Relationship model.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 is having following components: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650" y="3468687"/>
            <a:ext cx="957262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3662" y="4043362"/>
            <a:ext cx="1516062" cy="16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387" y="4462462"/>
            <a:ext cx="1344612" cy="1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1"/>
          <p:cNvSpPr txBox="1"/>
          <p:nvPr>
            <p:ph idx="1" type="body"/>
          </p:nvPr>
        </p:nvSpPr>
        <p:spPr>
          <a:xfrm>
            <a:off x="457200" y="2971800"/>
            <a:ext cx="82296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0" i="0" sz="6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ER model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technique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understand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communication between end user and database designers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637" y="1839912"/>
            <a:ext cx="3916362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062" y="2362200"/>
            <a:ext cx="14033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3300" y="3022600"/>
            <a:ext cx="3255962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2512" y="3030537"/>
            <a:ext cx="1008062" cy="14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0925" y="2954337"/>
            <a:ext cx="1068387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4275" y="3571875"/>
            <a:ext cx="2860675" cy="22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entity can be a real-world object which may have 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or logical existence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Student, , faculty,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Department , Section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 are represented by means of rectangles. Rectangles are named with the entity set they represent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5157787"/>
            <a:ext cx="608330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262" y="2268537"/>
            <a:ext cx="2166937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8025" y="2354262"/>
            <a:ext cx="2408237" cy="29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81275" y="2319337"/>
            <a:ext cx="1609725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70075" y="2944812"/>
            <a:ext cx="400050" cy="300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49612" y="2876550"/>
            <a:ext cx="744537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06637" y="2139950"/>
            <a:ext cx="1473200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24400" y="2362200"/>
            <a:ext cx="1412875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49537" y="3529012"/>
            <a:ext cx="658812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490912" y="3494087"/>
            <a:ext cx="1617662" cy="204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62100" y="5397500"/>
            <a:ext cx="949325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52837" y="5329237"/>
            <a:ext cx="915987" cy="13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b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Entity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 oval.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Attribute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value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Multivalued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attribute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0" y="485775"/>
            <a:ext cx="1173162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37" y="1839912"/>
            <a:ext cx="21145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6425" y="2397125"/>
            <a:ext cx="769937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2325" y="3529012"/>
            <a:ext cx="13525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7212" y="4043362"/>
            <a:ext cx="2132012" cy="2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9750" y="4462462"/>
            <a:ext cx="2174875" cy="1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01812" y="4926012"/>
            <a:ext cx="1625600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