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8" roundtripDataSignature="AMtx7mhl2OIALPEUAJlmUkc6KdEO8AnF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842af9f9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842af9f9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1a842af9f9a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9f1393fc85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9f1393fc85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9f1393fc85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9f1393fc85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9f1393fc85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9f1393fc85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9f1393fc85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9f1393fc85_0_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g19f1393fc85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7" name="Google Shape;57;g19f1393fc85_0_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g19f1393fc85_0_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19f1393fc85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9f1393fc85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9f1393fc85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9f1393fc85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9f1393fc85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9f1393fc85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9f1393fc85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9f1393fc85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9f1393fc85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9f1393fc85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9f1393fc85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9f1393fc85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9f1393fc85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9f1393fc85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9f1393fc85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9f1393fc85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9f1393fc85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9f1393fc85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9f1393fc85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9f1393fc85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9f1393fc85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9f1393fc85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9f1393fc85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9f1393fc85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9f1393fc85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9f1393fc85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9f1393fc85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85800" y="609600"/>
            <a:ext cx="8207375" cy="526732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br>
              <a:rPr b="0" i="0" lang="en-US" sz="4000" u="none">
                <a:solidFill>
                  <a:schemeClr val="dk1"/>
                </a:solidFill>
                <a:latin typeface="Calibri"/>
                <a:ea typeface="Calibri"/>
                <a:cs typeface="Calibri"/>
                <a:sym typeface="Calibri"/>
              </a:rPr>
            </a:br>
            <a:br>
              <a:rPr b="0" i="0" lang="en-US" sz="4000" u="none">
                <a:solidFill>
                  <a:schemeClr val="dk1"/>
                </a:solidFill>
                <a:latin typeface="Calibri"/>
                <a:ea typeface="Calibri"/>
                <a:cs typeface="Calibri"/>
                <a:sym typeface="Calibri"/>
              </a:rPr>
            </a:br>
            <a:br>
              <a:rPr b="0" i="0" lang="en-US" sz="4000" u="none">
                <a:solidFill>
                  <a:schemeClr val="dk1"/>
                </a:solidFill>
                <a:latin typeface="Calibri"/>
                <a:ea typeface="Calibri"/>
                <a:cs typeface="Calibri"/>
                <a:sym typeface="Calibri"/>
              </a:rPr>
            </a:br>
            <a:br>
              <a:rPr b="0" i="0" lang="en-US" sz="4000" u="none">
                <a:solidFill>
                  <a:schemeClr val="dk1"/>
                </a:solidFill>
                <a:latin typeface="Calibri"/>
                <a:ea typeface="Calibri"/>
                <a:cs typeface="Calibri"/>
                <a:sym typeface="Calibri"/>
              </a:rPr>
            </a:br>
            <a:r>
              <a:rPr b="0" i="0" lang="en-US" sz="4000" u="none">
                <a:solidFill>
                  <a:schemeClr val="dk1"/>
                </a:solidFill>
                <a:latin typeface="Calibri"/>
                <a:ea typeface="Calibri"/>
                <a:cs typeface="Calibri"/>
                <a:sym typeface="Calibri"/>
              </a:rPr>
              <a:t>DBMS</a:t>
            </a:r>
            <a:br>
              <a:rPr b="0" i="0" lang="en-US" sz="4000" u="none">
                <a:solidFill>
                  <a:schemeClr val="dk1"/>
                </a:solidFill>
                <a:latin typeface="Calibri"/>
                <a:ea typeface="Calibri"/>
                <a:cs typeface="Calibri"/>
                <a:sym typeface="Calibri"/>
              </a:rPr>
            </a:br>
            <a:br>
              <a:rPr b="0" i="0" lang="en-US" sz="40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Ch:02</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Entity Relationship Model</a:t>
            </a:r>
            <a:br>
              <a:rPr b="0" i="0" lang="en-US" sz="4000" u="none">
                <a:solidFill>
                  <a:schemeClr val="dk1"/>
                </a:solidFill>
                <a:latin typeface="Calibri"/>
                <a:ea typeface="Calibri"/>
                <a:cs typeface="Calibri"/>
                <a:sym typeface="Calibri"/>
              </a:rPr>
            </a:br>
            <a:br>
              <a:rPr b="0" i="0" lang="en-US" sz="4000" u="none">
                <a:solidFill>
                  <a:schemeClr val="dk1"/>
                </a:solidFill>
                <a:latin typeface="Calibri"/>
                <a:ea typeface="Calibri"/>
                <a:cs typeface="Calibri"/>
                <a:sym typeface="Calibri"/>
              </a:rPr>
            </a:br>
            <a:r>
              <a:rPr b="0" i="0" lang="en-US" sz="4000" u="none">
                <a:solidFill>
                  <a:schemeClr val="dk1"/>
                </a:solidFill>
                <a:latin typeface="Calibri"/>
                <a:ea typeface="Calibri"/>
                <a:cs typeface="Calibri"/>
                <a:sym typeface="Calibri"/>
              </a:rPr>
              <a:t>					    </a:t>
            </a:r>
            <a:br>
              <a:rPr b="0" i="0" lang="en-US" sz="4000" u="none">
                <a:solidFill>
                  <a:schemeClr val="dk1"/>
                </a:solidFill>
                <a:latin typeface="Calibri"/>
                <a:ea typeface="Calibri"/>
                <a:cs typeface="Calibri"/>
                <a:sym typeface="Calibri"/>
              </a:rPr>
            </a:br>
            <a:endParaRPr/>
          </a:p>
        </p:txBody>
      </p:sp>
      <p:sp>
        <p:nvSpPr>
          <p:cNvPr id="65" name="Google Shape;65;p1"/>
          <p:cNvSpPr txBox="1"/>
          <p:nvPr/>
        </p:nvSpPr>
        <p:spPr>
          <a:xfrm>
            <a:off x="1763712" y="455612"/>
            <a:ext cx="4846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Times New Roman"/>
              <a:buNone/>
            </a:pPr>
            <a:r>
              <a:t/>
            </a:r>
            <a:endParaRPr/>
          </a:p>
        </p:txBody>
      </p:sp>
      <p:sp>
        <p:nvSpPr>
          <p:cNvPr id="66" name="Google Shape;66;p1"/>
          <p:cNvSpPr txBox="1"/>
          <p:nvPr/>
        </p:nvSpPr>
        <p:spPr>
          <a:xfrm>
            <a:off x="2971800" y="3962400"/>
            <a:ext cx="40386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20" name="Google Shape;120;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Entities: Book, Member,Supplier, publisher, Librarian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Entities: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Relationship: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a842af9f9a_0_0"/>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27" name="Google Shape;127;g1a842af9f9a_0_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28" name="Google Shape;128;g1a842af9f9a_0_0"/>
          <p:cNvPicPr preferRelativeResize="0"/>
          <p:nvPr/>
        </p:nvPicPr>
        <p:blipFill>
          <a:blip r:embed="rId3">
            <a:alphaModFix/>
          </a:blip>
          <a:stretch>
            <a:fillRect/>
          </a:stretch>
        </p:blipFill>
        <p:spPr>
          <a:xfrm>
            <a:off x="1519238" y="576263"/>
            <a:ext cx="6105525" cy="570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34" name="Google Shape;134;p12"/>
          <p:cNvSpPr txBox="1"/>
          <p:nvPr>
            <p:ph idx="1" type="body"/>
          </p:nvPr>
        </p:nvSpPr>
        <p:spPr>
          <a:xfrm>
            <a:off x="457200" y="2971800"/>
            <a:ext cx="8229600" cy="31543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6000"/>
              <a:buFont typeface="Arial"/>
              <a:buNone/>
            </a:pPr>
            <a:r>
              <a:rPr b="0" i="0" lang="en-US" sz="6000" u="none">
                <a:solidFill>
                  <a:schemeClr val="dk1"/>
                </a:solidFill>
                <a:latin typeface="Calibri"/>
                <a:ea typeface="Calibri"/>
                <a:cs typeface="Calibri"/>
                <a:sym typeface="Calibri"/>
              </a:rPr>
              <a:t>Thank you !</a:t>
            </a:r>
            <a:endParaRPr/>
          </a:p>
          <a:p>
            <a:pPr indent="0" lvl="0" marL="342900" marR="0" rtl="0" algn="l">
              <a:spcBef>
                <a:spcPts val="1200"/>
              </a:spcBef>
              <a:spcAft>
                <a:spcPts val="0"/>
              </a:spcAft>
              <a:buClr>
                <a:schemeClr val="dk1"/>
              </a:buClr>
              <a:buSzPts val="6000"/>
              <a:buFont typeface="Arial"/>
              <a:buNone/>
            </a:pPr>
            <a:r>
              <a:t/>
            </a:r>
            <a:endParaRPr b="0" i="0" sz="6000" u="none">
              <a:solidFill>
                <a:schemeClr val="dk1"/>
              </a:solidFill>
              <a:latin typeface="Calibri"/>
              <a:ea typeface="Calibri"/>
              <a:cs typeface="Calibri"/>
              <a:sym typeface="Calibri"/>
            </a:endParaRPr>
          </a:p>
        </p:txBody>
      </p:sp>
      <p:sp>
        <p:nvSpPr>
          <p:cNvPr id="135" name="Google Shape;135;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Steps to draw ER diagram</a:t>
            </a:r>
            <a:endParaRPr/>
          </a:p>
        </p:txBody>
      </p:sp>
      <p:sp>
        <p:nvSpPr>
          <p:cNvPr id="72" name="Google Shape;72;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Identify Entities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Identify Attributes, Primary key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Identify relationship needed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Identify cardinality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Identify participation constraints</a:t>
            </a:r>
            <a:endParaRPr b="0" i="0" sz="3200" u="none">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There should be no loop or cycle.</a:t>
            </a:r>
            <a:endParaRPr sz="3200">
              <a:solidFill>
                <a:schemeClr val="dk1"/>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Read ER diagram Left to right or top to Bottom.</a:t>
            </a:r>
            <a:endParaRPr sz="3200">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 01</a:t>
            </a:r>
            <a:endParaRPr/>
          </a:p>
        </p:txBody>
      </p:sp>
      <p:sp>
        <p:nvSpPr>
          <p:cNvPr id="78" name="Google Shape;78;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Construct ER diagram for a car insurance company that has a set of customers each of whom owns one or more cars. Each car has associated with its zero to any number of recorded accidents.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 02</a:t>
            </a:r>
            <a:endParaRPr/>
          </a:p>
        </p:txBody>
      </p:sp>
      <p:sp>
        <p:nvSpPr>
          <p:cNvPr id="84" name="Google Shape;84;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Construct ER diagram for a Hospital with a set of patients and a set of medical doctors associated with each patient a record of various test and examination conducted.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 03</a:t>
            </a:r>
            <a:endParaRPr/>
          </a:p>
        </p:txBody>
      </p:sp>
      <p:sp>
        <p:nvSpPr>
          <p:cNvPr id="90" name="Google Shape;90;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Construct ER diagram for company which has several employees working on different types of projects. Several employees are working on one department. Every employee has manager. Several employees are supervised by one employee.</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 04</a:t>
            </a:r>
            <a:endParaRPr/>
          </a:p>
        </p:txBody>
      </p:sp>
      <p:sp>
        <p:nvSpPr>
          <p:cNvPr id="96" name="Google Shape;96;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Book club has members.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book club sells book to its member.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member places orders for books, which the book club fulfills.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Each order contains one or more than one book.</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books written by author.</a:t>
            </a:r>
            <a:endParaRPr/>
          </a:p>
          <a:p>
            <a:pPr indent="-342900" lvl="0" marL="342900" marR="0" rtl="0" algn="l">
              <a:lnSpc>
                <a:spcPct val="100000"/>
              </a:lnSpc>
              <a:spcBef>
                <a:spcPts val="400"/>
              </a:spcBef>
              <a:spcAft>
                <a:spcPts val="0"/>
              </a:spcAft>
              <a:buClr>
                <a:schemeClr val="dk1"/>
              </a:buClr>
              <a:buSzPts val="2000"/>
              <a:buFont typeface="Arial"/>
              <a:buChar char="•"/>
            </a:pPr>
            <a:r>
              <a:rPr b="0" i="1" lang="en-US" sz="2000" u="none">
                <a:solidFill>
                  <a:schemeClr val="dk1"/>
                </a:solidFill>
                <a:latin typeface="Calibri"/>
                <a:ea typeface="Calibri"/>
                <a:cs typeface="Calibri"/>
                <a:sym typeface="Calibri"/>
              </a:rPr>
              <a:t>The publisher publishes the book.</a:t>
            </a:r>
            <a:endParaRPr/>
          </a:p>
          <a:p>
            <a:pPr indent="-342900" lvl="0" marL="342900" marR="0" rtl="0" algn="l">
              <a:lnSpc>
                <a:spcPct val="100000"/>
              </a:lnSpc>
              <a:spcBef>
                <a:spcPts val="400"/>
              </a:spcBef>
              <a:spcAft>
                <a:spcPts val="0"/>
              </a:spcAft>
              <a:buClr>
                <a:schemeClr val="dk1"/>
              </a:buClr>
              <a:buSzPts val="2000"/>
              <a:buFont typeface="Arial"/>
              <a:buChar char="•"/>
            </a:pPr>
            <a:r>
              <a:rPr b="0" i="1" lang="en-US" sz="2000" u="none">
                <a:solidFill>
                  <a:schemeClr val="dk1"/>
                </a:solidFill>
                <a:latin typeface="Calibri"/>
                <a:ea typeface="Calibri"/>
                <a:cs typeface="Calibri"/>
                <a:sym typeface="Calibri"/>
              </a:rPr>
              <a:t>The author can </a:t>
            </a:r>
            <a:r>
              <a:rPr b="0" i="0" lang="en-US" sz="2000" u="none">
                <a:solidFill>
                  <a:schemeClr val="dk1"/>
                </a:solidFill>
                <a:latin typeface="Calibri"/>
                <a:ea typeface="Calibri"/>
                <a:cs typeface="Calibri"/>
                <a:sym typeface="Calibri"/>
              </a:rPr>
              <a:t>write more than one book and a book can have more than one author.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 book is published by a publisher but publisher publishes many books.</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 member can place more than one order.</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book club sells many books.</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 5</a:t>
            </a:r>
            <a:endParaRPr/>
          </a:p>
        </p:txBody>
      </p:sp>
      <p:sp>
        <p:nvSpPr>
          <p:cNvPr id="102" name="Google Shape;102;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Draw ER diagram for the education database that contains the information about an in house company education training scheme. The relevant relations are: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Course(course_no,title)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Offering(course_no, off_no,off_data,location)</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Teacher(course_no,off_no,emp_no)</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Enrollment(course_no,off_no,student_no,grade)</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Employee(emp_no,emp_name,job)</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Student(stud_no,stud_name,phone_no)</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 6</a:t>
            </a:r>
            <a:endParaRPr/>
          </a:p>
        </p:txBody>
      </p:sp>
      <p:sp>
        <p:nvSpPr>
          <p:cNvPr id="108" name="Google Shape;108;p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Draw ER diagram for University database consisting four entities student, department, class and f</a:t>
            </a:r>
            <a:r>
              <a:rPr lang="en-US" sz="2800">
                <a:solidFill>
                  <a:schemeClr val="dk1"/>
                </a:solidFill>
                <a:latin typeface="Calibri"/>
                <a:ea typeface="Calibri"/>
                <a:cs typeface="Calibri"/>
                <a:sym typeface="Calibri"/>
              </a:rPr>
              <a:t>aculties</a:t>
            </a:r>
            <a:r>
              <a:rPr b="0" i="0" lang="en-US" sz="2800" u="none">
                <a:solidFill>
                  <a:schemeClr val="dk1"/>
                </a:solidFill>
                <a:latin typeface="Calibri"/>
                <a:ea typeface="Calibri"/>
                <a:cs typeface="Calibri"/>
                <a:sym typeface="Calibri"/>
              </a:rPr>
              <a:t>. </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Student has unique id, student can enroll for multiple classes.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Faculty must belong to department and faculty can teach multiple classes.</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Each class is taught by only faculty.</a:t>
            </a:r>
            <a:endParaRPr/>
          </a:p>
          <a:p>
            <a:pPr indent="-285750" lvl="1" marL="74295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Every student will get grade for the class he/she enrolled.</a:t>
            </a:r>
            <a:endParaRPr/>
          </a:p>
          <a:p>
            <a:pPr indent="-2857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14" name="Google Shape;114;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Draw ER diagram for Airline Reservation System.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Draw ER diagram for Hotel Management system.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Draw ER diagram for Library Management system.</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Draw ER diagram for Banking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2014-08-14T04:56:55Z</dcterms:created>
  <dc:creator>admin</dc:creator>
</cp:coreProperties>
</file>