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6" roundtripDataSignature="AMtx7mi6akf8pG4cN9ja3FqKRixQj2sU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customschemas.google.com/relationships/presentationmetadata" Target="metadata"/><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3884612"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SzPts val="1400"/>
              <a:buNone/>
              <a:defRPr b="0" i="0" sz="1200" u="none" cap="none" strike="noStrike">
                <a:solidFill>
                  <a:srgbClr val="000000"/>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8685212"/>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3884612" y="8685212"/>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Calibri"/>
              <a:buNone/>
            </a:pPr>
            <a:fld id="{00000000-1234-1234-1234-123412341234}" type="slidenum">
              <a:rPr b="0" i="0" lang="en-US" sz="1200" u="none" cap="none" strike="noStrike">
                <a:solidFill>
                  <a:srgbClr val="000000"/>
                </a:solidFill>
                <a:latin typeface="Calibri"/>
                <a:ea typeface="Calibri"/>
                <a:cs typeface="Calibri"/>
                <a:sym typeface="Calibri"/>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4" name="Google Shape;13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4" name="Google Shape;154;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 name="Google Shape;8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9f1958822f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9f1958822f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9f1958822f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9f1958822f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9f1958822f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9f1958822f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9f1958822f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9f1958822f_0_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9f1958822f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9f1958822f_0_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8" name="Google Shape;58;g19f1958822f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l">
              <a:lnSpc>
                <a:spcPct val="100000"/>
              </a:lnSpc>
              <a:spcBef>
                <a:spcPts val="0"/>
              </a:spcBef>
              <a:spcAft>
                <a:spcPts val="0"/>
              </a:spcAft>
              <a:buSzPts val="1400"/>
              <a:buNone/>
              <a:defRPr/>
            </a:lvl1pPr>
            <a:lvl2pPr lvl="1" rtl="0" algn="l">
              <a:lnSpc>
                <a:spcPct val="100000"/>
              </a:lnSpc>
              <a:spcBef>
                <a:spcPts val="0"/>
              </a:spcBef>
              <a:spcAft>
                <a:spcPts val="0"/>
              </a:spcAft>
              <a:buSzPts val="1400"/>
              <a:buNone/>
              <a:defRPr/>
            </a:lvl2pPr>
            <a:lvl3pPr lvl="2" rtl="0" algn="l">
              <a:lnSpc>
                <a:spcPct val="100000"/>
              </a:lnSpc>
              <a:spcBef>
                <a:spcPts val="0"/>
              </a:spcBef>
              <a:spcAft>
                <a:spcPts val="0"/>
              </a:spcAft>
              <a:buSzPts val="1400"/>
              <a:buNone/>
              <a:defRPr/>
            </a:lvl3pPr>
            <a:lvl4pPr lvl="3" rtl="0" algn="l">
              <a:lnSpc>
                <a:spcPct val="100000"/>
              </a:lnSpc>
              <a:spcBef>
                <a:spcPts val="0"/>
              </a:spcBef>
              <a:spcAft>
                <a:spcPts val="0"/>
              </a:spcAft>
              <a:buSzPts val="1400"/>
              <a:buNone/>
              <a:defRPr/>
            </a:lvl4pPr>
            <a:lvl5pPr lvl="4" rtl="0" algn="l">
              <a:lnSpc>
                <a:spcPct val="100000"/>
              </a:lnSpc>
              <a:spcBef>
                <a:spcPts val="0"/>
              </a:spcBef>
              <a:spcAft>
                <a:spcPts val="0"/>
              </a:spcAft>
              <a:buSzPts val="1400"/>
              <a:buNone/>
              <a:defRPr/>
            </a:lvl5pPr>
            <a:lvl6pPr lvl="5" rtl="0" algn="l">
              <a:lnSpc>
                <a:spcPct val="100000"/>
              </a:lnSpc>
              <a:spcBef>
                <a:spcPts val="0"/>
              </a:spcBef>
              <a:spcAft>
                <a:spcPts val="0"/>
              </a:spcAft>
              <a:buSzPts val="1400"/>
              <a:buNone/>
              <a:defRPr/>
            </a:lvl6pPr>
            <a:lvl7pPr lvl="6" rtl="0" algn="l">
              <a:lnSpc>
                <a:spcPct val="100000"/>
              </a:lnSpc>
              <a:spcBef>
                <a:spcPts val="0"/>
              </a:spcBef>
              <a:spcAft>
                <a:spcPts val="0"/>
              </a:spcAft>
              <a:buSzPts val="1400"/>
              <a:buNone/>
              <a:defRPr/>
            </a:lvl7pPr>
            <a:lvl8pPr lvl="7" rtl="0" algn="l">
              <a:lnSpc>
                <a:spcPct val="100000"/>
              </a:lnSpc>
              <a:spcBef>
                <a:spcPts val="0"/>
              </a:spcBef>
              <a:spcAft>
                <a:spcPts val="0"/>
              </a:spcAft>
              <a:buSzPts val="1400"/>
              <a:buNone/>
              <a:defRPr/>
            </a:lvl8pPr>
            <a:lvl9pPr lvl="8" rtl="0" algn="l">
              <a:lnSpc>
                <a:spcPct val="100000"/>
              </a:lnSpc>
              <a:spcBef>
                <a:spcPts val="0"/>
              </a:spcBef>
              <a:spcAft>
                <a:spcPts val="0"/>
              </a:spcAft>
              <a:buSzPts val="1400"/>
              <a:buNone/>
              <a:defRPr/>
            </a:lvl9pPr>
          </a:lstStyle>
          <a:p/>
        </p:txBody>
      </p:sp>
      <p:sp>
        <p:nvSpPr>
          <p:cNvPr id="59" name="Google Shape;59;g19f1958822f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000">
              <a:solidFill>
                <a:schemeClr val="dk2"/>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9f1958822f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9f1958822f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9f1958822f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9f1958822f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9f1958822f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9f1958822f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9f1958822f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9f1958822f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9f1958822f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9f1958822f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9f1958822f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9f1958822f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9f1958822f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9f1958822f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9f1958822f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9f1958822f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9f1958822f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9f1958822f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9f1958822f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9f1958822f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9f1958822f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9f1958822f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9f1958822f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9f1958822f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9f1958822f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9f1958822f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5800" y="609600"/>
            <a:ext cx="8207400" cy="52674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r>
              <a:rPr b="0" i="0" lang="en-US" sz="4000" u="none">
                <a:solidFill>
                  <a:schemeClr val="dk1"/>
                </a:solidFill>
                <a:latin typeface="Calibri"/>
                <a:ea typeface="Calibri"/>
                <a:cs typeface="Calibri"/>
                <a:sym typeface="Calibri"/>
              </a:rPr>
              <a:t>DBMS</a:t>
            </a: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r>
              <a:rPr b="0" i="0" lang="en-US" sz="4000" u="none">
                <a:solidFill>
                  <a:schemeClr val="dk1"/>
                </a:solidFill>
                <a:latin typeface="Calibri"/>
                <a:ea typeface="Calibri"/>
                <a:cs typeface="Calibri"/>
                <a:sym typeface="Calibri"/>
              </a:rPr>
              <a:t>		   </a:t>
            </a:r>
            <a:br>
              <a:rPr b="0" i="0" lang="en-US" sz="4000" u="none">
                <a:solidFill>
                  <a:schemeClr val="dk1"/>
                </a:solidFill>
                <a:latin typeface="Calibri"/>
                <a:ea typeface="Calibri"/>
                <a:cs typeface="Calibri"/>
                <a:sym typeface="Calibri"/>
              </a:rPr>
            </a:br>
            <a:br>
              <a:rPr b="0" i="0" lang="en-US" sz="4000" u="none">
                <a:solidFill>
                  <a:schemeClr val="dk1"/>
                </a:solidFill>
                <a:latin typeface="Calibri"/>
                <a:ea typeface="Calibri"/>
                <a:cs typeface="Calibri"/>
                <a:sym typeface="Calibri"/>
              </a:rPr>
            </a:br>
            <a:endParaRPr/>
          </a:p>
        </p:txBody>
      </p:sp>
      <p:sp>
        <p:nvSpPr>
          <p:cNvPr id="65" name="Google Shape;65;p1"/>
          <p:cNvSpPr txBox="1"/>
          <p:nvPr/>
        </p:nvSpPr>
        <p:spPr>
          <a:xfrm>
            <a:off x="1763712" y="455612"/>
            <a:ext cx="4846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Times New Roman"/>
              <a:buNone/>
            </a:pPr>
            <a:r>
              <a:t/>
            </a:r>
            <a:endParaRPr/>
          </a:p>
        </p:txBody>
      </p:sp>
      <p:sp>
        <p:nvSpPr>
          <p:cNvPr id="66" name="Google Shape;66;p1"/>
          <p:cNvSpPr txBox="1"/>
          <p:nvPr/>
        </p:nvSpPr>
        <p:spPr>
          <a:xfrm>
            <a:off x="2411424" y="3338400"/>
            <a:ext cx="4321200" cy="10773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                     </a:t>
            </a:r>
            <a:endParaRPr/>
          </a:p>
          <a:p>
            <a:pPr indent="0" lvl="0" marL="0" marR="0" rtl="0" algn="ctr">
              <a:lnSpc>
                <a:spcPct val="100000"/>
              </a:lnSpc>
              <a:spcBef>
                <a:spcPts val="0"/>
              </a:spcBef>
              <a:spcAft>
                <a:spcPts val="0"/>
              </a:spcAft>
              <a:buClr>
                <a:schemeClr val="dk1"/>
              </a:buClr>
              <a:buSzPts val="3200"/>
              <a:buFont typeface="Calibri"/>
              <a:buNone/>
            </a:pPr>
            <a:r>
              <a:rPr b="0" i="0" lang="en-US" sz="3200" u="none" cap="none" strike="noStrike">
                <a:solidFill>
                  <a:schemeClr val="dk1"/>
                </a:solidFill>
                <a:latin typeface="Calibri"/>
                <a:ea typeface="Calibri"/>
                <a:cs typeface="Calibri"/>
                <a:sym typeface="Calibri"/>
              </a:rPr>
              <a:t>EER Features</a:t>
            </a:r>
            <a:endParaRPr/>
          </a:p>
        </p:txBody>
      </p:sp>
    </p:spTree>
  </p:cSld>
  <p:clrMapOvr>
    <a:masterClrMapping/>
  </p:clrMapOvr>
  <p:transition>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23" name="Google Shape;123;p1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Low level entity inherits all attributes of higher entity attribute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Entity is divided into sub entity.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Added some special attribute,</a:t>
            </a:r>
            <a:r>
              <a:rPr lang="en-US" sz="3200">
                <a:solidFill>
                  <a:schemeClr val="dk1"/>
                </a:solidFill>
                <a:latin typeface="Calibri"/>
                <a:ea typeface="Calibri"/>
                <a:cs typeface="Calibri"/>
                <a:sym typeface="Calibri"/>
              </a:rPr>
              <a:t>feature</a:t>
            </a:r>
            <a:r>
              <a:rPr b="0" i="0" lang="en-US" sz="3200" u="none">
                <a:solidFill>
                  <a:schemeClr val="dk1"/>
                </a:solidFill>
                <a:latin typeface="Calibri"/>
                <a:ea typeface="Calibri"/>
                <a:cs typeface="Calibri"/>
                <a:sym typeface="Calibri"/>
              </a:rPr>
              <a:t> </a:t>
            </a:r>
            <a:endParaRPr/>
          </a:p>
          <a:p>
            <a:pPr indent="-139700" lvl="0" marL="342900" marR="0" rtl="0" algn="l">
              <a:lnSpc>
                <a:spcPct val="100000"/>
              </a:lnSpc>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pic>
        <p:nvPicPr>
          <p:cNvPr id="129" name="Google Shape;129;p11"/>
          <p:cNvPicPr preferRelativeResize="0"/>
          <p:nvPr/>
        </p:nvPicPr>
        <p:blipFill rotWithShape="1">
          <a:blip r:embed="rId3">
            <a:alphaModFix/>
          </a:blip>
          <a:srcRect b="0" l="0" r="0" t="0"/>
          <a:stretch/>
        </p:blipFill>
        <p:spPr>
          <a:xfrm>
            <a:off x="684212" y="1700212"/>
            <a:ext cx="1838325" cy="2209800"/>
          </a:xfrm>
          <a:prstGeom prst="rect">
            <a:avLst/>
          </a:prstGeom>
          <a:noFill/>
          <a:ln>
            <a:noFill/>
          </a:ln>
        </p:spPr>
      </p:pic>
      <p:pic>
        <p:nvPicPr>
          <p:cNvPr id="130" name="Google Shape;130;p11"/>
          <p:cNvPicPr preferRelativeResize="0"/>
          <p:nvPr>
            <p:ph idx="1" type="body"/>
          </p:nvPr>
        </p:nvPicPr>
        <p:blipFill rotWithShape="1">
          <a:blip r:embed="rId4">
            <a:alphaModFix/>
          </a:blip>
          <a:srcRect b="0" l="0" r="0" t="0"/>
          <a:stretch/>
        </p:blipFill>
        <p:spPr>
          <a:xfrm>
            <a:off x="4427537" y="1444625"/>
            <a:ext cx="4208462" cy="3844925"/>
          </a:xfrm>
          <a:prstGeom prst="rect">
            <a:avLst/>
          </a:prstGeom>
          <a:noFill/>
          <a:ln>
            <a:noFill/>
          </a:ln>
        </p:spPr>
      </p:pic>
      <p:pic>
        <p:nvPicPr>
          <p:cNvPr id="131" name="Google Shape;131;p11"/>
          <p:cNvPicPr preferRelativeResize="0"/>
          <p:nvPr/>
        </p:nvPicPr>
        <p:blipFill rotWithShape="1">
          <a:blip r:embed="rId5">
            <a:alphaModFix/>
          </a:blip>
          <a:srcRect b="0" l="0" r="0" t="0"/>
          <a:stretch/>
        </p:blipFill>
        <p:spPr>
          <a:xfrm>
            <a:off x="55562" y="3910012"/>
            <a:ext cx="4346575" cy="2759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Generalization </a:t>
            </a:r>
            <a:endParaRPr/>
          </a:p>
        </p:txBody>
      </p:sp>
      <p:sp>
        <p:nvSpPr>
          <p:cNvPr id="137" name="Google Shape;137;p1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Reverse of specialization.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is a bottom up approach.</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Common attribute of more than one entity form a new entity.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Lower level attribute unite and produce higher level attribute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Both diagrams are same</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43" name="Google Shape;143;p1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44" name="Google Shape;144;p13"/>
          <p:cNvPicPr preferRelativeResize="0"/>
          <p:nvPr/>
        </p:nvPicPr>
        <p:blipFill rotWithShape="1">
          <a:blip r:embed="rId3">
            <a:alphaModFix/>
          </a:blip>
          <a:srcRect b="0" l="0" r="0" t="0"/>
          <a:stretch/>
        </p:blipFill>
        <p:spPr>
          <a:xfrm>
            <a:off x="179387" y="620712"/>
            <a:ext cx="4762500" cy="476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50" name="Google Shape;150;p1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51" name="Google Shape;151;p14"/>
          <p:cNvPicPr preferRelativeResize="0"/>
          <p:nvPr/>
        </p:nvPicPr>
        <p:blipFill rotWithShape="1">
          <a:blip r:embed="rId3">
            <a:alphaModFix/>
          </a:blip>
          <a:srcRect b="0" l="0" r="0" t="0"/>
          <a:stretch/>
        </p:blipFill>
        <p:spPr>
          <a:xfrm>
            <a:off x="89688" y="1185350"/>
            <a:ext cx="8964611" cy="469741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Before and after Generalization </a:t>
            </a:r>
            <a:endParaRPr/>
          </a:p>
        </p:txBody>
      </p:sp>
      <p:pic>
        <p:nvPicPr>
          <p:cNvPr id="157" name="Google Shape;157;p15"/>
          <p:cNvPicPr preferRelativeResize="0"/>
          <p:nvPr>
            <p:ph idx="1" type="body"/>
          </p:nvPr>
        </p:nvPicPr>
        <p:blipFill rotWithShape="1">
          <a:blip r:embed="rId3">
            <a:alphaModFix/>
          </a:blip>
          <a:srcRect b="0" l="0" r="0" t="0"/>
          <a:stretch/>
        </p:blipFill>
        <p:spPr>
          <a:xfrm>
            <a:off x="4262437" y="3284537"/>
            <a:ext cx="5129212" cy="3062287"/>
          </a:xfrm>
          <a:prstGeom prst="rect">
            <a:avLst/>
          </a:prstGeom>
          <a:noFill/>
          <a:ln>
            <a:noFill/>
          </a:ln>
        </p:spPr>
      </p:pic>
      <p:pic>
        <p:nvPicPr>
          <p:cNvPr id="158" name="Google Shape;158;p15"/>
          <p:cNvPicPr preferRelativeResize="0"/>
          <p:nvPr/>
        </p:nvPicPr>
        <p:blipFill rotWithShape="1">
          <a:blip r:embed="rId4">
            <a:alphaModFix/>
          </a:blip>
          <a:srcRect b="0" l="0" r="0" t="0"/>
          <a:stretch/>
        </p:blipFill>
        <p:spPr>
          <a:xfrm>
            <a:off x="827087" y="1239837"/>
            <a:ext cx="4032250" cy="242093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64" name="Google Shape;164;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65" name="Google Shape;165;p16"/>
          <p:cNvPicPr preferRelativeResize="0"/>
          <p:nvPr/>
        </p:nvPicPr>
        <p:blipFill rotWithShape="1">
          <a:blip r:embed="rId3">
            <a:alphaModFix/>
          </a:blip>
          <a:srcRect b="0" l="0" r="0" t="0"/>
          <a:stretch/>
        </p:blipFill>
        <p:spPr>
          <a:xfrm>
            <a:off x="157162" y="260350"/>
            <a:ext cx="9526587" cy="5905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Aggregation </a:t>
            </a:r>
            <a:endParaRPr/>
          </a:p>
        </p:txBody>
      </p:sp>
      <p:sp>
        <p:nvSpPr>
          <p:cNvPr id="171" name="Google Shape;171;p1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is an relation between </a:t>
            </a:r>
            <a:r>
              <a:rPr b="0" i="0" lang="en-US" sz="3200" u="none">
                <a:solidFill>
                  <a:srgbClr val="FF0000"/>
                </a:solidFill>
                <a:latin typeface="Calibri"/>
                <a:ea typeface="Calibri"/>
                <a:cs typeface="Calibri"/>
                <a:sym typeface="Calibri"/>
              </a:rPr>
              <a:t>two entity treated as a single entity.</a:t>
            </a:r>
            <a:endParaRPr>
              <a:solidFill>
                <a:srgbClr val="FF0000"/>
              </a:solidFill>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It is an abstraction through which relationship is treated as higher level entities.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Limitation of ER diagram is we can not represent </a:t>
            </a:r>
            <a:r>
              <a:rPr b="0" i="0" lang="en-US" sz="3200" u="none">
                <a:solidFill>
                  <a:srgbClr val="FF0000"/>
                </a:solidFill>
                <a:latin typeface="Calibri"/>
                <a:ea typeface="Calibri"/>
                <a:cs typeface="Calibri"/>
                <a:sym typeface="Calibri"/>
              </a:rPr>
              <a:t>relationship among relationship.</a:t>
            </a:r>
            <a:endParaRPr>
              <a:solidFill>
                <a:srgbClr val="FF0000"/>
              </a:solidFill>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pic>
        <p:nvPicPr>
          <p:cNvPr id="177" name="Google Shape;177;p18"/>
          <p:cNvPicPr preferRelativeResize="0"/>
          <p:nvPr>
            <p:ph idx="1" type="body"/>
          </p:nvPr>
        </p:nvPicPr>
        <p:blipFill rotWithShape="1">
          <a:blip r:embed="rId3">
            <a:alphaModFix/>
          </a:blip>
          <a:srcRect b="0" l="0" r="0" t="0"/>
          <a:stretch/>
        </p:blipFill>
        <p:spPr>
          <a:xfrm>
            <a:off x="0" y="358775"/>
            <a:ext cx="4681537" cy="2994025"/>
          </a:xfrm>
          <a:prstGeom prst="rect">
            <a:avLst/>
          </a:prstGeom>
          <a:noFill/>
          <a:ln>
            <a:noFill/>
          </a:ln>
        </p:spPr>
      </p:pic>
      <p:pic>
        <p:nvPicPr>
          <p:cNvPr id="178" name="Google Shape;178;p18"/>
          <p:cNvPicPr preferRelativeResize="0"/>
          <p:nvPr/>
        </p:nvPicPr>
        <p:blipFill rotWithShape="1">
          <a:blip r:embed="rId4">
            <a:alphaModFix/>
          </a:blip>
          <a:srcRect b="0" l="0" r="0" t="0"/>
          <a:stretch/>
        </p:blipFill>
        <p:spPr>
          <a:xfrm>
            <a:off x="5003800" y="620712"/>
            <a:ext cx="3740150" cy="2994025"/>
          </a:xfrm>
          <a:prstGeom prst="rect">
            <a:avLst/>
          </a:prstGeom>
          <a:noFill/>
          <a:ln>
            <a:noFill/>
          </a:ln>
        </p:spPr>
      </p:pic>
      <p:pic>
        <p:nvPicPr>
          <p:cNvPr id="179" name="Google Shape;179;p18"/>
          <p:cNvPicPr preferRelativeResize="0"/>
          <p:nvPr/>
        </p:nvPicPr>
        <p:blipFill rotWithShape="1">
          <a:blip r:embed="rId5">
            <a:alphaModFix/>
          </a:blip>
          <a:srcRect b="0" l="0" r="0" t="0"/>
          <a:stretch/>
        </p:blipFill>
        <p:spPr>
          <a:xfrm>
            <a:off x="3798887" y="3614737"/>
            <a:ext cx="2717800" cy="279241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85" name="Google Shape;185;p1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86" name="Google Shape;186;p19"/>
          <p:cNvPicPr preferRelativeResize="0"/>
          <p:nvPr/>
        </p:nvPicPr>
        <p:blipFill rotWithShape="1">
          <a:blip r:embed="rId3">
            <a:alphaModFix/>
          </a:blip>
          <a:srcRect b="0" l="0" r="0" t="0"/>
          <a:stretch/>
        </p:blipFill>
        <p:spPr>
          <a:xfrm>
            <a:off x="395287" y="476250"/>
            <a:ext cx="8134350" cy="606901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EER</a:t>
            </a:r>
            <a:endParaRPr/>
          </a:p>
        </p:txBody>
      </p:sp>
      <p:sp>
        <p:nvSpPr>
          <p:cNvPr id="72" name="Google Shape;72;p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An ER diagram gives you the </a:t>
            </a:r>
            <a:r>
              <a:rPr b="0" i="0" lang="en-US" sz="2400" u="none" cap="none" strike="noStrike">
                <a:solidFill>
                  <a:srgbClr val="FF0000"/>
                </a:solidFill>
                <a:latin typeface="Calibri"/>
                <a:ea typeface="Calibri"/>
                <a:cs typeface="Calibri"/>
                <a:sym typeface="Calibri"/>
              </a:rPr>
              <a:t>visual outlook of your databas</a:t>
            </a:r>
            <a:r>
              <a:rPr b="0" i="0" lang="en-US" sz="2400" u="none" cap="none" strike="noStrike">
                <a:solidFill>
                  <a:schemeClr val="dk1"/>
                </a:solidFill>
                <a:latin typeface="Calibri"/>
                <a:ea typeface="Calibri"/>
                <a:cs typeface="Calibri"/>
                <a:sym typeface="Calibri"/>
              </a:rPr>
              <a:t>e. It details the relationships and attributes of its entities, paving the way for smooth database development in the steps ahead.</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EER diagrams, on the other hand, are perfect for taking a </a:t>
            </a:r>
            <a:r>
              <a:rPr b="0" i="0" lang="en-US" sz="2400" u="none" cap="none" strike="noStrike">
                <a:solidFill>
                  <a:srgbClr val="FF0000"/>
                </a:solidFill>
                <a:latin typeface="Calibri"/>
                <a:ea typeface="Calibri"/>
                <a:cs typeface="Calibri"/>
                <a:sym typeface="Calibri"/>
              </a:rPr>
              <a:t>more detailed look</a:t>
            </a:r>
            <a:r>
              <a:rPr b="0" i="0" lang="en-US" sz="2400" u="none" cap="none" strike="noStrike">
                <a:solidFill>
                  <a:schemeClr val="dk1"/>
                </a:solidFill>
                <a:latin typeface="Calibri"/>
                <a:ea typeface="Calibri"/>
                <a:cs typeface="Calibri"/>
                <a:sym typeface="Calibri"/>
              </a:rPr>
              <a:t> at your information. </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cap="none" strike="noStrike">
                <a:solidFill>
                  <a:schemeClr val="dk1"/>
                </a:solidFill>
                <a:latin typeface="Calibri"/>
                <a:ea typeface="Calibri"/>
                <a:cs typeface="Calibri"/>
                <a:sym typeface="Calibri"/>
              </a:rPr>
              <a:t>When your database contains a larger amount of data and difficult to use the traditional ER model for database modeling so it is best to turn to an enhanced model to more deeply understand your model.</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92" name="Google Shape;192;p20"/>
          <p:cNvSpPr txBox="1"/>
          <p:nvPr>
            <p:ph idx="1" type="body"/>
          </p:nvPr>
        </p:nvSpPr>
        <p:spPr>
          <a:xfrm>
            <a:off x="457200" y="2971800"/>
            <a:ext cx="8229600" cy="3154362"/>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chemeClr val="dk1"/>
              </a:buClr>
              <a:buSzPts val="6000"/>
              <a:buFont typeface="Arial"/>
              <a:buNone/>
            </a:pPr>
            <a:r>
              <a:rPr b="0" i="0" lang="en-US" sz="6000" u="none">
                <a:solidFill>
                  <a:schemeClr val="dk1"/>
                </a:solidFill>
                <a:latin typeface="Calibri"/>
                <a:ea typeface="Calibri"/>
                <a:cs typeface="Calibri"/>
                <a:sym typeface="Calibri"/>
              </a:rPr>
              <a:t>Thank you !</a:t>
            </a:r>
            <a:endParaRPr/>
          </a:p>
          <a:p>
            <a:pPr indent="0" lvl="0" marL="342900" marR="0" rtl="0" algn="l">
              <a:spcBef>
                <a:spcPts val="1200"/>
              </a:spcBef>
              <a:spcAft>
                <a:spcPts val="0"/>
              </a:spcAft>
              <a:buClr>
                <a:schemeClr val="dk1"/>
              </a:buClr>
              <a:buSzPts val="6000"/>
              <a:buFont typeface="Arial"/>
              <a:buNone/>
            </a:pPr>
            <a:r>
              <a:t/>
            </a:r>
            <a:endParaRPr b="0" i="0" sz="6000" u="none">
              <a:solidFill>
                <a:schemeClr val="dk1"/>
              </a:solidFill>
              <a:latin typeface="Calibri"/>
              <a:ea typeface="Calibri"/>
              <a:cs typeface="Calibri"/>
              <a:sym typeface="Calibri"/>
            </a:endParaRPr>
          </a:p>
        </p:txBody>
      </p:sp>
      <p:sp>
        <p:nvSpPr>
          <p:cNvPr id="193" name="Google Shape;193;p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Calibri"/>
              <a:buNone/>
            </a:pPr>
            <a:fld id="{00000000-1234-1234-1234-123412341234}" type="slidenum">
              <a:rPr b="0" i="0" lang="en-US" sz="1200" u="none" cap="none" strike="noStrike">
                <a:solidFill>
                  <a:srgbClr val="898989"/>
                </a:solidFill>
                <a:latin typeface="Calibri"/>
                <a:ea typeface="Calibri"/>
                <a:cs typeface="Calibri"/>
                <a:sym typeface="Calibri"/>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78" name="Google Shape;78;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Enhanced entity-relationship diagrams are advanced database diagrams very similar to regular ER diagrams which represents requirements and complexities of </a:t>
            </a:r>
            <a:r>
              <a:rPr b="0" i="0" lang="en-US" sz="3200" u="none" cap="none" strike="noStrike">
                <a:solidFill>
                  <a:srgbClr val="FF0000"/>
                </a:solidFill>
                <a:latin typeface="Calibri"/>
                <a:ea typeface="Calibri"/>
                <a:cs typeface="Calibri"/>
                <a:sym typeface="Calibri"/>
              </a:rPr>
              <a:t>complex databases.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It is a diagrammatic technique for displaying the Sub Class and Super Class; Specialization and Generalization; Union or Category; Aggregation etc</a:t>
            </a:r>
            <a:r>
              <a:rPr b="0" i="0" lang="en-US" sz="3200" u="none" cap="none" strike="noStrike">
                <a:solidFill>
                  <a:srgbClr val="FF0000"/>
                </a:solidFill>
                <a:latin typeface="Calibri"/>
                <a:ea typeface="Calibri"/>
                <a:cs typeface="Calibri"/>
                <a:sym typeface="Calibri"/>
              </a:rPr>
              <a:t>.(Additional features)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84" name="Google Shape;84;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Used to model the application more accurately and more precisely. </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Subclass/Superclass</a:t>
            </a:r>
            <a:endParaRPr/>
          </a:p>
        </p:txBody>
      </p:sp>
      <p:sp>
        <p:nvSpPr>
          <p:cNvPr id="90" name="Google Shape;90;p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An entity type may have additional meaningful subgroupings of its entities that need to be represented explicitly because of their significance to the database application.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These subgroupings of an entity are called subclass of the entity.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entity itself is called the superclass.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96" name="Google Shape;96;p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97" name="Google Shape;97;p6"/>
          <p:cNvPicPr preferRelativeResize="0"/>
          <p:nvPr/>
        </p:nvPicPr>
        <p:blipFill rotWithShape="1">
          <a:blip r:embed="rId3">
            <a:alphaModFix/>
          </a:blip>
          <a:srcRect b="0" l="0" r="0" t="0"/>
          <a:stretch/>
        </p:blipFill>
        <p:spPr>
          <a:xfrm>
            <a:off x="1692275" y="1676400"/>
            <a:ext cx="5040312" cy="40894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03" name="Google Shape;103;p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04" name="Google Shape;104;p7"/>
          <p:cNvPicPr preferRelativeResize="0"/>
          <p:nvPr/>
        </p:nvPicPr>
        <p:blipFill rotWithShape="1">
          <a:blip r:embed="rId3">
            <a:alphaModFix/>
          </a:blip>
          <a:srcRect b="0" l="0" r="0" t="0"/>
          <a:stretch/>
        </p:blipFill>
        <p:spPr>
          <a:xfrm>
            <a:off x="323850" y="1704975"/>
            <a:ext cx="8643937" cy="4387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400">
              <a:solidFill>
                <a:schemeClr val="dk1"/>
              </a:solidFill>
              <a:latin typeface="Calibri"/>
              <a:ea typeface="Calibri"/>
              <a:cs typeface="Calibri"/>
              <a:sym typeface="Calibri"/>
            </a:endParaRPr>
          </a:p>
        </p:txBody>
      </p:sp>
      <p:sp>
        <p:nvSpPr>
          <p:cNvPr id="110" name="Google Shape;110;p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39700" lvl="0" marL="342900" marR="0" rtl="0" algn="l">
              <a:spcBef>
                <a:spcPts val="0"/>
              </a:spcBef>
              <a:spcAft>
                <a:spcPts val="0"/>
              </a:spcAft>
              <a:buClr>
                <a:schemeClr val="dk1"/>
              </a:buClr>
              <a:buSzPts val="3200"/>
              <a:buFont typeface="Arial"/>
              <a:buNone/>
            </a:pPr>
            <a:r>
              <a:t/>
            </a:r>
            <a:endParaRPr sz="3200">
              <a:solidFill>
                <a:schemeClr val="dk1"/>
              </a:solidFill>
              <a:latin typeface="Calibri"/>
              <a:ea typeface="Calibri"/>
              <a:cs typeface="Calibri"/>
              <a:sym typeface="Calibri"/>
            </a:endParaRPr>
          </a:p>
        </p:txBody>
      </p:sp>
      <p:pic>
        <p:nvPicPr>
          <p:cNvPr id="111" name="Google Shape;111;p8"/>
          <p:cNvPicPr preferRelativeResize="0"/>
          <p:nvPr/>
        </p:nvPicPr>
        <p:blipFill rotWithShape="1">
          <a:blip r:embed="rId3">
            <a:alphaModFix/>
          </a:blip>
          <a:srcRect b="0" l="0" r="0" t="0"/>
          <a:stretch/>
        </p:blipFill>
        <p:spPr>
          <a:xfrm>
            <a:off x="0" y="0"/>
            <a:ext cx="9144000" cy="6858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9"/>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Specialization</a:t>
            </a:r>
            <a:endParaRPr/>
          </a:p>
        </p:txBody>
      </p:sp>
      <p:sp>
        <p:nvSpPr>
          <p:cNvPr id="117" name="Google Shape;117;p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The process of classifying an entity into more specialized entity. </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Convert high level entity  into low level entity by </a:t>
            </a:r>
            <a:r>
              <a:rPr b="0" i="0" lang="en-US" sz="3200" u="none">
                <a:solidFill>
                  <a:srgbClr val="FF0000"/>
                </a:solidFill>
                <a:latin typeface="Calibri"/>
                <a:ea typeface="Calibri"/>
                <a:cs typeface="Calibri"/>
                <a:sym typeface="Calibri"/>
              </a:rPr>
              <a:t>adding additional attribute or special attribute.</a:t>
            </a:r>
            <a:endParaRPr>
              <a:solidFill>
                <a:srgbClr val="FF0000"/>
              </a:solidFill>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a:solidFill>
                  <a:schemeClr val="dk1"/>
                </a:solidFill>
                <a:latin typeface="Calibri"/>
                <a:ea typeface="Calibri"/>
                <a:cs typeface="Calibri"/>
                <a:sym typeface="Calibri"/>
              </a:rPr>
              <a:t>Top down approach of superclass/ subclass relationship.</a:t>
            </a:r>
            <a:endParaRPr/>
          </a:p>
          <a:p>
            <a:pPr indent="-139700" lvl="0" marL="342900" marR="0" rtl="0" algn="l">
              <a:spcBef>
                <a:spcPts val="640"/>
              </a:spcBef>
              <a:spcAft>
                <a:spcPts val="0"/>
              </a:spcAft>
              <a:buClr>
                <a:schemeClr val="dk1"/>
              </a:buClr>
              <a:buSzPts val="3200"/>
              <a:buFont typeface="Arial"/>
              <a:buNone/>
            </a:pPr>
            <a:r>
              <a:t/>
            </a:r>
            <a:endParaRPr b="0" i="0" sz="3200" u="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2014-08-14T04:56:55Z</dcterms:created>
  <dc:creator>admin</dc:creator>
</cp:coreProperties>
</file>