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58000" cy="9144000"/>
  <p:embeddedFontLst>
    <p:embeddedFont>
      <p:font typeface="Nuni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8" roundtripDataSignature="AMtx7mjCfkQNHQsM2Gj6Tr6iba+gd0k2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24DD6D-B4FF-4874-A922-33B3C6221792}">
  <a:tblStyle styleId="{EE24DD6D-B4FF-4874-A922-33B3C62217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Nunito-bold.fntdata"/><Relationship Id="rId10" Type="http://schemas.openxmlformats.org/officeDocument/2006/relationships/slide" Target="slides/slide4.xml"/><Relationship Id="rId54" Type="http://schemas.openxmlformats.org/officeDocument/2006/relationships/font" Target="fonts/Nunito-regular.fntdata"/><Relationship Id="rId13" Type="http://schemas.openxmlformats.org/officeDocument/2006/relationships/slide" Target="slides/slide7.xml"/><Relationship Id="rId57" Type="http://schemas.openxmlformats.org/officeDocument/2006/relationships/font" Target="fonts/Nunito-boldItalic.fntdata"/><Relationship Id="rId12" Type="http://schemas.openxmlformats.org/officeDocument/2006/relationships/slide" Target="slides/slide6.xml"/><Relationship Id="rId56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a4952bb3f2_0_13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a4952bb3f2_0_13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1a4952bb3f2_0_135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1a4952bb3f2_0_135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1a4952bb3f2_0_135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9" name="Google Shape;19;g1a4952bb3f2_0_13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a4952bb3f2_0_135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a4952bb3f2_0_135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1a4952bb3f2_0_135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23" name="Google Shape;23;g1a4952bb3f2_0_135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a4952bb3f2_0_13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a4952bb3f2_0_13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1a4952bb3f2_0_135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27" name="Google Shape;27;g1a4952bb3f2_0_1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a4952bb3f2_0_13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a4952bb3f2_0_13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1a4952bb3f2_0_135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31" name="Google Shape;31;g1a4952bb3f2_0_1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a4952bb3f2_0_13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a4952bb3f2_0_13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g1a4952bb3f2_0_135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35" name="Google Shape;35;g1a4952bb3f2_0_1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1a4952bb3f2_0_13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1a4952bb3f2_0_13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g1a4952bb3f2_0_135"/>
          <p:cNvSpPr txBox="1"/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g1a4952bb3f2_0_135"/>
          <p:cNvSpPr txBox="1"/>
          <p:nvPr>
            <p:ph idx="1" type="subTitle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1a4952bb3f2_0_135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4952bb3f2_0_235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g1a4952bb3f2_0_235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116" name="Google Shape;116;g1a4952bb3f2_0_2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a4952bb3f2_0_23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a4952bb3f2_0_23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g1a4952bb3f2_0_235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120" name="Google Shape;120;g1a4952bb3f2_0_2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a4952bb3f2_0_23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1a4952bb3f2_0_23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g1a4952bb3f2_0_235"/>
          <p:cNvSpPr txBox="1"/>
          <p:nvPr>
            <p:ph hasCustomPrompt="1" type="title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g1a4952bb3f2_0_235"/>
          <p:cNvSpPr txBox="1"/>
          <p:nvPr>
            <p:ph idx="1" type="body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g1a4952bb3f2_0_235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4952bb3f2_0_248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4952bb3f2_0_2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g1a4952bb3f2_0_2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1" name="Google Shape;131;g1a4952bb3f2_0_2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a4952bb3f2_0_2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a4952bb3f2_0_2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a4952bb3f2_0_163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g1a4952bb3f2_0_163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44" name="Google Shape;44;g1a4952bb3f2_0_16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a4952bb3f2_0_16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a4952bb3f2_0_16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g1a4952bb3f2_0_163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48" name="Google Shape;48;g1a4952bb3f2_0_16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1a4952bb3f2_0_16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g1a4952bb3f2_0_16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g1a4952bb3f2_0_163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g1a4952bb3f2_0_163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a4952bb3f2_0_17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a4952bb3f2_0_17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a4952bb3f2_0_17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a4952bb3f2_0_175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g1a4952bb3f2_0_175"/>
          <p:cNvSpPr txBox="1"/>
          <p:nvPr>
            <p:ph idx="1" type="body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g1a4952bb3f2_0_175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4952bb3f2_0_18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a4952bb3f2_0_182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a4952bb3f2_0_182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a4952bb3f2_0_182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g1a4952bb3f2_0_182"/>
          <p:cNvSpPr txBox="1"/>
          <p:nvPr>
            <p:ph idx="1" type="body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g1a4952bb3f2_0_182"/>
          <p:cNvSpPr txBox="1"/>
          <p:nvPr>
            <p:ph idx="2" type="body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g1a4952bb3f2_0_18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4952bb3f2_0_19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a4952bb3f2_0_19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a4952bb3f2_0_19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a4952bb3f2_0_190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g1a4952bb3f2_0_19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4952bb3f2_0_196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a4952bb3f2_0_196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a4952bb3f2_0_196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a4952bb3f2_0_196"/>
          <p:cNvSpPr txBox="1"/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g1a4952bb3f2_0_196"/>
          <p:cNvSpPr txBox="1"/>
          <p:nvPr>
            <p:ph idx="1" type="body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g1a4952bb3f2_0_196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4952bb3f2_0_203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a4952bb3f2_0_203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g1a4952bb3f2_0_203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85" name="Google Shape;85;g1a4952bb3f2_0_203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1a4952bb3f2_0_20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a4952bb3f2_0_20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1a4952bb3f2_0_203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g1a4952bb3f2_0_203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90" name="Google Shape;90;g1a4952bb3f2_0_20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a4952bb3f2_0_20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a4952bb3f2_0_20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g1a4952bb3f2_0_203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94" name="Google Shape;94;g1a4952bb3f2_0_20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1a4952bb3f2_0_20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1a4952bb3f2_0_20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g1a4952bb3f2_0_203"/>
          <p:cNvSpPr txBox="1"/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8" name="Google Shape;98;g1a4952bb3f2_0_203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4952bb3f2_0_221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a4952bb3f2_0_221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a4952bb3f2_0_221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a4952bb3f2_0_221"/>
          <p:cNvSpPr txBox="1"/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g1a4952bb3f2_0_221"/>
          <p:cNvSpPr txBox="1"/>
          <p:nvPr>
            <p:ph idx="1" type="subTitle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g1a4952bb3f2_0_221"/>
          <p:cNvSpPr txBox="1"/>
          <p:nvPr>
            <p:ph idx="2" type="body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g1a4952bb3f2_0_22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952bb3f2_0_22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a4952bb3f2_0_22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a4952bb3f2_0_22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a4952bb3f2_0_229"/>
          <p:cNvSpPr txBox="1"/>
          <p:nvPr>
            <p:ph idx="1" type="body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g1a4952bb3f2_0_229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a4952bb3f2_0_1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g1a4952bb3f2_0_131"/>
          <p:cNvSpPr txBox="1"/>
          <p:nvPr>
            <p:ph idx="1" type="body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1a4952bb3f2_0_13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>
                <a:solidFill>
                  <a:srgbClr val="C00000"/>
                </a:solidFill>
              </a:rPr>
              <a:t>DBMS</a:t>
            </a:r>
            <a:br>
              <a:rPr lang="en-US"/>
            </a:br>
            <a:br>
              <a:rPr lang="en-US" sz="2700"/>
            </a:br>
            <a:r>
              <a:rPr lang="en-US" sz="31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 and Relational Algebra</a:t>
            </a: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84284"/>
            <a:ext cx="8622611" cy="6473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4805"/>
            <a:ext cx="9021073" cy="675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33400"/>
            <a:ext cx="7810153" cy="547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Model Constraints </a:t>
            </a:r>
            <a:endParaRPr/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Make sure – authorized user make modification to data base.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/>
              <a:t>Changes should not lead to loss of data consistency and correctness.</a:t>
            </a:r>
            <a:endParaRPr sz="1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/>
              <a:t>These concepts make sure that only correct and complete data is stored in data base. 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3400"/>
            <a:ext cx="9046215" cy="532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Domain Relational Constraint </a:t>
            </a:r>
            <a:endParaRPr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-US" sz="2300"/>
              <a:t>Values inserted into database should be correct.</a:t>
            </a:r>
            <a:endParaRPr sz="2300"/>
          </a:p>
          <a:p>
            <a:pPr indent="-406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-US" sz="2300"/>
              <a:t>It’s a basic form of integrity constraints.</a:t>
            </a:r>
            <a:endParaRPr sz="2300"/>
          </a:p>
          <a:p>
            <a:pPr indent="-3492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800"/>
              <a:buChar char="○"/>
            </a:pPr>
            <a:r>
              <a:rPr lang="en-US" sz="2100"/>
              <a:t>Types</a:t>
            </a:r>
            <a:endParaRPr sz="2100"/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1.1 Required data Constraint</a:t>
            </a:r>
            <a:endParaRPr sz="21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1.2 Check Constraint</a:t>
            </a:r>
            <a:endParaRPr sz="21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1.3 Default Constraint</a:t>
            </a: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 Required data Constraint</a:t>
            </a:r>
            <a:br>
              <a:rPr lang="en-US"/>
            </a:br>
            <a:endParaRPr/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1900"/>
              <a:t>Ensure that Null value or blank is not present.</a:t>
            </a:r>
            <a:endParaRPr sz="1900"/>
          </a:p>
          <a:p>
            <a:pPr indent="-381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1900"/>
              <a:t>In the database some attributes are mandatory.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9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1700"/>
              <a:t>Student_id  int NOT NULL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46049"/>
            <a:ext cx="8229600" cy="343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88640"/>
            <a:ext cx="6480720" cy="648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1.2 Check Constraint</a:t>
            </a:r>
            <a:br>
              <a:rPr lang="en-US"/>
            </a:br>
            <a:endParaRPr/>
          </a:p>
        </p:txBody>
      </p:sp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Used to ensure that attribute value satisfies </a:t>
            </a:r>
            <a:r>
              <a:rPr lang="en-US" sz="1800">
                <a:solidFill>
                  <a:srgbClr val="FF0000"/>
                </a:solidFill>
              </a:rPr>
              <a:t>specific condition</a:t>
            </a:r>
            <a:r>
              <a:rPr lang="en-US" sz="1800"/>
              <a:t> as specified by user requirement.</a:t>
            </a:r>
            <a:endParaRPr sz="1800"/>
          </a:p>
          <a:p>
            <a:pPr indent="-3175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300"/>
              <a:buChar char="○"/>
            </a:pPr>
            <a:r>
              <a:rPr lang="en-US" sz="1600"/>
              <a:t>Employee_gender varchar(1) CHECK (gender IN(‘M’,’F’)</a:t>
            </a:r>
            <a:endParaRPr sz="16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6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/>
              <a:t>Prevent user from entering incorrect or other data in database table. 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68" name="Google Shape;2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76672"/>
            <a:ext cx="7315200" cy="655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1.3 Default Constraint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1900"/>
              <a:t>Is used to add a default specified value, if attribute value is not provided by user.</a:t>
            </a:r>
            <a:endParaRPr sz="19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1700"/>
              <a:t>Employee_designation varchar(50) DEFAULT ‘UNKNOWN’</a:t>
            </a:r>
            <a:endParaRPr sz="17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1700"/>
              <a:t>If designation is not added then it will consider as by default  Unknown. Instead of NULL. 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55" y="548680"/>
            <a:ext cx="8919045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Entity Integrity Constraints</a:t>
            </a:r>
            <a:endParaRPr/>
          </a:p>
        </p:txBody>
      </p:sp>
      <p:sp>
        <p:nvSpPr>
          <p:cNvPr id="287" name="Google Shape;28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2000"/>
              <a:t>Allow us to test whether the tuple inserted into the database are correct or not.</a:t>
            </a:r>
            <a:endParaRPr sz="2000"/>
          </a:p>
          <a:p>
            <a:pPr indent="-3302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500"/>
              <a:buChar char="○"/>
            </a:pPr>
            <a:r>
              <a:rPr lang="en-US" sz="1800"/>
              <a:t>2.1 </a:t>
            </a:r>
            <a:r>
              <a:rPr lang="en-US" sz="1800"/>
              <a:t>Unique Constraint</a:t>
            </a:r>
            <a:endParaRPr sz="1800"/>
          </a:p>
          <a:p>
            <a:pPr indent="-3302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500"/>
              <a:buChar char="○"/>
            </a:pPr>
            <a:r>
              <a:rPr lang="en-US" sz="1800"/>
              <a:t>2.2 Primary constraint 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 Unique Constraint </a:t>
            </a:r>
            <a:endParaRPr/>
          </a:p>
        </p:txBody>
      </p:sp>
      <p:sp>
        <p:nvSpPr>
          <p:cNvPr id="293" name="Google Shape;29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-US" sz="2100"/>
              <a:t>No two tuples can have equal value for same attribute.</a:t>
            </a:r>
            <a:endParaRPr sz="21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100"/>
          </a:p>
          <a:p>
            <a:pPr indent="-3365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1900"/>
              <a:t>EMAIL varchar(30) UNIQUE </a:t>
            </a:r>
            <a:endParaRPr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8545220" cy="608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 Primary Key Constraint</a:t>
            </a:r>
            <a:endParaRPr/>
          </a:p>
        </p:txBody>
      </p:sp>
      <p:sp>
        <p:nvSpPr>
          <p:cNvPr id="305" name="Google Shape;305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-US" sz="2100"/>
              <a:t>Null values not allowed.</a:t>
            </a:r>
            <a:endParaRPr sz="2100"/>
          </a:p>
          <a:p>
            <a:pPr indent="-3365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1900"/>
              <a:t>Student_id char(50) PRIMARY KEY</a:t>
            </a:r>
            <a:endParaRPr sz="19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6" name="Google Shape;3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873" y="3234491"/>
            <a:ext cx="6069735" cy="254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Referential Integrity/Foreign Key</a:t>
            </a:r>
            <a:endParaRPr/>
          </a:p>
        </p:txBody>
      </p:sp>
      <p:sp>
        <p:nvSpPr>
          <p:cNvPr id="312" name="Google Shape;31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A value appearing in a one table for a given set of attributes also appears for another set of attributes in another relation.</a:t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13" name="Google Shape;3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3284984"/>
            <a:ext cx="6900928" cy="200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2000"/>
              <a:t>There are following three possible causes of violation of referential integrity constraint-</a:t>
            </a:r>
            <a:endParaRPr sz="2000"/>
          </a:p>
          <a:p>
            <a:pPr indent="-387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2000"/>
              <a:t> </a:t>
            </a:r>
            <a:r>
              <a:rPr b="1" lang="en-US" sz="2000"/>
              <a:t>Cause-01:</a:t>
            </a:r>
            <a:r>
              <a:rPr lang="en-US" sz="2000"/>
              <a:t> Insertion in a referencing relation</a:t>
            </a:r>
            <a:endParaRPr sz="2000"/>
          </a:p>
          <a:p>
            <a:pPr indent="-387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b="1" lang="en-US" sz="2000"/>
              <a:t>Cause-02:</a:t>
            </a:r>
            <a:r>
              <a:rPr lang="en-US" sz="2000"/>
              <a:t> Deletion from a referenced relation</a:t>
            </a:r>
            <a:endParaRPr sz="2000"/>
          </a:p>
          <a:p>
            <a:pPr indent="-387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b="1" lang="en-US" sz="2000"/>
              <a:t>Cause-03:</a:t>
            </a:r>
            <a:r>
              <a:rPr lang="en-US" sz="2000"/>
              <a:t> Updation in a referenced relation</a:t>
            </a:r>
            <a:endParaRPr sz="20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Relational Model was proposed by </a:t>
            </a:r>
            <a:r>
              <a:rPr lang="en-US" sz="1800">
                <a:solidFill>
                  <a:srgbClr val="FF0000"/>
                </a:solidFill>
              </a:rPr>
              <a:t>E.F. Codd</a:t>
            </a:r>
            <a:r>
              <a:rPr lang="en-US" sz="1800"/>
              <a:t> to model data in the form of </a:t>
            </a:r>
            <a:r>
              <a:rPr lang="en-US" sz="1800">
                <a:solidFill>
                  <a:srgbClr val="FF0000"/>
                </a:solidFill>
              </a:rPr>
              <a:t>relations or tables.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After designing the conceptual model of Database using ER diagram, we need to convert the conceptual model in the </a:t>
            </a:r>
            <a:r>
              <a:rPr lang="en-US" sz="1800">
                <a:solidFill>
                  <a:srgbClr val="FF0000"/>
                </a:solidFill>
              </a:rPr>
              <a:t>relational model </a:t>
            </a:r>
            <a:r>
              <a:rPr lang="en-US" sz="1800"/>
              <a:t>which can be implemented using any RDMBS languages like Oracle SQL, MySQL etc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26" name="Google Shape;3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79" y="395768"/>
            <a:ext cx="7226621" cy="551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Cause-02: Deletion from a referenced relation</a:t>
            </a:r>
            <a:br>
              <a:rPr lang="en-US"/>
            </a:br>
            <a:endParaRPr/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Can not delete  CS computer Science from branch table.</a:t>
            </a:r>
            <a:endParaRPr sz="1800"/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It will return foreign key violation error.</a:t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Can not update CS to Computer Engineering.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graphicFrame>
        <p:nvGraphicFramePr>
          <p:cNvPr id="338" name="Google Shape;338;p3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{EE24DD6D-B4FF-4874-A922-33B3C6221792}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 cap="none" strike="noStrike">
                          <a:solidFill>
                            <a:srgbClr val="000000"/>
                          </a:solidFill>
                        </a:rPr>
                        <a:t>Roll_no</a:t>
                      </a:r>
                      <a:endParaRPr sz="2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</a:rPr>
                        <a:t>Name</a:t>
                      </a:r>
                      <a:endParaRPr sz="2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</a:rPr>
                        <a:t>Age</a:t>
                      </a:r>
                      <a:endParaRPr sz="2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</a:rPr>
                        <a:t>Branch_Code</a:t>
                      </a:r>
                      <a:endParaRPr sz="2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Rahul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Anjali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Teena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</a:tbl>
          </a:graphicData>
        </a:graphic>
      </p:graphicFrame>
      <p:graphicFrame>
        <p:nvGraphicFramePr>
          <p:cNvPr id="339" name="Google Shape;339;p33"/>
          <p:cNvGraphicFramePr/>
          <p:nvPr/>
        </p:nvGraphicFramePr>
        <p:xfrm>
          <a:off x="1043608" y="3717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{EE24DD6D-B4FF-4874-A922-33B3C6221792}</a:tableStyleId>
              </a:tblPr>
              <a:tblGrid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sng" cap="none" strike="noStrike">
                          <a:solidFill>
                            <a:srgbClr val="000000"/>
                          </a:solidFill>
                        </a:rPr>
                        <a:t>Branch_Code</a:t>
                      </a:r>
                      <a:endParaRPr sz="2100" u="sng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Branch_Name</a:t>
                      </a:r>
                      <a:endParaRPr sz="2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 strike="noStrike">
                          <a:solidFill>
                            <a:srgbClr val="000000"/>
                          </a:solidFill>
                        </a:rPr>
                        <a:t>CS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 strike="noStrike">
                          <a:solidFill>
                            <a:srgbClr val="000000"/>
                          </a:solidFill>
                        </a:rPr>
                        <a:t>Computer Science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 strike="noStrike">
                          <a:solidFill>
                            <a:srgbClr val="000000"/>
                          </a:solidFill>
                        </a:rPr>
                        <a:t>EE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 strike="noStrike">
                          <a:solidFill>
                            <a:srgbClr val="000000"/>
                          </a:solidFill>
                        </a:rPr>
                        <a:t>Electronics Engineering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 strike="noStrike">
                          <a:solidFill>
                            <a:srgbClr val="000000"/>
                          </a:solidFill>
                        </a:rPr>
                        <a:t>IT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 strike="noStrike">
                          <a:solidFill>
                            <a:srgbClr val="000000"/>
                          </a:solidFill>
                        </a:rPr>
                        <a:t>Information Technology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</a:tbl>
          </a:graphicData>
        </a:graphic>
      </p:graphicFrame>
      <p:sp>
        <p:nvSpPr>
          <p:cNvPr id="340" name="Google Shape;340;p33"/>
          <p:cNvSpPr txBox="1"/>
          <p:nvPr/>
        </p:nvSpPr>
        <p:spPr>
          <a:xfrm>
            <a:off x="6012160" y="4221088"/>
            <a:ext cx="20882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not add civil in student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Handling the Violation-</a:t>
            </a:r>
            <a:br>
              <a:rPr b="1" lang="en-US"/>
            </a:br>
            <a:endParaRPr/>
          </a:p>
        </p:txBody>
      </p:sp>
      <p:sp>
        <p:nvSpPr>
          <p:cNvPr id="346" name="Google Shape;346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1700" u="sng"/>
              <a:t>Method-01:</a:t>
            </a:r>
            <a:endParaRPr b="1"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This method involves </a:t>
            </a:r>
            <a:r>
              <a:rPr lang="en-US" sz="1800">
                <a:solidFill>
                  <a:srgbClr val="FF0000"/>
                </a:solidFill>
              </a:rPr>
              <a:t>simultaneously updating </a:t>
            </a:r>
            <a:r>
              <a:rPr lang="en-US" sz="1800"/>
              <a:t>those tuples of the referencing relation where the referencing attribute uses the referenced attribute value being updated.</a:t>
            </a:r>
            <a:endParaRPr sz="1800"/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This method of handling the violation is called as </a:t>
            </a:r>
            <a:r>
              <a:rPr b="1" lang="en-US" sz="1800"/>
              <a:t>On Update Cascade</a:t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b="1" lang="en-US" sz="1800" u="sng"/>
              <a:t>Method-02:</a:t>
            </a:r>
            <a:endParaRPr b="1"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This method involves </a:t>
            </a:r>
            <a:r>
              <a:rPr lang="en-US" sz="1800">
                <a:solidFill>
                  <a:srgbClr val="FF0000"/>
                </a:solidFill>
              </a:rPr>
              <a:t>aborting or deleting the request </a:t>
            </a:r>
            <a:r>
              <a:rPr lang="en-US" sz="1800"/>
              <a:t>for an updation of the referenced relation if the value is used by the referencing relation.</a:t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1900"/>
              <a:t>Method-03: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900"/>
          </a:p>
          <a:p>
            <a:pPr indent="-381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1900"/>
              <a:t>This method involves setting the value being updated in the referenced relation </a:t>
            </a:r>
            <a:r>
              <a:rPr lang="en-US" sz="1900">
                <a:solidFill>
                  <a:srgbClr val="FF0000"/>
                </a:solidFill>
              </a:rPr>
              <a:t>to NULL </a:t>
            </a:r>
            <a:r>
              <a:rPr lang="en-US" sz="1900"/>
              <a:t>or some other value in the referencing relation if the referencing attribute uses that value.</a:t>
            </a:r>
            <a:endParaRPr sz="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Google Shape;363;p39"/>
          <p:cNvGraphicFramePr/>
          <p:nvPr/>
        </p:nvGraphicFramePr>
        <p:xfrm>
          <a:off x="1043608" y="3717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{EE24DD6D-B4FF-4874-A922-33B3C6221792}</a:tableStyleId>
              </a:tblPr>
              <a:tblGrid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 cap="none" strike="noStrike">
                          <a:solidFill>
                            <a:srgbClr val="000000"/>
                          </a:solidFill>
                        </a:rPr>
                        <a:t>Branch_Code</a:t>
                      </a:r>
                      <a:endParaRPr sz="1800" u="sng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</a:rPr>
                        <a:t>Branch_Name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Computer Science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EE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Electronics Engineering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Information Technology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</a:tbl>
          </a:graphicData>
        </a:graphic>
      </p:graphicFrame>
      <p:graphicFrame>
        <p:nvGraphicFramePr>
          <p:cNvPr id="364" name="Google Shape;364;p39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{EE24DD6D-B4FF-4874-A922-33B3C6221792}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sng" cap="none" strike="noStrike">
                          <a:solidFill>
                            <a:srgbClr val="000000"/>
                          </a:solidFill>
                        </a:rPr>
                        <a:t>Roll_no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</a:rPr>
                        <a:t>Name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</a:rPr>
                        <a:t>Age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</a:rPr>
                        <a:t>Branch_Code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Rahul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Anjali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Teena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IT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76200" marB="76200" marR="95250" marL="952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Rohan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18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Null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5" name="Google Shape;365;p39"/>
          <p:cNvSpPr txBox="1"/>
          <p:nvPr>
            <p:ph idx="1" type="body"/>
          </p:nvPr>
        </p:nvSpPr>
        <p:spPr>
          <a:xfrm>
            <a:off x="6181000" y="3548750"/>
            <a:ext cx="26244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6087"/>
              <a:buNone/>
            </a:pPr>
            <a:r>
              <a:rPr lang="en-US" sz="2351"/>
              <a:t>Foreign key can be null.</a:t>
            </a:r>
            <a:endParaRPr sz="2351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6153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6153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6153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ER to Relational Model</a:t>
            </a:r>
            <a:endParaRPr/>
          </a:p>
        </p:txBody>
      </p:sp>
      <p:sp>
        <p:nvSpPr>
          <p:cNvPr id="371" name="Google Shape;371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1. </a:t>
            </a:r>
            <a:r>
              <a:rPr lang="en-US" sz="1900"/>
              <a:t>Mapping Strong entity(Regular)</a:t>
            </a:r>
            <a:endParaRPr sz="1900"/>
          </a:p>
          <a:p>
            <a:pPr indent="-381000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1900"/>
              <a:t>2. Mapping Weak entity</a:t>
            </a:r>
            <a:endParaRPr sz="1900"/>
          </a:p>
          <a:p>
            <a:pPr indent="-381000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1900"/>
              <a:t>3. Mapping Attributes</a:t>
            </a:r>
            <a:endParaRPr sz="1900"/>
          </a:p>
          <a:p>
            <a:pPr indent="-381000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1900"/>
              <a:t>4. Mapping Relationship</a:t>
            </a:r>
            <a:endParaRPr sz="1900"/>
          </a:p>
          <a:p>
            <a:pPr indent="-381000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1900"/>
              <a:t>5. Mapping Cardinality </a:t>
            </a:r>
            <a:endParaRPr sz="1900"/>
          </a:p>
          <a:p>
            <a:pPr indent="0" lvl="0" marL="74295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700"/>
              <a:t>1 to 1</a:t>
            </a:r>
            <a:endParaRPr sz="1700"/>
          </a:p>
          <a:p>
            <a:pPr indent="0" lvl="0" marL="74295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700"/>
              <a:t>1 to many</a:t>
            </a:r>
            <a:endParaRPr sz="1700"/>
          </a:p>
          <a:p>
            <a:pPr indent="0" lvl="0" marL="74295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700"/>
              <a:t>Many to many</a:t>
            </a:r>
            <a:endParaRPr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78" name="Google Shape;3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5" name="Google Shape;38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RDBMS</a:t>
            </a:r>
            <a:endParaRPr/>
          </a:p>
        </p:txBody>
      </p:sp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RDBMS is  a subset of DBMS.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A relational database refers to a database that stores data in a structured format, using </a:t>
            </a:r>
            <a:r>
              <a:rPr lang="en-US" sz="2800">
                <a:solidFill>
                  <a:srgbClr val="FF0000"/>
                </a:solidFill>
              </a:rPr>
              <a:t>rows and columns</a:t>
            </a:r>
            <a:r>
              <a:rPr lang="en-US" sz="2800"/>
              <a:t>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It is </a:t>
            </a:r>
            <a:r>
              <a:rPr lang="en-US" sz="2800">
                <a:solidFill>
                  <a:srgbClr val="FF0000"/>
                </a:solidFill>
              </a:rPr>
              <a:t>"relational" </a:t>
            </a:r>
            <a:r>
              <a:rPr lang="en-US" sz="2800"/>
              <a:t>because the values within each table related to each other.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Tables may also be related to other tables.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The relational structure makes it possible to run queries across </a:t>
            </a:r>
            <a:r>
              <a:rPr lang="en-US" sz="2800">
                <a:solidFill>
                  <a:srgbClr val="FF0000"/>
                </a:solidFill>
              </a:rPr>
              <a:t>multiple tables</a:t>
            </a:r>
            <a:r>
              <a:rPr lang="en-US" sz="2800"/>
              <a:t> at once.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92" name="Google Shape;39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332657"/>
            <a:ext cx="8012582" cy="601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8" name="Google Shape;398;p4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{EE24DD6D-B4FF-4874-A922-33B3C6221792}</a:tableStyleId>
              </a:tblPr>
              <a:tblGrid>
                <a:gridCol w="2777475"/>
                <a:gridCol w="2777475"/>
              </a:tblGrid>
              <a:tr h="38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rgbClr val="000000"/>
                          </a:solidFill>
                        </a:rPr>
                        <a:t>E#</a:t>
                      </a:r>
                      <a:endParaRPr sz="1800" u="sng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Skill set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JAVA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PHP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Android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04" name="Google Shape;40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99" y="1149819"/>
            <a:ext cx="8726243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11" name="Google Shape;4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541" y="332656"/>
            <a:ext cx="7557459" cy="566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18" name="Google Shape;41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9" y="476672"/>
            <a:ext cx="7824868" cy="586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25" name="Google Shape;42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85725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32" name="Google Shape;43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85725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0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439" name="Google Shape;439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RELATIONAL MODEL (RM)</a:t>
            </a:r>
            <a:r>
              <a:rPr lang="en-US" sz="2300"/>
              <a:t> represents the database as a collection of relations. </a:t>
            </a:r>
            <a:endParaRPr sz="2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/>
              <a:t>A relation is nothing but a table of values. </a:t>
            </a:r>
            <a:endParaRPr sz="2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/>
              <a:t>Every row in the table represents a collection of related data values. </a:t>
            </a:r>
            <a:endParaRPr sz="2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/>
              <a:t>These rows in the table denote a real-world entity or relationship.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Some popular Relational Database management systems are:</a:t>
            </a:r>
            <a:endParaRPr sz="1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700"/>
              <a:t>DB2 and Informix Dynamic Server -</a:t>
            </a:r>
            <a:r>
              <a:rPr lang="en-US" sz="1700">
                <a:solidFill>
                  <a:srgbClr val="FF0000"/>
                </a:solidFill>
              </a:rPr>
              <a:t> IBM</a:t>
            </a:r>
            <a:endParaRPr sz="17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700"/>
              <a:t>Oracle and RDB – </a:t>
            </a:r>
            <a:r>
              <a:rPr lang="en-US" sz="1700">
                <a:solidFill>
                  <a:srgbClr val="FF0000"/>
                </a:solidFill>
              </a:rPr>
              <a:t>Oracle</a:t>
            </a:r>
            <a:endParaRPr sz="17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700"/>
              <a:t>SQL Server and Access - </a:t>
            </a:r>
            <a:r>
              <a:rPr lang="en-US" sz="1700">
                <a:solidFill>
                  <a:srgbClr val="FF0000"/>
                </a:solidFill>
              </a:rPr>
              <a:t>Microsoft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Relation</a:t>
            </a:r>
            <a:endParaRPr sz="1800"/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Tuple</a:t>
            </a:r>
            <a:endParaRPr sz="1800"/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Attribute</a:t>
            </a:r>
            <a:endParaRPr sz="1800"/>
          </a:p>
          <a:p>
            <a:pPr indent="-374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1800"/>
              <a:t>Domain- The intersection column and row in a relational table which represents data of entity is called as Domain.</a:t>
            </a:r>
            <a:endParaRPr sz="1800"/>
          </a:p>
          <a:p>
            <a:pPr indent="-3175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300"/>
              <a:buChar char="○"/>
            </a:pPr>
            <a:r>
              <a:rPr lang="en-US" sz="1600"/>
              <a:t>In a relational table a domain can have a single value or no value.</a:t>
            </a:r>
            <a:endParaRPr sz="16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667750" cy="56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Database Schema</a:t>
            </a:r>
            <a:endParaRPr/>
          </a:p>
        </p:txBody>
      </p:sp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1700"/>
              <a:t>The term schema refers to the </a:t>
            </a:r>
            <a:r>
              <a:rPr lang="en-US" sz="1700">
                <a:solidFill>
                  <a:srgbClr val="FF0000"/>
                </a:solidFill>
              </a:rPr>
              <a:t>organization or structure of data in relational database</a:t>
            </a:r>
            <a:r>
              <a:rPr lang="en-US" sz="1700"/>
              <a:t>.</a:t>
            </a:r>
            <a:endParaRPr sz="1700"/>
          </a:p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1. Relational Schema</a:t>
            </a:r>
            <a:endParaRPr sz="1700"/>
          </a:p>
          <a:p>
            <a:pPr indent="-3111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1500"/>
              <a:t>Describe structure of relation(table)</a:t>
            </a:r>
            <a:endParaRPr sz="1500"/>
          </a:p>
          <a:p>
            <a:pPr indent="-3111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1500"/>
              <a:t>Number of Attributes associated with relation.</a:t>
            </a:r>
            <a:endParaRPr sz="1500"/>
          </a:p>
          <a:p>
            <a:pPr indent="-368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1700"/>
              <a:t>2. </a:t>
            </a:r>
            <a:r>
              <a:rPr lang="en-US" sz="1700"/>
              <a:t>Relational database Schema</a:t>
            </a:r>
            <a:endParaRPr sz="1700"/>
          </a:p>
          <a:p>
            <a:pPr indent="-3111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1500"/>
              <a:t>Describe structure of relational database. </a:t>
            </a:r>
            <a:endParaRPr sz="1500"/>
          </a:p>
          <a:p>
            <a:pPr indent="-3111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1500"/>
              <a:t>Number of Attributes associated with relation.</a:t>
            </a:r>
            <a:endParaRPr sz="1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