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6858000" cx="9144000"/>
  <p:notesSz cx="6858000" cy="9144000"/>
  <p:embeddedFontLst>
    <p:embeddedFont>
      <p:font typeface="PT Sans Narrow"/>
      <p:regular r:id="rId39"/>
      <p:bold r:id="rId40"/>
    </p:embeddedFont>
    <p:embeddedFont>
      <p:font typeface="Open Sans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45" roundtripDataSignature="AMtx7mhv7Ldp1YoHkXJ4NsNo2w9zDlJb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7FF7746-DCBC-4DA7-95AF-F180888D9C4C}">
  <a:tblStyle styleId="{17FF7746-DCBC-4DA7-95AF-F180888D9C4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TSansNarrow-bold.fntdata"/><Relationship Id="rId20" Type="http://schemas.openxmlformats.org/officeDocument/2006/relationships/slide" Target="slides/slide14.xml"/><Relationship Id="rId42" Type="http://schemas.openxmlformats.org/officeDocument/2006/relationships/font" Target="fonts/OpenSans-bold.fntdata"/><Relationship Id="rId41" Type="http://schemas.openxmlformats.org/officeDocument/2006/relationships/font" Target="fonts/OpenSans-regular.fntdata"/><Relationship Id="rId22" Type="http://schemas.openxmlformats.org/officeDocument/2006/relationships/slide" Target="slides/slide16.xml"/><Relationship Id="rId44" Type="http://schemas.openxmlformats.org/officeDocument/2006/relationships/font" Target="fonts/OpenSans-boldItalic.fntdata"/><Relationship Id="rId21" Type="http://schemas.openxmlformats.org/officeDocument/2006/relationships/slide" Target="slides/slide15.xml"/><Relationship Id="rId43" Type="http://schemas.openxmlformats.org/officeDocument/2006/relationships/font" Target="fonts/OpenSans-italic.fnt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45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PTSansNarrow-regular.fntdata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acd3917813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acd39178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1acd3917813_0_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Google Shape;14;g1a7b018d0ec_0_55"/>
          <p:cNvCxnSpPr/>
          <p:nvPr/>
        </p:nvCxnSpPr>
        <p:spPr>
          <a:xfrm>
            <a:off x="7007735" y="4235850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" name="Google Shape;15;g1a7b018d0ec_0_55"/>
          <p:cNvCxnSpPr/>
          <p:nvPr/>
        </p:nvCxnSpPr>
        <p:spPr>
          <a:xfrm>
            <a:off x="1575035" y="421100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6" name="Google Shape;16;g1a7b018d0ec_0_55"/>
          <p:cNvGrpSpPr/>
          <p:nvPr/>
        </p:nvGrpSpPr>
        <p:grpSpPr>
          <a:xfrm>
            <a:off x="1004144" y="1362666"/>
            <a:ext cx="7136668" cy="203195"/>
            <a:chOff x="1346429" y="1011300"/>
            <a:chExt cx="6452100" cy="152400"/>
          </a:xfrm>
        </p:grpSpPr>
        <p:cxnSp>
          <p:nvCxnSpPr>
            <p:cNvPr id="17" name="Google Shape;17;g1a7b018d0ec_0_55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" name="Google Shape;18;g1a7b018d0ec_0_55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9" name="Google Shape;19;g1a7b018d0ec_0_55"/>
          <p:cNvGrpSpPr/>
          <p:nvPr/>
        </p:nvGrpSpPr>
        <p:grpSpPr>
          <a:xfrm>
            <a:off x="1004151" y="5292001"/>
            <a:ext cx="7136668" cy="203195"/>
            <a:chOff x="1346435" y="3969088"/>
            <a:chExt cx="6452100" cy="152400"/>
          </a:xfrm>
        </p:grpSpPr>
        <p:cxnSp>
          <p:nvCxnSpPr>
            <p:cNvPr id="20" name="Google Shape;20;g1a7b018d0ec_0_55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" name="Google Shape;21;g1a7b018d0ec_0_55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2" name="Google Shape;22;g1a7b018d0ec_0_55"/>
          <p:cNvSpPr txBox="1"/>
          <p:nvPr>
            <p:ph type="ctrTitle"/>
          </p:nvPr>
        </p:nvSpPr>
        <p:spPr>
          <a:xfrm>
            <a:off x="1004150" y="2335685"/>
            <a:ext cx="7136700" cy="13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23" name="Google Shape;23;g1a7b018d0ec_0_55"/>
          <p:cNvSpPr txBox="1"/>
          <p:nvPr>
            <p:ph idx="1" type="subTitle"/>
          </p:nvPr>
        </p:nvSpPr>
        <p:spPr>
          <a:xfrm>
            <a:off x="2137225" y="3800052"/>
            <a:ext cx="48705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4" name="Google Shape;24;g1a7b018d0ec_0_5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a7b018d0ec_0_101"/>
          <p:cNvSpPr/>
          <p:nvPr/>
        </p:nvSpPr>
        <p:spPr>
          <a:xfrm>
            <a:off x="-75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g1a7b018d0ec_0_101"/>
          <p:cNvSpPr txBox="1"/>
          <p:nvPr>
            <p:ph hasCustomPrompt="1" type="title"/>
          </p:nvPr>
        </p:nvSpPr>
        <p:spPr>
          <a:xfrm>
            <a:off x="311700" y="1739800"/>
            <a:ext cx="8520600" cy="20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g1a7b018d0ec_0_101"/>
          <p:cNvSpPr txBox="1"/>
          <p:nvPr>
            <p:ph idx="1" type="body"/>
          </p:nvPr>
        </p:nvSpPr>
        <p:spPr>
          <a:xfrm>
            <a:off x="311700" y="3994200"/>
            <a:ext cx="8520600" cy="14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g1a7b018d0ec_0_10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a7b018d0ec_0_10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a7b018d0ec_0_10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8" name="Google Shape;68;g1a7b018d0ec_0_10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9" name="Google Shape;69;g1a7b018d0ec_0_10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g1a7b018d0ec_0_10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g1a7b018d0ec_0_10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a7b018d0ec_0_67"/>
          <p:cNvSpPr/>
          <p:nvPr/>
        </p:nvSpPr>
        <p:spPr>
          <a:xfrm>
            <a:off x="-50" y="3429200"/>
            <a:ext cx="9144000" cy="3428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g1a7b018d0ec_0_67"/>
          <p:cNvSpPr txBox="1"/>
          <p:nvPr>
            <p:ph type="title"/>
          </p:nvPr>
        </p:nvSpPr>
        <p:spPr>
          <a:xfrm>
            <a:off x="311700" y="1086400"/>
            <a:ext cx="8571300" cy="125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g1a7b018d0ec_0_6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a7b018d0ec_0_71"/>
          <p:cNvSpPr/>
          <p:nvPr/>
        </p:nvSpPr>
        <p:spPr>
          <a:xfrm>
            <a:off x="-75" y="6727600"/>
            <a:ext cx="9144000" cy="130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g1a7b018d0ec_0_71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g1a7b018d0ec_0_71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g1a7b018d0ec_0_7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1a7b018d0ec_0_76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6" name="Google Shape;36;g1a7b018d0ec_0_76"/>
          <p:cNvSpPr txBox="1"/>
          <p:nvPr>
            <p:ph idx="1" type="body"/>
          </p:nvPr>
        </p:nvSpPr>
        <p:spPr>
          <a:xfrm>
            <a:off x="311700" y="1688233"/>
            <a:ext cx="39999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g1a7b018d0ec_0_76"/>
          <p:cNvSpPr txBox="1"/>
          <p:nvPr>
            <p:ph idx="2" type="body"/>
          </p:nvPr>
        </p:nvSpPr>
        <p:spPr>
          <a:xfrm>
            <a:off x="4832400" y="1688233"/>
            <a:ext cx="3999900" cy="44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g1a7b018d0ec_0_7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a7b018d0ec_0_81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1" name="Google Shape;41;g1a7b018d0ec_0_8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1a7b018d0ec_0_84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" name="Google Shape;44;g1a7b018d0ec_0_84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5" name="Google Shape;45;g1a7b018d0ec_0_8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a7b018d0ec_0_88"/>
          <p:cNvSpPr txBox="1"/>
          <p:nvPr>
            <p:ph type="title"/>
          </p:nvPr>
        </p:nvSpPr>
        <p:spPr>
          <a:xfrm>
            <a:off x="490250" y="701800"/>
            <a:ext cx="56136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g1a7b018d0ec_0_8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a7b018d0ec_0_91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" name="Google Shape;51;g1a7b018d0ec_0_91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g1a7b018d0ec_0_91"/>
          <p:cNvSpPr txBox="1"/>
          <p:nvPr>
            <p:ph type="title"/>
          </p:nvPr>
        </p:nvSpPr>
        <p:spPr>
          <a:xfrm>
            <a:off x="265500" y="1386233"/>
            <a:ext cx="4045200" cy="223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3" name="Google Shape;53;g1a7b018d0ec_0_91"/>
          <p:cNvSpPr txBox="1"/>
          <p:nvPr>
            <p:ph idx="1" type="subTitle"/>
          </p:nvPr>
        </p:nvSpPr>
        <p:spPr>
          <a:xfrm>
            <a:off x="265500" y="36358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4" name="Google Shape;54;g1a7b018d0ec_0_91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" name="Google Shape;55;g1a7b018d0ec_0_9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a7b018d0ec_0_98"/>
          <p:cNvSpPr txBox="1"/>
          <p:nvPr>
            <p:ph idx="1" type="body"/>
          </p:nvPr>
        </p:nvSpPr>
        <p:spPr>
          <a:xfrm>
            <a:off x="311700" y="5640967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8" name="Google Shape;58;g1a7b018d0ec_0_9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a7b018d0ec_0_51"/>
          <p:cNvSpPr txBox="1"/>
          <p:nvPr>
            <p:ph type="title"/>
          </p:nvPr>
        </p:nvSpPr>
        <p:spPr>
          <a:xfrm>
            <a:off x="311700" y="593367"/>
            <a:ext cx="8520600" cy="9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11" name="Google Shape;11;g1a7b018d0ec_0_51"/>
          <p:cNvSpPr txBox="1"/>
          <p:nvPr>
            <p:ph idx="1" type="body"/>
          </p:nvPr>
        </p:nvSpPr>
        <p:spPr>
          <a:xfrm>
            <a:off x="311700" y="1688433"/>
            <a:ext cx="8520600" cy="44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2" name="Google Shape;12;g1a7b018d0ec_0_5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 txBox="1"/>
          <p:nvPr>
            <p:ph type="ctrTitle"/>
          </p:nvPr>
        </p:nvSpPr>
        <p:spPr>
          <a:xfrm>
            <a:off x="685800" y="609600"/>
            <a:ext cx="8206680" cy="52676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DBMS</a:t>
            </a:r>
            <a:br>
              <a:rPr lang="en-US"/>
            </a:br>
            <a:br>
              <a:rPr lang="en-US" sz="2700"/>
            </a:br>
            <a:r>
              <a:rPr lang="en-US" sz="4000">
                <a:solidFill>
                  <a:srgbClr val="FF0000"/>
                </a:solidFill>
              </a:rPr>
              <a:t>SQL</a:t>
            </a:r>
            <a:br>
              <a:rPr lang="en-US" sz="2700"/>
            </a:br>
            <a:br>
              <a:rPr lang="en-US"/>
            </a:br>
            <a:r>
              <a:rPr lang="en-US"/>
              <a:t>					</a:t>
            </a:r>
            <a:br>
              <a:rPr lang="en-US"/>
            </a:br>
            <a:br>
              <a:rPr lang="en-US"/>
            </a:br>
            <a:endParaRPr sz="2000"/>
          </a:p>
        </p:txBody>
      </p:sp>
      <p:sp>
        <p:nvSpPr>
          <p:cNvPr id="77" name="Google Shape;77;p1"/>
          <p:cNvSpPr/>
          <p:nvPr/>
        </p:nvSpPr>
        <p:spPr>
          <a:xfrm>
            <a:off x="1763331" y="456342"/>
            <a:ext cx="4846904" cy="6771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Date time data type</a:t>
            </a:r>
            <a:endParaRPr/>
          </a:p>
        </p:txBody>
      </p:sp>
      <p:sp>
        <p:nvSpPr>
          <p:cNvPr id="131" name="Google Shape;131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Char char="●"/>
            </a:pPr>
            <a:r>
              <a:rPr lang="en-US" sz="2400"/>
              <a:t>Date </a:t>
            </a:r>
            <a:endParaRPr sz="2400"/>
          </a:p>
          <a:p>
            <a:pPr indent="-3238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400"/>
              <a:buChar char="○"/>
            </a:pPr>
            <a:r>
              <a:rPr lang="en-US" sz="2000"/>
              <a:t>format         YEAR-MONTH-DATE</a:t>
            </a:r>
            <a:endParaRPr sz="2000"/>
          </a:p>
          <a:p>
            <a:pPr indent="-3238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400"/>
              <a:buChar char="○"/>
            </a:pPr>
            <a:r>
              <a:rPr lang="en-US" sz="2000"/>
              <a:t>Eg:              2020-07-15</a:t>
            </a:r>
            <a:endParaRPr sz="2000"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000"/>
              <a:t>Time</a:t>
            </a:r>
            <a:endParaRPr sz="2000"/>
          </a:p>
          <a:p>
            <a:pPr indent="-3238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400"/>
              <a:buChar char="○"/>
            </a:pPr>
            <a:r>
              <a:rPr lang="en-US" sz="2000"/>
              <a:t>Format		HH:MM:SS</a:t>
            </a:r>
            <a:endParaRPr sz="2000"/>
          </a:p>
          <a:p>
            <a:pPr indent="-3238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3400"/>
              <a:buChar char="○"/>
            </a:pPr>
            <a:r>
              <a:rPr lang="en-US" sz="2000"/>
              <a:t>Eg:		11:34:45</a:t>
            </a:r>
            <a:endParaRPr sz="2000"/>
          </a:p>
          <a:p>
            <a:pPr indent="-107950" lvl="1" marL="74295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SQL commands</a:t>
            </a:r>
            <a:endParaRPr/>
          </a:p>
        </p:txBody>
      </p:sp>
      <p:sp>
        <p:nvSpPr>
          <p:cNvPr id="137" name="Google Shape;137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19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Char char="●"/>
            </a:pPr>
            <a:r>
              <a:rPr lang="en-US" sz="2100"/>
              <a:t>DDL – Data Definition Language</a:t>
            </a:r>
            <a:endParaRPr sz="2100"/>
          </a:p>
          <a:p>
            <a:pPr indent="-3619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500"/>
              <a:buChar char="●"/>
            </a:pPr>
            <a:r>
              <a:rPr lang="en-US" sz="2100"/>
              <a:t>DML – Data Manipulation Language</a:t>
            </a:r>
            <a:endParaRPr sz="2100"/>
          </a:p>
          <a:p>
            <a:pPr indent="-3619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500"/>
              <a:buChar char="●"/>
            </a:pPr>
            <a:r>
              <a:rPr lang="en-US" sz="2100"/>
              <a:t>DCL – Data Control Language</a:t>
            </a:r>
            <a:endParaRPr sz="2100"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2100"/>
              <a:t>TCL-Transaction control Language</a:t>
            </a:r>
            <a:r>
              <a:rPr lang="en-US"/>
              <a:t> 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acd3917813_0_0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g1acd391781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90125"/>
            <a:ext cx="8933090" cy="452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DDL</a:t>
            </a:r>
            <a:endParaRPr/>
          </a:p>
        </p:txBody>
      </p:sp>
      <p:sp>
        <p:nvSpPr>
          <p:cNvPr id="150" name="Google Shape;150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DDL stands for </a:t>
            </a:r>
            <a:r>
              <a:rPr b="1" lang="en-US"/>
              <a:t>Data Definition Language.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It is a language used for defining and modifying the </a:t>
            </a:r>
            <a:r>
              <a:rPr lang="en-US">
                <a:solidFill>
                  <a:srgbClr val="FF0000"/>
                </a:solidFill>
              </a:rPr>
              <a:t>data and its structure.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It is used to build and modify the structure of your tables and other objects in the database.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DDL commands</a:t>
            </a:r>
            <a:endParaRPr/>
          </a:p>
        </p:txBody>
      </p:sp>
      <p:sp>
        <p:nvSpPr>
          <p:cNvPr id="156" name="Google Shape;156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Char char="●"/>
            </a:pPr>
            <a:r>
              <a:rPr b="1" lang="en-US" sz="2400"/>
              <a:t>DDL commands are as follows,</a:t>
            </a:r>
            <a:br>
              <a:rPr lang="en-US" sz="2400"/>
            </a:br>
            <a:r>
              <a:rPr lang="en-US" sz="2400"/>
              <a:t>1. CREATE</a:t>
            </a:r>
            <a:br>
              <a:rPr lang="en-US" sz="2400"/>
            </a:br>
            <a:r>
              <a:rPr lang="en-US" sz="2400"/>
              <a:t>2. DROP</a:t>
            </a:r>
            <a:br>
              <a:rPr lang="en-US" sz="2400"/>
            </a:br>
            <a:r>
              <a:rPr lang="en-US" sz="2400"/>
              <a:t>3. ALTER</a:t>
            </a:r>
            <a:br>
              <a:rPr lang="en-US" sz="2400"/>
            </a:br>
            <a:r>
              <a:rPr lang="en-US" sz="2400"/>
              <a:t>4. RENAME</a:t>
            </a:r>
            <a:br>
              <a:rPr lang="en-US" sz="2400"/>
            </a:br>
            <a:r>
              <a:rPr lang="en-US" sz="2400"/>
              <a:t>5. TRUNCATE</a:t>
            </a:r>
            <a:endParaRPr sz="24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 COMMAND</a:t>
            </a:r>
            <a:br>
              <a:rPr lang="en-US"/>
            </a:br>
            <a:endParaRPr/>
          </a:p>
        </p:txBody>
      </p:sp>
      <p:sp>
        <p:nvSpPr>
          <p:cNvPr id="162" name="Google Shape;162;p16"/>
          <p:cNvSpPr txBox="1"/>
          <p:nvPr>
            <p:ph idx="1" type="body"/>
          </p:nvPr>
        </p:nvSpPr>
        <p:spPr>
          <a:xfrm>
            <a:off x="457200" y="1124744"/>
            <a:ext cx="8229600" cy="5001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1" lang="en-US" sz="2800"/>
              <a:t>CREATE command</a:t>
            </a:r>
            <a:r>
              <a:rPr lang="en-US" sz="2800"/>
              <a:t> is used for creating objects in the database.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/>
              <a:t>It creates a new table.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b="1" lang="en-US" sz="2800"/>
              <a:t>Syntax:</a:t>
            </a:r>
            <a:br>
              <a:rPr lang="en-US" sz="2800"/>
            </a:br>
            <a:r>
              <a:rPr lang="en-US" sz="2800"/>
              <a:t>CREATE TABLE &lt;table_name&gt;</a:t>
            </a:r>
            <a:br>
              <a:rPr lang="en-US" sz="2800"/>
            </a:br>
            <a:r>
              <a:rPr lang="en-US" sz="2800"/>
              <a:t>(    column_name1 datatype,</a:t>
            </a:r>
            <a:br>
              <a:rPr lang="en-US" sz="2800"/>
            </a:br>
            <a:r>
              <a:rPr lang="en-US" sz="2800"/>
              <a:t>     column_name2 datatype,</a:t>
            </a:r>
            <a:br>
              <a:rPr lang="en-US" sz="2800"/>
            </a:br>
            <a:r>
              <a:rPr lang="en-US" sz="2800"/>
              <a:t>     .</a:t>
            </a:r>
            <a:br>
              <a:rPr lang="en-US" sz="2800"/>
            </a:br>
            <a:r>
              <a:rPr lang="en-US" sz="2800"/>
              <a:t>     .</a:t>
            </a:r>
            <a:br>
              <a:rPr lang="en-US" sz="2800"/>
            </a:br>
            <a:r>
              <a:rPr lang="en-US" sz="2800"/>
              <a:t>     column_name_n datatype</a:t>
            </a:r>
            <a:br>
              <a:rPr lang="en-US" sz="2800"/>
            </a:br>
            <a:r>
              <a:rPr lang="en-US" sz="2800"/>
              <a:t>);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: CREATE command</a:t>
            </a:r>
            <a:br>
              <a:rPr lang="en-US"/>
            </a:br>
            <a:endParaRPr/>
          </a:p>
        </p:txBody>
      </p:sp>
      <p:sp>
        <p:nvSpPr>
          <p:cNvPr id="168" name="Google Shape;168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2200"/>
              <a:t>CREATE TABLE Employee</a:t>
            </a:r>
            <a:br>
              <a:rPr lang="en-US" sz="2200"/>
            </a:br>
            <a:r>
              <a:rPr lang="en-US" sz="2200"/>
              <a:t>(     </a:t>
            </a:r>
            <a:br>
              <a:rPr lang="en-US" sz="2200"/>
            </a:br>
            <a:r>
              <a:rPr lang="en-US" sz="2200"/>
              <a:t>     empid INT,</a:t>
            </a:r>
            <a:br>
              <a:rPr lang="en-US" sz="2200"/>
            </a:br>
            <a:r>
              <a:rPr lang="en-US" sz="2200"/>
              <a:t>     ename CHAR(8),</a:t>
            </a:r>
            <a:br>
              <a:rPr lang="en-US" sz="2200"/>
            </a:br>
            <a:r>
              <a:rPr lang="en-US" sz="2200"/>
              <a:t>     age INT,</a:t>
            </a:r>
            <a:br>
              <a:rPr lang="en-US" sz="2200"/>
            </a:br>
            <a:r>
              <a:rPr lang="en-US" sz="2200"/>
              <a:t>     city CHAR(25),</a:t>
            </a:r>
            <a:br>
              <a:rPr lang="en-US" sz="2200"/>
            </a:br>
            <a:r>
              <a:rPr lang="en-US" sz="2200"/>
              <a:t>     phone_no INT</a:t>
            </a:r>
            <a:br>
              <a:rPr lang="en-US" sz="2200"/>
            </a:br>
            <a:r>
              <a:rPr lang="en-US" sz="2200"/>
              <a:t>);</a:t>
            </a:r>
            <a:endParaRPr sz="22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</a:t>
            </a:r>
            <a:endParaRPr/>
          </a:p>
        </p:txBody>
      </p:sp>
      <p:graphicFrame>
        <p:nvGraphicFramePr>
          <p:cNvPr id="174" name="Google Shape;174;p18"/>
          <p:cNvGraphicFramePr/>
          <p:nvPr/>
        </p:nvGraphicFramePr>
        <p:xfrm>
          <a:off x="467544" y="22768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{17FF7746-DCBC-4DA7-95AF-F180888D9C4C}</a:tableStyleId>
              </a:tblPr>
              <a:tblGrid>
                <a:gridCol w="1645925"/>
                <a:gridCol w="1645925"/>
                <a:gridCol w="1645925"/>
                <a:gridCol w="1645925"/>
                <a:gridCol w="16459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  Empid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Ename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Age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City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Phone_no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75" name="Google Shape;175;p18"/>
          <p:cNvSpPr/>
          <p:nvPr/>
        </p:nvSpPr>
        <p:spPr>
          <a:xfrm>
            <a:off x="827584" y="1628800"/>
            <a:ext cx="11087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DROP COMMAND</a:t>
            </a:r>
            <a:br>
              <a:rPr lang="en-US"/>
            </a:br>
            <a:endParaRPr/>
          </a:p>
        </p:txBody>
      </p:sp>
      <p:sp>
        <p:nvSpPr>
          <p:cNvPr id="181" name="Google Shape;181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b="1" lang="en-US"/>
              <a:t>DROP command</a:t>
            </a:r>
            <a:r>
              <a:rPr lang="en-US"/>
              <a:t> allows to </a:t>
            </a:r>
            <a:r>
              <a:rPr lang="en-US">
                <a:solidFill>
                  <a:srgbClr val="FF0000"/>
                </a:solidFill>
              </a:rPr>
              <a:t>remove entire database objects</a:t>
            </a:r>
            <a:r>
              <a:rPr lang="en-US"/>
              <a:t> from the database.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It removes entire data structure from the database.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It deletes a table, index or view.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Syntax:</a:t>
            </a:r>
            <a:br>
              <a:rPr lang="en-US"/>
            </a:br>
            <a:endParaRPr/>
          </a:p>
        </p:txBody>
      </p:sp>
      <p:sp>
        <p:nvSpPr>
          <p:cNvPr id="187" name="Google Shape;187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DROP TABLE &lt;table_name&gt;;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OR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DROP DATABASE &lt;database_name&gt;;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83" name="Google Shape;8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19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Char char="●"/>
            </a:pPr>
            <a:r>
              <a:rPr lang="en-US" sz="2100"/>
              <a:t>Overview of SQL</a:t>
            </a:r>
            <a:endParaRPr sz="2100"/>
          </a:p>
          <a:p>
            <a:pPr indent="-3619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500"/>
              <a:buChar char="●"/>
            </a:pPr>
            <a:r>
              <a:rPr lang="en-US" sz="2100"/>
              <a:t>Data Definition Command</a:t>
            </a:r>
            <a:endParaRPr sz="2100"/>
          </a:p>
          <a:p>
            <a:pPr indent="-3619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500"/>
              <a:buChar char="●"/>
            </a:pPr>
            <a:r>
              <a:rPr lang="en-US" sz="2100"/>
              <a:t>Data Manipulation command</a:t>
            </a:r>
            <a:endParaRPr sz="2100"/>
          </a:p>
          <a:p>
            <a:pPr indent="-3619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500"/>
              <a:buChar char="●"/>
            </a:pPr>
            <a:r>
              <a:rPr lang="en-US" sz="2100"/>
              <a:t>Data Control Commands</a:t>
            </a:r>
            <a:endParaRPr sz="2100"/>
          </a:p>
          <a:p>
            <a:pPr indent="-3619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500"/>
              <a:buChar char="●"/>
            </a:pPr>
            <a:r>
              <a:rPr lang="en-US" sz="2100"/>
              <a:t>Transaction control commands</a:t>
            </a:r>
            <a:endParaRPr sz="21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: DROP Command</a:t>
            </a:r>
            <a:br>
              <a:rPr lang="en-US"/>
            </a:br>
            <a:endParaRPr/>
          </a:p>
        </p:txBody>
      </p:sp>
      <p:sp>
        <p:nvSpPr>
          <p:cNvPr id="193" name="Google Shape;193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DROP TABLE employee;</a:t>
            </a:r>
            <a:br>
              <a:rPr lang="en-US"/>
            </a:br>
            <a:r>
              <a:rPr lang="en-US"/>
              <a:t>OR</a:t>
            </a:r>
            <a:br>
              <a:rPr lang="en-US"/>
            </a:br>
            <a:r>
              <a:rPr lang="en-US"/>
              <a:t>DROP DATABASE employees;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ALTER COMMAND</a:t>
            </a:r>
            <a:br>
              <a:rPr lang="en-US"/>
            </a:br>
            <a:endParaRPr/>
          </a:p>
        </p:txBody>
      </p:sp>
      <p:sp>
        <p:nvSpPr>
          <p:cNvPr id="199" name="Google Shape;199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An </a:t>
            </a:r>
            <a:r>
              <a:rPr b="1" lang="en-US"/>
              <a:t>ALTER command</a:t>
            </a:r>
            <a:r>
              <a:rPr lang="en-US"/>
              <a:t> allows to alter or modify the structure of the database.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It modifies an existing database object.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Using this command, you can </a:t>
            </a:r>
            <a:r>
              <a:rPr lang="en-US">
                <a:solidFill>
                  <a:srgbClr val="FF0000"/>
                </a:solidFill>
              </a:rPr>
              <a:t>add additional column, drop existing column and even change the data type of columns.</a:t>
            </a:r>
            <a:endParaRPr>
              <a:solidFill>
                <a:srgbClr val="FF0000"/>
              </a:solidFill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Syntax:</a:t>
            </a:r>
            <a:br>
              <a:rPr lang="en-US"/>
            </a:br>
            <a:endParaRPr/>
          </a:p>
        </p:txBody>
      </p:sp>
      <p:sp>
        <p:nvSpPr>
          <p:cNvPr id="205" name="Google Shape;205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ALTER TABLE &lt;table_name&gt;</a:t>
            </a:r>
            <a:br>
              <a:rPr lang="en-US" sz="2400"/>
            </a:br>
            <a:r>
              <a:rPr lang="en-US" sz="2400"/>
              <a:t>ADD &lt;column_name datatype&gt;;</a:t>
            </a:r>
            <a:br>
              <a:rPr lang="en-US" sz="2400"/>
            </a:br>
            <a:br>
              <a:rPr lang="en-US" sz="2400"/>
            </a:br>
            <a:r>
              <a:rPr lang="en-US" sz="2400"/>
              <a:t>OR</a:t>
            </a:r>
            <a:br>
              <a:rPr lang="en-US" sz="2400"/>
            </a:br>
            <a:br>
              <a:rPr lang="en-US" sz="2400"/>
            </a:br>
            <a:r>
              <a:rPr lang="en-US" sz="2400"/>
              <a:t>ALTER TABLE &lt;table_name&gt;</a:t>
            </a:r>
            <a:br>
              <a:rPr lang="en-US" sz="2400"/>
            </a:br>
            <a:r>
              <a:rPr lang="en-US" sz="2400"/>
              <a:t>CHANGE &lt;old_column_name&gt; &lt;new_column_name&gt;;</a:t>
            </a:r>
            <a:br>
              <a:rPr lang="en-US" sz="2400"/>
            </a:br>
            <a:br>
              <a:rPr lang="en-US" sz="2400"/>
            </a:br>
            <a:r>
              <a:rPr lang="en-US" sz="2400"/>
              <a:t>OR</a:t>
            </a:r>
            <a:br>
              <a:rPr lang="en-US" sz="2400"/>
            </a:br>
            <a:br>
              <a:rPr lang="en-US" sz="2400"/>
            </a:br>
            <a:r>
              <a:rPr lang="en-US" sz="2400"/>
              <a:t>ALTER TABLE &lt;table_name&gt;</a:t>
            </a:r>
            <a:br>
              <a:rPr lang="en-US" sz="2400"/>
            </a:br>
            <a:r>
              <a:rPr lang="en-US" sz="2400"/>
              <a:t>DROP COLUMN  column_name;</a:t>
            </a:r>
            <a:endParaRPr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: ALTER Command</a:t>
            </a:r>
            <a:br>
              <a:rPr lang="en-US"/>
            </a:br>
            <a:endParaRPr/>
          </a:p>
        </p:txBody>
      </p:sp>
      <p:sp>
        <p:nvSpPr>
          <p:cNvPr id="211" name="Google Shape;211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ALTER TABLE employee</a:t>
            </a:r>
            <a:br>
              <a:rPr lang="en-US" sz="2400"/>
            </a:br>
            <a:r>
              <a:rPr lang="en-US" sz="2400"/>
              <a:t>ADD (address varchar(50));</a:t>
            </a:r>
            <a:br>
              <a:rPr lang="en-US" sz="2400"/>
            </a:br>
            <a:br>
              <a:rPr lang="en-US" sz="2400"/>
            </a:br>
            <a:r>
              <a:rPr lang="en-US" sz="2400"/>
              <a:t>OR</a:t>
            </a:r>
            <a:br>
              <a:rPr lang="en-US" sz="2400"/>
            </a:br>
            <a:br>
              <a:rPr lang="en-US" sz="2400"/>
            </a:br>
            <a:r>
              <a:rPr lang="en-US" sz="2400"/>
              <a:t>ALTER TABLE employee</a:t>
            </a:r>
            <a:br>
              <a:rPr lang="en-US" sz="2400"/>
            </a:br>
            <a:r>
              <a:rPr lang="en-US" sz="2400"/>
              <a:t>CHANGE (phone_no) (contact_no);</a:t>
            </a:r>
            <a:br>
              <a:rPr lang="en-US" sz="2400"/>
            </a:br>
            <a:br>
              <a:rPr lang="en-US" sz="2400"/>
            </a:br>
            <a:r>
              <a:rPr lang="en-US" sz="2400"/>
              <a:t>OR</a:t>
            </a:r>
            <a:br>
              <a:rPr lang="en-US" sz="2400"/>
            </a:br>
            <a:br>
              <a:rPr lang="en-US" sz="2400"/>
            </a:br>
            <a:r>
              <a:rPr lang="en-US" sz="2400"/>
              <a:t>ALTER TABLE employee</a:t>
            </a:r>
            <a:br>
              <a:rPr lang="en-US" sz="2400"/>
            </a:br>
            <a:r>
              <a:rPr lang="en-US" sz="2400"/>
              <a:t>DROP COLUMN age;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5"/>
          <p:cNvSpPr txBox="1"/>
          <p:nvPr>
            <p:ph idx="1" type="body"/>
          </p:nvPr>
        </p:nvSpPr>
        <p:spPr>
          <a:xfrm>
            <a:off x="457200" y="164623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ALTER TABLE employee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ADD Salary int;</a:t>
            </a:r>
            <a:br>
              <a:rPr lang="en-US"/>
            </a:b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graphicFrame>
        <p:nvGraphicFramePr>
          <p:cNvPr id="218" name="Google Shape;218;p25"/>
          <p:cNvGraphicFramePr/>
          <p:nvPr/>
        </p:nvGraphicFramePr>
        <p:xfrm>
          <a:off x="467544" y="42930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{17FF7746-DCBC-4DA7-95AF-F180888D9C4C}</a:tableStyleId>
              </a:tblPr>
              <a:tblGrid>
                <a:gridCol w="1016000"/>
                <a:gridCol w="1016000"/>
                <a:gridCol w="1016000"/>
                <a:gridCol w="1016000"/>
                <a:gridCol w="1264600"/>
                <a:gridCol w="1152125"/>
              </a:tblGrid>
              <a:tr h="720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  Empid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Ename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Age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City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Phone_no</a:t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Salary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219" name="Google Shape;21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025" y="2855913"/>
            <a:ext cx="7718375" cy="114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ALTER TABLE employee</a:t>
            </a:r>
            <a:br>
              <a:rPr lang="en-US"/>
            </a:br>
            <a:r>
              <a:rPr lang="en-US"/>
              <a:t>CHANGE (phone_no) (contact_no);</a:t>
            </a:r>
            <a:endParaRPr/>
          </a:p>
        </p:txBody>
      </p:sp>
      <p:graphicFrame>
        <p:nvGraphicFramePr>
          <p:cNvPr id="226" name="Google Shape;226;p26"/>
          <p:cNvGraphicFramePr/>
          <p:nvPr/>
        </p:nvGraphicFramePr>
        <p:xfrm>
          <a:off x="1043608" y="314096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{17FF7746-DCBC-4DA7-95AF-F180888D9C4C}</a:tableStyleId>
              </a:tblPr>
              <a:tblGrid>
                <a:gridCol w="1176125"/>
                <a:gridCol w="1176125"/>
                <a:gridCol w="1176125"/>
                <a:gridCol w="936100"/>
                <a:gridCol w="1416150"/>
                <a:gridCol w="11761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  Empid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Ename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Age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City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Contact_no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Salary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ALTER TABLE employee</a:t>
            </a:r>
            <a:br>
              <a:rPr lang="en-US"/>
            </a:br>
            <a:r>
              <a:rPr lang="en-US"/>
              <a:t>DROP COLUMN age;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33" name="Google Shape;23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1700808"/>
            <a:ext cx="7059613" cy="11461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34" name="Google Shape;234;p27"/>
          <p:cNvGraphicFramePr/>
          <p:nvPr/>
        </p:nvGraphicFramePr>
        <p:xfrm>
          <a:off x="827584" y="45811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{17FF7746-DCBC-4DA7-95AF-F180888D9C4C}</a:tableStyleId>
              </a:tblPr>
              <a:tblGrid>
                <a:gridCol w="1219200"/>
                <a:gridCol w="1219200"/>
                <a:gridCol w="1219200"/>
                <a:gridCol w="1382200"/>
                <a:gridCol w="1056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Empid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Ename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City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Contact_no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salary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RENAME COMMAND</a:t>
            </a:r>
            <a:br>
              <a:rPr lang="en-US"/>
            </a:br>
            <a:endParaRPr/>
          </a:p>
        </p:txBody>
      </p:sp>
      <p:sp>
        <p:nvSpPr>
          <p:cNvPr id="240" name="Google Shape;240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19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Char char="●"/>
            </a:pPr>
            <a:r>
              <a:rPr b="1" lang="en-US" sz="2100"/>
              <a:t>RENAME command</a:t>
            </a:r>
            <a:r>
              <a:rPr lang="en-US" sz="2100"/>
              <a:t> is used to rename an object.</a:t>
            </a:r>
            <a:endParaRPr sz="2100"/>
          </a:p>
          <a:p>
            <a:pPr indent="-36195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500"/>
              <a:buChar char="●"/>
            </a:pPr>
            <a:r>
              <a:rPr lang="en-US" sz="2100"/>
              <a:t>It renames a database table.</a:t>
            </a:r>
            <a:endParaRPr sz="21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Syntax</a:t>
            </a:r>
            <a:endParaRPr/>
          </a:p>
        </p:txBody>
      </p:sp>
      <p:sp>
        <p:nvSpPr>
          <p:cNvPr id="246" name="Google Shape;246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RENAME TABLE &lt;old_name&gt; TO &lt;new_name&gt;;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b="1" lang="en-US"/>
              <a:t>Example:</a:t>
            </a:r>
            <a:br>
              <a:rPr lang="en-US"/>
            </a:br>
            <a:r>
              <a:rPr lang="en-US"/>
              <a:t>RENAME TABLE Employee TO Emp;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Employee</a:t>
            </a:r>
            <a:endParaRPr/>
          </a:p>
        </p:txBody>
      </p:sp>
      <p:pic>
        <p:nvPicPr>
          <p:cNvPr id="252" name="Google Shape;252;p3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5616" y="2420888"/>
            <a:ext cx="6102625" cy="1420491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0"/>
          <p:cNvSpPr/>
          <p:nvPr/>
        </p:nvSpPr>
        <p:spPr>
          <a:xfrm>
            <a:off x="1331640" y="1916832"/>
            <a:ext cx="11087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Employee</a:t>
            </a:r>
            <a:endParaRPr/>
          </a:p>
        </p:txBody>
      </p:sp>
      <p:sp>
        <p:nvSpPr>
          <p:cNvPr id="254" name="Google Shape;254;p30"/>
          <p:cNvSpPr/>
          <p:nvPr/>
        </p:nvSpPr>
        <p:spPr>
          <a:xfrm>
            <a:off x="1260664" y="4149080"/>
            <a:ext cx="35688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RENAME TABLE Employee TO emp;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5" name="Google Shape;255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31543" y="5085184"/>
            <a:ext cx="6102350" cy="1420813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0"/>
          <p:cNvSpPr/>
          <p:nvPr/>
        </p:nvSpPr>
        <p:spPr>
          <a:xfrm>
            <a:off x="1525931" y="4703078"/>
            <a:ext cx="60305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Emp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2200"/>
              <a:t>Set and string operations. Aggregate function</a:t>
            </a:r>
            <a:endParaRPr sz="2200"/>
          </a:p>
          <a:p>
            <a:pPr indent="-3683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2200"/>
              <a:t>Group by, Having</a:t>
            </a:r>
            <a:endParaRPr sz="2200"/>
          </a:p>
          <a:p>
            <a:pPr indent="-3683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2200"/>
              <a:t>Views, Joins</a:t>
            </a:r>
            <a:endParaRPr sz="2200"/>
          </a:p>
          <a:p>
            <a:pPr indent="-3683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2200"/>
              <a:t>Nested queries, Complex queries</a:t>
            </a:r>
            <a:endParaRPr sz="2200"/>
          </a:p>
          <a:p>
            <a:pPr indent="-3683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2200"/>
              <a:t>Integrity Constraints </a:t>
            </a:r>
            <a:endParaRPr sz="2200"/>
          </a:p>
          <a:p>
            <a:pPr indent="-3683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2200"/>
              <a:t>Triggers</a:t>
            </a:r>
            <a:endParaRPr sz="22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TRUNCATE COMMAND</a:t>
            </a:r>
            <a:br>
              <a:rPr lang="en-US"/>
            </a:br>
            <a:endParaRPr/>
          </a:p>
        </p:txBody>
      </p:sp>
      <p:sp>
        <p:nvSpPr>
          <p:cNvPr id="262" name="Google Shape;262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b="1" lang="en-US"/>
              <a:t>TRUNCATE command</a:t>
            </a:r>
            <a:r>
              <a:rPr lang="en-US"/>
              <a:t> is used to </a:t>
            </a:r>
            <a:r>
              <a:rPr lang="en-US">
                <a:solidFill>
                  <a:srgbClr val="FF0000"/>
                </a:solidFill>
              </a:rPr>
              <a:t>delete all the rows</a:t>
            </a:r>
            <a:r>
              <a:rPr lang="en-US"/>
              <a:t> from the table </a:t>
            </a:r>
            <a:r>
              <a:rPr lang="en-US">
                <a:solidFill>
                  <a:srgbClr val="FF0000"/>
                </a:solidFill>
              </a:rPr>
              <a:t>permanently.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It removes all the records from a table, including all spaces allocated for the records.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This command is same as DELETE command, but TRUNCATE command does not generate any rollback data.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3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b="1" lang="en-US"/>
              <a:t>Syntax:</a:t>
            </a:r>
            <a:br>
              <a:rPr lang="en-US"/>
            </a:br>
            <a:r>
              <a:rPr lang="en-US"/>
              <a:t>TRUNCATE TABLE &lt;table_name&gt;;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b="1" lang="en-US"/>
              <a:t>Example: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TRUNCATE TABLE employee;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3"/>
          <p:cNvSpPr txBox="1"/>
          <p:nvPr>
            <p:ph idx="1" type="body"/>
          </p:nvPr>
        </p:nvSpPr>
        <p:spPr>
          <a:xfrm>
            <a:off x="457200" y="2971800"/>
            <a:ext cx="8229600" cy="3154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</a:pPr>
            <a:r>
              <a:rPr lang="en-US" sz="6000"/>
              <a:t>Thank you !</a:t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</a:pPr>
            <a:r>
              <a:t/>
            </a:r>
            <a:endParaRPr sz="60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0"/>
              <a:buNone/>
            </a:pPr>
            <a:r>
              <a:t/>
            </a:r>
            <a:endParaRPr sz="6000"/>
          </a:p>
        </p:txBody>
      </p:sp>
      <p:sp>
        <p:nvSpPr>
          <p:cNvPr id="276" name="Google Shape;276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SQL</a:t>
            </a:r>
            <a:endParaRPr/>
          </a:p>
        </p:txBody>
      </p:sp>
      <p:sp>
        <p:nvSpPr>
          <p:cNvPr id="95" name="Google Shape;95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29565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2800"/>
              <a:t>Structure Query Language(SQL) is a database query language used for </a:t>
            </a:r>
            <a:r>
              <a:rPr lang="en-US" sz="2800">
                <a:solidFill>
                  <a:srgbClr val="FF0000"/>
                </a:solidFill>
              </a:rPr>
              <a:t>storing and managing</a:t>
            </a:r>
            <a:r>
              <a:rPr lang="en-US" sz="2800"/>
              <a:t> data in Relational DBMS. </a:t>
            </a:r>
            <a:endParaRPr sz="2800"/>
          </a:p>
          <a:p>
            <a:pPr indent="-329565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2800"/>
              <a:t>SQL was the first commercial language introduced for E.F Codd's </a:t>
            </a:r>
            <a:r>
              <a:rPr b="1" lang="en-US" sz="2800"/>
              <a:t>Relational</a:t>
            </a:r>
            <a:r>
              <a:rPr lang="en-US" sz="2800"/>
              <a:t> model of database. </a:t>
            </a:r>
            <a:endParaRPr sz="2800"/>
          </a:p>
          <a:p>
            <a:pPr indent="-329565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2800"/>
              <a:t>Today almost all RDBMS(MySql, Oracle, Infomix, Sybase, MS Access) use </a:t>
            </a:r>
            <a:r>
              <a:rPr b="1" lang="en-US" sz="2800"/>
              <a:t>SQL</a:t>
            </a:r>
            <a:r>
              <a:rPr lang="en-US" sz="2800"/>
              <a:t> as the standard database query language. </a:t>
            </a:r>
            <a:endParaRPr sz="2800"/>
          </a:p>
          <a:p>
            <a:pPr indent="-329565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2800"/>
              <a:t>SQL is used to perform all types of data operations in RDBMS.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SQL is case insensitive. But it is a recommended practice to use </a:t>
            </a:r>
            <a:r>
              <a:rPr lang="en-US" sz="2400">
                <a:solidFill>
                  <a:srgbClr val="FF0000"/>
                </a:solidFill>
              </a:rPr>
              <a:t>keywords</a:t>
            </a:r>
            <a:r>
              <a:rPr lang="en-US" sz="2400"/>
              <a:t> (like SELECT, UPDATE, CREATE, etc) in </a:t>
            </a:r>
            <a:r>
              <a:rPr lang="en-US" sz="2400">
                <a:solidFill>
                  <a:srgbClr val="FF0000"/>
                </a:solidFill>
              </a:rPr>
              <a:t>capital letters</a:t>
            </a:r>
            <a:r>
              <a:rPr lang="en-US" sz="2400"/>
              <a:t> and use user defined things (liked </a:t>
            </a:r>
            <a:r>
              <a:rPr lang="en-US" sz="2400">
                <a:solidFill>
                  <a:srgbClr val="FF0000"/>
                </a:solidFill>
              </a:rPr>
              <a:t>table name, column name</a:t>
            </a:r>
            <a:r>
              <a:rPr lang="en-US" sz="2400"/>
              <a:t>, etc) in </a:t>
            </a:r>
            <a:r>
              <a:rPr lang="en-US" sz="2400">
                <a:solidFill>
                  <a:srgbClr val="FF0000"/>
                </a:solidFill>
              </a:rPr>
              <a:t>small letters.</a:t>
            </a:r>
            <a:endParaRPr>
              <a:solidFill>
                <a:srgbClr val="FF0000"/>
              </a:solidFill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2400"/>
              <a:t>SQL is the programming language for relational databases (explained below) like MySQL, Oracle, Sybase, SQL Server, Postgre, etc. Other non-relational databases (also called NoSQL) databases like MongoDB, DynamoDB, etc do not use SQL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Advantages </a:t>
            </a:r>
            <a:endParaRPr/>
          </a:p>
        </p:txBody>
      </p:sp>
      <p:sp>
        <p:nvSpPr>
          <p:cNvPr id="107" name="Google Shape;107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Char char="●"/>
            </a:pPr>
            <a:r>
              <a:rPr lang="en-US" sz="2000"/>
              <a:t>High level language which provides greater degree of abstraction.</a:t>
            </a:r>
            <a:endParaRPr sz="2000"/>
          </a:p>
          <a:p>
            <a:pPr indent="-3556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400"/>
              <a:buChar char="●"/>
            </a:pPr>
            <a:r>
              <a:rPr lang="en-US" sz="2000"/>
              <a:t>Application written can be easily ported across system.</a:t>
            </a:r>
            <a:endParaRPr sz="2000"/>
          </a:p>
          <a:p>
            <a:pPr indent="-3556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400"/>
              <a:buChar char="●"/>
            </a:pPr>
            <a:r>
              <a:rPr lang="en-US" sz="2000"/>
              <a:t>It specifies what is required and how it should be done.</a:t>
            </a:r>
            <a:endParaRPr sz="2000"/>
          </a:p>
          <a:p>
            <a:pPr indent="-3556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400"/>
              <a:buChar char="●"/>
            </a:pPr>
            <a:r>
              <a:rPr lang="en-US" sz="2000"/>
              <a:t>Language is simple and easy to learn.</a:t>
            </a:r>
            <a:endParaRPr sz="20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SQL Data Type</a:t>
            </a:r>
            <a:endParaRPr/>
          </a:p>
        </p:txBody>
      </p:sp>
      <p:sp>
        <p:nvSpPr>
          <p:cNvPr id="113" name="Google Shape;113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Numeric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Character String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Bit String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Boolean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Date time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Numeric Data types</a:t>
            </a:r>
            <a:endParaRPr/>
          </a:p>
        </p:txBody>
      </p:sp>
      <p:sp>
        <p:nvSpPr>
          <p:cNvPr id="119" name="Google Shape;119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683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2200"/>
              <a:t>This data type is used to store a number values that can be decimal or floating point values.</a:t>
            </a:r>
            <a:endParaRPr sz="2200"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1800"/>
              <a:t>Syntax- int</a:t>
            </a:r>
            <a:endParaRPr sz="1800"/>
          </a:p>
          <a:p>
            <a:pPr indent="-254000" lvl="3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1800"/>
              <a:t>  Integer </a:t>
            </a:r>
            <a:endParaRPr sz="1800"/>
          </a:p>
          <a:p>
            <a:pPr indent="-254000" lvl="3" marL="1600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US" sz="1800"/>
              <a:t>123,14</a:t>
            </a:r>
            <a:endParaRPr sz="1800"/>
          </a:p>
          <a:p>
            <a:pPr indent="-3683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lang="en-US" sz="2200"/>
              <a:t>Syntax-float</a:t>
            </a:r>
            <a:endParaRPr sz="2200"/>
          </a:p>
          <a:p>
            <a:pPr indent="-254000" lvl="2" marL="11430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800"/>
              <a:buChar char="■"/>
            </a:pPr>
            <a:r>
              <a:rPr lang="en-US" sz="1800"/>
              <a:t>11.5</a:t>
            </a:r>
            <a:endParaRPr sz="1800"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Character String data type</a:t>
            </a:r>
            <a:endParaRPr/>
          </a:p>
        </p:txBody>
      </p:sp>
      <p:sp>
        <p:nvSpPr>
          <p:cNvPr id="125" name="Google Shape;125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94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/>
              <a:t>Char(10) </a:t>
            </a:r>
            <a:endParaRPr sz="2200"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200"/>
              <a:t>mohan ……………………add 5 space bar</a:t>
            </a:r>
            <a:endParaRPr sz="2200"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200"/>
          </a:p>
          <a:p>
            <a:pPr indent="457200" lvl="1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200">
                <a:solidFill>
                  <a:srgbClr val="FF0000"/>
                </a:solidFill>
              </a:rPr>
              <a:t>Varchar(10)</a:t>
            </a:r>
            <a:r>
              <a:rPr lang="en-US" sz="2200"/>
              <a:t> </a:t>
            </a:r>
            <a:endParaRPr sz="2200"/>
          </a:p>
          <a:p>
            <a:pPr indent="0" lvl="1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200"/>
              <a:t>	abc…………….only 3 digits occupied </a:t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2014-08-14T04:56:55Z</dcterms:created>
  <dc:creator>admin</dc:creator>
</cp:coreProperties>
</file>