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7" roundtripDataSignature="AMtx7mhzWVxhsKNIDKCqcd4VcUZtvNy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55E49E-A947-4E4B-BD61-42E28B47916C}">
  <a:tblStyle styleId="{1355E49E-A947-4E4B-BD61-42E28B4791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7FA984C-4A10-469F-808D-03E4819EDA1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acd9d7ac3c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acd9d7ac3c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acd9d7ac3c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acd9d7ac3c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acd9d7ac3c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acd9d7ac3c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acd9d7ac3c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acd9d7ac3c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acd9d7ac3c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acd9d7ac3c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acd9d7ac3c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acd9d7ac3c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acd9d7ac3c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acd9d7ac3c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acd9d7ac3c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acd9d7ac3c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acd9d7ac3c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acd9d7ac3c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acd9d7ac3c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acd9d7ac3c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acd9d7ac3c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acd9d7ac3c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acd9d7ac3c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cd9d7ac3c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acd9d7ac3c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acd9d7ac3c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acd9d7ac3c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acd9d7ac3c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acd9d7ac3c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acd9d7ac3c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acd9d7ac3c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acd9d7ac3c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acd9d7ac3c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acd9d7ac3c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acd9d7ac3c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cd9d7ac3c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acd9d7ac3c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acd9d7ac3c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 sz="2700"/>
            </a:br>
            <a:r>
              <a:rPr lang="en-US" sz="2700"/>
              <a:t> </a:t>
            </a:r>
            <a:r>
              <a:rPr lang="en-US" sz="3100"/>
              <a:t>SQL-DML</a:t>
            </a:r>
            <a:br>
              <a:rPr lang="en-US" sz="2700"/>
            </a:br>
            <a:r>
              <a:rPr lang="en-US" sz="2700"/>
              <a:t>                                      </a:t>
            </a:r>
            <a:r>
              <a:rPr lang="en-US"/>
              <a:t>				</a:t>
            </a:r>
            <a:br>
              <a:rPr lang="en-US"/>
            </a:br>
            <a:br>
              <a:rPr lang="en-US"/>
            </a:br>
            <a:endParaRPr sz="20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INSERT COMMAND</a:t>
            </a:r>
            <a:br>
              <a:rPr lang="en-US"/>
            </a:b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INSERT command</a:t>
            </a:r>
            <a:r>
              <a:rPr lang="en-US"/>
              <a:t> is used for inserting a data into a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Using this command, you can add one or more records to any single table in a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also used to add records to an existing code.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Syntax: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INTO &lt;table_name&gt; VALUES (`value1`, `value2`, . . . , `value n`);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Example:</a:t>
            </a:r>
            <a:endParaRPr/>
          </a:p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INSERT INTO employee VALUES (004, `Arohan`, 11,500);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13"/>
          <p:cNvGraphicFramePr/>
          <p:nvPr/>
        </p:nvGraphicFramePr>
        <p:xfrm>
          <a:off x="4211960" y="422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Rohan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12,000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11,000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9,5000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004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Arohan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11,500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5" name="Google Shape;135;p13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1472050"/>
                <a:gridCol w="1472050"/>
                <a:gridCol w="1472050"/>
              </a:tblGrid>
              <a:tr h="34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Rohan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12,000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4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11,000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45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9,5000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UPDATE COMMAND</a:t>
            </a:r>
            <a:br>
              <a:rPr lang="en-US"/>
            </a:b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UPDATE command</a:t>
            </a:r>
            <a:r>
              <a:rPr lang="en-US"/>
              <a:t> is used to </a:t>
            </a:r>
            <a:r>
              <a:rPr lang="en-US">
                <a:solidFill>
                  <a:srgbClr val="FF0000"/>
                </a:solidFill>
              </a:rPr>
              <a:t>modify the records</a:t>
            </a:r>
            <a:r>
              <a:rPr lang="en-US"/>
              <a:t> present in existing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command </a:t>
            </a:r>
            <a:r>
              <a:rPr lang="en-US">
                <a:solidFill>
                  <a:srgbClr val="FF0000"/>
                </a:solidFill>
              </a:rPr>
              <a:t>updates existing data</a:t>
            </a:r>
            <a:r>
              <a:rPr lang="en-US"/>
              <a:t> within a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changes the data of one or more records in a table.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Syntax: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UPDATE &lt;table_name&gt;</a:t>
            </a:r>
            <a:br>
              <a:rPr lang="en-US"/>
            </a:br>
            <a:r>
              <a:rPr lang="en-US"/>
              <a:t>SET &lt;column_name = value&gt;</a:t>
            </a:r>
            <a:br>
              <a:rPr lang="en-US"/>
            </a:br>
            <a:r>
              <a:rPr lang="en-US"/>
              <a:t>WHERE condition;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br>
              <a:rPr lang="en-US"/>
            </a:b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UPDATE employee</a:t>
            </a:r>
            <a:br>
              <a:rPr lang="en-US"/>
            </a:br>
            <a:r>
              <a:rPr lang="en-US"/>
              <a:t>SET E_salary=20000</a:t>
            </a:r>
            <a:br>
              <a:rPr lang="en-US"/>
            </a:br>
            <a:r>
              <a:rPr lang="en-US"/>
              <a:t>WHERE E_name=‘Rohan';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1052736"/>
            <a:ext cx="4419600" cy="159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16"/>
          <p:cNvGraphicFramePr/>
          <p:nvPr/>
        </p:nvGraphicFramePr>
        <p:xfrm>
          <a:off x="1259632" y="4005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Rohan </a:t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20,000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11,000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9,5000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COMMAND</a:t>
            </a:r>
            <a:br>
              <a:rPr lang="en-US"/>
            </a:b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DELETE command</a:t>
            </a:r>
            <a:r>
              <a:rPr lang="en-US"/>
              <a:t> is used to delete some or all records from the existing table.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deletes all the records from a table.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Syntax:</a:t>
            </a:r>
            <a:br>
              <a:rPr lang="en-US"/>
            </a:b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DELETE FROM &lt;table_name&gt; WHERE &lt;condition&gt;;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 </a:t>
            </a:r>
            <a:br>
              <a:rPr lang="en-US"/>
            </a:b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/>
              <a:t>DELETE FROM employee</a:t>
            </a:r>
            <a:br>
              <a:rPr lang="en-US" sz="2400"/>
            </a:br>
            <a:r>
              <a:rPr lang="en-US" sz="2400"/>
              <a:t>WHERE e_id = '001';</a:t>
            </a:r>
            <a:endParaRPr sz="1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268760"/>
            <a:ext cx="4419600" cy="159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5" name="Google Shape;175;p19"/>
          <p:cNvGraphicFramePr/>
          <p:nvPr/>
        </p:nvGraphicFramePr>
        <p:xfrm>
          <a:off x="1403648" y="429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11,000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9,5000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we does not write the WHERE condition, then all rows will get deleted.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DELETE from employee;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0"/>
          <p:cNvGraphicFramePr/>
          <p:nvPr/>
        </p:nvGraphicFramePr>
        <p:xfrm>
          <a:off x="1403648" y="3861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DML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DML stands for </a:t>
            </a:r>
            <a:r>
              <a:rPr b="1" lang="en-US"/>
              <a:t>Data Manipulation Language.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a language used for </a:t>
            </a:r>
            <a:r>
              <a:rPr lang="en-US">
                <a:solidFill>
                  <a:srgbClr val="E36C09"/>
                </a:solidFill>
              </a:rPr>
              <a:t>selecting</a:t>
            </a:r>
            <a:r>
              <a:rPr lang="en-US"/>
              <a:t>, inserting, deleting and updating data in a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used to retrieve and manipulate data in a relational database.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DML commands</a:t>
            </a:r>
            <a:br>
              <a:rPr lang="en-US"/>
            </a:b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1. SELECT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2. INSERT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3. UPDATE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4. DELETE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 COMMAND</a:t>
            </a:r>
            <a:br>
              <a:rPr lang="en-US"/>
            </a:b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SELECT command</a:t>
            </a:r>
            <a:r>
              <a:rPr lang="en-US"/>
              <a:t> is used to </a:t>
            </a:r>
            <a:r>
              <a:rPr lang="en-US">
                <a:solidFill>
                  <a:srgbClr val="FF0000"/>
                </a:solidFill>
              </a:rPr>
              <a:t>retrieve data </a:t>
            </a:r>
            <a:r>
              <a:rPr lang="en-US"/>
              <a:t>from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command allows database users to retrieve the specific information they desire from an operational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returns a result set of records from one or more tables.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optional clauses</a:t>
            </a:r>
            <a:endParaRPr/>
          </a:p>
        </p:txBody>
      </p:sp>
      <p:graphicFrame>
        <p:nvGraphicFramePr>
          <p:cNvPr id="89" name="Google Shape;89;p6"/>
          <p:cNvGraphicFramePr/>
          <p:nvPr/>
        </p:nvGraphicFramePr>
        <p:xfrm>
          <a:off x="899592" y="17008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{1355E49E-A947-4E4B-BD61-42E28B47916C}</a:tableStyleId>
              </a:tblPr>
              <a:tblGrid>
                <a:gridCol w="3562350"/>
                <a:gridCol w="35623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</a:rPr>
                        <a:t>Clause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EA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WHERE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specifies which rows to retrieve.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GROUP BY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is used to arrange the data into groups.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HAVING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selects among the groups defined by the GROUP BY clause.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ORDER BY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specifies an order in which to return the rows.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AS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provides an alias which can be used to temporarily rename tables or columns.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Syntax:</a:t>
            </a:r>
            <a:br>
              <a:rPr lang="en-US"/>
            </a:br>
            <a:r>
              <a:rPr lang="en-US"/>
              <a:t>SELECT * FROM &lt;table_name&gt;;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&lt;table_name&gt;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where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: SELECT Command</a:t>
            </a:r>
            <a:br>
              <a:rPr lang="en-US"/>
            </a:b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employee;</a:t>
            </a:r>
            <a:br>
              <a:rPr lang="en-US"/>
            </a:br>
            <a:br>
              <a:rPr lang="en-US"/>
            </a:br>
            <a:r>
              <a:rPr lang="en-US"/>
              <a:t>OR</a:t>
            </a:r>
            <a:br>
              <a:rPr lang="en-US"/>
            </a:br>
            <a:br>
              <a:rPr lang="en-US"/>
            </a:br>
            <a:r>
              <a:rPr lang="en-US"/>
              <a:t>SELECT * FROM employee</a:t>
            </a:r>
            <a:br>
              <a:rPr lang="en-US"/>
            </a:br>
            <a:r>
              <a:rPr lang="en-US"/>
              <a:t>where salary &gt;=10,000;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9"/>
          <p:cNvGraphicFramePr/>
          <p:nvPr/>
        </p:nvGraphicFramePr>
        <p:xfrm>
          <a:off x="539552" y="2631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E_salary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001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Rohan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12,000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002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Sohan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11,000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003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Mohan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9,500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8" name="Google Shape;108;p9"/>
          <p:cNvSpPr/>
          <p:nvPr/>
        </p:nvSpPr>
        <p:spPr>
          <a:xfrm>
            <a:off x="1187624" y="1774051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SELECT * FROM employee;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employee</a:t>
            </a:r>
            <a:br>
              <a:rPr lang="en-US"/>
            </a:br>
            <a:r>
              <a:rPr lang="en-US"/>
              <a:t>where salary &gt;=10,000;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0"/>
          <p:cNvGraphicFramePr/>
          <p:nvPr/>
        </p:nvGraphicFramePr>
        <p:xfrm>
          <a:off x="1331640" y="3140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{57FA984C-4A10-469F-808D-03E4819EDA15}</a:tableStyleId>
              </a:tblPr>
              <a:tblGrid>
                <a:gridCol w="2048125"/>
                <a:gridCol w="2048125"/>
                <a:gridCol w="2048125"/>
              </a:tblGrid>
              <a:tr h="22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E_id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E_name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E_salary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001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Rohan 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12,000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2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002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Sohan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33333"/>
                          </a:solidFill>
                        </a:rPr>
                        <a:t>11,000</a:t>
                      </a:r>
                      <a:endParaRPr sz="1800">
                        <a:solidFill>
                          <a:srgbClr val="333333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