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3" roundtripDataSignature="AMtx7mi5bp5n2kQ83qNuG4TSSXXMa25r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B63C8F4-BAEF-4993-AC52-673E21CA8F8B}">
  <a:tblStyle styleId="{FB63C8F4-BAEF-4993-AC52-673E21CA8F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01AA765-F4B9-45D3-8E40-E5FA2B06C489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customschemas.google.com/relationships/presentationmetadata" Target="metadata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8039d40959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8039d40959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8039d40959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8039d40959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8039d40959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8039d40959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8039d40959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8039d40959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8039d40959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8039d40959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8039d40959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8039d40959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039d40959_0_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g18039d40959_0_51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g18039d40959_0_51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4" name="Google Shape;64;g18039d40959_0_51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g18039d40959_0_51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6pPr>
            <a:lvl7pPr indent="-3302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7pPr>
            <a:lvl8pPr indent="-3302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8pPr>
            <a:lvl9pPr indent="-3302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6" name="Google Shape;66;g18039d40959_0_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g18039d40959_0_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18039d40959_0_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8039d40959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8039d40959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8039d40959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8039d40959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8039d40959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8039d40959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8039d40959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8039d40959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8039d40959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8039d40959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8039d40959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8039d40959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8039d40959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8039d40959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8039d40959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8039d40959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8039d40959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8039d40959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8039d40959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8039d40959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8039d40959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8039d40959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8039d40959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8039d40959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8039d40959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8039d40959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r>
              <a:rPr lang="en-US" sz="2700"/>
              <a:t>SELECT Command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74" name="Google Shape;74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89628" y="1548068"/>
            <a:ext cx="1392238" cy="2014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operator</a:t>
            </a:r>
            <a:endParaRPr/>
          </a:p>
        </p:txBody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column1,column2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From table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Where column LIKE pattern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Like Operator </a:t>
            </a:r>
            <a:endParaRPr/>
          </a:p>
        </p:txBody>
      </p:sp>
      <p:sp>
        <p:nvSpPr>
          <p:cNvPr id="141" name="Google Shape;141;p12"/>
          <p:cNvSpPr txBox="1"/>
          <p:nvPr>
            <p:ph idx="2" type="body"/>
          </p:nvPr>
        </p:nvSpPr>
        <p:spPr>
          <a:xfrm>
            <a:off x="457200" y="2174875"/>
            <a:ext cx="3322712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Like ‘a%’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LIKE ‘%a’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LIKE’ _ _r%’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LIKE ’a_ _%’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/>
              <a:t>LIKE ‘a%b’</a:t>
            </a:r>
            <a:endParaRPr/>
          </a:p>
        </p:txBody>
      </p:sp>
      <p:sp>
        <p:nvSpPr>
          <p:cNvPr id="142" name="Google Shape;142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Description</a:t>
            </a:r>
            <a:endParaRPr/>
          </a:p>
        </p:txBody>
      </p:sp>
      <p:sp>
        <p:nvSpPr>
          <p:cNvPr id="143" name="Google Shape;143;p12"/>
          <p:cNvSpPr txBox="1"/>
          <p:nvPr>
            <p:ph idx="4" type="body"/>
          </p:nvPr>
        </p:nvSpPr>
        <p:spPr>
          <a:xfrm>
            <a:off x="4139952" y="2060848"/>
            <a:ext cx="4536504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147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/>
              <a:t>Customer name starting with a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/>
              <a:t>Customer name ending  with a</a:t>
            </a:r>
            <a:endParaRPr/>
          </a:p>
          <a:p>
            <a:pPr indent="-334327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800"/>
              <a:t>Customer name where r is at 3</a:t>
            </a:r>
            <a:r>
              <a:rPr baseline="30000" lang="en-US" sz="1800"/>
              <a:t>rd</a:t>
            </a:r>
            <a:r>
              <a:rPr lang="en-US" sz="1800"/>
              <a:t> position </a:t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/>
              <a:t>Starting with a and having atleast 3 characters in length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3147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/>
              <a:t>Customer name starting with a and ending with b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13"/>
          <p:cNvGraphicFramePr/>
          <p:nvPr/>
        </p:nvGraphicFramePr>
        <p:xfrm>
          <a:off x="467544" y="25649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Sushmita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0" name="Google Shape;150;p13"/>
          <p:cNvSpPr/>
          <p:nvPr/>
        </p:nvSpPr>
        <p:spPr>
          <a:xfrm>
            <a:off x="899592" y="1916832"/>
            <a:ext cx="11464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name from customer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name LIKE’_ _ r%’</a:t>
            </a:r>
            <a:endParaRPr/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3089647"/>
            <a:ext cx="8235950" cy="1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customer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name LIKE ‘%a’;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customer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name LIKE ‘s%’;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operator 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operator allows you to specify multiple values in a where clause.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customers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city In(‘Pune’, ‘Mumbai’, ’Delhi’)</a:t>
            </a:r>
            <a:endParaRPr/>
          </a:p>
        </p:txBody>
      </p:sp>
      <p:graphicFrame>
        <p:nvGraphicFramePr>
          <p:cNvPr id="176" name="Google Shape;176;p17"/>
          <p:cNvGraphicFramePr/>
          <p:nvPr/>
        </p:nvGraphicFramePr>
        <p:xfrm>
          <a:off x="1043608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Sushmita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customers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city NOT IN (‘Mumbai’)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Aggregate functions </a:t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475" y="2865825"/>
            <a:ext cx="59817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 and Max Function 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MIN(): Returns smallest value of selected column.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MAX(): Returns largest value of selected column.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395536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Clauses in Select Command </a:t>
            </a:r>
            <a:endParaRPr/>
          </a:p>
        </p:txBody>
      </p:sp>
      <p:graphicFrame>
        <p:nvGraphicFramePr>
          <p:cNvPr id="81" name="Google Shape;81;p3"/>
          <p:cNvGraphicFramePr/>
          <p:nvPr/>
        </p:nvGraphicFramePr>
        <p:xfrm>
          <a:off x="899592" y="2348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{FB63C8F4-BAEF-4993-AC52-673E21CA8F8B}</a:tableStyleId>
              </a:tblPr>
              <a:tblGrid>
                <a:gridCol w="3562350"/>
                <a:gridCol w="356235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</a:rPr>
                        <a:t>Clause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E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33333"/>
                          </a:solidFill>
                        </a:rPr>
                        <a:t>Description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FEAB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WHERE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specifies which rows to retrieve.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GROUP BY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is used to arrange the data into groups.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HAVING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selects among the groups defined by the GROUP BY clause.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ORDER BY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specifies an order in which to return the rows.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AS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/>
                        <a:t>It provides an alias which can be used to temporarily rename tables or columns.</a:t>
                      </a:r>
                      <a:endParaRPr/>
                    </a:p>
                  </a:txBody>
                  <a:tcPr marT="38100" marB="38100" marR="38100" marL="38100">
                    <a:lnL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MIN(Column_name)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table name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condition;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MAX(Column_name)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table name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condition;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395536" y="16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476175"/>
                <a:gridCol w="1476175"/>
              </a:tblGrid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24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8" name="Google Shape;208;p22"/>
          <p:cNvSpPr/>
          <p:nvPr/>
        </p:nvSpPr>
        <p:spPr>
          <a:xfrm>
            <a:off x="3923928" y="198884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MIN(Price)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Product;</a:t>
            </a: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611560" y="3861048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MAX(Price)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Product;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Count(), Avg(), Sum()</a:t>
            </a:r>
            <a:endParaRPr/>
          </a:p>
        </p:txBody>
      </p:sp>
      <p:sp>
        <p:nvSpPr>
          <p:cNvPr id="215" name="Google Shape;21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Count() – used to count number of rows.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Avg() - returns average value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Sum()- Returns total sum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Count(Product_id)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products;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avg(price)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products;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sum(price)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products; </a:t>
            </a:r>
            <a:endParaRPr/>
          </a:p>
        </p:txBody>
      </p:sp>
      <p:graphicFrame>
        <p:nvGraphicFramePr>
          <p:cNvPr id="222" name="Google Shape;222;p24"/>
          <p:cNvGraphicFramePr/>
          <p:nvPr/>
        </p:nvGraphicFramePr>
        <p:xfrm>
          <a:off x="5868144" y="22048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152125"/>
                <a:gridCol w="1152125"/>
              </a:tblGrid>
              <a:tr h="4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14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8" name="Google Shape;228;p25"/>
          <p:cNvGraphicFramePr/>
          <p:nvPr/>
        </p:nvGraphicFramePr>
        <p:xfrm>
          <a:off x="899592" y="19888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93400"/>
                <a:gridCol w="2093400"/>
              </a:tblGrid>
              <a:tr h="529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Prod_id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Price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Null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9" name="Google Shape;229;p25"/>
          <p:cNvSpPr/>
          <p:nvPr/>
        </p:nvSpPr>
        <p:spPr>
          <a:xfrm>
            <a:off x="971600" y="4886959"/>
            <a:ext cx="5118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 values are ignored or not counted.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 by</a:t>
            </a:r>
            <a:endParaRPr/>
          </a:p>
        </p:txBody>
      </p:sp>
      <p:sp>
        <p:nvSpPr>
          <p:cNvPr id="235" name="Google Shape;23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Sorts records in ascending order by default.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table_name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ORDERBY Column_name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2636912"/>
            <a:ext cx="8229600" cy="197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560" y="1772816"/>
            <a:ext cx="1238250" cy="49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customer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Order by city;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28"/>
          <p:cNvGraphicFramePr/>
          <p:nvPr/>
        </p:nvGraphicFramePr>
        <p:xfrm>
          <a:off x="971600" y="29249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Sushmita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Mention </a:t>
            </a:r>
            <a:r>
              <a:rPr lang="en-US">
                <a:solidFill>
                  <a:srgbClr val="FF0000"/>
                </a:solidFill>
              </a:rPr>
              <a:t>desc</a:t>
            </a:r>
            <a:r>
              <a:rPr lang="en-US"/>
              <a:t> if you want descending order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customer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Order by city DESC;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29"/>
          <p:cNvGraphicFramePr/>
          <p:nvPr/>
        </p:nvGraphicFramePr>
        <p:xfrm>
          <a:off x="899592" y="41490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Sushmita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Group by</a:t>
            </a: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records in rows.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BY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groups rows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that have the </a:t>
            </a:r>
            <a:r>
              <a:rPr lang="en-US" sz="20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same values</a:t>
            </a:r>
            <a:r>
              <a:rPr lang="en-US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into summary rows, like "find the number of customers in each country".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can be used with COUNT, AVG, SUM, MIN,MAX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Operators </a:t>
            </a:r>
            <a:endParaRPr/>
          </a:p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= Equal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&gt; greater than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&lt; less than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&gt;= greater than equal to  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&lt;= less than equal to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!= not equal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Between : Between a certain range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LIKE: Search for Pattern(string)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In: to specify multiple possible values for a column.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column_name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From table_name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Where condition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Groupby column name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EG</a:t>
            </a:r>
            <a:endParaRPr/>
          </a:p>
        </p:txBody>
      </p:sp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id,count(city)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student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Group by city;</a:t>
            </a:r>
            <a:endParaRPr/>
          </a:p>
        </p:txBody>
      </p:sp>
      <p:graphicFrame>
        <p:nvGraphicFramePr>
          <p:cNvPr id="275" name="Google Shape;275;p33"/>
          <p:cNvGraphicFramePr/>
          <p:nvPr/>
        </p:nvGraphicFramePr>
        <p:xfrm>
          <a:off x="9716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Sushmita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Mumbai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3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201425"/>
                <a:gridCol w="2201425"/>
              </a:tblGrid>
              <a:tr h="42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Count(city)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2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Delhi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88" name="Google Shape;288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967" y="1052736"/>
            <a:ext cx="7980380" cy="5328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5" name="Google Shape;29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30" y="1196752"/>
            <a:ext cx="9242628" cy="40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`gender` FROM `members` 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302" name="Google Shape;302;p37"/>
          <p:cNvGraphicFramePr/>
          <p:nvPr/>
        </p:nvGraphicFramePr>
        <p:xfrm>
          <a:off x="1443037" y="23963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{FB63C8F4-BAEF-4993-AC52-673E21CA8F8B}</a:tableStyleId>
              </a:tblPr>
              <a:tblGrid>
                <a:gridCol w="4065075"/>
              </a:tblGrid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gender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90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`gender` FROM `members` GROUP BY `gender`;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309" name="Google Shape;309;p38"/>
          <p:cNvGraphicFramePr/>
          <p:nvPr/>
        </p:nvGraphicFramePr>
        <p:xfrm>
          <a:off x="1443037" y="34231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{FB63C8F4-BAEF-4993-AC52-673E21CA8F8B}</a:tableStyleId>
              </a:tblPr>
              <a:tblGrid>
                <a:gridCol w="6257925"/>
              </a:tblGrid>
              <a:tr h="254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gender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SELECT  `gender`, COUNT(`membership_number`) FROM `members` GROUP BY `gender`;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316" name="Google Shape;316;p39"/>
          <p:cNvGraphicFramePr/>
          <p:nvPr/>
        </p:nvGraphicFramePr>
        <p:xfrm>
          <a:off x="1043608" y="3861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{FB63C8F4-BAEF-4993-AC52-673E21CA8F8B}</a:tableStyleId>
              </a:tblPr>
              <a:tblGrid>
                <a:gridCol w="3128975"/>
                <a:gridCol w="3128975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gender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COUNT('membership_number')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Female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Male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/>
                    </a:p>
                  </a:txBody>
                  <a:tcPr marT="9525" marB="9525" marR="9525" marL="95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7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Having</a:t>
            </a:r>
            <a:endParaRPr/>
          </a:p>
        </p:txBody>
      </p:sp>
      <p:sp>
        <p:nvSpPr>
          <p:cNvPr id="322" name="Google Shape;322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Having is used in the combination of Group by to restrict the groups of returned rows to only those whose the condition is true.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age,count(age)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customers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Group by age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Having count (age)&gt;=2;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4" name="Google Shape;94;p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S_addr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S_Marks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Shreya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Yash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Bangalore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Hrishab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34" name="Google Shape;334;p42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Sohan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Banglore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Sarita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Babita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Sunita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10K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graphicFrame>
        <p:nvGraphicFramePr>
          <p:cNvPr id="340" name="Google Shape;340;p43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453450"/>
                <a:gridCol w="2453450"/>
              </a:tblGrid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Count(age)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41" name="Google Shape;341;p43"/>
          <p:cNvGraphicFramePr/>
          <p:nvPr/>
        </p:nvGraphicFramePr>
        <p:xfrm>
          <a:off x="611560" y="4077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980225"/>
                <a:gridCol w="1980225"/>
              </a:tblGrid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Count(age)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432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2" name="Google Shape;342;p43"/>
          <p:cNvSpPr/>
          <p:nvPr/>
        </p:nvSpPr>
        <p:spPr>
          <a:xfrm>
            <a:off x="5436096" y="1772816"/>
            <a:ext cx="4572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age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customers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age</a:t>
            </a:r>
            <a:endParaRPr/>
          </a:p>
        </p:txBody>
      </p:sp>
      <p:sp>
        <p:nvSpPr>
          <p:cNvPr id="343" name="Google Shape;343;p43"/>
          <p:cNvSpPr/>
          <p:nvPr/>
        </p:nvSpPr>
        <p:spPr>
          <a:xfrm>
            <a:off x="4586287" y="4010884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customers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 by age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count (age)&gt;=2;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50" name="Google Shape;3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941762"/>
            <a:ext cx="8213361" cy="2570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GROUP BY Clause is used to </a:t>
            </a:r>
            <a:r>
              <a:rPr lang="en-US">
                <a:solidFill>
                  <a:srgbClr val="FF0000"/>
                </a:solidFill>
              </a:rPr>
              <a:t>group rows with same values</a:t>
            </a:r>
            <a:r>
              <a:rPr lang="en-US"/>
              <a:t> 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The HAVING clause is used to</a:t>
            </a:r>
            <a:r>
              <a:rPr lang="en-US">
                <a:solidFill>
                  <a:srgbClr val="FF0000"/>
                </a:solidFill>
              </a:rPr>
              <a:t> restrict the results</a:t>
            </a:r>
            <a:r>
              <a:rPr lang="en-US"/>
              <a:t> returned by the GROUP BY clause.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Aliases</a:t>
            </a:r>
            <a:endParaRPr/>
          </a:p>
        </p:txBody>
      </p:sp>
      <p:sp>
        <p:nvSpPr>
          <p:cNvPr id="362" name="Google Shape;362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Used to give temporary name to table or table name.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Alias only exists for the duration of query.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column_name as alias name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table name;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Eg: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Select Cust_id as ID , Customer_name as Name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customer;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48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375" name="Google Shape;375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/>
          <p:nvPr>
            <p:ph type="title"/>
          </p:nvPr>
        </p:nvSpPr>
        <p:spPr>
          <a:xfrm>
            <a:off x="457200" y="274653"/>
            <a:ext cx="8229600" cy="148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68989"/>
              <a:buNone/>
            </a:pPr>
            <a:r>
              <a:t/>
            </a:r>
            <a:endParaRPr sz="1594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68989"/>
              <a:buNone/>
            </a:pPr>
            <a:r>
              <a:t/>
            </a:r>
            <a:endParaRPr sz="1594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8989"/>
              <a:buFont typeface="Arial"/>
              <a:buNone/>
            </a:pPr>
            <a:r>
              <a:rPr lang="en-US" sz="1594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644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1594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selects values within a given range. The values can be numbers, text, or dates.</a:t>
            </a:r>
            <a:endParaRPr sz="1594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8989"/>
              <a:buFont typeface="Arial"/>
              <a:buNone/>
            </a:pPr>
            <a:r>
              <a:rPr lang="en-US" sz="1594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US" sz="1644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BETWEEN</a:t>
            </a:r>
            <a:r>
              <a:rPr lang="en-US" sz="1594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inclusive: </a:t>
            </a:r>
            <a:r>
              <a:rPr lang="en-US" sz="1594">
                <a:solidFill>
                  <a:srgbClr val="FF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begin and end values are included.</a:t>
            </a:r>
            <a:endParaRPr sz="1594">
              <a:solidFill>
                <a:srgbClr val="FF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student where s_marks Between 75 and 80.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101" name="Google Shape;101;p6"/>
          <p:cNvGraphicFramePr/>
          <p:nvPr/>
        </p:nvGraphicFramePr>
        <p:xfrm>
          <a:off x="457200" y="36187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S_addr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S_Marks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Bangalore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Hrishab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, OR , NOT operator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column1,column2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from table name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condition1 OR condition2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tablename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NOT condition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stduents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Where city=‘Pune’ OR city=‘Mumbai’</a:t>
            </a:r>
            <a:endParaRPr/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755576" y="28529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662100"/>
                <a:gridCol w="1662100"/>
                <a:gridCol w="1662100"/>
                <a:gridCol w="16621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S_addr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S_Marks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Shreya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Yash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Bangalore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Hrishab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</a:t>
            </a:r>
            <a:endParaRPr/>
          </a:p>
        </p:txBody>
      </p:sp>
      <p:sp>
        <p:nvSpPr>
          <p:cNvPr id="120" name="Google Shape;120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students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Where country=‘INDIA’ AND city=‘Banglore’</a:t>
            </a:r>
            <a:endParaRPr/>
          </a:p>
        </p:txBody>
      </p:sp>
      <p:graphicFrame>
        <p:nvGraphicFramePr>
          <p:cNvPr id="121" name="Google Shape;121;p9"/>
          <p:cNvGraphicFramePr/>
          <p:nvPr/>
        </p:nvGraphicFramePr>
        <p:xfrm>
          <a:off x="1187624" y="328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S_addr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S_Marks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Shreya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Yash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Pune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Bangalore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Hrishab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Select * from Students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where NOT city=‘Pune’ </a:t>
            </a:r>
            <a:endParaRPr/>
          </a:p>
        </p:txBody>
      </p:sp>
      <p:graphicFrame>
        <p:nvGraphicFramePr>
          <p:cNvPr id="128" name="Google Shape;128;p10"/>
          <p:cNvGraphicFramePr/>
          <p:nvPr/>
        </p:nvGraphicFramePr>
        <p:xfrm>
          <a:off x="1187624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{201AA765-F4B9-45D3-8E40-E5FA2B06C489}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S_addr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S_Marks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Country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Shreya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Mumbai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Swami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Bangalore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Hrishab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Delhi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Chennai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INDIA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