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1" roundtripDataSignature="AMtx7mgHg/VXikmH/vqioeERMSgx1SqQ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9ADE38-6EF3-40B3-BB26-9252057BB612}">
  <a:tblStyle styleId="{939ADE38-6EF3-40B3-BB26-9252057BB61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089521B-FDE6-46BE-9143-3F918D58932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b0b303df87_0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b0b303df87_0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b0b303df87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b0b303df87_0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b0b303df87_0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b0b303df87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b0b303df87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b0b303df87_0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1b0b303df87_0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1b0b303df87_0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b0b303df87_0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b0b303df87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b0b303df87_0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b0b303df87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b0b303df87_0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b0b303df87_0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b0b303df87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b0b303df87_0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b0b303df87_0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b0b303df87_0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b0b303df87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b0b303df87_0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b0b303df87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b0b303df87_0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b0b303df87_0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b0b303df87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b0b303df87_0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b0b303df87_0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b0b303df87_0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b0b303df87_0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b0b303df87_0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b0b303df87_0_3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b0b303df87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b0b303df87_0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b0b303df87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b0b303df87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b0b303df87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b0b303df87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eeksforgeeks.org/sql-transaction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eeksforgeeks.org/sql-transaction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685800" y="609600"/>
            <a:ext cx="8206680" cy="526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DBMS</a:t>
            </a:r>
            <a:br>
              <a:rPr lang="en-US"/>
            </a:br>
            <a:br>
              <a:rPr lang="en-US"/>
            </a:br>
            <a:r>
              <a:rPr lang="en-US" sz="2700"/>
              <a:t>SQL-TCL</a:t>
            </a:r>
            <a:br>
              <a:rPr lang="en-US"/>
            </a:br>
            <a:br>
              <a:rPr lang="en-US"/>
            </a:br>
            <a:r>
              <a:rPr lang="en-US"/>
              <a:t>					</a:t>
            </a:r>
            <a:br>
              <a:rPr lang="en-US"/>
            </a:br>
            <a:br>
              <a:rPr lang="en-US"/>
            </a:br>
            <a:endParaRPr sz="2000"/>
          </a:p>
        </p:txBody>
      </p:sp>
      <p:sp>
        <p:nvSpPr>
          <p:cNvPr id="65" name="Google Shape;65;p1"/>
          <p:cNvSpPr/>
          <p:nvPr/>
        </p:nvSpPr>
        <p:spPr>
          <a:xfrm>
            <a:off x="1763331" y="456342"/>
            <a:ext cx="484690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transaction Control Language</a:t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TCL commands deals with the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transaction within the database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755576" y="2060848"/>
            <a:ext cx="610242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commits a Transaction.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ROLLBACK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rollbacks a transaction in case of any error occurs.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–sets a savepoint within a transaction.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TRANSACTION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–specify characteristics for the transaction.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 command</a:t>
            </a:r>
            <a:br>
              <a:rPr lang="en-US"/>
            </a:b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Commit command is used to permanently save any transaction into database.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Syntax: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i="1" lang="en-US"/>
              <a:t>commit</a:t>
            </a:r>
            <a:r>
              <a:rPr lang="en-US"/>
              <a:t>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Rollback command</a:t>
            </a:r>
            <a:br>
              <a:rPr lang="en-US"/>
            </a:b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This command restores the database to last commited state.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 It is also use with savepoint command to jump to a savepoint in a transaction.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syntax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/>
              <a:t>rollback</a:t>
            </a:r>
            <a:r>
              <a:rPr lang="en-US"/>
              <a:t> to </a:t>
            </a:r>
            <a:r>
              <a:rPr i="1" lang="en-US"/>
              <a:t>savepoint-name</a:t>
            </a:r>
            <a:r>
              <a:rPr lang="en-US"/>
              <a:t>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Savepoint command</a:t>
            </a:r>
            <a:br>
              <a:rPr lang="en-US"/>
            </a:b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/>
              <a:t>savepoint</a:t>
            </a:r>
            <a:r>
              <a:rPr lang="en-US"/>
              <a:t> command is used to temporarily save a transaction so that you can rollback to that point whenever necessary.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Syntax: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/>
              <a:t>savepoint</a:t>
            </a:r>
            <a:r>
              <a:rPr lang="en-US"/>
              <a:t> </a:t>
            </a:r>
            <a:r>
              <a:rPr i="1" lang="en-US"/>
              <a:t>savepoint-name</a:t>
            </a:r>
            <a:r>
              <a:rPr lang="en-US"/>
              <a:t>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Savepoint and Rollback</a:t>
            </a:r>
            <a:br>
              <a:rPr lang="en-US"/>
            </a:br>
            <a:endParaRPr/>
          </a:p>
        </p:txBody>
      </p:sp>
      <p:graphicFrame>
        <p:nvGraphicFramePr>
          <p:cNvPr id="176" name="Google Shape;176;p20"/>
          <p:cNvGraphicFramePr/>
          <p:nvPr/>
        </p:nvGraphicFramePr>
        <p:xfrm>
          <a:off x="2771800" y="23488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{939ADE38-6EF3-40B3-BB26-9252057BB612}</a:tableStyleId>
              </a:tblPr>
              <a:tblGrid>
                <a:gridCol w="1697350"/>
                <a:gridCol w="16973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/>
                    </a:p>
                  </a:txBody>
                  <a:tcPr marT="28575" marB="28575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/>
                    </a:p>
                  </a:txBody>
                  <a:tcPr marT="28575" marB="28575" marR="28575" marL="28575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28575" marB="28575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ankit</a:t>
                      </a:r>
                      <a:endParaRPr sz="1800" u="none" cap="none" strike="noStrike"/>
                    </a:p>
                  </a:txBody>
                  <a:tcPr marT="28575" marB="28575" marR="28575" marL="28575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28575" marB="28575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anuj</a:t>
                      </a:r>
                      <a:endParaRPr sz="1800" u="none" cap="none" strike="noStrike"/>
                    </a:p>
                  </a:txBody>
                  <a:tcPr marT="28575" marB="28575" marR="28575" marL="28575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28575" marB="28575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garima</a:t>
                      </a:r>
                      <a:endParaRPr sz="1800" u="none" cap="none" strike="noStrike"/>
                    </a:p>
                  </a:txBody>
                  <a:tcPr marT="28575" marB="28575" marR="28575" marL="2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INSERT into class values(5,'Rahul');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commit;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UPDATE class set name='abhijit' where id='5';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savepoint </a:t>
            </a:r>
            <a:r>
              <a:rPr b="1" lang="en-US" sz="2400"/>
              <a:t>A</a:t>
            </a:r>
            <a:r>
              <a:rPr lang="en-US" sz="2400"/>
              <a:t>;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088" y="1647329"/>
            <a:ext cx="2408237" cy="18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5896" y="4437112"/>
            <a:ext cx="2743200" cy="18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2787" y="5354687"/>
            <a:ext cx="1493837" cy="49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72" name="Google Shape;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757488"/>
            <a:ext cx="8604131" cy="3407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INSERT into class values(6,'Chris');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savepoint </a:t>
            </a:r>
            <a:r>
              <a:rPr b="1" lang="en-US"/>
              <a:t>B</a:t>
            </a:r>
            <a:r>
              <a:rPr lang="en-US"/>
              <a:t>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INSERT into class values(7,'Bravo');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savepoint </a:t>
            </a:r>
            <a:r>
              <a:rPr b="1" lang="en-US"/>
              <a:t>C</a:t>
            </a:r>
            <a:r>
              <a:rPr lang="en-US"/>
              <a:t>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class;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1920" y="2276872"/>
            <a:ext cx="3267075" cy="2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resultant table will look like,</a:t>
            </a:r>
            <a:endParaRPr/>
          </a:p>
        </p:txBody>
      </p:sp>
      <p:graphicFrame>
        <p:nvGraphicFramePr>
          <p:cNvPr id="198" name="Google Shape;198;p23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{939ADE38-6EF3-40B3-BB26-9252057BB612}</a:tableStyleId>
              </a:tblPr>
              <a:tblGrid>
                <a:gridCol w="2885500"/>
                <a:gridCol w="2885500"/>
              </a:tblGrid>
              <a:tr h="42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/>
                    </a:p>
                  </a:txBody>
                  <a:tcPr marT="28575" marB="28575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/>
                    </a:p>
                  </a:txBody>
                  <a:tcPr marT="28575" marB="28575" marR="28575" marL="28575" anchor="ctr"/>
                </a:tc>
              </a:tr>
              <a:tr h="42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28575" marB="28575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ankit</a:t>
                      </a:r>
                      <a:endParaRPr/>
                    </a:p>
                  </a:txBody>
                  <a:tcPr marT="28575" marB="28575" marR="28575" marL="28575" anchor="ctr"/>
                </a:tc>
              </a:tr>
              <a:tr h="42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28575" marB="28575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anuj</a:t>
                      </a:r>
                      <a:endParaRPr/>
                    </a:p>
                  </a:txBody>
                  <a:tcPr marT="28575" marB="28575" marR="28575" marL="28575" anchor="ctr"/>
                </a:tc>
              </a:tr>
              <a:tr h="42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28575" marB="28575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garima</a:t>
                      </a:r>
                      <a:endParaRPr/>
                    </a:p>
                  </a:txBody>
                  <a:tcPr marT="28575" marB="28575" marR="28575" marL="28575" anchor="ctr"/>
                </a:tc>
              </a:tr>
              <a:tr h="42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28575" marB="28575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abhijit</a:t>
                      </a:r>
                      <a:endParaRPr/>
                    </a:p>
                  </a:txBody>
                  <a:tcPr marT="28575" marB="28575" marR="28575" marL="28575" anchor="ctr"/>
                </a:tc>
              </a:tr>
              <a:tr h="42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/>
                    </a:p>
                  </a:txBody>
                  <a:tcPr marT="28575" marB="28575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chris</a:t>
                      </a:r>
                      <a:endParaRPr/>
                    </a:p>
                  </a:txBody>
                  <a:tcPr marT="28575" marB="28575" marR="28575" marL="28575" anchor="ctr"/>
                </a:tc>
              </a:tr>
              <a:tr h="42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/>
                    </a:p>
                  </a:txBody>
                  <a:tcPr marT="28575" marB="28575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bravo</a:t>
                      </a:r>
                      <a:endParaRPr/>
                    </a:p>
                  </a:txBody>
                  <a:tcPr marT="28575" marB="28575" marR="28575" marL="28575" anchor="ctr"/>
                </a:tc>
              </a:tr>
            </a:tbl>
          </a:graphicData>
        </a:graphic>
      </p:graphicFrame>
      <p:sp>
        <p:nvSpPr>
          <p:cNvPr id="199" name="Google Shape;199;p23"/>
          <p:cNvSpPr txBox="1"/>
          <p:nvPr/>
        </p:nvSpPr>
        <p:spPr>
          <a:xfrm>
            <a:off x="1691680" y="4787860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Savepoint 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 </a:t>
            </a:r>
            <a:r>
              <a:rPr b="1" lang="en-US"/>
              <a:t>rollback</a:t>
            </a:r>
            <a:r>
              <a:rPr lang="en-US"/>
              <a:t> to </a:t>
            </a:r>
            <a:r>
              <a:rPr b="1" lang="en-US"/>
              <a:t>savepoint B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rollback to B;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class;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resultant table will look like</a:t>
            </a:r>
            <a:endParaRPr/>
          </a:p>
        </p:txBody>
      </p:sp>
      <p:graphicFrame>
        <p:nvGraphicFramePr>
          <p:cNvPr id="211" name="Google Shape;211;p2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{939ADE38-6EF3-40B3-BB26-9252057BB612}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/>
                    </a:p>
                  </a:txBody>
                  <a:tcPr marT="28575" marB="28575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/>
                    </a:p>
                  </a:txBody>
                  <a:tcPr marT="28575" marB="28575" marR="28575" marL="2857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28575" marB="28575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ankit</a:t>
                      </a:r>
                      <a:endParaRPr/>
                    </a:p>
                  </a:txBody>
                  <a:tcPr marT="28575" marB="28575" marR="28575" marL="2857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28575" marB="28575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anuj</a:t>
                      </a:r>
                      <a:endParaRPr/>
                    </a:p>
                  </a:txBody>
                  <a:tcPr marT="28575" marB="28575" marR="28575" marL="2857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28575" marB="28575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garima</a:t>
                      </a:r>
                      <a:endParaRPr/>
                    </a:p>
                  </a:txBody>
                  <a:tcPr marT="28575" marB="28575" marR="28575" marL="2857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28575" marB="28575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abhijit</a:t>
                      </a:r>
                      <a:endParaRPr/>
                    </a:p>
                  </a:txBody>
                  <a:tcPr marT="28575" marB="28575" marR="28575" marL="2857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/>
                    </a:p>
                  </a:txBody>
                  <a:tcPr marT="28575" marB="28575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chris</a:t>
                      </a:r>
                      <a:endParaRPr sz="1800" u="none" cap="none" strike="noStrike"/>
                    </a:p>
                  </a:txBody>
                  <a:tcPr marT="28575" marB="28575" marR="28575" marL="2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 </a:t>
            </a:r>
            <a:r>
              <a:rPr b="1" lang="en-US"/>
              <a:t>rollback</a:t>
            </a:r>
            <a:r>
              <a:rPr lang="en-US"/>
              <a:t> to </a:t>
            </a:r>
            <a:r>
              <a:rPr b="1" lang="en-US"/>
              <a:t>savepoint A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rollback to A;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class;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result table will look like</a:t>
            </a:r>
            <a:endParaRPr/>
          </a:p>
        </p:txBody>
      </p:sp>
      <p:graphicFrame>
        <p:nvGraphicFramePr>
          <p:cNvPr id="223" name="Google Shape;223;p27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{939ADE38-6EF3-40B3-BB26-9252057BB612}</a:tableStyleId>
              </a:tblPr>
              <a:tblGrid>
                <a:gridCol w="2957500"/>
                <a:gridCol w="2957500"/>
              </a:tblGrid>
              <a:tr h="43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/>
                    </a:p>
                  </a:txBody>
                  <a:tcPr marT="28575" marB="28575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/>
                    </a:p>
                  </a:txBody>
                  <a:tcPr marT="28575" marB="28575" marR="28575" marL="28575" anchor="ctr"/>
                </a:tc>
              </a:tr>
              <a:tr h="43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28575" marB="28575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ankit</a:t>
                      </a:r>
                      <a:endParaRPr/>
                    </a:p>
                  </a:txBody>
                  <a:tcPr marT="28575" marB="28575" marR="28575" marL="28575" anchor="ctr"/>
                </a:tc>
              </a:tr>
              <a:tr h="43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28575" marB="28575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anuj</a:t>
                      </a:r>
                      <a:endParaRPr/>
                    </a:p>
                  </a:txBody>
                  <a:tcPr marT="28575" marB="28575" marR="28575" marL="28575" anchor="ctr"/>
                </a:tc>
              </a:tr>
              <a:tr h="43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28575" marB="28575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garima</a:t>
                      </a:r>
                      <a:endParaRPr/>
                    </a:p>
                  </a:txBody>
                  <a:tcPr marT="28575" marB="28575" marR="28575" marL="28575" anchor="ctr"/>
                </a:tc>
              </a:tr>
              <a:tr h="43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28575" marB="28575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abhijit</a:t>
                      </a:r>
                      <a:endParaRPr sz="1800" u="none" cap="none" strike="noStrike"/>
                    </a:p>
                  </a:txBody>
                  <a:tcPr marT="28575" marB="28575" marR="28575" marL="2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more example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/>
              <a:t>Customer:-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230" name="Google Shape;230;p28"/>
          <p:cNvGraphicFramePr/>
          <p:nvPr/>
        </p:nvGraphicFramePr>
        <p:xfrm>
          <a:off x="467544" y="22768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{D089521B-FDE6-46BE-9143-3F918D58932A}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ID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D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NAME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D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D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COUNTRY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DE4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Akash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Delhi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India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Amit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Hyderabad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India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Jason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California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USA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Texas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USA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Now let us delete one row from the above table where State is “Texas”.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DELETE from Customer where State = 'Texas';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738" y="3284984"/>
            <a:ext cx="62293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DELETE from Customer where State = 'Texas'; COMMIT;</a:t>
            </a:r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2780928"/>
            <a:ext cx="5112568" cy="304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Output After Commit</a:t>
            </a:r>
            <a:br>
              <a:rPr b="1" lang="en-US"/>
            </a:br>
            <a:endParaRPr/>
          </a:p>
        </p:txBody>
      </p:sp>
      <p:graphicFrame>
        <p:nvGraphicFramePr>
          <p:cNvPr id="250" name="Google Shape;250;p31"/>
          <p:cNvGraphicFramePr/>
          <p:nvPr/>
        </p:nvGraphicFramePr>
        <p:xfrm>
          <a:off x="457200" y="27963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{D089521B-FDE6-46BE-9143-3F918D58932A}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ID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D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NAME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D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D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COUNTRY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ADE4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Akash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Delhi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India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Amit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Hyderabad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India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Jason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California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USA</a:t>
                      </a:r>
                      <a:endParaRPr/>
                    </a:p>
                  </a:txBody>
                  <a:tcPr marT="95250" marB="95250" marR="47625" marL="476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D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79" name="Google Shape;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921321"/>
            <a:ext cx="8000423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57" name="Google Shape;25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556792"/>
            <a:ext cx="7962508" cy="413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3" name="Google Shape;263;p33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{939ADE38-6EF3-40B3-BB26-9252057BB612}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COMMIT</a:t>
                      </a:r>
                      <a:endParaRPr/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ROLLBACK</a:t>
                      </a:r>
                      <a:endParaRPr/>
                    </a:p>
                  </a:txBody>
                  <a:tcPr marT="76200" marB="76200" marR="76200" marL="762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COMMIT permanently saves the changes made by current transaction.</a:t>
                      </a:r>
                      <a:endParaRPr/>
                    </a:p>
                  </a:txBody>
                  <a:tcPr marT="66675" marB="66675" marR="133350" marL="133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ROLLBACK undo the changes made by current transaction.</a:t>
                      </a:r>
                      <a:endParaRPr/>
                    </a:p>
                  </a:txBody>
                  <a:tcPr marT="66675" marB="66675" marR="133350" marL="1333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Transaction can not undo changes after COMMIT execution.</a:t>
                      </a:r>
                      <a:endParaRPr/>
                    </a:p>
                  </a:txBody>
                  <a:tcPr marT="66675" marB="66675" marR="133350" marL="133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Transaction reaches its previous state after ROLLBACK.</a:t>
                      </a:r>
                      <a:endParaRPr/>
                    </a:p>
                  </a:txBody>
                  <a:tcPr marT="66675" marB="66675" marR="133350" marL="1333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When transaction is successful, COMMIT is applied.</a:t>
                      </a:r>
                      <a:endParaRPr/>
                    </a:p>
                  </a:txBody>
                  <a:tcPr marT="66675" marB="66675" marR="133350" marL="133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When transaction is aborted, ROLLBACK occurs.</a:t>
                      </a:r>
                      <a:endParaRPr/>
                    </a:p>
                  </a:txBody>
                  <a:tcPr marT="66675" marB="66675" marR="133350" marL="1333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457200" y="2971800"/>
            <a:ext cx="8229600" cy="315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Thank you 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  <p:sp>
        <p:nvSpPr>
          <p:cNvPr id="270" name="Google Shape;270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Consider following employee database.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Employee(empname,street, city,date_of_joining)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Works(empname,company_name, salary)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Company(company_name,city)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Manages(empname,manager_name)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Write SQL queries for the following statements: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1. Modify the database so that John now lives in Mumbai.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2. Give all employees of ABC corporation a 10% raise.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86" name="Google Shape;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887" y="2132856"/>
            <a:ext cx="8929113" cy="3510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940" y="260649"/>
            <a:ext cx="8056477" cy="6048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0" name="Google Shape;10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7" name="Google Shape;1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177" y="1412777"/>
            <a:ext cx="5595135" cy="4047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4" name="Google Shape;1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438150"/>
            <a:ext cx="8532440" cy="59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1" name="Google Shape;1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671" y="476672"/>
            <a:ext cx="7576924" cy="5688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2014-08-14T04:56:55Z</dcterms:created>
  <dc:creator>admin</dc:creator>
</cp:coreProperties>
</file>