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3" roundtripDataSignature="AMtx7miSnyxVbCdqfxpmAcD2nvUpPTdX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b0b528da34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b0b528da34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b0b528da34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b0b528da34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0b528da34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b0b528da34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b0b528da34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b0b528da34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b0b528da34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b0b528da34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b0b528da34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b0b528da34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b0b528da34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b0b528da34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b0b528da34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b0b528da34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b0b528da34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b0b528da34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b0b528da34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b0b528da34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b0b528da34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b0b528da34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b0b528da34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b0b528da34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b0b528da34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b0b528da34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b0b528da34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b0b528da34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b0b528da34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b0b528da34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b0b528da34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b0b528da34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b0b528da34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b0b528da34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b0b528da34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b0b528da34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b0b528da34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b0b528da34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r>
              <a:rPr lang="en-US" sz="2700"/>
              <a:t>SQL-Join</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OUTPUT:</a:t>
            </a:r>
            <a:endParaRPr/>
          </a:p>
        </p:txBody>
      </p:sp>
      <p:sp>
        <p:nvSpPr>
          <p:cNvPr id="123" name="Google Shape;1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24" name="Google Shape;124;p11"/>
          <p:cNvPicPr preferRelativeResize="0"/>
          <p:nvPr/>
        </p:nvPicPr>
        <p:blipFill rotWithShape="1">
          <a:blip r:embed="rId3">
            <a:alphaModFix/>
          </a:blip>
          <a:srcRect b="0" l="0" r="0" t="0"/>
          <a:stretch/>
        </p:blipFill>
        <p:spPr>
          <a:xfrm>
            <a:off x="-14524" y="1772816"/>
            <a:ext cx="8717019" cy="35367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LEFT JOIN</a:t>
            </a:r>
            <a:endParaRPr/>
          </a:p>
        </p:txBody>
      </p:sp>
      <p:sp>
        <p:nvSpPr>
          <p:cNvPr id="130" name="Google Shape;130;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join returns all the rows of the table on the left side of the join and matching rows for the table on the right side of join. </a:t>
            </a:r>
            <a:endParaRPr/>
          </a:p>
          <a:p>
            <a:pPr indent="-342900" lvl="0" marL="342900" rtl="0" algn="l">
              <a:spcBef>
                <a:spcPts val="640"/>
              </a:spcBef>
              <a:spcAft>
                <a:spcPts val="0"/>
              </a:spcAft>
              <a:buClr>
                <a:schemeClr val="dk1"/>
              </a:buClr>
              <a:buSzPts val="3200"/>
              <a:buChar char="●"/>
            </a:pPr>
            <a:r>
              <a:rPr lang="en-US"/>
              <a:t>The rows for which there is no matching row on right side, the result-set will contain </a:t>
            </a:r>
            <a:r>
              <a:rPr i="1" lang="en-US">
                <a:solidFill>
                  <a:srgbClr val="FF0000"/>
                </a:solidFill>
              </a:rPr>
              <a:t>null</a:t>
            </a:r>
            <a:r>
              <a:rPr lang="en-US">
                <a:solidFill>
                  <a:srgbClr val="FF0000"/>
                </a:solidFill>
              </a:rPr>
              <a:t>.</a:t>
            </a:r>
            <a:r>
              <a:rPr lang="en-US"/>
              <a:t> </a:t>
            </a:r>
            <a:endParaRPr/>
          </a:p>
          <a:p>
            <a:pPr indent="-342900" lvl="0" marL="342900" rtl="0" algn="l">
              <a:spcBef>
                <a:spcPts val="640"/>
              </a:spcBef>
              <a:spcAft>
                <a:spcPts val="0"/>
              </a:spcAft>
              <a:buClr>
                <a:schemeClr val="dk1"/>
              </a:buClr>
              <a:buSzPts val="3200"/>
              <a:buChar char="●"/>
            </a:pPr>
            <a:r>
              <a:rPr lang="en-US"/>
              <a:t>LEFT JOIN is also known as LEFT OUTER JOIN.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Syntax:</a:t>
            </a:r>
            <a:endParaRPr/>
          </a:p>
        </p:txBody>
      </p:sp>
      <p:sp>
        <p:nvSpPr>
          <p:cNvPr id="136" name="Google Shape;13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latin typeface="Times New Roman"/>
                <a:ea typeface="Times New Roman"/>
                <a:cs typeface="Times New Roman"/>
                <a:sym typeface="Times New Roman"/>
              </a:rPr>
              <a:t>SELECT table1.column1, table1.column2, table2.column1,.... </a:t>
            </a:r>
            <a:endParaRPr>
              <a:latin typeface="Times New Roman"/>
              <a:ea typeface="Times New Roman"/>
              <a:cs typeface="Times New Roman"/>
              <a:sym typeface="Times New Roman"/>
            </a:endParaRPr>
          </a:p>
          <a:p>
            <a:pPr indent="0" lvl="0" marL="342900" rtl="0" algn="l">
              <a:spcBef>
                <a:spcPts val="0"/>
              </a:spcBef>
              <a:spcAft>
                <a:spcPts val="0"/>
              </a:spcAft>
              <a:buNone/>
            </a:pPr>
            <a:r>
              <a:rPr lang="en-US">
                <a:latin typeface="Times New Roman"/>
                <a:ea typeface="Times New Roman"/>
                <a:cs typeface="Times New Roman"/>
                <a:sym typeface="Times New Roman"/>
              </a:rPr>
              <a:t> FROM table1 </a:t>
            </a:r>
            <a:r>
              <a:rPr lang="en-US">
                <a:solidFill>
                  <a:srgbClr val="FF0000"/>
                </a:solidFill>
                <a:latin typeface="Times New Roman"/>
                <a:ea typeface="Times New Roman"/>
                <a:cs typeface="Times New Roman"/>
                <a:sym typeface="Times New Roman"/>
              </a:rPr>
              <a:t>LEFT JOIN</a:t>
            </a:r>
            <a:r>
              <a:rPr lang="en-US">
                <a:latin typeface="Times New Roman"/>
                <a:ea typeface="Times New Roman"/>
                <a:cs typeface="Times New Roman"/>
                <a:sym typeface="Times New Roman"/>
              </a:rPr>
              <a:t> table2 </a:t>
            </a:r>
            <a:endParaRPr>
              <a:latin typeface="Times New Roman"/>
              <a:ea typeface="Times New Roman"/>
              <a:cs typeface="Times New Roman"/>
              <a:sym typeface="Times New Roman"/>
            </a:endParaRPr>
          </a:p>
          <a:p>
            <a:pPr indent="457200" lvl="0" marL="914400" rtl="0" algn="l">
              <a:spcBef>
                <a:spcPts val="640"/>
              </a:spcBef>
              <a:spcAft>
                <a:spcPts val="0"/>
              </a:spcAft>
              <a:buClr>
                <a:schemeClr val="dk1"/>
              </a:buClr>
              <a:buSzPts val="3200"/>
              <a:buNone/>
            </a:pPr>
            <a:r>
              <a:rPr lang="en-US">
                <a:solidFill>
                  <a:srgbClr val="FF0000"/>
                </a:solidFill>
                <a:latin typeface="Times New Roman"/>
                <a:ea typeface="Times New Roman"/>
                <a:cs typeface="Times New Roman"/>
                <a:sym typeface="Times New Roman"/>
              </a:rPr>
              <a:t>ON </a:t>
            </a:r>
            <a:endParaRPr>
              <a:solidFill>
                <a:srgbClr val="FF0000"/>
              </a:solidFill>
              <a:latin typeface="Times New Roman"/>
              <a:ea typeface="Times New Roman"/>
              <a:cs typeface="Times New Roman"/>
              <a:sym typeface="Times New Roman"/>
            </a:endParaRPr>
          </a:p>
          <a:p>
            <a:pPr indent="45720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table1.matching_column = table2.matching_column;</a:t>
            </a:r>
            <a:r>
              <a:rPr lang="en-US" sz="2400"/>
              <a:t> </a:t>
            </a:r>
            <a:endParaRPr sz="2400"/>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table1: First table. </a:t>
            </a:r>
            <a:endParaRPr/>
          </a:p>
          <a:p>
            <a:pPr indent="-342900" lvl="0" marL="342900" rtl="0" algn="l">
              <a:spcBef>
                <a:spcPts val="640"/>
              </a:spcBef>
              <a:spcAft>
                <a:spcPts val="0"/>
              </a:spcAft>
              <a:buClr>
                <a:schemeClr val="dk1"/>
              </a:buClr>
              <a:buSzPts val="3200"/>
              <a:buChar char="●"/>
            </a:pPr>
            <a:r>
              <a:rPr lang="en-US"/>
              <a:t>table2: Second table </a:t>
            </a:r>
            <a:endParaRPr/>
          </a:p>
          <a:p>
            <a:pPr indent="-342900" lvl="0" marL="342900" rtl="0" algn="l">
              <a:spcBef>
                <a:spcPts val="640"/>
              </a:spcBef>
              <a:spcAft>
                <a:spcPts val="0"/>
              </a:spcAft>
              <a:buClr>
                <a:schemeClr val="dk1"/>
              </a:buClr>
              <a:buSzPts val="3200"/>
              <a:buChar char="●"/>
            </a:pPr>
            <a:r>
              <a:rPr lang="en-US"/>
              <a:t>matching_column: Column common to both the tables.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EG:</a:t>
            </a:r>
            <a:endParaRPr/>
          </a:p>
        </p:txBody>
      </p:sp>
      <p:sp>
        <p:nvSpPr>
          <p:cNvPr id="142" name="Google Shape;14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100">
                <a:latin typeface="Times New Roman"/>
                <a:ea typeface="Times New Roman"/>
                <a:cs typeface="Times New Roman"/>
                <a:sym typeface="Times New Roman"/>
              </a:rPr>
              <a:t>SELECT Student.NAME, StudentCourse.COURSE_ID  </a:t>
            </a:r>
            <a:endParaRPr sz="2100">
              <a:latin typeface="Times New Roman"/>
              <a:ea typeface="Times New Roman"/>
              <a:cs typeface="Times New Roman"/>
              <a:sym typeface="Times New Roman"/>
            </a:endParaRPr>
          </a:p>
          <a:p>
            <a:pPr indent="0" lvl="0" marL="342900" rtl="0" algn="l">
              <a:spcBef>
                <a:spcPts val="0"/>
              </a:spcBef>
              <a:spcAft>
                <a:spcPts val="0"/>
              </a:spcAft>
              <a:buNone/>
            </a:pPr>
            <a:r>
              <a:rPr lang="en-US" sz="2100">
                <a:latin typeface="Times New Roman"/>
                <a:ea typeface="Times New Roman"/>
                <a:cs typeface="Times New Roman"/>
                <a:sym typeface="Times New Roman"/>
              </a:rPr>
              <a:t>FROM Student </a:t>
            </a:r>
            <a:r>
              <a:rPr lang="en-US" sz="2100">
                <a:solidFill>
                  <a:srgbClr val="FF0000"/>
                </a:solidFill>
                <a:latin typeface="Times New Roman"/>
                <a:ea typeface="Times New Roman"/>
                <a:cs typeface="Times New Roman"/>
                <a:sym typeface="Times New Roman"/>
              </a:rPr>
              <a:t>LEFT JOIN</a:t>
            </a:r>
            <a:r>
              <a:rPr lang="en-US" sz="2100">
                <a:latin typeface="Times New Roman"/>
                <a:ea typeface="Times New Roman"/>
                <a:cs typeface="Times New Roman"/>
                <a:sym typeface="Times New Roman"/>
              </a:rPr>
              <a:t> StudentCourse </a:t>
            </a:r>
            <a:endParaRPr sz="21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sz="2100">
                <a:latin typeface="Times New Roman"/>
                <a:ea typeface="Times New Roman"/>
                <a:cs typeface="Times New Roman"/>
                <a:sym typeface="Times New Roman"/>
              </a:rPr>
              <a:t>                             </a:t>
            </a:r>
            <a:r>
              <a:rPr lang="en-US" sz="2100">
                <a:solidFill>
                  <a:srgbClr val="FF0000"/>
                </a:solidFill>
                <a:latin typeface="Times New Roman"/>
                <a:ea typeface="Times New Roman"/>
                <a:cs typeface="Times New Roman"/>
                <a:sym typeface="Times New Roman"/>
              </a:rPr>
              <a:t>ON</a:t>
            </a:r>
            <a:endParaRPr sz="2100">
              <a:solidFill>
                <a:srgbClr val="FF0000"/>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sz="2100">
                <a:latin typeface="Times New Roman"/>
                <a:ea typeface="Times New Roman"/>
                <a:cs typeface="Times New Roman"/>
                <a:sym typeface="Times New Roman"/>
              </a:rPr>
              <a:t> StudentCourse.ROLL_NO = Student.ROLL_NO;</a:t>
            </a:r>
            <a:endParaRPr sz="21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8" name="Google Shape;14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49" name="Google Shape;149;p15"/>
          <p:cNvPicPr preferRelativeResize="0"/>
          <p:nvPr/>
        </p:nvPicPr>
        <p:blipFill rotWithShape="1">
          <a:blip r:embed="rId3">
            <a:alphaModFix/>
          </a:blip>
          <a:srcRect b="0" l="0" r="0" t="0"/>
          <a:stretch/>
        </p:blipFill>
        <p:spPr>
          <a:xfrm>
            <a:off x="1547663" y="1052736"/>
            <a:ext cx="6034735" cy="51965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RIGHT JOIN</a:t>
            </a:r>
            <a:r>
              <a:rPr lang="en-US"/>
              <a:t>:</a:t>
            </a:r>
            <a:endParaRPr/>
          </a:p>
        </p:txBody>
      </p:sp>
      <p:sp>
        <p:nvSpPr>
          <p:cNvPr id="155" name="Google Shape;15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RIGHT JOIN is similar to LEFT JOIN. This join returns all the rows of the table on the right side of the join and matching rows for the table on the left side of join. </a:t>
            </a:r>
            <a:endParaRPr/>
          </a:p>
          <a:p>
            <a:pPr indent="-342900" lvl="0" marL="342900" rtl="0" algn="l">
              <a:spcBef>
                <a:spcPts val="640"/>
              </a:spcBef>
              <a:spcAft>
                <a:spcPts val="0"/>
              </a:spcAft>
              <a:buClr>
                <a:schemeClr val="dk1"/>
              </a:buClr>
              <a:buSzPts val="3200"/>
              <a:buChar char="●"/>
            </a:pPr>
            <a:r>
              <a:rPr lang="en-US"/>
              <a:t>The rows for which there is no matching row on left side, the result-set will contain </a:t>
            </a:r>
            <a:r>
              <a:rPr i="1" lang="en-US"/>
              <a:t>null</a:t>
            </a:r>
            <a:r>
              <a:rPr lang="en-US"/>
              <a:t>. RIGHT JOIN is also known as RIGHT OUTER JOIN.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1" name="Google Shape;16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latin typeface="Times New Roman"/>
                <a:ea typeface="Times New Roman"/>
                <a:cs typeface="Times New Roman"/>
                <a:sym typeface="Times New Roman"/>
              </a:rPr>
              <a:t>SELECT table1.column1,table1.column2,table2.column1,.... </a:t>
            </a:r>
            <a:endParaRPr>
              <a:latin typeface="Times New Roman"/>
              <a:ea typeface="Times New Roman"/>
              <a:cs typeface="Times New Roman"/>
              <a:sym typeface="Times New Roman"/>
            </a:endParaRPr>
          </a:p>
          <a:p>
            <a:pPr indent="0" lvl="0" marL="342900" rtl="0" algn="l">
              <a:spcBef>
                <a:spcPts val="0"/>
              </a:spcBef>
              <a:spcAft>
                <a:spcPts val="0"/>
              </a:spcAft>
              <a:buNone/>
            </a:pPr>
            <a:r>
              <a:rPr lang="en-US">
                <a:latin typeface="Times New Roman"/>
                <a:ea typeface="Times New Roman"/>
                <a:cs typeface="Times New Roman"/>
                <a:sym typeface="Times New Roman"/>
              </a:rPr>
              <a:t>FROM table1 </a:t>
            </a:r>
            <a:r>
              <a:rPr lang="en-US">
                <a:solidFill>
                  <a:srgbClr val="FF0000"/>
                </a:solidFill>
                <a:latin typeface="Times New Roman"/>
                <a:ea typeface="Times New Roman"/>
                <a:cs typeface="Times New Roman"/>
                <a:sym typeface="Times New Roman"/>
              </a:rPr>
              <a:t>RIGHT JOIN</a:t>
            </a:r>
            <a:r>
              <a:rPr lang="en-US">
                <a:latin typeface="Times New Roman"/>
                <a:ea typeface="Times New Roman"/>
                <a:cs typeface="Times New Roman"/>
                <a:sym typeface="Times New Roman"/>
              </a:rPr>
              <a:t> table2 </a:t>
            </a:r>
            <a:endParaRPr>
              <a:latin typeface="Times New Roman"/>
              <a:ea typeface="Times New Roman"/>
              <a:cs typeface="Times New Roman"/>
              <a:sym typeface="Times New Roman"/>
            </a:endParaRPr>
          </a:p>
          <a:p>
            <a:pPr indent="457200" lvl="0" marL="1371600" rtl="0" algn="l">
              <a:spcBef>
                <a:spcPts val="640"/>
              </a:spcBef>
              <a:spcAft>
                <a:spcPts val="0"/>
              </a:spcAft>
              <a:buClr>
                <a:schemeClr val="dk1"/>
              </a:buClr>
              <a:buSzPts val="3200"/>
              <a:buNone/>
            </a:pPr>
            <a:r>
              <a:rPr lang="en-US">
                <a:solidFill>
                  <a:srgbClr val="FF0000"/>
                </a:solidFill>
                <a:latin typeface="Times New Roman"/>
                <a:ea typeface="Times New Roman"/>
                <a:cs typeface="Times New Roman"/>
                <a:sym typeface="Times New Roman"/>
              </a:rPr>
              <a:t>ON </a:t>
            </a:r>
            <a:endParaRPr>
              <a:solidFill>
                <a:srgbClr val="FF0000"/>
              </a:solidFill>
              <a:latin typeface="Times New Roman"/>
              <a:ea typeface="Times New Roman"/>
              <a:cs typeface="Times New Roman"/>
              <a:sym typeface="Times New Roman"/>
            </a:endParaRPr>
          </a:p>
          <a:p>
            <a:pPr indent="45720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table1.matching_column = table2.matching_column;</a:t>
            </a:r>
            <a:r>
              <a:rPr lang="en-US" sz="2400"/>
              <a:t> </a:t>
            </a:r>
            <a:endParaRPr sz="24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table1: First table. </a:t>
            </a:r>
            <a:endParaRPr/>
          </a:p>
          <a:p>
            <a:pPr indent="0" lvl="0" marL="0" rtl="0" algn="l">
              <a:spcBef>
                <a:spcPts val="640"/>
              </a:spcBef>
              <a:spcAft>
                <a:spcPts val="0"/>
              </a:spcAft>
              <a:buClr>
                <a:schemeClr val="dk1"/>
              </a:buClr>
              <a:buSzPts val="3200"/>
              <a:buNone/>
            </a:pPr>
            <a:r>
              <a:rPr lang="en-US"/>
              <a:t>table2: Second table</a:t>
            </a:r>
            <a:endParaRPr/>
          </a:p>
          <a:p>
            <a:pPr indent="0" lvl="0" marL="0" rtl="0" algn="l">
              <a:spcBef>
                <a:spcPts val="640"/>
              </a:spcBef>
              <a:spcAft>
                <a:spcPts val="0"/>
              </a:spcAft>
              <a:buClr>
                <a:schemeClr val="dk1"/>
              </a:buClr>
              <a:buSzPts val="3200"/>
              <a:buNone/>
            </a:pPr>
            <a:r>
              <a:rPr lang="en-US"/>
              <a:t> matching_column: Column common to both the tables.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7" name="Google Shape;16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latin typeface="Times New Roman"/>
                <a:ea typeface="Times New Roman"/>
                <a:cs typeface="Times New Roman"/>
                <a:sym typeface="Times New Roman"/>
              </a:rPr>
              <a:t>SELECT Student.NAME,StudentCourse.COURSE_ID </a:t>
            </a:r>
            <a:endParaRPr>
              <a:latin typeface="Times New Roman"/>
              <a:ea typeface="Times New Roman"/>
              <a:cs typeface="Times New Roman"/>
              <a:sym typeface="Times New Roman"/>
            </a:endParaRPr>
          </a:p>
          <a:p>
            <a:pPr indent="0" lvl="0" marL="342900" rtl="0" algn="l">
              <a:spcBef>
                <a:spcPts val="640"/>
              </a:spcBef>
              <a:spcAft>
                <a:spcPts val="0"/>
              </a:spcAft>
              <a:buNone/>
            </a:pPr>
            <a:r>
              <a:rPr lang="en-US">
                <a:latin typeface="Times New Roman"/>
                <a:ea typeface="Times New Roman"/>
                <a:cs typeface="Times New Roman"/>
                <a:sym typeface="Times New Roman"/>
              </a:rPr>
              <a:t>FROM Student </a:t>
            </a:r>
            <a:r>
              <a:rPr lang="en-US">
                <a:solidFill>
                  <a:srgbClr val="FF0000"/>
                </a:solidFill>
                <a:latin typeface="Times New Roman"/>
                <a:ea typeface="Times New Roman"/>
                <a:cs typeface="Times New Roman"/>
                <a:sym typeface="Times New Roman"/>
              </a:rPr>
              <a:t>RIGHT JOIN</a:t>
            </a:r>
            <a:r>
              <a:rPr lang="en-US">
                <a:latin typeface="Times New Roman"/>
                <a:ea typeface="Times New Roman"/>
                <a:cs typeface="Times New Roman"/>
                <a:sym typeface="Times New Roman"/>
              </a:rPr>
              <a:t> StudentCourse </a:t>
            </a:r>
            <a:endParaRPr>
              <a:latin typeface="Times New Roman"/>
              <a:ea typeface="Times New Roman"/>
              <a:cs typeface="Times New Roman"/>
              <a:sym typeface="Times New Roman"/>
            </a:endParaRPr>
          </a:p>
          <a:p>
            <a:pPr indent="114300" lvl="0" marL="1714500" rtl="0" algn="l">
              <a:spcBef>
                <a:spcPts val="640"/>
              </a:spcBef>
              <a:spcAft>
                <a:spcPts val="0"/>
              </a:spcAft>
              <a:buNone/>
            </a:pPr>
            <a:r>
              <a:rPr lang="en-US">
                <a:solidFill>
                  <a:srgbClr val="FF0000"/>
                </a:solidFill>
                <a:latin typeface="Times New Roman"/>
                <a:ea typeface="Times New Roman"/>
                <a:cs typeface="Times New Roman"/>
                <a:sym typeface="Times New Roman"/>
              </a:rPr>
              <a:t>ON</a:t>
            </a:r>
            <a:endParaRPr>
              <a:solidFill>
                <a:srgbClr val="FF0000"/>
              </a:solidFill>
              <a:latin typeface="Times New Roman"/>
              <a:ea typeface="Times New Roman"/>
              <a:cs typeface="Times New Roman"/>
              <a:sym typeface="Times New Roman"/>
            </a:endParaRPr>
          </a:p>
          <a:p>
            <a:pPr indent="0" lvl="0" marL="342900" rtl="0" algn="l">
              <a:spcBef>
                <a:spcPts val="640"/>
              </a:spcBef>
              <a:spcAft>
                <a:spcPts val="0"/>
              </a:spcAft>
              <a:buNone/>
            </a:pPr>
            <a:r>
              <a:rPr lang="en-US">
                <a:latin typeface="Times New Roman"/>
                <a:ea typeface="Times New Roman"/>
                <a:cs typeface="Times New Roman"/>
                <a:sym typeface="Times New Roman"/>
              </a:rPr>
              <a:t> StudentCourse.ROLL_NO = Student.ROLL_NO;</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3" name="Google Shape;17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74" name="Google Shape;174;p19"/>
          <p:cNvPicPr preferRelativeResize="0"/>
          <p:nvPr/>
        </p:nvPicPr>
        <p:blipFill rotWithShape="1">
          <a:blip r:embed="rId3">
            <a:alphaModFix/>
          </a:blip>
          <a:srcRect b="0" l="0" r="0" t="0"/>
          <a:stretch/>
        </p:blipFill>
        <p:spPr>
          <a:xfrm>
            <a:off x="1043608" y="980728"/>
            <a:ext cx="6129795" cy="53656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FULL JOIN</a:t>
            </a:r>
            <a:endParaRPr/>
          </a:p>
        </p:txBody>
      </p:sp>
      <p:sp>
        <p:nvSpPr>
          <p:cNvPr id="180" name="Google Shape;180;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FULL JOIN creates the result-set by combining result of </a:t>
            </a:r>
            <a:r>
              <a:rPr lang="en-US">
                <a:solidFill>
                  <a:srgbClr val="FF0000"/>
                </a:solidFill>
              </a:rPr>
              <a:t>both LEFT JOIN and RIGHT JOIN. </a:t>
            </a:r>
            <a:endParaRPr>
              <a:solidFill>
                <a:srgbClr val="FF0000"/>
              </a:solidFill>
            </a:endParaRPr>
          </a:p>
          <a:p>
            <a:pPr indent="-342900" lvl="0" marL="342900" rtl="0" algn="l">
              <a:spcBef>
                <a:spcPts val="640"/>
              </a:spcBef>
              <a:spcAft>
                <a:spcPts val="0"/>
              </a:spcAft>
              <a:buClr>
                <a:schemeClr val="dk1"/>
              </a:buClr>
              <a:buSzPts val="3200"/>
              <a:buChar char="●"/>
            </a:pPr>
            <a:r>
              <a:rPr lang="en-US"/>
              <a:t>The result-set will contain all the rows from both the tables. </a:t>
            </a:r>
            <a:endParaRPr/>
          </a:p>
          <a:p>
            <a:pPr indent="-342900" lvl="0" marL="342900" rtl="0" algn="l">
              <a:spcBef>
                <a:spcPts val="640"/>
              </a:spcBef>
              <a:spcAft>
                <a:spcPts val="0"/>
              </a:spcAft>
              <a:buClr>
                <a:schemeClr val="dk1"/>
              </a:buClr>
              <a:buSzPts val="3200"/>
              <a:buChar char="●"/>
            </a:pPr>
            <a:r>
              <a:rPr lang="en-US"/>
              <a:t>The rows for which there is no matching, the result-set will contain </a:t>
            </a:r>
            <a:r>
              <a:rPr i="1" lang="en-US"/>
              <a:t>NULL</a:t>
            </a:r>
            <a:r>
              <a:rPr lang="en-US"/>
              <a:t> values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 name="Google Shape;7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SQL Join statement is used to combine data or rows from two or more tables based on a common field between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6" name="Google Shape;18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latin typeface="Times New Roman"/>
                <a:ea typeface="Times New Roman"/>
                <a:cs typeface="Times New Roman"/>
                <a:sym typeface="Times New Roman"/>
              </a:rPr>
              <a:t>SELECT </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able1.column1,table1.column2,table2.column1,.... </a:t>
            </a:r>
            <a:endParaRPr>
              <a:latin typeface="Times New Roman"/>
              <a:ea typeface="Times New Roman"/>
              <a:cs typeface="Times New Roman"/>
              <a:sym typeface="Times New Roman"/>
            </a:endParaRPr>
          </a:p>
          <a:p>
            <a:pPr indent="0" lvl="0" marL="342900" rtl="0" algn="l">
              <a:spcBef>
                <a:spcPts val="0"/>
              </a:spcBef>
              <a:spcAft>
                <a:spcPts val="0"/>
              </a:spcAft>
              <a:buNone/>
            </a:pPr>
            <a:r>
              <a:rPr lang="en-US">
                <a:latin typeface="Times New Roman"/>
                <a:ea typeface="Times New Roman"/>
                <a:cs typeface="Times New Roman"/>
                <a:sym typeface="Times New Roman"/>
              </a:rPr>
              <a:t>FROM table1 </a:t>
            </a:r>
            <a:r>
              <a:rPr lang="en-US">
                <a:solidFill>
                  <a:srgbClr val="FF0000"/>
                </a:solidFill>
                <a:latin typeface="Times New Roman"/>
                <a:ea typeface="Times New Roman"/>
                <a:cs typeface="Times New Roman"/>
                <a:sym typeface="Times New Roman"/>
              </a:rPr>
              <a:t>FULL JOIN</a:t>
            </a:r>
            <a:r>
              <a:rPr lang="en-US">
                <a:latin typeface="Times New Roman"/>
                <a:ea typeface="Times New Roman"/>
                <a:cs typeface="Times New Roman"/>
                <a:sym typeface="Times New Roman"/>
              </a:rPr>
              <a:t> table2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a:t>
            </a:r>
            <a:r>
              <a:rPr lang="en-US">
                <a:solidFill>
                  <a:srgbClr val="FF0000"/>
                </a:solidFill>
                <a:latin typeface="Times New Roman"/>
                <a:ea typeface="Times New Roman"/>
                <a:cs typeface="Times New Roman"/>
                <a:sym typeface="Times New Roman"/>
              </a:rPr>
              <a:t>ON</a:t>
            </a:r>
            <a:endParaRPr>
              <a:solidFill>
                <a:srgbClr val="FF0000"/>
              </a:solidFill>
              <a:latin typeface="Times New Roman"/>
              <a:ea typeface="Times New Roman"/>
              <a:cs typeface="Times New Roman"/>
              <a:sym typeface="Times New Roman"/>
            </a:endParaRPr>
          </a:p>
          <a:p>
            <a:pPr indent="45720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table1.matching_column = table2.matching_column; </a:t>
            </a:r>
            <a:endParaRPr>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640"/>
              </a:spcBef>
              <a:spcAft>
                <a:spcPts val="0"/>
              </a:spcAft>
              <a:buClr>
                <a:schemeClr val="dk1"/>
              </a:buClr>
              <a:buSzPts val="3200"/>
              <a:buChar char="●"/>
            </a:pPr>
            <a:r>
              <a:rPr lang="en-US"/>
              <a:t>table1: First table. </a:t>
            </a:r>
            <a:endParaRPr/>
          </a:p>
          <a:p>
            <a:pPr indent="-342900" lvl="0" marL="342900" rtl="0" algn="l">
              <a:spcBef>
                <a:spcPts val="640"/>
              </a:spcBef>
              <a:spcAft>
                <a:spcPts val="0"/>
              </a:spcAft>
              <a:buClr>
                <a:schemeClr val="dk1"/>
              </a:buClr>
              <a:buSzPts val="3200"/>
              <a:buChar char="●"/>
            </a:pPr>
            <a:r>
              <a:rPr lang="en-US"/>
              <a:t>table2: Second table</a:t>
            </a:r>
            <a:endParaRPr/>
          </a:p>
          <a:p>
            <a:pPr indent="-342900" lvl="0" marL="342900" rtl="0" algn="l">
              <a:spcBef>
                <a:spcPts val="640"/>
              </a:spcBef>
              <a:spcAft>
                <a:spcPts val="0"/>
              </a:spcAft>
              <a:buClr>
                <a:schemeClr val="dk1"/>
              </a:buClr>
              <a:buSzPts val="3200"/>
              <a:buChar char="●"/>
            </a:pPr>
            <a:r>
              <a:rPr lang="en-US"/>
              <a:t> matching_column: Column common to both the tables.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92" name="Google Shape;19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latin typeface="Times New Roman"/>
                <a:ea typeface="Times New Roman"/>
                <a:cs typeface="Times New Roman"/>
                <a:sym typeface="Times New Roman"/>
              </a:rPr>
              <a:t>SELECT Student.NAME,StudentCourse.COURSE_ID</a:t>
            </a:r>
            <a:endParaRPr>
              <a:latin typeface="Times New Roman"/>
              <a:ea typeface="Times New Roman"/>
              <a:cs typeface="Times New Roman"/>
              <a:sym typeface="Times New Roman"/>
            </a:endParaRPr>
          </a:p>
          <a:p>
            <a:pPr indent="0" lvl="0" marL="342900" rtl="0" algn="l">
              <a:spcBef>
                <a:spcPts val="0"/>
              </a:spcBef>
              <a:spcAft>
                <a:spcPts val="0"/>
              </a:spcAft>
              <a:buNone/>
            </a:pPr>
            <a:r>
              <a:rPr lang="en-US">
                <a:latin typeface="Times New Roman"/>
                <a:ea typeface="Times New Roman"/>
                <a:cs typeface="Times New Roman"/>
                <a:sym typeface="Times New Roman"/>
              </a:rPr>
              <a:t> FROM Student </a:t>
            </a:r>
            <a:r>
              <a:rPr lang="en-US">
                <a:solidFill>
                  <a:srgbClr val="FF0000"/>
                </a:solidFill>
                <a:latin typeface="Times New Roman"/>
                <a:ea typeface="Times New Roman"/>
                <a:cs typeface="Times New Roman"/>
                <a:sym typeface="Times New Roman"/>
              </a:rPr>
              <a:t>FULL JOIN</a:t>
            </a:r>
            <a:r>
              <a:rPr lang="en-US">
                <a:latin typeface="Times New Roman"/>
                <a:ea typeface="Times New Roman"/>
                <a:cs typeface="Times New Roman"/>
                <a:sym typeface="Times New Roman"/>
              </a:rPr>
              <a:t> StudentCourse </a:t>
            </a:r>
            <a:endParaRPr>
              <a:latin typeface="Times New Roman"/>
              <a:ea typeface="Times New Roman"/>
              <a:cs typeface="Times New Roman"/>
              <a:sym typeface="Times New Roman"/>
            </a:endParaRPr>
          </a:p>
          <a:p>
            <a:pPr indent="457200" lvl="0" marL="1371600" rtl="0" algn="l">
              <a:spcBef>
                <a:spcPts val="640"/>
              </a:spcBef>
              <a:spcAft>
                <a:spcPts val="0"/>
              </a:spcAft>
              <a:buClr>
                <a:schemeClr val="dk1"/>
              </a:buClr>
              <a:buSzPts val="3200"/>
              <a:buNone/>
            </a:pPr>
            <a:r>
              <a:rPr lang="en-US">
                <a:solidFill>
                  <a:srgbClr val="FF0000"/>
                </a:solidFill>
                <a:latin typeface="Times New Roman"/>
                <a:ea typeface="Times New Roman"/>
                <a:cs typeface="Times New Roman"/>
                <a:sym typeface="Times New Roman"/>
              </a:rPr>
              <a:t>ON</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StudentCourse.ROLL_NO = Student.ROLL_NO;</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98" name="Google Shape;19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99" name="Google Shape;199;p23"/>
          <p:cNvPicPr preferRelativeResize="0"/>
          <p:nvPr/>
        </p:nvPicPr>
        <p:blipFill rotWithShape="1">
          <a:blip r:embed="rId3">
            <a:alphaModFix/>
          </a:blip>
          <a:srcRect b="0" l="0" r="0" t="0"/>
          <a:stretch/>
        </p:blipFill>
        <p:spPr>
          <a:xfrm>
            <a:off x="1835696" y="299636"/>
            <a:ext cx="5040560" cy="57646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5" name="Google Shape;20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06" name="Google Shape;206;p24"/>
          <p:cNvPicPr preferRelativeResize="0"/>
          <p:nvPr/>
        </p:nvPicPr>
        <p:blipFill rotWithShape="1">
          <a:blip r:embed="rId3">
            <a:alphaModFix/>
          </a:blip>
          <a:srcRect b="0" l="0" r="0" t="0"/>
          <a:stretch/>
        </p:blipFill>
        <p:spPr>
          <a:xfrm>
            <a:off x="539552" y="476672"/>
            <a:ext cx="7880899" cy="57441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2" name="Google Shape;21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13" name="Google Shape;213;p25"/>
          <p:cNvPicPr preferRelativeResize="0"/>
          <p:nvPr/>
        </p:nvPicPr>
        <p:blipFill rotWithShape="1">
          <a:blip r:embed="rId3">
            <a:alphaModFix/>
          </a:blip>
          <a:srcRect b="0" l="0" r="0" t="0"/>
          <a:stretch/>
        </p:blipFill>
        <p:spPr>
          <a:xfrm>
            <a:off x="2071688" y="123825"/>
            <a:ext cx="5000625" cy="661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9" name="Google Shape;219;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20" name="Google Shape;220;p26"/>
          <p:cNvPicPr preferRelativeResize="0"/>
          <p:nvPr/>
        </p:nvPicPr>
        <p:blipFill rotWithShape="1">
          <a:blip r:embed="rId3">
            <a:alphaModFix/>
          </a:blip>
          <a:srcRect b="0" l="0" r="0" t="0"/>
          <a:stretch/>
        </p:blipFill>
        <p:spPr>
          <a:xfrm>
            <a:off x="543761" y="404665"/>
            <a:ext cx="7066714" cy="5305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6" name="Google Shape;226;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27" name="Google Shape;227;p2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3" name="Google Shape;233;p28"/>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234" name="Google Shape;23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78" name="Google Shape;78;p4"/>
          <p:cNvPicPr preferRelativeResize="0"/>
          <p:nvPr/>
        </p:nvPicPr>
        <p:blipFill rotWithShape="1">
          <a:blip r:embed="rId3">
            <a:alphaModFix/>
          </a:blip>
          <a:srcRect b="0" l="0" r="0" t="0"/>
          <a:stretch/>
        </p:blipFill>
        <p:spPr>
          <a:xfrm>
            <a:off x="1331640" y="823716"/>
            <a:ext cx="6459256" cy="55517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4" name="Google Shape;84;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85" name="Google Shape;85;p5"/>
          <p:cNvPicPr preferRelativeResize="0"/>
          <p:nvPr/>
        </p:nvPicPr>
        <p:blipFill rotWithShape="1">
          <a:blip r:embed="rId3">
            <a:alphaModFix/>
          </a:blip>
          <a:srcRect b="0" l="0" r="0" t="0"/>
          <a:stretch/>
        </p:blipFill>
        <p:spPr>
          <a:xfrm>
            <a:off x="683568" y="579462"/>
            <a:ext cx="7416824" cy="5435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INNER JOIN</a:t>
            </a:r>
            <a:endParaRPr/>
          </a:p>
        </p:txBody>
      </p:sp>
      <p:sp>
        <p:nvSpPr>
          <p:cNvPr id="91" name="Google Shape;9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INNER JOIN keyword selects all rows from both the tables as long as the condition satisfies.</a:t>
            </a:r>
            <a:endParaRPr/>
          </a:p>
          <a:p>
            <a:pPr indent="-342900" lvl="0" marL="342900" rtl="0" algn="l">
              <a:spcBef>
                <a:spcPts val="640"/>
              </a:spcBef>
              <a:spcAft>
                <a:spcPts val="0"/>
              </a:spcAft>
              <a:buClr>
                <a:schemeClr val="dk1"/>
              </a:buClr>
              <a:buSzPts val="3200"/>
              <a:buChar char="●"/>
            </a:pPr>
            <a:r>
              <a:rPr lang="en-US"/>
              <a:t> This keyword will create the result-set by combining all rows from both the tables where the condition satisfies i.e value of the common field will be same.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Syntax</a:t>
            </a:r>
            <a:endParaRPr/>
          </a:p>
        </p:txBody>
      </p:sp>
      <p:sp>
        <p:nvSpPr>
          <p:cNvPr id="97" name="Google Shape;9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1600">
                <a:latin typeface="Times New Roman"/>
                <a:ea typeface="Times New Roman"/>
                <a:cs typeface="Times New Roman"/>
                <a:sym typeface="Times New Roman"/>
              </a:rPr>
              <a:t>SELECT table1.column1, table1.column2, table2.column1,.... </a:t>
            </a:r>
            <a:endParaRPr sz="1600">
              <a:latin typeface="Times New Roman"/>
              <a:ea typeface="Times New Roman"/>
              <a:cs typeface="Times New Roman"/>
              <a:sym typeface="Times New Roman"/>
            </a:endParaRPr>
          </a:p>
          <a:p>
            <a:pPr indent="0" lvl="0" marL="342900" rtl="0" algn="l">
              <a:spcBef>
                <a:spcPts val="0"/>
              </a:spcBef>
              <a:spcAft>
                <a:spcPts val="0"/>
              </a:spcAft>
              <a:buNone/>
            </a:pPr>
            <a:r>
              <a:rPr lang="en-US" sz="1600">
                <a:latin typeface="Times New Roman"/>
                <a:ea typeface="Times New Roman"/>
                <a:cs typeface="Times New Roman"/>
                <a:sym typeface="Times New Roman"/>
              </a:rPr>
              <a:t>FROM table1 </a:t>
            </a:r>
            <a:r>
              <a:rPr b="1" lang="en-US" sz="1600">
                <a:solidFill>
                  <a:srgbClr val="FF0000"/>
                </a:solidFill>
                <a:latin typeface="Times New Roman"/>
                <a:ea typeface="Times New Roman"/>
                <a:cs typeface="Times New Roman"/>
                <a:sym typeface="Times New Roman"/>
              </a:rPr>
              <a:t>INNER JOIN</a:t>
            </a:r>
            <a:r>
              <a:rPr lang="en-US" sz="1600">
                <a:latin typeface="Times New Roman"/>
                <a:ea typeface="Times New Roman"/>
                <a:cs typeface="Times New Roman"/>
                <a:sym typeface="Times New Roman"/>
              </a:rPr>
              <a:t> table2 </a:t>
            </a:r>
            <a:endParaRPr sz="1600">
              <a:latin typeface="Times New Roman"/>
              <a:ea typeface="Times New Roman"/>
              <a:cs typeface="Times New Roman"/>
              <a:sym typeface="Times New Roman"/>
            </a:endParaRPr>
          </a:p>
          <a:p>
            <a:pPr indent="0" lvl="0" marL="342900" rtl="0" algn="l">
              <a:spcBef>
                <a:spcPts val="0"/>
              </a:spcBef>
              <a:spcAft>
                <a:spcPts val="0"/>
              </a:spcAft>
              <a:buNone/>
            </a:pPr>
            <a:r>
              <a:rPr lang="en-US" sz="1600">
                <a:latin typeface="Times New Roman"/>
                <a:ea typeface="Times New Roman"/>
                <a:cs typeface="Times New Roman"/>
                <a:sym typeface="Times New Roman"/>
              </a:rPr>
              <a:t> </a:t>
            </a:r>
            <a:r>
              <a:rPr lang="en-US" sz="1600">
                <a:solidFill>
                  <a:srgbClr val="FF0000"/>
                </a:solidFill>
                <a:latin typeface="Times New Roman"/>
                <a:ea typeface="Times New Roman"/>
                <a:cs typeface="Times New Roman"/>
                <a:sym typeface="Times New Roman"/>
              </a:rPr>
              <a:t>ON </a:t>
            </a:r>
            <a:endParaRPr sz="1600">
              <a:solidFill>
                <a:srgbClr val="FF0000"/>
              </a:solidFill>
              <a:latin typeface="Times New Roman"/>
              <a:ea typeface="Times New Roman"/>
              <a:cs typeface="Times New Roman"/>
              <a:sym typeface="Times New Roman"/>
            </a:endParaRPr>
          </a:p>
          <a:p>
            <a:pPr indent="0" lvl="0" marL="342900" rtl="0" algn="l">
              <a:spcBef>
                <a:spcPts val="0"/>
              </a:spcBef>
              <a:spcAft>
                <a:spcPts val="0"/>
              </a:spcAft>
              <a:buNone/>
            </a:pPr>
            <a:r>
              <a:rPr lang="en-US" sz="1600">
                <a:latin typeface="Times New Roman"/>
                <a:ea typeface="Times New Roman"/>
                <a:cs typeface="Times New Roman"/>
                <a:sym typeface="Times New Roman"/>
              </a:rPr>
              <a:t>table1.</a:t>
            </a:r>
            <a:r>
              <a:rPr lang="en-US" sz="1600">
                <a:solidFill>
                  <a:srgbClr val="FF0000"/>
                </a:solidFill>
                <a:latin typeface="Times New Roman"/>
                <a:ea typeface="Times New Roman"/>
                <a:cs typeface="Times New Roman"/>
                <a:sym typeface="Times New Roman"/>
              </a:rPr>
              <a:t>matching_column</a:t>
            </a:r>
            <a:r>
              <a:rPr lang="en-US" sz="1600">
                <a:latin typeface="Times New Roman"/>
                <a:ea typeface="Times New Roman"/>
                <a:cs typeface="Times New Roman"/>
                <a:sym typeface="Times New Roman"/>
              </a:rPr>
              <a:t> = table2.</a:t>
            </a:r>
            <a:r>
              <a:rPr lang="en-US" sz="1600">
                <a:solidFill>
                  <a:srgbClr val="FF0000"/>
                </a:solidFill>
                <a:latin typeface="Times New Roman"/>
                <a:ea typeface="Times New Roman"/>
                <a:cs typeface="Times New Roman"/>
                <a:sym typeface="Times New Roman"/>
              </a:rPr>
              <a:t>matching_column</a:t>
            </a:r>
            <a:r>
              <a:rPr lang="en-US" sz="1600">
                <a:latin typeface="Times New Roman"/>
                <a:ea typeface="Times New Roman"/>
                <a:cs typeface="Times New Roman"/>
                <a:sym typeface="Times New Roman"/>
              </a:rPr>
              <a:t>;</a:t>
            </a:r>
            <a:r>
              <a:rPr lang="en-US" sz="2400"/>
              <a:t> </a:t>
            </a:r>
            <a:endParaRPr sz="2400"/>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table1</a:t>
            </a:r>
            <a:r>
              <a:rPr lang="en-US"/>
              <a:t>: First table. </a:t>
            </a:r>
            <a:endParaRPr/>
          </a:p>
          <a:p>
            <a:pPr indent="-342900" lvl="0" marL="342900" rtl="0" algn="l">
              <a:spcBef>
                <a:spcPts val="640"/>
              </a:spcBef>
              <a:spcAft>
                <a:spcPts val="0"/>
              </a:spcAft>
              <a:buClr>
                <a:schemeClr val="dk1"/>
              </a:buClr>
              <a:buSzPts val="3200"/>
              <a:buChar char="●"/>
            </a:pPr>
            <a:r>
              <a:rPr b="1" lang="en-US"/>
              <a:t>table2</a:t>
            </a:r>
            <a:r>
              <a:rPr lang="en-US"/>
              <a:t>: Second table </a:t>
            </a:r>
            <a:endParaRPr/>
          </a:p>
          <a:p>
            <a:pPr indent="-342900" lvl="0" marL="342900" rtl="0" algn="l">
              <a:spcBef>
                <a:spcPts val="640"/>
              </a:spcBef>
              <a:spcAft>
                <a:spcPts val="0"/>
              </a:spcAft>
              <a:buClr>
                <a:schemeClr val="dk1"/>
              </a:buClr>
              <a:buSzPts val="3200"/>
              <a:buChar char="●"/>
            </a:pPr>
            <a:r>
              <a:rPr b="1" lang="en-US"/>
              <a:t>matching_column</a:t>
            </a:r>
            <a:r>
              <a:rPr lang="en-US"/>
              <a:t>: Column common to both the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Student</a:t>
            </a:r>
            <a:endParaRPr/>
          </a:p>
        </p:txBody>
      </p:sp>
      <p:sp>
        <p:nvSpPr>
          <p:cNvPr id="103" name="Google Shape;10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04" name="Google Shape;104;p8"/>
          <p:cNvPicPr preferRelativeResize="0"/>
          <p:nvPr/>
        </p:nvPicPr>
        <p:blipFill rotWithShape="1">
          <a:blip r:embed="rId3">
            <a:alphaModFix/>
          </a:blip>
          <a:srcRect b="0" l="0" r="0" t="0"/>
          <a:stretch/>
        </p:blipFill>
        <p:spPr>
          <a:xfrm>
            <a:off x="659111" y="1484784"/>
            <a:ext cx="8260541" cy="41044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755576" y="274638"/>
            <a:ext cx="7344816"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t>StudentCourse</a:t>
            </a:r>
            <a:endParaRPr sz="3600"/>
          </a:p>
        </p:txBody>
      </p:sp>
      <p:sp>
        <p:nvSpPr>
          <p:cNvPr id="110" name="Google Shape;11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11" name="Google Shape;111;p9"/>
          <p:cNvPicPr preferRelativeResize="0"/>
          <p:nvPr/>
        </p:nvPicPr>
        <p:blipFill rotWithShape="1">
          <a:blip r:embed="rId3">
            <a:alphaModFix/>
          </a:blip>
          <a:srcRect b="0" l="0" r="0" t="0"/>
          <a:stretch/>
        </p:blipFill>
        <p:spPr>
          <a:xfrm>
            <a:off x="1403647" y="1268760"/>
            <a:ext cx="6235429" cy="53545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17" name="Google Shape;11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54000" lvl="0" marL="342900" rtl="0" algn="l">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SELECT StudentCourse.COURSE_ID, Student.NAME, Student.AGE FROM Student INNER JOIN StudentCourse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ON</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Student.ROLL_NO = StudentCourse.ROLL_NO;</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