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6" roundtripDataSignature="AMtx7mgbNRn159eZS+hhkaLyLPtpeXR5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03C9D4-CB54-4E93-8E00-488636445CE6}">
  <a:tblStyle styleId="{F103C9D4-CB54-4E93-8E00-488636445CE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b8e76858ac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b8e76858ac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b8e76858ac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b8e76858ac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b8e76858ac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b8e76858ac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b8e76858ac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b8e76858ac_0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1b8e76858ac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7" name="Google Shape;57;g1b8e76858ac_0_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1b8e76858ac_0_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b8e76858ac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200" u="none" cap="none" strike="noStrike">
                <a:solidFill>
                  <a:srgbClr val="888888"/>
                </a:solidFill>
                <a:latin typeface="Calibri"/>
                <a:ea typeface="Calibri"/>
                <a:cs typeface="Calibri"/>
                <a:sym typeface="Calibri"/>
              </a:defRPr>
            </a:lvl1pPr>
            <a:lvl2pPr indent="0" lvl="1" marL="0" rtl="0" algn="r">
              <a:spcBef>
                <a:spcPts val="0"/>
              </a:spcBef>
              <a:buNone/>
              <a:defRPr b="0" i="0" sz="1200" u="none" cap="none" strike="noStrike">
                <a:solidFill>
                  <a:srgbClr val="888888"/>
                </a:solidFill>
                <a:latin typeface="Calibri"/>
                <a:ea typeface="Calibri"/>
                <a:cs typeface="Calibri"/>
                <a:sym typeface="Calibri"/>
              </a:defRPr>
            </a:lvl2pPr>
            <a:lvl3pPr indent="0" lvl="2" marL="0" rtl="0" algn="r">
              <a:spcBef>
                <a:spcPts val="0"/>
              </a:spcBef>
              <a:buNone/>
              <a:defRPr b="0" i="0" sz="1200" u="none" cap="none" strike="noStrike">
                <a:solidFill>
                  <a:srgbClr val="888888"/>
                </a:solidFill>
                <a:latin typeface="Calibri"/>
                <a:ea typeface="Calibri"/>
                <a:cs typeface="Calibri"/>
                <a:sym typeface="Calibri"/>
              </a:defRPr>
            </a:lvl3pPr>
            <a:lvl4pPr indent="0" lvl="3" marL="0" rtl="0" algn="r">
              <a:spcBef>
                <a:spcPts val="0"/>
              </a:spcBef>
              <a:buNone/>
              <a:defRPr b="0" i="0" sz="1200" u="none" cap="none" strike="noStrike">
                <a:solidFill>
                  <a:srgbClr val="888888"/>
                </a:solidFill>
                <a:latin typeface="Calibri"/>
                <a:ea typeface="Calibri"/>
                <a:cs typeface="Calibri"/>
                <a:sym typeface="Calibri"/>
              </a:defRPr>
            </a:lvl4pPr>
            <a:lvl5pPr indent="0" lvl="4" marL="0" rtl="0" algn="r">
              <a:spcBef>
                <a:spcPts val="0"/>
              </a:spcBef>
              <a:buNone/>
              <a:defRPr b="0" i="0" sz="1200" u="none" cap="none" strike="noStrike">
                <a:solidFill>
                  <a:srgbClr val="888888"/>
                </a:solidFill>
                <a:latin typeface="Calibri"/>
                <a:ea typeface="Calibri"/>
                <a:cs typeface="Calibri"/>
                <a:sym typeface="Calibri"/>
              </a:defRPr>
            </a:lvl5pPr>
            <a:lvl6pPr indent="0" lvl="5" marL="0" rtl="0" algn="r">
              <a:spcBef>
                <a:spcPts val="0"/>
              </a:spcBef>
              <a:buNone/>
              <a:defRPr b="0" i="0" sz="1200" u="none" cap="none" strike="noStrike">
                <a:solidFill>
                  <a:srgbClr val="888888"/>
                </a:solidFill>
                <a:latin typeface="Calibri"/>
                <a:ea typeface="Calibri"/>
                <a:cs typeface="Calibri"/>
                <a:sym typeface="Calibri"/>
              </a:defRPr>
            </a:lvl6pPr>
            <a:lvl7pPr indent="0" lvl="6" marL="0" rtl="0" algn="r">
              <a:spcBef>
                <a:spcPts val="0"/>
              </a:spcBef>
              <a:buNone/>
              <a:defRPr b="0" i="0" sz="1200" u="none" cap="none" strike="noStrike">
                <a:solidFill>
                  <a:srgbClr val="888888"/>
                </a:solidFill>
                <a:latin typeface="Calibri"/>
                <a:ea typeface="Calibri"/>
                <a:cs typeface="Calibri"/>
                <a:sym typeface="Calibri"/>
              </a:defRPr>
            </a:lvl7pPr>
            <a:lvl8pPr indent="0" lvl="7" marL="0" rtl="0" algn="r">
              <a:spcBef>
                <a:spcPts val="0"/>
              </a:spcBef>
              <a:buNone/>
              <a:defRPr b="0" i="0" sz="1200" u="none" cap="none" strike="noStrike">
                <a:solidFill>
                  <a:srgbClr val="888888"/>
                </a:solidFill>
                <a:latin typeface="Calibri"/>
                <a:ea typeface="Calibri"/>
                <a:cs typeface="Calibri"/>
                <a:sym typeface="Calibri"/>
              </a:defRPr>
            </a:lvl8pPr>
            <a:lvl9pPr indent="0" lvl="8" marL="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b8e76858ac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b8e76858ac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b8e76858ac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b8e76858ac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b8e76858ac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b8e76858ac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b8e76858ac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b8e76858ac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b8e76858ac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b8e76858ac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b8e76858ac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b8e76858ac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b8e76858ac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b8e76858ac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b8e76858ac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b8e76858ac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b8e76858ac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b8e76858ac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b8e76858ac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b8e76858ac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b8e76858ac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b8e76858ac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b8e76858ac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b8e76858ac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b8e76858ac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b8e76858ac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85800" y="609600"/>
            <a:ext cx="8206680" cy="52676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br>
              <a:rPr lang="en-US"/>
            </a:br>
            <a:br>
              <a:rPr lang="en-US"/>
            </a:br>
            <a:br>
              <a:rPr lang="en-US"/>
            </a:br>
            <a:br>
              <a:rPr lang="en-US"/>
            </a:br>
            <a:r>
              <a:rPr lang="en-US"/>
              <a:t>DBMS</a:t>
            </a:r>
            <a:br>
              <a:rPr lang="en-US"/>
            </a:br>
            <a:br>
              <a:rPr lang="en-US"/>
            </a:br>
            <a:r>
              <a:rPr lang="en-US" sz="2700"/>
              <a:t>Triggers </a:t>
            </a:r>
            <a:br>
              <a:rPr lang="en-US"/>
            </a:br>
            <a:br>
              <a:rPr lang="en-US"/>
            </a:br>
            <a:r>
              <a:rPr lang="en-US"/>
              <a:t>					</a:t>
            </a:r>
            <a:br>
              <a:rPr lang="en-US"/>
            </a:br>
            <a:br>
              <a:rPr lang="en-US"/>
            </a:br>
            <a:endParaRPr sz="2000"/>
          </a:p>
        </p:txBody>
      </p:sp>
      <p:sp>
        <p:nvSpPr>
          <p:cNvPr id="65" name="Google Shape;65;p1"/>
          <p:cNvSpPr/>
          <p:nvPr/>
        </p:nvSpPr>
        <p:spPr>
          <a:xfrm>
            <a:off x="1763331" y="456342"/>
            <a:ext cx="4846904"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Example:</a:t>
            </a:r>
            <a:endParaRPr/>
          </a:p>
        </p:txBody>
      </p:sp>
      <p:sp>
        <p:nvSpPr>
          <p:cNvPr id="119" name="Google Shape;11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Given Student Report Database, in which student marks assessment is recorded. In such schema, create a trigger so that the total and average of specified marks is automatically inserted whenever a record is insert.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25" name="Google Shape;125;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Here, as trigger will invoke before record is inserted so, BEFORE Tag can be used.</a:t>
            </a:r>
            <a:endParaRPr/>
          </a:p>
          <a:p>
            <a:pPr indent="-342900" lvl="0" marL="342900" rtl="0" algn="l">
              <a:spcBef>
                <a:spcPts val="640"/>
              </a:spcBef>
              <a:spcAft>
                <a:spcPts val="0"/>
              </a:spcAft>
              <a:buClr>
                <a:schemeClr val="dk1"/>
              </a:buClr>
              <a:buSzPts val="3200"/>
              <a:buChar char="●"/>
            </a:pPr>
            <a:r>
              <a:rPr b="1" lang="en-US"/>
              <a:t>Suppose the database Schema –</a:t>
            </a:r>
            <a:endParaRPr/>
          </a:p>
          <a:p>
            <a:pPr indent="-139700" lvl="0" marL="342900" rtl="0" algn="l">
              <a:spcBef>
                <a:spcPts val="640"/>
              </a:spcBef>
              <a:spcAft>
                <a:spcPts val="0"/>
              </a:spcAft>
              <a:buClr>
                <a:schemeClr val="dk1"/>
              </a:buClr>
              <a:buSzPts val="3200"/>
              <a:buNone/>
            </a:pPr>
            <a:r>
              <a:t/>
            </a:r>
            <a:endParaRPr b="1"/>
          </a:p>
          <a:p>
            <a:pPr indent="-342900" lvl="0" marL="342900" rtl="0" algn="l">
              <a:spcBef>
                <a:spcPts val="640"/>
              </a:spcBef>
              <a:spcAft>
                <a:spcPts val="0"/>
              </a:spcAft>
              <a:buClr>
                <a:schemeClr val="dk1"/>
              </a:buClr>
              <a:buSzPts val="3200"/>
              <a:buChar char="●"/>
            </a:pPr>
            <a:r>
              <a:rPr lang="en-US"/>
              <a:t>mysql&gt; desc Student;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131" name="Google Shape;131;p13"/>
          <p:cNvGraphicFramePr/>
          <p:nvPr/>
        </p:nvGraphicFramePr>
        <p:xfrm>
          <a:off x="457200" y="1600200"/>
          <a:ext cx="3000000" cy="3000000"/>
        </p:xfrm>
        <a:graphic>
          <a:graphicData uri="http://schemas.openxmlformats.org/drawingml/2006/table">
            <a:tbl>
              <a:tblPr bandRow="1" firstRow="1">
                <a:noFill/>
                <a:tableStyleId>{F103C9D4-CB54-4E93-8E00-488636445CE6}</a:tableStyleId>
              </a:tblPr>
              <a:tblGrid>
                <a:gridCol w="1175650"/>
                <a:gridCol w="1175650"/>
                <a:gridCol w="1175650"/>
                <a:gridCol w="1175650"/>
                <a:gridCol w="1175650"/>
                <a:gridCol w="1175650"/>
              </a:tblGrid>
              <a:tr h="370850">
                <a:tc>
                  <a:txBody>
                    <a:bodyPr/>
                    <a:lstStyle/>
                    <a:p>
                      <a:pPr indent="0" lvl="0" marL="0" marR="0" rtl="0" algn="l">
                        <a:spcBef>
                          <a:spcPts val="0"/>
                        </a:spcBef>
                        <a:spcAft>
                          <a:spcPts val="0"/>
                        </a:spcAft>
                        <a:buNone/>
                      </a:pPr>
                      <a:r>
                        <a:rPr lang="en-US" sz="1800" u="none" cap="none" strike="noStrike"/>
                        <a:t>Field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Type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Null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Key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Default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Extra </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Tid</a:t>
                      </a:r>
                      <a:endParaRPr sz="1800"/>
                    </a:p>
                  </a:txBody>
                  <a:tcPr marT="45725" marB="45725" marR="91450" marL="91450"/>
                </a:tc>
                <a:tc>
                  <a:txBody>
                    <a:bodyPr/>
                    <a:lstStyle/>
                    <a:p>
                      <a:pPr indent="0" lvl="0" marL="0" marR="0" rtl="0" algn="l">
                        <a:spcBef>
                          <a:spcPts val="0"/>
                        </a:spcBef>
                        <a:spcAft>
                          <a:spcPts val="0"/>
                        </a:spcAft>
                        <a:buNone/>
                      </a:pPr>
                      <a:r>
                        <a:rPr lang="en-US" sz="1800"/>
                        <a:t>Int</a:t>
                      </a:r>
                      <a:endParaRPr sz="1800"/>
                    </a:p>
                  </a:txBody>
                  <a:tcPr marT="45725" marB="45725" marR="91450" marL="91450"/>
                </a:tc>
                <a:tc>
                  <a:txBody>
                    <a:bodyPr/>
                    <a:lstStyle/>
                    <a:p>
                      <a:pPr indent="0" lvl="0" marL="0" marR="0" rtl="0" algn="l">
                        <a:spcBef>
                          <a:spcPts val="0"/>
                        </a:spcBef>
                        <a:spcAft>
                          <a:spcPts val="0"/>
                        </a:spcAft>
                        <a:buNone/>
                      </a:pPr>
                      <a:r>
                        <a:rPr lang="en-US" sz="1800"/>
                        <a:t>No</a:t>
                      </a:r>
                      <a:endParaRPr sz="1800"/>
                    </a:p>
                  </a:txBody>
                  <a:tcPr marT="45725" marB="45725" marR="91450" marL="91450"/>
                </a:tc>
                <a:tc>
                  <a:txBody>
                    <a:bodyPr/>
                    <a:lstStyle/>
                    <a:p>
                      <a:pPr indent="0" lvl="0" marL="0" marR="0" rtl="0" algn="l">
                        <a:spcBef>
                          <a:spcPts val="0"/>
                        </a:spcBef>
                        <a:spcAft>
                          <a:spcPts val="0"/>
                        </a:spcAft>
                        <a:buNone/>
                      </a:pPr>
                      <a:r>
                        <a:rPr lang="en-US" sz="1800"/>
                        <a:t>PRI</a:t>
                      </a:r>
                      <a:endParaRPr sz="1800"/>
                    </a:p>
                  </a:txBody>
                  <a:tcPr marT="45725" marB="45725" marR="91450" marL="91450"/>
                </a:tc>
                <a:tc>
                  <a:txBody>
                    <a:bodyPr/>
                    <a:lstStyle/>
                    <a:p>
                      <a:pPr indent="0" lvl="0" marL="0" marR="0" rtl="0" algn="l">
                        <a:spcBef>
                          <a:spcPts val="0"/>
                        </a:spcBef>
                        <a:spcAft>
                          <a:spcPts val="0"/>
                        </a:spcAft>
                        <a:buNone/>
                      </a:pPr>
                      <a:r>
                        <a:rPr lang="en-US" sz="1800"/>
                        <a:t>NULL</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Name</a:t>
                      </a:r>
                      <a:endParaRPr sz="1800"/>
                    </a:p>
                  </a:txBody>
                  <a:tcPr marT="45725" marB="45725" marR="91450" marL="91450"/>
                </a:tc>
                <a:tc>
                  <a:txBody>
                    <a:bodyPr/>
                    <a:lstStyle/>
                    <a:p>
                      <a:pPr indent="0" lvl="0" marL="0" marR="0" rtl="0" algn="l">
                        <a:spcBef>
                          <a:spcPts val="0"/>
                        </a:spcBef>
                        <a:spcAft>
                          <a:spcPts val="0"/>
                        </a:spcAft>
                        <a:buNone/>
                      </a:pPr>
                      <a:r>
                        <a:rPr lang="en-US" sz="1800"/>
                        <a:t>Varchar(8)</a:t>
                      </a:r>
                      <a:endParaRPr sz="1800"/>
                    </a:p>
                  </a:txBody>
                  <a:tcPr marT="45725" marB="45725" marR="91450" marL="91450"/>
                </a:tc>
                <a:tc>
                  <a:txBody>
                    <a:bodyPr/>
                    <a:lstStyle/>
                    <a:p>
                      <a:pPr indent="0" lvl="0" marL="0" marR="0" rtl="0" algn="l">
                        <a:spcBef>
                          <a:spcPts val="0"/>
                        </a:spcBef>
                        <a:spcAft>
                          <a:spcPts val="0"/>
                        </a:spcAft>
                        <a:buNone/>
                      </a:pPr>
                      <a:r>
                        <a:rPr lang="en-US" sz="1800"/>
                        <a:t>Yes</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NULL</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Subj1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Int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Yes</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NULL</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subj2</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Int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Yes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NULL</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subj3</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Int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Yes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NULL</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Total</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Int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Yes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NULL</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perc</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Int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Yes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NULL</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SQL Trigger to problem statement.</a:t>
            </a:r>
            <a:endParaRPr/>
          </a:p>
        </p:txBody>
      </p:sp>
      <p:sp>
        <p:nvSpPr>
          <p:cNvPr id="137" name="Google Shape;13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create trigger stud_marks </a:t>
            </a:r>
            <a:endParaRPr/>
          </a:p>
          <a:p>
            <a:pPr indent="0" lvl="0" marL="0" rtl="0" algn="l">
              <a:spcBef>
                <a:spcPts val="640"/>
              </a:spcBef>
              <a:spcAft>
                <a:spcPts val="0"/>
              </a:spcAft>
              <a:buClr>
                <a:schemeClr val="dk1"/>
              </a:buClr>
              <a:buSzPts val="3200"/>
              <a:buNone/>
            </a:pPr>
            <a:r>
              <a:rPr lang="en-US"/>
              <a:t>before </a:t>
            </a:r>
            <a:endParaRPr/>
          </a:p>
          <a:p>
            <a:pPr indent="0" lvl="0" marL="0" rtl="0" algn="l">
              <a:spcBef>
                <a:spcPts val="640"/>
              </a:spcBef>
              <a:spcAft>
                <a:spcPts val="0"/>
              </a:spcAft>
              <a:buClr>
                <a:schemeClr val="dk1"/>
              </a:buClr>
              <a:buSzPts val="3200"/>
              <a:buNone/>
            </a:pPr>
            <a:r>
              <a:rPr lang="en-US"/>
              <a:t>INSERT </a:t>
            </a:r>
            <a:endParaRPr/>
          </a:p>
          <a:p>
            <a:pPr indent="0" lvl="0" marL="0" rtl="0" algn="l">
              <a:spcBef>
                <a:spcPts val="640"/>
              </a:spcBef>
              <a:spcAft>
                <a:spcPts val="0"/>
              </a:spcAft>
              <a:buClr>
                <a:schemeClr val="dk1"/>
              </a:buClr>
              <a:buSzPts val="3200"/>
              <a:buNone/>
            </a:pPr>
            <a:r>
              <a:rPr lang="en-US"/>
              <a:t>on Student</a:t>
            </a:r>
            <a:endParaRPr/>
          </a:p>
          <a:p>
            <a:pPr indent="0" lvl="0" marL="0" rtl="0" algn="l">
              <a:spcBef>
                <a:spcPts val="640"/>
              </a:spcBef>
              <a:spcAft>
                <a:spcPts val="0"/>
              </a:spcAft>
              <a:buClr>
                <a:schemeClr val="dk1"/>
              </a:buClr>
              <a:buSzPts val="3200"/>
              <a:buNone/>
            </a:pPr>
            <a:r>
              <a:rPr lang="en-US"/>
              <a:t> for each row </a:t>
            </a:r>
            <a:endParaRPr/>
          </a:p>
          <a:p>
            <a:pPr indent="0" lvl="0" marL="0" rtl="0" algn="l">
              <a:spcBef>
                <a:spcPts val="640"/>
              </a:spcBef>
              <a:spcAft>
                <a:spcPts val="0"/>
              </a:spcAft>
              <a:buClr>
                <a:schemeClr val="dk1"/>
              </a:buClr>
              <a:buSzPts val="3200"/>
              <a:buNone/>
            </a:pPr>
            <a:r>
              <a:rPr lang="en-US"/>
              <a:t>set Student.total = Student.subj1 + Student.subj2 + Student.subj3, </a:t>
            </a:r>
            <a:endParaRPr/>
          </a:p>
          <a:p>
            <a:pPr indent="0" lvl="0" marL="0" rtl="0" algn="l">
              <a:spcBef>
                <a:spcPts val="640"/>
              </a:spcBef>
              <a:spcAft>
                <a:spcPts val="0"/>
              </a:spcAft>
              <a:buClr>
                <a:schemeClr val="dk1"/>
              </a:buClr>
              <a:buSzPts val="3200"/>
              <a:buNone/>
            </a:pPr>
            <a:r>
              <a:rPr lang="en-US"/>
              <a:t>Student.perc = Student.total * 60 / 100;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43" name="Google Shape;143;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Above SQL statement will create a trigger in the student database in which whenever subjects marks are entered, before inserting this data into the database, trigger will compute those two values and insert with the entered values. i.e.,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49" name="Google Shape;14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lang="en-US" sz="2800"/>
              <a:t>mysql&gt; insert into Student values(100, "ABCDE", 20, 20, 20, 0, 0); Query OK, 1 row affected (0.09 sec)</a:t>
            </a:r>
            <a:endParaRPr/>
          </a:p>
          <a:p>
            <a:pPr indent="-165100" lvl="0" marL="342900" rtl="0" algn="l">
              <a:spcBef>
                <a:spcPts val="560"/>
              </a:spcBef>
              <a:spcAft>
                <a:spcPts val="0"/>
              </a:spcAft>
              <a:buClr>
                <a:schemeClr val="dk1"/>
              </a:buClr>
              <a:buSzPts val="2800"/>
              <a:buNone/>
            </a:pPr>
            <a:r>
              <a:t/>
            </a:r>
            <a:endParaRPr sz="2800"/>
          </a:p>
          <a:p>
            <a:pPr indent="-342900" lvl="0" marL="342900" rtl="0" algn="l">
              <a:spcBef>
                <a:spcPts val="560"/>
              </a:spcBef>
              <a:spcAft>
                <a:spcPts val="0"/>
              </a:spcAft>
              <a:buClr>
                <a:schemeClr val="dk1"/>
              </a:buClr>
              <a:buSzPts val="2800"/>
              <a:buChar char="●"/>
            </a:pPr>
            <a:r>
              <a:rPr lang="en-US" sz="2800"/>
              <a:t>mysql&gt; select * from Student; </a:t>
            </a:r>
            <a:endParaRPr sz="2800"/>
          </a:p>
          <a:p>
            <a:pPr indent="-139700" lvl="0" marL="342900" rtl="0" algn="l">
              <a:spcBef>
                <a:spcPts val="640"/>
              </a:spcBef>
              <a:spcAft>
                <a:spcPts val="0"/>
              </a:spcAft>
              <a:buClr>
                <a:schemeClr val="dk1"/>
              </a:buClr>
              <a:buSzPts val="3200"/>
              <a:buNone/>
            </a:pPr>
            <a:r>
              <a:t/>
            </a:r>
            <a:endParaRPr/>
          </a:p>
          <a:p>
            <a:pPr indent="-342900" lvl="0" marL="342900" rtl="0" algn="l">
              <a:spcBef>
                <a:spcPts val="560"/>
              </a:spcBef>
              <a:spcAft>
                <a:spcPts val="0"/>
              </a:spcAft>
              <a:buClr>
                <a:schemeClr val="dk1"/>
              </a:buClr>
              <a:buSzPts val="2800"/>
              <a:buChar char="●"/>
            </a:pPr>
            <a:r>
              <a:rPr lang="en-US" sz="2800"/>
              <a:t> tid | name  | subj1 | subj2 | subj3 | total | perc  | </a:t>
            </a:r>
            <a:endParaRPr/>
          </a:p>
          <a:p>
            <a:pPr indent="-342900" lvl="0" marL="342900" rtl="0" algn="l">
              <a:spcBef>
                <a:spcPts val="560"/>
              </a:spcBef>
              <a:spcAft>
                <a:spcPts val="0"/>
              </a:spcAft>
              <a:buClr>
                <a:schemeClr val="dk1"/>
              </a:buClr>
              <a:buSzPts val="2800"/>
              <a:buChar char="●"/>
            </a:pPr>
            <a:r>
              <a:rPr lang="en-US" sz="2800"/>
              <a:t>+-----+-------+-------+-------+-------+-------+------+ </a:t>
            </a:r>
            <a:endParaRPr/>
          </a:p>
          <a:p>
            <a:pPr indent="-342900" lvl="0" marL="342900" rtl="0" algn="l">
              <a:spcBef>
                <a:spcPts val="640"/>
              </a:spcBef>
              <a:spcAft>
                <a:spcPts val="0"/>
              </a:spcAft>
              <a:buClr>
                <a:schemeClr val="dk1"/>
              </a:buClr>
              <a:buSzPts val="2800"/>
              <a:buChar char="●"/>
            </a:pPr>
            <a:r>
              <a:rPr lang="en-US" sz="2800"/>
              <a:t>| 100 | ABCDE |    20 |    20 |    20 |    60 |   36 </a:t>
            </a: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55" name="Google Shape;15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56" name="Google Shape;156;p17"/>
          <p:cNvPicPr preferRelativeResize="0"/>
          <p:nvPr/>
        </p:nvPicPr>
        <p:blipFill rotWithShape="1">
          <a:blip r:embed="rId3">
            <a:alphaModFix/>
          </a:blip>
          <a:srcRect b="0" l="0" r="0" t="0"/>
          <a:stretch/>
        </p:blipFill>
        <p:spPr>
          <a:xfrm>
            <a:off x="271574" y="1110025"/>
            <a:ext cx="8567350" cy="4820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2" name="Google Shape;162;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63" name="Google Shape;163;p18"/>
          <p:cNvPicPr preferRelativeResize="0"/>
          <p:nvPr/>
        </p:nvPicPr>
        <p:blipFill rotWithShape="1">
          <a:blip r:embed="rId3">
            <a:alphaModFix/>
          </a:blip>
          <a:srcRect b="0" l="0" r="0" t="0"/>
          <a:stretch/>
        </p:blipFill>
        <p:spPr>
          <a:xfrm>
            <a:off x="190496" y="1340768"/>
            <a:ext cx="8510827" cy="43176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2400"/>
              <a:t>In the below trigger, we are trying to calculate the percentage of the student as soon as his details are updated to the database.</a:t>
            </a:r>
            <a:endParaRPr sz="2400"/>
          </a:p>
        </p:txBody>
      </p:sp>
      <p:sp>
        <p:nvSpPr>
          <p:cNvPr id="169" name="Google Shape;169;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a:t>CREATE TRIGGER sample_trigger</a:t>
            </a:r>
            <a:endParaRPr/>
          </a:p>
          <a:p>
            <a:pPr indent="0" lvl="0" marL="342900" rtl="0" algn="l">
              <a:spcBef>
                <a:spcPts val="640"/>
              </a:spcBef>
              <a:spcAft>
                <a:spcPts val="0"/>
              </a:spcAft>
              <a:buNone/>
            </a:pPr>
            <a:r>
              <a:rPr lang="en-US"/>
              <a:t>before INSERT</a:t>
            </a:r>
            <a:endParaRPr/>
          </a:p>
          <a:p>
            <a:pPr indent="0" lvl="0" marL="342900" rtl="0" algn="l">
              <a:spcBef>
                <a:spcPts val="640"/>
              </a:spcBef>
              <a:spcAft>
                <a:spcPts val="0"/>
              </a:spcAft>
              <a:buNone/>
            </a:pPr>
            <a:r>
              <a:rPr lang="en-US"/>
              <a:t>ON student</a:t>
            </a:r>
            <a:endParaRPr/>
          </a:p>
          <a:p>
            <a:pPr indent="0" lvl="0" marL="342900" rtl="0" algn="l">
              <a:spcBef>
                <a:spcPts val="640"/>
              </a:spcBef>
              <a:spcAft>
                <a:spcPts val="0"/>
              </a:spcAft>
              <a:buNone/>
            </a:pPr>
            <a:r>
              <a:rPr lang="en-US"/>
              <a:t>FOR EACH ROW</a:t>
            </a:r>
            <a:endParaRPr/>
          </a:p>
          <a:p>
            <a:pPr indent="0" lvl="0" marL="342900" rtl="0" algn="l">
              <a:spcBef>
                <a:spcPts val="640"/>
              </a:spcBef>
              <a:spcAft>
                <a:spcPts val="0"/>
              </a:spcAft>
              <a:buNone/>
            </a:pPr>
            <a:r>
              <a:rPr lang="en-US"/>
              <a:t>SET new.total = new.marks/6;</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Operations in Triggers</a:t>
            </a:r>
            <a:br>
              <a:rPr lang="en-US"/>
            </a:br>
            <a:endParaRPr/>
          </a:p>
        </p:txBody>
      </p:sp>
      <p:sp>
        <p:nvSpPr>
          <p:cNvPr id="175" name="Google Shape;175;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Display A Trigger </a:t>
            </a:r>
            <a:endParaRPr b="1"/>
          </a:p>
          <a:p>
            <a:pPr indent="-285750" lvl="1" marL="742950" rtl="0" algn="l">
              <a:spcBef>
                <a:spcPts val="560"/>
              </a:spcBef>
              <a:spcAft>
                <a:spcPts val="0"/>
              </a:spcAft>
              <a:buClr>
                <a:schemeClr val="dk1"/>
              </a:buClr>
              <a:buSzPts val="2800"/>
              <a:buChar char="○"/>
            </a:pPr>
            <a:r>
              <a:rPr lang="en-US"/>
              <a:t>SHOW TRIGGERS;</a:t>
            </a:r>
            <a:endParaRPr/>
          </a:p>
          <a:p>
            <a:pPr indent="-285750" lvl="1" marL="742950" rtl="0" algn="l">
              <a:spcBef>
                <a:spcPts val="560"/>
              </a:spcBef>
              <a:spcAft>
                <a:spcPts val="0"/>
              </a:spcAft>
              <a:buClr>
                <a:schemeClr val="dk1"/>
              </a:buClr>
              <a:buSzPts val="2800"/>
              <a:buChar char="○"/>
            </a:pPr>
            <a:r>
              <a:rPr lang="en-US"/>
              <a:t>SHOW TRIGGERS IN database_name;</a:t>
            </a:r>
            <a:endParaRPr/>
          </a:p>
          <a:p>
            <a:pPr indent="-107950" lvl="1" marL="742950" rtl="0" algn="l">
              <a:spcBef>
                <a:spcPts val="560"/>
              </a:spcBef>
              <a:spcAft>
                <a:spcPts val="0"/>
              </a:spcAft>
              <a:buClr>
                <a:schemeClr val="dk1"/>
              </a:buClr>
              <a:buSzPts val="2800"/>
              <a:buNone/>
            </a:pPr>
            <a:r>
              <a:t/>
            </a:r>
            <a:endParaRPr b="1"/>
          </a:p>
          <a:p>
            <a:pPr indent="-342900" lvl="0" marL="342900" rtl="0" algn="l">
              <a:spcBef>
                <a:spcPts val="640"/>
              </a:spcBef>
              <a:spcAft>
                <a:spcPts val="0"/>
              </a:spcAft>
              <a:buClr>
                <a:schemeClr val="dk1"/>
              </a:buClr>
              <a:buSzPts val="3200"/>
              <a:buChar char="●"/>
            </a:pPr>
            <a:r>
              <a:rPr b="1" lang="en-US"/>
              <a:t>DROP A Trigger</a:t>
            </a:r>
            <a:endParaRPr/>
          </a:p>
          <a:p>
            <a:pPr indent="-285750" lvl="1" marL="742950" rtl="0" algn="l">
              <a:spcBef>
                <a:spcPts val="560"/>
              </a:spcBef>
              <a:spcAft>
                <a:spcPts val="0"/>
              </a:spcAft>
              <a:buClr>
                <a:schemeClr val="dk1"/>
              </a:buClr>
              <a:buSzPts val="2800"/>
              <a:buChar char="○"/>
            </a:pPr>
            <a:r>
              <a:rPr lang="en-US"/>
              <a:t>DROP TRIGGER trigger name;</a:t>
            </a:r>
            <a:endParaRPr/>
          </a:p>
          <a:p>
            <a:pPr indent="-107950" lvl="1" marL="742950" rtl="0" algn="l">
              <a:spcBef>
                <a:spcPts val="560"/>
              </a:spcBef>
              <a:spcAft>
                <a:spcPts val="0"/>
              </a:spcAft>
              <a:buClr>
                <a:schemeClr val="dk1"/>
              </a:buClr>
              <a:buSzPts val="2800"/>
              <a:buNone/>
            </a:pPr>
            <a:r>
              <a:t/>
            </a:r>
            <a:endParaRPr/>
          </a:p>
          <a:p>
            <a:pPr indent="-107950" lvl="1" marL="742950" rtl="0" algn="l">
              <a:spcBef>
                <a:spcPts val="56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1" name="Google Shape;7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Triggers are stored programs, which are automatically executed or fired when some events occur. </a:t>
            </a:r>
            <a:endParaRPr/>
          </a:p>
          <a:p>
            <a:pPr indent="-342900" lvl="0" marL="342900" rtl="0" algn="l">
              <a:spcBef>
                <a:spcPts val="640"/>
              </a:spcBef>
              <a:spcAft>
                <a:spcPts val="0"/>
              </a:spcAft>
              <a:buClr>
                <a:schemeClr val="dk1"/>
              </a:buClr>
              <a:buSzPts val="3200"/>
              <a:buChar char="●"/>
            </a:pPr>
            <a:r>
              <a:rPr lang="en-US"/>
              <a:t>Triggers are, in fact, written to be executed in response to any of the following events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4000"/>
              <a:t>Before insert and After insert Example</a:t>
            </a:r>
            <a:endParaRPr sz="4000"/>
          </a:p>
        </p:txBody>
      </p:sp>
      <p:sp>
        <p:nvSpPr>
          <p:cNvPr id="181" name="Google Shape;18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342900" rtl="0" algn="l">
              <a:spcBef>
                <a:spcPts val="0"/>
              </a:spcBef>
              <a:spcAft>
                <a:spcPts val="0"/>
              </a:spcAft>
              <a:buNone/>
            </a:pPr>
            <a:r>
              <a:rPr lang="en-US" sz="2800"/>
              <a:t>CREATE TABLE Student(</a:t>
            </a:r>
            <a:endParaRPr/>
          </a:p>
          <a:p>
            <a:pPr indent="0" lvl="0" marL="342900" rtl="0" algn="l">
              <a:spcBef>
                <a:spcPts val="560"/>
              </a:spcBef>
              <a:spcAft>
                <a:spcPts val="0"/>
              </a:spcAft>
              <a:buNone/>
            </a:pPr>
            <a:r>
              <a:rPr lang="en-US" sz="2800"/>
              <a:t>studentID INT NOT NULL AUTO_INCREMENT,</a:t>
            </a:r>
            <a:endParaRPr/>
          </a:p>
          <a:p>
            <a:pPr indent="0" lvl="0" marL="342900" rtl="0" algn="l">
              <a:spcBef>
                <a:spcPts val="560"/>
              </a:spcBef>
              <a:spcAft>
                <a:spcPts val="0"/>
              </a:spcAft>
              <a:buNone/>
            </a:pPr>
            <a:r>
              <a:rPr lang="en-US" sz="2800"/>
              <a:t>FName VARCHAR(20),</a:t>
            </a:r>
            <a:endParaRPr/>
          </a:p>
          <a:p>
            <a:pPr indent="0" lvl="0" marL="342900" rtl="0" algn="l">
              <a:spcBef>
                <a:spcPts val="560"/>
              </a:spcBef>
              <a:spcAft>
                <a:spcPts val="0"/>
              </a:spcAft>
              <a:buNone/>
            </a:pPr>
            <a:r>
              <a:rPr lang="en-US" sz="2800"/>
              <a:t>LName VARCHAR(20),</a:t>
            </a:r>
            <a:endParaRPr/>
          </a:p>
          <a:p>
            <a:pPr indent="0" lvl="0" marL="342900" rtl="0" algn="l">
              <a:spcBef>
                <a:spcPts val="560"/>
              </a:spcBef>
              <a:spcAft>
                <a:spcPts val="0"/>
              </a:spcAft>
              <a:buNone/>
            </a:pPr>
            <a:r>
              <a:rPr lang="en-US" sz="2800"/>
              <a:t>Address VARCHAR(30),</a:t>
            </a:r>
            <a:endParaRPr/>
          </a:p>
          <a:p>
            <a:pPr indent="0" lvl="0" marL="342900" rtl="0" algn="l">
              <a:spcBef>
                <a:spcPts val="560"/>
              </a:spcBef>
              <a:spcAft>
                <a:spcPts val="0"/>
              </a:spcAft>
              <a:buNone/>
            </a:pPr>
            <a:r>
              <a:rPr lang="en-US" sz="2800"/>
              <a:t>City VARCHAR(15),</a:t>
            </a:r>
            <a:endParaRPr/>
          </a:p>
          <a:p>
            <a:pPr indent="0" lvl="0" marL="342900" rtl="0" algn="l">
              <a:spcBef>
                <a:spcPts val="560"/>
              </a:spcBef>
              <a:spcAft>
                <a:spcPts val="0"/>
              </a:spcAft>
              <a:buNone/>
            </a:pPr>
            <a:r>
              <a:rPr lang="en-US" sz="2800"/>
              <a:t>Marks INT,</a:t>
            </a:r>
            <a:endParaRPr/>
          </a:p>
          <a:p>
            <a:pPr indent="0" lvl="0" marL="342900" rtl="0" algn="l">
              <a:spcBef>
                <a:spcPts val="560"/>
              </a:spcBef>
              <a:spcAft>
                <a:spcPts val="0"/>
              </a:spcAft>
              <a:buNone/>
            </a:pPr>
            <a:r>
              <a:rPr lang="en-US" sz="2800"/>
              <a:t>PRIMARY KEY(studentID)</a:t>
            </a:r>
            <a:endParaRPr/>
          </a:p>
          <a:p>
            <a:pPr indent="0" lvl="0" marL="342900" rtl="0" algn="l">
              <a:spcBef>
                <a:spcPts val="560"/>
              </a:spcBef>
              <a:spcAft>
                <a:spcPts val="0"/>
              </a:spcAft>
              <a:buNone/>
            </a:pPr>
            <a:r>
              <a:rPr lang="en-US" sz="2800"/>
              <a:t>);</a:t>
            </a:r>
            <a:endParaRPr/>
          </a:p>
          <a:p>
            <a:pPr indent="-139700" lvl="0" marL="342900" rtl="0" algn="l">
              <a:spcBef>
                <a:spcPts val="640"/>
              </a:spcBef>
              <a:spcAft>
                <a:spcPts val="0"/>
              </a:spcAft>
              <a:buClr>
                <a:schemeClr val="dk1"/>
              </a:buClr>
              <a:buSzPct val="177777"/>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87" name="Google Shape;18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88" name="Google Shape;188;p22"/>
          <p:cNvPicPr preferRelativeResize="0"/>
          <p:nvPr/>
        </p:nvPicPr>
        <p:blipFill rotWithShape="1">
          <a:blip r:embed="rId3">
            <a:alphaModFix/>
          </a:blip>
          <a:srcRect b="0" l="0" r="0" t="0"/>
          <a:stretch/>
        </p:blipFill>
        <p:spPr>
          <a:xfrm>
            <a:off x="2057400" y="3000375"/>
            <a:ext cx="5029200" cy="857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i="1" lang="en-US"/>
              <a:t>Before Insert</a:t>
            </a:r>
            <a:endParaRPr/>
          </a:p>
        </p:txBody>
      </p:sp>
      <p:sp>
        <p:nvSpPr>
          <p:cNvPr id="194" name="Google Shape;194;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a:t>CREATE TRIGGER calculate</a:t>
            </a:r>
            <a:endParaRPr/>
          </a:p>
          <a:p>
            <a:pPr indent="0" lvl="0" marL="342900" rtl="0" algn="l">
              <a:spcBef>
                <a:spcPts val="640"/>
              </a:spcBef>
              <a:spcAft>
                <a:spcPts val="0"/>
              </a:spcAft>
              <a:buNone/>
            </a:pPr>
            <a:r>
              <a:rPr lang="en-US"/>
              <a:t>before INSERT </a:t>
            </a:r>
            <a:endParaRPr/>
          </a:p>
          <a:p>
            <a:pPr indent="0" lvl="0" marL="342900" rtl="0" algn="l">
              <a:spcBef>
                <a:spcPts val="640"/>
              </a:spcBef>
              <a:spcAft>
                <a:spcPts val="0"/>
              </a:spcAft>
              <a:buNone/>
            </a:pPr>
            <a:r>
              <a:rPr lang="en-US"/>
              <a:t>ON student</a:t>
            </a:r>
            <a:endParaRPr/>
          </a:p>
          <a:p>
            <a:pPr indent="0" lvl="0" marL="342900" rtl="0" algn="l">
              <a:spcBef>
                <a:spcPts val="640"/>
              </a:spcBef>
              <a:spcAft>
                <a:spcPts val="0"/>
              </a:spcAft>
              <a:buNone/>
            </a:pPr>
            <a:r>
              <a:rPr lang="en-US"/>
              <a:t>FOR EACH ROW</a:t>
            </a:r>
            <a:endParaRPr/>
          </a:p>
          <a:p>
            <a:pPr indent="0" lvl="0" marL="342900" rtl="0" algn="l">
              <a:spcBef>
                <a:spcPts val="640"/>
              </a:spcBef>
              <a:spcAft>
                <a:spcPts val="0"/>
              </a:spcAft>
              <a:buNone/>
            </a:pPr>
            <a:r>
              <a:rPr lang="en-US"/>
              <a:t>SET new.marks = new.marks+100;</a:t>
            </a:r>
            <a:endParaRPr/>
          </a:p>
          <a:p>
            <a:pPr indent="-139700" lvl="0" marL="34290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rPr lang="en-US"/>
              <a:t>*</a:t>
            </a:r>
            <a:r>
              <a:rPr lang="en-US" sz="2000"/>
              <a:t>Here the “</a:t>
            </a:r>
            <a:r>
              <a:rPr b="1" lang="en-US" sz="2000"/>
              <a:t>NEW”</a:t>
            </a:r>
            <a:r>
              <a:rPr lang="en-US" sz="2000"/>
              <a:t> keyword refers to the row that is getting affected.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00" name="Google Shape;200;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Here when we insert data into the student table automatically the trigger will be invoked. The trigger will add 100 to the marks column into the student table.</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29+3(automatically added)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 After Insert</a:t>
            </a:r>
            <a:endParaRPr/>
          </a:p>
        </p:txBody>
      </p:sp>
      <p:sp>
        <p:nvSpPr>
          <p:cNvPr id="206" name="Google Shape;206;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To use this variant we need one more table i.e, Percentage where the trigger will store the results. Use the below code to create the Percentage Table.</a:t>
            </a:r>
            <a:endParaRPr/>
          </a:p>
          <a:p>
            <a:pPr indent="-342900" lvl="0" marL="342900" rtl="0" algn="l">
              <a:spcBef>
                <a:spcPts val="640"/>
              </a:spcBef>
              <a:spcAft>
                <a:spcPts val="0"/>
              </a:spcAft>
              <a:buClr>
                <a:schemeClr val="dk1"/>
              </a:buClr>
              <a:buSzPts val="3200"/>
              <a:buChar char="●"/>
            </a:pPr>
            <a:r>
              <a:rPr lang="en-US"/>
              <a:t>create table Final_mark(per int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3600"/>
              <a:t>Now let us use the after insert trigger</a:t>
            </a:r>
            <a:br>
              <a:rPr lang="en-US"/>
            </a:br>
            <a:endParaRPr/>
          </a:p>
        </p:txBody>
      </p:sp>
      <p:sp>
        <p:nvSpPr>
          <p:cNvPr id="212" name="Google Shape;212;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a:t>CREATE TRIGGER total_mark</a:t>
            </a:r>
            <a:endParaRPr/>
          </a:p>
          <a:p>
            <a:pPr indent="0" lvl="0" marL="342900" rtl="0" algn="l">
              <a:spcBef>
                <a:spcPts val="640"/>
              </a:spcBef>
              <a:spcAft>
                <a:spcPts val="0"/>
              </a:spcAft>
              <a:buNone/>
            </a:pPr>
            <a:r>
              <a:rPr lang="en-US"/>
              <a:t>after insert </a:t>
            </a:r>
            <a:endParaRPr/>
          </a:p>
          <a:p>
            <a:pPr indent="0" lvl="0" marL="342900" rtl="0" algn="l">
              <a:spcBef>
                <a:spcPts val="640"/>
              </a:spcBef>
              <a:spcAft>
                <a:spcPts val="0"/>
              </a:spcAft>
              <a:buNone/>
            </a:pPr>
            <a:r>
              <a:rPr lang="en-US"/>
              <a:t>ON student</a:t>
            </a:r>
            <a:endParaRPr/>
          </a:p>
          <a:p>
            <a:pPr indent="0" lvl="0" marL="342900" rtl="0" algn="l">
              <a:spcBef>
                <a:spcPts val="640"/>
              </a:spcBef>
              <a:spcAft>
                <a:spcPts val="0"/>
              </a:spcAft>
              <a:buNone/>
            </a:pPr>
            <a:r>
              <a:rPr lang="en-US"/>
              <a:t>FOR EACH ROW</a:t>
            </a:r>
            <a:endParaRPr/>
          </a:p>
          <a:p>
            <a:pPr indent="0" lvl="0" marL="342900" rtl="0" algn="l">
              <a:spcBef>
                <a:spcPts val="640"/>
              </a:spcBef>
              <a:spcAft>
                <a:spcPts val="0"/>
              </a:spcAft>
              <a:buNone/>
            </a:pPr>
            <a:r>
              <a:rPr lang="en-US"/>
              <a:t>insert into Final_mark values(new.marks);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18" name="Google Shape;21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Here when we insert data to the table, total_mark trigger will store the result in the Final_mark table.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Advantages </a:t>
            </a:r>
            <a:endParaRPr/>
          </a:p>
        </p:txBody>
      </p:sp>
      <p:sp>
        <p:nvSpPr>
          <p:cNvPr id="224" name="Google Shape;224;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sz="2800"/>
              <a:t>Triggers are useful for enforcing referential integrity, which preserves the defined relationships between tables when you add, update, or delete the rows in those tables. Make sure that a column is filled with default information.</a:t>
            </a:r>
            <a:endParaRPr/>
          </a:p>
          <a:p>
            <a:pPr indent="-342900" lvl="0" marL="342900" rtl="0" algn="l">
              <a:spcBef>
                <a:spcPts val="560"/>
              </a:spcBef>
              <a:spcAft>
                <a:spcPts val="0"/>
              </a:spcAft>
              <a:buClr>
                <a:schemeClr val="dk1"/>
              </a:buClr>
              <a:buSzPts val="2800"/>
              <a:buChar char="●"/>
            </a:pPr>
            <a:r>
              <a:rPr lang="en-US" sz="2800"/>
              <a:t>After finding that the new information is inconsistent with the database raise an error that will cause the entire transaction to roll back.</a:t>
            </a:r>
            <a:endParaRPr sz="2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Disadvantage</a:t>
            </a:r>
            <a:endParaRPr/>
          </a:p>
        </p:txBody>
      </p:sp>
      <p:sp>
        <p:nvSpPr>
          <p:cNvPr id="230" name="Google Shape;23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Triggers may increase the </a:t>
            </a:r>
            <a:r>
              <a:rPr b="1" lang="en-US"/>
              <a:t>overhead</a:t>
            </a:r>
            <a:r>
              <a:rPr lang="en-US"/>
              <a:t> of the database</a:t>
            </a:r>
            <a:endParaRPr/>
          </a:p>
          <a:p>
            <a:pPr indent="-342900" lvl="0" marL="342900" rtl="0" algn="l">
              <a:spcBef>
                <a:spcPts val="640"/>
              </a:spcBef>
              <a:spcAft>
                <a:spcPts val="0"/>
              </a:spcAft>
              <a:buClr>
                <a:schemeClr val="dk1"/>
              </a:buClr>
              <a:buSzPts val="3200"/>
              <a:buChar char="●"/>
            </a:pPr>
            <a:r>
              <a:rPr lang="en-US"/>
              <a:t>Triggers can be difficult to</a:t>
            </a:r>
            <a:r>
              <a:rPr b="1" lang="en-US"/>
              <a:t> troubleshoot</a:t>
            </a:r>
            <a:r>
              <a:rPr lang="en-US"/>
              <a:t> because they execute automatically in the database.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36" name="Google Shape;236;p30"/>
          <p:cNvSpPr txBox="1"/>
          <p:nvPr>
            <p:ph idx="1" type="body"/>
          </p:nvPr>
        </p:nvSpPr>
        <p:spPr>
          <a:xfrm>
            <a:off x="457200" y="2971800"/>
            <a:ext cx="8229600" cy="31543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6000"/>
              <a:buNone/>
            </a:pPr>
            <a:r>
              <a:rPr lang="en-US" sz="6000"/>
              <a:t>Thank you !</a:t>
            </a:r>
            <a:endParaRPr/>
          </a:p>
          <a:p>
            <a:pPr indent="0" lvl="0" marL="0" rtl="0" algn="ctr">
              <a:spcBef>
                <a:spcPts val="1200"/>
              </a:spcBef>
              <a:spcAft>
                <a:spcPts val="0"/>
              </a:spcAft>
              <a:buClr>
                <a:schemeClr val="dk1"/>
              </a:buClr>
              <a:buSzPts val="6000"/>
              <a:buNone/>
            </a:pPr>
            <a:r>
              <a:t/>
            </a:r>
            <a:endParaRPr sz="6000"/>
          </a:p>
        </p:txBody>
      </p:sp>
      <p:sp>
        <p:nvSpPr>
          <p:cNvPr id="237" name="Google Shape;23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7" name="Google Shape;7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04800" lvl="0" marL="342900" rtl="0" algn="l">
              <a:spcBef>
                <a:spcPts val="0"/>
              </a:spcBef>
              <a:spcAft>
                <a:spcPts val="0"/>
              </a:spcAft>
              <a:buClr>
                <a:schemeClr val="dk1"/>
              </a:buClr>
              <a:buSzPts val="2200"/>
              <a:buChar char="●"/>
            </a:pPr>
            <a:r>
              <a:rPr lang="en-US" sz="2200"/>
              <a:t>A database manipulation (DML) statement (DELETE, INSERT, or UPDATE)</a:t>
            </a:r>
            <a:endParaRPr sz="2200"/>
          </a:p>
          <a:p>
            <a:pPr indent="-165100" lvl="0" marL="342900" rtl="0" algn="l">
              <a:spcBef>
                <a:spcPts val="560"/>
              </a:spcBef>
              <a:spcAft>
                <a:spcPts val="0"/>
              </a:spcAft>
              <a:buClr>
                <a:schemeClr val="dk1"/>
              </a:buClr>
              <a:buSzPts val="2800"/>
              <a:buNone/>
            </a:pPr>
            <a:r>
              <a:t/>
            </a:r>
            <a:endParaRPr sz="2200"/>
          </a:p>
          <a:p>
            <a:pPr indent="-304800" lvl="0" marL="342900" rtl="0" algn="l">
              <a:spcBef>
                <a:spcPts val="560"/>
              </a:spcBef>
              <a:spcAft>
                <a:spcPts val="0"/>
              </a:spcAft>
              <a:buClr>
                <a:schemeClr val="dk1"/>
              </a:buClr>
              <a:buSzPts val="2200"/>
              <a:buChar char="●"/>
            </a:pPr>
            <a:r>
              <a:rPr lang="en-US" sz="2200"/>
              <a:t>A database definition (DDL) statement (CREATE, ALTER, or DROP).</a:t>
            </a:r>
            <a:endParaRPr sz="2200"/>
          </a:p>
          <a:p>
            <a:pPr indent="-165100" lvl="0" marL="342900" rtl="0" algn="l">
              <a:spcBef>
                <a:spcPts val="560"/>
              </a:spcBef>
              <a:spcAft>
                <a:spcPts val="0"/>
              </a:spcAft>
              <a:buClr>
                <a:schemeClr val="dk1"/>
              </a:buClr>
              <a:buSzPts val="2800"/>
              <a:buNone/>
            </a:pPr>
            <a:r>
              <a:t/>
            </a:r>
            <a:endParaRPr sz="2200"/>
          </a:p>
          <a:p>
            <a:pPr indent="-304800" lvl="0" marL="342900" rtl="0" algn="l">
              <a:spcBef>
                <a:spcPts val="560"/>
              </a:spcBef>
              <a:spcAft>
                <a:spcPts val="0"/>
              </a:spcAft>
              <a:buClr>
                <a:schemeClr val="dk1"/>
              </a:buClr>
              <a:buSzPts val="2200"/>
              <a:buChar char="●"/>
            </a:pPr>
            <a:r>
              <a:rPr lang="en-US" sz="2200"/>
              <a:t>A database operation (SERVERERROR, LOGON, LOGOFF, STARTUP, or SHUTDOWN).</a:t>
            </a:r>
            <a:endParaRPr sz="2200"/>
          </a:p>
          <a:p>
            <a:pPr indent="-273050" lvl="1" marL="742950" rtl="0" algn="l">
              <a:spcBef>
                <a:spcPts val="480"/>
              </a:spcBef>
              <a:spcAft>
                <a:spcPts val="0"/>
              </a:spcAft>
              <a:buClr>
                <a:schemeClr val="dk1"/>
              </a:buClr>
              <a:buSzPts val="2200"/>
              <a:buChar char="○"/>
            </a:pPr>
            <a:r>
              <a:rPr lang="en-US" sz="2200"/>
              <a:t>Triggers can be defined on the table, view, schema, or database with which the event is associated.</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83" name="Google Shape;83;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Example : A trigger can be invoked when a row is inserted into a specified table or when certain table columns are being updated.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Components of trigger</a:t>
            </a:r>
            <a:br>
              <a:rPr lang="en-US"/>
            </a:br>
            <a:r>
              <a:rPr lang="en-US"/>
              <a:t> (E-C-A Model)</a:t>
            </a:r>
            <a:endParaRPr/>
          </a:p>
        </p:txBody>
      </p:sp>
      <p:sp>
        <p:nvSpPr>
          <p:cNvPr id="89" name="Google Shape;89;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Event(E) – SQL statement that causes the trigger to fire(or activate). This event may be </a:t>
            </a:r>
            <a:r>
              <a:rPr lang="en-US">
                <a:solidFill>
                  <a:srgbClr val="FF0000"/>
                </a:solidFill>
              </a:rPr>
              <a:t>insert, update, or delete</a:t>
            </a:r>
            <a:r>
              <a:rPr lang="en-US"/>
              <a:t> operation database table.</a:t>
            </a:r>
            <a:endParaRPr/>
          </a:p>
          <a:p>
            <a:pPr indent="-342900" lvl="0" marL="342900" rtl="0" algn="l">
              <a:spcBef>
                <a:spcPts val="640"/>
              </a:spcBef>
              <a:spcAft>
                <a:spcPts val="0"/>
              </a:spcAft>
              <a:buClr>
                <a:schemeClr val="dk1"/>
              </a:buClr>
              <a:buSzPts val="3200"/>
              <a:buChar char="●"/>
            </a:pPr>
            <a:r>
              <a:rPr lang="en-US"/>
              <a:t>Condition (C) – A </a:t>
            </a:r>
            <a:r>
              <a:rPr lang="en-US">
                <a:solidFill>
                  <a:srgbClr val="FF0000"/>
                </a:solidFill>
              </a:rPr>
              <a:t>condition that must be satisfied</a:t>
            </a:r>
            <a:r>
              <a:rPr lang="en-US"/>
              <a:t> for execution of trigger.</a:t>
            </a:r>
            <a:endParaRPr/>
          </a:p>
          <a:p>
            <a:pPr indent="-342900" lvl="0" marL="342900" rtl="0" algn="l">
              <a:spcBef>
                <a:spcPts val="640"/>
              </a:spcBef>
              <a:spcAft>
                <a:spcPts val="0"/>
              </a:spcAft>
              <a:buClr>
                <a:schemeClr val="dk1"/>
              </a:buClr>
              <a:buSzPts val="3200"/>
              <a:buChar char="●"/>
            </a:pPr>
            <a:r>
              <a:rPr lang="en-US"/>
              <a:t>Action (A) – This </a:t>
            </a:r>
            <a:r>
              <a:rPr lang="en-US">
                <a:solidFill>
                  <a:srgbClr val="FF0000"/>
                </a:solidFill>
              </a:rPr>
              <a:t>code or statement that execute</a:t>
            </a:r>
            <a:r>
              <a:rPr lang="en-US"/>
              <a:t> when triggering condition is satisfied and trigger is activated on database table.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Syntax:</a:t>
            </a:r>
            <a:endParaRPr/>
          </a:p>
        </p:txBody>
      </p:sp>
      <p:sp>
        <p:nvSpPr>
          <p:cNvPr id="95" name="Google Shape;95;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create trigger [trigger_name] </a:t>
            </a:r>
            <a:endParaRPr/>
          </a:p>
          <a:p>
            <a:pPr indent="0" lvl="0" marL="0" rtl="0" algn="l">
              <a:spcBef>
                <a:spcPts val="640"/>
              </a:spcBef>
              <a:spcAft>
                <a:spcPts val="0"/>
              </a:spcAft>
              <a:buClr>
                <a:schemeClr val="dk1"/>
              </a:buClr>
              <a:buSzPts val="3200"/>
              <a:buNone/>
            </a:pPr>
            <a:r>
              <a:rPr lang="en-US"/>
              <a:t>[before | after] </a:t>
            </a:r>
            <a:endParaRPr/>
          </a:p>
          <a:p>
            <a:pPr indent="0" lvl="0" marL="0" rtl="0" algn="l">
              <a:spcBef>
                <a:spcPts val="640"/>
              </a:spcBef>
              <a:spcAft>
                <a:spcPts val="0"/>
              </a:spcAft>
              <a:buClr>
                <a:schemeClr val="dk1"/>
              </a:buClr>
              <a:buSzPts val="3200"/>
              <a:buNone/>
            </a:pPr>
            <a:r>
              <a:rPr lang="en-US"/>
              <a:t>{insert | update | delete} </a:t>
            </a:r>
            <a:endParaRPr/>
          </a:p>
          <a:p>
            <a:pPr indent="0" lvl="0" marL="0" rtl="0" algn="l">
              <a:spcBef>
                <a:spcPts val="640"/>
              </a:spcBef>
              <a:spcAft>
                <a:spcPts val="0"/>
              </a:spcAft>
              <a:buClr>
                <a:schemeClr val="dk1"/>
              </a:buClr>
              <a:buSzPts val="3200"/>
              <a:buNone/>
            </a:pPr>
            <a:r>
              <a:rPr lang="en-US"/>
              <a:t>on [table_name] </a:t>
            </a:r>
            <a:endParaRPr/>
          </a:p>
          <a:p>
            <a:pPr indent="0" lvl="0" marL="0" rtl="0" algn="l">
              <a:spcBef>
                <a:spcPts val="640"/>
              </a:spcBef>
              <a:spcAft>
                <a:spcPts val="0"/>
              </a:spcAft>
              <a:buClr>
                <a:schemeClr val="dk1"/>
              </a:buClr>
              <a:buSzPts val="3200"/>
              <a:buNone/>
            </a:pPr>
            <a:r>
              <a:rPr lang="en-US"/>
              <a:t>[for each row] </a:t>
            </a:r>
            <a:endParaRPr/>
          </a:p>
          <a:p>
            <a:pPr indent="0" lvl="0" marL="0" rtl="0" algn="l">
              <a:spcBef>
                <a:spcPts val="640"/>
              </a:spcBef>
              <a:spcAft>
                <a:spcPts val="0"/>
              </a:spcAft>
              <a:buClr>
                <a:schemeClr val="dk1"/>
              </a:buClr>
              <a:buSzPts val="3200"/>
              <a:buNone/>
            </a:pPr>
            <a:r>
              <a:rPr lang="en-US"/>
              <a:t>[trigger_body]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Explanation of syntax:</a:t>
            </a:r>
            <a:endParaRPr/>
          </a:p>
        </p:txBody>
      </p:sp>
      <p:sp>
        <p:nvSpPr>
          <p:cNvPr id="101" name="Google Shape;10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create trigger [trigger_name]: Creates or replaces an existing trigger with the trigger_name.</a:t>
            </a:r>
            <a:endParaRPr/>
          </a:p>
          <a:p>
            <a:pPr indent="-342900" lvl="0" marL="342900" rtl="0" algn="l">
              <a:spcBef>
                <a:spcPts val="640"/>
              </a:spcBef>
              <a:spcAft>
                <a:spcPts val="0"/>
              </a:spcAft>
              <a:buClr>
                <a:schemeClr val="dk1"/>
              </a:buClr>
              <a:buSzPts val="3200"/>
              <a:buChar char="●"/>
            </a:pPr>
            <a:r>
              <a:rPr lang="en-US"/>
              <a:t>[before | after]: This specifies when the trigger will be executed.</a:t>
            </a:r>
            <a:endParaRPr/>
          </a:p>
          <a:p>
            <a:pPr indent="-342900" lvl="0" marL="342900" rtl="0" algn="l">
              <a:spcBef>
                <a:spcPts val="640"/>
              </a:spcBef>
              <a:spcAft>
                <a:spcPts val="0"/>
              </a:spcAft>
              <a:buClr>
                <a:schemeClr val="dk1"/>
              </a:buClr>
              <a:buSzPts val="3200"/>
              <a:buChar char="●"/>
            </a:pPr>
            <a:r>
              <a:rPr lang="en-US"/>
              <a:t>{insert | update | delete}: This specifies the DML operation.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07" name="Google Shape;10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on [table_name]: This specifies the name of the table associated with the trigger.</a:t>
            </a:r>
            <a:endParaRPr/>
          </a:p>
          <a:p>
            <a:pPr indent="-342900" lvl="0" marL="342900" rtl="0" algn="l">
              <a:spcBef>
                <a:spcPts val="640"/>
              </a:spcBef>
              <a:spcAft>
                <a:spcPts val="0"/>
              </a:spcAft>
              <a:buClr>
                <a:schemeClr val="dk1"/>
              </a:buClr>
              <a:buSzPts val="3200"/>
              <a:buChar char="●"/>
            </a:pPr>
            <a:r>
              <a:rPr lang="en-US"/>
              <a:t>[for each row]: This specifies a row-level trigger, i.e., the trigger will be executed for each row being affected.</a:t>
            </a:r>
            <a:endParaRPr/>
          </a:p>
          <a:p>
            <a:pPr indent="-342900" lvl="0" marL="342900" rtl="0" algn="l">
              <a:spcBef>
                <a:spcPts val="640"/>
              </a:spcBef>
              <a:spcAft>
                <a:spcPts val="0"/>
              </a:spcAft>
              <a:buClr>
                <a:schemeClr val="dk1"/>
              </a:buClr>
              <a:buSzPts val="3200"/>
              <a:buChar char="●"/>
            </a:pPr>
            <a:r>
              <a:rPr lang="en-US"/>
              <a:t>[trigger_body]: This provides the operation to be performed as trigger is fired</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BEFORE and AFTER of Trigger:</a:t>
            </a:r>
            <a:endParaRPr/>
          </a:p>
        </p:txBody>
      </p:sp>
      <p:sp>
        <p:nvSpPr>
          <p:cNvPr id="113" name="Google Shape;11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BEFORE triggers run the trigger action before the triggering statement is run.</a:t>
            </a:r>
            <a:br>
              <a:rPr lang="en-US"/>
            </a:br>
            <a:r>
              <a:rPr lang="en-US"/>
              <a:t>AFTER triggers run the trigger action after the triggering statement is run.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2014-08-14T04:56:55Z</dcterms:created>
  <dc:creator>admin</dc:creator>
</cp:coreProperties>
</file>