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1" roundtripDataSignature="AMtx7mhWo/FkQKAPbZTdiuezxpbJaSk9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71A23B-3F26-4929-A6AB-D79C4DDDA5E6}">
  <a:tblStyle styleId="{4671A23B-3F26-4929-A6AB-D79C4DDDA5E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b8e95dcb5d_0_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1b8e95dcb5d_0_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1b8e95dcb5d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b8e95dcb5d_0_39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1b8e95dcb5d_0_3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1b8e95dcb5d_0_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b8e95dcb5d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b8e95dcb5d_0_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g1b8e95dcb5d_0_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g1b8e95dcb5d_0_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1b8e95dcb5d_0_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b8e95dcb5d_0_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b8e95dcb5d_0_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1b8e95dcb5d_0_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b8e95dcb5d_0_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b8e95dcb5d_0_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1b8e95dcb5d_0_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b8e95dcb5d_0_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b8e95dcb5d_0_1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1b8e95dcb5d_0_1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1b8e95dcb5d_0_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b8e95dcb5d_0_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1b8e95dcb5d_0_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b8e95dcb5d_0_2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1b8e95dcb5d_0_2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1b8e95dcb5d_0_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b8e95dcb5d_0_2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1b8e95dcb5d_0_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b8e95dcb5d_0_3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b8e95dcb5d_0_3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1b8e95dcb5d_0_3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1b8e95dcb5d_0_3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1b8e95dcb5d_0_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b8e95dcb5d_0_3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1b8e95dcb5d_0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b8e95dcb5d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b8e95dcb5d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1b8e95dcb5d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685800" y="609600"/>
            <a:ext cx="8206680" cy="526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DBMS</a:t>
            </a:r>
            <a:br>
              <a:rPr lang="en-US"/>
            </a:br>
            <a:br>
              <a:rPr lang="en-US"/>
            </a:br>
            <a:r>
              <a:rPr lang="en-US" sz="2700"/>
              <a:t>Integrity Constraints </a:t>
            </a:r>
            <a:br>
              <a:rPr lang="en-US"/>
            </a:br>
            <a:br>
              <a:rPr lang="en-US"/>
            </a:br>
            <a:r>
              <a:rPr lang="en-US"/>
              <a:t>					</a:t>
            </a:r>
            <a:br>
              <a:rPr lang="en-US"/>
            </a:br>
            <a:br>
              <a:rPr lang="en-US"/>
            </a:br>
            <a:endParaRPr sz="2000"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1. Domain Integrity </a:t>
            </a:r>
            <a:br>
              <a:rPr lang="en-US" sz="4000"/>
            </a:br>
            <a:r>
              <a:rPr lang="en-US" sz="4000"/>
              <a:t>(Not Null)</a:t>
            </a:r>
            <a:endParaRPr sz="4000"/>
          </a:p>
        </p:txBody>
      </p:sp>
      <p:sp>
        <p:nvSpPr>
          <p:cNvPr id="119" name="Google Shape;119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This constraint ensures all rows in the table contain a definite value for the column which is specified as not null. </a:t>
            </a:r>
            <a:endParaRPr sz="2200"/>
          </a:p>
          <a:p>
            <a:pPr indent="-3302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Which means a </a:t>
            </a:r>
            <a:r>
              <a:rPr lang="en-US" sz="2200">
                <a:solidFill>
                  <a:srgbClr val="FF0000"/>
                </a:solidFill>
              </a:rPr>
              <a:t>null value is not allowed.</a:t>
            </a:r>
            <a:endParaRPr sz="2200">
              <a:solidFill>
                <a:srgbClr val="FF0000"/>
              </a:solidFill>
            </a:endParaRPr>
          </a:p>
          <a:p>
            <a:pPr indent="-3302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By default, a column can hold NULL values. </a:t>
            </a:r>
            <a:endParaRPr sz="2200"/>
          </a:p>
          <a:p>
            <a:pPr indent="-3302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If you do not want a column to have a NULL value, then you need to define such a constraint on this column specifying that NULL is now not allowed for that column.</a:t>
            </a:r>
            <a:endParaRPr sz="2200"/>
          </a:p>
          <a:p>
            <a:pPr indent="-3302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A NULL is not the same as no data, rather, it represents unknown data.</a:t>
            </a:r>
            <a:endParaRPr sz="22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Example</a:t>
            </a:r>
            <a:endParaRPr/>
          </a:p>
        </p:txBody>
      </p:sp>
      <p:sp>
        <p:nvSpPr>
          <p:cNvPr id="125" name="Google Shape;125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CREATE TABLE employee</a:t>
            </a:r>
            <a:br>
              <a:rPr lang="en-US"/>
            </a:br>
            <a:r>
              <a:rPr lang="en-US"/>
              <a:t>( id number(5),</a:t>
            </a:r>
            <a:br>
              <a:rPr lang="en-US"/>
            </a:br>
            <a:r>
              <a:rPr lang="en-US"/>
              <a:t>name char(20) </a:t>
            </a:r>
            <a:r>
              <a:rPr lang="en-US">
                <a:solidFill>
                  <a:srgbClr val="FF0000"/>
                </a:solidFill>
              </a:rPr>
              <a:t>NOT NULL,</a:t>
            </a:r>
            <a:br>
              <a:rPr lang="en-US"/>
            </a:br>
            <a:r>
              <a:rPr lang="en-US"/>
              <a:t>dept char(10),</a:t>
            </a:r>
            <a:br>
              <a:rPr lang="en-US"/>
            </a:br>
            <a:r>
              <a:rPr lang="en-US"/>
              <a:t>age number(2),</a:t>
            </a:r>
            <a:br>
              <a:rPr lang="en-US"/>
            </a:br>
            <a:r>
              <a:rPr lang="en-US"/>
              <a:t>salary number(10),</a:t>
            </a:r>
            <a:br>
              <a:rPr lang="en-US"/>
            </a:br>
            <a:r>
              <a:rPr lang="en-US"/>
              <a:t>location char(10)</a:t>
            </a:r>
            <a:br>
              <a:rPr lang="en-US"/>
            </a:br>
            <a:r>
              <a:rPr lang="en-US"/>
              <a:t>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more example</a:t>
            </a:r>
            <a:endParaRPr/>
          </a:p>
        </p:txBody>
      </p:sp>
      <p:sp>
        <p:nvSpPr>
          <p:cNvPr id="131" name="Google Shape;131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TABLE CUSTOMERS( 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ID INT NOT NULL, 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NAME VARCHAR (20) NOT NULL, 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AGE INT NOT NULL, 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ADDRESS CHAR (25) , 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SALARY DECIMAL (18, 2), 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PRIMARY KEY (ID) );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If CUSTOMERS table has </a:t>
            </a:r>
            <a:r>
              <a:rPr lang="en-US" sz="2800">
                <a:solidFill>
                  <a:srgbClr val="FF0000"/>
                </a:solidFill>
              </a:rPr>
              <a:t>already been created,</a:t>
            </a:r>
            <a:r>
              <a:rPr lang="en-US" sz="2800"/>
              <a:t> then to add a NOT NULL constraint to the SALARY column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ALTER TABLE CUSTOMERS MODIFY Age INT NOT NULL;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1. Domain Integrity</a:t>
            </a:r>
            <a:br>
              <a:rPr lang="en-US" sz="4000"/>
            </a:br>
            <a:r>
              <a:rPr lang="en-US" sz="4000"/>
              <a:t>(Check)</a:t>
            </a:r>
            <a:endParaRPr sz="4000"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Using this constraint, we can specify a condition for a field, which should be satisfied at the time of entering values for this field.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CREATE TABLE </a:t>
            </a:r>
            <a:r>
              <a:rPr b="1" lang="en-US" sz="2800"/>
              <a:t>Student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(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ID </a:t>
            </a:r>
            <a:r>
              <a:rPr b="1" lang="en-US" sz="2800"/>
              <a:t>int</a:t>
            </a:r>
            <a:r>
              <a:rPr lang="en-US" sz="2800"/>
              <a:t>(6) NOT NULL,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NAME </a:t>
            </a:r>
            <a:r>
              <a:rPr b="1" lang="en-US" sz="2800"/>
              <a:t>varchar</a:t>
            </a:r>
            <a:r>
              <a:rPr lang="en-US" sz="2800"/>
              <a:t>(10) NOT NULL,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AGE int </a:t>
            </a:r>
            <a:r>
              <a:rPr lang="en-US" sz="2800">
                <a:solidFill>
                  <a:srgbClr val="FF0000"/>
                </a:solidFill>
              </a:rPr>
              <a:t>NOT NULL </a:t>
            </a:r>
            <a:r>
              <a:rPr b="1" lang="en-US" sz="2800">
                <a:solidFill>
                  <a:srgbClr val="FF00FF"/>
                </a:solidFill>
              </a:rPr>
              <a:t>CHECK</a:t>
            </a:r>
            <a:r>
              <a:rPr lang="en-US" sz="2800">
                <a:solidFill>
                  <a:srgbClr val="FF00FF"/>
                </a:solidFill>
              </a:rPr>
              <a:t> (AGE &gt;= 18)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ALTER TABLE Persons</a:t>
            </a:r>
            <a:br>
              <a:rPr lang="en-US"/>
            </a:br>
            <a:r>
              <a:rPr lang="en-US"/>
              <a:t>ADD CHECK (Age&gt;=18);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CREATE TABLE employee</a:t>
            </a:r>
            <a:endParaRPr/>
          </a:p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( id number(5) PRIMARY KEY,</a:t>
            </a:r>
            <a:endParaRPr/>
          </a:p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name char(20),</a:t>
            </a:r>
            <a:endParaRPr/>
          </a:p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dept char(10),</a:t>
            </a:r>
            <a:endParaRPr/>
          </a:p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age number(2),</a:t>
            </a:r>
            <a:endParaRPr/>
          </a:p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gender char(1) CHECK (gender in ('M','F')),</a:t>
            </a:r>
            <a:endParaRPr/>
          </a:p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salary number(10),</a:t>
            </a:r>
            <a:endParaRPr/>
          </a:p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location char(10)</a:t>
            </a:r>
            <a:endParaRPr/>
          </a:p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);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Domain Integrity</a:t>
            </a:r>
            <a:br>
              <a:rPr lang="en-US"/>
            </a:br>
            <a:r>
              <a:rPr lang="en-US"/>
              <a:t>(Default)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The DEFAULT constraint provides a </a:t>
            </a:r>
            <a:r>
              <a:rPr lang="en-US">
                <a:solidFill>
                  <a:srgbClr val="FF0000"/>
                </a:solidFill>
              </a:rPr>
              <a:t>default value</a:t>
            </a:r>
            <a:r>
              <a:rPr lang="en-US"/>
              <a:t> to a column when the INSERT INTO statement </a:t>
            </a:r>
            <a:r>
              <a:rPr lang="en-US">
                <a:solidFill>
                  <a:srgbClr val="FF0000"/>
                </a:solidFill>
              </a:rPr>
              <a:t>does not provide a specific value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For example, the following SQL creates a new table called CUSTOMERS and adds five columns. Here, the SALARY column is set to 5000.00 by default, so in case the INSERT INTO statement does not provide a value for this column, then by default this column would be set to 5000.00.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TABLE CUSTOMERS(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 ID   INT              NOT NULL,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 NAME VARCHAR (20)     NOT NULL,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 AGE  INT              NOT NULL,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 ADDRESS  CHAR (25) ,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 SALARY   DECIMAL (18, 2) </a:t>
            </a:r>
            <a:r>
              <a:rPr lang="en-US">
                <a:solidFill>
                  <a:srgbClr val="FF0000"/>
                </a:solidFill>
              </a:rPr>
              <a:t>DEFAULT 5000.00,</a:t>
            </a:r>
            <a:r>
              <a:rPr lang="en-US"/>
              <a:t>       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 PRIMARY KEY (ID)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);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Integrity constraints are a set of rules. It is used to maintain the </a:t>
            </a:r>
            <a:r>
              <a:rPr lang="en-US">
                <a:solidFill>
                  <a:srgbClr val="FF0000"/>
                </a:solidFill>
              </a:rPr>
              <a:t>quality of information.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Integrity constraints ensure that the data insertion, updating, and other processes have to be performed in such a way that </a:t>
            </a:r>
            <a:r>
              <a:rPr lang="en-US">
                <a:solidFill>
                  <a:srgbClr val="FF0000"/>
                </a:solidFill>
              </a:rPr>
              <a:t>data integrity is not affected.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Thus, integrity constraint is used to guard against accidental damage to the database.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TABLE Persons (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ID int NOT NULL,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LastName varchar(255) NOT NULL,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FirstName varchar(255),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Age int,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City varchar(255) </a:t>
            </a:r>
            <a:r>
              <a:rPr lang="en-US">
                <a:solidFill>
                  <a:srgbClr val="FF0000"/>
                </a:solidFill>
              </a:rPr>
              <a:t>DEFAULT ‘Mumbai'</a:t>
            </a:r>
            <a:r>
              <a:rPr lang="en-US"/>
              <a:t>);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TABLE Student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(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ID int(6) NOT NULL,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NAME varchar(10) NOT NULL,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AGE int </a:t>
            </a:r>
            <a:r>
              <a:rPr lang="en-US">
                <a:solidFill>
                  <a:srgbClr val="FF0000"/>
                </a:solidFill>
              </a:rPr>
              <a:t>DEFAULT 18</a:t>
            </a:r>
            <a:endParaRPr>
              <a:solidFill>
                <a:srgbClr val="FF0000"/>
              </a:solidFill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);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2.Entity Integrity</a:t>
            </a:r>
            <a:br>
              <a:rPr lang="en-US" sz="4000"/>
            </a:br>
            <a:r>
              <a:rPr lang="en-US" sz="4000"/>
              <a:t>(Primary Key)</a:t>
            </a:r>
            <a:endParaRPr sz="4000"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Primary Key in SQL is a field which uniquely identifies each row in the table, it is the combination of </a:t>
            </a:r>
            <a:r>
              <a:rPr lang="en-US">
                <a:solidFill>
                  <a:srgbClr val="FF0000"/>
                </a:solidFill>
              </a:rPr>
              <a:t>NOT NULL and UNIQUE </a:t>
            </a:r>
            <a:r>
              <a:rPr lang="en-US"/>
              <a:t>SQL Constraints.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If a field in a table is specified as a primary key, then the field can not contain NULL values.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Also for this field, the rows should contain unique values.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 primary key is a field in a table which uniquely identifies each row/record in a database table.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 Primary keys must contain unique values. A primary key column cannot have NULL values.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TABLE Student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(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ID int(6) </a:t>
            </a:r>
            <a:r>
              <a:rPr lang="en-US">
                <a:solidFill>
                  <a:srgbClr val="FF0000"/>
                </a:solidFill>
              </a:rPr>
              <a:t>NOT NULL UNIQUE,</a:t>
            </a:r>
            <a:endParaRPr>
              <a:solidFill>
                <a:srgbClr val="FF0000"/>
              </a:solidFill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NAME varchar(10),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ADDRESS varchar(20),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PRIMARY KEY(ID)</a:t>
            </a:r>
            <a:endParaRPr>
              <a:solidFill>
                <a:srgbClr val="FF0000"/>
              </a:solidFill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);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TABLE Persons (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ID int NOT NULL PRIMARY KEY,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LastName varchar(255) NOT NULL,</a:t>
            </a:r>
            <a:endParaRPr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FirstName varchar(255),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Age int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);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2.Entity Integrity</a:t>
            </a:r>
            <a:br>
              <a:rPr lang="en-US"/>
            </a:br>
            <a:r>
              <a:rPr lang="en-US"/>
              <a:t>(Unique)</a:t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The unique SQL constraint helps to identify each row uniquely, which means a particular column and rows should have unique values. One or more columns can be unique.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TABLE Student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(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ID int(6) NOT NULL UNIQUE,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NAME varchar(10),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ADDRESS varchar(20)</a:t>
            </a:r>
            <a:endParaRPr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);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Referential Integrity </a:t>
            </a:r>
            <a:endParaRPr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SQL Foreign Key is a field in a table which uniquely identifies each row of another table,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 which means this field </a:t>
            </a:r>
            <a:r>
              <a:rPr lang="en-US">
                <a:solidFill>
                  <a:srgbClr val="FF0000"/>
                </a:solidFill>
              </a:rPr>
              <a:t>points to the primary key of another table</a:t>
            </a:r>
            <a:r>
              <a:rPr lang="en-US"/>
              <a:t>, thus creating a link between the two tables.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O_ID</a:t>
            </a:r>
            <a:r>
              <a:rPr lang="en-US"/>
              <a:t>	   ORDER_NO	    C_ID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1		2253			3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2		3325			3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3		4521			2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4		8532			1</a:t>
            </a:r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915016" y="1048312"/>
            <a:ext cx="172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Constraints are the</a:t>
            </a:r>
            <a:r>
              <a:rPr lang="en-US" sz="2200">
                <a:solidFill>
                  <a:srgbClr val="FF0000"/>
                </a:solidFill>
              </a:rPr>
              <a:t> rules</a:t>
            </a:r>
            <a:r>
              <a:rPr lang="en-US" sz="2200"/>
              <a:t> enforced on the </a:t>
            </a:r>
            <a:r>
              <a:rPr lang="en-US" sz="2200">
                <a:solidFill>
                  <a:srgbClr val="FF0000"/>
                </a:solidFill>
              </a:rPr>
              <a:t>data columns</a:t>
            </a:r>
            <a:r>
              <a:rPr lang="en-US" sz="2200"/>
              <a:t> of a table. </a:t>
            </a:r>
            <a:endParaRPr sz="2200"/>
          </a:p>
          <a:p>
            <a:pPr indent="-3048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These are used to limit the type of data that can go </a:t>
            </a:r>
            <a:r>
              <a:rPr lang="en-US" sz="2200">
                <a:solidFill>
                  <a:srgbClr val="FF0000"/>
                </a:solidFill>
              </a:rPr>
              <a:t>into a table. </a:t>
            </a:r>
            <a:endParaRPr sz="2200">
              <a:solidFill>
                <a:srgbClr val="FF0000"/>
              </a:solidFill>
            </a:endParaRPr>
          </a:p>
          <a:p>
            <a:pPr indent="-3048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This ensures the accuracy and reliability of the data in the database.</a:t>
            </a:r>
            <a:endParaRPr sz="2200"/>
          </a:p>
          <a:p>
            <a:pPr indent="-304800" lvl="0" marL="342900" rtl="0" algn="l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Constraints could be either on a column level or a table level.</a:t>
            </a:r>
            <a:endParaRPr sz="2200"/>
          </a:p>
          <a:p>
            <a:pPr indent="-304800" lvl="0" marL="342900" rtl="0" algn="l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The column level constraints are applied only to one column, whereas the table level constraints are applied to the whole table.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u="sng"/>
              <a:t>C_ID</a:t>
            </a:r>
            <a:r>
              <a:rPr lang="en-US"/>
              <a:t>	        NAME		   ADDRESS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1		RAMESH		DELHI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2		SURESH		NOIDA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3		DHARMESH	     GURGAON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CREATE TABLE Orders</a:t>
            </a:r>
            <a:endParaRPr sz="22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(</a:t>
            </a:r>
            <a:endParaRPr sz="22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O_ID int NOT NULL,</a:t>
            </a:r>
            <a:endParaRPr sz="22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ORDER_NO int NOT NULL,</a:t>
            </a:r>
            <a:endParaRPr sz="22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C_ID int,</a:t>
            </a:r>
            <a:endParaRPr sz="22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PRIMARY KEY (O_ID),</a:t>
            </a:r>
            <a:endParaRPr sz="2200"/>
          </a:p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</a:rPr>
              <a:t>FOREIGN KEY (C_ID) REFERENCES Customers(C_ID)</a:t>
            </a:r>
            <a:endParaRPr sz="2200">
              <a:solidFill>
                <a:srgbClr val="FF0000"/>
              </a:solidFill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)</a:t>
            </a:r>
            <a:endParaRPr sz="2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2" name="Google Shape;252;p33"/>
          <p:cNvGraphicFramePr/>
          <p:nvPr/>
        </p:nvGraphicFramePr>
        <p:xfrm>
          <a:off x="539552" y="2060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{4671A23B-3F26-4929-A6AB-D79C4DDDA5E6}</a:tableStyleId>
              </a:tblPr>
              <a:tblGrid>
                <a:gridCol w="2036800"/>
                <a:gridCol w="2036800"/>
                <a:gridCol w="2036800"/>
                <a:gridCol w="2036800"/>
              </a:tblGrid>
              <a:tr h="31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/>
                        <a:t>PersonID</a:t>
                      </a:r>
                      <a:endParaRPr sz="1800" u="sng" cap="none" strike="noStrike"/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LastName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FirstName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Age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1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Hansen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Ola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30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1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Svendson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Tove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23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1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Pettersen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Kari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</a:t>
                      </a:r>
                      <a:endParaRPr/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  <p:graphicFrame>
        <p:nvGraphicFramePr>
          <p:cNvPr id="253" name="Google Shape;253;p33"/>
          <p:cNvGraphicFramePr/>
          <p:nvPr/>
        </p:nvGraphicFramePr>
        <p:xfrm>
          <a:off x="557808" y="44371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{4671A23B-3F26-4929-A6AB-D79C4DDDA5E6}</a:tableStyleId>
              </a:tblPr>
              <a:tblGrid>
                <a:gridCol w="1524000"/>
                <a:gridCol w="1524000"/>
                <a:gridCol w="152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/>
                        <a:t>OrderID</a:t>
                      </a:r>
                      <a:endParaRPr sz="1800" u="sng" cap="none" strike="noStrike"/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OrderNumber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PersonID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77895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44678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22456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/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24562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  <p:sp>
        <p:nvSpPr>
          <p:cNvPr id="254" name="Google Shape;254;p33"/>
          <p:cNvSpPr txBox="1"/>
          <p:nvPr/>
        </p:nvSpPr>
        <p:spPr>
          <a:xfrm>
            <a:off x="899592" y="1628800"/>
            <a:ext cx="1944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899592" y="3923764"/>
            <a:ext cx="1944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CREATE TABLE Order (</a:t>
            </a:r>
            <a:endParaRPr sz="22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    OrderID int NOT NULL,</a:t>
            </a:r>
            <a:endParaRPr sz="22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   OrderNumber int NOT NULL,</a:t>
            </a:r>
            <a:endParaRPr sz="22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    PersonID int,</a:t>
            </a:r>
            <a:endParaRPr sz="22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   PRIMARY KEY (OrderID),</a:t>
            </a:r>
            <a:endParaRPr sz="22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   FOREIGN KEY (PersonID) REFERENCES Person(PersonID)</a:t>
            </a:r>
            <a:endParaRPr sz="22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);</a:t>
            </a:r>
            <a:endParaRPr sz="2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457200" y="2971800"/>
            <a:ext cx="8229600" cy="315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/>
              <a:t>Thank you 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t/>
            </a:r>
            <a:endParaRPr sz="6000"/>
          </a:p>
        </p:txBody>
      </p:sp>
      <p:sp>
        <p:nvSpPr>
          <p:cNvPr id="268" name="Google Shape;268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Integrity Constraint</a:t>
            </a:r>
            <a:endParaRPr/>
          </a:p>
        </p:txBody>
      </p:sp>
      <p:sp>
        <p:nvSpPr>
          <p:cNvPr id="82" name="Google Shape;82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412776"/>
            <a:ext cx="7851741" cy="453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Domain Integrity Constraints</a:t>
            </a:r>
            <a:endParaRPr/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Not Null Constraint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Check Constraint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Default Constraint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Entity Integrity Constraints</a:t>
            </a:r>
            <a:endParaRPr/>
          </a:p>
        </p:txBody>
      </p:sp>
      <p:sp>
        <p:nvSpPr>
          <p:cNvPr id="95" name="Google Shape;95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Primary key constraint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Unique constraint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3.Refrential Integrity Constraints </a:t>
            </a:r>
            <a:endParaRPr/>
          </a:p>
        </p:txBody>
      </p:sp>
      <p:sp>
        <p:nvSpPr>
          <p:cNvPr id="101" name="Google Shape;10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Foreign key constraint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NOT NULL Constraint − Ensures that a column cannot have NULL value.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DEFAULT Constraint − Provides a default value for a column when none is specified.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UNIQUE Constraint − Ensures that all values in a column are different.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PRIMARY Key − Uniquely identifies each row/record in a database table.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FOREIGN Key − Uniquely identifies a row/record in any of the given database table.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CHECK Constraint − The CHECK constraint ensures that all the values in a column satisfies certain conditions.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2014-08-14T04:56:55Z</dcterms:created>
  <dc:creator>admin</dc:creator>
</cp:coreProperties>
</file>