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AFsVODEIuw298CFCuYm6qcvcO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127D38-DFE7-405F-80B5-6331F9470F1E}">
  <a:tblStyle styleId="{27127D38-DFE7-405F-80B5-6331F9470F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40a7bf1a0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c40a7bf1a0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c40a7bf1a0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40a7bf1a0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c40a7bf1a0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c40a7bf1a0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40a7bf1a0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40a7bf1a0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c40a7bf1a0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c40a7bf1a0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c40a7bf1a0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c40a7bf1a0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40a7bf1a0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c40a7bf1a0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40a7bf1a0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c40a7bf1a0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c40a7bf1a0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40a7bf1a0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c40a7bf1a0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c40a7bf1a0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c40a7bf1a0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0a7bf1a0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c40a7bf1a0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40a7bf1a0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c40a7bf1a0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c40a7bf1a0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40a7bf1a0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c40a7bf1a0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40a7bf1a0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c40a7bf1a0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c40a7bf1a0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c40a7bf1a0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c40a7bf1a0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40a7bf1a0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c40a7bf1a0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0a7bf1a0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c40a7bf1a0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c40a7bf1a0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Serial Schedule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Executing T1 after T2</a:t>
            </a:r>
            <a:endParaRPr/>
          </a:p>
        </p:txBody>
      </p:sp>
      <p:graphicFrame>
        <p:nvGraphicFramePr>
          <p:cNvPr id="124" name="Google Shape;124;p10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{27127D38-DFE7-405F-80B5-6331F9470F1E}</a:tableStyleId>
              </a:tblPr>
              <a:tblGrid>
                <a:gridCol w="1954550"/>
                <a:gridCol w="2232250"/>
                <a:gridCol w="936100"/>
                <a:gridCol w="864100"/>
                <a:gridCol w="2242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Initial balance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</a:t>
                      </a:r>
                      <a:r>
                        <a:rPr lang="en-US" sz="1800"/>
                        <a:t>  A*2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B*2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 </a:t>
                      </a:r>
                      <a:r>
                        <a:rPr lang="en-US" sz="1800"/>
                        <a:t> A+100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B+100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Executing T2 after T1</a:t>
            </a:r>
            <a:endParaRPr/>
          </a:p>
        </p:txBody>
      </p:sp>
      <p:graphicFrame>
        <p:nvGraphicFramePr>
          <p:cNvPr id="130" name="Google Shape;130;p11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{27127D38-DFE7-405F-80B5-6331F9470F1E}</a:tableStyleId>
              </a:tblPr>
              <a:tblGrid>
                <a:gridCol w="1954550"/>
                <a:gridCol w="2448275"/>
                <a:gridCol w="1368150"/>
                <a:gridCol w="812700"/>
                <a:gridCol w="164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Operations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INTIAL</a:t>
                      </a:r>
                      <a:r>
                        <a:rPr lang="en-US" sz="1800"/>
                        <a:t> BALANCE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 </a:t>
                      </a:r>
                      <a:r>
                        <a:rPr lang="en-US" sz="1800"/>
                        <a:t> A+100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B+100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</a:t>
                      </a:r>
                      <a:r>
                        <a:rPr lang="en-US" sz="1800"/>
                        <a:t>  A*2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Write(A)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B*2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2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Serial Transaction/ Execution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All transactions execute serially one after the other.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When one transaction executes, no other transaction is allowed to execute.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Characteristics-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Serial schedules are always-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Consistent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Recoverable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Cascadeless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Strict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604963"/>
            <a:ext cx="46005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this schedule,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There are two transactions T1 and T2 executing serially one after the other.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T1 executes first.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After T1 completes its execution, transaction T2 executes.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So, this schedule is an example of a Serial Schedule.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113" y="1604963"/>
            <a:ext cx="5206176" cy="4128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this schedule,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There are two transactions T1 and T2 executing serially one after the other.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T2 executes first.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After T2 completes its execution, transaction T1 executes.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So, this schedule is an example of a Serial Schedule.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Consider two transactions T1 and T2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T1: deposits rs.100 to both accounts A and B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T2: doubles the balance of accounts of A and 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9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{27127D38-DFE7-405F-80B5-6331F9470F1E}</a:tableStyleId>
              </a:tblPr>
              <a:tblGrid>
                <a:gridCol w="21705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 </a:t>
                      </a:r>
                      <a:r>
                        <a:rPr lang="en-US" sz="1800"/>
                        <a:t> A+100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B+100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16" name="Google Shape;116;p9"/>
          <p:cNvGraphicFramePr/>
          <p:nvPr/>
        </p:nvGraphicFramePr>
        <p:xfrm>
          <a:off x="4283968" y="16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{27127D38-DFE7-405F-80B5-6331F9470F1E}</a:tableStyleId>
              </a:tblPr>
              <a:tblGrid>
                <a:gridCol w="1535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&lt;-</a:t>
                      </a:r>
                      <a:r>
                        <a:rPr lang="en-US" sz="1800"/>
                        <a:t>  A*2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Write(A)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Read(B)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 &lt;- B*2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Write(B)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17" name="Google Shape;117;p9"/>
          <p:cNvSpPr txBox="1"/>
          <p:nvPr/>
        </p:nvSpPr>
        <p:spPr>
          <a:xfrm>
            <a:off x="4572000" y="4509120"/>
            <a:ext cx="12961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827584" y="4365104"/>
            <a:ext cx="12241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