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6" roundtripDataSignature="AMtx7mi4/rkwnNHfp5db4z96IeAh+Uh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3E9E64-C196-4C41-B78F-3F70C9FE4ED5}">
  <a:tblStyle styleId="{FF3E9E64-C196-4C41-B78F-3F70C9FE4ED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ba101c3e37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1ba101c3e37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1ba101c3e37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ba101c3e37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1ba101c3e37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1ba101c3e37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ba101c3e37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1ba101c3e37_0_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 name="Google Shape;56;g1ba101c3e37_0_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7" name="Google Shape;57;g1ba101c3e37_0_4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1ba101c3e37_0_4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1ba101c3e37_0_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b="0" i="0" sz="1200" u="none" cap="none" strike="noStrike">
                <a:solidFill>
                  <a:srgbClr val="888888"/>
                </a:solidFill>
                <a:latin typeface="Calibri"/>
                <a:ea typeface="Calibri"/>
                <a:cs typeface="Calibri"/>
                <a:sym typeface="Calibri"/>
              </a:defRPr>
            </a:lvl1pPr>
            <a:lvl2pPr indent="0" lvl="1" marL="0" rtl="0" algn="r">
              <a:spcBef>
                <a:spcPts val="0"/>
              </a:spcBef>
              <a:buNone/>
              <a:defRPr b="0" i="0" sz="1200" u="none" cap="none" strike="noStrike">
                <a:solidFill>
                  <a:srgbClr val="888888"/>
                </a:solidFill>
                <a:latin typeface="Calibri"/>
                <a:ea typeface="Calibri"/>
                <a:cs typeface="Calibri"/>
                <a:sym typeface="Calibri"/>
              </a:defRPr>
            </a:lvl2pPr>
            <a:lvl3pPr indent="0" lvl="2" marL="0" rtl="0" algn="r">
              <a:spcBef>
                <a:spcPts val="0"/>
              </a:spcBef>
              <a:buNone/>
              <a:defRPr b="0" i="0" sz="1200" u="none" cap="none" strike="noStrike">
                <a:solidFill>
                  <a:srgbClr val="888888"/>
                </a:solidFill>
                <a:latin typeface="Calibri"/>
                <a:ea typeface="Calibri"/>
                <a:cs typeface="Calibri"/>
                <a:sym typeface="Calibri"/>
              </a:defRPr>
            </a:lvl3pPr>
            <a:lvl4pPr indent="0" lvl="3" marL="0" rtl="0" algn="r">
              <a:spcBef>
                <a:spcPts val="0"/>
              </a:spcBef>
              <a:buNone/>
              <a:defRPr b="0" i="0" sz="1200" u="none" cap="none" strike="noStrike">
                <a:solidFill>
                  <a:srgbClr val="888888"/>
                </a:solidFill>
                <a:latin typeface="Calibri"/>
                <a:ea typeface="Calibri"/>
                <a:cs typeface="Calibri"/>
                <a:sym typeface="Calibri"/>
              </a:defRPr>
            </a:lvl4pPr>
            <a:lvl5pPr indent="0" lvl="4" marL="0" rtl="0" algn="r">
              <a:spcBef>
                <a:spcPts val="0"/>
              </a:spcBef>
              <a:buNone/>
              <a:defRPr b="0" i="0" sz="1200" u="none" cap="none" strike="noStrike">
                <a:solidFill>
                  <a:srgbClr val="888888"/>
                </a:solidFill>
                <a:latin typeface="Calibri"/>
                <a:ea typeface="Calibri"/>
                <a:cs typeface="Calibri"/>
                <a:sym typeface="Calibri"/>
              </a:defRPr>
            </a:lvl5pPr>
            <a:lvl6pPr indent="0" lvl="5" marL="0" rtl="0" algn="r">
              <a:spcBef>
                <a:spcPts val="0"/>
              </a:spcBef>
              <a:buNone/>
              <a:defRPr b="0" i="0" sz="1200" u="none" cap="none" strike="noStrike">
                <a:solidFill>
                  <a:srgbClr val="888888"/>
                </a:solidFill>
                <a:latin typeface="Calibri"/>
                <a:ea typeface="Calibri"/>
                <a:cs typeface="Calibri"/>
                <a:sym typeface="Calibri"/>
              </a:defRPr>
            </a:lvl6pPr>
            <a:lvl7pPr indent="0" lvl="6" marL="0" rtl="0" algn="r">
              <a:spcBef>
                <a:spcPts val="0"/>
              </a:spcBef>
              <a:buNone/>
              <a:defRPr b="0" i="0" sz="1200" u="none" cap="none" strike="noStrike">
                <a:solidFill>
                  <a:srgbClr val="888888"/>
                </a:solidFill>
                <a:latin typeface="Calibri"/>
                <a:ea typeface="Calibri"/>
                <a:cs typeface="Calibri"/>
                <a:sym typeface="Calibri"/>
              </a:defRPr>
            </a:lvl7pPr>
            <a:lvl8pPr indent="0" lvl="7" marL="0" rtl="0" algn="r">
              <a:spcBef>
                <a:spcPts val="0"/>
              </a:spcBef>
              <a:buNone/>
              <a:defRPr b="0" i="0" sz="1200" u="none" cap="none" strike="noStrike">
                <a:solidFill>
                  <a:srgbClr val="888888"/>
                </a:solidFill>
                <a:latin typeface="Calibri"/>
                <a:ea typeface="Calibri"/>
                <a:cs typeface="Calibri"/>
                <a:sym typeface="Calibri"/>
              </a:defRPr>
            </a:lvl8pPr>
            <a:lvl9pPr indent="0" lvl="8" marL="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ba101c3e37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1ba101c3e37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ba101c3e37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ba101c3e37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1ba101c3e37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ba101c3e37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1ba101c3e37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1ba101c3e37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ba101c3e37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ba101c3e37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1ba101c3e37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ba101c3e37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1ba101c3e37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1ba101c3e37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ba101c3e37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1ba101c3e37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ba101c3e37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ba101c3e37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1ba101c3e37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1ba101c3e37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1ba101c3e37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ba101c3e37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1ba101c3e37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ba101c3e37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1ba101c3e37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1ba101c3e37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s://www.slideshare.net/kosalgeek/database-normalization-1nf-2nf-3nf-bcnf-4nf-5n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s://www.youtube.com/watch?v=xoTyrdT9SZI&amp;t=5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685800" y="609600"/>
            <a:ext cx="8206680" cy="526767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br>
              <a:rPr lang="en-US"/>
            </a:br>
            <a:br>
              <a:rPr lang="en-US"/>
            </a:br>
            <a:br>
              <a:rPr lang="en-US"/>
            </a:br>
            <a:br>
              <a:rPr lang="en-US"/>
            </a:br>
            <a:r>
              <a:rPr lang="en-US"/>
              <a:t>DBMS</a:t>
            </a:r>
            <a:br>
              <a:rPr lang="en-US"/>
            </a:br>
            <a:br>
              <a:rPr lang="en-US"/>
            </a:br>
            <a:br>
              <a:rPr lang="en-US" sz="2700"/>
            </a:br>
            <a:r>
              <a:rPr lang="en-US" sz="2700"/>
              <a:t>Relational Database Design</a:t>
            </a:r>
            <a:br>
              <a:rPr lang="en-US"/>
            </a:br>
            <a:br>
              <a:rPr lang="en-US"/>
            </a:br>
            <a:r>
              <a:rPr lang="en-US"/>
              <a:t>					</a:t>
            </a:r>
            <a:br>
              <a:rPr lang="en-US"/>
            </a:br>
            <a:br>
              <a:rPr lang="en-US"/>
            </a:br>
            <a:endParaRPr sz="2000"/>
          </a:p>
        </p:txBody>
      </p:sp>
      <p:sp>
        <p:nvSpPr>
          <p:cNvPr id="65" name="Google Shape;65;p1"/>
          <p:cNvSpPr/>
          <p:nvPr/>
        </p:nvSpPr>
        <p:spPr>
          <a:xfrm>
            <a:off x="1763331" y="456342"/>
            <a:ext cx="4846904"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3. Dependency of various attributes of relation</a:t>
            </a:r>
            <a:endParaRPr/>
          </a:p>
        </p:txBody>
      </p:sp>
      <p:sp>
        <p:nvSpPr>
          <p:cNvPr id="121" name="Google Shape;121;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Primary key, foreign key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27" name="Google Shape;12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28" name="Google Shape;128;p11"/>
          <p:cNvPicPr preferRelativeResize="0"/>
          <p:nvPr/>
        </p:nvPicPr>
        <p:blipFill rotWithShape="1">
          <a:blip r:embed="rId3">
            <a:alphaModFix/>
          </a:blip>
          <a:srcRect b="0" l="0" r="0" t="0"/>
          <a:stretch/>
        </p:blipFill>
        <p:spPr>
          <a:xfrm>
            <a:off x="1090613" y="1766888"/>
            <a:ext cx="6962775" cy="3324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34" name="Google Shape;134;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Insertion anomaly: If a tuple is inserted in referencing relation and referencing attribute value is not present in referenced attribute, it will not allow inserting in referencing relation. For Example, If we try to insert a record in STUDENT_COURSE with STUD_NO =7, it will not allow.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40" name="Google Shape;140;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Deletion and Updation anomaly: If a tuple is deleted or updated from referenced relation and referenced attribute value is used by referencing attribute in referencing relation, it will not allow deleting the tuple from referenced relation.</a:t>
            </a:r>
            <a:endParaRPr/>
          </a:p>
          <a:p>
            <a:pPr indent="-342900" lvl="0" marL="342900" rtl="0" algn="l">
              <a:spcBef>
                <a:spcPts val="640"/>
              </a:spcBef>
              <a:spcAft>
                <a:spcPts val="0"/>
              </a:spcAft>
              <a:buClr>
                <a:schemeClr val="dk1"/>
              </a:buClr>
              <a:buSzPts val="3200"/>
              <a:buChar char="●"/>
            </a:pPr>
            <a:r>
              <a:rPr lang="en-US"/>
              <a:t> For Example, If we try to delete a record from STUDENT with STUD_NO =1, it will not allow.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4. Loss of Information</a:t>
            </a:r>
            <a:endParaRPr/>
          </a:p>
        </p:txBody>
      </p:sp>
      <p:sp>
        <p:nvSpPr>
          <p:cNvPr id="146" name="Google Shape;146;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Relational database design gives us summary of information in form of tables,</a:t>
            </a:r>
            <a:endParaRPr/>
          </a:p>
          <a:p>
            <a:pPr indent="-342900" lvl="0" marL="342900" rtl="0" algn="l">
              <a:spcBef>
                <a:spcPts val="640"/>
              </a:spcBef>
              <a:spcAft>
                <a:spcPts val="0"/>
              </a:spcAft>
              <a:buClr>
                <a:schemeClr val="dk1"/>
              </a:buClr>
              <a:buSzPts val="3200"/>
              <a:buChar char="●"/>
            </a:pPr>
            <a:r>
              <a:rPr lang="en-US"/>
              <a:t>In that case we may loss some info</a:t>
            </a:r>
            <a:endParaRPr/>
          </a:p>
          <a:p>
            <a:pPr indent="-342900" lvl="0" marL="342900" rtl="0" algn="l">
              <a:spcBef>
                <a:spcPts val="640"/>
              </a:spcBef>
              <a:spcAft>
                <a:spcPts val="0"/>
              </a:spcAft>
              <a:buClr>
                <a:schemeClr val="dk1"/>
              </a:buClr>
              <a:buSzPts val="3200"/>
              <a:buChar char="●"/>
            </a:pPr>
            <a:r>
              <a:rPr lang="en-US"/>
              <a:t>Eg: Every student have different grasping power. </a:t>
            </a:r>
            <a:endParaRPr/>
          </a:p>
          <a:p>
            <a:pPr indent="-285750" lvl="1" marL="742950" rtl="0" algn="l">
              <a:spcBef>
                <a:spcPts val="560"/>
              </a:spcBef>
              <a:spcAft>
                <a:spcPts val="0"/>
              </a:spcAft>
              <a:buClr>
                <a:schemeClr val="dk1"/>
              </a:buClr>
              <a:buSzPts val="2800"/>
              <a:buChar char="○"/>
            </a:pPr>
            <a:r>
              <a:rPr lang="en-US"/>
              <a:t>We can not represent grasping power.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52" name="Google Shape;152;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53" name="Google Shape;153;p15"/>
          <p:cNvPicPr preferRelativeResize="0"/>
          <p:nvPr/>
        </p:nvPicPr>
        <p:blipFill rotWithShape="1">
          <a:blip r:embed="rId3">
            <a:alphaModFix/>
          </a:blip>
          <a:srcRect b="4280" l="0" r="0" t="14300"/>
          <a:stretch/>
        </p:blipFill>
        <p:spPr>
          <a:xfrm>
            <a:off x="683568" y="980728"/>
            <a:ext cx="8128042" cy="49685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59" name="Google Shape;159;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60" name="Google Shape;160;p16"/>
          <p:cNvPicPr preferRelativeResize="0"/>
          <p:nvPr/>
        </p:nvPicPr>
        <p:blipFill rotWithShape="1">
          <a:blip r:embed="rId3">
            <a:alphaModFix/>
          </a:blip>
          <a:srcRect b="5219" l="0" r="0" t="14613"/>
          <a:stretch/>
        </p:blipFill>
        <p:spPr>
          <a:xfrm>
            <a:off x="467544" y="1052736"/>
            <a:ext cx="8048554" cy="484427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66" name="Google Shape;166;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u="sng">
                <a:solidFill>
                  <a:schemeClr val="hlink"/>
                </a:solidFill>
                <a:hlinkClick r:id="rId3"/>
              </a:rPr>
              <a:t>https://www.slideshare.net/kosalgeek/database-normalization-1nf-2nf-3nf-bcnf-4nf-5nf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72" name="Google Shape;172;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29565" lvl="0" marL="342900" rtl="0" algn="l">
              <a:spcBef>
                <a:spcPts val="0"/>
              </a:spcBef>
              <a:spcAft>
                <a:spcPts val="0"/>
              </a:spcAft>
              <a:buClr>
                <a:schemeClr val="dk1"/>
              </a:buClr>
              <a:buSzPct val="100000"/>
              <a:buChar char="●"/>
            </a:pPr>
            <a:r>
              <a:rPr lang="en-US" sz="2800"/>
              <a:t>Update Anomalies happen when the person charged with the task of keeping all the records current and accurate, is asked,</a:t>
            </a:r>
            <a:endParaRPr/>
          </a:p>
          <a:p>
            <a:pPr indent="-329565" lvl="0" marL="342900" rtl="0" algn="l">
              <a:spcBef>
                <a:spcPts val="560"/>
              </a:spcBef>
              <a:spcAft>
                <a:spcPts val="0"/>
              </a:spcAft>
              <a:buClr>
                <a:schemeClr val="dk1"/>
              </a:buClr>
              <a:buSzPct val="100000"/>
              <a:buChar char="●"/>
            </a:pPr>
            <a:r>
              <a:rPr lang="en-US" sz="2800"/>
              <a:t> for example, to change an employee’s title due to a promotion. </a:t>
            </a:r>
            <a:endParaRPr sz="2800"/>
          </a:p>
          <a:p>
            <a:pPr indent="-329565" lvl="0" marL="342900" rtl="0" algn="l">
              <a:spcBef>
                <a:spcPts val="560"/>
              </a:spcBef>
              <a:spcAft>
                <a:spcPts val="0"/>
              </a:spcAft>
              <a:buClr>
                <a:schemeClr val="dk1"/>
              </a:buClr>
              <a:buSzPct val="100000"/>
              <a:buChar char="●"/>
            </a:pPr>
            <a:r>
              <a:rPr lang="en-US" sz="2800"/>
              <a:t>If the data is stored redundantly in the same table, and the person misses any of them, then there will be multiple titles associated with the employee. </a:t>
            </a:r>
            <a:endParaRPr sz="2800"/>
          </a:p>
          <a:p>
            <a:pPr indent="-329565" lvl="0" marL="342900" rtl="0" algn="l">
              <a:spcBef>
                <a:spcPts val="560"/>
              </a:spcBef>
              <a:spcAft>
                <a:spcPts val="0"/>
              </a:spcAft>
              <a:buClr>
                <a:schemeClr val="dk1"/>
              </a:buClr>
              <a:buSzPct val="100000"/>
              <a:buChar char="●"/>
            </a:pPr>
            <a:r>
              <a:rPr lang="en-US" sz="2800"/>
              <a:t>The end user has no way of knowing which is the correct title.</a:t>
            </a:r>
            <a:endParaRPr/>
          </a:p>
          <a:p>
            <a:pPr indent="-165100" lvl="0" marL="342900" rtl="0" algn="l">
              <a:spcBef>
                <a:spcPts val="560"/>
              </a:spcBef>
              <a:spcAft>
                <a:spcPts val="0"/>
              </a:spcAft>
              <a:buClr>
                <a:schemeClr val="dk1"/>
              </a:buClr>
              <a:buSzPct val="100000"/>
              <a:buNone/>
            </a:pPr>
            <a:r>
              <a:t/>
            </a:r>
            <a:endParaRPr sz="2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178" name="Google Shape;178;p19"/>
          <p:cNvGraphicFramePr/>
          <p:nvPr/>
        </p:nvGraphicFramePr>
        <p:xfrm>
          <a:off x="457200" y="1600200"/>
          <a:ext cx="3000000" cy="3000000"/>
        </p:xfrm>
        <a:graphic>
          <a:graphicData uri="http://schemas.openxmlformats.org/drawingml/2006/table">
            <a:tbl>
              <a:tblPr bandRow="1" firstRow="1">
                <a:noFill/>
                <a:tableStyleId>{FF3E9E64-C196-4C41-B78F-3F70C9FE4ED5}</a:tableStyleId>
              </a:tblPr>
              <a:tblGrid>
                <a:gridCol w="2057400"/>
                <a:gridCol w="2057400"/>
                <a:gridCol w="2057400"/>
                <a:gridCol w="2057400"/>
              </a:tblGrid>
              <a:tr h="370850">
                <a:tc>
                  <a:txBody>
                    <a:bodyPr/>
                    <a:lstStyle/>
                    <a:p>
                      <a:pPr indent="0" lvl="0" marL="0" marR="0" rtl="0" algn="l">
                        <a:spcBef>
                          <a:spcPts val="0"/>
                        </a:spcBef>
                        <a:spcAft>
                          <a:spcPts val="0"/>
                        </a:spcAft>
                        <a:buNone/>
                      </a:pPr>
                      <a:r>
                        <a:rPr lang="en-US" sz="1800"/>
                        <a:t>Employee_id</a:t>
                      </a:r>
                      <a:endParaRPr sz="1800"/>
                    </a:p>
                  </a:txBody>
                  <a:tcPr marT="45725" marB="45725" marR="91450" marL="91450"/>
                </a:tc>
                <a:tc>
                  <a:txBody>
                    <a:bodyPr/>
                    <a:lstStyle/>
                    <a:p>
                      <a:pPr indent="0" lvl="0" marL="0" marR="0" rtl="0" algn="l">
                        <a:spcBef>
                          <a:spcPts val="0"/>
                        </a:spcBef>
                        <a:spcAft>
                          <a:spcPts val="0"/>
                        </a:spcAft>
                        <a:buNone/>
                      </a:pPr>
                      <a:r>
                        <a:rPr lang="en-US" sz="1800"/>
                        <a:t>Ename</a:t>
                      </a:r>
                      <a:endParaRPr sz="1800"/>
                    </a:p>
                  </a:txBody>
                  <a:tcPr marT="45725" marB="45725" marR="91450" marL="91450"/>
                </a:tc>
                <a:tc>
                  <a:txBody>
                    <a:bodyPr/>
                    <a:lstStyle/>
                    <a:p>
                      <a:pPr indent="0" lvl="0" marL="0" marR="0" rtl="0" algn="l">
                        <a:spcBef>
                          <a:spcPts val="0"/>
                        </a:spcBef>
                        <a:spcAft>
                          <a:spcPts val="0"/>
                        </a:spcAft>
                        <a:buNone/>
                      </a:pPr>
                      <a:r>
                        <a:rPr lang="en-US" sz="1800"/>
                        <a:t>Etitle</a:t>
                      </a:r>
                      <a:endParaRPr sz="1800"/>
                    </a:p>
                  </a:txBody>
                  <a:tcPr marT="45725" marB="45725" marR="91450" marL="91450"/>
                </a:tc>
                <a:tc>
                  <a:txBody>
                    <a:bodyPr/>
                    <a:lstStyle/>
                    <a:p>
                      <a:pPr indent="0" lvl="0" marL="0" marR="0" rtl="0" algn="l">
                        <a:spcBef>
                          <a:spcPts val="0"/>
                        </a:spcBef>
                        <a:spcAft>
                          <a:spcPts val="0"/>
                        </a:spcAft>
                        <a:buNone/>
                      </a:pPr>
                      <a:r>
                        <a:rPr lang="en-US" sz="1800"/>
                        <a:t>Arrdr</a:t>
                      </a:r>
                      <a:endParaRPr sz="1800"/>
                    </a:p>
                  </a:txBody>
                  <a:tcPr marT="45725" marB="45725" marR="91450" marL="91450"/>
                </a:tc>
              </a:tr>
              <a:tr h="370850">
                <a:tc>
                  <a:txBody>
                    <a:bodyPr/>
                    <a:lstStyle/>
                    <a:p>
                      <a:pPr indent="0" lvl="0" marL="0" marR="0" rtl="0" algn="l">
                        <a:spcBef>
                          <a:spcPts val="0"/>
                        </a:spcBef>
                        <a:spcAft>
                          <a:spcPts val="0"/>
                        </a:spcAft>
                        <a:buNone/>
                      </a:pPr>
                      <a:r>
                        <a:rPr lang="en-US" sz="1800"/>
                        <a:t>001</a:t>
                      </a:r>
                      <a:endParaRPr sz="1800"/>
                    </a:p>
                  </a:txBody>
                  <a:tcPr marT="45725" marB="45725" marR="91450" marL="91450"/>
                </a:tc>
                <a:tc>
                  <a:txBody>
                    <a:bodyPr/>
                    <a:lstStyle/>
                    <a:p>
                      <a:pPr indent="0" lvl="0" marL="0" marR="0" rtl="0" algn="l">
                        <a:spcBef>
                          <a:spcPts val="0"/>
                        </a:spcBef>
                        <a:spcAft>
                          <a:spcPts val="0"/>
                        </a:spcAft>
                        <a:buNone/>
                      </a:pPr>
                      <a:r>
                        <a:rPr lang="en-US" sz="1800"/>
                        <a:t>Rohan</a:t>
                      </a:r>
                      <a:endParaRPr sz="1800"/>
                    </a:p>
                  </a:txBody>
                  <a:tcPr marT="45725" marB="45725" marR="91450" marL="91450"/>
                </a:tc>
                <a:tc>
                  <a:txBody>
                    <a:bodyPr/>
                    <a:lstStyle/>
                    <a:p>
                      <a:pPr indent="0" lvl="0" marL="0" marR="0" rtl="0" algn="l">
                        <a:spcBef>
                          <a:spcPts val="0"/>
                        </a:spcBef>
                        <a:spcAft>
                          <a:spcPts val="0"/>
                        </a:spcAft>
                        <a:buNone/>
                      </a:pPr>
                      <a:r>
                        <a:rPr lang="en-US" sz="1800"/>
                        <a:t>Jr.Clerk</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002</a:t>
                      </a:r>
                      <a:endParaRPr sz="1800"/>
                    </a:p>
                  </a:txBody>
                  <a:tcPr marT="45725" marB="45725" marR="91450" marL="91450"/>
                </a:tc>
                <a:tc>
                  <a:txBody>
                    <a:bodyPr/>
                    <a:lstStyle/>
                    <a:p>
                      <a:pPr indent="0" lvl="0" marL="0" marR="0" rtl="0" algn="l">
                        <a:spcBef>
                          <a:spcPts val="0"/>
                        </a:spcBef>
                        <a:spcAft>
                          <a:spcPts val="0"/>
                        </a:spcAft>
                        <a:buNone/>
                      </a:pPr>
                      <a:r>
                        <a:rPr lang="en-US" sz="1800"/>
                        <a:t>Mohan</a:t>
                      </a:r>
                      <a:endParaRPr sz="1800"/>
                    </a:p>
                  </a:txBody>
                  <a:tcPr marT="45725" marB="45725" marR="91450" marL="91450"/>
                </a:tc>
                <a:tc>
                  <a:txBody>
                    <a:bodyPr/>
                    <a:lstStyle/>
                    <a:p>
                      <a:pPr indent="0" lvl="0" marL="0" marR="0" rtl="0" algn="l">
                        <a:spcBef>
                          <a:spcPts val="0"/>
                        </a:spcBef>
                        <a:spcAft>
                          <a:spcPts val="0"/>
                        </a:spcAft>
                        <a:buNone/>
                      </a:pPr>
                      <a:r>
                        <a:rPr lang="en-US" sz="1800"/>
                        <a:t>Sr.Clerk</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001</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Rohan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Jr.Clerk</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003</a:t>
                      </a:r>
                      <a:endParaRPr sz="1800"/>
                    </a:p>
                  </a:txBody>
                  <a:tcPr marT="45725" marB="45725" marR="91450" marL="91450"/>
                </a:tc>
                <a:tc>
                  <a:txBody>
                    <a:bodyPr/>
                    <a:lstStyle/>
                    <a:p>
                      <a:pPr indent="0" lvl="0" marL="0" marR="0" rtl="0" algn="l">
                        <a:spcBef>
                          <a:spcPts val="0"/>
                        </a:spcBef>
                        <a:spcAft>
                          <a:spcPts val="0"/>
                        </a:spcAft>
                        <a:buNone/>
                      </a:pPr>
                      <a:r>
                        <a:rPr lang="en-US" sz="1800"/>
                        <a:t>Sohan</a:t>
                      </a:r>
                      <a:endParaRPr sz="1800"/>
                    </a:p>
                  </a:txBody>
                  <a:tcPr marT="45725" marB="45725" marR="91450" marL="91450"/>
                </a:tc>
                <a:tc>
                  <a:txBody>
                    <a:bodyPr/>
                    <a:lstStyle/>
                    <a:p>
                      <a:pPr indent="0" lvl="0" marL="0" marR="0" rtl="0" algn="l">
                        <a:spcBef>
                          <a:spcPts val="0"/>
                        </a:spcBef>
                        <a:spcAft>
                          <a:spcPts val="0"/>
                        </a:spcAft>
                        <a:buNone/>
                      </a:pPr>
                      <a:r>
                        <a:rPr lang="en-US" sz="1800"/>
                        <a:t>Manger</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001</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Rohan</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Jr.Clerk</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004</a:t>
                      </a:r>
                      <a:endParaRPr sz="1800"/>
                    </a:p>
                  </a:txBody>
                  <a:tcPr marT="45725" marB="45725" marR="91450" marL="91450"/>
                </a:tc>
                <a:tc>
                  <a:txBody>
                    <a:bodyPr/>
                    <a:lstStyle/>
                    <a:p>
                      <a:pPr indent="0" lvl="0" marL="0" marR="0" rtl="0" algn="l">
                        <a:spcBef>
                          <a:spcPts val="0"/>
                        </a:spcBef>
                        <a:spcAft>
                          <a:spcPts val="0"/>
                        </a:spcAft>
                        <a:buNone/>
                      </a:pPr>
                      <a:r>
                        <a:rPr lang="en-US" sz="1800"/>
                        <a:t>Arohan</a:t>
                      </a:r>
                      <a:endParaRPr sz="1800"/>
                    </a:p>
                  </a:txBody>
                  <a:tcPr marT="45725" marB="45725" marR="91450" marL="91450"/>
                </a:tc>
                <a:tc>
                  <a:txBody>
                    <a:bodyPr/>
                    <a:lstStyle/>
                    <a:p>
                      <a:pPr indent="0" lvl="0" marL="0" marR="0" rtl="0" algn="l">
                        <a:spcBef>
                          <a:spcPts val="0"/>
                        </a:spcBef>
                        <a:spcAft>
                          <a:spcPts val="0"/>
                        </a:spcAft>
                        <a:buNone/>
                      </a:pPr>
                      <a:r>
                        <a:rPr lang="en-US" sz="1800"/>
                        <a:t>Technical manger</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Outline</a:t>
            </a:r>
            <a:endParaRPr/>
          </a:p>
        </p:txBody>
      </p:sp>
      <p:sp>
        <p:nvSpPr>
          <p:cNvPr id="71" name="Google Shape;7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Pitfalls in Relational database design</a:t>
            </a:r>
            <a:endParaRPr/>
          </a:p>
          <a:p>
            <a:pPr indent="-342900" lvl="0" marL="342900" rtl="0" algn="l">
              <a:spcBef>
                <a:spcPts val="640"/>
              </a:spcBef>
              <a:spcAft>
                <a:spcPts val="0"/>
              </a:spcAft>
              <a:buClr>
                <a:schemeClr val="dk1"/>
              </a:buClr>
              <a:buSzPts val="3200"/>
              <a:buChar char="●"/>
            </a:pPr>
            <a:r>
              <a:rPr lang="en-US"/>
              <a:t>Concept of Normalization</a:t>
            </a:r>
            <a:endParaRPr/>
          </a:p>
          <a:p>
            <a:pPr indent="-342900" lvl="0" marL="342900" rtl="0" algn="l">
              <a:spcBef>
                <a:spcPts val="640"/>
              </a:spcBef>
              <a:spcAft>
                <a:spcPts val="0"/>
              </a:spcAft>
              <a:buClr>
                <a:schemeClr val="dk1"/>
              </a:buClr>
              <a:buSzPts val="3200"/>
              <a:buChar char="●"/>
            </a:pPr>
            <a:r>
              <a:rPr lang="en-US"/>
              <a:t>Function Dependencies</a:t>
            </a:r>
            <a:endParaRPr/>
          </a:p>
          <a:p>
            <a:pPr indent="-285750" lvl="1" marL="742950" rtl="0" algn="l">
              <a:spcBef>
                <a:spcPts val="560"/>
              </a:spcBef>
              <a:spcAft>
                <a:spcPts val="0"/>
              </a:spcAft>
              <a:buClr>
                <a:schemeClr val="dk1"/>
              </a:buClr>
              <a:buSzPts val="2800"/>
              <a:buChar char="○"/>
            </a:pPr>
            <a:r>
              <a:rPr lang="en-US"/>
              <a:t>First Normal Form</a:t>
            </a:r>
            <a:endParaRPr/>
          </a:p>
          <a:p>
            <a:pPr indent="-285750" lvl="1" marL="742950" rtl="0" algn="l">
              <a:spcBef>
                <a:spcPts val="560"/>
              </a:spcBef>
              <a:spcAft>
                <a:spcPts val="0"/>
              </a:spcAft>
              <a:buClr>
                <a:schemeClr val="dk1"/>
              </a:buClr>
              <a:buSzPts val="2800"/>
              <a:buChar char="○"/>
            </a:pPr>
            <a:r>
              <a:rPr lang="en-US"/>
              <a:t>2</a:t>
            </a:r>
            <a:r>
              <a:rPr baseline="30000" lang="en-US"/>
              <a:t>nd</a:t>
            </a:r>
            <a:r>
              <a:rPr lang="en-US"/>
              <a:t>,3</a:t>
            </a:r>
            <a:r>
              <a:rPr baseline="30000" lang="en-US"/>
              <a:t>rd</a:t>
            </a:r>
            <a:r>
              <a:rPr lang="en-US"/>
              <a:t>,BCNF</a:t>
            </a:r>
            <a:endParaRPr/>
          </a:p>
          <a:p>
            <a:pPr indent="-285750" lvl="1" marL="742950" rtl="0" algn="l">
              <a:spcBef>
                <a:spcPts val="560"/>
              </a:spcBef>
              <a:spcAft>
                <a:spcPts val="0"/>
              </a:spcAft>
              <a:buClr>
                <a:schemeClr val="dk1"/>
              </a:buClr>
              <a:buSzPts val="2800"/>
              <a:buChar char="○"/>
            </a:pPr>
            <a:r>
              <a:rPr lang="en-US"/>
              <a:t>Multivalued dependencies</a:t>
            </a:r>
            <a:endParaRPr/>
          </a:p>
          <a:p>
            <a:pPr indent="-285750" lvl="1" marL="742950" rtl="0" algn="l">
              <a:spcBef>
                <a:spcPts val="560"/>
              </a:spcBef>
              <a:spcAft>
                <a:spcPts val="0"/>
              </a:spcAft>
              <a:buClr>
                <a:schemeClr val="dk1"/>
              </a:buClr>
              <a:buSzPts val="2800"/>
              <a:buChar char="○"/>
            </a:pPr>
            <a:r>
              <a:rPr lang="en-US"/>
              <a:t>4NF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84" name="Google Shape;184;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Insertion Anomalies</a:t>
            </a:r>
            <a:r>
              <a:rPr lang="en-US"/>
              <a:t> happen when inserting vital data into the database is not possible because other data is not already there.</a:t>
            </a:r>
            <a:endParaRPr/>
          </a:p>
          <a:p>
            <a:pPr indent="-342900" lvl="0" marL="342900" rtl="0" algn="l">
              <a:spcBef>
                <a:spcPts val="640"/>
              </a:spcBef>
              <a:spcAft>
                <a:spcPts val="0"/>
              </a:spcAft>
              <a:buClr>
                <a:schemeClr val="dk1"/>
              </a:buClr>
              <a:buSzPts val="3200"/>
              <a:buChar char="●"/>
            </a:pPr>
            <a:r>
              <a:rPr lang="en-US"/>
              <a:t> For example, if a system is designed to require that a customer be on file before a sale can be made to that customer, but you cannot add a customer until they have bought something, then you have an insert anomaly.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190" name="Google Shape;190;p21"/>
          <p:cNvGraphicFramePr/>
          <p:nvPr/>
        </p:nvGraphicFramePr>
        <p:xfrm>
          <a:off x="457200" y="1600200"/>
          <a:ext cx="3000000" cy="3000000"/>
        </p:xfrm>
        <a:graphic>
          <a:graphicData uri="http://schemas.openxmlformats.org/drawingml/2006/table">
            <a:tbl>
              <a:tblPr bandRow="1" firstRow="1">
                <a:noFill/>
                <a:tableStyleId>{FF3E9E64-C196-4C41-B78F-3F70C9FE4ED5}</a:tableStyleId>
              </a:tblPr>
              <a:tblGrid>
                <a:gridCol w="2743200"/>
                <a:gridCol w="2743200"/>
                <a:gridCol w="2743200"/>
              </a:tblGrid>
              <a:tr h="370850">
                <a:tc>
                  <a:txBody>
                    <a:bodyPr/>
                    <a:lstStyle/>
                    <a:p>
                      <a:pPr indent="0" lvl="0" marL="0" marR="0" rtl="0" algn="l">
                        <a:spcBef>
                          <a:spcPts val="0"/>
                        </a:spcBef>
                        <a:spcAft>
                          <a:spcPts val="0"/>
                        </a:spcAft>
                        <a:buNone/>
                      </a:pPr>
                      <a:r>
                        <a:rPr lang="en-US" sz="1800"/>
                        <a:t>Cid</a:t>
                      </a:r>
                      <a:endParaRPr sz="1800"/>
                    </a:p>
                  </a:txBody>
                  <a:tcPr marT="45725" marB="45725" marR="91450" marL="91450"/>
                </a:tc>
                <a:tc>
                  <a:txBody>
                    <a:bodyPr/>
                    <a:lstStyle/>
                    <a:p>
                      <a:pPr indent="0" lvl="0" marL="0" marR="0" rtl="0" algn="l">
                        <a:spcBef>
                          <a:spcPts val="0"/>
                        </a:spcBef>
                        <a:spcAft>
                          <a:spcPts val="0"/>
                        </a:spcAft>
                        <a:buNone/>
                      </a:pPr>
                      <a:r>
                        <a:rPr lang="en-US" sz="1800"/>
                        <a:t>Custname</a:t>
                      </a:r>
                      <a:endParaRPr sz="1800"/>
                    </a:p>
                  </a:txBody>
                  <a:tcPr marT="45725" marB="45725" marR="91450" marL="91450"/>
                </a:tc>
                <a:tc>
                  <a:txBody>
                    <a:bodyPr/>
                    <a:lstStyle/>
                    <a:p>
                      <a:pPr indent="0" lvl="0" marL="0" marR="0" rtl="0" algn="l">
                        <a:spcBef>
                          <a:spcPts val="0"/>
                        </a:spcBef>
                        <a:spcAft>
                          <a:spcPts val="0"/>
                        </a:spcAft>
                        <a:buNone/>
                      </a:pPr>
                      <a:r>
                        <a:rPr lang="en-US" sz="1800"/>
                        <a:t>sales</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196" name="Google Shape;196;p22"/>
          <p:cNvGraphicFramePr/>
          <p:nvPr/>
        </p:nvGraphicFramePr>
        <p:xfrm>
          <a:off x="457200" y="1600200"/>
          <a:ext cx="3000000" cy="3000000"/>
        </p:xfrm>
        <a:graphic>
          <a:graphicData uri="http://schemas.openxmlformats.org/drawingml/2006/table">
            <a:tbl>
              <a:tblPr bandRow="1" firstRow="1">
                <a:noFill/>
                <a:tableStyleId>{FF3E9E64-C196-4C41-B78F-3F70C9FE4ED5}</a:tableStyleId>
              </a:tblPr>
              <a:tblGrid>
                <a:gridCol w="1645925"/>
                <a:gridCol w="1645925"/>
                <a:gridCol w="1645925"/>
                <a:gridCol w="1645925"/>
                <a:gridCol w="1645925"/>
              </a:tblGrid>
              <a:tr h="370850">
                <a:tc>
                  <a:txBody>
                    <a:bodyPr/>
                    <a:lstStyle/>
                    <a:p>
                      <a:pPr indent="0" lvl="0" marL="0" marR="0" rtl="0" algn="l">
                        <a:spcBef>
                          <a:spcPts val="0"/>
                        </a:spcBef>
                        <a:spcAft>
                          <a:spcPts val="0"/>
                        </a:spcAft>
                        <a:buNone/>
                      </a:pPr>
                      <a:r>
                        <a:rPr lang="en-US" sz="1800"/>
                        <a:t>productid</a:t>
                      </a:r>
                      <a:endParaRPr sz="1800"/>
                    </a:p>
                  </a:txBody>
                  <a:tcPr marT="45725" marB="45725" marR="91450" marL="91450"/>
                </a:tc>
                <a:tc>
                  <a:txBody>
                    <a:bodyPr/>
                    <a:lstStyle/>
                    <a:p>
                      <a:pPr indent="0" lvl="0" marL="0" marR="0" rtl="0" algn="l">
                        <a:spcBef>
                          <a:spcPts val="0"/>
                        </a:spcBef>
                        <a:spcAft>
                          <a:spcPts val="0"/>
                        </a:spcAft>
                        <a:buNone/>
                      </a:pPr>
                      <a:r>
                        <a:rPr lang="en-US" sz="1800"/>
                        <a:t>Product name</a:t>
                      </a:r>
                      <a:endParaRPr sz="1800"/>
                    </a:p>
                  </a:txBody>
                  <a:tcPr marT="45725" marB="45725" marR="91450" marL="91450"/>
                </a:tc>
                <a:tc>
                  <a:txBody>
                    <a:bodyPr/>
                    <a:lstStyle/>
                    <a:p>
                      <a:pPr indent="0" lvl="0" marL="0" marR="0" rtl="0" algn="l">
                        <a:spcBef>
                          <a:spcPts val="0"/>
                        </a:spcBef>
                        <a:spcAft>
                          <a:spcPts val="0"/>
                        </a:spcAft>
                        <a:buNone/>
                      </a:pPr>
                      <a:r>
                        <a:rPr lang="en-US" sz="1800"/>
                        <a:t>Salesmanid</a:t>
                      </a:r>
                      <a:endParaRPr sz="1800"/>
                    </a:p>
                  </a:txBody>
                  <a:tcPr marT="45725" marB="45725" marR="91450" marL="91450"/>
                </a:tc>
                <a:tc>
                  <a:txBody>
                    <a:bodyPr/>
                    <a:lstStyle/>
                    <a:p>
                      <a:pPr indent="0" lvl="0" marL="0" marR="0" rtl="0" algn="l">
                        <a:spcBef>
                          <a:spcPts val="0"/>
                        </a:spcBef>
                        <a:spcAft>
                          <a:spcPts val="0"/>
                        </a:spcAft>
                        <a:buNone/>
                      </a:pPr>
                      <a:r>
                        <a:rPr lang="en-US" sz="1800"/>
                        <a:t>Salse</a:t>
                      </a:r>
                      <a:r>
                        <a:rPr lang="en-US" sz="1800"/>
                        <a:t> name</a:t>
                      </a:r>
                      <a:endParaRPr sz="1800"/>
                    </a:p>
                  </a:txBody>
                  <a:tcPr marT="45725" marB="45725" marR="91450" marL="91450"/>
                </a:tc>
                <a:tc>
                  <a:txBody>
                    <a:bodyPr/>
                    <a:lstStyle/>
                    <a:p>
                      <a:pPr indent="0" lvl="0" marL="0" marR="0" rtl="0" algn="l">
                        <a:spcBef>
                          <a:spcPts val="0"/>
                        </a:spcBef>
                        <a:spcAft>
                          <a:spcPts val="0"/>
                        </a:spcAft>
                        <a:buNone/>
                      </a:pPr>
                      <a:r>
                        <a:rPr lang="en-US" sz="1800"/>
                        <a:t>salary</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02" name="Google Shape;202;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Deletion Anomalies</a:t>
            </a:r>
            <a:r>
              <a:rPr lang="en-US"/>
              <a:t> happen when the deletion of unwanted information causes desired information to be deleted as well.</a:t>
            </a:r>
            <a:endParaRPr/>
          </a:p>
          <a:p>
            <a:pPr indent="-342900" lvl="0" marL="342900" rtl="0" algn="l">
              <a:spcBef>
                <a:spcPts val="640"/>
              </a:spcBef>
              <a:spcAft>
                <a:spcPts val="0"/>
              </a:spcAft>
              <a:buClr>
                <a:schemeClr val="dk1"/>
              </a:buClr>
              <a:buSzPts val="3200"/>
              <a:buChar char="●"/>
            </a:pPr>
            <a:r>
              <a:rPr lang="en-US"/>
              <a:t> For example, if a single database record contains information about a particular product along with information about a salesperson for the company and the salesperson quits, then information about the product is deleted along with salesperson information.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08" name="Google Shape;208;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209" name="Google Shape;209;p24"/>
          <p:cNvPicPr preferRelativeResize="0"/>
          <p:nvPr/>
        </p:nvPicPr>
        <p:blipFill rotWithShape="1">
          <a:blip r:embed="rId3">
            <a:alphaModFix/>
          </a:blip>
          <a:srcRect b="0" l="0" r="0" t="0"/>
          <a:stretch/>
        </p:blipFill>
        <p:spPr>
          <a:xfrm>
            <a:off x="1979713" y="982598"/>
            <a:ext cx="5262860" cy="496668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15" name="Google Shape;215;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u="sng">
                <a:solidFill>
                  <a:schemeClr val="hlink"/>
                </a:solidFill>
                <a:hlinkClick r:id="rId3"/>
              </a:rPr>
              <a:t>https://www.youtube.com/watch?v=xoTyrdT9SZI&amp;t=5s</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21" name="Google Shape;221;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222" name="Google Shape;222;p26"/>
          <p:cNvPicPr preferRelativeResize="0"/>
          <p:nvPr/>
        </p:nvPicPr>
        <p:blipFill rotWithShape="1">
          <a:blip r:embed="rId3">
            <a:alphaModFix/>
          </a:blip>
          <a:srcRect b="54711" l="19906" r="18737" t="12207"/>
          <a:stretch/>
        </p:blipFill>
        <p:spPr>
          <a:xfrm>
            <a:off x="611560" y="347066"/>
            <a:ext cx="7505839" cy="52421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28" name="Google Shape;228;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229" name="Google Shape;229;p27"/>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35" name="Google Shape;235;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236" name="Google Shape;236;p28"/>
          <p:cNvPicPr preferRelativeResize="0"/>
          <p:nvPr/>
        </p:nvPicPr>
        <p:blipFill rotWithShape="1">
          <a:blip r:embed="rId3">
            <a:alphaModFix/>
          </a:blip>
          <a:srcRect b="0" l="0" r="0" t="0"/>
          <a:stretch/>
        </p:blipFill>
        <p:spPr>
          <a:xfrm>
            <a:off x="0" y="0"/>
            <a:ext cx="8988491" cy="68579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42" name="Google Shape;242;p29"/>
          <p:cNvSpPr txBox="1"/>
          <p:nvPr>
            <p:ph idx="1" type="body"/>
          </p:nvPr>
        </p:nvSpPr>
        <p:spPr>
          <a:xfrm>
            <a:off x="457200" y="2971800"/>
            <a:ext cx="8229600" cy="31543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6000"/>
              <a:buNone/>
            </a:pPr>
            <a:r>
              <a:rPr lang="en-US" sz="6000"/>
              <a:t>Thank you !</a:t>
            </a:r>
            <a:endParaRPr/>
          </a:p>
          <a:p>
            <a:pPr indent="0" lvl="0" marL="0" rtl="0" algn="ctr">
              <a:spcBef>
                <a:spcPts val="1200"/>
              </a:spcBef>
              <a:spcAft>
                <a:spcPts val="0"/>
              </a:spcAft>
              <a:buClr>
                <a:schemeClr val="dk1"/>
              </a:buClr>
              <a:buSzPts val="6000"/>
              <a:buNone/>
            </a:pPr>
            <a:r>
              <a:t/>
            </a:r>
            <a:endParaRPr sz="6000"/>
          </a:p>
        </p:txBody>
      </p:sp>
      <p:sp>
        <p:nvSpPr>
          <p:cNvPr id="243" name="Google Shape;24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7" name="Google Shape;7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78" name="Google Shape;78;p3"/>
          <p:cNvPicPr preferRelativeResize="0"/>
          <p:nvPr/>
        </p:nvPicPr>
        <p:blipFill rotWithShape="1">
          <a:blip r:embed="rId3">
            <a:alphaModFix/>
          </a:blip>
          <a:srcRect b="0" l="0" r="0" t="0"/>
          <a:stretch/>
        </p:blipFill>
        <p:spPr>
          <a:xfrm>
            <a:off x="927402" y="692697"/>
            <a:ext cx="6683073" cy="501754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84" name="Google Shape;84;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85" name="Google Shape;85;p4"/>
          <p:cNvPicPr preferRelativeResize="0"/>
          <p:nvPr/>
        </p:nvPicPr>
        <p:blipFill rotWithShape="1">
          <a:blip r:embed="rId3">
            <a:alphaModFix/>
          </a:blip>
          <a:srcRect b="0" l="0" r="0" t="0"/>
          <a:stretch/>
        </p:blipFill>
        <p:spPr>
          <a:xfrm>
            <a:off x="1023312" y="764705"/>
            <a:ext cx="7097373" cy="53285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b="1" lang="en-US"/>
              <a:t>Pitfalls in Relational DB Design</a:t>
            </a:r>
            <a:br>
              <a:rPr b="1" lang="en-US"/>
            </a:br>
            <a:endParaRPr/>
          </a:p>
        </p:txBody>
      </p:sp>
      <p:sp>
        <p:nvSpPr>
          <p:cNvPr id="91" name="Google Shape;91;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bad design may have several properties, including:</a:t>
            </a:r>
            <a:endParaRPr/>
          </a:p>
          <a:p>
            <a:pPr indent="-285750" lvl="1" marL="742950" rtl="0" algn="l">
              <a:spcBef>
                <a:spcPts val="560"/>
              </a:spcBef>
              <a:spcAft>
                <a:spcPts val="0"/>
              </a:spcAft>
              <a:buClr>
                <a:schemeClr val="dk1"/>
              </a:buClr>
              <a:buSzPts val="2800"/>
              <a:buChar char="○"/>
            </a:pPr>
            <a:r>
              <a:rPr lang="en-US"/>
              <a:t>Repetition of information.</a:t>
            </a:r>
            <a:endParaRPr/>
          </a:p>
          <a:p>
            <a:pPr indent="-285750" lvl="1" marL="742950" rtl="0" algn="l">
              <a:spcBef>
                <a:spcPts val="560"/>
              </a:spcBef>
              <a:spcAft>
                <a:spcPts val="0"/>
              </a:spcAft>
              <a:buClr>
                <a:schemeClr val="dk1"/>
              </a:buClr>
              <a:buSzPts val="2800"/>
              <a:buChar char="○"/>
            </a:pPr>
            <a:r>
              <a:rPr lang="en-US"/>
              <a:t>Inability to represent certain information.</a:t>
            </a:r>
            <a:endParaRPr/>
          </a:p>
          <a:p>
            <a:pPr indent="-285750" lvl="1" marL="742950" rtl="0" algn="l">
              <a:spcBef>
                <a:spcPts val="560"/>
              </a:spcBef>
              <a:spcAft>
                <a:spcPts val="0"/>
              </a:spcAft>
              <a:buClr>
                <a:schemeClr val="dk1"/>
              </a:buClr>
              <a:buSzPts val="2800"/>
              <a:buChar char="○"/>
            </a:pPr>
            <a:r>
              <a:rPr lang="en-US"/>
              <a:t>Loss of information</a:t>
            </a:r>
            <a:endParaRPr/>
          </a:p>
          <a:p>
            <a:pPr indent="-285750" lvl="1" marL="742950" rtl="0" algn="l">
              <a:spcBef>
                <a:spcPts val="560"/>
              </a:spcBef>
              <a:spcAft>
                <a:spcPts val="0"/>
              </a:spcAft>
              <a:buClr>
                <a:schemeClr val="dk1"/>
              </a:buClr>
              <a:buSzPts val="2800"/>
              <a:buChar char="○"/>
            </a:pPr>
            <a:r>
              <a:rPr lang="en-US"/>
              <a:t>Dependency of various attributes of relation </a:t>
            </a:r>
            <a:endParaRPr/>
          </a:p>
          <a:p>
            <a:pPr indent="-107950" lvl="1" marL="742950" rtl="0" algn="l">
              <a:spcBef>
                <a:spcPts val="56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1. Redundant Data</a:t>
            </a:r>
            <a:endParaRPr/>
          </a:p>
        </p:txBody>
      </p:sp>
      <p:sp>
        <p:nvSpPr>
          <p:cNvPr id="97" name="Google Shape;9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Redundancy is root of many problems.</a:t>
            </a:r>
            <a:endParaRPr/>
          </a:p>
          <a:p>
            <a:pPr indent="-342900" lvl="0" marL="342900" rtl="0" algn="l">
              <a:spcBef>
                <a:spcPts val="640"/>
              </a:spcBef>
              <a:spcAft>
                <a:spcPts val="0"/>
              </a:spcAft>
              <a:buClr>
                <a:schemeClr val="dk1"/>
              </a:buClr>
              <a:buSzPts val="3200"/>
              <a:buChar char="●"/>
            </a:pPr>
            <a:r>
              <a:rPr lang="en-US"/>
              <a:t>Redundant data causes following problems</a:t>
            </a:r>
            <a:endParaRPr/>
          </a:p>
          <a:p>
            <a:pPr indent="-285750" lvl="1" marL="742950" rtl="0" algn="l">
              <a:spcBef>
                <a:spcPts val="560"/>
              </a:spcBef>
              <a:spcAft>
                <a:spcPts val="0"/>
              </a:spcAft>
              <a:buClr>
                <a:schemeClr val="dk1"/>
              </a:buClr>
              <a:buSzPts val="2800"/>
              <a:buChar char="○"/>
            </a:pPr>
            <a:r>
              <a:rPr lang="en-US"/>
              <a:t>Insert delete update anomaly</a:t>
            </a:r>
            <a:endParaRPr/>
          </a:p>
          <a:p>
            <a:pPr indent="-285750" lvl="1" marL="742950" rtl="0" algn="l">
              <a:spcBef>
                <a:spcPts val="560"/>
              </a:spcBef>
              <a:spcAft>
                <a:spcPts val="0"/>
              </a:spcAft>
              <a:buClr>
                <a:schemeClr val="dk1"/>
              </a:buClr>
              <a:buSzPts val="2800"/>
              <a:buChar char="○"/>
            </a:pPr>
            <a:r>
              <a:rPr lang="en-US"/>
              <a:t>Wastage of storage</a:t>
            </a:r>
            <a:endParaRPr/>
          </a:p>
          <a:p>
            <a:pPr indent="-285750" lvl="1" marL="742950" rtl="0" algn="l">
              <a:spcBef>
                <a:spcPts val="560"/>
              </a:spcBef>
              <a:spcAft>
                <a:spcPts val="0"/>
              </a:spcAft>
              <a:buClr>
                <a:schemeClr val="dk1"/>
              </a:buClr>
              <a:buSzPts val="2800"/>
              <a:buChar char="○"/>
            </a:pPr>
            <a:r>
              <a:rPr lang="en-US"/>
              <a:t>Generation of invalid data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103" name="Google Shape;103;p7"/>
          <p:cNvGraphicFramePr/>
          <p:nvPr/>
        </p:nvGraphicFramePr>
        <p:xfrm>
          <a:off x="457200" y="1600200"/>
          <a:ext cx="3000000" cy="3000000"/>
        </p:xfrm>
        <a:graphic>
          <a:graphicData uri="http://schemas.openxmlformats.org/drawingml/2006/table">
            <a:tbl>
              <a:tblPr bandRow="1" firstRow="1">
                <a:noFill/>
                <a:tableStyleId>{FF3E9E64-C196-4C41-B78F-3F70C9FE4ED5}</a:tableStyleId>
              </a:tblPr>
              <a:tblGrid>
                <a:gridCol w="1371600"/>
                <a:gridCol w="1371600"/>
                <a:gridCol w="1371600"/>
                <a:gridCol w="1371600"/>
                <a:gridCol w="1371600"/>
                <a:gridCol w="1371600"/>
              </a:tblGrid>
              <a:tr h="370850">
                <a:tc>
                  <a:txBody>
                    <a:bodyPr/>
                    <a:lstStyle/>
                    <a:p>
                      <a:pPr indent="0" lvl="0" marL="0" marR="0" rtl="0" algn="l">
                        <a:spcBef>
                          <a:spcPts val="0"/>
                        </a:spcBef>
                        <a:spcAft>
                          <a:spcPts val="0"/>
                        </a:spcAft>
                        <a:buNone/>
                      </a:pPr>
                      <a:r>
                        <a:rPr lang="en-US" sz="1800" u="none" cap="none" strike="noStrike"/>
                        <a:t>Eid</a:t>
                      </a:r>
                      <a:endParaRPr sz="1800"/>
                    </a:p>
                  </a:txBody>
                  <a:tcPr marT="45725" marB="45725" marR="91450" marL="91450"/>
                </a:tc>
                <a:tc>
                  <a:txBody>
                    <a:bodyPr/>
                    <a:lstStyle/>
                    <a:p>
                      <a:pPr indent="0" lvl="0" marL="0" marR="0" rtl="0" algn="l">
                        <a:spcBef>
                          <a:spcPts val="0"/>
                        </a:spcBef>
                        <a:spcAft>
                          <a:spcPts val="0"/>
                        </a:spcAft>
                        <a:buNone/>
                      </a:pPr>
                      <a:r>
                        <a:rPr lang="en-US" sz="1800"/>
                        <a:t>Ename</a:t>
                      </a:r>
                      <a:endParaRPr sz="1800"/>
                    </a:p>
                  </a:txBody>
                  <a:tcPr marT="45725" marB="45725" marR="91450" marL="91450"/>
                </a:tc>
                <a:tc>
                  <a:txBody>
                    <a:bodyPr/>
                    <a:lstStyle/>
                    <a:p>
                      <a:pPr indent="0" lvl="0" marL="0" marR="0" rtl="0" algn="l">
                        <a:spcBef>
                          <a:spcPts val="0"/>
                        </a:spcBef>
                        <a:spcAft>
                          <a:spcPts val="0"/>
                        </a:spcAft>
                        <a:buNone/>
                      </a:pPr>
                      <a:r>
                        <a:rPr lang="en-US" sz="1800"/>
                        <a:t>Addr</a:t>
                      </a:r>
                      <a:endParaRPr sz="1800"/>
                    </a:p>
                  </a:txBody>
                  <a:tcPr marT="45725" marB="45725" marR="91450" marL="91450"/>
                </a:tc>
                <a:tc>
                  <a:txBody>
                    <a:bodyPr/>
                    <a:lstStyle/>
                    <a:p>
                      <a:pPr indent="0" lvl="0" marL="0" marR="0" rtl="0" algn="l">
                        <a:spcBef>
                          <a:spcPts val="0"/>
                        </a:spcBef>
                        <a:spcAft>
                          <a:spcPts val="0"/>
                        </a:spcAft>
                        <a:buNone/>
                      </a:pPr>
                      <a:r>
                        <a:rPr lang="en-US" sz="1800"/>
                        <a:t>Proj_id</a:t>
                      </a:r>
                      <a:endParaRPr sz="1800"/>
                    </a:p>
                  </a:txBody>
                  <a:tcPr marT="45725" marB="45725" marR="91450" marL="91450"/>
                </a:tc>
                <a:tc>
                  <a:txBody>
                    <a:bodyPr/>
                    <a:lstStyle/>
                    <a:p>
                      <a:pPr indent="0" lvl="0" marL="0" marR="0" rtl="0" algn="l">
                        <a:spcBef>
                          <a:spcPts val="0"/>
                        </a:spcBef>
                        <a:spcAft>
                          <a:spcPts val="0"/>
                        </a:spcAft>
                        <a:buNone/>
                      </a:pPr>
                      <a:r>
                        <a:rPr lang="en-US" sz="1800"/>
                        <a:t>Project</a:t>
                      </a:r>
                      <a:endParaRPr sz="1800"/>
                    </a:p>
                  </a:txBody>
                  <a:tcPr marT="45725" marB="45725" marR="91450" marL="91450"/>
                </a:tc>
                <a:tc>
                  <a:txBody>
                    <a:bodyPr/>
                    <a:lstStyle/>
                    <a:p>
                      <a:pPr indent="0" lvl="0" marL="0" marR="0" rtl="0" algn="l">
                        <a:spcBef>
                          <a:spcPts val="0"/>
                        </a:spcBef>
                        <a:spcAft>
                          <a:spcPts val="0"/>
                        </a:spcAft>
                        <a:buNone/>
                      </a:pPr>
                      <a:r>
                        <a:rPr lang="en-US" sz="1800"/>
                        <a:t>Salary</a:t>
                      </a:r>
                      <a:endParaRPr sz="1800"/>
                    </a:p>
                  </a:txBody>
                  <a:tcPr marT="45725" marB="45725" marR="91450" marL="91450"/>
                </a:tc>
              </a:tr>
              <a:tr h="3708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Rohan</a:t>
                      </a:r>
                      <a:endParaRPr sz="1800"/>
                    </a:p>
                  </a:txBody>
                  <a:tcPr marT="45725" marB="45725" marR="91450" marL="91450"/>
                </a:tc>
                <a:tc>
                  <a:txBody>
                    <a:bodyPr/>
                    <a:lstStyle/>
                    <a:p>
                      <a:pPr indent="0" lvl="0" marL="0" marR="0" rtl="0" algn="l">
                        <a:spcBef>
                          <a:spcPts val="0"/>
                        </a:spcBef>
                        <a:spcAft>
                          <a:spcPts val="0"/>
                        </a:spcAft>
                        <a:buNone/>
                      </a:pPr>
                      <a:r>
                        <a:rPr lang="en-US" sz="1800"/>
                        <a:t>VIRAR</a:t>
                      </a:r>
                      <a:endParaRPr sz="1800"/>
                    </a:p>
                  </a:txBody>
                  <a:tcPr marT="45725" marB="45725" marR="91450" marL="91450"/>
                </a:tc>
                <a:tc>
                  <a:txBody>
                    <a:bodyPr/>
                    <a:lstStyle/>
                    <a:p>
                      <a:pPr indent="0" lvl="0" marL="0" marR="0" rtl="0" algn="l">
                        <a:spcBef>
                          <a:spcPts val="0"/>
                        </a:spcBef>
                        <a:spcAft>
                          <a:spcPts val="0"/>
                        </a:spcAft>
                        <a:buNone/>
                      </a:pPr>
                      <a:r>
                        <a:rPr lang="en-US" sz="1800"/>
                        <a:t>12</a:t>
                      </a:r>
                      <a:endParaRPr sz="1800"/>
                    </a:p>
                  </a:txBody>
                  <a:tcPr marT="45725" marB="45725" marR="91450" marL="91450"/>
                </a:tc>
                <a:tc>
                  <a:txBody>
                    <a:bodyPr/>
                    <a:lstStyle/>
                    <a:p>
                      <a:pPr indent="0" lvl="0" marL="0" marR="0" rtl="0" algn="l">
                        <a:spcBef>
                          <a:spcPts val="0"/>
                        </a:spcBef>
                        <a:spcAft>
                          <a:spcPts val="0"/>
                        </a:spcAft>
                        <a:buNone/>
                      </a:pPr>
                      <a:r>
                        <a:rPr lang="en-US" sz="1800"/>
                        <a:t>YACC</a:t>
                      </a:r>
                      <a:endParaRPr sz="1800"/>
                    </a:p>
                  </a:txBody>
                  <a:tcPr marT="45725" marB="45725" marR="91450" marL="91450"/>
                </a:tc>
                <a:tc>
                  <a:txBody>
                    <a:bodyPr/>
                    <a:lstStyle/>
                    <a:p>
                      <a:pPr indent="0" lvl="0" marL="0" marR="0" rtl="0" algn="l">
                        <a:spcBef>
                          <a:spcPts val="0"/>
                        </a:spcBef>
                        <a:spcAft>
                          <a:spcPts val="0"/>
                        </a:spcAft>
                        <a:buNone/>
                      </a:pPr>
                      <a:r>
                        <a:rPr lang="en-US" sz="1800"/>
                        <a:t>10K</a:t>
                      </a:r>
                      <a:endParaRPr sz="1800"/>
                    </a:p>
                  </a:txBody>
                  <a:tcPr marT="45725" marB="45725" marR="91450" marL="91450"/>
                </a:tc>
              </a:tr>
              <a:tr h="37085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Mohan</a:t>
                      </a:r>
                      <a:endParaRPr sz="1800"/>
                    </a:p>
                  </a:txBody>
                  <a:tcPr marT="45725" marB="45725" marR="91450" marL="91450"/>
                </a:tc>
                <a:tc>
                  <a:txBody>
                    <a:bodyPr/>
                    <a:lstStyle/>
                    <a:p>
                      <a:pPr indent="0" lvl="0" marL="0" marR="0" rtl="0" algn="l">
                        <a:spcBef>
                          <a:spcPts val="0"/>
                        </a:spcBef>
                        <a:spcAft>
                          <a:spcPts val="0"/>
                        </a:spcAft>
                        <a:buNone/>
                      </a:pPr>
                      <a:r>
                        <a:rPr lang="en-US" sz="1800"/>
                        <a:t>VASAI</a:t>
                      </a:r>
                      <a:endParaRPr sz="1800"/>
                    </a:p>
                  </a:txBody>
                  <a:tcPr marT="45725" marB="45725" marR="91450" marL="91450"/>
                </a:tc>
                <a:tc>
                  <a:txBody>
                    <a:bodyPr/>
                    <a:lstStyle/>
                    <a:p>
                      <a:pPr indent="0" lvl="0" marL="0" marR="0" rtl="0" algn="l">
                        <a:spcBef>
                          <a:spcPts val="0"/>
                        </a:spcBef>
                        <a:spcAft>
                          <a:spcPts val="0"/>
                        </a:spcAft>
                        <a:buNone/>
                      </a:pPr>
                      <a:r>
                        <a:rPr lang="en-US" sz="1800"/>
                        <a:t>23</a:t>
                      </a:r>
                      <a:endParaRPr sz="1800"/>
                    </a:p>
                  </a:txBody>
                  <a:tcPr marT="45725" marB="45725" marR="91450" marL="91450"/>
                </a:tc>
                <a:tc>
                  <a:txBody>
                    <a:bodyPr/>
                    <a:lstStyle/>
                    <a:p>
                      <a:pPr indent="0" lvl="0" marL="0" marR="0" rtl="0" algn="l">
                        <a:spcBef>
                          <a:spcPts val="0"/>
                        </a:spcBef>
                        <a:spcAft>
                          <a:spcPts val="0"/>
                        </a:spcAft>
                        <a:buNone/>
                      </a:pPr>
                      <a:r>
                        <a:rPr lang="en-US" sz="1800"/>
                        <a:t>C</a:t>
                      </a:r>
                      <a:endParaRPr sz="1800"/>
                    </a:p>
                  </a:txBody>
                  <a:tcPr marT="45725" marB="45725" marR="91450" marL="91450"/>
                </a:tc>
                <a:tc>
                  <a:txBody>
                    <a:bodyPr/>
                    <a:lstStyle/>
                    <a:p>
                      <a:pPr indent="0" lvl="0" marL="0" marR="0" rtl="0" algn="l">
                        <a:spcBef>
                          <a:spcPts val="0"/>
                        </a:spcBef>
                        <a:spcAft>
                          <a:spcPts val="0"/>
                        </a:spcAft>
                        <a:buNone/>
                      </a:pPr>
                      <a:r>
                        <a:rPr lang="en-US" sz="1800"/>
                        <a:t>20K</a:t>
                      </a:r>
                      <a:endParaRPr sz="1800"/>
                    </a:p>
                  </a:txBody>
                  <a:tcPr marT="45725" marB="45725" marR="91450" marL="91450"/>
                </a:tc>
              </a:tr>
              <a:tr h="37085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Sohan</a:t>
                      </a:r>
                      <a:endParaRPr sz="1800"/>
                    </a:p>
                  </a:txBody>
                  <a:tcPr marT="45725" marB="45725" marR="91450" marL="91450"/>
                </a:tc>
                <a:tc>
                  <a:txBody>
                    <a:bodyPr/>
                    <a:lstStyle/>
                    <a:p>
                      <a:pPr indent="0" lvl="0" marL="0" marR="0" rtl="0" algn="l">
                        <a:spcBef>
                          <a:spcPts val="0"/>
                        </a:spcBef>
                        <a:spcAft>
                          <a:spcPts val="0"/>
                        </a:spcAft>
                        <a:buNone/>
                      </a:pPr>
                      <a:r>
                        <a:rPr lang="en-US" sz="1800"/>
                        <a:t>Borivali</a:t>
                      </a:r>
                      <a:endParaRPr sz="1800"/>
                    </a:p>
                  </a:txBody>
                  <a:tcPr marT="45725" marB="45725" marR="91450" marL="91450"/>
                </a:tc>
                <a:tc>
                  <a:txBody>
                    <a:bodyPr/>
                    <a:lstStyle/>
                    <a:p>
                      <a:pPr indent="0" lvl="0" marL="0" marR="0" rtl="0" algn="l">
                        <a:spcBef>
                          <a:spcPts val="0"/>
                        </a:spcBef>
                        <a:spcAft>
                          <a:spcPts val="0"/>
                        </a:spcAft>
                        <a:buNone/>
                      </a:pPr>
                      <a:r>
                        <a:rPr lang="en-US" sz="1800"/>
                        <a:t>34</a:t>
                      </a:r>
                      <a:endParaRPr sz="1800"/>
                    </a:p>
                  </a:txBody>
                  <a:tcPr marT="45725" marB="45725" marR="91450" marL="91450"/>
                </a:tc>
                <a:tc>
                  <a:txBody>
                    <a:bodyPr/>
                    <a:lstStyle/>
                    <a:p>
                      <a:pPr indent="0" lvl="0" marL="0" marR="0" rtl="0" algn="l">
                        <a:spcBef>
                          <a:spcPts val="0"/>
                        </a:spcBef>
                        <a:spcAft>
                          <a:spcPts val="0"/>
                        </a:spcAft>
                        <a:buNone/>
                      </a:pPr>
                      <a:r>
                        <a:rPr lang="en-US" sz="1800"/>
                        <a:t>C++</a:t>
                      </a:r>
                      <a:endParaRPr sz="1800"/>
                    </a:p>
                  </a:txBody>
                  <a:tcPr marT="45725" marB="45725" marR="91450" marL="91450"/>
                </a:tc>
                <a:tc>
                  <a:txBody>
                    <a:bodyPr/>
                    <a:lstStyle/>
                    <a:p>
                      <a:pPr indent="0" lvl="0" marL="0" marR="0" rtl="0" algn="l">
                        <a:spcBef>
                          <a:spcPts val="0"/>
                        </a:spcBef>
                        <a:spcAft>
                          <a:spcPts val="0"/>
                        </a:spcAft>
                        <a:buNone/>
                      </a:pPr>
                      <a:r>
                        <a:rPr lang="en-US" sz="1800"/>
                        <a:t>30K</a:t>
                      </a:r>
                      <a:endParaRPr sz="1800"/>
                    </a:p>
                  </a:txBody>
                  <a:tcPr marT="45725" marB="45725" marR="91450" marL="91450"/>
                </a:tc>
              </a:tr>
              <a:tr h="3708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lang="en-US" sz="1800"/>
                        <a:t>Rohan</a:t>
                      </a:r>
                      <a:endParaRPr sz="1800"/>
                    </a:p>
                  </a:txBody>
                  <a:tcPr marT="45725" marB="45725" marR="91450" marL="91450"/>
                </a:tc>
                <a:tc>
                  <a:txBody>
                    <a:bodyPr/>
                    <a:lstStyle/>
                    <a:p>
                      <a:pPr indent="0" lvl="0" marL="0" marR="0" rtl="0" algn="l">
                        <a:spcBef>
                          <a:spcPts val="0"/>
                        </a:spcBef>
                        <a:spcAft>
                          <a:spcPts val="0"/>
                        </a:spcAft>
                        <a:buNone/>
                      </a:pPr>
                      <a:r>
                        <a:rPr lang="en-US" sz="1800"/>
                        <a:t>VIRAR</a:t>
                      </a:r>
                      <a:endParaRPr sz="1800"/>
                    </a:p>
                  </a:txBody>
                  <a:tcPr marT="45725" marB="45725" marR="91450" marL="91450"/>
                </a:tc>
                <a:tc>
                  <a:txBody>
                    <a:bodyPr/>
                    <a:lstStyle/>
                    <a:p>
                      <a:pPr indent="0" lvl="0" marL="0" marR="0" rtl="0" algn="l">
                        <a:spcBef>
                          <a:spcPts val="0"/>
                        </a:spcBef>
                        <a:spcAft>
                          <a:spcPts val="0"/>
                        </a:spcAft>
                        <a:buNone/>
                      </a:pPr>
                      <a:r>
                        <a:rPr lang="en-US" sz="1800"/>
                        <a:t>45</a:t>
                      </a:r>
                      <a:endParaRPr sz="1800"/>
                    </a:p>
                  </a:txBody>
                  <a:tcPr marT="45725" marB="45725" marR="91450" marL="91450"/>
                </a:tc>
                <a:tc>
                  <a:txBody>
                    <a:bodyPr/>
                    <a:lstStyle/>
                    <a:p>
                      <a:pPr indent="0" lvl="0" marL="0" marR="0" rtl="0" algn="l">
                        <a:spcBef>
                          <a:spcPts val="0"/>
                        </a:spcBef>
                        <a:spcAft>
                          <a:spcPts val="0"/>
                        </a:spcAft>
                        <a:buNone/>
                      </a:pPr>
                      <a:r>
                        <a:rPr lang="en-US" sz="1800"/>
                        <a:t>JAVA</a:t>
                      </a:r>
                      <a:endParaRPr sz="1800"/>
                    </a:p>
                  </a:txBody>
                  <a:tcPr marT="45725" marB="45725" marR="91450" marL="91450"/>
                </a:tc>
                <a:tc>
                  <a:txBody>
                    <a:bodyPr/>
                    <a:lstStyle/>
                    <a:p>
                      <a:pPr indent="0" lvl="0" marL="0" marR="0" rtl="0" algn="l">
                        <a:spcBef>
                          <a:spcPts val="0"/>
                        </a:spcBef>
                        <a:spcAft>
                          <a:spcPts val="0"/>
                        </a:spcAft>
                        <a:buNone/>
                      </a:pPr>
                      <a:r>
                        <a:rPr lang="en-US" sz="1800"/>
                        <a:t>10K</a:t>
                      </a:r>
                      <a:endParaRPr sz="1800"/>
                    </a:p>
                  </a:txBody>
                  <a:tcPr marT="45725" marB="45725" marR="91450" marL="91450"/>
                </a:tc>
              </a:tr>
              <a:tr h="37085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spcBef>
                          <a:spcPts val="0"/>
                        </a:spcBef>
                        <a:spcAft>
                          <a:spcPts val="0"/>
                        </a:spcAft>
                        <a:buNone/>
                      </a:pPr>
                      <a:r>
                        <a:rPr lang="en-US" sz="1800"/>
                        <a:t>Mohan</a:t>
                      </a:r>
                      <a:endParaRPr sz="1800"/>
                    </a:p>
                  </a:txBody>
                  <a:tcPr marT="45725" marB="45725" marR="91450" marL="91450"/>
                </a:tc>
                <a:tc>
                  <a:txBody>
                    <a:bodyPr/>
                    <a:lstStyle/>
                    <a:p>
                      <a:pPr indent="0" lvl="0" marL="0" marR="0" rtl="0" algn="l">
                        <a:spcBef>
                          <a:spcPts val="0"/>
                        </a:spcBef>
                        <a:spcAft>
                          <a:spcPts val="0"/>
                        </a:spcAft>
                        <a:buNone/>
                      </a:pPr>
                      <a:r>
                        <a:rPr lang="en-US" sz="1800"/>
                        <a:t>VASAI</a:t>
                      </a:r>
                      <a:endParaRPr sz="1800"/>
                    </a:p>
                  </a:txBody>
                  <a:tcPr marT="45725" marB="45725" marR="91450" marL="91450"/>
                </a:tc>
                <a:tc>
                  <a:txBody>
                    <a:bodyPr/>
                    <a:lstStyle/>
                    <a:p>
                      <a:pPr indent="0" lvl="0" marL="0" marR="0" rtl="0" algn="l">
                        <a:spcBef>
                          <a:spcPts val="0"/>
                        </a:spcBef>
                        <a:spcAft>
                          <a:spcPts val="0"/>
                        </a:spcAft>
                        <a:buNone/>
                      </a:pPr>
                      <a:r>
                        <a:rPr lang="en-US" sz="1800"/>
                        <a:t>43</a:t>
                      </a:r>
                      <a:endParaRPr sz="1800"/>
                    </a:p>
                  </a:txBody>
                  <a:tcPr marT="45725" marB="45725" marR="91450" marL="91450"/>
                </a:tc>
                <a:tc>
                  <a:txBody>
                    <a:bodyPr/>
                    <a:lstStyle/>
                    <a:p>
                      <a:pPr indent="0" lvl="0" marL="0" marR="0" rtl="0" algn="l">
                        <a:spcBef>
                          <a:spcPts val="0"/>
                        </a:spcBef>
                        <a:spcAft>
                          <a:spcPts val="0"/>
                        </a:spcAft>
                        <a:buNone/>
                      </a:pPr>
                      <a:r>
                        <a:rPr lang="en-US" sz="1800"/>
                        <a:t>.NET</a:t>
                      </a:r>
                      <a:endParaRPr sz="1800"/>
                    </a:p>
                  </a:txBody>
                  <a:tcPr marT="45725" marB="45725" marR="91450" marL="91450"/>
                </a:tc>
                <a:tc>
                  <a:txBody>
                    <a:bodyPr/>
                    <a:lstStyle/>
                    <a:p>
                      <a:pPr indent="0" lvl="0" marL="0" marR="0" rtl="0" algn="l">
                        <a:spcBef>
                          <a:spcPts val="0"/>
                        </a:spcBef>
                        <a:spcAft>
                          <a:spcPts val="0"/>
                        </a:spcAft>
                        <a:buNone/>
                      </a:pPr>
                      <a:r>
                        <a:rPr lang="en-US" sz="1800"/>
                        <a:t>20K</a:t>
                      </a:r>
                      <a:endParaRPr sz="1800"/>
                    </a:p>
                  </a:txBody>
                  <a:tcPr marT="45725" marB="45725" marR="91450" marL="91450"/>
                </a:tc>
              </a:tr>
              <a:tr h="37085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lang="en-US" sz="1800"/>
                        <a:t>Sohan</a:t>
                      </a:r>
                      <a:endParaRPr sz="1800"/>
                    </a:p>
                  </a:txBody>
                  <a:tcPr marT="45725" marB="45725" marR="91450" marL="91450"/>
                </a:tc>
                <a:tc>
                  <a:txBody>
                    <a:bodyPr/>
                    <a:lstStyle/>
                    <a:p>
                      <a:pPr indent="0" lvl="0" marL="0" marR="0" rtl="0" algn="l">
                        <a:spcBef>
                          <a:spcPts val="0"/>
                        </a:spcBef>
                        <a:spcAft>
                          <a:spcPts val="0"/>
                        </a:spcAft>
                        <a:buNone/>
                      </a:pPr>
                      <a:r>
                        <a:rPr lang="en-US" sz="1800"/>
                        <a:t>Borivali</a:t>
                      </a:r>
                      <a:endParaRPr sz="1800"/>
                    </a:p>
                  </a:txBody>
                  <a:tcPr marT="45725" marB="45725" marR="91450" marL="91450"/>
                </a:tc>
                <a:tc>
                  <a:txBody>
                    <a:bodyPr/>
                    <a:lstStyle/>
                    <a:p>
                      <a:pPr indent="0" lvl="0" marL="0" marR="0" rtl="0" algn="l">
                        <a:spcBef>
                          <a:spcPts val="0"/>
                        </a:spcBef>
                        <a:spcAft>
                          <a:spcPts val="0"/>
                        </a:spcAft>
                        <a:buNone/>
                      </a:pPr>
                      <a:r>
                        <a:rPr lang="en-US" sz="1800"/>
                        <a:t>21</a:t>
                      </a:r>
                      <a:endParaRPr sz="1800"/>
                    </a:p>
                  </a:txBody>
                  <a:tcPr marT="45725" marB="45725" marR="91450" marL="91450"/>
                </a:tc>
                <a:tc>
                  <a:txBody>
                    <a:bodyPr/>
                    <a:lstStyle/>
                    <a:p>
                      <a:pPr indent="0" lvl="0" marL="0" marR="0" rtl="0" algn="l">
                        <a:spcBef>
                          <a:spcPts val="0"/>
                        </a:spcBef>
                        <a:spcAft>
                          <a:spcPts val="0"/>
                        </a:spcAft>
                        <a:buNone/>
                      </a:pPr>
                      <a:r>
                        <a:rPr lang="en-US" sz="1800"/>
                        <a:t>PHP</a:t>
                      </a:r>
                      <a:endParaRPr sz="1800"/>
                    </a:p>
                  </a:txBody>
                  <a:tcPr marT="45725" marB="45725" marR="91450" marL="91450"/>
                </a:tc>
                <a:tc>
                  <a:txBody>
                    <a:bodyPr/>
                    <a:lstStyle/>
                    <a:p>
                      <a:pPr indent="0" lvl="0" marL="0" marR="0" rtl="0" algn="l">
                        <a:spcBef>
                          <a:spcPts val="0"/>
                        </a:spcBef>
                        <a:spcAft>
                          <a:spcPts val="0"/>
                        </a:spcAft>
                        <a:buNone/>
                      </a:pPr>
                      <a:r>
                        <a:rPr lang="en-US" sz="1800"/>
                        <a:t>30K</a:t>
                      </a:r>
                      <a:endParaRPr sz="1800"/>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09" name="Google Shape;109;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Both the tables employee and project are kept together </a:t>
            </a:r>
            <a:endParaRPr/>
          </a:p>
          <a:p>
            <a:pPr indent="-342900" lvl="0" marL="342900" rtl="0" algn="l">
              <a:spcBef>
                <a:spcPts val="640"/>
              </a:spcBef>
              <a:spcAft>
                <a:spcPts val="0"/>
              </a:spcAft>
              <a:buClr>
                <a:schemeClr val="dk1"/>
              </a:buClr>
              <a:buSzPts val="3200"/>
              <a:buChar char="●"/>
            </a:pPr>
            <a:r>
              <a:rPr lang="en-US"/>
              <a:t>Adding a new row to table we need to give information about both the tables.</a:t>
            </a:r>
            <a:endParaRPr/>
          </a:p>
          <a:p>
            <a:pPr indent="-342900" lvl="0" marL="342900" rtl="0" algn="l">
              <a:spcBef>
                <a:spcPts val="640"/>
              </a:spcBef>
              <a:spcAft>
                <a:spcPts val="0"/>
              </a:spcAft>
              <a:buClr>
                <a:schemeClr val="dk1"/>
              </a:buClr>
              <a:buSzPts val="3200"/>
              <a:buChar char="●"/>
            </a:pPr>
            <a:r>
              <a:rPr lang="en-US"/>
              <a:t>Bad design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2. Inability to represent some data</a:t>
            </a:r>
            <a:endParaRPr/>
          </a:p>
        </p:txBody>
      </p:sp>
      <p:sp>
        <p:nvSpPr>
          <p:cNvPr id="115" name="Google Shape;11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 table we should have at least one record to display. </a:t>
            </a:r>
            <a:endParaRPr/>
          </a:p>
          <a:p>
            <a:pPr indent="-342900" lvl="0" marL="342900" rtl="0" algn="l">
              <a:spcBef>
                <a:spcPts val="640"/>
              </a:spcBef>
              <a:spcAft>
                <a:spcPts val="0"/>
              </a:spcAft>
              <a:buClr>
                <a:schemeClr val="dk1"/>
              </a:buClr>
              <a:buSzPts val="3200"/>
              <a:buChar char="●"/>
            </a:pPr>
            <a:r>
              <a:rPr lang="en-US"/>
              <a:t>Difficult to handle null values.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2014-08-14T04:56:55Z</dcterms:created>
  <dc:creator>admin</dc:creator>
</cp:coreProperties>
</file>