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8" roundtripDataSignature="AMtx7mi6YkNeP5w0ObGDoImrL7NsQdTu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22876C-1793-4334-A7AA-D827D38F2019}">
  <a:tblStyle styleId="{7922876C-1793-4334-A7AA-D827D38F201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customschemas.google.com/relationships/presentationmetadata" Target="meta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ba0d5fbd5f_0_4"/>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1ba0d5fbd5f_0_4"/>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1ba0d5fbd5f_0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1ba0d5fbd5f_0_39"/>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1ba0d5fbd5f_0_39"/>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1ba0d5fbd5f_0_3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1ba0d5fbd5f_0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1ba0d5fbd5f_0_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6" name="Google Shape;56;g1ba0d5fbd5f_0_4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57" name="Google Shape;57;g1ba0d5fbd5f_0_4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1ba0d5fbd5f_0_4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1ba0d5fbd5f_0_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b="0" i="0" sz="1200" u="none" cap="none" strike="noStrike">
                <a:solidFill>
                  <a:srgbClr val="888888"/>
                </a:solidFill>
                <a:latin typeface="Calibri"/>
                <a:ea typeface="Calibri"/>
                <a:cs typeface="Calibri"/>
                <a:sym typeface="Calibri"/>
              </a:defRPr>
            </a:lvl1pPr>
            <a:lvl2pPr indent="0" lvl="1" marL="0" rtl="0" algn="r">
              <a:spcBef>
                <a:spcPts val="0"/>
              </a:spcBef>
              <a:buNone/>
              <a:defRPr b="0" i="0" sz="1200" u="none" cap="none" strike="noStrike">
                <a:solidFill>
                  <a:srgbClr val="888888"/>
                </a:solidFill>
                <a:latin typeface="Calibri"/>
                <a:ea typeface="Calibri"/>
                <a:cs typeface="Calibri"/>
                <a:sym typeface="Calibri"/>
              </a:defRPr>
            </a:lvl2pPr>
            <a:lvl3pPr indent="0" lvl="2" marL="0" rtl="0" algn="r">
              <a:spcBef>
                <a:spcPts val="0"/>
              </a:spcBef>
              <a:buNone/>
              <a:defRPr b="0" i="0" sz="1200" u="none" cap="none" strike="noStrike">
                <a:solidFill>
                  <a:srgbClr val="888888"/>
                </a:solidFill>
                <a:latin typeface="Calibri"/>
                <a:ea typeface="Calibri"/>
                <a:cs typeface="Calibri"/>
                <a:sym typeface="Calibri"/>
              </a:defRPr>
            </a:lvl3pPr>
            <a:lvl4pPr indent="0" lvl="3" marL="0" rtl="0" algn="r">
              <a:spcBef>
                <a:spcPts val="0"/>
              </a:spcBef>
              <a:buNone/>
              <a:defRPr b="0" i="0" sz="1200" u="none" cap="none" strike="noStrike">
                <a:solidFill>
                  <a:srgbClr val="888888"/>
                </a:solidFill>
                <a:latin typeface="Calibri"/>
                <a:ea typeface="Calibri"/>
                <a:cs typeface="Calibri"/>
                <a:sym typeface="Calibri"/>
              </a:defRPr>
            </a:lvl4pPr>
            <a:lvl5pPr indent="0" lvl="4" marL="0" rtl="0" algn="r">
              <a:spcBef>
                <a:spcPts val="0"/>
              </a:spcBef>
              <a:buNone/>
              <a:defRPr b="0" i="0" sz="1200" u="none" cap="none" strike="noStrike">
                <a:solidFill>
                  <a:srgbClr val="888888"/>
                </a:solidFill>
                <a:latin typeface="Calibri"/>
                <a:ea typeface="Calibri"/>
                <a:cs typeface="Calibri"/>
                <a:sym typeface="Calibri"/>
              </a:defRPr>
            </a:lvl5pPr>
            <a:lvl6pPr indent="0" lvl="5" marL="0" rtl="0" algn="r">
              <a:spcBef>
                <a:spcPts val="0"/>
              </a:spcBef>
              <a:buNone/>
              <a:defRPr b="0" i="0" sz="1200" u="none" cap="none" strike="noStrike">
                <a:solidFill>
                  <a:srgbClr val="888888"/>
                </a:solidFill>
                <a:latin typeface="Calibri"/>
                <a:ea typeface="Calibri"/>
                <a:cs typeface="Calibri"/>
                <a:sym typeface="Calibri"/>
              </a:defRPr>
            </a:lvl6pPr>
            <a:lvl7pPr indent="0" lvl="6" marL="0" rtl="0" algn="r">
              <a:spcBef>
                <a:spcPts val="0"/>
              </a:spcBef>
              <a:buNone/>
              <a:defRPr b="0" i="0" sz="1200" u="none" cap="none" strike="noStrike">
                <a:solidFill>
                  <a:srgbClr val="888888"/>
                </a:solidFill>
                <a:latin typeface="Calibri"/>
                <a:ea typeface="Calibri"/>
                <a:cs typeface="Calibri"/>
                <a:sym typeface="Calibri"/>
              </a:defRPr>
            </a:lvl7pPr>
            <a:lvl8pPr indent="0" lvl="7" marL="0" rtl="0" algn="r">
              <a:spcBef>
                <a:spcPts val="0"/>
              </a:spcBef>
              <a:buNone/>
              <a:defRPr b="0" i="0" sz="1200" u="none" cap="none" strike="noStrike">
                <a:solidFill>
                  <a:srgbClr val="888888"/>
                </a:solidFill>
                <a:latin typeface="Calibri"/>
                <a:ea typeface="Calibri"/>
                <a:cs typeface="Calibri"/>
                <a:sym typeface="Calibri"/>
              </a:defRPr>
            </a:lvl8pPr>
            <a:lvl9pPr indent="0" lvl="8" marL="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ba0d5fbd5f_0_8"/>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1ba0d5fbd5f_0_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ba0d5fbd5f_0_1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1ba0d5fbd5f_0_1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1ba0d5fbd5f_0_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ba0d5fbd5f_0_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1ba0d5fbd5f_0_1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1ba0d5fbd5f_0_1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1ba0d5fbd5f_0_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ba0d5fbd5f_0_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1ba0d5fbd5f_0_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ba0d5fbd5f_0_23"/>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1ba0d5fbd5f_0_23"/>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1ba0d5fbd5f_0_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1ba0d5fbd5f_0_27"/>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1ba0d5fbd5f_0_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ba0d5fbd5f_0_3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1ba0d5fbd5f_0_30"/>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1ba0d5fbd5f_0_30"/>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1ba0d5fbd5f_0_30"/>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g1ba0d5fbd5f_0_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1ba0d5fbd5f_0_36"/>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1ba0d5fbd5f_0_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ba0d5fbd5f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1ba0d5fbd5f_0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g1ba0d5fbd5f_0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www.essentialsql.com/landing/db-normalization-guide/db-normalization-guide-downloa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685800" y="609600"/>
            <a:ext cx="8206680" cy="526767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br>
              <a:rPr lang="en-US"/>
            </a:br>
            <a:br>
              <a:rPr lang="en-US"/>
            </a:br>
            <a:br>
              <a:rPr lang="en-US"/>
            </a:br>
            <a:br>
              <a:rPr lang="en-US"/>
            </a:br>
            <a:r>
              <a:rPr lang="en-US"/>
              <a:t>DBMS</a:t>
            </a:r>
            <a:br>
              <a:rPr lang="en-US"/>
            </a:br>
            <a:br>
              <a:rPr lang="en-US"/>
            </a:br>
            <a:r>
              <a:rPr lang="en-US" sz="2700"/>
              <a:t>Normalization</a:t>
            </a:r>
            <a:br>
              <a:rPr lang="en-US"/>
            </a:br>
            <a:br>
              <a:rPr lang="en-US"/>
            </a:br>
            <a:r>
              <a:rPr lang="en-US"/>
              <a:t>					</a:t>
            </a:r>
            <a:br>
              <a:rPr lang="en-US"/>
            </a:br>
            <a:br>
              <a:rPr lang="en-US"/>
            </a:br>
            <a:endParaRPr sz="2000"/>
          </a:p>
        </p:txBody>
      </p:sp>
      <p:sp>
        <p:nvSpPr>
          <p:cNvPr id="65" name="Google Shape;65;p1"/>
          <p:cNvSpPr/>
          <p:nvPr/>
        </p:nvSpPr>
        <p:spPr>
          <a:xfrm>
            <a:off x="1763331" y="456342"/>
            <a:ext cx="4846904"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Updation Anomaly</a:t>
            </a:r>
            <a:br>
              <a:rPr lang="en-US"/>
            </a:br>
            <a:endParaRPr/>
          </a:p>
        </p:txBody>
      </p:sp>
      <p:sp>
        <p:nvSpPr>
          <p:cNvPr id="119" name="Google Shape;119;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What if Mr. X leaves the college? or is no longer the HOD of computer science department? In that case all the student records will have to be updated, and if by mistake we miss any record, it will lead to data inconsistency. This is Updation anomaly.</a:t>
            </a:r>
            <a:endParaRPr/>
          </a:p>
          <a:p>
            <a:pPr indent="-342900" lvl="0" marL="342900" rtl="0" algn="l">
              <a:spcBef>
                <a:spcPts val="640"/>
              </a:spcBef>
              <a:spcAft>
                <a:spcPts val="0"/>
              </a:spcAft>
              <a:buClr>
                <a:schemeClr val="dk1"/>
              </a:buClr>
              <a:buSzPts val="3200"/>
              <a:buChar char="●"/>
            </a:pPr>
            <a:br>
              <a:rPr lang="en-US"/>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Deletion Anomaly</a:t>
            </a:r>
            <a:br>
              <a:rPr lang="en-US"/>
            </a:br>
            <a:endParaRPr/>
          </a:p>
        </p:txBody>
      </p:sp>
      <p:sp>
        <p:nvSpPr>
          <p:cNvPr id="125" name="Google Shape;125;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In our </a:t>
            </a:r>
            <a:r>
              <a:rPr b="1" lang="en-US"/>
              <a:t>Student</a:t>
            </a:r>
            <a:r>
              <a:rPr lang="en-US"/>
              <a:t> table, two different informations are kept together, Student information and Branch information. Hence, at the end of the academic year, if student records are deleted, we will also lose the branch information. This is Deletion anomaly.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Reasons for Database Normalization</a:t>
            </a:r>
            <a:br>
              <a:rPr b="1" lang="en-US"/>
            </a:br>
            <a:endParaRPr/>
          </a:p>
        </p:txBody>
      </p:sp>
      <p:sp>
        <p:nvSpPr>
          <p:cNvPr id="131" name="Google Shape;13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There are three main reasons to </a:t>
            </a:r>
            <a:r>
              <a:rPr lang="en-US" u="sng">
                <a:solidFill>
                  <a:schemeClr val="hlink"/>
                </a:solidFill>
                <a:hlinkClick r:id="rId3"/>
              </a:rPr>
              <a:t>normalize a database</a:t>
            </a:r>
            <a:r>
              <a:rPr lang="en-US"/>
              <a:t>.</a:t>
            </a:r>
            <a:endParaRPr/>
          </a:p>
          <a:p>
            <a:pPr indent="-342900" lvl="0" marL="342900" rtl="0" algn="l">
              <a:spcBef>
                <a:spcPts val="640"/>
              </a:spcBef>
              <a:spcAft>
                <a:spcPts val="0"/>
              </a:spcAft>
              <a:buClr>
                <a:schemeClr val="dk1"/>
              </a:buClr>
              <a:buSzPts val="3200"/>
              <a:buChar char="●"/>
            </a:pPr>
            <a:r>
              <a:rPr lang="en-US"/>
              <a:t>  The first is to minimize duplicate data, </a:t>
            </a:r>
            <a:endParaRPr/>
          </a:p>
          <a:p>
            <a:pPr indent="-342900" lvl="0" marL="342900" rtl="0" algn="l">
              <a:spcBef>
                <a:spcPts val="640"/>
              </a:spcBef>
              <a:spcAft>
                <a:spcPts val="0"/>
              </a:spcAft>
              <a:buClr>
                <a:schemeClr val="dk1"/>
              </a:buClr>
              <a:buSzPts val="3200"/>
              <a:buChar char="●"/>
            </a:pPr>
            <a:r>
              <a:rPr lang="en-US"/>
              <a:t>The second is to minimize or avoid data modification issues, and</a:t>
            </a:r>
            <a:endParaRPr/>
          </a:p>
          <a:p>
            <a:pPr indent="-342900" lvl="0" marL="342900" rtl="0" algn="l">
              <a:spcBef>
                <a:spcPts val="640"/>
              </a:spcBef>
              <a:spcAft>
                <a:spcPts val="0"/>
              </a:spcAft>
              <a:buClr>
                <a:schemeClr val="dk1"/>
              </a:buClr>
              <a:buSzPts val="3200"/>
              <a:buChar char="●"/>
            </a:pPr>
            <a:r>
              <a:rPr lang="en-US"/>
              <a:t> The third is to simplify queries.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Example02</a:t>
            </a:r>
            <a:endParaRPr/>
          </a:p>
        </p:txBody>
      </p:sp>
      <p:sp>
        <p:nvSpPr>
          <p:cNvPr id="137" name="Google Shape;13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38" name="Google Shape;138;p13"/>
          <p:cNvPicPr preferRelativeResize="0"/>
          <p:nvPr/>
        </p:nvPicPr>
        <p:blipFill rotWithShape="1">
          <a:blip r:embed="rId3">
            <a:alphaModFix/>
          </a:blip>
          <a:srcRect b="0" l="0" r="0" t="0"/>
          <a:stretch/>
        </p:blipFill>
        <p:spPr>
          <a:xfrm>
            <a:off x="899592" y="1728788"/>
            <a:ext cx="6981825" cy="1133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Insert Anomaly</a:t>
            </a:r>
            <a:br>
              <a:rPr b="1" lang="en-US"/>
            </a:br>
            <a:endParaRPr/>
          </a:p>
        </p:txBody>
      </p:sp>
      <p:sp>
        <p:nvSpPr>
          <p:cNvPr id="144" name="Google Shape;144;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There are facts we cannot record until we know information for the entire row.  In our example we cannot record a new sales office until we also know the sales person.  Why?  Because in order to create the record, we need provide a primary key.  In our case this is the EmployeeID.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Update Anomaly</a:t>
            </a:r>
            <a:br>
              <a:rPr b="1" lang="en-US"/>
            </a:br>
            <a:endParaRPr/>
          </a:p>
        </p:txBody>
      </p:sp>
      <p:sp>
        <p:nvSpPr>
          <p:cNvPr id="150" name="Google Shape;150;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In this case we have the same information in several rows. For instance if the office number changes, then there are multiple updates that need to be made.  If we don’t update all rows, then inconsistencies appear.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Deletion Anomaly</a:t>
            </a:r>
            <a:br>
              <a:rPr b="1" lang="en-US"/>
            </a:br>
            <a:endParaRPr/>
          </a:p>
        </p:txBody>
      </p:sp>
      <p:sp>
        <p:nvSpPr>
          <p:cNvPr id="156" name="Google Shape;156;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Deletion of a row causes removal of more than one set of facts.  For instance, if John Hunt retires, then deleting that row cause us to lose information about the New York office.</a:t>
            </a:r>
            <a:endParaRPr/>
          </a:p>
        </p:txBody>
      </p:sp>
      <p:pic>
        <p:nvPicPr>
          <p:cNvPr id="157" name="Google Shape;157;p16"/>
          <p:cNvPicPr preferRelativeResize="0"/>
          <p:nvPr/>
        </p:nvPicPr>
        <p:blipFill rotWithShape="1">
          <a:blip r:embed="rId3">
            <a:alphaModFix/>
          </a:blip>
          <a:srcRect b="0" l="0" r="0" t="0"/>
          <a:stretch/>
        </p:blipFill>
        <p:spPr>
          <a:xfrm>
            <a:off x="827584" y="1700808"/>
            <a:ext cx="6191250" cy="847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example03</a:t>
            </a:r>
            <a:endParaRPr/>
          </a:p>
        </p:txBody>
      </p:sp>
      <p:graphicFrame>
        <p:nvGraphicFramePr>
          <p:cNvPr id="163" name="Google Shape;163;p17"/>
          <p:cNvGraphicFramePr/>
          <p:nvPr/>
        </p:nvGraphicFramePr>
        <p:xfrm>
          <a:off x="457200" y="1600200"/>
          <a:ext cx="3000000" cy="3000000"/>
        </p:xfrm>
        <a:graphic>
          <a:graphicData uri="http://schemas.openxmlformats.org/drawingml/2006/table">
            <a:tbl>
              <a:tblPr bandRow="1" firstRow="1">
                <a:noFill/>
                <a:tableStyleId>{7922876C-1793-4334-A7AA-D827D38F2019}</a:tableStyleId>
              </a:tblPr>
              <a:tblGrid>
                <a:gridCol w="2057400"/>
                <a:gridCol w="2057400"/>
                <a:gridCol w="2057400"/>
                <a:gridCol w="2057400"/>
              </a:tblGrid>
              <a:tr h="370850">
                <a:tc>
                  <a:txBody>
                    <a:bodyPr/>
                    <a:lstStyle/>
                    <a:p>
                      <a:pPr indent="0" lvl="0" marL="0" marR="0" rtl="0" algn="l">
                        <a:spcBef>
                          <a:spcPts val="0"/>
                        </a:spcBef>
                        <a:spcAft>
                          <a:spcPts val="0"/>
                        </a:spcAft>
                        <a:buNone/>
                      </a:pPr>
                      <a:r>
                        <a:rPr lang="en-US" sz="1800" u="none" cap="none" strike="noStrike"/>
                        <a:t>emp_id</a:t>
                      </a:r>
                      <a:endParaRPr sz="1800" u="none" cap="none" strike="noStrike"/>
                    </a:p>
                  </a:txBody>
                  <a:tcPr marT="57150" marB="57150" marR="91450" marL="91450" anchor="ctr"/>
                </a:tc>
                <a:tc>
                  <a:txBody>
                    <a:bodyPr/>
                    <a:lstStyle/>
                    <a:p>
                      <a:pPr indent="0" lvl="0" marL="0" marR="0" rtl="0" algn="l">
                        <a:spcBef>
                          <a:spcPts val="0"/>
                        </a:spcBef>
                        <a:spcAft>
                          <a:spcPts val="0"/>
                        </a:spcAft>
                        <a:buNone/>
                      </a:pPr>
                      <a:r>
                        <a:rPr lang="en-US" sz="1800" u="none" cap="none" strike="noStrike"/>
                        <a:t>emp_name</a:t>
                      </a:r>
                      <a:endParaRPr/>
                    </a:p>
                  </a:txBody>
                  <a:tcPr marT="57150" marB="57150" marR="91450" marL="91450" anchor="ctr"/>
                </a:tc>
                <a:tc>
                  <a:txBody>
                    <a:bodyPr/>
                    <a:lstStyle/>
                    <a:p>
                      <a:pPr indent="0" lvl="0" marL="0" marR="0" rtl="0" algn="l">
                        <a:spcBef>
                          <a:spcPts val="0"/>
                        </a:spcBef>
                        <a:spcAft>
                          <a:spcPts val="0"/>
                        </a:spcAft>
                        <a:buNone/>
                      </a:pPr>
                      <a:r>
                        <a:rPr lang="en-US" sz="1800" u="none" cap="none" strike="noStrike"/>
                        <a:t>emp_address</a:t>
                      </a:r>
                      <a:endParaRPr/>
                    </a:p>
                  </a:txBody>
                  <a:tcPr marT="57150" marB="57150" marR="91450" marL="91450" anchor="ctr"/>
                </a:tc>
                <a:tc>
                  <a:txBody>
                    <a:bodyPr/>
                    <a:lstStyle/>
                    <a:p>
                      <a:pPr indent="0" lvl="0" marL="0" marR="0" rtl="0" algn="l">
                        <a:spcBef>
                          <a:spcPts val="0"/>
                        </a:spcBef>
                        <a:spcAft>
                          <a:spcPts val="0"/>
                        </a:spcAft>
                        <a:buNone/>
                      </a:pPr>
                      <a:r>
                        <a:rPr lang="en-US" sz="1800" u="none" cap="none" strike="noStrike"/>
                        <a:t>emp_dept</a:t>
                      </a:r>
                      <a:endParaRPr/>
                    </a:p>
                  </a:txBody>
                  <a:tcPr marT="57150" marB="57150" marR="91450" marL="91450" anchor="ctr"/>
                </a:tc>
              </a:tr>
              <a:tr h="370850">
                <a:tc>
                  <a:txBody>
                    <a:bodyPr/>
                    <a:lstStyle/>
                    <a:p>
                      <a:pPr indent="0" lvl="0" marL="0" marR="0" rtl="0" algn="l">
                        <a:spcBef>
                          <a:spcPts val="0"/>
                        </a:spcBef>
                        <a:spcAft>
                          <a:spcPts val="0"/>
                        </a:spcAft>
                        <a:buNone/>
                      </a:pPr>
                      <a:r>
                        <a:rPr lang="en-US" sz="1800" u="none" cap="none" strike="noStrike"/>
                        <a:t>101</a:t>
                      </a:r>
                      <a:endParaRPr/>
                    </a:p>
                  </a:txBody>
                  <a:tcPr marT="57150" marB="57150" marR="91450" marL="91450" anchor="ctr"/>
                </a:tc>
                <a:tc>
                  <a:txBody>
                    <a:bodyPr/>
                    <a:lstStyle/>
                    <a:p>
                      <a:pPr indent="0" lvl="0" marL="0" marR="0" rtl="0" algn="l">
                        <a:spcBef>
                          <a:spcPts val="0"/>
                        </a:spcBef>
                        <a:spcAft>
                          <a:spcPts val="0"/>
                        </a:spcAft>
                        <a:buNone/>
                      </a:pPr>
                      <a:r>
                        <a:rPr lang="en-US" sz="1800" u="none" cap="none" strike="noStrike"/>
                        <a:t>Rick</a:t>
                      </a:r>
                      <a:endParaRPr/>
                    </a:p>
                  </a:txBody>
                  <a:tcPr marT="57150" marB="57150" marR="91450" marL="91450" anchor="ctr"/>
                </a:tc>
                <a:tc>
                  <a:txBody>
                    <a:bodyPr/>
                    <a:lstStyle/>
                    <a:p>
                      <a:pPr indent="0" lvl="0" marL="0" marR="0" rtl="0" algn="l">
                        <a:spcBef>
                          <a:spcPts val="0"/>
                        </a:spcBef>
                        <a:spcAft>
                          <a:spcPts val="0"/>
                        </a:spcAft>
                        <a:buNone/>
                      </a:pPr>
                      <a:r>
                        <a:rPr lang="en-US" sz="1800" u="none" cap="none" strike="noStrike"/>
                        <a:t>Delhi</a:t>
                      </a:r>
                      <a:endParaRPr/>
                    </a:p>
                  </a:txBody>
                  <a:tcPr marT="57150" marB="57150" marR="91450" marL="91450" anchor="ctr"/>
                </a:tc>
                <a:tc>
                  <a:txBody>
                    <a:bodyPr/>
                    <a:lstStyle/>
                    <a:p>
                      <a:pPr indent="0" lvl="0" marL="0" marR="0" rtl="0" algn="l">
                        <a:spcBef>
                          <a:spcPts val="0"/>
                        </a:spcBef>
                        <a:spcAft>
                          <a:spcPts val="0"/>
                        </a:spcAft>
                        <a:buNone/>
                      </a:pPr>
                      <a:r>
                        <a:rPr lang="en-US" sz="1800" u="none" cap="none" strike="noStrike"/>
                        <a:t>D001</a:t>
                      </a:r>
                      <a:endParaRPr/>
                    </a:p>
                  </a:txBody>
                  <a:tcPr marT="57150" marB="57150" marR="91450" marL="91450" anchor="ctr"/>
                </a:tc>
              </a:tr>
              <a:tr h="370850">
                <a:tc>
                  <a:txBody>
                    <a:bodyPr/>
                    <a:lstStyle/>
                    <a:p>
                      <a:pPr indent="0" lvl="0" marL="0" marR="0" rtl="0" algn="l">
                        <a:spcBef>
                          <a:spcPts val="0"/>
                        </a:spcBef>
                        <a:spcAft>
                          <a:spcPts val="0"/>
                        </a:spcAft>
                        <a:buNone/>
                      </a:pPr>
                      <a:r>
                        <a:rPr lang="en-US" sz="1800" u="none" cap="none" strike="noStrike"/>
                        <a:t>101</a:t>
                      </a:r>
                      <a:endParaRPr/>
                    </a:p>
                  </a:txBody>
                  <a:tcPr marT="57150" marB="57150" marR="91450" marL="91450" anchor="ctr"/>
                </a:tc>
                <a:tc>
                  <a:txBody>
                    <a:bodyPr/>
                    <a:lstStyle/>
                    <a:p>
                      <a:pPr indent="0" lvl="0" marL="0" marR="0" rtl="0" algn="l">
                        <a:spcBef>
                          <a:spcPts val="0"/>
                        </a:spcBef>
                        <a:spcAft>
                          <a:spcPts val="0"/>
                        </a:spcAft>
                        <a:buNone/>
                      </a:pPr>
                      <a:r>
                        <a:rPr lang="en-US" sz="1800" u="none" cap="none" strike="noStrike"/>
                        <a:t>Rick</a:t>
                      </a:r>
                      <a:endParaRPr/>
                    </a:p>
                  </a:txBody>
                  <a:tcPr marT="57150" marB="57150" marR="91450" marL="91450" anchor="ctr"/>
                </a:tc>
                <a:tc>
                  <a:txBody>
                    <a:bodyPr/>
                    <a:lstStyle/>
                    <a:p>
                      <a:pPr indent="0" lvl="0" marL="0" marR="0" rtl="0" algn="l">
                        <a:spcBef>
                          <a:spcPts val="0"/>
                        </a:spcBef>
                        <a:spcAft>
                          <a:spcPts val="0"/>
                        </a:spcAft>
                        <a:buNone/>
                      </a:pPr>
                      <a:r>
                        <a:rPr lang="en-US" sz="1800" u="none" cap="none" strike="noStrike"/>
                        <a:t>Delhi</a:t>
                      </a:r>
                      <a:endParaRPr/>
                    </a:p>
                  </a:txBody>
                  <a:tcPr marT="57150" marB="57150" marR="91450" marL="91450" anchor="ctr"/>
                </a:tc>
                <a:tc>
                  <a:txBody>
                    <a:bodyPr/>
                    <a:lstStyle/>
                    <a:p>
                      <a:pPr indent="0" lvl="0" marL="0" marR="0" rtl="0" algn="l">
                        <a:spcBef>
                          <a:spcPts val="0"/>
                        </a:spcBef>
                        <a:spcAft>
                          <a:spcPts val="0"/>
                        </a:spcAft>
                        <a:buNone/>
                      </a:pPr>
                      <a:r>
                        <a:rPr lang="en-US" sz="1800" u="none" cap="none" strike="noStrike"/>
                        <a:t>D002</a:t>
                      </a:r>
                      <a:endParaRPr/>
                    </a:p>
                  </a:txBody>
                  <a:tcPr marT="57150" marB="57150" marR="91450" marL="91450" anchor="ctr"/>
                </a:tc>
              </a:tr>
              <a:tr h="370850">
                <a:tc>
                  <a:txBody>
                    <a:bodyPr/>
                    <a:lstStyle/>
                    <a:p>
                      <a:pPr indent="0" lvl="0" marL="0" marR="0" rtl="0" algn="l">
                        <a:spcBef>
                          <a:spcPts val="0"/>
                        </a:spcBef>
                        <a:spcAft>
                          <a:spcPts val="0"/>
                        </a:spcAft>
                        <a:buNone/>
                      </a:pPr>
                      <a:r>
                        <a:rPr lang="en-US" sz="1800" u="none" cap="none" strike="noStrike"/>
                        <a:t>123</a:t>
                      </a:r>
                      <a:endParaRPr/>
                    </a:p>
                  </a:txBody>
                  <a:tcPr marT="57150" marB="57150" marR="91450" marL="91450" anchor="ctr"/>
                </a:tc>
                <a:tc>
                  <a:txBody>
                    <a:bodyPr/>
                    <a:lstStyle/>
                    <a:p>
                      <a:pPr indent="0" lvl="0" marL="0" marR="0" rtl="0" algn="l">
                        <a:spcBef>
                          <a:spcPts val="0"/>
                        </a:spcBef>
                        <a:spcAft>
                          <a:spcPts val="0"/>
                        </a:spcAft>
                        <a:buNone/>
                      </a:pPr>
                      <a:r>
                        <a:rPr lang="en-US" sz="1800" u="none" cap="none" strike="noStrike"/>
                        <a:t>Maggie</a:t>
                      </a:r>
                      <a:endParaRPr/>
                    </a:p>
                  </a:txBody>
                  <a:tcPr marT="57150" marB="57150" marR="91450" marL="91450" anchor="ctr"/>
                </a:tc>
                <a:tc>
                  <a:txBody>
                    <a:bodyPr/>
                    <a:lstStyle/>
                    <a:p>
                      <a:pPr indent="0" lvl="0" marL="0" marR="0" rtl="0" algn="l">
                        <a:spcBef>
                          <a:spcPts val="0"/>
                        </a:spcBef>
                        <a:spcAft>
                          <a:spcPts val="0"/>
                        </a:spcAft>
                        <a:buNone/>
                      </a:pPr>
                      <a:r>
                        <a:rPr lang="en-US" sz="1800" u="none" cap="none" strike="noStrike"/>
                        <a:t>Agra</a:t>
                      </a:r>
                      <a:endParaRPr/>
                    </a:p>
                  </a:txBody>
                  <a:tcPr marT="57150" marB="57150" marR="91450" marL="91450" anchor="ctr"/>
                </a:tc>
                <a:tc>
                  <a:txBody>
                    <a:bodyPr/>
                    <a:lstStyle/>
                    <a:p>
                      <a:pPr indent="0" lvl="0" marL="0" marR="0" rtl="0" algn="l">
                        <a:spcBef>
                          <a:spcPts val="0"/>
                        </a:spcBef>
                        <a:spcAft>
                          <a:spcPts val="0"/>
                        </a:spcAft>
                        <a:buNone/>
                      </a:pPr>
                      <a:r>
                        <a:rPr lang="en-US" sz="1800" u="none" cap="none" strike="noStrike"/>
                        <a:t>D890</a:t>
                      </a:r>
                      <a:endParaRPr/>
                    </a:p>
                  </a:txBody>
                  <a:tcPr marT="57150" marB="57150" marR="91450" marL="91450" anchor="ctr"/>
                </a:tc>
              </a:tr>
              <a:tr h="370850">
                <a:tc>
                  <a:txBody>
                    <a:bodyPr/>
                    <a:lstStyle/>
                    <a:p>
                      <a:pPr indent="0" lvl="0" marL="0" marR="0" rtl="0" algn="l">
                        <a:spcBef>
                          <a:spcPts val="0"/>
                        </a:spcBef>
                        <a:spcAft>
                          <a:spcPts val="0"/>
                        </a:spcAft>
                        <a:buNone/>
                      </a:pPr>
                      <a:r>
                        <a:rPr lang="en-US" sz="1800" u="none" cap="none" strike="noStrike"/>
                        <a:t>166</a:t>
                      </a:r>
                      <a:endParaRPr/>
                    </a:p>
                  </a:txBody>
                  <a:tcPr marT="57150" marB="57150" marR="91450" marL="91450" anchor="ctr"/>
                </a:tc>
                <a:tc>
                  <a:txBody>
                    <a:bodyPr/>
                    <a:lstStyle/>
                    <a:p>
                      <a:pPr indent="0" lvl="0" marL="0" marR="0" rtl="0" algn="l">
                        <a:spcBef>
                          <a:spcPts val="0"/>
                        </a:spcBef>
                        <a:spcAft>
                          <a:spcPts val="0"/>
                        </a:spcAft>
                        <a:buNone/>
                      </a:pPr>
                      <a:r>
                        <a:rPr lang="en-US" sz="1800" u="none" cap="none" strike="noStrike"/>
                        <a:t>Glenn</a:t>
                      </a:r>
                      <a:endParaRPr/>
                    </a:p>
                  </a:txBody>
                  <a:tcPr marT="57150" marB="57150" marR="91450" marL="91450" anchor="ctr"/>
                </a:tc>
                <a:tc>
                  <a:txBody>
                    <a:bodyPr/>
                    <a:lstStyle/>
                    <a:p>
                      <a:pPr indent="0" lvl="0" marL="0" marR="0" rtl="0" algn="l">
                        <a:spcBef>
                          <a:spcPts val="0"/>
                        </a:spcBef>
                        <a:spcAft>
                          <a:spcPts val="0"/>
                        </a:spcAft>
                        <a:buNone/>
                      </a:pPr>
                      <a:r>
                        <a:rPr lang="en-US" sz="1800" u="none" cap="none" strike="noStrike"/>
                        <a:t>Chennai</a:t>
                      </a:r>
                      <a:endParaRPr/>
                    </a:p>
                  </a:txBody>
                  <a:tcPr marT="57150" marB="57150" marR="91450" marL="91450" anchor="ctr"/>
                </a:tc>
                <a:tc>
                  <a:txBody>
                    <a:bodyPr/>
                    <a:lstStyle/>
                    <a:p>
                      <a:pPr indent="0" lvl="0" marL="0" marR="0" rtl="0" algn="l">
                        <a:spcBef>
                          <a:spcPts val="0"/>
                        </a:spcBef>
                        <a:spcAft>
                          <a:spcPts val="0"/>
                        </a:spcAft>
                        <a:buNone/>
                      </a:pPr>
                      <a:r>
                        <a:rPr lang="en-US" sz="1800" u="none" cap="none" strike="noStrike"/>
                        <a:t>D900</a:t>
                      </a:r>
                      <a:endParaRPr/>
                    </a:p>
                  </a:txBody>
                  <a:tcPr marT="57150" marB="57150" marR="91450" marL="91450" anchor="ctr"/>
                </a:tc>
              </a:tr>
              <a:tr h="370850">
                <a:tc>
                  <a:txBody>
                    <a:bodyPr/>
                    <a:lstStyle/>
                    <a:p>
                      <a:pPr indent="0" lvl="0" marL="0" marR="0" rtl="0" algn="l">
                        <a:spcBef>
                          <a:spcPts val="0"/>
                        </a:spcBef>
                        <a:spcAft>
                          <a:spcPts val="0"/>
                        </a:spcAft>
                        <a:buNone/>
                      </a:pPr>
                      <a:r>
                        <a:rPr lang="en-US" sz="1800" u="none" cap="none" strike="noStrike"/>
                        <a:t>166</a:t>
                      </a:r>
                      <a:endParaRPr/>
                    </a:p>
                  </a:txBody>
                  <a:tcPr marT="57150" marB="57150" marR="91450" marL="91450" anchor="ctr"/>
                </a:tc>
                <a:tc>
                  <a:txBody>
                    <a:bodyPr/>
                    <a:lstStyle/>
                    <a:p>
                      <a:pPr indent="0" lvl="0" marL="0" marR="0" rtl="0" algn="l">
                        <a:spcBef>
                          <a:spcPts val="0"/>
                        </a:spcBef>
                        <a:spcAft>
                          <a:spcPts val="0"/>
                        </a:spcAft>
                        <a:buNone/>
                      </a:pPr>
                      <a:r>
                        <a:rPr lang="en-US" sz="1800" u="none" cap="none" strike="noStrike"/>
                        <a:t>Glenn</a:t>
                      </a:r>
                      <a:endParaRPr/>
                    </a:p>
                  </a:txBody>
                  <a:tcPr marT="57150" marB="57150" marR="91450" marL="91450" anchor="ctr"/>
                </a:tc>
                <a:tc>
                  <a:txBody>
                    <a:bodyPr/>
                    <a:lstStyle/>
                    <a:p>
                      <a:pPr indent="0" lvl="0" marL="0" marR="0" rtl="0" algn="l">
                        <a:spcBef>
                          <a:spcPts val="0"/>
                        </a:spcBef>
                        <a:spcAft>
                          <a:spcPts val="0"/>
                        </a:spcAft>
                        <a:buNone/>
                      </a:pPr>
                      <a:r>
                        <a:rPr lang="en-US" sz="1800" u="none" cap="none" strike="noStrike"/>
                        <a:t>Chennai</a:t>
                      </a:r>
                      <a:endParaRPr/>
                    </a:p>
                  </a:txBody>
                  <a:tcPr marT="57150" marB="57150" marR="91450" marL="91450" anchor="ctr"/>
                </a:tc>
                <a:tc>
                  <a:txBody>
                    <a:bodyPr/>
                    <a:lstStyle/>
                    <a:p>
                      <a:pPr indent="0" lvl="0" marL="0" marR="0" rtl="0" algn="l">
                        <a:spcBef>
                          <a:spcPts val="0"/>
                        </a:spcBef>
                        <a:spcAft>
                          <a:spcPts val="0"/>
                        </a:spcAft>
                        <a:buNone/>
                      </a:pPr>
                      <a:r>
                        <a:rPr lang="en-US" sz="1800" u="none" cap="none" strike="noStrike"/>
                        <a:t>D004</a:t>
                      </a:r>
                      <a:endParaRPr/>
                    </a:p>
                  </a:txBody>
                  <a:tcPr marT="57150" marB="57150" marR="91450" marL="9145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Update anomaly</a:t>
            </a:r>
            <a:endParaRPr/>
          </a:p>
        </p:txBody>
      </p:sp>
      <p:sp>
        <p:nvSpPr>
          <p:cNvPr id="169" name="Google Shape;169;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Clr>
                <a:schemeClr val="dk1"/>
              </a:buClr>
              <a:buSzPts val="3200"/>
              <a:buChar char="●"/>
            </a:pPr>
            <a:r>
              <a:rPr lang="en-US"/>
              <a:t> </a:t>
            </a:r>
            <a:r>
              <a:rPr lang="en-US" sz="2800"/>
              <a:t>In the above table we have two rows for employee Rick as he belongs to two departments of the company. If we want to update the address of Rick then we have to update the same in two rows or the data will become inconsistent. If somehow, the correct address gets updated in one department but not in other then as per the database, Rick would be having two different addresses, which is not correct and would lead to inconsistent data</a:t>
            </a:r>
            <a:r>
              <a:rPr lang="en-US"/>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Insert anomaly</a:t>
            </a:r>
            <a:r>
              <a:rPr lang="en-US"/>
              <a:t>:</a:t>
            </a:r>
            <a:endParaRPr/>
          </a:p>
        </p:txBody>
      </p:sp>
      <p:sp>
        <p:nvSpPr>
          <p:cNvPr id="175" name="Google Shape;175;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Suppose a new employee joins the company, who is under training and currently not assigned to any department then we would not be able to insert the data into the table if emp_dept field doesn’t allow nulls.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71" name="Google Shape;7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Clr>
                <a:schemeClr val="dk1"/>
              </a:buClr>
              <a:buSzPts val="2800"/>
              <a:buChar char="●"/>
            </a:pPr>
            <a:r>
              <a:rPr lang="en-US" sz="2800"/>
              <a:t>Database Normalization is a technique of organizing the data in the database. </a:t>
            </a:r>
            <a:endParaRPr sz="2800"/>
          </a:p>
          <a:p>
            <a:pPr indent="-342900" lvl="0" marL="342900" rtl="0" algn="l">
              <a:spcBef>
                <a:spcPts val="560"/>
              </a:spcBef>
              <a:spcAft>
                <a:spcPts val="0"/>
              </a:spcAft>
              <a:buClr>
                <a:schemeClr val="dk1"/>
              </a:buClr>
              <a:buSzPts val="2800"/>
              <a:buChar char="●"/>
            </a:pPr>
            <a:r>
              <a:rPr lang="en-US" sz="2800"/>
              <a:t>Normalization is a systematic approach of decomposing tables to eliminate data redundancy(repetition) and undesirable characteristics like Insertion, Update and Deletion Anomalies.</a:t>
            </a:r>
            <a:endParaRPr/>
          </a:p>
          <a:p>
            <a:pPr indent="-342900" lvl="0" marL="342900" rtl="0" algn="l">
              <a:spcBef>
                <a:spcPts val="560"/>
              </a:spcBef>
              <a:spcAft>
                <a:spcPts val="0"/>
              </a:spcAft>
              <a:buClr>
                <a:schemeClr val="dk1"/>
              </a:buClr>
              <a:buSzPts val="2800"/>
              <a:buChar char="●"/>
            </a:pPr>
            <a:r>
              <a:rPr lang="en-US" sz="2800"/>
              <a:t> It is a multi-step process that puts data into tabular form, removing duplicated data from the relation tables.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Delete anomaly</a:t>
            </a:r>
            <a:endParaRPr/>
          </a:p>
        </p:txBody>
      </p:sp>
      <p:sp>
        <p:nvSpPr>
          <p:cNvPr id="181" name="Google Shape;181;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Suppose, if at a point of time the company closes the department D890 then deleting the rows that are having emp_dept as D890 would also delete the information of employee Maggie since she is assigned only to this department.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87" name="Google Shape;187;p21"/>
          <p:cNvSpPr txBox="1"/>
          <p:nvPr>
            <p:ph idx="1" type="body"/>
          </p:nvPr>
        </p:nvSpPr>
        <p:spPr>
          <a:xfrm>
            <a:off x="457200" y="2971800"/>
            <a:ext cx="8229600" cy="315436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6000"/>
              <a:buNone/>
            </a:pPr>
            <a:r>
              <a:rPr lang="en-US" sz="6000"/>
              <a:t>Thank you !</a:t>
            </a:r>
            <a:endParaRPr/>
          </a:p>
          <a:p>
            <a:pPr indent="0" lvl="0" marL="0" rtl="0" algn="ctr">
              <a:spcBef>
                <a:spcPts val="1200"/>
              </a:spcBef>
              <a:spcAft>
                <a:spcPts val="0"/>
              </a:spcAft>
              <a:buClr>
                <a:schemeClr val="dk1"/>
              </a:buClr>
              <a:buSzPts val="6000"/>
              <a:buNone/>
            </a:pPr>
            <a:r>
              <a:t/>
            </a:r>
            <a:endParaRPr sz="6000"/>
          </a:p>
        </p:txBody>
      </p:sp>
      <p:sp>
        <p:nvSpPr>
          <p:cNvPr id="188" name="Google Shape;188;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77" name="Google Shape;7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Normalization is used for mainly two purposes,</a:t>
            </a:r>
            <a:endParaRPr/>
          </a:p>
          <a:p>
            <a:pPr indent="-139700" lvl="0" marL="342900" rtl="0" algn="l">
              <a:spcBef>
                <a:spcPts val="640"/>
              </a:spcBef>
              <a:spcAft>
                <a:spcPts val="0"/>
              </a:spcAft>
              <a:buClr>
                <a:schemeClr val="dk1"/>
              </a:buClr>
              <a:buSzPts val="3200"/>
              <a:buNone/>
            </a:pPr>
            <a:r>
              <a:t/>
            </a:r>
            <a:endParaRPr/>
          </a:p>
          <a:p>
            <a:pPr indent="-285750" lvl="1" marL="742950" rtl="0" algn="l">
              <a:spcBef>
                <a:spcPts val="560"/>
              </a:spcBef>
              <a:spcAft>
                <a:spcPts val="0"/>
              </a:spcAft>
              <a:buClr>
                <a:schemeClr val="dk1"/>
              </a:buClr>
              <a:buSzPts val="2800"/>
              <a:buChar char="○"/>
            </a:pPr>
            <a:r>
              <a:rPr lang="en-US"/>
              <a:t>Eliminating redundant(useless) data.</a:t>
            </a:r>
            <a:endParaRPr/>
          </a:p>
          <a:p>
            <a:pPr indent="-285750" lvl="1" marL="742950" rtl="0" algn="l">
              <a:spcBef>
                <a:spcPts val="560"/>
              </a:spcBef>
              <a:spcAft>
                <a:spcPts val="0"/>
              </a:spcAft>
              <a:buClr>
                <a:schemeClr val="dk1"/>
              </a:buClr>
              <a:buSzPts val="2800"/>
              <a:buChar char="○"/>
            </a:pPr>
            <a:r>
              <a:rPr lang="en-US"/>
              <a:t>Ensuring data dependencies make sense i.e data is logically stored.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83" name="Google Shape;8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Normalization divides the larger table into the smaller table and links them using relationship.</a:t>
            </a:r>
            <a:endParaRPr/>
          </a:p>
          <a:p>
            <a:pPr indent="-342900" lvl="0" marL="342900" rtl="0" algn="l">
              <a:spcBef>
                <a:spcPts val="560"/>
              </a:spcBef>
              <a:spcAft>
                <a:spcPts val="0"/>
              </a:spcAft>
              <a:buClr>
                <a:schemeClr val="dk1"/>
              </a:buClr>
              <a:buSzPts val="2800"/>
              <a:buChar char="●"/>
            </a:pPr>
            <a:r>
              <a:rPr lang="en-US" sz="2800"/>
              <a:t>The normal form is used to reduce redundancy from the database table.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sz="4000"/>
              <a:t>Problems Without Normalization</a:t>
            </a:r>
            <a:br>
              <a:rPr lang="en-US"/>
            </a:br>
            <a:endParaRPr/>
          </a:p>
        </p:txBody>
      </p:sp>
      <p:sp>
        <p:nvSpPr>
          <p:cNvPr id="89" name="Google Shape;8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If a table is not properly normalized and have data redundancy then it will not only eat up extra memory space but will also make it difficult to handle and update the database, without facing data loss. Insertion, Updation and Deletion Anomalies are very frequent if database is not normalized. To understand these anomalies let us take an example of a </a:t>
            </a:r>
            <a:r>
              <a:rPr b="1" lang="en-US" sz="2800"/>
              <a:t>Student</a:t>
            </a:r>
            <a:r>
              <a:rPr lang="en-US" sz="2800"/>
              <a:t> table.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graphicFrame>
        <p:nvGraphicFramePr>
          <p:cNvPr id="95" name="Google Shape;95;p6"/>
          <p:cNvGraphicFramePr/>
          <p:nvPr/>
        </p:nvGraphicFramePr>
        <p:xfrm>
          <a:off x="457200" y="1600200"/>
          <a:ext cx="3000000" cy="3000000"/>
        </p:xfrm>
        <a:graphic>
          <a:graphicData uri="http://schemas.openxmlformats.org/drawingml/2006/table">
            <a:tbl>
              <a:tblPr bandRow="1" firstRow="1">
                <a:noFill/>
                <a:tableStyleId>{7922876C-1793-4334-A7AA-D827D38F2019}</a:tableStyleId>
              </a:tblPr>
              <a:tblGrid>
                <a:gridCol w="1645925"/>
                <a:gridCol w="1645925"/>
                <a:gridCol w="1645925"/>
                <a:gridCol w="1645925"/>
                <a:gridCol w="1645925"/>
              </a:tblGrid>
              <a:tr h="370850">
                <a:tc>
                  <a:txBody>
                    <a:bodyPr/>
                    <a:lstStyle/>
                    <a:p>
                      <a:pPr indent="0" lvl="0" marL="0" marR="0" rtl="0" algn="l">
                        <a:spcBef>
                          <a:spcPts val="0"/>
                        </a:spcBef>
                        <a:spcAft>
                          <a:spcPts val="0"/>
                        </a:spcAft>
                        <a:buNone/>
                      </a:pPr>
                      <a:r>
                        <a:rPr lang="en-US" sz="1800" u="none" cap="none" strike="noStrike"/>
                        <a:t>rollno</a:t>
                      </a:r>
                      <a:endParaRPr sz="1800" u="none" cap="none" strike="noStrike"/>
                    </a:p>
                  </a:txBody>
                  <a:tcPr marT="76200" marB="76200" marR="76200" marL="76200"/>
                </a:tc>
                <a:tc>
                  <a:txBody>
                    <a:bodyPr/>
                    <a:lstStyle/>
                    <a:p>
                      <a:pPr indent="0" lvl="0" marL="0" marR="0" rtl="0" algn="l">
                        <a:spcBef>
                          <a:spcPts val="0"/>
                        </a:spcBef>
                        <a:spcAft>
                          <a:spcPts val="0"/>
                        </a:spcAft>
                        <a:buNone/>
                      </a:pPr>
                      <a:r>
                        <a:rPr lang="en-US" sz="1800" u="none" cap="none" strike="noStrike"/>
                        <a:t>name</a:t>
                      </a:r>
                      <a:endParaRPr/>
                    </a:p>
                  </a:txBody>
                  <a:tcPr marT="76200" marB="76200" marR="76200" marL="76200"/>
                </a:tc>
                <a:tc>
                  <a:txBody>
                    <a:bodyPr/>
                    <a:lstStyle/>
                    <a:p>
                      <a:pPr indent="0" lvl="0" marL="0" marR="0" rtl="0" algn="l">
                        <a:spcBef>
                          <a:spcPts val="0"/>
                        </a:spcBef>
                        <a:spcAft>
                          <a:spcPts val="0"/>
                        </a:spcAft>
                        <a:buNone/>
                      </a:pPr>
                      <a:r>
                        <a:rPr lang="en-US" sz="1800" u="none" cap="none" strike="noStrike"/>
                        <a:t>branch</a:t>
                      </a:r>
                      <a:endParaRPr/>
                    </a:p>
                  </a:txBody>
                  <a:tcPr marT="76200" marB="76200" marR="76200" marL="76200"/>
                </a:tc>
                <a:tc>
                  <a:txBody>
                    <a:bodyPr/>
                    <a:lstStyle/>
                    <a:p>
                      <a:pPr indent="0" lvl="0" marL="0" marR="0" rtl="0" algn="l">
                        <a:spcBef>
                          <a:spcPts val="0"/>
                        </a:spcBef>
                        <a:spcAft>
                          <a:spcPts val="0"/>
                        </a:spcAft>
                        <a:buNone/>
                      </a:pPr>
                      <a:r>
                        <a:rPr lang="en-US" sz="1800" u="none" cap="none" strike="noStrike"/>
                        <a:t>hod</a:t>
                      </a:r>
                      <a:endParaRPr/>
                    </a:p>
                  </a:txBody>
                  <a:tcPr marT="76200" marB="76200" marR="76200" marL="76200"/>
                </a:tc>
                <a:tc>
                  <a:txBody>
                    <a:bodyPr/>
                    <a:lstStyle/>
                    <a:p>
                      <a:pPr indent="0" lvl="0" marL="0" marR="0" rtl="0" algn="l">
                        <a:spcBef>
                          <a:spcPts val="0"/>
                        </a:spcBef>
                        <a:spcAft>
                          <a:spcPts val="0"/>
                        </a:spcAft>
                        <a:buNone/>
                      </a:pPr>
                      <a:r>
                        <a:rPr lang="en-US" sz="1800" u="none" cap="none" strike="noStrike"/>
                        <a:t>office_tel</a:t>
                      </a:r>
                      <a:endParaRPr/>
                    </a:p>
                  </a:txBody>
                  <a:tcPr marT="76200" marB="76200" marR="76200" marL="76200"/>
                </a:tc>
              </a:tr>
              <a:tr h="370850">
                <a:tc>
                  <a:txBody>
                    <a:bodyPr/>
                    <a:lstStyle/>
                    <a:p>
                      <a:pPr indent="0" lvl="0" marL="0" marR="0" rtl="0" algn="l">
                        <a:spcBef>
                          <a:spcPts val="0"/>
                        </a:spcBef>
                        <a:spcAft>
                          <a:spcPts val="0"/>
                        </a:spcAft>
                        <a:buNone/>
                      </a:pPr>
                      <a:r>
                        <a:rPr lang="en-US" sz="1800" u="none" cap="none" strike="noStrike"/>
                        <a:t>401</a:t>
                      </a:r>
                      <a:endParaRPr/>
                    </a:p>
                  </a:txBody>
                  <a:tcPr marT="76200" marB="76200" marR="76200" marL="76200"/>
                </a:tc>
                <a:tc>
                  <a:txBody>
                    <a:bodyPr/>
                    <a:lstStyle/>
                    <a:p>
                      <a:pPr indent="0" lvl="0" marL="0" marR="0" rtl="0" algn="l">
                        <a:spcBef>
                          <a:spcPts val="0"/>
                        </a:spcBef>
                        <a:spcAft>
                          <a:spcPts val="0"/>
                        </a:spcAft>
                        <a:buNone/>
                      </a:pPr>
                      <a:r>
                        <a:rPr lang="en-US" sz="1800" u="none" cap="none" strike="noStrike"/>
                        <a:t>Akon</a:t>
                      </a:r>
                      <a:endParaRPr/>
                    </a:p>
                  </a:txBody>
                  <a:tcPr marT="76200" marB="76200" marR="76200" marL="76200"/>
                </a:tc>
                <a:tc>
                  <a:txBody>
                    <a:bodyPr/>
                    <a:lstStyle/>
                    <a:p>
                      <a:pPr indent="0" lvl="0" marL="0" marR="0" rtl="0" algn="l">
                        <a:spcBef>
                          <a:spcPts val="0"/>
                        </a:spcBef>
                        <a:spcAft>
                          <a:spcPts val="0"/>
                        </a:spcAft>
                        <a:buNone/>
                      </a:pPr>
                      <a:r>
                        <a:rPr lang="en-US" sz="1800" u="none" cap="none" strike="noStrike"/>
                        <a:t>CSE</a:t>
                      </a:r>
                      <a:endParaRPr/>
                    </a:p>
                  </a:txBody>
                  <a:tcPr marT="76200" marB="76200" marR="76200" marL="76200"/>
                </a:tc>
                <a:tc>
                  <a:txBody>
                    <a:bodyPr/>
                    <a:lstStyle/>
                    <a:p>
                      <a:pPr indent="0" lvl="0" marL="0" marR="0" rtl="0" algn="l">
                        <a:spcBef>
                          <a:spcPts val="0"/>
                        </a:spcBef>
                        <a:spcAft>
                          <a:spcPts val="0"/>
                        </a:spcAft>
                        <a:buNone/>
                      </a:pPr>
                      <a:r>
                        <a:rPr lang="en-US" sz="1800" u="none" cap="none" strike="noStrike"/>
                        <a:t>Mr. X</a:t>
                      </a:r>
                      <a:endParaRPr/>
                    </a:p>
                  </a:txBody>
                  <a:tcPr marT="76200" marB="76200" marR="76200" marL="76200"/>
                </a:tc>
                <a:tc>
                  <a:txBody>
                    <a:bodyPr/>
                    <a:lstStyle/>
                    <a:p>
                      <a:pPr indent="0" lvl="0" marL="0" marR="0" rtl="0" algn="l">
                        <a:spcBef>
                          <a:spcPts val="0"/>
                        </a:spcBef>
                        <a:spcAft>
                          <a:spcPts val="0"/>
                        </a:spcAft>
                        <a:buNone/>
                      </a:pPr>
                      <a:r>
                        <a:rPr lang="en-US" sz="1800" u="none" cap="none" strike="noStrike"/>
                        <a:t>53337</a:t>
                      </a:r>
                      <a:endParaRPr/>
                    </a:p>
                  </a:txBody>
                  <a:tcPr marT="76200" marB="76200" marR="76200" marL="76200"/>
                </a:tc>
              </a:tr>
              <a:tr h="370850">
                <a:tc>
                  <a:txBody>
                    <a:bodyPr/>
                    <a:lstStyle/>
                    <a:p>
                      <a:pPr indent="0" lvl="0" marL="0" marR="0" rtl="0" algn="l">
                        <a:spcBef>
                          <a:spcPts val="0"/>
                        </a:spcBef>
                        <a:spcAft>
                          <a:spcPts val="0"/>
                        </a:spcAft>
                        <a:buNone/>
                      </a:pPr>
                      <a:r>
                        <a:rPr lang="en-US" sz="1800" u="none" cap="none" strike="noStrike"/>
                        <a:t>402</a:t>
                      </a:r>
                      <a:endParaRPr/>
                    </a:p>
                  </a:txBody>
                  <a:tcPr marT="76200" marB="76200" marR="76200" marL="76200"/>
                </a:tc>
                <a:tc>
                  <a:txBody>
                    <a:bodyPr/>
                    <a:lstStyle/>
                    <a:p>
                      <a:pPr indent="0" lvl="0" marL="0" marR="0" rtl="0" algn="l">
                        <a:spcBef>
                          <a:spcPts val="0"/>
                        </a:spcBef>
                        <a:spcAft>
                          <a:spcPts val="0"/>
                        </a:spcAft>
                        <a:buNone/>
                      </a:pPr>
                      <a:r>
                        <a:rPr lang="en-US" sz="1800" u="none" cap="none" strike="noStrike"/>
                        <a:t>Bkon</a:t>
                      </a:r>
                      <a:endParaRPr/>
                    </a:p>
                  </a:txBody>
                  <a:tcPr marT="76200" marB="76200" marR="76200" marL="76200"/>
                </a:tc>
                <a:tc>
                  <a:txBody>
                    <a:bodyPr/>
                    <a:lstStyle/>
                    <a:p>
                      <a:pPr indent="0" lvl="0" marL="0" marR="0" rtl="0" algn="l">
                        <a:spcBef>
                          <a:spcPts val="0"/>
                        </a:spcBef>
                        <a:spcAft>
                          <a:spcPts val="0"/>
                        </a:spcAft>
                        <a:buNone/>
                      </a:pPr>
                      <a:r>
                        <a:rPr lang="en-US" sz="1800" u="none" cap="none" strike="noStrike"/>
                        <a:t>CSE</a:t>
                      </a:r>
                      <a:endParaRPr/>
                    </a:p>
                  </a:txBody>
                  <a:tcPr marT="76200" marB="76200" marR="76200" marL="76200"/>
                </a:tc>
                <a:tc>
                  <a:txBody>
                    <a:bodyPr/>
                    <a:lstStyle/>
                    <a:p>
                      <a:pPr indent="0" lvl="0" marL="0" marR="0" rtl="0" algn="l">
                        <a:spcBef>
                          <a:spcPts val="0"/>
                        </a:spcBef>
                        <a:spcAft>
                          <a:spcPts val="0"/>
                        </a:spcAft>
                        <a:buNone/>
                      </a:pPr>
                      <a:r>
                        <a:rPr lang="en-US" sz="1800" u="none" cap="none" strike="noStrike"/>
                        <a:t>Mr. X</a:t>
                      </a:r>
                      <a:endParaRPr/>
                    </a:p>
                  </a:txBody>
                  <a:tcPr marT="76200" marB="76200" marR="76200" marL="76200"/>
                </a:tc>
                <a:tc>
                  <a:txBody>
                    <a:bodyPr/>
                    <a:lstStyle/>
                    <a:p>
                      <a:pPr indent="0" lvl="0" marL="0" marR="0" rtl="0" algn="l">
                        <a:spcBef>
                          <a:spcPts val="0"/>
                        </a:spcBef>
                        <a:spcAft>
                          <a:spcPts val="0"/>
                        </a:spcAft>
                        <a:buNone/>
                      </a:pPr>
                      <a:r>
                        <a:rPr lang="en-US" sz="1800" u="none" cap="none" strike="noStrike"/>
                        <a:t>53337</a:t>
                      </a:r>
                      <a:endParaRPr/>
                    </a:p>
                  </a:txBody>
                  <a:tcPr marT="76200" marB="76200" marR="76200" marL="76200"/>
                </a:tc>
              </a:tr>
              <a:tr h="370850">
                <a:tc>
                  <a:txBody>
                    <a:bodyPr/>
                    <a:lstStyle/>
                    <a:p>
                      <a:pPr indent="0" lvl="0" marL="0" marR="0" rtl="0" algn="l">
                        <a:spcBef>
                          <a:spcPts val="0"/>
                        </a:spcBef>
                        <a:spcAft>
                          <a:spcPts val="0"/>
                        </a:spcAft>
                        <a:buNone/>
                      </a:pPr>
                      <a:r>
                        <a:rPr lang="en-US" sz="1800" u="none" cap="none" strike="noStrike"/>
                        <a:t>403</a:t>
                      </a:r>
                      <a:endParaRPr/>
                    </a:p>
                  </a:txBody>
                  <a:tcPr marT="76200" marB="76200" marR="76200" marL="76200"/>
                </a:tc>
                <a:tc>
                  <a:txBody>
                    <a:bodyPr/>
                    <a:lstStyle/>
                    <a:p>
                      <a:pPr indent="0" lvl="0" marL="0" marR="0" rtl="0" algn="l">
                        <a:spcBef>
                          <a:spcPts val="0"/>
                        </a:spcBef>
                        <a:spcAft>
                          <a:spcPts val="0"/>
                        </a:spcAft>
                        <a:buNone/>
                      </a:pPr>
                      <a:r>
                        <a:rPr lang="en-US" sz="1800" u="none" cap="none" strike="noStrike"/>
                        <a:t>Ckon</a:t>
                      </a:r>
                      <a:endParaRPr/>
                    </a:p>
                  </a:txBody>
                  <a:tcPr marT="76200" marB="76200" marR="76200" marL="76200"/>
                </a:tc>
                <a:tc>
                  <a:txBody>
                    <a:bodyPr/>
                    <a:lstStyle/>
                    <a:p>
                      <a:pPr indent="0" lvl="0" marL="0" marR="0" rtl="0" algn="l">
                        <a:spcBef>
                          <a:spcPts val="0"/>
                        </a:spcBef>
                        <a:spcAft>
                          <a:spcPts val="0"/>
                        </a:spcAft>
                        <a:buNone/>
                      </a:pPr>
                      <a:r>
                        <a:rPr lang="en-US" sz="1800" u="none" cap="none" strike="noStrike"/>
                        <a:t>CSE</a:t>
                      </a:r>
                      <a:endParaRPr/>
                    </a:p>
                  </a:txBody>
                  <a:tcPr marT="76200" marB="76200" marR="76200" marL="76200"/>
                </a:tc>
                <a:tc>
                  <a:txBody>
                    <a:bodyPr/>
                    <a:lstStyle/>
                    <a:p>
                      <a:pPr indent="0" lvl="0" marL="0" marR="0" rtl="0" algn="l">
                        <a:spcBef>
                          <a:spcPts val="0"/>
                        </a:spcBef>
                        <a:spcAft>
                          <a:spcPts val="0"/>
                        </a:spcAft>
                        <a:buNone/>
                      </a:pPr>
                      <a:r>
                        <a:rPr lang="en-US" sz="1800" u="none" cap="none" strike="noStrike"/>
                        <a:t>Mr. X</a:t>
                      </a:r>
                      <a:endParaRPr/>
                    </a:p>
                  </a:txBody>
                  <a:tcPr marT="76200" marB="76200" marR="76200" marL="76200"/>
                </a:tc>
                <a:tc>
                  <a:txBody>
                    <a:bodyPr/>
                    <a:lstStyle/>
                    <a:p>
                      <a:pPr indent="0" lvl="0" marL="0" marR="0" rtl="0" algn="l">
                        <a:spcBef>
                          <a:spcPts val="0"/>
                        </a:spcBef>
                        <a:spcAft>
                          <a:spcPts val="0"/>
                        </a:spcAft>
                        <a:buNone/>
                      </a:pPr>
                      <a:r>
                        <a:rPr lang="en-US" sz="1800" u="none" cap="none" strike="noStrike"/>
                        <a:t>53337</a:t>
                      </a:r>
                      <a:endParaRPr/>
                    </a:p>
                  </a:txBody>
                  <a:tcPr marT="76200" marB="76200" marR="76200" marL="76200"/>
                </a:tc>
              </a:tr>
              <a:tr h="370850">
                <a:tc>
                  <a:txBody>
                    <a:bodyPr/>
                    <a:lstStyle/>
                    <a:p>
                      <a:pPr indent="0" lvl="0" marL="0" marR="0" rtl="0" algn="l">
                        <a:spcBef>
                          <a:spcPts val="0"/>
                        </a:spcBef>
                        <a:spcAft>
                          <a:spcPts val="0"/>
                        </a:spcAft>
                        <a:buNone/>
                      </a:pPr>
                      <a:r>
                        <a:rPr lang="en-US" sz="1800" u="none" cap="none" strike="noStrike"/>
                        <a:t>404</a:t>
                      </a:r>
                      <a:endParaRPr/>
                    </a:p>
                  </a:txBody>
                  <a:tcPr marT="76200" marB="76200" marR="76200" marL="76200"/>
                </a:tc>
                <a:tc>
                  <a:txBody>
                    <a:bodyPr/>
                    <a:lstStyle/>
                    <a:p>
                      <a:pPr indent="0" lvl="0" marL="0" marR="0" rtl="0" algn="l">
                        <a:spcBef>
                          <a:spcPts val="0"/>
                        </a:spcBef>
                        <a:spcAft>
                          <a:spcPts val="0"/>
                        </a:spcAft>
                        <a:buNone/>
                      </a:pPr>
                      <a:r>
                        <a:rPr lang="en-US" sz="1800" u="none" cap="none" strike="noStrike"/>
                        <a:t>Dkon</a:t>
                      </a:r>
                      <a:endParaRPr/>
                    </a:p>
                  </a:txBody>
                  <a:tcPr marT="76200" marB="76200" marR="76200" marL="76200"/>
                </a:tc>
                <a:tc>
                  <a:txBody>
                    <a:bodyPr/>
                    <a:lstStyle/>
                    <a:p>
                      <a:pPr indent="0" lvl="0" marL="0" marR="0" rtl="0" algn="l">
                        <a:spcBef>
                          <a:spcPts val="0"/>
                        </a:spcBef>
                        <a:spcAft>
                          <a:spcPts val="0"/>
                        </a:spcAft>
                        <a:buNone/>
                      </a:pPr>
                      <a:r>
                        <a:rPr lang="en-US" sz="1800" u="none" cap="none" strike="noStrike"/>
                        <a:t>CSE</a:t>
                      </a:r>
                      <a:endParaRPr/>
                    </a:p>
                  </a:txBody>
                  <a:tcPr marT="76200" marB="76200" marR="76200" marL="76200"/>
                </a:tc>
                <a:tc>
                  <a:txBody>
                    <a:bodyPr/>
                    <a:lstStyle/>
                    <a:p>
                      <a:pPr indent="0" lvl="0" marL="0" marR="0" rtl="0" algn="l">
                        <a:spcBef>
                          <a:spcPts val="0"/>
                        </a:spcBef>
                        <a:spcAft>
                          <a:spcPts val="0"/>
                        </a:spcAft>
                        <a:buNone/>
                      </a:pPr>
                      <a:r>
                        <a:rPr lang="en-US" sz="1800" u="none" cap="none" strike="noStrike"/>
                        <a:t>Mr. X</a:t>
                      </a:r>
                      <a:endParaRPr/>
                    </a:p>
                  </a:txBody>
                  <a:tcPr marT="76200" marB="76200" marR="76200" marL="76200"/>
                </a:tc>
                <a:tc>
                  <a:txBody>
                    <a:bodyPr/>
                    <a:lstStyle/>
                    <a:p>
                      <a:pPr indent="0" lvl="0" marL="0" marR="0" rtl="0" algn="l">
                        <a:spcBef>
                          <a:spcPts val="0"/>
                        </a:spcBef>
                        <a:spcAft>
                          <a:spcPts val="0"/>
                        </a:spcAft>
                        <a:buNone/>
                      </a:pPr>
                      <a:r>
                        <a:rPr lang="en-US" sz="1800" u="none" cap="none" strike="noStrike"/>
                        <a:t>53337</a:t>
                      </a:r>
                      <a:endParaRPr/>
                    </a:p>
                  </a:txBody>
                  <a:tcPr marT="76200" marB="76200" marR="76200" marL="762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01" name="Google Shape;101;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In the table above, we have data of 4 Computer Sci. students. As we can see, data for the fields branch, hod(Head of Department) and office_tel is repeated for the students who are in the same branch in the college, this is </a:t>
            </a:r>
            <a:r>
              <a:rPr b="1" lang="en-US"/>
              <a:t>Data Redundancy</a:t>
            </a:r>
            <a:r>
              <a:rPr lang="en-US"/>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07" name="Google Shape;10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Insertion anomaly: It occurs when we cannot insert data to the table without the presence of another attribute</a:t>
            </a:r>
            <a:endParaRPr/>
          </a:p>
          <a:p>
            <a:pPr indent="-342900" lvl="0" marL="342900" rtl="0" algn="l">
              <a:spcBef>
                <a:spcPts val="640"/>
              </a:spcBef>
              <a:spcAft>
                <a:spcPts val="0"/>
              </a:spcAft>
              <a:buClr>
                <a:schemeClr val="dk1"/>
              </a:buClr>
              <a:buSzPts val="3200"/>
              <a:buChar char="●"/>
            </a:pPr>
            <a:r>
              <a:rPr lang="en-US"/>
              <a:t>Update anomaly:  It is a data inconsistency that results from data redundancy and a partial update of data.</a:t>
            </a:r>
            <a:endParaRPr/>
          </a:p>
          <a:p>
            <a:pPr indent="-342900" lvl="0" marL="342900" rtl="0" algn="l">
              <a:spcBef>
                <a:spcPts val="640"/>
              </a:spcBef>
              <a:spcAft>
                <a:spcPts val="0"/>
              </a:spcAft>
              <a:buClr>
                <a:schemeClr val="dk1"/>
              </a:buClr>
              <a:buSzPts val="3200"/>
              <a:buChar char="●"/>
            </a:pPr>
            <a:r>
              <a:rPr lang="en-US"/>
              <a:t>Deletion Anomaly: It occurs when certain attributes are lost because of the deletion of other attributes.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Insertion Anomaly</a:t>
            </a:r>
            <a:br>
              <a:rPr lang="en-US"/>
            </a:br>
            <a:endParaRPr/>
          </a:p>
        </p:txBody>
      </p:sp>
      <p:sp>
        <p:nvSpPr>
          <p:cNvPr id="113" name="Google Shape;11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Suppose for a new admission, until and unless a student opts for a branch, data of the student cannot be inserted, or else we will have to set the branch information as </a:t>
            </a:r>
            <a:r>
              <a:rPr b="1" lang="en-US"/>
              <a:t>NULL</a:t>
            </a:r>
            <a:r>
              <a:rPr lang="en-US"/>
              <a:t>.</a:t>
            </a:r>
            <a:endParaRPr/>
          </a:p>
          <a:p>
            <a:pPr indent="-342900" lvl="0" marL="342900" rtl="0" algn="l">
              <a:spcBef>
                <a:spcPts val="640"/>
              </a:spcBef>
              <a:spcAft>
                <a:spcPts val="0"/>
              </a:spcAft>
              <a:buClr>
                <a:schemeClr val="dk1"/>
              </a:buClr>
              <a:buSzPts val="3200"/>
              <a:buChar char="●"/>
            </a:pPr>
            <a:r>
              <a:rPr lang="en-US"/>
              <a:t>Also, if we have to insert data of 100 students of same branch, then the branch information will be repeated for all those 100 students.</a:t>
            </a:r>
            <a:endParaRPr/>
          </a:p>
          <a:p>
            <a:pPr indent="-342900" lvl="0" marL="342900" rtl="0" algn="l">
              <a:spcBef>
                <a:spcPts val="640"/>
              </a:spcBef>
              <a:spcAft>
                <a:spcPts val="0"/>
              </a:spcAft>
              <a:buClr>
                <a:schemeClr val="dk1"/>
              </a:buClr>
              <a:buSzPts val="3200"/>
              <a:buChar char="●"/>
            </a:pPr>
            <a:r>
              <a:rPr lang="en-US"/>
              <a:t>These scenarios are nothing but </a:t>
            </a:r>
            <a:r>
              <a:rPr b="1" lang="en-US"/>
              <a:t>Insertion anomalies</a:t>
            </a:r>
            <a:r>
              <a:rPr lang="en-US"/>
              <a:t>.</a:t>
            </a:r>
            <a:endParaRPr/>
          </a:p>
          <a:p>
            <a:pPr indent="-342900" lvl="0" marL="342900" rtl="0" algn="l">
              <a:spcBef>
                <a:spcPts val="640"/>
              </a:spcBef>
              <a:spcAft>
                <a:spcPts val="0"/>
              </a:spcAft>
              <a:buClr>
                <a:schemeClr val="dk1"/>
              </a:buClr>
              <a:buSzPts val="3200"/>
              <a:buChar char="●"/>
            </a:pPr>
            <a:br>
              <a:rPr lang="en-US"/>
            </a:b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2014-08-14T04:56:55Z</dcterms:created>
  <dc:creator>admin</dc:creator>
</cp:coreProperties>
</file>