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6" roundtripDataSignature="AMtx7mhtP4VsvR0tr80b9kC6hNtxsECj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E7033EB-8098-413D-B9D6-A5E9F44BD5EF}">
  <a:tblStyle styleId="{5E7033EB-8098-413D-B9D6-A5E9F44BD5E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ba11946160_1_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1ba11946160_1_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ba11946160_1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ba11946160_1_3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ba11946160_1_3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ba11946160_1_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ba11946160_1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ba11946160_1_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1ba11946160_1_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1ba11946160_1_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ba11946160_1_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ba11946160_1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ba11946160_1_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ba11946160_1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ba11946160_1_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ba11946160_1_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1ba11946160_1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ba11946160_1_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ba11946160_1_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ba11946160_1_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ba11946160_1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ba11946160_1_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ba11946160_1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ba11946160_1_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1ba11946160_1_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1ba11946160_1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ba11946160_1_2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1ba11946160_1_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ba11946160_1_3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ba11946160_1_3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ba11946160_1_3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ba11946160_1_3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1ba11946160_1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ba11946160_1_3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1ba11946160_1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ba11946160_1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ba11946160_1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ba11946160_1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javatpoint.com/dbms-first-normal-form" TargetMode="External"/><Relationship Id="rId4" Type="http://schemas.openxmlformats.org/officeDocument/2006/relationships/hyperlink" Target="https://www.javatpoint.com/dbms-second-normal-form" TargetMode="External"/><Relationship Id="rId5" Type="http://schemas.openxmlformats.org/officeDocument/2006/relationships/hyperlink" Target="https://www.javatpoint.com/dbms-third-normal-form" TargetMode="External"/><Relationship Id="rId6" Type="http://schemas.openxmlformats.org/officeDocument/2006/relationships/hyperlink" Target="https://www.javatpoint.com/dbms-forth-normal-for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685800" y="609600"/>
            <a:ext cx="8206680" cy="526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DBMS</a:t>
            </a:r>
            <a:br>
              <a:rPr lang="en-US"/>
            </a:br>
            <a:br>
              <a:rPr lang="en-US"/>
            </a:br>
            <a:br>
              <a:rPr lang="en-US" sz="2700"/>
            </a:br>
            <a:r>
              <a:rPr lang="en-US" sz="2700"/>
              <a:t>First Normal Form </a:t>
            </a:r>
            <a:br>
              <a:rPr lang="en-US"/>
            </a:br>
            <a:br>
              <a:rPr lang="en-US"/>
            </a:br>
            <a:r>
              <a:rPr lang="en-US"/>
              <a:t>					</a:t>
            </a:r>
            <a:br>
              <a:rPr lang="en-US"/>
            </a:br>
            <a:br>
              <a:rPr lang="en-US"/>
            </a:br>
            <a:endParaRPr sz="2000"/>
          </a:p>
        </p:txBody>
      </p:sp>
      <p:sp>
        <p:nvSpPr>
          <p:cNvPr id="65" name="Google Shape;65;p1"/>
          <p:cNvSpPr/>
          <p:nvPr/>
        </p:nvSpPr>
        <p:spPr>
          <a:xfrm>
            <a:off x="1763331" y="456342"/>
            <a:ext cx="484690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72" name="Google Shape;7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544" y="1700808"/>
            <a:ext cx="7656736" cy="3744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Normal Form (1NF)</a:t>
            </a:r>
            <a:br>
              <a:rPr lang="en-US"/>
            </a:br>
            <a:endParaRPr/>
          </a:p>
        </p:txBody>
      </p:sp>
      <p:sp>
        <p:nvSpPr>
          <p:cNvPr id="78" name="Google Shape;78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/>
              <a:t>For a table to be in the First Normal Form, it should follow the following 4 rules: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/>
              <a:t>It should only have </a:t>
            </a:r>
            <a:r>
              <a:rPr lang="en-US" sz="2400">
                <a:solidFill>
                  <a:srgbClr val="FF0000"/>
                </a:solidFill>
              </a:rPr>
              <a:t>single(atomic)</a:t>
            </a:r>
            <a:r>
              <a:rPr lang="en-US" sz="2400"/>
              <a:t> valued attributes/columns.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/>
              <a:t>Values stored in a column should be of the same domain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/>
              <a:t>All the columns in a table should have unique names.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sz="2400"/>
              <a:t>And the order in which data is stored, does not matter.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4" name="Google Shape;84;p4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{5E7033EB-8098-413D-B9D6-A5E9F44BD5EF}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EMP_ID</a:t>
                      </a:r>
                      <a:endParaRPr/>
                    </a:p>
                  </a:txBody>
                  <a:tcPr marT="114300" marB="114300" marR="114300" marL="11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EMP_NAME</a:t>
                      </a:r>
                      <a:endParaRPr/>
                    </a:p>
                  </a:txBody>
                  <a:tcPr marT="114300" marB="114300" marR="114300" marL="11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EMP_PHONE</a:t>
                      </a:r>
                      <a:endParaRPr/>
                    </a:p>
                  </a:txBody>
                  <a:tcPr marT="114300" marB="114300" marR="114300" marL="11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EMP_STATE</a:t>
                      </a:r>
                      <a:endParaRPr/>
                    </a:p>
                  </a:txBody>
                  <a:tcPr marT="114300" marB="114300" marR="114300" marL="1143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14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John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7272826385,</a:t>
                      </a:r>
                      <a:b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9064738238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UP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Harry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8574783832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Bihar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Sam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7390372389,</a:t>
                      </a:r>
                      <a:b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</a:b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8589830302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Punjab</a:t>
                      </a:r>
                      <a:endParaRPr/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0" name="Google Shape;90;p5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{5E7033EB-8098-413D-B9D6-A5E9F44BD5EF}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EMP_ID</a:t>
                      </a:r>
                      <a:endParaRPr/>
                    </a:p>
                  </a:txBody>
                  <a:tcPr marT="114300" marB="114300" marR="114300" marL="11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EMP_NAME</a:t>
                      </a:r>
                      <a:endParaRPr/>
                    </a:p>
                  </a:txBody>
                  <a:tcPr marT="114300" marB="114300" marR="114300" marL="11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EMP_PHONE</a:t>
                      </a:r>
                      <a:endParaRPr/>
                    </a:p>
                  </a:txBody>
                  <a:tcPr marT="114300" marB="114300" marR="114300" marL="11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EMP_STATE</a:t>
                      </a:r>
                      <a:endParaRPr/>
                    </a:p>
                  </a:txBody>
                  <a:tcPr marT="114300" marB="114300" marR="114300" marL="1143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14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John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7272826385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UP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14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John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9064738238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UP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Harry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8574783832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Bihar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Sam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7390372389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Punjab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12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Sam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8589830302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Punjab</a:t>
                      </a:r>
                      <a:endParaRPr/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6" name="Google Shape;96;p6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{5E7033EB-8098-413D-B9D6-A5E9F44BD5EF}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roll_no</a:t>
                      </a:r>
                      <a:endParaRPr sz="1800" u="none" cap="none" strike="noStrike"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subject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101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Akon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OS, CN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103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Ckon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Java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102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Bkon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C, C++</a:t>
                      </a:r>
                      <a:endParaRPr/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It's very simple, because all we have to do is break the values into atomic values.</a:t>
            </a:r>
            <a:endParaRPr/>
          </a:p>
        </p:txBody>
      </p:sp>
      <p:graphicFrame>
        <p:nvGraphicFramePr>
          <p:cNvPr id="102" name="Google Shape;102;p7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{5E7033EB-8098-413D-B9D6-A5E9F44BD5EF}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roll_no</a:t>
                      </a:r>
                      <a:endParaRPr sz="1800" u="none" cap="none" strike="noStrike"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name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subject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101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Akon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OS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101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Akon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CN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103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Ckon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Java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102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Bkon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102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Bkon</a:t>
                      </a:r>
                      <a:endParaRPr/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C++</a:t>
                      </a:r>
                      <a:endParaRPr/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8" name="Google Shape;108;p8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{5E7033EB-8098-413D-B9D6-A5E9F44BD5EF}</a:tableStyleId>
              </a:tblPr>
              <a:tblGrid>
                <a:gridCol w="1810550"/>
                <a:gridCol w="6419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Normal Form</a:t>
                      </a:r>
                      <a:endParaRPr/>
                    </a:p>
                  </a:txBody>
                  <a:tcPr marT="114300" marB="114300" marR="114300" marL="11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/>
                    </a:p>
                  </a:txBody>
                  <a:tcPr marT="114300" marB="114300" marR="114300" marL="1143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rgbClr val="008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1NF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 relation is in 1NF if it contains an atomic value.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rgbClr val="008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2NF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 relation will be in 2NF if it is in 1NF and all non-key attributes are fully functional dependent on the primary key.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rgbClr val="008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3NF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 relation will be in 3NF if it is in 2NF and no transition dependency exists.</a:t>
                      </a:r>
                      <a:endParaRPr/>
                    </a:p>
                  </a:txBody>
                  <a:tcPr marT="76200" marB="76200" marR="76200" marL="7620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sng" cap="none" strike="noStrike">
                          <a:solidFill>
                            <a:srgbClr val="008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4NF</a:t>
                      </a:r>
                      <a:endParaRPr sz="18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76200" marB="76200" marR="76200" marL="762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 relation will be in 4NF if it is in Boyce Codd normal form and has no multi-valued dependency.</a:t>
                      </a:r>
                      <a:endParaRPr/>
                    </a:p>
                  </a:txBody>
                  <a:tcPr marT="76200" marB="76200" marR="76200" marL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457200" y="2971800"/>
            <a:ext cx="8229600" cy="315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Thank you 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/>
          </a:p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2014-08-14T04:56:55Z</dcterms:created>
  <dc:creator>admin</dc:creator>
</cp:coreProperties>
</file>