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No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ioogSCyVfoPIwDC/kHefL3oTS3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465B60-A5B2-4F0F-AC0A-BE929806C1BB}">
  <a:tblStyle styleId="{53465B60-A5B2-4F0F-AC0A-BE929806C1B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otoSans-bold.fntdata"/><Relationship Id="rId23" Type="http://schemas.openxmlformats.org/officeDocument/2006/relationships/font" Target="fonts/Noto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otoSans-boldItalic.fntdata"/><Relationship Id="rId25" Type="http://schemas.openxmlformats.org/officeDocument/2006/relationships/font" Target="fonts/NotoSans-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ba13202f92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ba13202f92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ba13202f92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ba13202f92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ba13202f92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ba13202f92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ba13202f92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ba13202f92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ba13202f92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ba13202f92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ba13202f92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ba13202f92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ba13202f92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ba13202f92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ba13202f92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ba13202f92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ba13202f92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ba13202f92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ba13202f92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ba13202f92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ba13202f92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ba13202f92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ba13202f92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ba13202f92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ba13202f92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ba13202f92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ba13202f92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ba13202f92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ba13202f92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ba13202f92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ba13202f92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ba13202f92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ba13202f92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ba13202f92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ba13202f92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ba13202f92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ba13202f92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ba13202f92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br>
              <a:rPr lang="en-US"/>
            </a:br>
            <a:r>
              <a:rPr lang="en-US"/>
              <a:t>DBMS</a:t>
            </a:r>
            <a:br>
              <a:rPr lang="en-US"/>
            </a:br>
            <a:br>
              <a:rPr lang="en-US" sz="2700"/>
            </a:br>
            <a:r>
              <a:rPr lang="en-US" sz="2700"/>
              <a:t>Second  Normal Form </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6" name="Google Shape;126;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27" name="Google Shape;127;p12"/>
          <p:cNvPicPr preferRelativeResize="0"/>
          <p:nvPr/>
        </p:nvPicPr>
        <p:blipFill rotWithShape="1">
          <a:blip r:embed="rId3">
            <a:alphaModFix/>
          </a:blip>
          <a:srcRect b="0" l="0" r="0" t="0"/>
          <a:stretch/>
        </p:blipFill>
        <p:spPr>
          <a:xfrm>
            <a:off x="683568" y="1700808"/>
            <a:ext cx="2857500" cy="2181225"/>
          </a:xfrm>
          <a:prstGeom prst="rect">
            <a:avLst/>
          </a:prstGeom>
          <a:noFill/>
          <a:ln>
            <a:noFill/>
          </a:ln>
        </p:spPr>
      </p:pic>
      <p:pic>
        <p:nvPicPr>
          <p:cNvPr id="128" name="Google Shape;128;p12"/>
          <p:cNvPicPr preferRelativeResize="0"/>
          <p:nvPr/>
        </p:nvPicPr>
        <p:blipFill rotWithShape="1">
          <a:blip r:embed="rId4">
            <a:alphaModFix/>
          </a:blip>
          <a:srcRect b="0" l="0" r="0" t="0"/>
          <a:stretch/>
        </p:blipFill>
        <p:spPr>
          <a:xfrm>
            <a:off x="3851920" y="3356992"/>
            <a:ext cx="4772025" cy="285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34" name="Google Shape;134;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As you can see we have removed the partial functional dependency that we initially had. Now, in the table, the column Office Location is fully dependent on the primary key of that table, which is Department ID.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 03</a:t>
            </a:r>
            <a:endParaRPr/>
          </a:p>
        </p:txBody>
      </p:sp>
      <p:graphicFrame>
        <p:nvGraphicFramePr>
          <p:cNvPr id="140" name="Google Shape;140;p14"/>
          <p:cNvGraphicFramePr/>
          <p:nvPr/>
        </p:nvGraphicFramePr>
        <p:xfrm>
          <a:off x="457200" y="1600200"/>
          <a:ext cx="3000000" cy="3000000"/>
        </p:xfrm>
        <a:graphic>
          <a:graphicData uri="http://schemas.openxmlformats.org/drawingml/2006/table">
            <a:tbl>
              <a:tblPr bandRow="1" firstRow="1">
                <a:noFill/>
                <a:tableStyleId>{53465B60-A5B2-4F0F-AC0A-BE929806C1BB}</a:tableStyleId>
              </a:tblPr>
              <a:tblGrid>
                <a:gridCol w="2057400"/>
                <a:gridCol w="2057400"/>
                <a:gridCol w="2057400"/>
                <a:gridCol w="2057400"/>
              </a:tblGrid>
              <a:tr h="370850">
                <a:tc>
                  <a:txBody>
                    <a:bodyPr/>
                    <a:lstStyle/>
                    <a:p>
                      <a:pPr indent="0" lvl="0" marL="0" marR="0" rtl="0" algn="l">
                        <a:spcBef>
                          <a:spcPts val="0"/>
                        </a:spcBef>
                        <a:spcAft>
                          <a:spcPts val="0"/>
                        </a:spcAft>
                        <a:buNone/>
                      </a:pPr>
                      <a:r>
                        <a:rPr b="1" lang="en-US" sz="1800" u="none" cap="none" strike="noStrike"/>
                        <a:t>StudentID</a:t>
                      </a:r>
                      <a:br>
                        <a:rPr lang="en-US" sz="1800" u="none" cap="none" strike="noStrike"/>
                      </a:br>
                      <a:endParaRPr sz="1800"/>
                    </a:p>
                  </a:txBody>
                  <a:tcPr marT="28575" marB="28575" marR="28575" marL="28575"/>
                </a:tc>
                <a:tc>
                  <a:txBody>
                    <a:bodyPr/>
                    <a:lstStyle/>
                    <a:p>
                      <a:pPr indent="0" lvl="0" marL="0" marR="0" rtl="0" algn="l">
                        <a:spcBef>
                          <a:spcPts val="0"/>
                        </a:spcBef>
                        <a:spcAft>
                          <a:spcPts val="0"/>
                        </a:spcAft>
                        <a:buNone/>
                      </a:pPr>
                      <a:r>
                        <a:rPr b="1" lang="en-US" sz="1800"/>
                        <a:t>ProjectNo</a:t>
                      </a:r>
                      <a:br>
                        <a:rPr lang="en-US" sz="1800"/>
                      </a:br>
                      <a:endParaRPr sz="1800"/>
                    </a:p>
                  </a:txBody>
                  <a:tcPr marT="28575" marB="28575" marR="28575" marL="28575"/>
                </a:tc>
                <a:tc>
                  <a:txBody>
                    <a:bodyPr/>
                    <a:lstStyle/>
                    <a:p>
                      <a:pPr indent="0" lvl="0" marL="0" marR="0" rtl="0" algn="l">
                        <a:spcBef>
                          <a:spcPts val="0"/>
                        </a:spcBef>
                        <a:spcAft>
                          <a:spcPts val="0"/>
                        </a:spcAft>
                        <a:buNone/>
                      </a:pPr>
                      <a:r>
                        <a:rPr b="1" lang="en-US" sz="1800"/>
                        <a:t>StudentName</a:t>
                      </a:r>
                      <a:br>
                        <a:rPr lang="en-US" sz="1800"/>
                      </a:br>
                      <a:endParaRPr sz="1800"/>
                    </a:p>
                  </a:txBody>
                  <a:tcPr marT="28575" marB="28575" marR="28575" marL="28575"/>
                </a:tc>
                <a:tc>
                  <a:txBody>
                    <a:bodyPr/>
                    <a:lstStyle/>
                    <a:p>
                      <a:pPr indent="0" lvl="0" marL="0" marR="0" rtl="0" algn="l">
                        <a:spcBef>
                          <a:spcPts val="0"/>
                        </a:spcBef>
                        <a:spcAft>
                          <a:spcPts val="0"/>
                        </a:spcAft>
                        <a:buNone/>
                      </a:pPr>
                      <a:r>
                        <a:rPr b="1" lang="en-US" sz="1800"/>
                        <a:t>ProjectName</a:t>
                      </a:r>
                      <a:br>
                        <a:rPr lang="en-US" sz="1800"/>
                      </a:br>
                      <a:endParaRPr sz="1800"/>
                    </a:p>
                  </a:txBody>
                  <a:tcPr marT="28575" marB="28575" marR="28575" marL="28575"/>
                </a:tc>
              </a:tr>
              <a:tr h="370850">
                <a:tc>
                  <a:txBody>
                    <a:bodyPr/>
                    <a:lstStyle/>
                    <a:p>
                      <a:pPr indent="0" lvl="0" marL="0" marR="0" rtl="0" algn="l">
                        <a:spcBef>
                          <a:spcPts val="0"/>
                        </a:spcBef>
                        <a:spcAft>
                          <a:spcPts val="0"/>
                        </a:spcAft>
                        <a:buNone/>
                      </a:pPr>
                      <a:r>
                        <a:rPr lang="en-US" sz="1800"/>
                        <a:t>S01</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199</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Katie</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Geo Location</a:t>
                      </a:r>
                      <a:br>
                        <a:rPr lang="en-US" sz="1800"/>
                      </a:br>
                      <a:endParaRPr sz="1800"/>
                    </a:p>
                  </a:txBody>
                  <a:tcPr marT="28575" marB="28575" marR="28575" marL="28575"/>
                </a:tc>
              </a:tr>
              <a:tr h="370850">
                <a:tc>
                  <a:txBody>
                    <a:bodyPr/>
                    <a:lstStyle/>
                    <a:p>
                      <a:pPr indent="0" lvl="0" marL="0" marR="0" rtl="0" algn="l">
                        <a:spcBef>
                          <a:spcPts val="0"/>
                        </a:spcBef>
                        <a:spcAft>
                          <a:spcPts val="0"/>
                        </a:spcAft>
                        <a:buNone/>
                      </a:pPr>
                      <a:r>
                        <a:rPr lang="en-US" sz="1800"/>
                        <a:t>S02</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120</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Ollie</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Cluster Exploration</a:t>
                      </a:r>
                      <a:endParaRPr/>
                    </a:p>
                  </a:txBody>
                  <a:tcPr marT="28575" marB="28575" marR="28575" marL="28575"/>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6" name="Google Shape;14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As stated, the non-prime attributes i.e. </a:t>
            </a:r>
            <a:r>
              <a:rPr b="1" lang="en-US" sz="2000"/>
              <a:t>StudentName </a:t>
            </a:r>
            <a:r>
              <a:rPr lang="en-US" sz="2000"/>
              <a:t>and </a:t>
            </a:r>
            <a:r>
              <a:rPr b="1" lang="en-US" sz="2000"/>
              <a:t>ProjectName </a:t>
            </a:r>
            <a:r>
              <a:rPr lang="en-US" sz="2000"/>
              <a:t>should be functionally dependent on part of a candidate key, to be Partial Dependent.</a:t>
            </a:r>
            <a:endParaRPr/>
          </a:p>
          <a:p>
            <a:pPr indent="-342900" lvl="0" marL="342900" rtl="0" algn="l">
              <a:spcBef>
                <a:spcPts val="400"/>
              </a:spcBef>
              <a:spcAft>
                <a:spcPts val="0"/>
              </a:spcAft>
              <a:buClr>
                <a:schemeClr val="dk1"/>
              </a:buClr>
              <a:buSzPts val="2000"/>
              <a:buChar char="●"/>
            </a:pPr>
            <a:r>
              <a:rPr lang="en-US" sz="2000"/>
              <a:t>The </a:t>
            </a:r>
            <a:r>
              <a:rPr b="1" lang="en-US" sz="2000"/>
              <a:t>StudentName </a:t>
            </a:r>
            <a:r>
              <a:rPr lang="en-US" sz="2000"/>
              <a:t>can be determined by </a:t>
            </a:r>
            <a:r>
              <a:rPr b="1" lang="en-US" sz="2000"/>
              <a:t>StudentID</a:t>
            </a:r>
            <a:r>
              <a:rPr lang="en-US" sz="2000"/>
              <a:t>, which makes the relation Partial Dependent.</a:t>
            </a:r>
            <a:endParaRPr/>
          </a:p>
          <a:p>
            <a:pPr indent="-342900" lvl="0" marL="342900" rtl="0" algn="l">
              <a:spcBef>
                <a:spcPts val="400"/>
              </a:spcBef>
              <a:spcAft>
                <a:spcPts val="0"/>
              </a:spcAft>
              <a:buClr>
                <a:schemeClr val="dk1"/>
              </a:buClr>
              <a:buSzPts val="2000"/>
              <a:buChar char="●"/>
            </a:pPr>
            <a:r>
              <a:rPr lang="en-US" sz="2000"/>
              <a:t>The </a:t>
            </a:r>
            <a:r>
              <a:rPr b="1" lang="en-US" sz="2000"/>
              <a:t>ProjectName </a:t>
            </a:r>
            <a:r>
              <a:rPr lang="en-US" sz="2000"/>
              <a:t>can be determined by </a:t>
            </a:r>
            <a:r>
              <a:rPr b="1" lang="en-US" sz="2000"/>
              <a:t>ProjectNo</a:t>
            </a:r>
            <a:r>
              <a:rPr lang="en-US" sz="2000"/>
              <a:t>, which makes the relation Partial Dependent.</a:t>
            </a:r>
            <a:endParaRPr/>
          </a:p>
          <a:p>
            <a:pPr indent="-342900" lvl="0" marL="342900" rtl="0" algn="l">
              <a:spcBef>
                <a:spcPts val="400"/>
              </a:spcBef>
              <a:spcAft>
                <a:spcPts val="0"/>
              </a:spcAft>
              <a:buClr>
                <a:schemeClr val="dk1"/>
              </a:buClr>
              <a:buSzPts val="2000"/>
              <a:buChar char="●"/>
            </a:pPr>
            <a:r>
              <a:rPr lang="en-US" sz="2000"/>
              <a:t>Therefore, the &lt;StudentProject&gt; relation violates the 2NF in Normalization and is considered a bad database design.</a:t>
            </a:r>
            <a:endParaRPr/>
          </a:p>
          <a:p>
            <a:pPr indent="-342900" lvl="0" marL="342900" rtl="0" algn="l">
              <a:spcBef>
                <a:spcPts val="400"/>
              </a:spcBef>
              <a:spcAft>
                <a:spcPts val="0"/>
              </a:spcAft>
              <a:buClr>
                <a:schemeClr val="dk1"/>
              </a:buClr>
              <a:buSzPts val="2000"/>
              <a:buChar char="●"/>
            </a:pPr>
            <a:r>
              <a:rPr lang="en-US" sz="2000"/>
              <a:t>To remove Partial Dependency and violation on 2NF, decompose the tables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52" name="Google Shape;152;p16"/>
          <p:cNvGraphicFramePr/>
          <p:nvPr/>
        </p:nvGraphicFramePr>
        <p:xfrm>
          <a:off x="457200" y="1600200"/>
          <a:ext cx="3000000" cy="3000000"/>
        </p:xfrm>
        <a:graphic>
          <a:graphicData uri="http://schemas.openxmlformats.org/drawingml/2006/table">
            <a:tbl>
              <a:tblPr bandRow="1" firstRow="1">
                <a:noFill/>
                <a:tableStyleId>{53465B60-A5B2-4F0F-AC0A-BE929806C1BB}</a:tableStyleId>
              </a:tblPr>
              <a:tblGrid>
                <a:gridCol w="1395600"/>
                <a:gridCol w="1395600"/>
                <a:gridCol w="1395600"/>
              </a:tblGrid>
              <a:tr h="561600">
                <a:tc>
                  <a:txBody>
                    <a:bodyPr/>
                    <a:lstStyle/>
                    <a:p>
                      <a:pPr indent="0" lvl="0" marL="0" marR="0" rtl="0" algn="l">
                        <a:spcBef>
                          <a:spcPts val="0"/>
                        </a:spcBef>
                        <a:spcAft>
                          <a:spcPts val="0"/>
                        </a:spcAft>
                        <a:buNone/>
                      </a:pPr>
                      <a:r>
                        <a:rPr b="1" lang="en-US" sz="1800"/>
                        <a:t>StudentID</a:t>
                      </a:r>
                      <a:br>
                        <a:rPr lang="en-US" sz="1800"/>
                      </a:br>
                      <a:endParaRPr sz="1800"/>
                    </a:p>
                  </a:txBody>
                  <a:tcPr marT="28575" marB="28575" marR="28575" marL="28575"/>
                </a:tc>
                <a:tc>
                  <a:txBody>
                    <a:bodyPr/>
                    <a:lstStyle/>
                    <a:p>
                      <a:pPr indent="0" lvl="0" marL="0" marR="0" rtl="0" algn="l">
                        <a:spcBef>
                          <a:spcPts val="0"/>
                        </a:spcBef>
                        <a:spcAft>
                          <a:spcPts val="0"/>
                        </a:spcAft>
                        <a:buNone/>
                      </a:pPr>
                      <a:r>
                        <a:rPr b="1" lang="en-US" sz="1800"/>
                        <a:t>ProjectNo</a:t>
                      </a:r>
                      <a:br>
                        <a:rPr lang="en-US" sz="1800"/>
                      </a:br>
                      <a:endParaRPr sz="1800"/>
                    </a:p>
                  </a:txBody>
                  <a:tcPr marT="28575" marB="28575" marR="28575" marL="28575"/>
                </a:tc>
                <a:tc>
                  <a:txBody>
                    <a:bodyPr/>
                    <a:lstStyle/>
                    <a:p>
                      <a:pPr indent="0" lvl="0" marL="0" marR="0" rtl="0" algn="l">
                        <a:spcBef>
                          <a:spcPts val="0"/>
                        </a:spcBef>
                        <a:spcAft>
                          <a:spcPts val="0"/>
                        </a:spcAft>
                        <a:buNone/>
                      </a:pPr>
                      <a:r>
                        <a:rPr b="1" lang="en-US" sz="1800"/>
                        <a:t>StudentName</a:t>
                      </a:r>
                      <a:br>
                        <a:rPr lang="en-US" sz="1800"/>
                      </a:br>
                      <a:endParaRPr sz="1800"/>
                    </a:p>
                  </a:txBody>
                  <a:tcPr marT="28575" marB="28575" marR="28575" marL="28575"/>
                </a:tc>
              </a:tr>
              <a:tr h="561600">
                <a:tc>
                  <a:txBody>
                    <a:bodyPr/>
                    <a:lstStyle/>
                    <a:p>
                      <a:pPr indent="0" lvl="0" marL="0" marR="0" rtl="0" algn="l">
                        <a:spcBef>
                          <a:spcPts val="0"/>
                        </a:spcBef>
                        <a:spcAft>
                          <a:spcPts val="0"/>
                        </a:spcAft>
                        <a:buNone/>
                      </a:pPr>
                      <a:r>
                        <a:rPr lang="en-US" sz="1800"/>
                        <a:t>S01</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199</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Katie</a:t>
                      </a:r>
                      <a:br>
                        <a:rPr lang="en-US" sz="1800"/>
                      </a:br>
                      <a:endParaRPr sz="1800"/>
                    </a:p>
                  </a:txBody>
                  <a:tcPr marT="28575" marB="28575" marR="28575" marL="28575"/>
                </a:tc>
              </a:tr>
              <a:tr h="561600">
                <a:tc>
                  <a:txBody>
                    <a:bodyPr/>
                    <a:lstStyle/>
                    <a:p>
                      <a:pPr indent="0" lvl="0" marL="0" marR="0" rtl="0" algn="l">
                        <a:spcBef>
                          <a:spcPts val="0"/>
                        </a:spcBef>
                        <a:spcAft>
                          <a:spcPts val="0"/>
                        </a:spcAft>
                        <a:buNone/>
                      </a:pPr>
                      <a:r>
                        <a:rPr lang="en-US" sz="1800"/>
                        <a:t>S02</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120</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Ollie</a:t>
                      </a:r>
                      <a:endParaRPr/>
                    </a:p>
                  </a:txBody>
                  <a:tcPr marT="28575" marB="28575" marR="28575" marL="28575"/>
                </a:tc>
              </a:tr>
            </a:tbl>
          </a:graphicData>
        </a:graphic>
      </p:graphicFrame>
      <p:graphicFrame>
        <p:nvGraphicFramePr>
          <p:cNvPr id="153" name="Google Shape;153;p16"/>
          <p:cNvGraphicFramePr/>
          <p:nvPr/>
        </p:nvGraphicFramePr>
        <p:xfrm>
          <a:off x="1979713" y="4005064"/>
          <a:ext cx="3000000" cy="3000000"/>
        </p:xfrm>
        <a:graphic>
          <a:graphicData uri="http://schemas.openxmlformats.org/drawingml/2006/table">
            <a:tbl>
              <a:tblPr bandRow="1" firstRow="1">
                <a:noFill/>
                <a:tableStyleId>{53465B60-A5B2-4F0F-AC0A-BE929806C1BB}</a:tableStyleId>
              </a:tblPr>
              <a:tblGrid>
                <a:gridCol w="1584175"/>
                <a:gridCol w="2376275"/>
              </a:tblGrid>
              <a:tr h="370850">
                <a:tc>
                  <a:txBody>
                    <a:bodyPr/>
                    <a:lstStyle/>
                    <a:p>
                      <a:pPr indent="0" lvl="0" marL="0" marR="0" rtl="0" algn="l">
                        <a:spcBef>
                          <a:spcPts val="0"/>
                        </a:spcBef>
                        <a:spcAft>
                          <a:spcPts val="0"/>
                        </a:spcAft>
                        <a:buNone/>
                      </a:pPr>
                      <a:r>
                        <a:rPr b="1" lang="en-US" sz="1800"/>
                        <a:t>ProjectNo</a:t>
                      </a:r>
                      <a:br>
                        <a:rPr lang="en-US" sz="1800"/>
                      </a:br>
                      <a:endParaRPr sz="1800"/>
                    </a:p>
                  </a:txBody>
                  <a:tcPr marT="28575" marB="28575" marR="28575" marL="28575"/>
                </a:tc>
                <a:tc>
                  <a:txBody>
                    <a:bodyPr/>
                    <a:lstStyle/>
                    <a:p>
                      <a:pPr indent="0" lvl="0" marL="0" marR="0" rtl="0" algn="l">
                        <a:spcBef>
                          <a:spcPts val="0"/>
                        </a:spcBef>
                        <a:spcAft>
                          <a:spcPts val="0"/>
                        </a:spcAft>
                        <a:buNone/>
                      </a:pPr>
                      <a:r>
                        <a:rPr b="1" lang="en-US" sz="1800"/>
                        <a:t>ProjectName</a:t>
                      </a:r>
                      <a:br>
                        <a:rPr lang="en-US" sz="1800"/>
                      </a:br>
                      <a:endParaRPr sz="1800"/>
                    </a:p>
                  </a:txBody>
                  <a:tcPr marT="28575" marB="28575" marR="28575" marL="28575"/>
                </a:tc>
              </a:tr>
              <a:tr h="370850">
                <a:tc>
                  <a:txBody>
                    <a:bodyPr/>
                    <a:lstStyle/>
                    <a:p>
                      <a:pPr indent="0" lvl="0" marL="0" marR="0" rtl="0" algn="l">
                        <a:spcBef>
                          <a:spcPts val="0"/>
                        </a:spcBef>
                        <a:spcAft>
                          <a:spcPts val="0"/>
                        </a:spcAft>
                        <a:buNone/>
                      </a:pPr>
                      <a:r>
                        <a:rPr lang="en-US" sz="1800"/>
                        <a:t>199</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Geo Location</a:t>
                      </a:r>
                      <a:br>
                        <a:rPr lang="en-US" sz="1800"/>
                      </a:br>
                      <a:endParaRPr sz="1800"/>
                    </a:p>
                  </a:txBody>
                  <a:tcPr marT="28575" marB="28575" marR="28575" marL="28575"/>
                </a:tc>
              </a:tr>
              <a:tr h="370850">
                <a:tc>
                  <a:txBody>
                    <a:bodyPr/>
                    <a:lstStyle/>
                    <a:p>
                      <a:pPr indent="0" lvl="0" marL="0" marR="0" rtl="0" algn="l">
                        <a:spcBef>
                          <a:spcPts val="0"/>
                        </a:spcBef>
                        <a:spcAft>
                          <a:spcPts val="0"/>
                        </a:spcAft>
                        <a:buNone/>
                      </a:pPr>
                      <a:r>
                        <a:rPr lang="en-US" sz="1800"/>
                        <a:t>120</a:t>
                      </a:r>
                      <a:br>
                        <a:rPr lang="en-US" sz="1800"/>
                      </a:br>
                      <a:endParaRPr sz="1800"/>
                    </a:p>
                  </a:txBody>
                  <a:tcPr marT="28575" marB="28575" marR="28575" marL="28575"/>
                </a:tc>
                <a:tc>
                  <a:txBody>
                    <a:bodyPr/>
                    <a:lstStyle/>
                    <a:p>
                      <a:pPr indent="0" lvl="0" marL="0" marR="0" rtl="0" algn="l">
                        <a:spcBef>
                          <a:spcPts val="0"/>
                        </a:spcBef>
                        <a:spcAft>
                          <a:spcPts val="0"/>
                        </a:spcAft>
                        <a:buNone/>
                      </a:pPr>
                      <a:r>
                        <a:rPr lang="en-US" sz="1800"/>
                        <a:t>Cluster Exploration</a:t>
                      </a:r>
                      <a:endParaRPr/>
                    </a:p>
                  </a:txBody>
                  <a:tcPr marT="28575" marB="28575" marR="28575" marL="2857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9" name="Google Shape;15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rgbClr val="333333"/>
              </a:buClr>
              <a:buSzPts val="2400"/>
              <a:buFont typeface="Calibri"/>
              <a:buAutoNum type="arabicPeriod"/>
            </a:pPr>
            <a:r>
              <a:rPr lang="en-US" sz="2400">
                <a:solidFill>
                  <a:srgbClr val="333333"/>
                </a:solidFill>
                <a:latin typeface="Noto Sans"/>
                <a:ea typeface="Noto Sans"/>
                <a:cs typeface="Noto Sans"/>
                <a:sym typeface="Noto Sans"/>
              </a:rPr>
              <a:t>For a table to be in the Second Normal form, it should be in the First Normal form and it should not have Partial Dependency.</a:t>
            </a:r>
            <a:endParaRPr/>
          </a:p>
          <a:p>
            <a:pPr indent="-342900" lvl="0" marL="342900" rtl="0" algn="l">
              <a:spcBef>
                <a:spcPts val="480"/>
              </a:spcBef>
              <a:spcAft>
                <a:spcPts val="0"/>
              </a:spcAft>
              <a:buClr>
                <a:srgbClr val="333333"/>
              </a:buClr>
              <a:buSzPts val="2400"/>
              <a:buFont typeface="Calibri"/>
              <a:buAutoNum type="arabicPeriod"/>
            </a:pPr>
            <a:r>
              <a:rPr lang="en-US" sz="2400">
                <a:solidFill>
                  <a:srgbClr val="333333"/>
                </a:solidFill>
                <a:latin typeface="Noto Sans"/>
                <a:ea typeface="Noto Sans"/>
                <a:cs typeface="Noto Sans"/>
                <a:sym typeface="Noto Sans"/>
              </a:rPr>
              <a:t>Partial Dependency exists, when for a composite primary key, any attribute in the table depends only on a part of the primary key and not on the complete primary key.</a:t>
            </a:r>
            <a:endParaRPr/>
          </a:p>
          <a:p>
            <a:pPr indent="-342900" lvl="0" marL="342900" rtl="0" algn="l">
              <a:spcBef>
                <a:spcPts val="480"/>
              </a:spcBef>
              <a:spcAft>
                <a:spcPts val="0"/>
              </a:spcAft>
              <a:buClr>
                <a:srgbClr val="333333"/>
              </a:buClr>
              <a:buSzPts val="2400"/>
              <a:buFont typeface="Calibri"/>
              <a:buAutoNum type="arabicPeriod"/>
            </a:pPr>
            <a:r>
              <a:rPr lang="en-US" sz="2400">
                <a:solidFill>
                  <a:srgbClr val="333333"/>
                </a:solidFill>
                <a:latin typeface="Noto Sans"/>
                <a:ea typeface="Noto Sans"/>
                <a:cs typeface="Noto Sans"/>
                <a:sym typeface="Noto Sans"/>
              </a:rPr>
              <a:t>To remove Partial dependency, we can divide the table, remove the attribute which is causing partial dependency, and move it to some other table where it fits in well.</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5" name="Google Shape;165;p18"/>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166" name="Google Shape;16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 name="Google Shape;7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For a table to be in the Second Normal Form, it must satisfy two conditions:</a:t>
            </a:r>
            <a:endParaRPr/>
          </a:p>
          <a:p>
            <a:pPr indent="-285750" lvl="1" marL="742950" rtl="0" algn="l">
              <a:spcBef>
                <a:spcPts val="560"/>
              </a:spcBef>
              <a:spcAft>
                <a:spcPts val="0"/>
              </a:spcAft>
              <a:buClr>
                <a:schemeClr val="dk1"/>
              </a:buClr>
              <a:buSzPts val="2800"/>
              <a:buChar char="○"/>
            </a:pPr>
            <a:r>
              <a:rPr lang="en-US"/>
              <a:t>The table should be in the </a:t>
            </a:r>
            <a:r>
              <a:rPr lang="en-US">
                <a:solidFill>
                  <a:srgbClr val="FF0000"/>
                </a:solidFill>
              </a:rPr>
              <a:t>First Normal Form</a:t>
            </a:r>
            <a:r>
              <a:rPr lang="en-US"/>
              <a:t>.</a:t>
            </a:r>
            <a:endParaRPr/>
          </a:p>
          <a:p>
            <a:pPr indent="-285750" lvl="1" marL="742950" rtl="0" algn="l">
              <a:spcBef>
                <a:spcPts val="560"/>
              </a:spcBef>
              <a:spcAft>
                <a:spcPts val="0"/>
              </a:spcAft>
              <a:buClr>
                <a:schemeClr val="dk1"/>
              </a:buClr>
              <a:buSzPts val="2800"/>
              <a:buChar char="○"/>
            </a:pPr>
            <a:r>
              <a:rPr lang="en-US"/>
              <a:t>There should be </a:t>
            </a:r>
            <a:r>
              <a:rPr lang="en-US">
                <a:solidFill>
                  <a:srgbClr val="FF0000"/>
                </a:solidFill>
              </a:rPr>
              <a:t>no Partial Dependency.</a:t>
            </a:r>
            <a:endParaRPr>
              <a:solidFill>
                <a:srgbClr val="FF0000"/>
              </a:solidFill>
            </a:endParaRPr>
          </a:p>
          <a:p>
            <a:pPr indent="-228600" lvl="2" marL="1143000" rtl="0" algn="l">
              <a:spcBef>
                <a:spcPts val="480"/>
              </a:spcBef>
              <a:spcAft>
                <a:spcPts val="0"/>
              </a:spcAft>
              <a:buClr>
                <a:schemeClr val="dk1"/>
              </a:buClr>
              <a:buSzPts val="2400"/>
              <a:buChar char="■"/>
            </a:pPr>
            <a:r>
              <a:rPr lang="en-US"/>
              <a:t>Here partial dependency means the proper subset of candidate key determines a non-prime attribute. </a:t>
            </a:r>
            <a:endParaRPr/>
          </a:p>
          <a:p>
            <a:pPr indent="-228600" lvl="2" marL="1143000" rtl="0" algn="l">
              <a:spcBef>
                <a:spcPts val="480"/>
              </a:spcBef>
              <a:spcAft>
                <a:spcPts val="0"/>
              </a:spcAft>
              <a:buClr>
                <a:schemeClr val="dk1"/>
              </a:buClr>
              <a:buSzPts val="2400"/>
              <a:buChar char="■"/>
            </a:pPr>
            <a:r>
              <a:rPr lang="en-US"/>
              <a:t>Single Column Primary Key</a:t>
            </a:r>
            <a:endParaRPr/>
          </a:p>
          <a:p>
            <a:pPr indent="-165100" lvl="2" marL="1143000" rtl="0" algn="l">
              <a:spcBef>
                <a:spcPts val="480"/>
              </a:spcBef>
              <a:spcAft>
                <a:spcPts val="0"/>
              </a:spcAft>
              <a:buSzPts val="1400"/>
              <a:buChar char="■"/>
            </a:pPr>
            <a:r>
              <a:rPr lang="en-US">
                <a:solidFill>
                  <a:srgbClr val="333333"/>
                </a:solidFill>
                <a:highlight>
                  <a:srgbClr val="FFFFFF"/>
                </a:highlight>
              </a:rPr>
              <a:t> </a:t>
            </a:r>
            <a:r>
              <a:rPr lang="en-US">
                <a:solidFill>
                  <a:srgbClr val="FF0000"/>
                </a:solidFill>
                <a:highlight>
                  <a:srgbClr val="FFFFFF"/>
                </a:highlight>
              </a:rPr>
              <a:t>non-primary keys are fully dependent on primary keys, </a:t>
            </a:r>
            <a:endParaRPr>
              <a:solidFill>
                <a:srgbClr val="FF0000"/>
              </a:solidFill>
            </a:endParaRPr>
          </a:p>
          <a:p>
            <a:pPr indent="-139700" lvl="0" marL="342900" rtl="0" algn="l">
              <a:spcBef>
                <a:spcPts val="640"/>
              </a:spcBef>
              <a:spcAft>
                <a:spcPts val="0"/>
              </a:spcAft>
              <a:buClr>
                <a:schemeClr val="dk1"/>
              </a:buClr>
              <a:buSzPts val="3200"/>
              <a:buNone/>
            </a:pPr>
            <a:r>
              <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7" name="Google Shape;7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78" name="Google Shape;78;p3"/>
          <p:cNvPicPr preferRelativeResize="0"/>
          <p:nvPr/>
        </p:nvPicPr>
        <p:blipFill rotWithShape="1">
          <a:blip r:embed="rId3">
            <a:alphaModFix/>
          </a:blip>
          <a:srcRect b="0" l="0" r="0" t="0"/>
          <a:stretch/>
        </p:blipFill>
        <p:spPr>
          <a:xfrm>
            <a:off x="1691680" y="1232335"/>
            <a:ext cx="6048672" cy="50072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4" name="Google Shape;8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85" name="Google Shape;85;p4"/>
          <p:cNvPicPr preferRelativeResize="0"/>
          <p:nvPr/>
        </p:nvPicPr>
        <p:blipFill rotWithShape="1">
          <a:blip r:embed="rId3">
            <a:alphaModFix/>
          </a:blip>
          <a:srcRect b="0" l="0" r="0" t="0"/>
          <a:stretch/>
        </p:blipFill>
        <p:spPr>
          <a:xfrm>
            <a:off x="323528" y="242646"/>
            <a:ext cx="8280920" cy="62106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Teacher Table</a:t>
            </a:r>
            <a:endParaRPr/>
          </a:p>
        </p:txBody>
      </p:sp>
      <p:graphicFrame>
        <p:nvGraphicFramePr>
          <p:cNvPr id="91" name="Google Shape;91;p7"/>
          <p:cNvGraphicFramePr/>
          <p:nvPr/>
        </p:nvGraphicFramePr>
        <p:xfrm>
          <a:off x="457200" y="1600200"/>
          <a:ext cx="3000000" cy="3000000"/>
        </p:xfrm>
        <a:graphic>
          <a:graphicData uri="http://schemas.openxmlformats.org/drawingml/2006/table">
            <a:tbl>
              <a:tblPr bandRow="1" firstRow="1">
                <a:noFill/>
                <a:tableStyleId>{53465B60-A5B2-4F0F-AC0A-BE929806C1BB}</a:tableStyleId>
              </a:tblPr>
              <a:tblGrid>
                <a:gridCol w="2743200"/>
                <a:gridCol w="2743200"/>
                <a:gridCol w="2743200"/>
              </a:tblGrid>
              <a:tr h="370850">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TEACHER_ID</a:t>
                      </a:r>
                      <a:endParaRPr/>
                    </a:p>
                  </a:txBody>
                  <a:tcPr marT="114300" marB="114300" marR="114300" marL="114300"/>
                </a:tc>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SUBJECT</a:t>
                      </a:r>
                      <a:endParaRPr/>
                    </a:p>
                  </a:txBody>
                  <a:tcPr marT="114300" marB="114300" marR="114300" marL="114300"/>
                </a:tc>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TEACHER_AGE</a:t>
                      </a:r>
                      <a:endParaRPr/>
                    </a:p>
                  </a:txBody>
                  <a:tcPr marT="114300" marB="114300" marR="114300" marL="114300"/>
                </a:tc>
              </a:tr>
              <a:tr h="3708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25</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Chemistry</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30</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25</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Biology</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30</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47</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English</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35</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83</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Math</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38</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83</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Computer</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38</a:t>
                      </a:r>
                      <a:endParaRPr/>
                    </a:p>
                  </a:txBody>
                  <a:tcPr marT="76200" marB="76200" marR="76200" marL="76200"/>
                </a:tc>
              </a:tr>
            </a:tbl>
          </a:graphicData>
        </a:graphic>
      </p:graphicFrame>
      <p:sp>
        <p:nvSpPr>
          <p:cNvPr id="92" name="Google Shape;92;p7"/>
          <p:cNvSpPr txBox="1"/>
          <p:nvPr/>
        </p:nvSpPr>
        <p:spPr>
          <a:xfrm>
            <a:off x="1331640" y="4725144"/>
            <a:ext cx="57606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Teacher_id,subject is my primary key.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Teacher_age is not depend on subject its depend on teacher-id.</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98" name="Google Shape;9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the given table, non-prime attribute TEACHER_AGE is dependent on TEACHER_ID which is a proper subset of a candidate key. That's why it violates the rule for 2NF.</a:t>
            </a:r>
            <a:endParaRPr/>
          </a:p>
          <a:p>
            <a:pPr indent="-342900" lvl="0" marL="342900" rtl="0" algn="l">
              <a:spcBef>
                <a:spcPts val="640"/>
              </a:spcBef>
              <a:spcAft>
                <a:spcPts val="0"/>
              </a:spcAft>
              <a:buClr>
                <a:schemeClr val="dk1"/>
              </a:buClr>
              <a:buSzPts val="3200"/>
              <a:buChar char="●"/>
            </a:pPr>
            <a:r>
              <a:rPr lang="en-US"/>
              <a:t>To convert the given table into 2NF, we decompose it into two 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04" name="Google Shape;104;p9"/>
          <p:cNvGraphicFramePr/>
          <p:nvPr/>
        </p:nvGraphicFramePr>
        <p:xfrm>
          <a:off x="457200" y="1600200"/>
          <a:ext cx="3000000" cy="3000000"/>
        </p:xfrm>
        <a:graphic>
          <a:graphicData uri="http://schemas.openxmlformats.org/drawingml/2006/table">
            <a:tbl>
              <a:tblPr bandRow="1" firstRow="1">
                <a:noFill/>
                <a:tableStyleId>{53465B60-A5B2-4F0F-AC0A-BE929806C1BB}</a:tableStyleId>
              </a:tblPr>
              <a:tblGrid>
                <a:gridCol w="1697350"/>
                <a:gridCol w="1697350"/>
              </a:tblGrid>
              <a:tr h="495500">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TEACHER_ID</a:t>
                      </a:r>
                      <a:endParaRPr/>
                    </a:p>
                  </a:txBody>
                  <a:tcPr marT="114300" marB="114300" marR="114300" marL="114300"/>
                </a:tc>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TEACHER_AGE</a:t>
                      </a:r>
                      <a:endParaRPr/>
                    </a:p>
                  </a:txBody>
                  <a:tcPr marT="114300" marB="114300" marR="114300" marL="114300"/>
                </a:tc>
              </a:tr>
              <a:tr h="420425">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25</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30</a:t>
                      </a:r>
                      <a:endParaRPr/>
                    </a:p>
                  </a:txBody>
                  <a:tcPr marT="76200" marB="76200" marR="76200" marL="76200"/>
                </a:tc>
              </a:tr>
              <a:tr h="420425">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47</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35</a:t>
                      </a:r>
                      <a:endParaRPr/>
                    </a:p>
                  </a:txBody>
                  <a:tcPr marT="76200" marB="76200" marR="76200" marL="76200"/>
                </a:tc>
              </a:tr>
              <a:tr h="420425">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83</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38</a:t>
                      </a:r>
                      <a:endParaRPr/>
                    </a:p>
                  </a:txBody>
                  <a:tcPr marT="76200" marB="76200" marR="76200" marL="76200"/>
                </a:tc>
              </a:tr>
            </a:tbl>
          </a:graphicData>
        </a:graphic>
      </p:graphicFrame>
      <p:graphicFrame>
        <p:nvGraphicFramePr>
          <p:cNvPr id="105" name="Google Shape;105;p9"/>
          <p:cNvGraphicFramePr/>
          <p:nvPr/>
        </p:nvGraphicFramePr>
        <p:xfrm>
          <a:off x="4067944" y="3501008"/>
          <a:ext cx="3000000" cy="3000000"/>
        </p:xfrm>
        <a:graphic>
          <a:graphicData uri="http://schemas.openxmlformats.org/drawingml/2006/table">
            <a:tbl>
              <a:tblPr bandRow="1" firstRow="1">
                <a:noFill/>
                <a:tableStyleId>{53465B60-A5B2-4F0F-AC0A-BE929806C1BB}</a:tableStyleId>
              </a:tblPr>
              <a:tblGrid>
                <a:gridCol w="2257575"/>
                <a:gridCol w="2257575"/>
              </a:tblGrid>
              <a:tr h="467000">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TEACHER_ID</a:t>
                      </a:r>
                      <a:endParaRPr/>
                    </a:p>
                  </a:txBody>
                  <a:tcPr marT="114300" marB="114300" marR="114300" marL="114300"/>
                </a:tc>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SUBJECT</a:t>
                      </a:r>
                      <a:endParaRPr/>
                    </a:p>
                  </a:txBody>
                  <a:tcPr marT="114300" marB="114300" marR="114300" marL="114300"/>
                </a:tc>
              </a:tr>
              <a:tr h="3962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25</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Chemistry</a:t>
                      </a:r>
                      <a:endParaRPr/>
                    </a:p>
                  </a:txBody>
                  <a:tcPr marT="76200" marB="76200" marR="76200" marL="76200"/>
                </a:tc>
              </a:tr>
              <a:tr h="3962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25</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Biology</a:t>
                      </a:r>
                      <a:endParaRPr/>
                    </a:p>
                  </a:txBody>
                  <a:tcPr marT="76200" marB="76200" marR="76200" marL="76200"/>
                </a:tc>
              </a:tr>
              <a:tr h="3962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47</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English</a:t>
                      </a:r>
                      <a:endParaRPr/>
                    </a:p>
                  </a:txBody>
                  <a:tcPr marT="76200" marB="76200" marR="76200" marL="76200"/>
                </a:tc>
              </a:tr>
              <a:tr h="3962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83</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Math</a:t>
                      </a:r>
                      <a:endParaRPr/>
                    </a:p>
                  </a:txBody>
                  <a:tcPr marT="76200" marB="76200" marR="76200" marL="76200"/>
                </a:tc>
              </a:tr>
              <a:tr h="396250">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83</a:t>
                      </a:r>
                      <a:endParaRPr/>
                    </a:p>
                  </a:txBody>
                  <a:tcPr marT="76200" marB="76200" marR="76200" marL="76200"/>
                </a:tc>
                <a:tc>
                  <a:txBody>
                    <a:bodyPr/>
                    <a:lstStyle/>
                    <a:p>
                      <a:pPr indent="0" lvl="0" marL="0" marR="0" rtl="0" algn="l">
                        <a:spcBef>
                          <a:spcPts val="0"/>
                        </a:spcBef>
                        <a:spcAft>
                          <a:spcPts val="0"/>
                        </a:spcAft>
                        <a:buNone/>
                      </a:pPr>
                      <a:r>
                        <a:rPr lang="en-US" sz="1800" u="none" cap="none" strike="noStrike">
                          <a:solidFill>
                            <a:srgbClr val="000000"/>
                          </a:solidFill>
                          <a:latin typeface="verdana"/>
                          <a:ea typeface="verdana"/>
                          <a:cs typeface="verdana"/>
                          <a:sym typeface="verdana"/>
                        </a:rPr>
                        <a:t>Computer</a:t>
                      </a:r>
                      <a:endParaRPr/>
                    </a:p>
                  </a:txBody>
                  <a:tcPr marT="76200" marB="76200" marR="76200" marL="76200"/>
                </a:tc>
              </a:tr>
            </a:tbl>
          </a:graphicData>
        </a:graphic>
      </p:graphicFrame>
      <p:sp>
        <p:nvSpPr>
          <p:cNvPr id="106" name="Google Shape;106;p9"/>
          <p:cNvSpPr/>
          <p:nvPr/>
        </p:nvSpPr>
        <p:spPr>
          <a:xfrm>
            <a:off x="683568" y="3933056"/>
            <a:ext cx="24254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TEACHER_DETAIL table:</a:t>
            </a:r>
            <a:endParaRPr sz="1800">
              <a:solidFill>
                <a:schemeClr val="dk1"/>
              </a:solidFill>
              <a:latin typeface="Calibri"/>
              <a:ea typeface="Calibri"/>
              <a:cs typeface="Calibri"/>
              <a:sym typeface="Calibri"/>
            </a:endParaRPr>
          </a:p>
        </p:txBody>
      </p:sp>
      <p:sp>
        <p:nvSpPr>
          <p:cNvPr id="107" name="Google Shape;107;p9"/>
          <p:cNvSpPr/>
          <p:nvPr/>
        </p:nvSpPr>
        <p:spPr>
          <a:xfrm>
            <a:off x="4211960" y="2875002"/>
            <a:ext cx="25855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TEACHER_SUBJECT table: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 02</a:t>
            </a:r>
            <a:endParaRPr/>
          </a:p>
        </p:txBody>
      </p:sp>
      <p:sp>
        <p:nvSpPr>
          <p:cNvPr id="113" name="Google Shape;11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14" name="Google Shape;114;p10"/>
          <p:cNvPicPr preferRelativeResize="0"/>
          <p:nvPr/>
        </p:nvPicPr>
        <p:blipFill rotWithShape="1">
          <a:blip r:embed="rId3">
            <a:alphaModFix/>
          </a:blip>
          <a:srcRect b="0" l="0" r="0" t="0"/>
          <a:stretch/>
        </p:blipFill>
        <p:spPr>
          <a:xfrm>
            <a:off x="251520" y="1677392"/>
            <a:ext cx="8649153" cy="34563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0" name="Google Shape;12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This table has a composite primary key Emplyoee ID, Department ID. The non-key attribute is Office Location. In this case, Office Location only depends on Department ID, which is only part of the primary key. Therefore, this table does not satisfy the second Normal Form.</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To bring this table to Second Normal Form, we need to break the table into two parts. Which will give us the below tables: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