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hIUOBfTOnqnDsF6cdD6S/il24v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EC8ED4-FB8C-491D-B3D1-F8F3BAE5FB1E}">
  <a:tblStyle styleId="{9CEC8ED4-FB8C-491D-B3D1-F8F3BAE5FB1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D61E616-E50C-4D74-9B5F-A425EB9F6935}"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ba1051be82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ba1051be82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ba1051be82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ba1051be82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ba1051be82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ba1051be82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ba1051be82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ba1051be82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ba1051be82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ba1051be82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ba1051be82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ba1051be82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ba1051be82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ba1051be82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ba1051be82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ba1051be82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ba1051be82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ba1051be82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ba1051be82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ba1051be82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ba1051be82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ba1051be82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ba1051be82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ba1051be82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ba1051be82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ba1051be82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ba1051be82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ba1051be82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ba1051be82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ba1051be82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ba1051be82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ba1051be82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ba1051be82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ba1051be82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ba1051be82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ba1051be82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ba1051be82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ba1051be82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a:br>
            <a:br>
              <a:rPr lang="en-US" sz="2700"/>
            </a:br>
            <a:r>
              <a:rPr lang="en-US" sz="2700"/>
              <a:t>Functional Dependency</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1" name="Google Shape;12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200"/>
              <a:buChar char="●"/>
            </a:pPr>
            <a:r>
              <a:rPr lang="en-US" sz="2200"/>
              <a:t>Suppose we have a student table with attributes: Stu_Id, Stu_Name, Stu_Age. </a:t>
            </a:r>
            <a:endParaRPr sz="2200"/>
          </a:p>
          <a:p>
            <a:pPr indent="-304800" lvl="0" marL="342900" rtl="0" algn="l">
              <a:spcBef>
                <a:spcPts val="0"/>
              </a:spcBef>
              <a:spcAft>
                <a:spcPts val="0"/>
              </a:spcAft>
              <a:buClr>
                <a:schemeClr val="dk1"/>
              </a:buClr>
              <a:buSzPts val="2200"/>
              <a:buChar char="●"/>
            </a:pPr>
            <a:r>
              <a:rPr lang="en-US" sz="2200"/>
              <a:t>Here Stu_Id attribute uniquely identifies the Stu_Name attribute of student table because if we know the student id we can tell the student name associated with it. </a:t>
            </a:r>
            <a:endParaRPr sz="2200"/>
          </a:p>
          <a:p>
            <a:pPr indent="-304800" lvl="0" marL="342900" rtl="0" algn="l">
              <a:spcBef>
                <a:spcPts val="560"/>
              </a:spcBef>
              <a:spcAft>
                <a:spcPts val="0"/>
              </a:spcAft>
              <a:buClr>
                <a:schemeClr val="dk1"/>
              </a:buClr>
              <a:buSzPts val="2200"/>
              <a:buChar char="●"/>
            </a:pPr>
            <a:r>
              <a:rPr lang="en-US" sz="2200"/>
              <a:t>This is known as functional dependency and can be written as Stu_Id-&gt;Stu_Name or in words we can say </a:t>
            </a:r>
            <a:r>
              <a:rPr lang="en-US" sz="2200">
                <a:solidFill>
                  <a:srgbClr val="FF0000"/>
                </a:solidFill>
              </a:rPr>
              <a:t>Stu_Name is functionally dependent on Stu_Id.</a:t>
            </a:r>
            <a:endParaRPr sz="22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000"/>
              <a:t>List all functional dependencies satisfied by the relation.</a:t>
            </a:r>
            <a:endParaRPr sz="4000"/>
          </a:p>
        </p:txBody>
      </p:sp>
      <p:graphicFrame>
        <p:nvGraphicFramePr>
          <p:cNvPr id="127" name="Google Shape;127;p11"/>
          <p:cNvGraphicFramePr/>
          <p:nvPr/>
        </p:nvGraphicFramePr>
        <p:xfrm>
          <a:off x="457200" y="1600200"/>
          <a:ext cx="3000000" cy="3000000"/>
        </p:xfrm>
        <a:graphic>
          <a:graphicData uri="http://schemas.openxmlformats.org/drawingml/2006/table">
            <a:tbl>
              <a:tblPr bandRow="1" firstRow="1">
                <a:noFill/>
                <a:tableStyleId>{5D61E616-E50C-4D74-9B5F-A425EB9F6935}</a:tableStyleId>
              </a:tblPr>
              <a:tblGrid>
                <a:gridCol w="1299600"/>
                <a:gridCol w="1299600"/>
                <a:gridCol w="1299600"/>
              </a:tblGrid>
              <a:tr h="36480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c2</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c3</a:t>
                      </a:r>
                      <a:endParaRPr sz="1800" u="none" cap="none" strike="noStrike"/>
                    </a:p>
                  </a:txBody>
                  <a:tcPr marT="45725" marB="45725" marR="91450" marL="91450"/>
                </a:tc>
              </a:tr>
            </a:tbl>
          </a:graphicData>
        </a:graphic>
      </p:graphicFrame>
      <p:sp>
        <p:nvSpPr>
          <p:cNvPr id="128" name="Google Shape;128;p11"/>
          <p:cNvSpPr txBox="1"/>
          <p:nvPr/>
        </p:nvSpPr>
        <p:spPr>
          <a:xfrm>
            <a:off x="1115616" y="4293096"/>
            <a:ext cx="504056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Test for FD (X-&gt;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Test for FD (X-&gt; YZ)</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Test for FD (XY-&gt;Z)</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519900" y="0"/>
            <a:ext cx="8229600" cy="8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X-&gt;Y</a:t>
            </a:r>
            <a:endParaRPr/>
          </a:p>
        </p:txBody>
      </p:sp>
      <p:graphicFrame>
        <p:nvGraphicFramePr>
          <p:cNvPr id="134" name="Google Shape;134;p12"/>
          <p:cNvGraphicFramePr/>
          <p:nvPr/>
        </p:nvGraphicFramePr>
        <p:xfrm>
          <a:off x="519900" y="797800"/>
          <a:ext cx="3000000" cy="3000000"/>
        </p:xfrm>
        <a:graphic>
          <a:graphicData uri="http://schemas.openxmlformats.org/drawingml/2006/table">
            <a:tbl>
              <a:tblPr bandRow="1" firstRow="1">
                <a:noFill/>
                <a:tableStyleId>{5D61E616-E50C-4D74-9B5F-A425EB9F6935}</a:tableStyleId>
              </a:tblPr>
              <a:tblGrid>
                <a:gridCol w="2743200"/>
                <a:gridCol w="2743200"/>
                <a:gridCol w="2743200"/>
              </a:tblGrid>
              <a:tr h="370850">
                <a:tc>
                  <a:txBody>
                    <a:bodyPr/>
                    <a:lstStyle/>
                    <a:p>
                      <a:pPr indent="0" lvl="0" marL="0" marR="0" rtl="0" algn="l">
                        <a:spcBef>
                          <a:spcPts val="0"/>
                        </a:spcBef>
                        <a:spcAft>
                          <a:spcPts val="0"/>
                        </a:spcAft>
                        <a:buNone/>
                      </a:pPr>
                      <a:r>
                        <a:rPr lang="en-US" sz="1800" u="none" cap="none" strike="noStrike"/>
                        <a:t>Functional Dependency</a:t>
                      </a:r>
                      <a:endParaRPr sz="1800"/>
                    </a:p>
                  </a:txBody>
                  <a:tcPr marT="45725" marB="45725" marR="91450" marL="91450"/>
                </a:tc>
                <a:tc>
                  <a:txBody>
                    <a:bodyPr/>
                    <a:lstStyle/>
                    <a:p>
                      <a:pPr indent="0" lvl="0" marL="0" marR="0" rtl="0" algn="l">
                        <a:spcBef>
                          <a:spcPts val="0"/>
                        </a:spcBef>
                        <a:spcAft>
                          <a:spcPts val="0"/>
                        </a:spcAft>
                        <a:buNone/>
                      </a:pPr>
                      <a:r>
                        <a:rPr lang="en-US" sz="1800"/>
                        <a:t>Violated</a:t>
                      </a:r>
                      <a:r>
                        <a:rPr lang="en-US" sz="1800"/>
                        <a:t> tuple</a:t>
                      </a:r>
                      <a:endParaRPr sz="1800"/>
                    </a:p>
                  </a:txBody>
                  <a:tcPr marT="45725" marB="45725" marR="91450" marL="91450"/>
                </a:tc>
                <a:tc>
                  <a:txBody>
                    <a:bodyPr/>
                    <a:lstStyle/>
                    <a:p>
                      <a:pPr indent="0" lvl="0" marL="0" marR="0" rtl="0" algn="l">
                        <a:spcBef>
                          <a:spcPts val="0"/>
                        </a:spcBef>
                        <a:spcAft>
                          <a:spcPts val="0"/>
                        </a:spcAft>
                        <a:buNone/>
                      </a:pPr>
                      <a:r>
                        <a:rPr lang="en-US" sz="1800"/>
                        <a:t>Result</a:t>
                      </a:r>
                      <a:endParaRPr sz="1800"/>
                    </a:p>
                  </a:txBody>
                  <a:tcPr marT="45725" marB="45725" marR="91450" marL="91450"/>
                </a:tc>
              </a:tr>
              <a:tr h="370850">
                <a:tc>
                  <a:txBody>
                    <a:bodyPr/>
                    <a:lstStyle/>
                    <a:p>
                      <a:pPr indent="0" lvl="0" marL="0" marR="0" rtl="0" algn="ctr">
                        <a:spcBef>
                          <a:spcPts val="0"/>
                        </a:spcBef>
                        <a:spcAft>
                          <a:spcPts val="0"/>
                        </a:spcAft>
                        <a:buNone/>
                      </a:pPr>
                      <a:r>
                        <a:rPr lang="en-US" sz="1800"/>
                        <a:t>A-&gt;B</a:t>
                      </a:r>
                      <a:endParaRPr sz="1800"/>
                    </a:p>
                  </a:txBody>
                  <a:tcPr marT="45725" marB="45725" marR="91450" marL="91450"/>
                </a:tc>
                <a:tc>
                  <a:txBody>
                    <a:bodyPr/>
                    <a:lstStyle/>
                    <a:p>
                      <a:pPr indent="0" lvl="0" marL="0" marR="0" rtl="0" algn="ctr">
                        <a:spcBef>
                          <a:spcPts val="0"/>
                        </a:spcBef>
                        <a:spcAft>
                          <a:spcPts val="0"/>
                        </a:spcAft>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Valid FD</a:t>
                      </a:r>
                      <a:endParaRPr sz="1800"/>
                    </a:p>
                  </a:txBody>
                  <a:tcPr marT="45725" marB="45725" marR="91450" marL="91450"/>
                </a:tc>
              </a:tr>
              <a:tr h="370850">
                <a:tc>
                  <a:txBody>
                    <a:bodyPr/>
                    <a:lstStyle/>
                    <a:p>
                      <a:pPr indent="0" lvl="0" marL="0" marR="0" rtl="0" algn="ctr">
                        <a:spcBef>
                          <a:spcPts val="0"/>
                        </a:spcBef>
                        <a:spcAft>
                          <a:spcPts val="0"/>
                        </a:spcAft>
                        <a:buNone/>
                      </a:pPr>
                      <a:r>
                        <a:rPr lang="en-US" sz="1800"/>
                        <a:t>A-&gt;C</a:t>
                      </a:r>
                      <a:endParaRPr sz="1800"/>
                    </a:p>
                  </a:txBody>
                  <a:tcPr marT="45725" marB="45725" marR="91450" marL="91450"/>
                </a:tc>
                <a:tc>
                  <a:txBody>
                    <a:bodyPr/>
                    <a:lstStyle/>
                    <a:p>
                      <a:pPr indent="0" lvl="0" marL="0" marR="0" rtl="0" algn="ctr">
                        <a:spcBef>
                          <a:spcPts val="0"/>
                        </a:spcBef>
                        <a:spcAft>
                          <a:spcPts val="0"/>
                        </a:spcAft>
                        <a:buNone/>
                      </a:pPr>
                      <a:r>
                        <a:rPr lang="en-US" sz="1800"/>
                        <a:t>A1-&gt;c1</a:t>
                      </a:r>
                      <a:r>
                        <a:rPr lang="en-US" sz="1800"/>
                        <a:t> </a:t>
                      </a:r>
                      <a:endParaRPr/>
                    </a:p>
                    <a:p>
                      <a:pPr indent="0" lvl="0" marL="0" marR="0" rtl="0" algn="ctr">
                        <a:spcBef>
                          <a:spcPts val="0"/>
                        </a:spcBef>
                        <a:spcAft>
                          <a:spcPts val="0"/>
                        </a:spcAft>
                        <a:buNone/>
                      </a:pPr>
                      <a:r>
                        <a:rPr lang="en-US" sz="1800"/>
                        <a:t>A1-&gt;c2</a:t>
                      </a:r>
                      <a:endParaRPr sz="1800"/>
                    </a:p>
                  </a:txBody>
                  <a:tcPr marT="45725" marB="45725" marR="91450" marL="91450"/>
                </a:tc>
                <a:tc>
                  <a:txBody>
                    <a:bodyPr/>
                    <a:lstStyle/>
                    <a:p>
                      <a:pPr indent="0" lvl="0" marL="0" marR="0" rtl="0" algn="ctr">
                        <a:spcBef>
                          <a:spcPts val="0"/>
                        </a:spcBef>
                        <a:spcAft>
                          <a:spcPts val="0"/>
                        </a:spcAft>
                        <a:buNone/>
                      </a:pPr>
                      <a:r>
                        <a:rPr lang="en-US" sz="1800"/>
                        <a:t>Not valid FD</a:t>
                      </a:r>
                      <a:endParaRPr sz="1800"/>
                    </a:p>
                  </a:txBody>
                  <a:tcPr marT="45725" marB="45725" marR="91450" marL="91450"/>
                </a:tc>
              </a:tr>
              <a:tr h="370850">
                <a:tc>
                  <a:txBody>
                    <a:bodyPr/>
                    <a:lstStyle/>
                    <a:p>
                      <a:pPr indent="0" lvl="0" marL="0" marR="0" rtl="0" algn="ctr">
                        <a:spcBef>
                          <a:spcPts val="0"/>
                        </a:spcBef>
                        <a:spcAft>
                          <a:spcPts val="0"/>
                        </a:spcAft>
                        <a:buNone/>
                      </a:pPr>
                      <a:r>
                        <a:rPr lang="en-US" sz="1800"/>
                        <a:t>B-&gt; A</a:t>
                      </a:r>
                      <a:endParaRPr sz="1800"/>
                    </a:p>
                  </a:txBody>
                  <a:tcPr marT="45725" marB="45725" marR="91450" marL="91450"/>
                </a:tc>
                <a:tc>
                  <a:txBody>
                    <a:bodyPr/>
                    <a:lstStyle/>
                    <a:p>
                      <a:pPr indent="0" lvl="0" marL="0" marR="0" rtl="0" algn="ctr">
                        <a:spcBef>
                          <a:spcPts val="0"/>
                        </a:spcBef>
                        <a:spcAft>
                          <a:spcPts val="0"/>
                        </a:spcAft>
                        <a:buNone/>
                      </a:pPr>
                      <a:r>
                        <a:rPr lang="en-US" sz="1800"/>
                        <a:t>B1-&gt;a1</a:t>
                      </a:r>
                      <a:endParaRPr/>
                    </a:p>
                    <a:p>
                      <a:pPr indent="0" lvl="0" marL="0" marR="0" rtl="0" algn="ctr">
                        <a:spcBef>
                          <a:spcPts val="0"/>
                        </a:spcBef>
                        <a:spcAft>
                          <a:spcPts val="0"/>
                        </a:spcAft>
                        <a:buNone/>
                      </a:pPr>
                      <a:r>
                        <a:rPr lang="en-US" sz="1800"/>
                        <a:t>B1-&gt;a2</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Not valid FD</a:t>
                      </a:r>
                      <a:endParaRPr/>
                    </a:p>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lang="en-US" sz="1800"/>
                        <a:t>B-&gt;C</a:t>
                      </a:r>
                      <a:endParaRPr sz="1800"/>
                    </a:p>
                  </a:txBody>
                  <a:tcPr marT="45725" marB="45725" marR="91450" marL="91450"/>
                </a:tc>
                <a:tc>
                  <a:txBody>
                    <a:bodyPr/>
                    <a:lstStyle/>
                    <a:p>
                      <a:pPr indent="0" lvl="0" marL="0" marR="0" rtl="0" algn="ctr">
                        <a:spcBef>
                          <a:spcPts val="0"/>
                        </a:spcBef>
                        <a:spcAft>
                          <a:spcPts val="0"/>
                        </a:spcAft>
                        <a:buNone/>
                      </a:pPr>
                      <a:r>
                        <a:rPr lang="en-US" sz="1800"/>
                        <a:t>B1-&gt;c1</a:t>
                      </a:r>
                      <a:endParaRPr/>
                    </a:p>
                    <a:p>
                      <a:pPr indent="0" lvl="0" marL="0" marR="0" rtl="0" algn="ctr">
                        <a:spcBef>
                          <a:spcPts val="0"/>
                        </a:spcBef>
                        <a:spcAft>
                          <a:spcPts val="0"/>
                        </a:spcAft>
                        <a:buNone/>
                      </a:pPr>
                      <a:r>
                        <a:rPr lang="en-US" sz="1800"/>
                        <a:t>B1-&gt;c2</a:t>
                      </a:r>
                      <a:endParaRPr/>
                    </a:p>
                    <a:p>
                      <a:pPr indent="0" lvl="0" marL="0" marR="0" rtl="0" algn="ctr">
                        <a:spcBef>
                          <a:spcPts val="0"/>
                        </a:spcBef>
                        <a:spcAft>
                          <a:spcPts val="0"/>
                        </a:spcAft>
                        <a:buNone/>
                      </a:pPr>
                      <a:r>
                        <a:rPr lang="en-US" sz="1800"/>
                        <a:t>B1-&gt;c3</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Not valid FD</a:t>
                      </a:r>
                      <a:endParaRPr/>
                    </a:p>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lang="en-US" sz="1800"/>
                        <a:t>C-&gt;A</a:t>
                      </a:r>
                      <a:endParaRPr sz="1800"/>
                    </a:p>
                  </a:txBody>
                  <a:tcPr marT="45725" marB="45725" marR="91450" marL="91450"/>
                </a:tc>
                <a:tc>
                  <a:txBody>
                    <a:bodyPr/>
                    <a:lstStyle/>
                    <a:p>
                      <a:pPr indent="0" lvl="0" marL="0" marR="0" rtl="0" algn="ctr">
                        <a:spcBef>
                          <a:spcPts val="0"/>
                        </a:spcBef>
                        <a:spcAft>
                          <a:spcPts val="0"/>
                        </a:spcAft>
                        <a:buNone/>
                      </a:pPr>
                      <a:r>
                        <a:rPr lang="en-US" sz="1800"/>
                        <a:t>C1-&gt;a1</a:t>
                      </a:r>
                      <a:endParaRPr/>
                    </a:p>
                    <a:p>
                      <a:pPr indent="0" lvl="0" marL="0" marR="0" rtl="0" algn="ctr">
                        <a:spcBef>
                          <a:spcPts val="0"/>
                        </a:spcBef>
                        <a:spcAft>
                          <a:spcPts val="0"/>
                        </a:spcAft>
                        <a:buNone/>
                      </a:pPr>
                      <a:r>
                        <a:rPr lang="en-US" sz="1800"/>
                        <a:t>C1-&gt;a2</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Not valid FD</a:t>
                      </a:r>
                      <a:endParaRPr/>
                    </a:p>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lang="en-US" sz="1800"/>
                        <a:t>C-&gt;B</a:t>
                      </a:r>
                      <a:endParaRPr sz="1800"/>
                    </a:p>
                  </a:txBody>
                  <a:tcPr marT="45725" marB="45725" marR="91450" marL="91450"/>
                </a:tc>
                <a:tc>
                  <a:txBody>
                    <a:bodyPr/>
                    <a:lstStyle/>
                    <a:p>
                      <a:pPr indent="0" lvl="0" marL="0" marR="0" rtl="0" algn="ctr">
                        <a:spcBef>
                          <a:spcPts val="0"/>
                        </a:spcBef>
                        <a:spcAft>
                          <a:spcPts val="0"/>
                        </a:spcAft>
                        <a:buNone/>
                      </a:pPr>
                      <a:r>
                        <a:rPr lang="en-US" sz="1800"/>
                        <a:t>----</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valid FD</a:t>
                      </a:r>
                      <a:endParaRPr sz="1800"/>
                    </a:p>
                  </a:txBody>
                  <a:tcPr marT="45725" marB="45725" marR="91450" marL="91450"/>
                </a:tc>
              </a:tr>
            </a:tbl>
          </a:graphicData>
        </a:graphic>
      </p:graphicFrame>
      <p:graphicFrame>
        <p:nvGraphicFramePr>
          <p:cNvPr id="135" name="Google Shape;135;p12"/>
          <p:cNvGraphicFramePr/>
          <p:nvPr/>
        </p:nvGraphicFramePr>
        <p:xfrm>
          <a:off x="2563500" y="4910100"/>
          <a:ext cx="3000000" cy="3000000"/>
        </p:xfrm>
        <a:graphic>
          <a:graphicData uri="http://schemas.openxmlformats.org/drawingml/2006/table">
            <a:tbl>
              <a:tblPr bandRow="1" firstRow="1">
                <a:noFill/>
                <a:tableStyleId>{5D61E616-E50C-4D74-9B5F-A425EB9F6935}</a:tableStyleId>
              </a:tblPr>
              <a:tblGrid>
                <a:gridCol w="1067650"/>
                <a:gridCol w="1067650"/>
                <a:gridCol w="1067650"/>
              </a:tblGrid>
              <a:tr h="31185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r>
              <a:tr h="31185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1185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c2</a:t>
                      </a:r>
                      <a:endParaRPr sz="1800" u="none" cap="none" strike="noStrike"/>
                    </a:p>
                  </a:txBody>
                  <a:tcPr marT="45725" marB="45725" marR="91450" marL="91450"/>
                </a:tc>
              </a:tr>
              <a:tr h="31185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1185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c3</a:t>
                      </a:r>
                      <a:endParaRPr sz="1800" u="none" cap="none" strike="noStrike"/>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X-&gt;YZ</a:t>
            </a:r>
            <a:endParaRPr/>
          </a:p>
        </p:txBody>
      </p:sp>
      <p:graphicFrame>
        <p:nvGraphicFramePr>
          <p:cNvPr id="141" name="Google Shape;141;p13"/>
          <p:cNvGraphicFramePr/>
          <p:nvPr/>
        </p:nvGraphicFramePr>
        <p:xfrm>
          <a:off x="457200" y="1600200"/>
          <a:ext cx="3000000" cy="3000000"/>
        </p:xfrm>
        <a:graphic>
          <a:graphicData uri="http://schemas.openxmlformats.org/drawingml/2006/table">
            <a:tbl>
              <a:tblPr bandRow="1" firstRow="1">
                <a:noFill/>
                <a:tableStyleId>{5D61E616-E50C-4D74-9B5F-A425EB9F6935}</a:tableStyleId>
              </a:tblPr>
              <a:tblGrid>
                <a:gridCol w="2743200"/>
                <a:gridCol w="2743200"/>
                <a:gridCol w="2743200"/>
              </a:tblGrid>
              <a:tr h="370850">
                <a:tc>
                  <a:txBody>
                    <a:bodyPr/>
                    <a:lstStyle/>
                    <a:p>
                      <a:pPr indent="0" lvl="0" marL="0" marR="0" rtl="0" algn="l">
                        <a:spcBef>
                          <a:spcPts val="0"/>
                        </a:spcBef>
                        <a:spcAft>
                          <a:spcPts val="0"/>
                        </a:spcAft>
                        <a:buNone/>
                      </a:pPr>
                      <a:r>
                        <a:rPr lang="en-US" sz="1800"/>
                        <a:t>Functional</a:t>
                      </a:r>
                      <a:r>
                        <a:rPr lang="en-US" sz="1800"/>
                        <a:t> Dependency</a:t>
                      </a:r>
                      <a:endParaRPr sz="1800"/>
                    </a:p>
                  </a:txBody>
                  <a:tcPr marT="45725" marB="45725" marR="91450" marL="91450"/>
                </a:tc>
                <a:tc>
                  <a:txBody>
                    <a:bodyPr/>
                    <a:lstStyle/>
                    <a:p>
                      <a:pPr indent="0" lvl="0" marL="0" marR="0" rtl="0" algn="l">
                        <a:spcBef>
                          <a:spcPts val="0"/>
                        </a:spcBef>
                        <a:spcAft>
                          <a:spcPts val="0"/>
                        </a:spcAft>
                        <a:buNone/>
                      </a:pPr>
                      <a:r>
                        <a:rPr lang="en-US" sz="1800"/>
                        <a:t>Violated</a:t>
                      </a:r>
                      <a:r>
                        <a:rPr lang="en-US" sz="1800"/>
                        <a:t> tuple</a:t>
                      </a:r>
                      <a:endParaRPr sz="1800"/>
                    </a:p>
                  </a:txBody>
                  <a:tcPr marT="45725" marB="45725" marR="91450" marL="91450"/>
                </a:tc>
                <a:tc>
                  <a:txBody>
                    <a:bodyPr/>
                    <a:lstStyle/>
                    <a:p>
                      <a:pPr indent="0" lvl="0" marL="0" marR="0" rtl="0" algn="l">
                        <a:spcBef>
                          <a:spcPts val="0"/>
                        </a:spcBef>
                        <a:spcAft>
                          <a:spcPts val="0"/>
                        </a:spcAft>
                        <a:buNone/>
                      </a:pPr>
                      <a:r>
                        <a:rPr lang="en-US" sz="1800"/>
                        <a:t>Result</a:t>
                      </a:r>
                      <a:endParaRPr sz="1800"/>
                    </a:p>
                  </a:txBody>
                  <a:tcPr marT="45725" marB="45725" marR="91450" marL="91450"/>
                </a:tc>
              </a:tr>
              <a:tr h="370850">
                <a:tc>
                  <a:txBody>
                    <a:bodyPr/>
                    <a:lstStyle/>
                    <a:p>
                      <a:pPr indent="0" lvl="0" marL="0" marR="0" rtl="0" algn="l">
                        <a:spcBef>
                          <a:spcPts val="0"/>
                        </a:spcBef>
                        <a:spcAft>
                          <a:spcPts val="0"/>
                        </a:spcAft>
                        <a:buNone/>
                      </a:pPr>
                      <a:r>
                        <a:rPr lang="en-US" sz="1800"/>
                        <a:t>A-&gt;BC</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Not Valid FD</a:t>
                      </a:r>
                      <a:endParaRPr sz="1800"/>
                    </a:p>
                  </a:txBody>
                  <a:tcPr marT="45725" marB="45725" marR="91450" marL="91450"/>
                </a:tc>
              </a:tr>
              <a:tr h="370850">
                <a:tc>
                  <a:txBody>
                    <a:bodyPr/>
                    <a:lstStyle/>
                    <a:p>
                      <a:pPr indent="0" lvl="0" marL="0" marR="0" rtl="0" algn="l">
                        <a:spcBef>
                          <a:spcPts val="0"/>
                        </a:spcBef>
                        <a:spcAft>
                          <a:spcPts val="0"/>
                        </a:spcAft>
                        <a:buNone/>
                      </a:pPr>
                      <a:r>
                        <a:rPr lang="en-US" sz="1800"/>
                        <a:t>B-&gt;AC</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Not Valid FD</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C-&gt;AB</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Not Valid FD</a:t>
                      </a:r>
                      <a:endParaRPr/>
                    </a:p>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142" name="Google Shape;142;p13"/>
          <p:cNvGraphicFramePr/>
          <p:nvPr/>
        </p:nvGraphicFramePr>
        <p:xfrm>
          <a:off x="1986775" y="4019925"/>
          <a:ext cx="3000000" cy="3000000"/>
        </p:xfrm>
        <a:graphic>
          <a:graphicData uri="http://schemas.openxmlformats.org/drawingml/2006/table">
            <a:tbl>
              <a:tblPr bandRow="1" firstRow="1">
                <a:noFill/>
                <a:tableStyleId>{5D61E616-E50C-4D74-9B5F-A425EB9F6935}</a:tableStyleId>
              </a:tblPr>
              <a:tblGrid>
                <a:gridCol w="1299600"/>
                <a:gridCol w="1299600"/>
                <a:gridCol w="1299600"/>
              </a:tblGrid>
              <a:tr h="36480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c2</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c3</a:t>
                      </a:r>
                      <a:endParaRPr sz="18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XY-&gt;Z</a:t>
            </a:r>
            <a:endParaRPr/>
          </a:p>
        </p:txBody>
      </p:sp>
      <p:graphicFrame>
        <p:nvGraphicFramePr>
          <p:cNvPr id="148" name="Google Shape;148;p14"/>
          <p:cNvGraphicFramePr/>
          <p:nvPr/>
        </p:nvGraphicFramePr>
        <p:xfrm>
          <a:off x="457200" y="1600200"/>
          <a:ext cx="3000000" cy="3000000"/>
        </p:xfrm>
        <a:graphic>
          <a:graphicData uri="http://schemas.openxmlformats.org/drawingml/2006/table">
            <a:tbl>
              <a:tblPr bandRow="1" firstRow="1">
                <a:noFill/>
                <a:tableStyleId>{5D61E616-E50C-4D74-9B5F-A425EB9F6935}</a:tableStyleId>
              </a:tblPr>
              <a:tblGrid>
                <a:gridCol w="2743200"/>
                <a:gridCol w="2743200"/>
                <a:gridCol w="2743200"/>
              </a:tblGrid>
              <a:tr h="370850">
                <a:tc>
                  <a:txBody>
                    <a:bodyPr/>
                    <a:lstStyle/>
                    <a:p>
                      <a:pPr indent="0" lvl="0" marL="0" marR="0" rtl="0" algn="l">
                        <a:spcBef>
                          <a:spcPts val="0"/>
                        </a:spcBef>
                        <a:spcAft>
                          <a:spcPts val="0"/>
                        </a:spcAft>
                        <a:buNone/>
                      </a:pPr>
                      <a:r>
                        <a:rPr lang="en-US" sz="1800"/>
                        <a:t>Functional Dependency</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Violated</a:t>
                      </a:r>
                      <a:r>
                        <a:rPr lang="en-US" sz="1800"/>
                        <a:t> tuple </a:t>
                      </a:r>
                      <a:endParaRPr sz="1800"/>
                    </a:p>
                  </a:txBody>
                  <a:tcPr marT="45725" marB="45725" marR="91450" marL="91450"/>
                </a:tc>
                <a:tc>
                  <a:txBody>
                    <a:bodyPr/>
                    <a:lstStyle/>
                    <a:p>
                      <a:pPr indent="0" lvl="0" marL="0" marR="0" rtl="0" algn="l">
                        <a:spcBef>
                          <a:spcPts val="0"/>
                        </a:spcBef>
                        <a:spcAft>
                          <a:spcPts val="0"/>
                        </a:spcAft>
                        <a:buNone/>
                      </a:pPr>
                      <a:r>
                        <a:rPr lang="en-US" sz="1800"/>
                        <a:t>Result </a:t>
                      </a:r>
                      <a:endParaRPr sz="1800"/>
                    </a:p>
                  </a:txBody>
                  <a:tcPr marT="45725" marB="45725" marR="91450" marL="91450"/>
                </a:tc>
              </a:tr>
              <a:tr h="370850">
                <a:tc>
                  <a:txBody>
                    <a:bodyPr/>
                    <a:lstStyle/>
                    <a:p>
                      <a:pPr indent="0" lvl="0" marL="0" marR="0" rtl="0" algn="l">
                        <a:spcBef>
                          <a:spcPts val="0"/>
                        </a:spcBef>
                        <a:spcAft>
                          <a:spcPts val="0"/>
                        </a:spcAft>
                        <a:buNone/>
                      </a:pPr>
                      <a:r>
                        <a:rPr lang="en-US" sz="1800"/>
                        <a:t>AB-&gt;C</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Not Valid FD</a:t>
                      </a:r>
                      <a:endParaRPr sz="1800"/>
                    </a:p>
                  </a:txBody>
                  <a:tcPr marT="45725" marB="45725" marR="91450" marL="91450"/>
                </a:tc>
              </a:tr>
              <a:tr h="370850">
                <a:tc>
                  <a:txBody>
                    <a:bodyPr/>
                    <a:lstStyle/>
                    <a:p>
                      <a:pPr indent="0" lvl="0" marL="0" marR="0" rtl="0" algn="l">
                        <a:spcBef>
                          <a:spcPts val="0"/>
                        </a:spcBef>
                        <a:spcAft>
                          <a:spcPts val="0"/>
                        </a:spcAft>
                        <a:buNone/>
                      </a:pPr>
                      <a:r>
                        <a:rPr lang="en-US" sz="1800"/>
                        <a:t>AC-&gt;B</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Valid FD</a:t>
                      </a:r>
                      <a:endParaRPr sz="1800"/>
                    </a:p>
                  </a:txBody>
                  <a:tcPr marT="45725" marB="45725" marR="91450" marL="91450"/>
                </a:tc>
              </a:tr>
              <a:tr h="370850">
                <a:tc>
                  <a:txBody>
                    <a:bodyPr/>
                    <a:lstStyle/>
                    <a:p>
                      <a:pPr indent="0" lvl="0" marL="0" marR="0" rtl="0" algn="l">
                        <a:spcBef>
                          <a:spcPts val="0"/>
                        </a:spcBef>
                        <a:spcAft>
                          <a:spcPts val="0"/>
                        </a:spcAft>
                        <a:buNone/>
                      </a:pPr>
                      <a:r>
                        <a:rPr lang="en-US" sz="1800"/>
                        <a:t>BC-&gt;A</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Not valid FD</a:t>
                      </a:r>
                      <a:endParaRPr sz="1800"/>
                    </a:p>
                  </a:txBody>
                  <a:tcPr marT="45725" marB="45725" marR="91450" marL="91450"/>
                </a:tc>
              </a:tr>
            </a:tbl>
          </a:graphicData>
        </a:graphic>
      </p:graphicFrame>
      <p:graphicFrame>
        <p:nvGraphicFramePr>
          <p:cNvPr id="149" name="Google Shape;149;p14"/>
          <p:cNvGraphicFramePr/>
          <p:nvPr/>
        </p:nvGraphicFramePr>
        <p:xfrm>
          <a:off x="673200" y="4157850"/>
          <a:ext cx="3000000" cy="3000000"/>
        </p:xfrm>
        <a:graphic>
          <a:graphicData uri="http://schemas.openxmlformats.org/drawingml/2006/table">
            <a:tbl>
              <a:tblPr bandRow="1" firstRow="1">
                <a:noFill/>
                <a:tableStyleId>{5D61E616-E50C-4D74-9B5F-A425EB9F6935}</a:tableStyleId>
              </a:tblPr>
              <a:tblGrid>
                <a:gridCol w="1299600"/>
                <a:gridCol w="1299600"/>
                <a:gridCol w="1299600"/>
              </a:tblGrid>
              <a:tr h="36480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c2</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C1</a:t>
                      </a:r>
                      <a:endParaRPr sz="1800" u="none" cap="none" strike="noStrike"/>
                    </a:p>
                  </a:txBody>
                  <a:tcPr marT="45725" marB="45725" marR="91450" marL="91450"/>
                </a:tc>
              </a:tr>
              <a:tr h="364800">
                <a:tc>
                  <a:txBody>
                    <a:bodyPr/>
                    <a:lstStyle/>
                    <a:p>
                      <a:pPr indent="0" lvl="0" marL="0" marR="0" rtl="0" algn="ctr">
                        <a:spcBef>
                          <a:spcPts val="0"/>
                        </a:spcBef>
                        <a:spcAft>
                          <a:spcPts val="0"/>
                        </a:spcAft>
                        <a:buNone/>
                      </a:pPr>
                      <a:r>
                        <a:rPr lang="en-US" sz="1800" u="none" cap="none" strike="noStrike"/>
                        <a:t>a2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c3</a:t>
                      </a:r>
                      <a:endParaRPr sz="1800" u="none" cap="none" strike="noStrike"/>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5" name="Google Shape;155;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Therefore all FDs satisfied by relation are</a:t>
            </a:r>
            <a:endParaRPr/>
          </a:p>
          <a:p>
            <a:pPr indent="-342900" lvl="0" marL="342900" rtl="0" algn="l">
              <a:spcBef>
                <a:spcPts val="640"/>
              </a:spcBef>
              <a:spcAft>
                <a:spcPts val="0"/>
              </a:spcAft>
              <a:buClr>
                <a:schemeClr val="dk1"/>
              </a:buClr>
              <a:buSzPts val="3200"/>
              <a:buChar char="●"/>
            </a:pPr>
            <a:r>
              <a:rPr lang="en-US"/>
              <a:t>A-&gt;B , C-&gt;B, AC-&gt;B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Consider the following relation </a:t>
            </a:r>
            <a:endParaRPr/>
          </a:p>
        </p:txBody>
      </p:sp>
      <p:graphicFrame>
        <p:nvGraphicFramePr>
          <p:cNvPr id="161" name="Google Shape;161;p16"/>
          <p:cNvGraphicFramePr/>
          <p:nvPr/>
        </p:nvGraphicFramePr>
        <p:xfrm>
          <a:off x="457200" y="1600200"/>
          <a:ext cx="3000000" cy="3000000"/>
        </p:xfrm>
        <a:graphic>
          <a:graphicData uri="http://schemas.openxmlformats.org/drawingml/2006/table">
            <a:tbl>
              <a:tblPr bandRow="1" firstRow="1">
                <a:noFill/>
                <a:tableStyleId>{5D61E616-E50C-4D74-9B5F-A425EB9F6935}</a:tableStyleId>
              </a:tblPr>
              <a:tblGrid>
                <a:gridCol w="2057400"/>
                <a:gridCol w="2057400"/>
                <a:gridCol w="2057400"/>
                <a:gridCol w="2057400"/>
              </a:tblGrid>
              <a:tr h="370850">
                <a:tc>
                  <a:txBody>
                    <a:bodyPr/>
                    <a:lstStyle/>
                    <a:p>
                      <a:pPr indent="0" lvl="0" marL="0" marR="0" rtl="0" algn="l">
                        <a:spcBef>
                          <a:spcPts val="0"/>
                        </a:spcBef>
                        <a:spcAft>
                          <a:spcPts val="0"/>
                        </a:spcAft>
                        <a:buNone/>
                      </a:pPr>
                      <a:r>
                        <a:rPr lang="en-US" sz="1800"/>
                        <a:t>A</a:t>
                      </a:r>
                      <a:endParaRPr sz="1800"/>
                    </a:p>
                  </a:txBody>
                  <a:tcPr marT="45725" marB="45725" marR="91450" marL="91450"/>
                </a:tc>
                <a:tc>
                  <a:txBody>
                    <a:bodyPr/>
                    <a:lstStyle/>
                    <a:p>
                      <a:pPr indent="0" lvl="0" marL="0" marR="0" rtl="0" algn="l">
                        <a:spcBef>
                          <a:spcPts val="0"/>
                        </a:spcBef>
                        <a:spcAft>
                          <a:spcPts val="0"/>
                        </a:spcAft>
                        <a:buNone/>
                      </a:pPr>
                      <a:r>
                        <a:rPr lang="en-US" sz="1800"/>
                        <a:t>B</a:t>
                      </a:r>
                      <a:endParaRPr sz="1800"/>
                    </a:p>
                  </a:txBody>
                  <a:tcPr marT="45725" marB="45725" marR="91450" marL="91450"/>
                </a:tc>
                <a:tc>
                  <a:txBody>
                    <a:bodyPr/>
                    <a:lstStyle/>
                    <a:p>
                      <a:pPr indent="0" lvl="0" marL="0" marR="0" rtl="0" algn="l">
                        <a:spcBef>
                          <a:spcPts val="0"/>
                        </a:spcBef>
                        <a:spcAft>
                          <a:spcPts val="0"/>
                        </a:spcAft>
                        <a:buNone/>
                      </a:pPr>
                      <a:r>
                        <a:rPr lang="en-US" sz="1800"/>
                        <a:t>C</a:t>
                      </a:r>
                      <a:endParaRPr sz="1800"/>
                    </a:p>
                  </a:txBody>
                  <a:tcPr marT="45725" marB="45725" marR="91450" marL="91450"/>
                </a:tc>
                <a:tc>
                  <a:txBody>
                    <a:bodyPr/>
                    <a:lstStyle/>
                    <a:p>
                      <a:pPr indent="0" lvl="0" marL="0" marR="0" rtl="0" algn="l">
                        <a:spcBef>
                          <a:spcPts val="0"/>
                        </a:spcBef>
                        <a:spcAft>
                          <a:spcPts val="0"/>
                        </a:spcAft>
                        <a:buNone/>
                      </a:pPr>
                      <a:r>
                        <a:rPr lang="en-US" sz="1800"/>
                        <a:t>Tupple#</a:t>
                      </a:r>
                      <a:endParaRPr sz="1800"/>
                    </a:p>
                  </a:txBody>
                  <a:tcPr marT="45725" marB="45725" marR="91450" marL="91450"/>
                </a:tc>
              </a:tr>
              <a:tr h="370850">
                <a:tc>
                  <a:txBody>
                    <a:bodyPr/>
                    <a:lstStyle/>
                    <a:p>
                      <a:pPr indent="0" lvl="0" marL="0" marR="0" rtl="0" algn="l">
                        <a:spcBef>
                          <a:spcPts val="0"/>
                        </a:spcBef>
                        <a:spcAft>
                          <a:spcPts val="0"/>
                        </a:spcAft>
                        <a:buNone/>
                      </a:pPr>
                      <a:r>
                        <a:rPr lang="en-US" sz="1800"/>
                        <a:t>10</a:t>
                      </a:r>
                      <a:endParaRPr sz="1800"/>
                    </a:p>
                  </a:txBody>
                  <a:tcPr marT="45725" marB="45725" marR="91450" marL="91450"/>
                </a:tc>
                <a:tc>
                  <a:txBody>
                    <a:bodyPr/>
                    <a:lstStyle/>
                    <a:p>
                      <a:pPr indent="0" lvl="0" marL="0" marR="0" rtl="0" algn="l">
                        <a:spcBef>
                          <a:spcPts val="0"/>
                        </a:spcBef>
                        <a:spcAft>
                          <a:spcPts val="0"/>
                        </a:spcAft>
                        <a:buNone/>
                      </a:pPr>
                      <a:r>
                        <a:rPr lang="en-US" sz="1800"/>
                        <a:t>b1</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10</a:t>
                      </a:r>
                      <a:endParaRPr sz="1800"/>
                    </a:p>
                  </a:txBody>
                  <a:tcPr marT="45725" marB="45725" marR="91450" marL="91450"/>
                </a:tc>
                <a:tc>
                  <a:txBody>
                    <a:bodyPr/>
                    <a:lstStyle/>
                    <a:p>
                      <a:pPr indent="0" lvl="0" marL="0" marR="0" rtl="0" algn="l">
                        <a:spcBef>
                          <a:spcPts val="0"/>
                        </a:spcBef>
                        <a:spcAft>
                          <a:spcPts val="0"/>
                        </a:spcAft>
                        <a:buNone/>
                      </a:pPr>
                      <a:r>
                        <a:rPr lang="en-US" sz="1800"/>
                        <a:t>b2</a:t>
                      </a:r>
                      <a:endParaRPr sz="1800"/>
                    </a:p>
                  </a:txBody>
                  <a:tcPr marT="45725" marB="45725" marR="91450" marL="91450"/>
                </a:tc>
                <a:tc>
                  <a:txBody>
                    <a:bodyPr/>
                    <a:lstStyle/>
                    <a:p>
                      <a:pPr indent="0" lvl="0" marL="0" marR="0" rtl="0" algn="l">
                        <a:spcBef>
                          <a:spcPts val="0"/>
                        </a:spcBef>
                        <a:spcAft>
                          <a:spcPts val="0"/>
                        </a:spcAft>
                        <a:buNone/>
                      </a:pPr>
                      <a:r>
                        <a:rPr lang="en-US" sz="1800"/>
                        <a:t>c2</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70850">
                <a:tc>
                  <a:txBody>
                    <a:bodyPr/>
                    <a:lstStyle/>
                    <a:p>
                      <a:pPr indent="0" lvl="0" marL="0" marR="0" rtl="0" algn="l">
                        <a:spcBef>
                          <a:spcPts val="0"/>
                        </a:spcBef>
                        <a:spcAft>
                          <a:spcPts val="0"/>
                        </a:spcAft>
                        <a:buNone/>
                      </a:pPr>
                      <a:r>
                        <a:rPr lang="en-US" sz="1800"/>
                        <a:t>11</a:t>
                      </a:r>
                      <a:endParaRPr sz="1800"/>
                    </a:p>
                  </a:txBody>
                  <a:tcPr marT="45725" marB="45725" marR="91450" marL="91450"/>
                </a:tc>
                <a:tc>
                  <a:txBody>
                    <a:bodyPr/>
                    <a:lstStyle/>
                    <a:p>
                      <a:pPr indent="0" lvl="0" marL="0" marR="0" rtl="0" algn="l">
                        <a:spcBef>
                          <a:spcPts val="0"/>
                        </a:spcBef>
                        <a:spcAft>
                          <a:spcPts val="0"/>
                        </a:spcAft>
                        <a:buNone/>
                      </a:pPr>
                      <a:r>
                        <a:rPr lang="en-US" sz="1800"/>
                        <a:t>b4</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12</a:t>
                      </a:r>
                      <a:endParaRPr sz="1800"/>
                    </a:p>
                  </a:txBody>
                  <a:tcPr marT="45725" marB="45725" marR="91450" marL="91450"/>
                </a:tc>
                <a:tc>
                  <a:txBody>
                    <a:bodyPr/>
                    <a:lstStyle/>
                    <a:p>
                      <a:pPr indent="0" lvl="0" marL="0" marR="0" rtl="0" algn="l">
                        <a:spcBef>
                          <a:spcPts val="0"/>
                        </a:spcBef>
                        <a:spcAft>
                          <a:spcPts val="0"/>
                        </a:spcAft>
                        <a:buNone/>
                      </a:pPr>
                      <a:r>
                        <a:rPr lang="en-US" sz="1800"/>
                        <a:t>b3</a:t>
                      </a:r>
                      <a:endParaRPr sz="1800"/>
                    </a:p>
                  </a:txBody>
                  <a:tcPr marT="45725" marB="45725" marR="91450" marL="91450"/>
                </a:tc>
                <a:tc>
                  <a:txBody>
                    <a:bodyPr/>
                    <a:lstStyle/>
                    <a:p>
                      <a:pPr indent="0" lvl="0" marL="0" marR="0" rtl="0" algn="l">
                        <a:spcBef>
                          <a:spcPts val="0"/>
                        </a:spcBef>
                        <a:spcAft>
                          <a:spcPts val="0"/>
                        </a:spcAft>
                        <a:buNone/>
                      </a:pPr>
                      <a:r>
                        <a:rPr lang="en-US" sz="1800"/>
                        <a:t>c4</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13</a:t>
                      </a:r>
                      <a:endParaRPr sz="1800"/>
                    </a:p>
                  </a:txBody>
                  <a:tcPr marT="45725" marB="45725" marR="91450" marL="91450"/>
                </a:tc>
                <a:tc>
                  <a:txBody>
                    <a:bodyPr/>
                    <a:lstStyle/>
                    <a:p>
                      <a:pPr indent="0" lvl="0" marL="0" marR="0" rtl="0" algn="l">
                        <a:spcBef>
                          <a:spcPts val="0"/>
                        </a:spcBef>
                        <a:spcAft>
                          <a:spcPts val="0"/>
                        </a:spcAft>
                        <a:buNone/>
                      </a:pPr>
                      <a:r>
                        <a:rPr lang="en-US" sz="1800"/>
                        <a:t>b1</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14</a:t>
                      </a:r>
                      <a:endParaRPr sz="1800"/>
                    </a:p>
                  </a:txBody>
                  <a:tcPr marT="45725" marB="45725" marR="91450" marL="91450"/>
                </a:tc>
                <a:tc>
                  <a:txBody>
                    <a:bodyPr/>
                    <a:lstStyle/>
                    <a:p>
                      <a:pPr indent="0" lvl="0" marL="0" marR="0" rtl="0" algn="l">
                        <a:spcBef>
                          <a:spcPts val="0"/>
                        </a:spcBef>
                        <a:spcAft>
                          <a:spcPts val="0"/>
                        </a:spcAft>
                        <a:buNone/>
                      </a:pPr>
                      <a:r>
                        <a:rPr lang="en-US" sz="1800"/>
                        <a:t>b3</a:t>
                      </a:r>
                      <a:endParaRPr sz="1800"/>
                    </a:p>
                  </a:txBody>
                  <a:tcPr marT="45725" marB="45725" marR="91450" marL="91450"/>
                </a:tc>
                <a:tc>
                  <a:txBody>
                    <a:bodyPr/>
                    <a:lstStyle/>
                    <a:p>
                      <a:pPr indent="0" lvl="0" marL="0" marR="0" rtl="0" algn="l">
                        <a:spcBef>
                          <a:spcPts val="0"/>
                        </a:spcBef>
                        <a:spcAft>
                          <a:spcPts val="0"/>
                        </a:spcAft>
                        <a:buNone/>
                      </a:pPr>
                      <a:r>
                        <a:rPr lang="en-US" sz="1800"/>
                        <a:t>c4</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r>
            </a:tbl>
          </a:graphicData>
        </a:graphic>
      </p:graphicFrame>
      <p:sp>
        <p:nvSpPr>
          <p:cNvPr id="162" name="Google Shape;162;p16"/>
          <p:cNvSpPr txBox="1"/>
          <p:nvPr/>
        </p:nvSpPr>
        <p:spPr>
          <a:xfrm>
            <a:off x="611560" y="4581128"/>
            <a:ext cx="7200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Given the previous state which of the following dependencies may hold in the above relation? If the dependency can not hold explain why by specifying the tuples that cause violation.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A-&gt;B          B-&gt;C             C-&gt;B           B-&gt;A            C-&gt;A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Multivalued dependency in DBMS</a:t>
            </a:r>
            <a:endParaRPr/>
          </a:p>
        </p:txBody>
      </p:sp>
      <p:sp>
        <p:nvSpPr>
          <p:cNvPr id="168" name="Google Shape;168;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Multivalued dependency occurs when there are </a:t>
            </a:r>
            <a:r>
              <a:rPr lang="en-US">
                <a:solidFill>
                  <a:srgbClr val="FF0000"/>
                </a:solidFill>
              </a:rPr>
              <a:t>more than one independent </a:t>
            </a:r>
            <a:r>
              <a:rPr lang="en-US"/>
              <a:t>multivalued attributes in a table.</a:t>
            </a:r>
            <a:endParaRPr/>
          </a:p>
          <a:p>
            <a:pPr indent="-342900" lvl="0" marL="342900" rtl="0" algn="l">
              <a:spcBef>
                <a:spcPts val="640"/>
              </a:spcBef>
              <a:spcAft>
                <a:spcPts val="0"/>
              </a:spcAft>
              <a:buClr>
                <a:schemeClr val="dk1"/>
              </a:buClr>
              <a:buSzPts val="3200"/>
              <a:buChar char="●"/>
            </a:pPr>
            <a:r>
              <a:rPr lang="en-US"/>
              <a:t>For example: Consider a bike manufacture company, which produces two colors (Black and white) in each model every year.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74" name="Google Shape;174;p18"/>
          <p:cNvGraphicFramePr/>
          <p:nvPr/>
        </p:nvGraphicFramePr>
        <p:xfrm>
          <a:off x="1100137" y="2503011"/>
          <a:ext cx="3000000" cy="3000000"/>
        </p:xfrm>
        <a:graphic>
          <a:graphicData uri="http://schemas.openxmlformats.org/drawingml/2006/table">
            <a:tbl>
              <a:tblPr>
                <a:noFill/>
                <a:tableStyleId>{9CEC8ED4-FB8C-491D-B3D1-F8F3BAE5FB1E}</a:tableStyleId>
              </a:tblPr>
              <a:tblGrid>
                <a:gridCol w="2314575"/>
                <a:gridCol w="2314575"/>
                <a:gridCol w="2314575"/>
              </a:tblGrid>
              <a:tr h="228600">
                <a:tc>
                  <a:txBody>
                    <a:bodyPr/>
                    <a:lstStyle/>
                    <a:p>
                      <a:pPr indent="0" lvl="0" marL="0" marR="0" rtl="0" algn="l">
                        <a:spcBef>
                          <a:spcPts val="0"/>
                        </a:spcBef>
                        <a:spcAft>
                          <a:spcPts val="0"/>
                        </a:spcAft>
                        <a:buNone/>
                      </a:pPr>
                      <a:r>
                        <a:rPr lang="en-US" sz="1800"/>
                        <a:t>bike_model</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manuf_year</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color</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M1001</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2007</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Black</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M1001</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2007</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Red</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M2012</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2008</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Black</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M2012</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2008</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Red</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M2222</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2009</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Black</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M2222</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2009</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Red</a:t>
                      </a:r>
                      <a:endParaRPr/>
                    </a:p>
                  </a:txBody>
                  <a:tcPr marT="57150" marB="571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0" name="Google Shape;18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Here columns </a:t>
            </a:r>
            <a:r>
              <a:rPr lang="en-US">
                <a:solidFill>
                  <a:srgbClr val="FF0000"/>
                </a:solidFill>
              </a:rPr>
              <a:t>manuf_year and color </a:t>
            </a:r>
            <a:r>
              <a:rPr lang="en-US"/>
              <a:t>are independent of each other and </a:t>
            </a:r>
            <a:r>
              <a:rPr lang="en-US">
                <a:solidFill>
                  <a:srgbClr val="FF0000"/>
                </a:solidFill>
              </a:rPr>
              <a:t>dependent on bike_model.</a:t>
            </a:r>
            <a:endParaRPr>
              <a:solidFill>
                <a:srgbClr val="FF0000"/>
              </a:solidFill>
            </a:endParaRPr>
          </a:p>
          <a:p>
            <a:pPr indent="-342900" lvl="0" marL="342900" rtl="0" algn="l">
              <a:spcBef>
                <a:spcPts val="0"/>
              </a:spcBef>
              <a:spcAft>
                <a:spcPts val="0"/>
              </a:spcAft>
              <a:buClr>
                <a:schemeClr val="dk1"/>
              </a:buClr>
              <a:buSzPts val="3200"/>
              <a:buChar char="●"/>
            </a:pPr>
            <a:r>
              <a:rPr lang="en-US"/>
              <a:t> In this case these two columns are said to be multivalued dependent on bike_model.</a:t>
            </a:r>
            <a:endParaRPr/>
          </a:p>
          <a:p>
            <a:pPr indent="-342900" lvl="0" marL="342900" rtl="0" algn="l">
              <a:spcBef>
                <a:spcPts val="0"/>
              </a:spcBef>
              <a:spcAft>
                <a:spcPts val="0"/>
              </a:spcAft>
              <a:buClr>
                <a:schemeClr val="dk1"/>
              </a:buClr>
              <a:buSzPts val="3200"/>
              <a:buChar char="●"/>
            </a:pPr>
            <a:r>
              <a:rPr lang="en-US"/>
              <a:t> These dependencies can be represented like this:</a:t>
            </a:r>
            <a:endParaRPr/>
          </a:p>
          <a:p>
            <a:pPr indent="-342900" lvl="0" marL="342900" rtl="0" algn="l">
              <a:spcBef>
                <a:spcPts val="640"/>
              </a:spcBef>
              <a:spcAft>
                <a:spcPts val="0"/>
              </a:spcAft>
              <a:buClr>
                <a:schemeClr val="dk1"/>
              </a:buClr>
              <a:buSzPts val="3200"/>
              <a:buChar char="●"/>
            </a:pPr>
            <a:r>
              <a:rPr lang="en-US"/>
              <a:t>bike_model -&gt;&gt; manuf_year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Functional Dependency</a:t>
            </a:r>
            <a:endParaRPr/>
          </a:p>
        </p:txBody>
      </p:sp>
      <p:sp>
        <p:nvSpPr>
          <p:cNvPr id="71" name="Google Shape;7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functional dependency is a relationship that exists between two attributes. It typically exists between the </a:t>
            </a:r>
            <a:r>
              <a:rPr lang="en-US">
                <a:solidFill>
                  <a:srgbClr val="FF0000"/>
                </a:solidFill>
              </a:rPr>
              <a:t>primary key and non-key attribute</a:t>
            </a:r>
            <a:r>
              <a:rPr lang="en-US"/>
              <a:t> within a table.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X   →   Y  </a:t>
            </a:r>
            <a:endParaRPr/>
          </a:p>
          <a:p>
            <a:pPr indent="-342900" lvl="0" marL="342900" rtl="0" algn="l">
              <a:spcBef>
                <a:spcPts val="640"/>
              </a:spcBef>
              <a:spcAft>
                <a:spcPts val="0"/>
              </a:spcAft>
              <a:buClr>
                <a:schemeClr val="dk1"/>
              </a:buClr>
              <a:buSzPts val="3200"/>
              <a:buChar char="●"/>
            </a:pPr>
            <a:r>
              <a:rPr lang="en-US"/>
              <a:t>The left side of FD is known as a determinant, the right side of the production is known as a dependent.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Transitive dependency</a:t>
            </a:r>
            <a:endParaRPr/>
          </a:p>
        </p:txBody>
      </p:sp>
      <p:sp>
        <p:nvSpPr>
          <p:cNvPr id="186" name="Google Shape;186;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transitive is a type of functional dependency which happens when t is indirectly formed by two functional dependencies.</a:t>
            </a:r>
            <a:endParaRPr/>
          </a:p>
          <a:p>
            <a:pPr indent="-285750" lvl="1" marL="742950" rtl="0" algn="l">
              <a:spcBef>
                <a:spcPts val="560"/>
              </a:spcBef>
              <a:spcAft>
                <a:spcPts val="0"/>
              </a:spcAft>
              <a:buClr>
                <a:schemeClr val="dk1"/>
              </a:buClr>
              <a:buSzPts val="2800"/>
              <a:buChar char="○"/>
            </a:pPr>
            <a:r>
              <a:rPr lang="en-US"/>
              <a:t>   A -&gt; B</a:t>
            </a:r>
            <a:endParaRPr/>
          </a:p>
          <a:p>
            <a:pPr indent="-285750" lvl="1" marL="742950" rtl="0" algn="l">
              <a:spcBef>
                <a:spcPts val="560"/>
              </a:spcBef>
              <a:spcAft>
                <a:spcPts val="0"/>
              </a:spcAft>
              <a:buClr>
                <a:schemeClr val="dk1"/>
              </a:buClr>
              <a:buSzPts val="2800"/>
              <a:buChar char="○"/>
            </a:pPr>
            <a:r>
              <a:rPr lang="en-US"/>
              <a:t>   B -&gt; C</a:t>
            </a:r>
            <a:endParaRPr/>
          </a:p>
          <a:p>
            <a:pPr indent="-285750" lvl="1" marL="742950" rtl="0" algn="l">
              <a:spcBef>
                <a:spcPts val="560"/>
              </a:spcBef>
              <a:spcAft>
                <a:spcPts val="0"/>
              </a:spcAft>
              <a:buClr>
                <a:schemeClr val="dk1"/>
              </a:buClr>
              <a:buSzPts val="2800"/>
              <a:buChar char="○"/>
            </a:pPr>
            <a:r>
              <a:rPr lang="en-US"/>
              <a:t>   A -&gt; 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92" name="Google Shape;192;p21"/>
          <p:cNvGraphicFramePr/>
          <p:nvPr/>
        </p:nvGraphicFramePr>
        <p:xfrm>
          <a:off x="1290637" y="3009741"/>
          <a:ext cx="3000000" cy="3000000"/>
        </p:xfrm>
        <a:graphic>
          <a:graphicData uri="http://schemas.openxmlformats.org/drawingml/2006/table">
            <a:tbl>
              <a:tblPr>
                <a:noFill/>
                <a:tableStyleId>{9CEC8ED4-FB8C-491D-B3D1-F8F3BAE5FB1E}</a:tableStyleId>
              </a:tblPr>
              <a:tblGrid>
                <a:gridCol w="2187575"/>
                <a:gridCol w="2187575"/>
                <a:gridCol w="2187575"/>
              </a:tblGrid>
              <a:tr h="228600">
                <a:tc>
                  <a:txBody>
                    <a:bodyPr/>
                    <a:lstStyle/>
                    <a:p>
                      <a:pPr indent="0" lvl="0" marL="0" marR="0" rtl="0" algn="l">
                        <a:spcBef>
                          <a:spcPts val="0"/>
                        </a:spcBef>
                        <a:spcAft>
                          <a:spcPts val="0"/>
                        </a:spcAft>
                        <a:buNone/>
                      </a:pPr>
                      <a:r>
                        <a:rPr b="1" lang="en-US" sz="1800"/>
                        <a:t>Company</a:t>
                      </a:r>
                      <a:endParaRPr sz="1800"/>
                    </a:p>
                  </a:txBody>
                  <a:tcPr marT="76200" marB="76200" marR="76200" marL="76200">
                    <a:lnL cap="flat" cmpd="sng" w="12700">
                      <a:solidFill>
                        <a:srgbClr val="005234"/>
                      </a:solidFill>
                      <a:prstDash val="solid"/>
                      <a:round/>
                      <a:headEnd len="sm" w="sm" type="none"/>
                      <a:tailEnd len="sm" w="sm" type="none"/>
                    </a:lnL>
                    <a:lnR cap="flat" cmpd="sng" w="12700">
                      <a:solidFill>
                        <a:srgbClr val="B0DC3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1800"/>
                        <a:t>CEO</a:t>
                      </a:r>
                      <a:endParaRPr sz="1800"/>
                    </a:p>
                  </a:txBody>
                  <a:tcPr marT="76200" marB="76200" marR="76200" marL="76200">
                    <a:lnL cap="flat" cmpd="sng" w="12700">
                      <a:solidFill>
                        <a:srgbClr val="B0DC33"/>
                      </a:solidFill>
                      <a:prstDash val="solid"/>
                      <a:round/>
                      <a:headEnd len="sm" w="sm" type="none"/>
                      <a:tailEnd len="sm" w="sm" type="none"/>
                    </a:lnL>
                    <a:lnR cap="flat" cmpd="sng" w="12700">
                      <a:solidFill>
                        <a:srgbClr val="10523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1800"/>
                        <a:t>Age</a:t>
                      </a:r>
                      <a:endParaRPr sz="1800"/>
                    </a:p>
                  </a:txBody>
                  <a:tcPr marT="76200" marB="76200" marR="76200" marL="76200">
                    <a:lnL cap="flat" cmpd="sng" w="12700">
                      <a:solidFill>
                        <a:srgbClr val="105234"/>
                      </a:solidFill>
                      <a:prstDash val="solid"/>
                      <a:round/>
                      <a:headEnd len="sm" w="sm" type="none"/>
                      <a:tailEnd len="sm" w="sm" type="none"/>
                    </a:lnL>
                    <a:lnR cap="flat" cmpd="sng" w="12700">
                      <a:solidFill>
                        <a:srgbClr val="A0513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Microsoft</a:t>
                      </a:r>
                      <a:endParaRPr/>
                    </a:p>
                  </a:txBody>
                  <a:tcPr marT="76200" marB="76200" marR="76200" marL="76200">
                    <a:lnL cap="flat" cmpd="sng" w="12700">
                      <a:solidFill>
                        <a:srgbClr val="205234"/>
                      </a:solidFill>
                      <a:prstDash val="solid"/>
                      <a:round/>
                      <a:headEnd len="sm" w="sm" type="none"/>
                      <a:tailEnd len="sm" w="sm" type="none"/>
                    </a:lnL>
                    <a:lnR cap="flat" cmpd="sng" w="12700">
                      <a:solidFill>
                        <a:srgbClr val="D0DF3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Satya Nadella</a:t>
                      </a:r>
                      <a:endParaRPr/>
                    </a:p>
                  </a:txBody>
                  <a:tcPr marT="76200" marB="76200" marR="76200" marL="76200">
                    <a:lnL cap="flat" cmpd="sng" w="12700">
                      <a:solidFill>
                        <a:srgbClr val="D0DF33"/>
                      </a:solidFill>
                      <a:prstDash val="solid"/>
                      <a:round/>
                      <a:headEnd len="sm" w="sm" type="none"/>
                      <a:tailEnd len="sm" w="sm" type="none"/>
                    </a:lnL>
                    <a:lnR cap="flat" cmpd="sng" w="12700">
                      <a:solidFill>
                        <a:srgbClr val="80513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51</a:t>
                      </a:r>
                      <a:endParaRPr/>
                    </a:p>
                  </a:txBody>
                  <a:tcPr marT="76200" marB="76200" marR="76200" marL="76200">
                    <a:lnL cap="flat" cmpd="sng" w="12700">
                      <a:solidFill>
                        <a:srgbClr val="805134"/>
                      </a:solidFill>
                      <a:prstDash val="solid"/>
                      <a:round/>
                      <a:headEnd len="sm" w="sm" type="none"/>
                      <a:tailEnd len="sm" w="sm" type="none"/>
                    </a:lnL>
                    <a:lnR cap="flat" cmpd="sng" w="12700">
                      <a:solidFill>
                        <a:srgbClr val="E0513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Google</a:t>
                      </a:r>
                      <a:endParaRPr/>
                    </a:p>
                  </a:txBody>
                  <a:tcPr marT="76200" marB="76200" marR="76200" marL="76200">
                    <a:lnL cap="flat" cmpd="sng" w="12700">
                      <a:solidFill>
                        <a:srgbClr val="C0DF33"/>
                      </a:solidFill>
                      <a:prstDash val="solid"/>
                      <a:round/>
                      <a:headEnd len="sm" w="sm" type="none"/>
                      <a:tailEnd len="sm" w="sm" type="none"/>
                    </a:lnL>
                    <a:lnR cap="flat" cmpd="sng" w="12700">
                      <a:solidFill>
                        <a:srgbClr val="30523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Sundar Pichai</a:t>
                      </a:r>
                      <a:endParaRPr/>
                    </a:p>
                  </a:txBody>
                  <a:tcPr marT="76200" marB="76200" marR="76200" marL="76200">
                    <a:lnL cap="flat" cmpd="sng" w="12700">
                      <a:solidFill>
                        <a:srgbClr val="305234"/>
                      </a:solidFill>
                      <a:prstDash val="solid"/>
                      <a:round/>
                      <a:headEnd len="sm" w="sm" type="none"/>
                      <a:tailEnd len="sm" w="sm" type="none"/>
                    </a:lnL>
                    <a:lnR cap="flat" cmpd="sng" w="12700">
                      <a:solidFill>
                        <a:srgbClr val="A0513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46</a:t>
                      </a:r>
                      <a:endParaRPr/>
                    </a:p>
                  </a:txBody>
                  <a:tcPr marT="76200" marB="76200" marR="76200" marL="76200">
                    <a:lnL cap="flat" cmpd="sng" w="12700">
                      <a:solidFill>
                        <a:srgbClr val="A05134"/>
                      </a:solidFill>
                      <a:prstDash val="solid"/>
                      <a:round/>
                      <a:headEnd len="sm" w="sm" type="none"/>
                      <a:tailEnd len="sm" w="sm" type="none"/>
                    </a:lnL>
                    <a:lnR cap="flat" cmpd="sng" w="12700">
                      <a:solidFill>
                        <a:srgbClr val="E0513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Alibaba</a:t>
                      </a:r>
                      <a:endParaRPr/>
                    </a:p>
                  </a:txBody>
                  <a:tcPr marT="76200" marB="76200" marR="76200" marL="76200">
                    <a:lnL cap="flat" cmpd="sng" w="12700">
                      <a:solidFill>
                        <a:srgbClr val="505034"/>
                      </a:solidFill>
                      <a:prstDash val="solid"/>
                      <a:round/>
                      <a:headEnd len="sm" w="sm" type="none"/>
                      <a:tailEnd len="sm" w="sm" type="none"/>
                    </a:lnL>
                    <a:lnR cap="flat" cmpd="sng" w="12700">
                      <a:solidFill>
                        <a:srgbClr val="E0DF33"/>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C0DF33"/>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Jack Ma</a:t>
                      </a:r>
                      <a:endParaRPr/>
                    </a:p>
                  </a:txBody>
                  <a:tcPr marT="76200" marB="76200" marR="76200" marL="76200">
                    <a:lnL cap="flat" cmpd="sng" w="12700">
                      <a:solidFill>
                        <a:srgbClr val="E0DF33"/>
                      </a:solidFill>
                      <a:prstDash val="solid"/>
                      <a:round/>
                      <a:headEnd len="sm" w="sm" type="none"/>
                      <a:tailEnd len="sm" w="sm" type="none"/>
                    </a:lnL>
                    <a:lnR cap="flat" cmpd="sng" w="12700">
                      <a:solidFill>
                        <a:srgbClr val="F0DC33"/>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205234"/>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54</a:t>
                      </a:r>
                      <a:endParaRPr/>
                    </a:p>
                  </a:txBody>
                  <a:tcPr marT="76200" marB="76200" marR="76200" marL="76200">
                    <a:lnL cap="flat" cmpd="sng" w="12700">
                      <a:solidFill>
                        <a:srgbClr val="F0DC33"/>
                      </a:solidFill>
                      <a:prstDash val="solid"/>
                      <a:round/>
                      <a:headEnd len="sm" w="sm" type="none"/>
                      <a:tailEnd len="sm" w="sm" type="none"/>
                    </a:lnL>
                    <a:lnR cap="flat" cmpd="sng" w="12700">
                      <a:solidFill>
                        <a:srgbClr val="005234"/>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A05134"/>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98" name="Google Shape;19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lang="en-US" sz="2000"/>
              <a:t>{Company} -&gt; {CEO} (if we know the compay, we know its CEO's name)</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{CEO } -&gt; {Age} If we know the CEO, we know the Age</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Therefore according to the rule of rule of transitive dependency:</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 Company} -&gt; {Age} should hold, that makes sense because if we know the company name, we can know his age.</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Note: You need to remember that transitive dependency can only occur in a relation of three or more attributes.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204" name="Google Shape;204;p23"/>
          <p:cNvGraphicFramePr/>
          <p:nvPr/>
        </p:nvGraphicFramePr>
        <p:xfrm>
          <a:off x="457200" y="1600200"/>
          <a:ext cx="3000000" cy="3000000"/>
        </p:xfrm>
        <a:graphic>
          <a:graphicData uri="http://schemas.openxmlformats.org/drawingml/2006/table">
            <a:tbl>
              <a:tblPr bandRow="1" firstRow="1">
                <a:noFill/>
                <a:tableStyleId>{5D61E616-E50C-4D74-9B5F-A425EB9F6935}</a:tableStyleId>
              </a:tblPr>
              <a:tblGrid>
                <a:gridCol w="2057400"/>
                <a:gridCol w="2057400"/>
                <a:gridCol w="2057400"/>
                <a:gridCol w="2057400"/>
              </a:tblGrid>
              <a:tr h="370850">
                <a:tc>
                  <a:txBody>
                    <a:bodyPr/>
                    <a:lstStyle/>
                    <a:p>
                      <a:pPr indent="0" lvl="0" marL="0" marR="0" rtl="0" algn="l">
                        <a:spcBef>
                          <a:spcPts val="0"/>
                        </a:spcBef>
                        <a:spcAft>
                          <a:spcPts val="0"/>
                        </a:spcAft>
                        <a:buNone/>
                      </a:pPr>
                      <a:r>
                        <a:rPr lang="en-US" sz="1800"/>
                        <a:t>EmpNo</a:t>
                      </a:r>
                      <a:endParaRPr sz="1800"/>
                    </a:p>
                  </a:txBody>
                  <a:tcPr marT="45725" marB="45725" marR="91450" marL="91450"/>
                </a:tc>
                <a:tc>
                  <a:txBody>
                    <a:bodyPr/>
                    <a:lstStyle/>
                    <a:p>
                      <a:pPr indent="0" lvl="0" marL="0" marR="0" rtl="0" algn="l">
                        <a:spcBef>
                          <a:spcPts val="0"/>
                        </a:spcBef>
                        <a:spcAft>
                          <a:spcPts val="0"/>
                        </a:spcAft>
                        <a:buNone/>
                      </a:pPr>
                      <a:r>
                        <a:rPr lang="en-US" sz="1800"/>
                        <a:t>EmpEmail</a:t>
                      </a:r>
                      <a:endParaRPr sz="1800"/>
                    </a:p>
                  </a:txBody>
                  <a:tcPr marT="45725" marB="45725" marR="91450" marL="91450"/>
                </a:tc>
                <a:tc>
                  <a:txBody>
                    <a:bodyPr/>
                    <a:lstStyle/>
                    <a:p>
                      <a:pPr indent="0" lvl="0" marL="0" marR="0" rtl="0" algn="l">
                        <a:spcBef>
                          <a:spcPts val="0"/>
                        </a:spcBef>
                        <a:spcAft>
                          <a:spcPts val="0"/>
                        </a:spcAft>
                        <a:buNone/>
                      </a:pPr>
                      <a:r>
                        <a:rPr lang="en-US" sz="1800"/>
                        <a:t>DeptNo</a:t>
                      </a:r>
                      <a:endParaRPr sz="1800"/>
                    </a:p>
                  </a:txBody>
                  <a:tcPr marT="45725" marB="45725" marR="91450" marL="91450"/>
                </a:tc>
                <a:tc>
                  <a:txBody>
                    <a:bodyPr/>
                    <a:lstStyle/>
                    <a:p>
                      <a:pPr indent="0" lvl="0" marL="0" marR="0" rtl="0" algn="l">
                        <a:spcBef>
                          <a:spcPts val="0"/>
                        </a:spcBef>
                        <a:spcAft>
                          <a:spcPts val="0"/>
                        </a:spcAft>
                        <a:buNone/>
                      </a:pPr>
                      <a:r>
                        <a:rPr lang="en-US" sz="1800"/>
                        <a:t>Deptname</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05" name="Google Shape;205;p23"/>
          <p:cNvSpPr txBox="1"/>
          <p:nvPr/>
        </p:nvSpPr>
        <p:spPr>
          <a:xfrm>
            <a:off x="683568" y="2924944"/>
            <a:ext cx="756084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EmpNo -&gt; DeptNo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DeptNo -&gt; DeptName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EmpNo -&gt; DeptName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1" name="Google Shape;211;p24"/>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212" name="Google Shape;21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7" name="Google Shape;7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Emp_Id, Emp_Name, Emp_Address.</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Here Emp_Id attribute can uniquely identify the Emp_Name attribute of employee table because if we know the Emp_Id, we can tell that employee name associated with it.</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Functional dependency can be written as:</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Emp_Id → Emp_Name   </a:t>
            </a:r>
            <a:endParaRPr/>
          </a:p>
          <a:p>
            <a:pPr indent="-342900" lvl="0" marL="342900" rtl="0" algn="l">
              <a:spcBef>
                <a:spcPts val="400"/>
              </a:spcBef>
              <a:spcAft>
                <a:spcPts val="0"/>
              </a:spcAft>
              <a:buClr>
                <a:schemeClr val="dk1"/>
              </a:buClr>
              <a:buSzPts val="2000"/>
              <a:buChar char="●"/>
            </a:pPr>
            <a:r>
              <a:rPr lang="en-US" sz="2000"/>
              <a:t>We can say that Emp_Name is functionally dependent on Emp_Id.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3" name="Google Shape;8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Functional dependency in DBMS, as the name suggests is a relationship between attributes of a table dependent on each other. </a:t>
            </a:r>
            <a:endParaRPr/>
          </a:p>
          <a:p>
            <a:pPr indent="-342900" lvl="0" marL="342900" rtl="0" algn="l">
              <a:spcBef>
                <a:spcPts val="0"/>
              </a:spcBef>
              <a:spcAft>
                <a:spcPts val="0"/>
              </a:spcAft>
              <a:buClr>
                <a:schemeClr val="dk1"/>
              </a:buClr>
              <a:buSzPts val="3200"/>
              <a:buChar char="●"/>
            </a:pPr>
            <a:r>
              <a:rPr lang="en-US"/>
              <a:t>Introduced by E. F. Codd, it helps in preventing data redundancy and gets to know about bad designs.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9" name="Google Shape;8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To understand the concept thoroughly, let us consider P is a relation with attributes A and B. Functional Dependency is represented by -&gt; (arrow sign)</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Then the following will represent the functional dependency between attributes with an arrow sign −</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A -&gt; B</a:t>
            </a:r>
            <a:endParaRPr/>
          </a:p>
          <a:p>
            <a:pPr indent="-228600" lvl="0" marL="342900" rtl="0" algn="l">
              <a:spcBef>
                <a:spcPts val="360"/>
              </a:spcBef>
              <a:spcAft>
                <a:spcPts val="0"/>
              </a:spcAft>
              <a:buClr>
                <a:schemeClr val="dk1"/>
              </a:buClr>
              <a:buSzPts val="1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5" name="Google Shape;9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96" name="Google Shape;96;p6"/>
          <p:cNvPicPr preferRelativeResize="0"/>
          <p:nvPr/>
        </p:nvPicPr>
        <p:blipFill rotWithShape="1">
          <a:blip r:embed="rId3">
            <a:alphaModFix/>
          </a:blip>
          <a:srcRect b="0" l="0" r="0" t="0"/>
          <a:stretch/>
        </p:blipFill>
        <p:spPr>
          <a:xfrm>
            <a:off x="0" y="1052736"/>
            <a:ext cx="8871354" cy="51125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2" name="Google Shape;10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33375" lvl="0" marL="342900" rtl="0" algn="l">
              <a:spcBef>
                <a:spcPts val="0"/>
              </a:spcBef>
              <a:spcAft>
                <a:spcPts val="0"/>
              </a:spcAft>
              <a:buClr>
                <a:schemeClr val="dk1"/>
              </a:buClr>
              <a:buSzPct val="100000"/>
              <a:buChar char="●"/>
            </a:pPr>
            <a:r>
              <a:rPr lang="en-US" sz="2000"/>
              <a:t>The following is an example that would make it easier to understand functional dependency −</a:t>
            </a:r>
            <a:endParaRPr/>
          </a:p>
          <a:p>
            <a:pPr indent="-215900" lvl="0" marL="342900" rtl="0" algn="l">
              <a:spcBef>
                <a:spcPts val="400"/>
              </a:spcBef>
              <a:spcAft>
                <a:spcPts val="0"/>
              </a:spcAft>
              <a:buClr>
                <a:schemeClr val="dk1"/>
              </a:buClr>
              <a:buSzPct val="100000"/>
              <a:buNone/>
            </a:pPr>
            <a:r>
              <a:t/>
            </a:r>
            <a:endParaRPr sz="2000"/>
          </a:p>
          <a:p>
            <a:pPr indent="-333375" lvl="0" marL="342900" rtl="0" algn="l">
              <a:spcBef>
                <a:spcPts val="400"/>
              </a:spcBef>
              <a:spcAft>
                <a:spcPts val="0"/>
              </a:spcAft>
              <a:buClr>
                <a:schemeClr val="dk1"/>
              </a:buClr>
              <a:buSzPct val="100000"/>
              <a:buChar char="●"/>
            </a:pPr>
            <a:r>
              <a:rPr lang="en-US" sz="2000"/>
              <a:t>We have a &lt;Department&gt; table with two attributes − DeptId and DeptName.</a:t>
            </a:r>
            <a:endParaRPr/>
          </a:p>
          <a:p>
            <a:pPr indent="-215900" lvl="0" marL="342900" rtl="0" algn="l">
              <a:spcBef>
                <a:spcPts val="400"/>
              </a:spcBef>
              <a:spcAft>
                <a:spcPts val="0"/>
              </a:spcAft>
              <a:buClr>
                <a:schemeClr val="dk1"/>
              </a:buClr>
              <a:buSzPct val="100000"/>
              <a:buNone/>
            </a:pPr>
            <a:r>
              <a:t/>
            </a:r>
            <a:endParaRPr sz="2000"/>
          </a:p>
          <a:p>
            <a:pPr indent="-333375" lvl="0" marL="342900" rtl="0" algn="l">
              <a:spcBef>
                <a:spcPts val="400"/>
              </a:spcBef>
              <a:spcAft>
                <a:spcPts val="0"/>
              </a:spcAft>
              <a:buClr>
                <a:schemeClr val="dk1"/>
              </a:buClr>
              <a:buSzPct val="100000"/>
              <a:buChar char="●"/>
            </a:pPr>
            <a:r>
              <a:rPr lang="en-US" sz="2000"/>
              <a:t>DeptId = Department ID</a:t>
            </a:r>
            <a:endParaRPr/>
          </a:p>
          <a:p>
            <a:pPr indent="-333375" lvl="0" marL="342900" rtl="0" algn="l">
              <a:spcBef>
                <a:spcPts val="400"/>
              </a:spcBef>
              <a:spcAft>
                <a:spcPts val="0"/>
              </a:spcAft>
              <a:buClr>
                <a:schemeClr val="dk1"/>
              </a:buClr>
              <a:buSzPct val="100000"/>
              <a:buChar char="●"/>
            </a:pPr>
            <a:r>
              <a:rPr lang="en-US" sz="2000"/>
              <a:t>DeptName = Department Name</a:t>
            </a:r>
            <a:endParaRPr/>
          </a:p>
          <a:p>
            <a:pPr indent="-215900" lvl="0" marL="342900" rtl="0" algn="l">
              <a:spcBef>
                <a:spcPts val="400"/>
              </a:spcBef>
              <a:spcAft>
                <a:spcPts val="0"/>
              </a:spcAft>
              <a:buClr>
                <a:schemeClr val="dk1"/>
              </a:buClr>
              <a:buSzPct val="100000"/>
              <a:buNone/>
            </a:pPr>
            <a:r>
              <a:t/>
            </a:r>
            <a:endParaRPr sz="2000"/>
          </a:p>
          <a:p>
            <a:pPr indent="-333375" lvl="0" marL="342900" rtl="0" algn="l">
              <a:spcBef>
                <a:spcPts val="400"/>
              </a:spcBef>
              <a:spcAft>
                <a:spcPts val="0"/>
              </a:spcAft>
              <a:buClr>
                <a:schemeClr val="dk1"/>
              </a:buClr>
              <a:buSzPct val="100000"/>
              <a:buChar char="●"/>
            </a:pPr>
            <a:r>
              <a:rPr lang="en-US" sz="2000"/>
              <a:t>The DeptId is our primary key. Here, DeptId uniquely identifies the DeptName attribute. This is because if you want to know the department name, then at first you need to have the DeptId.</a:t>
            </a:r>
            <a:endParaRPr/>
          </a:p>
          <a:p>
            <a:pPr indent="-139700" lvl="0" marL="342900" rtl="0" algn="l">
              <a:spcBef>
                <a:spcPts val="640"/>
              </a:spcBef>
              <a:spcAft>
                <a:spcPts val="0"/>
              </a:spcAft>
              <a:buClr>
                <a:schemeClr val="dk1"/>
              </a:buClr>
              <a:buSzPct val="177777"/>
              <a:buNone/>
            </a:pPr>
            <a:r>
              <a:t/>
            </a:r>
            <a:endParaRPr/>
          </a:p>
          <a:p>
            <a:pPr indent="-139700" lvl="0" marL="342900" rtl="0" algn="l">
              <a:spcBef>
                <a:spcPts val="640"/>
              </a:spcBef>
              <a:spcAft>
                <a:spcPts val="0"/>
              </a:spcAft>
              <a:buClr>
                <a:schemeClr val="dk1"/>
              </a:buClr>
              <a:buSzPct val="177777"/>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08" name="Google Shape;108;p8"/>
          <p:cNvGraphicFramePr/>
          <p:nvPr/>
        </p:nvGraphicFramePr>
        <p:xfrm>
          <a:off x="1724025" y="2461101"/>
          <a:ext cx="3000000" cy="3000000"/>
        </p:xfrm>
        <a:graphic>
          <a:graphicData uri="http://schemas.openxmlformats.org/drawingml/2006/table">
            <a:tbl>
              <a:tblPr>
                <a:noFill/>
                <a:tableStyleId>{9CEC8ED4-FB8C-491D-B3D1-F8F3BAE5FB1E}</a:tableStyleId>
              </a:tblPr>
              <a:tblGrid>
                <a:gridCol w="2847975"/>
                <a:gridCol w="2847975"/>
              </a:tblGrid>
              <a:tr h="228600">
                <a:tc>
                  <a:txBody>
                    <a:bodyPr/>
                    <a:lstStyle/>
                    <a:p>
                      <a:pPr indent="0" lvl="0" marL="0" marR="0" rtl="0" algn="l">
                        <a:spcBef>
                          <a:spcPts val="0"/>
                        </a:spcBef>
                        <a:spcAft>
                          <a:spcPts val="0"/>
                        </a:spcAft>
                        <a:buNone/>
                      </a:pPr>
                      <a:r>
                        <a:rPr b="1" lang="en-US" sz="1800" u="none" cap="none" strike="noStrike"/>
                        <a:t>DeptId</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DeptName</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001</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Finance</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002</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Marketing</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003</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HR</a:t>
                      </a:r>
                      <a:br>
                        <a:rPr lang="en-US" sz="1800" u="none" cap="none" strike="noStrike"/>
                      </a:b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09" name="Google Shape;109;p8"/>
          <p:cNvSpPr/>
          <p:nvPr/>
        </p:nvSpPr>
        <p:spPr>
          <a:xfrm>
            <a:off x="1724025" y="24606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15" name="Google Shape;11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Therefore, the above functional dependency between DeptId and DeptName can be determined as DeptId is functionally dependent on DeptName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DeptId -&gt; DeptName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