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5uoyRNpfH3Yry0r93dPusuPCl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F06788-61D6-4B5A-91B0-AD6A66390DF2}">
  <a:tblStyle styleId="{1BF06788-61D6-4B5A-91B0-AD6A66390D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DDCE01-F794-47D6-9473-3BF1422134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bcfd1c7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bcfd1c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bbcfd1c7b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cfd1c7b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cfd1c7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bcfd1c7b0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e5726cf38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e5726cf38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e5726cf3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e5726cf38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e5726cf38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e5726cf38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e5726cf3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e5726cf38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e5726cf38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e5726cf38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e5726cf38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e5726cf38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e5726cf38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e5726cf38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e5726cf38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e5726cf38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e5726cf38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e5726cf38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e5726cf38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e5726cf38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e5726cf38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e5726cf38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e5726cf38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e5726cf38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e5726cf38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e5726cf38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e5726cf38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e5726cf38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e5726cf38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e5726cf38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e5726cf38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e5726cf38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e5726cf38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e5726cf38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e5726cf3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e5726cf38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e5726cf38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e5726cf3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Third Normal Form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787" y="1124744"/>
            <a:ext cx="3960440" cy="198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3933056"/>
            <a:ext cx="5250886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5466350" y="2068675"/>
            <a:ext cx="369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assume Book_Id and Genere ID are primary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Genre type is depend on Genre Id and book id.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depend on Genre type.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prime key depends on non prime key.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g1bbcfd1c7b0_0_0"/>
          <p:cNvGraphicFramePr/>
          <p:nvPr/>
        </p:nvGraphicFramePr>
        <p:xfrm>
          <a:off x="250400" y="3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{A4DDCE01-F794-47D6-9473-3BF142213494}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EMP_ID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EMP_NAME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EMP_ZIP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EMP_STATE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EMP_CITY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222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Harry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201010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Noida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333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Stephan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02228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Boston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444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60007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Chicago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555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Katharine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06389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UK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Norwich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666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462007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Bhopal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g1bbcfd1c7b0_0_0"/>
          <p:cNvGraphicFramePr/>
          <p:nvPr/>
        </p:nvGraphicFramePr>
        <p:xfrm>
          <a:off x="513675" y="41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{A4DDCE01-F794-47D6-9473-3BF142213494}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EMP_ID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EMP_NAME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EMP_ZIP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222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Harry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201010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333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Stephan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02228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444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60007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555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Katharine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06389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666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462007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g1bbcfd1c7b0_0_0"/>
          <p:cNvSpPr txBox="1"/>
          <p:nvPr/>
        </p:nvSpPr>
        <p:spPr>
          <a:xfrm>
            <a:off x="677025" y="2933775"/>
            <a:ext cx="30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Emp_state is not primary key. Emp_city is depend on emp_state.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prime key is depend on non prime key.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bcfd1c7b0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bbcfd1c7b0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g1bbcfd1c7b0_0_1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{A4DDCE01-F794-47D6-9473-3BF142213494}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EMP_ZIP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EMP_STATE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EMP_CITY</a:t>
                      </a:r>
                      <a:endParaRPr b="1"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201010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Noida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02228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Boston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60007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Chicago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06389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UK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Norwich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462007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Bhopal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 of removing Transitive Dependency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Amount of data duplication is reduced.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Data integrity achieved.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Third Normal Form is an upgrade to Second Normal Form.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a table is in the Second Normal Form and has </a:t>
            </a:r>
            <a:r>
              <a:rPr lang="en-US">
                <a:solidFill>
                  <a:srgbClr val="FF0000"/>
                </a:solidFill>
              </a:rPr>
              <a:t>no transitive dependency,</a:t>
            </a:r>
            <a:r>
              <a:rPr lang="en-US"/>
              <a:t> then it is in the Third Normal Form.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for Third Normal Form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a table to be in the third normal form,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It should be in the Second Normal form.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And it should not have Transitive Dependency.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Transitive dependency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Score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 table</a:t>
            </a:r>
            <a:endParaRPr/>
          </a:p>
        </p:txBody>
      </p:sp>
      <p:graphicFrame>
        <p:nvGraphicFramePr>
          <p:cNvPr id="89" name="Google Shape;89;p5"/>
          <p:cNvGraphicFramePr/>
          <p:nvPr/>
        </p:nvGraphicFramePr>
        <p:xfrm>
          <a:off x="899592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{1BF06788-61D6-4B5A-91B0-AD6A66390DF2}</a:tableStyleId>
              </a:tblPr>
              <a:tblGrid>
                <a:gridCol w="1308150"/>
                <a:gridCol w="1308150"/>
                <a:gridCol w="1308150"/>
                <a:gridCol w="906975"/>
                <a:gridCol w="1596475"/>
                <a:gridCol w="14210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score_id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38CD5"/>
                          </a:solidFill>
                        </a:rPr>
                        <a:t>student_id</a:t>
                      </a:r>
                      <a:endParaRPr sz="1800">
                        <a:solidFill>
                          <a:srgbClr val="538CD5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538CD5"/>
                          </a:solidFill>
                        </a:rPr>
                        <a:t>subject_id</a:t>
                      </a:r>
                      <a:endParaRPr sz="1800">
                        <a:solidFill>
                          <a:srgbClr val="538CD5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exam_name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total_marks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0" name="Google Shape;90;p5"/>
          <p:cNvSpPr/>
          <p:nvPr/>
        </p:nvSpPr>
        <p:spPr>
          <a:xfrm>
            <a:off x="1152525" y="26892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2908996" y="3782220"/>
            <a:ext cx="1152127" cy="1165767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5"/>
          <p:cNvCxnSpPr/>
          <p:nvPr/>
        </p:nvCxnSpPr>
        <p:spPr>
          <a:xfrm flipH="1" rot="10800000">
            <a:off x="3537447" y="4365062"/>
            <a:ext cx="3338700" cy="746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>
            <a:off x="6876256" y="3789039"/>
            <a:ext cx="0" cy="57606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5"/>
          <p:cNvSpPr/>
          <p:nvPr/>
        </p:nvSpPr>
        <p:spPr>
          <a:xfrm flipH="1" rot="6321301">
            <a:off x="7088915" y="962608"/>
            <a:ext cx="648072" cy="101712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student_id + subject_id.  Primary key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example, a mechanical engineering student will have Workshop exam but a computer science student won't. And for some subjects you have Practical exams and for some you don't. So we can say that </a:t>
            </a:r>
            <a:r>
              <a:rPr lang="en-US">
                <a:solidFill>
                  <a:srgbClr val="FF0000"/>
                </a:solidFill>
              </a:rPr>
              <a:t>exam_name is dependent on both student_id and subject_id.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Well, the column total_marks depends on exam_name as with exam type the total score changes.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example, </a:t>
            </a:r>
            <a:r>
              <a:rPr lang="en-US">
                <a:solidFill>
                  <a:srgbClr val="FF0000"/>
                </a:solidFill>
              </a:rPr>
              <a:t>practicals are of less marks while theory exams are of more marks.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is Transitive Dependency. </a:t>
            </a:r>
            <a:r>
              <a:rPr lang="en-US">
                <a:solidFill>
                  <a:srgbClr val="FF0000"/>
                </a:solidFill>
              </a:rPr>
              <a:t>When a non-prime attribute depends on other non-prime attributes rather than depending upon the prime attributes or primary key.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 Table</a:t>
            </a:r>
            <a:endParaRPr/>
          </a:p>
        </p:txBody>
      </p:sp>
      <p:graphicFrame>
        <p:nvGraphicFramePr>
          <p:cNvPr id="112" name="Google Shape;112;p8"/>
          <p:cNvGraphicFramePr/>
          <p:nvPr/>
        </p:nvGraphicFramePr>
        <p:xfrm>
          <a:off x="1104900" y="1916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{1BF06788-61D6-4B5A-91B0-AD6A66390DF2}</a:tableStyleId>
              </a:tblPr>
              <a:tblGrid>
                <a:gridCol w="1367800"/>
                <a:gridCol w="1367800"/>
                <a:gridCol w="1367800"/>
                <a:gridCol w="1367800"/>
                <a:gridCol w="13678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score_id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subject_id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3" name="Google Shape;113;p8"/>
          <p:cNvSpPr/>
          <p:nvPr/>
        </p:nvSpPr>
        <p:spPr>
          <a:xfrm>
            <a:off x="1152525" y="3252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 table</a:t>
            </a:r>
            <a:endParaRPr/>
          </a:p>
        </p:txBody>
      </p:sp>
      <p:graphicFrame>
        <p:nvGraphicFramePr>
          <p:cNvPr id="119" name="Google Shape;119;p9"/>
          <p:cNvGraphicFramePr/>
          <p:nvPr/>
        </p:nvGraphicFramePr>
        <p:xfrm>
          <a:off x="971600" y="2132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{1BF06788-61D6-4B5A-91B0-AD6A66390DF2}</a:tableStyleId>
              </a:tblPr>
              <a:tblGrid>
                <a:gridCol w="2279650"/>
                <a:gridCol w="2279650"/>
                <a:gridCol w="22796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exam_name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total_marks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Workshop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Mains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Practicals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