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No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gzUaMHnMr9XKuoGBbf9kyQo54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0D1CAC-B272-44D1-9F24-10E1618CCEDF}">
  <a:tblStyle styleId="{E60D1CAC-B272-44D1-9F24-10E1618CCE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9C284DF-A320-4F93-923F-1167A0B3C0F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otoSans-regular.fntdata"/><Relationship Id="rId21" Type="http://schemas.openxmlformats.org/officeDocument/2006/relationships/slide" Target="slides/slide15.xml"/><Relationship Id="rId24" Type="http://schemas.openxmlformats.org/officeDocument/2006/relationships/font" Target="fonts/NotoSans-italic.fntdata"/><Relationship Id="rId23" Type="http://schemas.openxmlformats.org/officeDocument/2006/relationships/font" Target="fonts/No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No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a13971041_1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a13971041_1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a13971041_1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a13971041_1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a13971041_1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a13971041_1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a13971041_1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a13971041_1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a13971041_1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a13971041_1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a13971041_1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a13971041_1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a13971041_1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a13971041_1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a13971041_1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a13971041_1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a13971041_1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a13971041_1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a13971041_1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a13971041_1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a13971041_1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a13971041_1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a13971041_1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a13971041_1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a13971041_1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a13971041_1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a13971041_1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a13971041_1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a13971041_1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a13971041_1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a13971041_1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a13971041_1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a13971041_1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a13971041_1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a13971041_1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a13971041_1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a13971041_1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a13971041_1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BCNF(3.5NF)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this table is not in BCNF?</a:t>
            </a:r>
            <a:br>
              <a:rPr lang="en-US"/>
            </a:b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the table above, student_id, subject form primary key, which means subject column is a </a:t>
            </a:r>
            <a:r>
              <a:rPr b="1" lang="en-US"/>
              <a:t>prime attribute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But, there is one more dependency,</a:t>
            </a:r>
            <a:r>
              <a:rPr lang="en-US">
                <a:solidFill>
                  <a:schemeClr val="accent2"/>
                </a:solidFill>
              </a:rPr>
              <a:t> professor → subject.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And while subject is a prime attribute, professor is a </a:t>
            </a:r>
            <a:r>
              <a:rPr b="1" lang="en-US"/>
              <a:t>non-prime attribute</a:t>
            </a:r>
            <a:r>
              <a:rPr lang="en-US"/>
              <a:t>, which is not allowed by BCNF.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To make this relation(table) satisfy BCNF, we will decompose this table into two tables, </a:t>
            </a:r>
            <a:r>
              <a:rPr b="1" lang="en-US"/>
              <a:t>student</a:t>
            </a:r>
            <a:r>
              <a:rPr lang="en-US"/>
              <a:t> table and </a:t>
            </a:r>
            <a:r>
              <a:rPr b="1" lang="en-US"/>
              <a:t>professor</a:t>
            </a:r>
            <a:r>
              <a:rPr lang="en-US"/>
              <a:t> table.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2"/>
          <p:cNvGraphicFramePr/>
          <p:nvPr/>
        </p:nvGraphicFramePr>
        <p:xfrm>
          <a:off x="611560" y="70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{E60D1CAC-B272-44D1-9F24-10E1618CCEDF}</a:tableStyleId>
              </a:tblPr>
              <a:tblGrid>
                <a:gridCol w="3419475"/>
                <a:gridCol w="34194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student_id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p_id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102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103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86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104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37" name="Google Shape;137;p12"/>
          <p:cNvGraphicFramePr/>
          <p:nvPr/>
        </p:nvGraphicFramePr>
        <p:xfrm>
          <a:off x="685378" y="3834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{E60D1CAC-B272-44D1-9F24-10E1618CCEDF}</a:tableStyleId>
              </a:tblPr>
              <a:tblGrid>
                <a:gridCol w="2279650"/>
                <a:gridCol w="2279650"/>
                <a:gridCol w="22796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p_id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professor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P.Java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Java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P.Cpp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C++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P.Chash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C#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138" name="Google Shape;138;p12"/>
          <p:cNvSpPr txBox="1"/>
          <p:nvPr/>
        </p:nvSpPr>
        <p:spPr>
          <a:xfrm>
            <a:off x="7524328" y="1988840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7524328" y="4365104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 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{49C284DF-A320-4F93-923F-1167A0B3C0F1}</a:tableStyleId>
              </a:tblPr>
              <a:tblGrid>
                <a:gridCol w="2743200"/>
                <a:gridCol w="2743200"/>
                <a:gridCol w="2743200"/>
              </a:tblGrid>
              <a:tr h="46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Mr.Rohan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sangeeta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Mr.Mohan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Mr.Sohan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Mr.Sohan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sudhmita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Mr.Mohan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" name="Google Shape;146;p13"/>
          <p:cNvSpPr txBox="1"/>
          <p:nvPr/>
        </p:nvSpPr>
        <p:spPr>
          <a:xfrm>
            <a:off x="827584" y="4581128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, course -&gt; TEACHER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	is not super key.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{49C284DF-A320-4F93-923F-1167A0B3C0F1}</a:tableStyleId>
              </a:tblPr>
              <a:tblGrid>
                <a:gridCol w="1661350"/>
                <a:gridCol w="1661350"/>
              </a:tblGrid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sangeeta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sudhmita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3" name="Google Shape;153;p14"/>
          <p:cNvGraphicFramePr/>
          <p:nvPr/>
        </p:nvGraphicFramePr>
        <p:xfrm>
          <a:off x="4427984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{49C284DF-A320-4F93-923F-1167A0B3C0F1}</a:tableStyleId>
              </a:tblPr>
              <a:tblGrid>
                <a:gridCol w="1992050"/>
                <a:gridCol w="1992050"/>
              </a:tblGrid>
              <a:tr h="25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Course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Mr.Rohan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DBMS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Mr.Mohan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Mr.Sohan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 till now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prime attribute -&gt; non prime attribute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Functional Dependency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Part of prime attribute(composite) -&gt; non prime attribute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partial Dependency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non prime attribute -&gt; non prime attribute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transitive Dependency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flipH="1">
            <a:off x="2194125" y="1517950"/>
            <a:ext cx="764700" cy="333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flipH="1">
            <a:off x="3550125" y="2786175"/>
            <a:ext cx="1276800" cy="448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flipH="1">
            <a:off x="2586700" y="4330225"/>
            <a:ext cx="1276800" cy="448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Non prime attribute -&gt; Prime Attribute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Not in BCNF 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2171000" y="1417650"/>
            <a:ext cx="1276800" cy="448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BCNF is an extension to Third Normal Form (3NF) and is slightly stronger than 3NF.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table is in BCNF if every functional dependency X → Y, X is the super key of the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BCNF, the table should be in 3NF, and for every FD, LHS is super key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for BCNF</a:t>
            </a:r>
            <a:br>
              <a:rPr lang="en-US"/>
            </a:b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should be in the </a:t>
            </a:r>
            <a:r>
              <a:rPr b="1" lang="en-US"/>
              <a:t>Third Normal Form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And, for any dependency A → B, A should be a </a:t>
            </a:r>
            <a:r>
              <a:rPr b="1" lang="en-US"/>
              <a:t>super key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for a dependency A → B, A a </a:t>
            </a:r>
            <a:r>
              <a:rPr b="1" lang="en-US"/>
              <a:t>non-prime attribute</a:t>
            </a:r>
            <a:r>
              <a:rPr lang="en-US"/>
              <a:t>, B is a </a:t>
            </a:r>
            <a:r>
              <a:rPr b="1" lang="en-US"/>
              <a:t>prime attribute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899592" y="2132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{E60D1CAC-B272-44D1-9F24-10E1618CCEDF}</a:tableStyleId>
              </a:tblPr>
              <a:tblGrid>
                <a:gridCol w="2279650"/>
                <a:gridCol w="2279650"/>
                <a:gridCol w="22796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student_id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professor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Java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P.Java</a:t>
                      </a:r>
                      <a:endParaRPr sz="18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C++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P.Cpp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Java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accent2"/>
                          </a:solidFill>
                        </a:rPr>
                        <a:t>P.Java2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103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C#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P.Chash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104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Java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P.Java</a:t>
                      </a:r>
                      <a:endParaRPr sz="18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6"/>
          <p:cNvSpPr/>
          <p:nvPr/>
        </p:nvSpPr>
        <p:spPr>
          <a:xfrm>
            <a:off x="4789300" y="1757550"/>
            <a:ext cx="1241100" cy="375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One student can enroll for multiple subjects. For example, student with </a:t>
            </a:r>
            <a:r>
              <a:rPr b="1" lang="en-US" sz="28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student_id</a:t>
            </a:r>
            <a:r>
              <a:rPr lang="en-US" sz="28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 101, has opted for subjects - Java &amp; C++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For each subject, a professor is assigned to the student.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And, there can be multiple professors teaching one subject.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student_id, subject together form the primary key, because using student_id and subject, we can find all the columns of the table.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One more important point to note here is, </a:t>
            </a:r>
            <a:r>
              <a:rPr lang="en-US" sz="2400">
                <a:solidFill>
                  <a:srgbClr val="FF0000"/>
                </a:solidFill>
              </a:rPr>
              <a:t>one professor teaches only one subject, but one subject may have two different professors.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Hence, there is a dependency between subject and professor here, where subject depends on the professor name.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This table satisfies the </a:t>
            </a:r>
            <a:r>
              <a:rPr b="1" lang="en-US" sz="2800"/>
              <a:t>1st Normal form</a:t>
            </a:r>
            <a:r>
              <a:rPr lang="en-US" sz="2800"/>
              <a:t> because all the values are atomic, column names are unique and all the values stored in a particular column are of same domain.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This table also satisfies the </a:t>
            </a:r>
            <a:r>
              <a:rPr b="1" lang="en-US" sz="2800"/>
              <a:t>2nd Normal Form</a:t>
            </a:r>
            <a:r>
              <a:rPr lang="en-US" sz="2800"/>
              <a:t> as </a:t>
            </a:r>
            <a:r>
              <a:rPr lang="en-US" sz="2800"/>
              <a:t>there</a:t>
            </a:r>
            <a:r>
              <a:rPr lang="en-US" sz="2800"/>
              <a:t> is no </a:t>
            </a:r>
            <a:r>
              <a:rPr b="1" lang="en-US" sz="2800"/>
              <a:t>Partial Dependency</a:t>
            </a:r>
            <a:r>
              <a:rPr lang="en-US" sz="2800"/>
              <a:t>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And, there is no </a:t>
            </a:r>
            <a:r>
              <a:rPr b="1" lang="en-US" sz="2800"/>
              <a:t>Transitive Dependency</a:t>
            </a:r>
            <a:r>
              <a:rPr lang="en-US" sz="2800"/>
              <a:t>, hence the table also satisfies the </a:t>
            </a:r>
            <a:r>
              <a:rPr b="1" lang="en-US" sz="2800"/>
              <a:t>3rd Normal Form</a:t>
            </a:r>
            <a:r>
              <a:rPr lang="en-US" sz="2800"/>
              <a:t>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But this table is not in </a:t>
            </a:r>
            <a:r>
              <a:rPr b="1" lang="en-US" sz="2800"/>
              <a:t>Boyce-Codd Normal Form</a:t>
            </a:r>
            <a:r>
              <a:rPr lang="en-US" sz="2800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