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h+PB7K9qSiXbHPan+n8HpewwH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73FBE5-9E39-41EC-897F-E721E6CF7BE2}">
  <a:tblStyle styleId="{8D73FBE5-9E39-41EC-897F-E721E6CF7B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6c2354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6c2354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6c2354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6c2354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6c2354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6c2354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6c2354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6c2354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6c2354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6c2354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6c2354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6c2354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6c2354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6c2354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6c2354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6c2354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6c2354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6c2354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6c2354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6c2354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6c2354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6c2354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6c2354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6c2354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6c2354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6c2354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6c2354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6c2354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6c2354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6c2354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6c2354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6c2354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6c2354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6c2354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6c2354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6c2354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6c2354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6c2354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Concurrent Execution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6" name="Google Shape;66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Transactions executed concurrently that means operating system executes one transaction for some time then context switches to second transaction and so on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processing can allows multiple transactions to be executed simultaneously on database server.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Allowing </a:t>
            </a:r>
            <a:r>
              <a:rPr lang="en-US">
                <a:solidFill>
                  <a:srgbClr val="FF0000"/>
                </a:solidFill>
              </a:rPr>
              <a:t>multiple transactions to change data in database concurrently</a:t>
            </a:r>
            <a:r>
              <a:rPr lang="en-US"/>
              <a:t> causes several complications with consistency of the data in database.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was very simple to maintain consistency in case of serial execution as compare to concurrent execution of transactions.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Advantages: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Improved throughput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If we are executing multiple transactions simultaneously that may increase throughput. 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Resource utilization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The processor and disk utilization increase as number of concurrent transactions increases.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Reduced waiting time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There may be long or short transaction.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If </a:t>
            </a:r>
            <a:r>
              <a:rPr lang="en-US" sz="2400"/>
              <a:t>transactions</a:t>
            </a:r>
            <a:r>
              <a:rPr lang="en-US" sz="2400"/>
              <a:t> are </a:t>
            </a:r>
            <a:r>
              <a:rPr lang="en-US" sz="2400"/>
              <a:t>running</a:t>
            </a:r>
            <a:r>
              <a:rPr lang="en-US" sz="2400"/>
              <a:t> serially then short transaction may have to wait…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{8D73FBE5-9E39-41EC-897F-E721E6CF7BE2}</a:tableStyleId>
              </a:tblPr>
              <a:tblGrid>
                <a:gridCol w="2170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 </a:t>
                      </a:r>
                      <a:r>
                        <a:rPr lang="en-US" sz="1800"/>
                        <a:t> A+100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B+100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" name="Google Shape;91;p5"/>
          <p:cNvGraphicFramePr/>
          <p:nvPr/>
        </p:nvGraphicFramePr>
        <p:xfrm>
          <a:off x="4283968" y="16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{8D73FBE5-9E39-41EC-897F-E721E6CF7BE2}</a:tableStyleId>
              </a:tblPr>
              <a:tblGrid>
                <a:gridCol w="1535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</a:t>
                      </a:r>
                      <a:r>
                        <a:rPr lang="en-US" sz="1800"/>
                        <a:t>  A*2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B*2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2" name="Google Shape;92;p5"/>
          <p:cNvSpPr txBox="1"/>
          <p:nvPr/>
        </p:nvSpPr>
        <p:spPr>
          <a:xfrm>
            <a:off x="4572000" y="4509120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827584" y="4365104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6"/>
          <p:cNvGraphicFramePr/>
          <p:nvPr/>
        </p:nvGraphicFramePr>
        <p:xfrm>
          <a:off x="539552" y="620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{8D73FBE5-9E39-41EC-897F-E721E6CF7BE2}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INTIAL</a:t>
                      </a:r>
                      <a:r>
                        <a:rPr lang="en-US" sz="1800"/>
                        <a:t> BALANCE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 </a:t>
                      </a:r>
                      <a:r>
                        <a:rPr lang="en-US" sz="1800"/>
                        <a:t> A+100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Write(A)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</a:t>
                      </a:r>
                      <a:r>
                        <a:rPr lang="en-US" sz="1800"/>
                        <a:t>  A*2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B+100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B*2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