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jbgrHnvHZ9TE+UNW53XdA9njTl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96F89F-7923-43CA-9C84-EEB60334CA6D}">
  <a:tblStyle styleId="{FA96F89F-7923-43CA-9C84-EEB60334CA6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c40a68debf_0_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1c40a68debf_0_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c40a68debf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c40a68debf_0_3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c40a68debf_0_3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c40a68debf_0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c40a68debf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c40a68debf_0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1c40a68debf_0_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1c40a68debf_0_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c40a68debf_0_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c40a68debf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c40a68debf_0_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c40a68debf_0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c40a68debf_0_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c40a68debf_0_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c40a68debf_0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c40a68debf_0_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c40a68debf_0_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c40a68debf_0_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c40a68debf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c40a68debf_0_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c40a68debf_0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c40a68debf_0_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c40a68debf_0_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c40a68debf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c40a68debf_0_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c40a68debf_0_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c40a68debf_0_3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c40a68debf_0_3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c40a68debf_0_3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c40a68debf_0_3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c40a68debf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c40a68debf_0_3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c40a68debf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c40a68debf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c40a68debf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c40a68debf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685800" y="609600"/>
            <a:ext cx="8206680" cy="526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DBMS</a:t>
            </a:r>
            <a:br>
              <a:rPr lang="en-US"/>
            </a:br>
            <a:br>
              <a:rPr lang="en-US"/>
            </a:br>
            <a:br>
              <a:rPr lang="en-US" sz="2700"/>
            </a:br>
            <a:r>
              <a:rPr lang="en-US" sz="2700"/>
              <a:t>Time stamp based protocol </a:t>
            </a:r>
            <a:br>
              <a:rPr lang="en-US"/>
            </a:br>
            <a:br>
              <a:rPr lang="en-US"/>
            </a:br>
            <a:r>
              <a:rPr lang="en-US"/>
              <a:t>					</a:t>
            </a:r>
            <a:br>
              <a:rPr lang="en-US"/>
            </a:br>
            <a:br>
              <a:rPr lang="en-US"/>
            </a:br>
            <a:endParaRPr sz="2000"/>
          </a:p>
        </p:txBody>
      </p:sp>
      <p:sp>
        <p:nvSpPr>
          <p:cNvPr id="65" name="Google Shape;65;p1"/>
          <p:cNvSpPr/>
          <p:nvPr/>
        </p:nvSpPr>
        <p:spPr>
          <a:xfrm>
            <a:off x="1763331" y="456342"/>
            <a:ext cx="484690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TIMESTAMP ORDERING</a:t>
            </a:r>
            <a:endParaRPr/>
          </a:p>
        </p:txBody>
      </p:sp>
      <p:sp>
        <p:nvSpPr>
          <p:cNvPr id="120" name="Google Shape;120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/>
              <a:t>Whenever some transaction T tries to issue a read_item(X) or a write_item(X) operation, the basic TO algorithm compares the timestamp of T with read_TS(X) and write_TS(X) to ensure that the timestamp order of transaction execution is not violated. 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•The concurrency control algorithm must check whether conflicting operations violate the timestamp ordering in the following two cases: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Transaction which comes first should execute first.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2" name="Google Shape;132;p12"/>
          <p:cNvGraphicFramePr/>
          <p:nvPr/>
        </p:nvGraphicFramePr>
        <p:xfrm>
          <a:off x="323528" y="11967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{FA96F89F-7923-43CA-9C84-EEB60334CA6D}</a:tableStyleId>
              </a:tblPr>
              <a:tblGrid>
                <a:gridCol w="1481325"/>
                <a:gridCol w="1481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T1 (100)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OLD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T2 (200)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YOUNG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R(A)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W(A)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3" name="Google Shape;133;p12"/>
          <p:cNvGraphicFramePr/>
          <p:nvPr/>
        </p:nvGraphicFramePr>
        <p:xfrm>
          <a:off x="3419872" y="1268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{FA96F89F-7923-43CA-9C84-EEB60334CA6D}</a:tableStyleId>
              </a:tblPr>
              <a:tblGrid>
                <a:gridCol w="1404150"/>
                <a:gridCol w="1404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T1 (100)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OLD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T2 (200)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YOUNG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W(A)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R(A)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4" name="Google Shape;134;p12"/>
          <p:cNvGraphicFramePr/>
          <p:nvPr/>
        </p:nvGraphicFramePr>
        <p:xfrm>
          <a:off x="6444208" y="1268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{FA96F89F-7923-43CA-9C84-EEB60334CA6D}</a:tableStyleId>
              </a:tblPr>
              <a:tblGrid>
                <a:gridCol w="1296150"/>
                <a:gridCol w="1296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T1 (100)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OLD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T2 (200)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YOUNG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W(A)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W(A)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5" name="Google Shape;135;p12"/>
          <p:cNvGraphicFramePr/>
          <p:nvPr/>
        </p:nvGraphicFramePr>
        <p:xfrm>
          <a:off x="179512" y="31409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{FA96F89F-7923-43CA-9C84-EEB60334CA6D}</a:tableStyleId>
              </a:tblPr>
              <a:tblGrid>
                <a:gridCol w="1404150"/>
                <a:gridCol w="1404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T1 (100)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OLD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T2 (200)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YOUNG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R(A)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W(A)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6" name="Google Shape;136;p12"/>
          <p:cNvGraphicFramePr/>
          <p:nvPr/>
        </p:nvGraphicFramePr>
        <p:xfrm>
          <a:off x="3131840" y="32129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{FA96F89F-7923-43CA-9C84-EEB60334CA6D}</a:tableStyleId>
              </a:tblPr>
              <a:tblGrid>
                <a:gridCol w="1548175"/>
                <a:gridCol w="1548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T1 (100)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OLD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T2 (200)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YOUNG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W(A)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R(A)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7" name="Google Shape;137;p12"/>
          <p:cNvGraphicFramePr/>
          <p:nvPr/>
        </p:nvGraphicFramePr>
        <p:xfrm>
          <a:off x="6395665" y="32129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{FA96F89F-7923-43CA-9C84-EEB60334CA6D}</a:tableStyleId>
              </a:tblPr>
              <a:tblGrid>
                <a:gridCol w="1368150"/>
                <a:gridCol w="1368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T1 (100)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OLD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T2 (200)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YOUNG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W(A)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W(A)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8" name="Google Shape;138;p12"/>
          <p:cNvSpPr txBox="1"/>
          <p:nvPr/>
        </p:nvSpPr>
        <p:spPr>
          <a:xfrm>
            <a:off x="3491880" y="5517232"/>
            <a:ext cx="1800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ROLLBACK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12"/>
          <p:cNvCxnSpPr>
            <a:endCxn id="138" idx="1"/>
          </p:cNvCxnSpPr>
          <p:nvPr/>
        </p:nvCxnSpPr>
        <p:spPr>
          <a:xfrm>
            <a:off x="1043580" y="4509098"/>
            <a:ext cx="2448300" cy="1192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0" name="Google Shape;140;p12"/>
          <p:cNvCxnSpPr/>
          <p:nvPr/>
        </p:nvCxnSpPr>
        <p:spPr>
          <a:xfrm flipH="1">
            <a:off x="3923928" y="4653136"/>
            <a:ext cx="144016" cy="86409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1" name="Google Shape;141;p12"/>
          <p:cNvCxnSpPr/>
          <p:nvPr/>
        </p:nvCxnSpPr>
        <p:spPr>
          <a:xfrm flipH="1">
            <a:off x="4572000" y="4653136"/>
            <a:ext cx="2304256" cy="864096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Rules </a:t>
            </a:r>
            <a:endParaRPr/>
          </a:p>
        </p:txBody>
      </p:sp>
      <p:sp>
        <p:nvSpPr>
          <p:cNvPr id="147" name="Google Shape;14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1. Transaction T issues </a:t>
            </a:r>
            <a:r>
              <a:rPr lang="en-US" sz="2400">
                <a:solidFill>
                  <a:srgbClr val="FF0000"/>
                </a:solidFill>
              </a:rPr>
              <a:t>a write_item(X</a:t>
            </a:r>
            <a:r>
              <a:rPr lang="en-US" sz="2400"/>
              <a:t>) operation: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 a. If read_TS(X) &gt; TS(T) or if write_TS(X) &gt; TS(T), then abort and roll back T and reject the operation.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 This should be done because some younger transaction with a timestamp greater than TS(T)—and hence after T in the timestamp ordering—has already read or written the value of item X before T had a chance to write X, thus violating the timestamp ordering.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b. If the condition in part (a) does not occur, then execute the write_item(X) operation of T and set write_TS(X) to TS(T).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2. Transaction T issues a </a:t>
            </a:r>
            <a:r>
              <a:rPr lang="en-US" sz="2400">
                <a:solidFill>
                  <a:srgbClr val="FF0000"/>
                </a:solidFill>
              </a:rPr>
              <a:t>read_item(X)</a:t>
            </a:r>
            <a:r>
              <a:rPr lang="en-US" sz="2400"/>
              <a:t> operation: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a. If write_TS(X) &gt; TS(T), then abort and roll back T and reject the operation.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This should be done because some younger transaction with timestamp greater than TS(T)—and hence after T in the timestamp ordering—has already written the value of item X before T had a chance to read X.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b. If write_TS(X) &lt;= TS(T), then execute the read_item(X) operation of T and set </a:t>
            </a:r>
            <a:r>
              <a:rPr lang="en-US" sz="2400">
                <a:solidFill>
                  <a:srgbClr val="FF0000"/>
                </a:solidFill>
              </a:rPr>
              <a:t>read_TS(X)</a:t>
            </a:r>
            <a:r>
              <a:rPr lang="en-US" sz="2400"/>
              <a:t> to the </a:t>
            </a:r>
            <a:r>
              <a:rPr lang="en-US" sz="2400">
                <a:solidFill>
                  <a:srgbClr val="FF0000"/>
                </a:solidFill>
              </a:rPr>
              <a:t>larger of TS(T) and the current read_TS(X).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9" name="Google Shape;159;p1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{FA96F89F-7923-43CA-9C84-EEB60334CA6D}</a:tableStyleId>
              </a:tblPr>
              <a:tblGrid>
                <a:gridCol w="1692200"/>
                <a:gridCol w="1692200"/>
                <a:gridCol w="1692200"/>
              </a:tblGrid>
              <a:tr h="72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(100)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(200)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(300)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R(A)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R(B)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W(C)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R(B)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R(C)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W(B)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W(A)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0" name="Google Shape;160;p15"/>
          <p:cNvGraphicFramePr/>
          <p:nvPr/>
        </p:nvGraphicFramePr>
        <p:xfrm>
          <a:off x="539552" y="51571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{FA96F89F-7923-43CA-9C84-EEB60334CA6D}</a:tableStyleId>
              </a:tblPr>
              <a:tblGrid>
                <a:gridCol w="1674175"/>
                <a:gridCol w="1674175"/>
                <a:gridCol w="1674175"/>
                <a:gridCol w="1674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READ_TS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WRITE_TS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1" name="Google Shape;161;p15"/>
          <p:cNvSpPr txBox="1"/>
          <p:nvPr/>
        </p:nvSpPr>
        <p:spPr>
          <a:xfrm>
            <a:off x="5724128" y="1124744"/>
            <a:ext cx="2592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7" name="Google Shape;167;p16"/>
          <p:cNvGraphicFramePr/>
          <p:nvPr/>
        </p:nvGraphicFramePr>
        <p:xfrm>
          <a:off x="539552" y="9807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{FA96F89F-7923-43CA-9C84-EEB60334CA6D}</a:tableStyleId>
              </a:tblPr>
              <a:tblGrid>
                <a:gridCol w="1692200"/>
                <a:gridCol w="1692200"/>
                <a:gridCol w="1692200"/>
                <a:gridCol w="1692200"/>
              </a:tblGrid>
              <a:tr h="72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(100)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(200)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(300)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R(A)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0&gt;100 </a:t>
                      </a:r>
                      <a:r>
                        <a:rPr lang="en-US" sz="1400"/>
                        <a:t>MAX(100,0)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R(B)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0&gt;200 </a:t>
                      </a:r>
                      <a:r>
                        <a:rPr lang="en-US" sz="1400"/>
                        <a:t>MAX(200,0)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W(C)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0&gt;100,0&gt;100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R(B)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0&gt;300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R(C)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100&gt;100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W(B)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300&gt;200(T2 ROLLBACK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W(A)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100&gt;300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0&gt;300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8" name="Google Shape;168;p16"/>
          <p:cNvGraphicFramePr/>
          <p:nvPr/>
        </p:nvGraphicFramePr>
        <p:xfrm>
          <a:off x="1187624" y="50131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{FA96F89F-7923-43CA-9C84-EEB60334CA6D}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READ_TS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0,100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0,200,300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0,100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WRITE_TS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0,300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0,100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457200" y="2971800"/>
            <a:ext cx="8229600" cy="315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Thank you 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</p:txBody>
      </p:sp>
      <p:sp>
        <p:nvSpPr>
          <p:cNvPr id="175" name="Google Shape;17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Timestamp-based Protocols</a:t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9565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00"/>
              <a:t>A timestamp is a </a:t>
            </a:r>
            <a:r>
              <a:rPr lang="en-US" sz="2800">
                <a:solidFill>
                  <a:srgbClr val="FF0000"/>
                </a:solidFill>
              </a:rPr>
              <a:t>unique identifier (value)</a:t>
            </a:r>
            <a:r>
              <a:rPr lang="en-US" sz="2800"/>
              <a:t> used in DBMS to identify a transaction.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/>
              <a:t> •Typically, timestamp values are assigned in </a:t>
            </a:r>
            <a:r>
              <a:rPr lang="en-US" sz="2800">
                <a:solidFill>
                  <a:srgbClr val="FF0000"/>
                </a:solidFill>
              </a:rPr>
              <a:t>the order in which the transactions </a:t>
            </a:r>
            <a:r>
              <a:rPr lang="en-US" sz="2800"/>
              <a:t>are submitted to the system, so a timestamp can be thought of as the transaction start time. 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/>
              <a:t>•We will refer to the </a:t>
            </a:r>
            <a:r>
              <a:rPr lang="en-US" sz="2800">
                <a:solidFill>
                  <a:srgbClr val="FF0000"/>
                </a:solidFill>
              </a:rPr>
              <a:t>timestamp of transaction </a:t>
            </a:r>
            <a:r>
              <a:rPr lang="en-US" sz="2800"/>
              <a:t>T as </a:t>
            </a:r>
            <a:r>
              <a:rPr lang="en-US" sz="2800">
                <a:solidFill>
                  <a:srgbClr val="FF0000"/>
                </a:solidFill>
              </a:rPr>
              <a:t>TS(T). </a:t>
            </a:r>
            <a:endParaRPr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/>
              <a:t>•Concurrency control techniques based on timestamp ordering do not use locks; hence, deadlocks cannot occur.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GENERATION OF TIMESTAMPS</a:t>
            </a:r>
            <a:endParaRPr/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Timestamps can be generated in several ways. 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•One possibility is to use a counter that is incremented each time its value is assigned to a transaction. 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 transaction timestamps are numbered 1, 2, 3, . . . in this scheme. </a:t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•Another way to implement timestamps is to use the current date/time value of the system clock and ensure that no two timestamp values are generated during the same tick of the clock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10:00 T1 100(timestamp)        older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10:10  T2   200 (timestamp)             younger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TS(Ti)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TIMESTAMP ORDERING</a:t>
            </a:r>
            <a:endParaRPr/>
          </a:p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•A schedule in which the transactions participate is then serializable, and the equivalent serial schedule has the transactions in order of their timestamp values. This is called timestamp ordering (TO).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In timestamp ordering, however, the schedule is equivalent to the particular serial order corresponding to the order of the transaction timestamps. 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The algorithm must ensure that, for each item accessed by conflicting operations in the schedule, the order in which the item is accessed does not violate the serializability order.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•To do this, the algorithm associates with each database item X two timestamp (TS) values:-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1. Read_TS(X):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	The read timestamp of item X; this is the largest timestamp among all the timestamps of transactions that have successfully read item X— that is, read _TS(X) = TS(T), where T is the youngest transaction that has read X successfully.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7" name="Google Shape;107;p8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{FA96F89F-7923-43CA-9C84-EEB60334CA6D}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 10:00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 10:10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 10:20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OLDER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YOUNGER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YOUNGEST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8" name="Google Shape;108;p8"/>
          <p:cNvGraphicFramePr/>
          <p:nvPr/>
        </p:nvGraphicFramePr>
        <p:xfrm>
          <a:off x="1331640" y="36450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{FA96F89F-7923-43CA-9C84-EEB60334CA6D}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T1 (10)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T2(20)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T3(30)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R(A)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R(A)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R(A)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Write_TS(X):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r>
              <a:rPr lang="en-US" sz="2800"/>
              <a:t>The write timestamp of item X; this is the largest of all the timestamps of transactions that have successfully written item X—that is, write_ TS(X) = TS(T), where T is the youngest transaction that has written X successfully.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2014-08-14T04:56:55Z</dcterms:created>
  <dc:creator>admin</dc:creator>
</cp:coreProperties>
</file>