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4" roundtripDataSignature="AMtx7mhVTTK1aYZql4P57tZ3Jym8bwbL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c4086c4f3c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c4086c4f3c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c4086c4f3c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c4086c4f3c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c4086c4f3c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c4086c4f3c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c4086c4f3c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c4086c4f3c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c4086c4f3c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c4086c4f3c_0_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c4086c4f3c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c4086c4f3c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rgbClr val="888888"/>
                </a:solidFill>
                <a:latin typeface="Calibri"/>
                <a:ea typeface="Calibri"/>
                <a:cs typeface="Calibri"/>
                <a:sym typeface="Calibri"/>
              </a:defRPr>
            </a:lvl1pPr>
            <a:lvl2pPr indent="0" lvl="1" marL="0" rtl="0" algn="r">
              <a:spcBef>
                <a:spcPts val="0"/>
              </a:spcBef>
              <a:buNone/>
              <a:defRPr b="0" i="0" sz="1200" u="none" cap="none" strike="noStrike">
                <a:solidFill>
                  <a:srgbClr val="888888"/>
                </a:solidFill>
                <a:latin typeface="Calibri"/>
                <a:ea typeface="Calibri"/>
                <a:cs typeface="Calibri"/>
                <a:sym typeface="Calibri"/>
              </a:defRPr>
            </a:lvl2pPr>
            <a:lvl3pPr indent="0" lvl="2" marL="0" rtl="0" algn="r">
              <a:spcBef>
                <a:spcPts val="0"/>
              </a:spcBef>
              <a:buNone/>
              <a:defRPr b="0" i="0" sz="1200" u="none" cap="none" strike="noStrike">
                <a:solidFill>
                  <a:srgbClr val="888888"/>
                </a:solidFill>
                <a:latin typeface="Calibri"/>
                <a:ea typeface="Calibri"/>
                <a:cs typeface="Calibri"/>
                <a:sym typeface="Calibri"/>
              </a:defRPr>
            </a:lvl3pPr>
            <a:lvl4pPr indent="0" lvl="3" marL="0" rtl="0" algn="r">
              <a:spcBef>
                <a:spcPts val="0"/>
              </a:spcBef>
              <a:buNone/>
              <a:defRPr b="0" i="0" sz="1200" u="none" cap="none" strike="noStrike">
                <a:solidFill>
                  <a:srgbClr val="888888"/>
                </a:solidFill>
                <a:latin typeface="Calibri"/>
                <a:ea typeface="Calibri"/>
                <a:cs typeface="Calibri"/>
                <a:sym typeface="Calibri"/>
              </a:defRPr>
            </a:lvl4pPr>
            <a:lvl5pPr indent="0" lvl="4" marL="0" rtl="0" algn="r">
              <a:spcBef>
                <a:spcPts val="0"/>
              </a:spcBef>
              <a:buNone/>
              <a:defRPr b="0" i="0" sz="1200" u="none" cap="none" strike="noStrike">
                <a:solidFill>
                  <a:srgbClr val="888888"/>
                </a:solidFill>
                <a:latin typeface="Calibri"/>
                <a:ea typeface="Calibri"/>
                <a:cs typeface="Calibri"/>
                <a:sym typeface="Calibri"/>
              </a:defRPr>
            </a:lvl5pPr>
            <a:lvl6pPr indent="0" lvl="5" marL="0" rtl="0" algn="r">
              <a:spcBef>
                <a:spcPts val="0"/>
              </a:spcBef>
              <a:buNone/>
              <a:defRPr b="0" i="0" sz="1200" u="none" cap="none" strike="noStrike">
                <a:solidFill>
                  <a:srgbClr val="888888"/>
                </a:solidFill>
                <a:latin typeface="Calibri"/>
                <a:ea typeface="Calibri"/>
                <a:cs typeface="Calibri"/>
                <a:sym typeface="Calibri"/>
              </a:defRPr>
            </a:lvl6pPr>
            <a:lvl7pPr indent="0" lvl="6" marL="0" rtl="0" algn="r">
              <a:spcBef>
                <a:spcPts val="0"/>
              </a:spcBef>
              <a:buNone/>
              <a:defRPr b="0" i="0" sz="1200" u="none" cap="none" strike="noStrike">
                <a:solidFill>
                  <a:srgbClr val="888888"/>
                </a:solidFill>
                <a:latin typeface="Calibri"/>
                <a:ea typeface="Calibri"/>
                <a:cs typeface="Calibri"/>
                <a:sym typeface="Calibri"/>
              </a:defRPr>
            </a:lvl7pPr>
            <a:lvl8pPr indent="0" lvl="7" marL="0" rtl="0" algn="r">
              <a:spcBef>
                <a:spcPts val="0"/>
              </a:spcBef>
              <a:buNone/>
              <a:defRPr b="0" i="0" sz="1200" u="none" cap="none" strike="noStrike">
                <a:solidFill>
                  <a:srgbClr val="888888"/>
                </a:solidFill>
                <a:latin typeface="Calibri"/>
                <a:ea typeface="Calibri"/>
                <a:cs typeface="Calibri"/>
                <a:sym typeface="Calibri"/>
              </a:defRPr>
            </a:lvl8pPr>
            <a:lvl9pPr indent="0" lvl="8" marL="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c4086c4f3c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c4086c4f3c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c4086c4f3c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c4086c4f3c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c4086c4f3c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c4086c4f3c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c4086c4f3c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c4086c4f3c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c4086c4f3c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c4086c4f3c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c4086c4f3c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c4086c4f3c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c4086c4f3c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c4086c4f3c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c4086c4f3c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c4086c4f3c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c4086c4f3c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c4086c4f3c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c4086c4f3c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c4086c4f3c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c4086c4f3c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c4086c4f3c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c4086c4f3c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c4086c4f3c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c4086c4f3c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c4086c4f3c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5800" y="609600"/>
            <a:ext cx="8206680" cy="52676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br>
              <a:rPr lang="en-US"/>
            </a:br>
            <a:br>
              <a:rPr lang="en-US"/>
            </a:br>
            <a:br>
              <a:rPr lang="en-US"/>
            </a:br>
            <a:br>
              <a:rPr lang="en-US"/>
            </a:br>
            <a:r>
              <a:rPr lang="en-US"/>
              <a:t>DBMS</a:t>
            </a:r>
            <a:br>
              <a:rPr lang="en-US"/>
            </a:br>
            <a:br>
              <a:rPr lang="en-US"/>
            </a:br>
            <a:br>
              <a:rPr lang="en-US" sz="2700"/>
            </a:br>
            <a:r>
              <a:rPr lang="en-US" sz="2700"/>
              <a:t>Recovery System </a:t>
            </a:r>
            <a:br>
              <a:rPr lang="en-US"/>
            </a:br>
            <a:br>
              <a:rPr lang="en-US"/>
            </a:br>
            <a:r>
              <a:rPr lang="en-US"/>
              <a:t>					</a:t>
            </a:r>
            <a:br>
              <a:rPr lang="en-US"/>
            </a:br>
            <a:br>
              <a:rPr lang="en-US"/>
            </a:br>
            <a:endParaRPr sz="2000"/>
          </a:p>
        </p:txBody>
      </p:sp>
      <p:sp>
        <p:nvSpPr>
          <p:cNvPr id="65" name="Google Shape;65;p1"/>
          <p:cNvSpPr/>
          <p:nvPr/>
        </p:nvSpPr>
        <p:spPr>
          <a:xfrm>
            <a:off x="1763331" y="456342"/>
            <a:ext cx="4846904"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An update log record contains various fields:</a:t>
            </a:r>
            <a:endParaRPr/>
          </a:p>
        </p:txBody>
      </p:sp>
      <p:sp>
        <p:nvSpPr>
          <p:cNvPr id="119" name="Google Shape;11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Transaction identifier:</a:t>
            </a:r>
            <a:r>
              <a:rPr lang="en-US"/>
              <a:t> It is the identifier which uniquely identifies the transaction.</a:t>
            </a:r>
            <a:endParaRPr/>
          </a:p>
          <a:p>
            <a:pPr indent="-342900" lvl="0" marL="342900" rtl="0" algn="l">
              <a:spcBef>
                <a:spcPts val="640"/>
              </a:spcBef>
              <a:spcAft>
                <a:spcPts val="0"/>
              </a:spcAft>
              <a:buClr>
                <a:schemeClr val="dk1"/>
              </a:buClr>
              <a:buSzPts val="3200"/>
              <a:buChar char="●"/>
            </a:pPr>
            <a:r>
              <a:rPr b="1" lang="en-US"/>
              <a:t>Data item identifier:</a:t>
            </a:r>
            <a:r>
              <a:rPr lang="en-US"/>
              <a:t> It is the identifier which uniquely identifies the data to be used.</a:t>
            </a:r>
            <a:endParaRPr/>
          </a:p>
          <a:p>
            <a:pPr indent="-342900" lvl="0" marL="342900" rtl="0" algn="l">
              <a:spcBef>
                <a:spcPts val="640"/>
              </a:spcBef>
              <a:spcAft>
                <a:spcPts val="0"/>
              </a:spcAft>
              <a:buClr>
                <a:schemeClr val="dk1"/>
              </a:buClr>
              <a:buSzPts val="3200"/>
              <a:buChar char="●"/>
            </a:pPr>
            <a:r>
              <a:rPr b="1" lang="en-US"/>
              <a:t>Old value:</a:t>
            </a:r>
            <a:r>
              <a:rPr lang="en-US"/>
              <a:t> It is the value of the data item before the write operation.</a:t>
            </a:r>
            <a:endParaRPr/>
          </a:p>
          <a:p>
            <a:pPr indent="-342900" lvl="0" marL="342900" rtl="0" algn="l">
              <a:spcBef>
                <a:spcPts val="640"/>
              </a:spcBef>
              <a:spcAft>
                <a:spcPts val="0"/>
              </a:spcAft>
              <a:buClr>
                <a:schemeClr val="dk1"/>
              </a:buClr>
              <a:buSzPts val="3200"/>
              <a:buChar char="●"/>
            </a:pPr>
            <a:r>
              <a:rPr b="1" lang="en-US"/>
              <a:t>New value:</a:t>
            </a:r>
            <a:r>
              <a:rPr lang="en-US"/>
              <a:t> It is the value of the data item after performing the write operation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25" name="Google Shape;12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&lt;Ti start&gt; transaction Ti has started.</a:t>
            </a:r>
            <a:endParaRPr/>
          </a:p>
          <a:p>
            <a:pPr indent="-342900" lvl="0" marL="342900" rtl="0" algn="l">
              <a:spcBef>
                <a:spcPts val="640"/>
              </a:spcBef>
              <a:spcAft>
                <a:spcPts val="0"/>
              </a:spcAft>
              <a:buClr>
                <a:schemeClr val="dk1"/>
              </a:buClr>
              <a:buSzPts val="3200"/>
              <a:buChar char="●"/>
            </a:pPr>
            <a:r>
              <a:rPr lang="en-US"/>
              <a:t>&lt;Ti, Xi, V1, V2&gt; transaction Ti has performed a write on data item Xi, Xj has value v1 before the write and will have value V2 after the write operation.</a:t>
            </a:r>
            <a:endParaRPr/>
          </a:p>
          <a:p>
            <a:pPr indent="-342900" lvl="0" marL="342900" rtl="0" algn="l">
              <a:spcBef>
                <a:spcPts val="640"/>
              </a:spcBef>
              <a:spcAft>
                <a:spcPts val="0"/>
              </a:spcAft>
              <a:buClr>
                <a:schemeClr val="dk1"/>
              </a:buClr>
              <a:buSzPts val="3200"/>
              <a:buChar char="●"/>
            </a:pPr>
            <a:r>
              <a:rPr lang="en-US"/>
              <a:t>&lt;Ti commit&gt; transaction Ti has committed.</a:t>
            </a:r>
            <a:endParaRPr/>
          </a:p>
          <a:p>
            <a:pPr indent="-342900" lvl="0" marL="342900" rtl="0" algn="l">
              <a:spcBef>
                <a:spcPts val="640"/>
              </a:spcBef>
              <a:spcAft>
                <a:spcPts val="0"/>
              </a:spcAft>
              <a:buClr>
                <a:schemeClr val="dk1"/>
              </a:buClr>
              <a:buSzPts val="3200"/>
              <a:buChar char="●"/>
            </a:pPr>
            <a:r>
              <a:rPr lang="en-US"/>
              <a:t>&lt;Ti abort&gt; transaction Ti has aborted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Undo and Redo Operations –</a:t>
            </a:r>
            <a:endParaRPr/>
          </a:p>
        </p:txBody>
      </p:sp>
      <p:sp>
        <p:nvSpPr>
          <p:cNvPr id="131" name="Google Shape;13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US" sz="2400"/>
              <a:t>Because all database modifications must be preceded by creation of log record, the system has available both the old value prior to modification of data item and new value that is to be written for data item. This allows system to perform redo and undo operations as appropriate:</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Undo: using a log record sets the data item specified in log record </a:t>
            </a:r>
            <a:r>
              <a:rPr lang="en-US" sz="2400">
                <a:solidFill>
                  <a:srgbClr val="FF0000"/>
                </a:solidFill>
              </a:rPr>
              <a:t>to old value</a:t>
            </a:r>
            <a:r>
              <a:rPr lang="en-US" sz="2400"/>
              <a:t>.</a:t>
            </a:r>
            <a:endParaRPr/>
          </a:p>
          <a:p>
            <a:pPr indent="-342900" lvl="0" marL="342900" rtl="0" algn="l">
              <a:spcBef>
                <a:spcPts val="480"/>
              </a:spcBef>
              <a:spcAft>
                <a:spcPts val="0"/>
              </a:spcAft>
              <a:buClr>
                <a:schemeClr val="dk1"/>
              </a:buClr>
              <a:buSzPts val="2400"/>
              <a:buChar char="●"/>
            </a:pPr>
            <a:r>
              <a:rPr lang="en-US" sz="2400"/>
              <a:t>Redo: using a log record sets the data item specified in log record to </a:t>
            </a:r>
            <a:r>
              <a:rPr lang="en-US" sz="2400">
                <a:solidFill>
                  <a:srgbClr val="FF0000"/>
                </a:solidFill>
              </a:rPr>
              <a:t>new value.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The database can be modified using two approaches –</a:t>
            </a:r>
            <a:endParaRPr/>
          </a:p>
        </p:txBody>
      </p:sp>
      <p:sp>
        <p:nvSpPr>
          <p:cNvPr id="137" name="Google Shape;13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Deferred Modification Technique: If the </a:t>
            </a:r>
            <a:r>
              <a:rPr lang="en-US">
                <a:solidFill>
                  <a:srgbClr val="FF0000"/>
                </a:solidFill>
              </a:rPr>
              <a:t>transaction does not modify the database until it has partially committed</a:t>
            </a:r>
            <a:r>
              <a:rPr lang="en-US"/>
              <a:t>, it is said to use deferred modification technique.</a:t>
            </a:r>
            <a:endParaRPr/>
          </a:p>
          <a:p>
            <a:pPr indent="-342900" lvl="0" marL="342900" rtl="0" algn="l">
              <a:spcBef>
                <a:spcPts val="640"/>
              </a:spcBef>
              <a:spcAft>
                <a:spcPts val="0"/>
              </a:spcAft>
              <a:buClr>
                <a:schemeClr val="dk1"/>
              </a:buClr>
              <a:buSzPts val="3200"/>
              <a:buChar char="●"/>
            </a:pPr>
            <a:r>
              <a:rPr lang="en-US"/>
              <a:t>Immediate Modification Technique: If database </a:t>
            </a:r>
            <a:r>
              <a:rPr lang="en-US">
                <a:solidFill>
                  <a:srgbClr val="FF0000"/>
                </a:solidFill>
              </a:rPr>
              <a:t>modification occur while transaction is still active</a:t>
            </a:r>
            <a:r>
              <a:rPr lang="en-US"/>
              <a:t>, it is said to use immediate modification technique.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Deferred modification technique</a:t>
            </a:r>
            <a:endParaRPr/>
          </a:p>
        </p:txBody>
      </p:sp>
      <p:sp>
        <p:nvSpPr>
          <p:cNvPr id="143" name="Google Shape;14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35280" lvl="0" marL="342900" rtl="0" algn="l">
              <a:spcBef>
                <a:spcPts val="0"/>
              </a:spcBef>
              <a:spcAft>
                <a:spcPts val="0"/>
              </a:spcAft>
              <a:buClr>
                <a:schemeClr val="dk1"/>
              </a:buClr>
              <a:buSzPct val="100000"/>
              <a:buChar char="●"/>
            </a:pPr>
            <a:r>
              <a:rPr lang="en-US" sz="1600"/>
              <a:t>Deferred database modification technique ensures transaction atomicity by recording all database modification in the log. In this technique, all the </a:t>
            </a:r>
            <a:r>
              <a:rPr lang="en-US" sz="1600">
                <a:solidFill>
                  <a:srgbClr val="FF0000"/>
                </a:solidFill>
              </a:rPr>
              <a:t>write statements of the transaction are applied to the database only when the transaction is partially committed</a:t>
            </a:r>
            <a:r>
              <a:rPr lang="en-US" sz="1600"/>
              <a:t>. A transaction is said to be </a:t>
            </a:r>
            <a:r>
              <a:rPr lang="en-US" sz="1600">
                <a:solidFill>
                  <a:srgbClr val="FF0000"/>
                </a:solidFill>
              </a:rPr>
              <a:t>partially committed once the final action of the transaction has been executed</a:t>
            </a:r>
            <a:r>
              <a:rPr lang="en-US" sz="1600"/>
              <a:t>.</a:t>
            </a:r>
            <a:endParaRPr/>
          </a:p>
          <a:p>
            <a:pPr indent="-241300" lvl="0" marL="342900" rtl="0" algn="l">
              <a:spcBef>
                <a:spcPts val="320"/>
              </a:spcBef>
              <a:spcAft>
                <a:spcPts val="0"/>
              </a:spcAft>
              <a:buClr>
                <a:schemeClr val="dk1"/>
              </a:buClr>
              <a:buSzPct val="100000"/>
              <a:buNone/>
            </a:pPr>
            <a:r>
              <a:t/>
            </a:r>
            <a:endParaRPr sz="1600"/>
          </a:p>
          <a:p>
            <a:pPr indent="-335280" lvl="0" marL="342900" rtl="0" algn="l">
              <a:spcBef>
                <a:spcPts val="320"/>
              </a:spcBef>
              <a:spcAft>
                <a:spcPts val="0"/>
              </a:spcAft>
              <a:buClr>
                <a:schemeClr val="dk1"/>
              </a:buClr>
              <a:buSzPct val="100000"/>
              <a:buChar char="●"/>
            </a:pPr>
            <a:r>
              <a:rPr lang="en-US" sz="1600"/>
              <a:t>When a transaction partially commits, then the information on the log associated with the transaction is used in executing the deferred writes. If the system crashes before the transaction completes its execution or if the transaction abort then the information on the log is ignored. Using the log the system can handle that result in the loss of information on volatile storage. The recovery scheme uses the procedure.</a:t>
            </a:r>
            <a:endParaRPr/>
          </a:p>
          <a:p>
            <a:pPr indent="-241300" lvl="0" marL="342900" rtl="0" algn="l">
              <a:spcBef>
                <a:spcPts val="320"/>
              </a:spcBef>
              <a:spcAft>
                <a:spcPts val="0"/>
              </a:spcAft>
              <a:buClr>
                <a:schemeClr val="dk1"/>
              </a:buClr>
              <a:buSzPct val="100000"/>
              <a:buNone/>
            </a:pPr>
            <a:r>
              <a:t/>
            </a:r>
            <a:endParaRPr sz="1600"/>
          </a:p>
          <a:p>
            <a:pPr indent="-335280" lvl="0" marL="342900" rtl="0" algn="l">
              <a:spcBef>
                <a:spcPts val="320"/>
              </a:spcBef>
              <a:spcAft>
                <a:spcPts val="0"/>
              </a:spcAft>
              <a:buClr>
                <a:schemeClr val="dk1"/>
              </a:buClr>
              <a:buSzPct val="100000"/>
              <a:buChar char="●"/>
            </a:pPr>
            <a:r>
              <a:rPr lang="en-US" sz="1600"/>
              <a:t>Redo(Ti) sets the value of all data item updated by transaction Ti to the new values. The set of data item updated by Ti and their respective new values can be found in the log. </a:t>
            </a:r>
            <a:endParaRPr sz="1600"/>
          </a:p>
          <a:p>
            <a:pPr indent="-241300" lvl="0" marL="342900" rtl="0" algn="l">
              <a:spcBef>
                <a:spcPts val="320"/>
              </a:spcBef>
              <a:spcAft>
                <a:spcPts val="0"/>
              </a:spcAft>
              <a:buClr>
                <a:schemeClr val="dk1"/>
              </a:buClr>
              <a:buSzPct val="100000"/>
              <a:buNone/>
            </a:pPr>
            <a:r>
              <a:t/>
            </a:r>
            <a:endParaRPr sz="1600"/>
          </a:p>
          <a:p>
            <a:pPr indent="-335280" lvl="0" marL="342900" rtl="0" algn="l">
              <a:spcBef>
                <a:spcPts val="320"/>
              </a:spcBef>
              <a:spcAft>
                <a:spcPts val="0"/>
              </a:spcAft>
              <a:buClr>
                <a:schemeClr val="dk1"/>
              </a:buClr>
              <a:buSzPct val="100000"/>
              <a:buChar char="●"/>
            </a:pPr>
            <a:r>
              <a:rPr lang="en-US" sz="1600"/>
              <a:t>After a failure, the recovery subsystem consults the log to determine which transaction need to to be redone. Transaction Ti is redone if and only if the log record contains both &lt;Ti start&gt; and &lt;Ti commit&gt; statements.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49" name="Google Shape;14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(B)</a:t>
            </a:r>
            <a:endParaRPr/>
          </a:p>
          <a:p>
            <a:pPr indent="-342900" lvl="0" marL="342900" rtl="0" algn="l">
              <a:spcBef>
                <a:spcPts val="640"/>
              </a:spcBef>
              <a:spcAft>
                <a:spcPts val="0"/>
              </a:spcAft>
              <a:buClr>
                <a:schemeClr val="dk1"/>
              </a:buClr>
              <a:buSzPts val="3200"/>
              <a:buChar char="●"/>
            </a:pPr>
            <a:r>
              <a:rPr lang="en-US"/>
              <a:t>&lt;To start&gt;    			 &lt;To start&gt;</a:t>
            </a:r>
            <a:endParaRPr/>
          </a:p>
          <a:p>
            <a:pPr indent="-342900" lvl="0" marL="342900" rtl="0" algn="l">
              <a:spcBef>
                <a:spcPts val="640"/>
              </a:spcBef>
              <a:spcAft>
                <a:spcPts val="0"/>
              </a:spcAft>
              <a:buClr>
                <a:schemeClr val="dk1"/>
              </a:buClr>
              <a:buSzPts val="3200"/>
              <a:buChar char="●"/>
            </a:pPr>
            <a:r>
              <a:rPr lang="en-US"/>
              <a:t>&lt;To A, 950&gt; 			   &lt;To A , 950&gt;</a:t>
            </a:r>
            <a:endParaRPr/>
          </a:p>
          <a:p>
            <a:pPr indent="-342900" lvl="0" marL="342900" rtl="0" algn="l">
              <a:spcBef>
                <a:spcPts val="640"/>
              </a:spcBef>
              <a:spcAft>
                <a:spcPts val="0"/>
              </a:spcAft>
              <a:buClr>
                <a:schemeClr val="dk1"/>
              </a:buClr>
              <a:buSzPts val="3200"/>
              <a:buChar char="●"/>
            </a:pPr>
            <a:r>
              <a:rPr lang="en-US"/>
              <a:t>&lt;To B, 205&gt; 			   &lt;To B, 2050&gt;</a:t>
            </a:r>
            <a:endParaRPr/>
          </a:p>
          <a:p>
            <a:pPr indent="-342900" lvl="0" marL="342900" rtl="0" algn="l">
              <a:spcBef>
                <a:spcPts val="640"/>
              </a:spcBef>
              <a:spcAft>
                <a:spcPts val="0"/>
              </a:spcAft>
              <a:buClr>
                <a:schemeClr val="dk1"/>
              </a:buClr>
              <a:buSzPts val="3200"/>
              <a:buChar char="●"/>
            </a:pPr>
            <a:r>
              <a:rPr lang="en-US"/>
              <a:t>            	 			   &lt;To commit&gt;</a:t>
            </a:r>
            <a:endParaRPr/>
          </a:p>
          <a:p>
            <a:pPr indent="-342900" lvl="0" marL="342900" rtl="0" algn="l">
              <a:spcBef>
                <a:spcPts val="640"/>
              </a:spcBef>
              <a:spcAft>
                <a:spcPts val="0"/>
              </a:spcAft>
              <a:buClr>
                <a:schemeClr val="dk1"/>
              </a:buClr>
              <a:buSzPts val="3200"/>
              <a:buChar char="●"/>
            </a:pPr>
            <a:r>
              <a:rPr lang="en-US"/>
              <a:t>                				&lt;T1 start&gt;</a:t>
            </a:r>
            <a:endParaRPr/>
          </a:p>
          <a:p>
            <a:pPr indent="-342900" lvl="0" marL="342900" rtl="0" algn="l">
              <a:spcBef>
                <a:spcPts val="640"/>
              </a:spcBef>
              <a:spcAft>
                <a:spcPts val="0"/>
              </a:spcAft>
              <a:buClr>
                <a:schemeClr val="dk1"/>
              </a:buClr>
              <a:buSzPts val="3200"/>
              <a:buChar char="●"/>
            </a:pPr>
            <a:r>
              <a:rPr lang="en-US"/>
              <a:t>            				    &lt;T1 C, 600&gt;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55" name="Google Shape;15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29565" lvl="0" marL="342900" rtl="0" algn="l">
              <a:spcBef>
                <a:spcPts val="0"/>
              </a:spcBef>
              <a:spcAft>
                <a:spcPts val="0"/>
              </a:spcAft>
              <a:buClr>
                <a:schemeClr val="dk1"/>
              </a:buClr>
              <a:buSzPct val="100000"/>
              <a:buChar char="●"/>
            </a:pPr>
            <a:r>
              <a:rPr lang="en-US" sz="2800"/>
              <a:t>If a system fails just after the log record for the step write(B) of transaction To. The during recovery no redo operation will be done as </a:t>
            </a:r>
            <a:r>
              <a:rPr lang="en-US" sz="2800">
                <a:solidFill>
                  <a:srgbClr val="FF0000"/>
                </a:solidFill>
              </a:rPr>
              <a:t>we have only &lt;To start&gt; in log record but not &lt;To commit&gt;.</a:t>
            </a:r>
            <a:endParaRPr/>
          </a:p>
          <a:p>
            <a:pPr indent="-329565" lvl="0" marL="342900" rtl="0" algn="l">
              <a:spcBef>
                <a:spcPts val="560"/>
              </a:spcBef>
              <a:spcAft>
                <a:spcPts val="0"/>
              </a:spcAft>
              <a:buClr>
                <a:schemeClr val="dk1"/>
              </a:buClr>
              <a:buSzPct val="100000"/>
              <a:buChar char="●"/>
            </a:pPr>
            <a:r>
              <a:rPr lang="en-US" sz="2800"/>
              <a:t>If a system crash occurs just after the log record write C. </a:t>
            </a:r>
            <a:r>
              <a:rPr lang="en-US" sz="2800">
                <a:solidFill>
                  <a:srgbClr val="FF0000"/>
                </a:solidFill>
              </a:rPr>
              <a:t>the during recovery only redo (To) is done as we have only &lt;To start&gt; and &lt;To commit&gt; in log disk</a:t>
            </a:r>
            <a:r>
              <a:rPr lang="en-US" sz="2800"/>
              <a:t>. At the same time we have &lt;T1 start&gt; in log disk but not &lt;T1 commit&gt; so redo (T1) will not be done.</a:t>
            </a:r>
            <a:endParaRPr/>
          </a:p>
          <a:p>
            <a:pPr indent="-139700" lvl="0" marL="342900" rtl="0" algn="l">
              <a:spcBef>
                <a:spcPts val="640"/>
              </a:spcBef>
              <a:spcAft>
                <a:spcPts val="0"/>
              </a:spcAft>
              <a:buClr>
                <a:schemeClr val="dk1"/>
              </a:buClr>
              <a:buSzPct val="177777"/>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1" name="Google Shape;16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3200"/>
              <a:buChar char="●"/>
            </a:pPr>
            <a:r>
              <a:rPr lang="en-US"/>
              <a:t> (C)   </a:t>
            </a:r>
            <a:endParaRPr/>
          </a:p>
          <a:p>
            <a:pPr indent="-342900" lvl="0" marL="342900" rtl="0" algn="l">
              <a:spcBef>
                <a:spcPts val="640"/>
              </a:spcBef>
              <a:spcAft>
                <a:spcPts val="0"/>
              </a:spcAft>
              <a:buClr>
                <a:schemeClr val="dk1"/>
              </a:buClr>
              <a:buSzPts val="3200"/>
              <a:buChar char="●"/>
            </a:pPr>
            <a:r>
              <a:rPr lang="en-US"/>
              <a:t>    &lt;To start&gt;</a:t>
            </a:r>
            <a:endParaRPr/>
          </a:p>
          <a:p>
            <a:pPr indent="-342900" lvl="0" marL="342900" rtl="0" algn="l">
              <a:spcBef>
                <a:spcPts val="640"/>
              </a:spcBef>
              <a:spcAft>
                <a:spcPts val="0"/>
              </a:spcAft>
              <a:buClr>
                <a:schemeClr val="dk1"/>
              </a:buClr>
              <a:buSzPts val="3200"/>
              <a:buChar char="●"/>
            </a:pPr>
            <a:r>
              <a:rPr lang="en-US"/>
              <a:t>    &lt;To A , 950&gt;</a:t>
            </a:r>
            <a:endParaRPr/>
          </a:p>
          <a:p>
            <a:pPr indent="-342900" lvl="0" marL="342900" rtl="0" algn="l">
              <a:spcBef>
                <a:spcPts val="640"/>
              </a:spcBef>
              <a:spcAft>
                <a:spcPts val="0"/>
              </a:spcAft>
              <a:buClr>
                <a:schemeClr val="dk1"/>
              </a:buClr>
              <a:buSzPts val="3200"/>
              <a:buChar char="●"/>
            </a:pPr>
            <a:r>
              <a:rPr lang="en-US"/>
              <a:t>    &lt;To B, 2050&gt;</a:t>
            </a:r>
            <a:endParaRPr/>
          </a:p>
          <a:p>
            <a:pPr indent="-342900" lvl="0" marL="342900" rtl="0" algn="l">
              <a:spcBef>
                <a:spcPts val="640"/>
              </a:spcBef>
              <a:spcAft>
                <a:spcPts val="0"/>
              </a:spcAft>
              <a:buClr>
                <a:schemeClr val="dk1"/>
              </a:buClr>
              <a:buSzPts val="3200"/>
              <a:buChar char="●"/>
            </a:pPr>
            <a:r>
              <a:rPr lang="en-US"/>
              <a:t>    &lt;To commit&gt;</a:t>
            </a:r>
            <a:endParaRPr/>
          </a:p>
          <a:p>
            <a:pPr indent="-342900" lvl="0" marL="342900" rtl="0" algn="l">
              <a:spcBef>
                <a:spcPts val="640"/>
              </a:spcBef>
              <a:spcAft>
                <a:spcPts val="0"/>
              </a:spcAft>
              <a:buClr>
                <a:schemeClr val="dk1"/>
              </a:buClr>
              <a:buSzPts val="3200"/>
              <a:buChar char="●"/>
            </a:pPr>
            <a:r>
              <a:rPr lang="en-US"/>
              <a:t>    &lt;T1 start&gt;</a:t>
            </a:r>
            <a:endParaRPr/>
          </a:p>
          <a:p>
            <a:pPr indent="-342900" lvl="0" marL="342900" rtl="0" algn="l">
              <a:spcBef>
                <a:spcPts val="640"/>
              </a:spcBef>
              <a:spcAft>
                <a:spcPts val="0"/>
              </a:spcAft>
              <a:buClr>
                <a:schemeClr val="dk1"/>
              </a:buClr>
              <a:buSzPts val="3200"/>
              <a:buChar char="●"/>
            </a:pPr>
            <a:r>
              <a:rPr lang="en-US"/>
              <a:t>    &lt;T1 C, 600&gt;</a:t>
            </a:r>
            <a:endParaRPr/>
          </a:p>
          <a:p>
            <a:pPr indent="-342900" lvl="0" marL="342900" rtl="0" algn="l">
              <a:spcBef>
                <a:spcPts val="640"/>
              </a:spcBef>
              <a:spcAft>
                <a:spcPts val="0"/>
              </a:spcAft>
              <a:buClr>
                <a:schemeClr val="dk1"/>
              </a:buClr>
              <a:buSzPts val="3200"/>
              <a:buChar char="●"/>
            </a:pPr>
            <a:r>
              <a:rPr lang="en-US"/>
              <a:t>    &lt;T1 commit&gt;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7" name="Google Shape;16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If a system crash occurs just after the log record &lt;T1 commit&gt; the during the recovery we will perform both redo (T0) and redo (TI) as we have both &lt;To start&gt; &lt;To commit&gt; and &lt;T1 start&gt;, &lt;T1 commit&gt; in log disk.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 Immediate database modification</a:t>
            </a:r>
            <a:endParaRPr/>
          </a:p>
        </p:txBody>
      </p:sp>
      <p:sp>
        <p:nvSpPr>
          <p:cNvPr id="173" name="Google Shape;17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31470" lvl="0" marL="342900" rtl="0" algn="l">
              <a:spcBef>
                <a:spcPts val="0"/>
              </a:spcBef>
              <a:spcAft>
                <a:spcPts val="0"/>
              </a:spcAft>
              <a:buClr>
                <a:schemeClr val="dk1"/>
              </a:buClr>
              <a:buSzPct val="100000"/>
              <a:buChar char="●"/>
            </a:pPr>
            <a:r>
              <a:rPr lang="en-US" sz="2400"/>
              <a:t>The immediate update technique allows database modification to output the database while th</a:t>
            </a:r>
            <a:r>
              <a:rPr lang="en-US" sz="2400">
                <a:solidFill>
                  <a:srgbClr val="FF0000"/>
                </a:solidFill>
              </a:rPr>
              <a:t>e transaction is still in the active state</a:t>
            </a:r>
            <a:r>
              <a:rPr lang="en-US" sz="2400"/>
              <a:t>. Data modification written by an active transaction is called uncommitted modification.</a:t>
            </a:r>
            <a:endParaRPr/>
          </a:p>
          <a:p>
            <a:pPr indent="-331470" lvl="0" marL="342900" rtl="0" algn="l">
              <a:spcBef>
                <a:spcPts val="480"/>
              </a:spcBef>
              <a:spcAft>
                <a:spcPts val="0"/>
              </a:spcAft>
              <a:buClr>
                <a:schemeClr val="dk1"/>
              </a:buClr>
              <a:buSzPct val="100000"/>
              <a:buChar char="●"/>
            </a:pPr>
            <a:r>
              <a:rPr lang="en-US" sz="2400"/>
              <a:t>When a system crashes or a transaction fails, the old value of the data item should be used for bringing the database into the consistent state. This can be done by undoing operation. Before a transaction, Ti starts its execution the record &lt;Ti start&gt; is written to the log. During its execution and write(X) operation by Ti is preceded by the writing of the appropriate new update record to the log. When Ti partially commits, the record &lt;Ti commit&gt; is written to the log.</a:t>
            </a:r>
            <a:endParaRPr/>
          </a:p>
          <a:p>
            <a:pPr indent="-139700" lvl="0" marL="342900" rtl="0" algn="l">
              <a:spcBef>
                <a:spcPts val="640"/>
              </a:spcBef>
              <a:spcAft>
                <a:spcPts val="0"/>
              </a:spcAft>
              <a:buClr>
                <a:schemeClr val="dk1"/>
              </a:buClr>
              <a:buSzPct val="177777"/>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1" name="Google Shape;7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29565" lvl="0" marL="342900" rtl="0" algn="l">
              <a:spcBef>
                <a:spcPts val="0"/>
              </a:spcBef>
              <a:spcAft>
                <a:spcPts val="0"/>
              </a:spcAft>
              <a:buClr>
                <a:schemeClr val="dk1"/>
              </a:buClr>
              <a:buSzPct val="100000"/>
              <a:buChar char="●"/>
            </a:pPr>
            <a:r>
              <a:rPr lang="en-US" sz="2800"/>
              <a:t>Database recovery is the process of restoring the database to original or correct state as it was before database failure.</a:t>
            </a:r>
            <a:endParaRPr/>
          </a:p>
          <a:p>
            <a:pPr indent="-329565" lvl="0" marL="342900" rtl="0" algn="l">
              <a:spcBef>
                <a:spcPts val="560"/>
              </a:spcBef>
              <a:spcAft>
                <a:spcPts val="0"/>
              </a:spcAft>
              <a:buClr>
                <a:schemeClr val="dk1"/>
              </a:buClr>
              <a:buSzPct val="100000"/>
              <a:buChar char="●"/>
            </a:pPr>
            <a:r>
              <a:rPr lang="en-US" sz="2800"/>
              <a:t> the process of solving any type of database failure quickly and without data loss and keep database available is called database recovery.</a:t>
            </a:r>
            <a:endParaRPr/>
          </a:p>
          <a:p>
            <a:pPr indent="-329565" lvl="0" marL="342900" rtl="0" algn="l">
              <a:spcBef>
                <a:spcPts val="560"/>
              </a:spcBef>
              <a:spcAft>
                <a:spcPts val="0"/>
              </a:spcAft>
              <a:buClr>
                <a:schemeClr val="dk1"/>
              </a:buClr>
              <a:buSzPct val="100000"/>
              <a:buChar char="●"/>
            </a:pPr>
            <a:r>
              <a:rPr lang="en-US" sz="2800"/>
              <a:t>The main element of database recovery is the most recent database backup. If you maintains database backup efficiently then database recovery is very straight forward process. </a:t>
            </a:r>
            <a:endParaRPr/>
          </a:p>
          <a:p>
            <a:pPr indent="-139700" lvl="0" marL="342900" rtl="0" algn="l">
              <a:spcBef>
                <a:spcPts val="640"/>
              </a:spcBef>
              <a:spcAft>
                <a:spcPts val="0"/>
              </a:spcAft>
              <a:buClr>
                <a:schemeClr val="dk1"/>
              </a:buClr>
              <a:buSzPct val="177777"/>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79" name="Google Shape;17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&lt;To start&gt;</a:t>
            </a:r>
            <a:endParaRPr/>
          </a:p>
          <a:p>
            <a:pPr indent="-342900" lvl="0" marL="342900" rtl="0" algn="l">
              <a:spcBef>
                <a:spcPts val="640"/>
              </a:spcBef>
              <a:spcAft>
                <a:spcPts val="0"/>
              </a:spcAft>
              <a:buClr>
                <a:schemeClr val="dk1"/>
              </a:buClr>
              <a:buSzPts val="3200"/>
              <a:buChar char="●"/>
            </a:pPr>
            <a:r>
              <a:rPr lang="en-US"/>
              <a:t>    &lt;To A, 1000, 950&gt;</a:t>
            </a:r>
            <a:endParaRPr/>
          </a:p>
          <a:p>
            <a:pPr indent="-342900" lvl="0" marL="342900" rtl="0" algn="l">
              <a:spcBef>
                <a:spcPts val="640"/>
              </a:spcBef>
              <a:spcAft>
                <a:spcPts val="0"/>
              </a:spcAft>
              <a:buClr>
                <a:schemeClr val="dk1"/>
              </a:buClr>
              <a:buSzPts val="3200"/>
              <a:buChar char="●"/>
            </a:pPr>
            <a:r>
              <a:rPr lang="en-US"/>
              <a:t>    &lt;To B, 2000, 2050&gt;</a:t>
            </a:r>
            <a:endParaRPr/>
          </a:p>
          <a:p>
            <a:pPr indent="-342900" lvl="0" marL="342900" rtl="0" algn="l">
              <a:spcBef>
                <a:spcPts val="640"/>
              </a:spcBef>
              <a:spcAft>
                <a:spcPts val="0"/>
              </a:spcAft>
              <a:buClr>
                <a:schemeClr val="dk1"/>
              </a:buClr>
              <a:buSzPts val="3200"/>
              <a:buChar char="●"/>
            </a:pPr>
            <a:r>
              <a:rPr lang="en-US"/>
              <a:t>    &lt;To commit&gt;</a:t>
            </a:r>
            <a:endParaRPr/>
          </a:p>
          <a:p>
            <a:pPr indent="-342900" lvl="0" marL="342900" rtl="0" algn="l">
              <a:spcBef>
                <a:spcPts val="640"/>
              </a:spcBef>
              <a:spcAft>
                <a:spcPts val="0"/>
              </a:spcAft>
              <a:buClr>
                <a:schemeClr val="dk1"/>
              </a:buClr>
              <a:buSzPts val="3200"/>
              <a:buChar char="●"/>
            </a:pPr>
            <a:r>
              <a:rPr lang="en-US"/>
              <a:t>    &lt;T1 start&gt;</a:t>
            </a:r>
            <a:endParaRPr/>
          </a:p>
          <a:p>
            <a:pPr indent="-342900" lvl="0" marL="342900" rtl="0" algn="l">
              <a:spcBef>
                <a:spcPts val="640"/>
              </a:spcBef>
              <a:spcAft>
                <a:spcPts val="0"/>
              </a:spcAft>
              <a:buClr>
                <a:schemeClr val="dk1"/>
              </a:buClr>
              <a:buSzPts val="3200"/>
              <a:buChar char="●"/>
            </a:pPr>
            <a:r>
              <a:rPr lang="en-US"/>
              <a:t>    &lt;T1 C, 700, 600&gt;</a:t>
            </a:r>
            <a:endParaRPr/>
          </a:p>
          <a:p>
            <a:pPr indent="-342900" lvl="0" marL="342900" rtl="0" algn="l">
              <a:spcBef>
                <a:spcPts val="640"/>
              </a:spcBef>
              <a:spcAft>
                <a:spcPts val="0"/>
              </a:spcAft>
              <a:buClr>
                <a:schemeClr val="dk1"/>
              </a:buClr>
              <a:buSzPts val="3200"/>
              <a:buChar char="●"/>
            </a:pPr>
            <a:r>
              <a:rPr lang="en-US"/>
              <a:t>    &lt;T1 commit&gt;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85" name="Google Shape;18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We consider an example of banking system taken earlier for transaction To and T1 such that To is followed by T1. If the system crash occurs just after the log record and during recovery we do redo (To) and undo (T1) as we have both &lt; To start &gt; and &lt;To commit&gt; in the log record. But we do not have &lt;T1 commit&gt; with &lt;T1 start&gt; in log record. Undo(T1) should be done first then redo (To) should be done.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Recovery using Log records –</a:t>
            </a:r>
            <a:endParaRPr/>
          </a:p>
        </p:txBody>
      </p:sp>
      <p:sp>
        <p:nvSpPr>
          <p:cNvPr id="191" name="Google Shape;19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29565" lvl="0" marL="342900" rtl="0" algn="l">
              <a:spcBef>
                <a:spcPts val="0"/>
              </a:spcBef>
              <a:spcAft>
                <a:spcPts val="0"/>
              </a:spcAft>
              <a:buClr>
                <a:schemeClr val="dk1"/>
              </a:buClr>
              <a:buSzPct val="100000"/>
              <a:buChar char="●"/>
            </a:pPr>
            <a:r>
              <a:rPr lang="en-US" sz="2800"/>
              <a:t>After a system crash has occurred, the system consults the log to determine which transactions need to be redone and which need to be undone.</a:t>
            </a:r>
            <a:endParaRPr/>
          </a:p>
          <a:p>
            <a:pPr indent="-165100" lvl="0" marL="342900" rtl="0" algn="l">
              <a:spcBef>
                <a:spcPts val="560"/>
              </a:spcBef>
              <a:spcAft>
                <a:spcPts val="0"/>
              </a:spcAft>
              <a:buClr>
                <a:schemeClr val="dk1"/>
              </a:buClr>
              <a:buSzPct val="100000"/>
              <a:buNone/>
            </a:pPr>
            <a:r>
              <a:t/>
            </a:r>
            <a:endParaRPr sz="2800"/>
          </a:p>
          <a:p>
            <a:pPr indent="-329565" lvl="0" marL="342900" rtl="0" algn="l">
              <a:spcBef>
                <a:spcPts val="560"/>
              </a:spcBef>
              <a:spcAft>
                <a:spcPts val="0"/>
              </a:spcAft>
              <a:buClr>
                <a:schemeClr val="dk1"/>
              </a:buClr>
              <a:buSzPct val="100000"/>
              <a:buChar char="●"/>
            </a:pPr>
            <a:r>
              <a:rPr lang="en-US" sz="2800"/>
              <a:t>Transaction Ti needs to be undone if the log contains the record &lt;Ti start&gt; but does not contain either the record &lt;Ti commit&gt; or the record &lt;Ti abort&gt;.</a:t>
            </a:r>
            <a:endParaRPr/>
          </a:p>
          <a:p>
            <a:pPr indent="-329565" lvl="0" marL="342900" rtl="0" algn="l">
              <a:spcBef>
                <a:spcPts val="560"/>
              </a:spcBef>
              <a:spcAft>
                <a:spcPts val="0"/>
              </a:spcAft>
              <a:buClr>
                <a:schemeClr val="dk1"/>
              </a:buClr>
              <a:buSzPct val="100000"/>
              <a:buChar char="●"/>
            </a:pPr>
            <a:r>
              <a:rPr lang="en-US" sz="2800"/>
              <a:t>Transaction Ti needs to be redone if log contains record &lt;Ti start&gt; and either the record &lt;Ti commit&gt; or the record &lt;Ti abort&gt;.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 checkpoints</a:t>
            </a:r>
            <a:endParaRPr/>
          </a:p>
        </p:txBody>
      </p:sp>
      <p:sp>
        <p:nvSpPr>
          <p:cNvPr id="197" name="Google Shape;19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When more than one transaction are being executed in parallel, the logs are interleaved.</a:t>
            </a:r>
            <a:endParaRPr/>
          </a:p>
          <a:p>
            <a:pPr indent="-342900" lvl="0" marL="342900" rtl="0" algn="l">
              <a:spcBef>
                <a:spcPts val="640"/>
              </a:spcBef>
              <a:spcAft>
                <a:spcPts val="0"/>
              </a:spcAft>
              <a:buClr>
                <a:schemeClr val="dk1"/>
              </a:buClr>
              <a:buSzPts val="3200"/>
              <a:buChar char="●"/>
            </a:pPr>
            <a:r>
              <a:rPr lang="en-US"/>
              <a:t> At the time of recovery, it would become hard for the recovery system to backtrack all logs, and then start recovering. </a:t>
            </a:r>
            <a:endParaRPr/>
          </a:p>
          <a:p>
            <a:pPr indent="-342900" lvl="0" marL="342900" rtl="0" algn="l">
              <a:spcBef>
                <a:spcPts val="640"/>
              </a:spcBef>
              <a:spcAft>
                <a:spcPts val="0"/>
              </a:spcAft>
              <a:buClr>
                <a:schemeClr val="dk1"/>
              </a:buClr>
              <a:buSzPts val="3200"/>
              <a:buChar char="●"/>
            </a:pPr>
            <a:r>
              <a:rPr lang="en-US"/>
              <a:t>To ease this situation, most modern DBMS use the concept of 'checkpoints'.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Checkpoint</a:t>
            </a:r>
            <a:endParaRPr/>
          </a:p>
        </p:txBody>
      </p:sp>
      <p:sp>
        <p:nvSpPr>
          <p:cNvPr id="203" name="Google Shape;20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2400"/>
              <a:buChar char="●"/>
            </a:pPr>
            <a:r>
              <a:rPr lang="en-US" sz="2400"/>
              <a:t>Keeping and maintaining logs in real time and in real environment may fill out all the memory space available in the system.</a:t>
            </a:r>
            <a:endParaRPr/>
          </a:p>
          <a:p>
            <a:pPr indent="-342900" lvl="0" marL="342900" rtl="0" algn="l">
              <a:spcBef>
                <a:spcPts val="480"/>
              </a:spcBef>
              <a:spcAft>
                <a:spcPts val="0"/>
              </a:spcAft>
              <a:buClr>
                <a:schemeClr val="dk1"/>
              </a:buClr>
              <a:buSzPts val="2400"/>
              <a:buChar char="●"/>
            </a:pPr>
            <a:r>
              <a:rPr lang="en-US" sz="2400"/>
              <a:t> As time passes, the log file may grow too big to be handled at all. </a:t>
            </a:r>
            <a:endParaRPr sz="2400"/>
          </a:p>
          <a:p>
            <a:pPr indent="-342900" lvl="0" marL="342900" rtl="0" algn="l">
              <a:spcBef>
                <a:spcPts val="480"/>
              </a:spcBef>
              <a:spcAft>
                <a:spcPts val="0"/>
              </a:spcAft>
              <a:buClr>
                <a:schemeClr val="dk1"/>
              </a:buClr>
              <a:buSzPts val="2400"/>
              <a:buChar char="●"/>
            </a:pPr>
            <a:r>
              <a:rPr lang="en-US" sz="2400"/>
              <a:t>Checkpoint is a mechanism where all the previous logs are removed from the system and stored permanently in a storage disk. </a:t>
            </a:r>
            <a:endParaRPr sz="2400"/>
          </a:p>
          <a:p>
            <a:pPr indent="-342900" lvl="0" marL="342900" rtl="0" algn="l">
              <a:spcBef>
                <a:spcPts val="560"/>
              </a:spcBef>
              <a:spcAft>
                <a:spcPts val="0"/>
              </a:spcAft>
              <a:buClr>
                <a:schemeClr val="dk1"/>
              </a:buClr>
              <a:buSzPts val="2400"/>
              <a:buChar char="●"/>
            </a:pPr>
            <a:r>
              <a:rPr lang="en-US" sz="2400"/>
              <a:t>Checkpoint declares a point before which the DBMS was in consistent state, and all the transactions were committed</a:t>
            </a:r>
            <a:r>
              <a:rPr lang="en-US" sz="2800"/>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Recovery</a:t>
            </a:r>
            <a:endParaRPr/>
          </a:p>
        </p:txBody>
      </p:sp>
      <p:sp>
        <p:nvSpPr>
          <p:cNvPr id="209" name="Google Shape;20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When a system with concurrent transactions crashes and recovers, it behaves in the following manner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210" name="Google Shape;210;p25"/>
          <p:cNvPicPr preferRelativeResize="0"/>
          <p:nvPr/>
        </p:nvPicPr>
        <p:blipFill rotWithShape="1">
          <a:blip r:embed="rId3">
            <a:alphaModFix/>
          </a:blip>
          <a:srcRect b="0" l="0" r="0" t="0"/>
          <a:stretch/>
        </p:blipFill>
        <p:spPr>
          <a:xfrm>
            <a:off x="2339752" y="3717032"/>
            <a:ext cx="4127500" cy="21161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16" name="Google Shape;216;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31470" lvl="0" marL="342900" rtl="0" algn="l">
              <a:spcBef>
                <a:spcPts val="0"/>
              </a:spcBef>
              <a:spcAft>
                <a:spcPts val="0"/>
              </a:spcAft>
              <a:buClr>
                <a:schemeClr val="dk1"/>
              </a:buClr>
              <a:buSzPct val="100000"/>
              <a:buChar char="●"/>
            </a:pPr>
            <a:r>
              <a:rPr lang="en-US" sz="2400"/>
              <a:t>The recovery system reads the logs backwards from the end to the last checkpoint.</a:t>
            </a:r>
            <a:endParaRPr/>
          </a:p>
          <a:p>
            <a:pPr indent="-190500" lvl="0" marL="342900" rtl="0" algn="l">
              <a:spcBef>
                <a:spcPts val="480"/>
              </a:spcBef>
              <a:spcAft>
                <a:spcPts val="0"/>
              </a:spcAft>
              <a:buClr>
                <a:schemeClr val="dk1"/>
              </a:buClr>
              <a:buSzPct val="100000"/>
              <a:buNone/>
            </a:pPr>
            <a:r>
              <a:t/>
            </a:r>
            <a:endParaRPr sz="2400"/>
          </a:p>
          <a:p>
            <a:pPr indent="-331470" lvl="0" marL="342900" rtl="0" algn="l">
              <a:spcBef>
                <a:spcPts val="480"/>
              </a:spcBef>
              <a:spcAft>
                <a:spcPts val="0"/>
              </a:spcAft>
              <a:buClr>
                <a:schemeClr val="dk1"/>
              </a:buClr>
              <a:buSzPct val="100000"/>
              <a:buChar char="●"/>
            </a:pPr>
            <a:r>
              <a:rPr lang="en-US" sz="2400"/>
              <a:t>It maintains two lists, an </a:t>
            </a:r>
            <a:r>
              <a:rPr lang="en-US" sz="2400">
                <a:solidFill>
                  <a:srgbClr val="FF0000"/>
                </a:solidFill>
              </a:rPr>
              <a:t>undo-list and a redo-list</a:t>
            </a:r>
            <a:r>
              <a:rPr lang="en-US" sz="2400"/>
              <a:t>.</a:t>
            </a:r>
            <a:endParaRPr/>
          </a:p>
          <a:p>
            <a:pPr indent="-190500" lvl="0" marL="342900" rtl="0" algn="l">
              <a:spcBef>
                <a:spcPts val="480"/>
              </a:spcBef>
              <a:spcAft>
                <a:spcPts val="0"/>
              </a:spcAft>
              <a:buClr>
                <a:schemeClr val="dk1"/>
              </a:buClr>
              <a:buSzPct val="100000"/>
              <a:buNone/>
            </a:pPr>
            <a:r>
              <a:t/>
            </a:r>
            <a:endParaRPr sz="2400"/>
          </a:p>
          <a:p>
            <a:pPr indent="-331470" lvl="0" marL="342900" rtl="0" algn="l">
              <a:spcBef>
                <a:spcPts val="480"/>
              </a:spcBef>
              <a:spcAft>
                <a:spcPts val="0"/>
              </a:spcAft>
              <a:buClr>
                <a:schemeClr val="dk1"/>
              </a:buClr>
              <a:buSzPct val="100000"/>
              <a:buChar char="●"/>
            </a:pPr>
            <a:r>
              <a:rPr lang="en-US" sz="2400"/>
              <a:t>If the recovery system sees a log with &lt;Tn, Start&gt; and &lt;Tn, Commit&gt; or just &lt;Tn, Commit&gt;, it puts the transaction in the </a:t>
            </a:r>
            <a:r>
              <a:rPr lang="en-US" sz="2400">
                <a:solidFill>
                  <a:srgbClr val="FF0000"/>
                </a:solidFill>
              </a:rPr>
              <a:t>redo-list.</a:t>
            </a:r>
            <a:endParaRPr/>
          </a:p>
          <a:p>
            <a:pPr indent="-190500" lvl="0" marL="342900" rtl="0" algn="l">
              <a:spcBef>
                <a:spcPts val="480"/>
              </a:spcBef>
              <a:spcAft>
                <a:spcPts val="0"/>
              </a:spcAft>
              <a:buClr>
                <a:schemeClr val="dk1"/>
              </a:buClr>
              <a:buSzPct val="100000"/>
              <a:buNone/>
            </a:pPr>
            <a:r>
              <a:t/>
            </a:r>
            <a:endParaRPr sz="2400"/>
          </a:p>
          <a:p>
            <a:pPr indent="-331470" lvl="0" marL="342900" rtl="0" algn="l">
              <a:spcBef>
                <a:spcPts val="480"/>
              </a:spcBef>
              <a:spcAft>
                <a:spcPts val="0"/>
              </a:spcAft>
              <a:buClr>
                <a:schemeClr val="dk1"/>
              </a:buClr>
              <a:buSzPct val="100000"/>
              <a:buChar char="●"/>
            </a:pPr>
            <a:r>
              <a:rPr lang="en-US" sz="2400"/>
              <a:t>If the recovery system sees a log with &lt;Tn, Start&gt; but no commit or abort log found, it puts the transaction </a:t>
            </a:r>
            <a:r>
              <a:rPr lang="en-US" sz="2400">
                <a:solidFill>
                  <a:srgbClr val="FF0000"/>
                </a:solidFill>
              </a:rPr>
              <a:t>in undo-list</a:t>
            </a:r>
            <a:r>
              <a:rPr lang="en-US" sz="2400"/>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2" name="Google Shape;22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All the transactions in the undo-list are then undone and their logs are removed. </a:t>
            </a:r>
            <a:endParaRPr/>
          </a:p>
          <a:p>
            <a:pPr indent="-342900" lvl="0" marL="342900" rtl="0" algn="l">
              <a:spcBef>
                <a:spcPts val="640"/>
              </a:spcBef>
              <a:spcAft>
                <a:spcPts val="0"/>
              </a:spcAft>
              <a:buClr>
                <a:schemeClr val="dk1"/>
              </a:buClr>
              <a:buSzPts val="3200"/>
              <a:buChar char="●"/>
            </a:pPr>
            <a:r>
              <a:rPr lang="en-US"/>
              <a:t>All the transactions in the redo-list and their previous logs are removed and then redone before saving their logs.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8" name="Google Shape;228;p28"/>
          <p:cNvSpPr txBox="1"/>
          <p:nvPr>
            <p:ph idx="1" type="body"/>
          </p:nvPr>
        </p:nvSpPr>
        <p:spPr>
          <a:xfrm>
            <a:off x="457200" y="2971800"/>
            <a:ext cx="8229600" cy="31543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6000"/>
              <a:buNone/>
            </a:pPr>
            <a:r>
              <a:rPr lang="en-US" sz="6000"/>
              <a:t>Thank you !</a:t>
            </a:r>
            <a:endParaRPr/>
          </a:p>
          <a:p>
            <a:pPr indent="0" lvl="0" marL="0" rtl="0" algn="ctr">
              <a:spcBef>
                <a:spcPts val="1200"/>
              </a:spcBef>
              <a:spcAft>
                <a:spcPts val="0"/>
              </a:spcAft>
              <a:buClr>
                <a:schemeClr val="dk1"/>
              </a:buClr>
              <a:buSzPts val="6000"/>
              <a:buNone/>
            </a:pPr>
            <a:r>
              <a:t/>
            </a:r>
            <a:endParaRPr sz="6000"/>
          </a:p>
        </p:txBody>
      </p:sp>
      <p:sp>
        <p:nvSpPr>
          <p:cNvPr id="229" name="Google Shape;22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Failure Classification</a:t>
            </a:r>
            <a:br>
              <a:rPr lang="en-US"/>
            </a:br>
            <a:endParaRPr/>
          </a:p>
        </p:txBody>
      </p:sp>
      <p:sp>
        <p:nvSpPr>
          <p:cNvPr id="77" name="Google Shape;7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Transaction failure</a:t>
            </a:r>
            <a:endParaRPr/>
          </a:p>
          <a:p>
            <a:pPr indent="-285750" lvl="1" marL="742950" rtl="0" algn="l">
              <a:spcBef>
                <a:spcPts val="560"/>
              </a:spcBef>
              <a:spcAft>
                <a:spcPts val="0"/>
              </a:spcAft>
              <a:buClr>
                <a:schemeClr val="dk1"/>
              </a:buClr>
              <a:buSzPts val="2800"/>
              <a:buChar char="○"/>
            </a:pPr>
            <a:r>
              <a:rPr lang="en-US"/>
              <a:t>A transaction has to abort when it fails to execute or when it reaches a point from where it can’t go any further. This is called transaction failure where only a few transactions or processes are hurt.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br>
              <a:rPr lang="en-US" sz="4000"/>
            </a:br>
            <a:br>
              <a:rPr lang="en-US" sz="4000"/>
            </a:br>
            <a:br>
              <a:rPr lang="en-US" sz="4000"/>
            </a:br>
            <a:r>
              <a:rPr lang="en-US" sz="4000"/>
              <a:t>Reasons for a transaction failure could be −</a:t>
            </a:r>
            <a:br>
              <a:rPr lang="en-US"/>
            </a:br>
            <a:br>
              <a:rPr lang="en-US"/>
            </a:br>
            <a:endParaRPr/>
          </a:p>
        </p:txBody>
      </p:sp>
      <p:sp>
        <p:nvSpPr>
          <p:cNvPr id="83" name="Google Shape;8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29565" lvl="0" marL="342900" rtl="0" algn="l">
              <a:spcBef>
                <a:spcPts val="0"/>
              </a:spcBef>
              <a:spcAft>
                <a:spcPts val="0"/>
              </a:spcAft>
              <a:buClr>
                <a:schemeClr val="dk1"/>
              </a:buClr>
              <a:buSzPct val="100000"/>
              <a:buChar char="●"/>
            </a:pPr>
            <a:r>
              <a:rPr b="1" lang="en-US" sz="2800"/>
              <a:t>Logical errors</a:t>
            </a:r>
            <a:r>
              <a:rPr lang="en-US" sz="2800"/>
              <a:t> − Where a transaction cannot complete because it has some code error or any internal error condition.</a:t>
            </a:r>
            <a:endParaRPr/>
          </a:p>
          <a:p>
            <a:pPr indent="-329565" lvl="0" marL="342900" rtl="0" algn="l">
              <a:spcBef>
                <a:spcPts val="560"/>
              </a:spcBef>
              <a:spcAft>
                <a:spcPts val="0"/>
              </a:spcAft>
              <a:buClr>
                <a:schemeClr val="dk1"/>
              </a:buClr>
              <a:buSzPct val="100000"/>
              <a:buChar char="●"/>
            </a:pPr>
            <a:r>
              <a:rPr b="1" lang="en-US" sz="2800"/>
              <a:t>System errors</a:t>
            </a:r>
            <a:r>
              <a:rPr lang="en-US" sz="2800"/>
              <a:t> − Where the database system itself terminates an active transaction because the DBMS is not able to execute it, or it has to stop because of some system condition. For example, in case of deadlock or resource unavailability, the system aborts an active transaction.</a:t>
            </a:r>
            <a:endParaRPr/>
          </a:p>
          <a:p>
            <a:pPr indent="-139700" lvl="0" marL="342900" rtl="0" algn="l">
              <a:spcBef>
                <a:spcPts val="640"/>
              </a:spcBef>
              <a:spcAft>
                <a:spcPts val="0"/>
              </a:spcAft>
              <a:buClr>
                <a:schemeClr val="dk1"/>
              </a:buClr>
              <a:buSzPct val="177777"/>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89" name="Google Shape;8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System Crash</a:t>
            </a:r>
            <a:endParaRPr/>
          </a:p>
          <a:p>
            <a:pPr indent="-285750" lvl="1" marL="742950" rtl="0" algn="l">
              <a:spcBef>
                <a:spcPts val="560"/>
              </a:spcBef>
              <a:spcAft>
                <a:spcPts val="0"/>
              </a:spcAft>
              <a:buClr>
                <a:schemeClr val="dk1"/>
              </a:buClr>
              <a:buSzPts val="2800"/>
              <a:buChar char="○"/>
            </a:pPr>
            <a:r>
              <a:rPr lang="en-US"/>
              <a:t>There are problems − external to the system − that may cause the system to stop abruptly and cause the system to crash. For example, interruptions in power supply may cause the failure of underlying hardware or software failure.</a:t>
            </a:r>
            <a:endParaRPr/>
          </a:p>
          <a:p>
            <a:pPr indent="-342900" lvl="0" marL="342900" rtl="0" algn="l">
              <a:spcBef>
                <a:spcPts val="640"/>
              </a:spcBef>
              <a:spcAft>
                <a:spcPts val="0"/>
              </a:spcAft>
              <a:buClr>
                <a:schemeClr val="dk1"/>
              </a:buClr>
              <a:buSzPts val="3200"/>
              <a:buChar char="●"/>
            </a:pPr>
            <a:r>
              <a:rPr lang="en-US"/>
              <a:t>Examples may include operating system errors.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95" name="Google Shape;9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Disk Failure</a:t>
            </a:r>
            <a:endParaRPr/>
          </a:p>
          <a:p>
            <a:pPr indent="-285750" lvl="1" marL="742950" rtl="0" algn="l">
              <a:spcBef>
                <a:spcPts val="560"/>
              </a:spcBef>
              <a:spcAft>
                <a:spcPts val="0"/>
              </a:spcAft>
              <a:buClr>
                <a:schemeClr val="dk1"/>
              </a:buClr>
              <a:buSzPts val="2800"/>
              <a:buChar char="○"/>
            </a:pPr>
            <a:r>
              <a:rPr lang="en-US"/>
              <a:t>In early days of technology evolution, it was a common problem where hard-disk drives or storage drives used to fail frequently.</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Disk failures include formation of bad sectors, unreachability to the disk, disk head crash or any other failure, which destroys all or a part of disk storage.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Database recovery techniques </a:t>
            </a:r>
            <a:endParaRPr/>
          </a:p>
        </p:txBody>
      </p:sp>
      <p:sp>
        <p:nvSpPr>
          <p:cNvPr id="101" name="Google Shape;10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Log based recovery</a:t>
            </a:r>
            <a:endParaRPr/>
          </a:p>
          <a:p>
            <a:pPr indent="-342900" lvl="0" marL="342900" rtl="0" algn="l">
              <a:spcBef>
                <a:spcPts val="640"/>
              </a:spcBef>
              <a:spcAft>
                <a:spcPts val="0"/>
              </a:spcAft>
              <a:buClr>
                <a:schemeClr val="dk1"/>
              </a:buClr>
              <a:buSzPts val="3200"/>
              <a:buChar char="●"/>
            </a:pPr>
            <a:r>
              <a:rPr lang="en-US"/>
              <a:t>Checkpoint's.</a:t>
            </a:r>
            <a:endParaRPr/>
          </a:p>
          <a:p>
            <a:pPr indent="-342900" lvl="0" marL="342900" rtl="0" algn="l">
              <a:spcBef>
                <a:spcPts val="640"/>
              </a:spcBef>
              <a:spcAft>
                <a:spcPts val="0"/>
              </a:spcAft>
              <a:buClr>
                <a:schemeClr val="dk1"/>
              </a:buClr>
              <a:buSzPts val="3200"/>
              <a:buChar char="●"/>
            </a:pPr>
            <a:r>
              <a:rPr lang="en-US"/>
              <a:t>Shadow paging recovery</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4000"/>
              <a:t>Recovery algorithms have two parts</a:t>
            </a:r>
            <a:br>
              <a:rPr lang="en-US"/>
            </a:br>
            <a:endParaRPr/>
          </a:p>
        </p:txBody>
      </p:sp>
      <p:sp>
        <p:nvSpPr>
          <p:cNvPr id="107" name="Google Shape;10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1. Actions taken </a:t>
            </a:r>
            <a:r>
              <a:rPr lang="en-US">
                <a:solidFill>
                  <a:srgbClr val="FF0000"/>
                </a:solidFill>
              </a:rPr>
              <a:t>during normal transaction </a:t>
            </a:r>
            <a:r>
              <a:rPr lang="en-US"/>
              <a:t>processing to ensure enough information exists to recover from failures </a:t>
            </a:r>
            <a:endParaRPr/>
          </a:p>
          <a:p>
            <a:pPr indent="-342900" lvl="0" marL="342900" rtl="0" algn="l">
              <a:spcBef>
                <a:spcPts val="640"/>
              </a:spcBef>
              <a:spcAft>
                <a:spcPts val="0"/>
              </a:spcAft>
              <a:buClr>
                <a:schemeClr val="dk1"/>
              </a:buClr>
              <a:buSzPts val="3200"/>
              <a:buChar char="●"/>
            </a:pPr>
            <a:r>
              <a:rPr lang="en-US"/>
              <a:t>2. Actions taken </a:t>
            </a:r>
            <a:r>
              <a:rPr lang="en-US">
                <a:solidFill>
                  <a:srgbClr val="FF0000"/>
                </a:solidFill>
              </a:rPr>
              <a:t>after a failure to recover </a:t>
            </a:r>
            <a:r>
              <a:rPr lang="en-US"/>
              <a:t>the database contents to a state that ensures atomicity, consistency and durability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 1.Log based recovery</a:t>
            </a:r>
            <a:br>
              <a:rPr lang="en-US"/>
            </a:br>
            <a:endParaRPr/>
          </a:p>
        </p:txBody>
      </p:sp>
      <p:sp>
        <p:nvSpPr>
          <p:cNvPr id="113" name="Google Shape;11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a:t>
            </a:r>
            <a:r>
              <a:rPr b="1" lang="en-US"/>
              <a:t>log</a:t>
            </a:r>
            <a:r>
              <a:rPr lang="en-US"/>
              <a:t> is the most widely used recording database modification technique.</a:t>
            </a:r>
            <a:endParaRPr/>
          </a:p>
          <a:p>
            <a:pPr indent="-342900" lvl="0" marL="342900" rtl="0" algn="l">
              <a:spcBef>
                <a:spcPts val="640"/>
              </a:spcBef>
              <a:spcAft>
                <a:spcPts val="0"/>
              </a:spcAft>
              <a:buClr>
                <a:schemeClr val="dk1"/>
              </a:buClr>
              <a:buSzPts val="3200"/>
              <a:buChar char="●"/>
            </a:pPr>
            <a:r>
              <a:rPr lang="en-US"/>
              <a:t> The log is a structure used for recording database modification.</a:t>
            </a:r>
            <a:endParaRPr/>
          </a:p>
          <a:p>
            <a:pPr indent="-342900" lvl="0" marL="342900" rtl="0" algn="l">
              <a:spcBef>
                <a:spcPts val="640"/>
              </a:spcBef>
              <a:spcAft>
                <a:spcPts val="0"/>
              </a:spcAft>
              <a:buClr>
                <a:schemeClr val="dk1"/>
              </a:buClr>
              <a:buSzPts val="3200"/>
              <a:buChar char="●"/>
            </a:pPr>
            <a:r>
              <a:rPr lang="en-US"/>
              <a:t> It is a sequence of log record recording all the update activities in the database. </a:t>
            </a:r>
            <a:endParaRPr/>
          </a:p>
          <a:p>
            <a:pPr indent="-342900" lvl="0" marL="342900" rtl="0" algn="l">
              <a:spcBef>
                <a:spcPts val="640"/>
              </a:spcBef>
              <a:spcAft>
                <a:spcPts val="0"/>
              </a:spcAft>
              <a:buClr>
                <a:schemeClr val="dk1"/>
              </a:buClr>
              <a:buSzPts val="3200"/>
              <a:buChar char="●"/>
            </a:pPr>
            <a:r>
              <a:rPr lang="en-US"/>
              <a:t>We can use this log to recover from failure and to bring back the database to the consistent state.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2014-08-14T04:56:55Z</dcterms:created>
  <dc:creator>admin</dc:creator>
</cp:coreProperties>
</file>