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y="6858000" cx="9144000"/>
  <p:notesSz cx="6858000" cy="9144000"/>
  <p:embeddedFontLst>
    <p:embeddedFont>
      <p:font typeface="Inter"/>
      <p:regular r:id="rId46"/>
      <p:bold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8" roundtripDataSignature="AMtx7mhmxa2Jjuh1qZjGn3e3ST9z8XPi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8C496AE-9F0A-4D45-8992-9B721A7F0595}">
  <a:tblStyle styleId="{C8C496AE-9F0A-4D45-8992-9B721A7F059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2CC0903E-05E9-487A-A2B5-31A9D112849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Inter-regular.fntdata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font" Target="fonts/Inter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0" name="Google Shape;25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9" name="Google Shape;30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6" name="Google Shape;31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2" name="Google Shape;32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6" name="Google Shape;336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4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4F8FB"/>
            </a:gs>
            <a:gs pos="74000">
              <a:srgbClr val="AEC5E1"/>
            </a:gs>
            <a:gs pos="83000">
              <a:srgbClr val="AEC5E1"/>
            </a:gs>
            <a:gs pos="100000">
              <a:srgbClr val="C8D8EB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youtu.be/djEZeF4KTa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youtube.com/watch?v=ihQhBpgVdyE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777"/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r>
              <a:rPr lang="en-US" sz="2700"/>
              <a:t>Ch:01</a:t>
            </a:r>
            <a:br>
              <a:rPr lang="en-US" sz="2700"/>
            </a:br>
            <a:r>
              <a:rPr lang="en-US" sz="2700"/>
              <a:t>Introduction to DBMS concepts</a:t>
            </a:r>
            <a:br>
              <a:rPr lang="en-US"/>
            </a:br>
            <a:br>
              <a:rPr lang="en-US"/>
            </a:br>
            <a:r>
              <a:rPr lang="en-US"/>
              <a:t>					</a:t>
            </a:r>
            <a:r>
              <a:rPr lang="en-US" sz="3100"/>
              <a:t>Mrs. Hezal Lopes</a:t>
            </a:r>
            <a:br>
              <a:rPr lang="en-US" sz="3100"/>
            </a:br>
            <a:br>
              <a:rPr lang="en-US"/>
            </a:br>
            <a:endParaRPr sz="2000"/>
          </a:p>
        </p:txBody>
      </p:sp>
      <p:sp>
        <p:nvSpPr>
          <p:cNvPr id="89" name="Google Shape;89;p1"/>
          <p:cNvSpPr txBox="1"/>
          <p:nvPr/>
        </p:nvSpPr>
        <p:spPr>
          <a:xfrm>
            <a:off x="2971800" y="3962400"/>
            <a:ext cx="4038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Security &amp; Remove Redundancy  </a:t>
            </a:r>
            <a:endParaRPr/>
          </a:p>
        </p:txBody>
      </p:sp>
      <p:sp>
        <p:nvSpPr>
          <p:cNvPr id="148" name="Google Shape;14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Protects the data base against accidental or intentional loss, destruction or misuse.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in the database – given to only authorized user- modify the data.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Data is not stored in more than one location.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Repetition of data can be avoided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FF0000"/>
                </a:solidFill>
              </a:rPr>
              <a:t>Self-describing</a:t>
            </a:r>
            <a:r>
              <a:rPr lang="en-US" sz="3600"/>
              <a:t> nature of a database system</a:t>
            </a:r>
            <a:br>
              <a:rPr lang="en-US" sz="3600"/>
            </a:br>
            <a:endParaRPr sz="3600"/>
          </a:p>
        </p:txBody>
      </p:sp>
      <p:sp>
        <p:nvSpPr>
          <p:cNvPr id="154" name="Google Shape;154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5" name="Google Shape;1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584" y="1556792"/>
            <a:ext cx="547687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FF0000"/>
                </a:solidFill>
              </a:rPr>
              <a:t>Data integrity constraints</a:t>
            </a:r>
            <a:endParaRPr/>
          </a:p>
        </p:txBody>
      </p:sp>
      <p:sp>
        <p:nvSpPr>
          <p:cNvPr id="161" name="Google Shape;16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Ensure that changes made is database by authorized users that do not result in loss of data consistency and correctness.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Concerned with correct and complete data.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Eg for incorrect data: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Employee assigned with non existing dept.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Inconsistency lead to system failure.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Independence</a:t>
            </a:r>
            <a:endParaRPr/>
          </a:p>
        </p:txBody>
      </p:sp>
      <p:sp>
        <p:nvSpPr>
          <p:cNvPr id="167" name="Google Shape;16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capacity to change the data kept at one place without changing data kept at other locations. 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Whats app and whats app database.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Change Features in database not in application.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Transaction control- Rollback</a:t>
            </a:r>
            <a:endParaRPr/>
          </a:p>
        </p:txBody>
      </p:sp>
      <p:sp>
        <p:nvSpPr>
          <p:cNvPr id="173" name="Google Shape;17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Changes made in the database can be reverted back with the help of rollback command.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Changes can be saved successfully with the help of commit command.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Concurrency Control</a:t>
            </a:r>
            <a:endParaRPr/>
          </a:p>
        </p:txBody>
      </p:sp>
      <p:sp>
        <p:nvSpPr>
          <p:cNvPr id="179" name="Google Shape;17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in database can be accessed by multiple users at same time.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Recovery- Back up and Restore</a:t>
            </a:r>
            <a:endParaRPr/>
          </a:p>
        </p:txBody>
      </p:sp>
      <p:sp>
        <p:nvSpPr>
          <p:cNvPr id="185" name="Google Shape;18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Is the process of resorting the database to original (correct) state after database failure.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Database Applications</a:t>
            </a:r>
            <a:endParaRPr/>
          </a:p>
        </p:txBody>
      </p:sp>
      <p:pic>
        <p:nvPicPr>
          <p:cNvPr id="191" name="Google Shape;19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386" y="1600200"/>
            <a:ext cx="7291228" cy="452596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17"/>
          <p:cNvGraphicFramePr/>
          <p:nvPr/>
        </p:nvGraphicFramePr>
        <p:xfrm>
          <a:off x="457200" y="1143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{C8C496AE-9F0A-4D45-8992-9B721A7F0595}</a:tableStyleId>
              </a:tblPr>
              <a:tblGrid>
                <a:gridCol w="4114800"/>
                <a:gridCol w="4114800"/>
              </a:tblGrid>
              <a:tr h="352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Sector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of DBMS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</a:tr>
              <a:tr h="56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Banking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</a:tr>
              <a:tr h="58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Airlines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</a:tr>
              <a:tr h="56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Accounting (School, College, Universities)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</a:tr>
              <a:tr h="5607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Telecommunication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</a:tr>
              <a:tr h="74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Finance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</a:tr>
              <a:tr h="540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Sales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</a:tr>
              <a:tr h="742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Manufacturing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</a:tr>
              <a:tr h="69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HR Management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285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rPr lang="en-US"/>
              <a:t>Database Applications</a:t>
            </a:r>
            <a:endParaRPr/>
          </a:p>
        </p:txBody>
      </p:sp>
      <p:graphicFrame>
        <p:nvGraphicFramePr>
          <p:cNvPr id="198" name="Google Shape;198;p18"/>
          <p:cNvGraphicFramePr/>
          <p:nvPr/>
        </p:nvGraphicFramePr>
        <p:xfrm>
          <a:off x="457200" y="1143000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{C8C496AE-9F0A-4D45-8992-9B721A7F0595}</a:tableStyleId>
              </a:tblPr>
              <a:tblGrid>
                <a:gridCol w="4114800"/>
                <a:gridCol w="4114800"/>
              </a:tblGrid>
              <a:tr h="352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Sector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of DBMS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</a:tr>
              <a:tr h="56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Banking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 customer information, account activities, payments, deposits, loans, etc.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</a:tr>
              <a:tr h="437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Airlines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 reservations and schedule information.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</a:tr>
              <a:tr h="56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Universities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 student information, course registrations, colleges and grades.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</a:tr>
              <a:tr h="56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Telecommunication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It helps to keep call records, monthly bills, maintaining balances, etc.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</a:tr>
              <a:tr h="74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Finance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 storing information about stock, sales, and purchases of financial instruments like stocks and bonds.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</a:tr>
              <a:tr h="54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Sales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Use for storing customer, product &amp; sales information.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</a:tr>
              <a:tr h="742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Manufacturing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It is used for the management of supply chain and for tracking production of items. Inventories status in warehouses.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</a:tr>
              <a:tr h="69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HR Management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14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For information about employees, salaries, payroll, deduction, generation of paychecks, etc.</a:t>
                      </a:r>
                      <a:endParaRPr sz="10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100" marB="69100" marR="69100" marL="69100"/>
                </a:tc>
              </a:tr>
            </a:tbl>
          </a:graphicData>
        </a:graphic>
      </p:graphicFrame>
      <p:sp>
        <p:nvSpPr>
          <p:cNvPr id="199" name="Google Shape;19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Popular DBMS Software</a:t>
            </a:r>
            <a:endParaRPr/>
          </a:p>
        </p:txBody>
      </p:sp>
      <p:sp>
        <p:nvSpPr>
          <p:cNvPr id="205" name="Google Shape;205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Here, is the list of some popular DBMS system: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MySQL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Microsoft Access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Oracle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PostgreSQL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FoxPro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SQLite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IBM DB2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LibreOffice 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MariaDB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Microsoft SQL Server etc.</a:t>
            </a:r>
            <a:endParaRPr/>
          </a:p>
          <a:p>
            <a:pPr indent="-200660" lvl="0" marL="342900" rtl="0" algn="l">
              <a:lnSpc>
                <a:spcPct val="10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Basic Definitions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Types, Characteristics, Applications of Database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Simplified database system environment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Advantages &amp; Disadvantages of DBMS over File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Database Users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Database Architecture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Data Independence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Database Administrator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https://youtu.be/djEZeF4KTaM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File System</a:t>
            </a:r>
            <a:endParaRPr/>
          </a:p>
        </p:txBody>
      </p:sp>
      <p:sp>
        <p:nvSpPr>
          <p:cNvPr id="218" name="Google Shape;21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What is File System?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A file system handles the way of reading &amp; writing data to the hard disk.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Machine at home- Folder and store important data and you access it.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000"/>
              <a:t>Eg. NTFS – New Technology File System is the Windows File System(Which comes in build with OS)</a:t>
            </a:r>
            <a:endParaRPr/>
          </a:p>
          <a:p>
            <a:pPr indent="-168275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000"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/>
              <a:t>Drawbacks of File System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/>
              <a:t>Data Redundancy &amp; inconsistency 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/>
              <a:t>Data Isolation – Data- in different formats &amp; scattered. Difficult to access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/>
              <a:t>No Integrity 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/>
              <a:t>No security</a:t>
            </a:r>
            <a:endParaRPr/>
          </a:p>
          <a:p>
            <a:pPr indent="-342900" lvl="1" marL="742950" rtl="0" algn="l">
              <a:lnSpc>
                <a:spcPct val="100000"/>
              </a:lnSpc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000"/>
              <a:t>Concurrent access anomalies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800"/>
          </a:p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DBMS?</a:t>
            </a:r>
            <a:endParaRPr/>
          </a:p>
        </p:txBody>
      </p:sp>
      <p:sp>
        <p:nvSpPr>
          <p:cNvPr id="225" name="Google Shape;225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Client Server Architecture- Can not use File system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Student info- Admin, exam, department 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9359" y="3175686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rPr lang="en-US"/>
              <a:t>Advantages of DBMS over File System</a:t>
            </a:r>
            <a:endParaRPr/>
          </a:p>
        </p:txBody>
      </p:sp>
      <p:sp>
        <p:nvSpPr>
          <p:cNvPr id="232" name="Google Shape;232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No redundant data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600"/>
              <a:t>removed by data normalization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600"/>
              <a:t>No data duplication saves storage &amp; improves access time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Consistency &amp; Integrity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 Security – </a:t>
            </a:r>
            <a:r>
              <a:rPr lang="en-US" sz="2600"/>
              <a:t>apply access constraints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Privacy – </a:t>
            </a:r>
            <a:r>
              <a:rPr lang="en-US" sz="2600"/>
              <a:t>limited access means privacy of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Easy access to data – </a:t>
            </a:r>
            <a:r>
              <a:rPr lang="en-US" sz="2600"/>
              <a:t>keeps backup of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Easy recovery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Flexible</a:t>
            </a:r>
            <a:endParaRPr/>
          </a:p>
        </p:txBody>
      </p:sp>
      <p:sp>
        <p:nvSpPr>
          <p:cNvPr id="233" name="Google Shape;23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Disadvantages of DBMS over File System</a:t>
            </a:r>
            <a:endParaRPr sz="3600"/>
          </a:p>
        </p:txBody>
      </p:sp>
      <p:sp>
        <p:nvSpPr>
          <p:cNvPr id="239" name="Google Shape;239;p24"/>
          <p:cNvSpPr txBox="1"/>
          <p:nvPr>
            <p:ph idx="1" type="body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DBMS implementation cost is high as compared to file system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Complexity – </a:t>
            </a:r>
            <a:r>
              <a:rPr lang="en-US" sz="2400"/>
              <a:t>too complex to understand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40" name="Google Shape;24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Database Users</a:t>
            </a:r>
            <a:endParaRPr/>
          </a:p>
        </p:txBody>
      </p:sp>
      <p:sp>
        <p:nvSpPr>
          <p:cNvPr id="246" name="Google Shape;246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Users may be divided into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Char char="–"/>
            </a:pPr>
            <a:r>
              <a:rPr lang="en-US">
                <a:solidFill>
                  <a:srgbClr val="FF0000"/>
                </a:solidFill>
              </a:rPr>
              <a:t>use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control the database </a:t>
            </a:r>
            <a:r>
              <a:rPr lang="en-US"/>
              <a:t>content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 those who </a:t>
            </a:r>
            <a:r>
              <a:rPr lang="en-US">
                <a:solidFill>
                  <a:srgbClr val="FF0000"/>
                </a:solidFill>
              </a:rPr>
              <a:t>design, develop and maintain database.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Those who </a:t>
            </a:r>
            <a:r>
              <a:rPr lang="en-US">
                <a:solidFill>
                  <a:srgbClr val="FF0000"/>
                </a:solidFill>
              </a:rPr>
              <a:t>design and develop </a:t>
            </a:r>
            <a:r>
              <a:rPr lang="en-US"/>
              <a:t>the DBMS software and related tools, and the computer systems operators (called “Workers Behind the Scene”).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47" name="Google Shape;247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Database Users</a:t>
            </a:r>
            <a:endParaRPr/>
          </a:p>
        </p:txBody>
      </p: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Database administrators: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Responsible for -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lang="en-US">
                <a:solidFill>
                  <a:srgbClr val="FF0000"/>
                </a:solidFill>
              </a:rPr>
              <a:t>authorizing access to the database</a:t>
            </a:r>
            <a:r>
              <a:rPr lang="en-US"/>
              <a:t>, for coordinating and monitoring its use,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acquiring software and hardware resources, controlling its use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monitoring efficiency of operations</a:t>
            </a:r>
            <a:endParaRPr/>
          </a:p>
          <a:p>
            <a:pPr indent="-87630" lvl="2" marL="11430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lang="en-US"/>
              <a:t>Database Designers: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Logical Designer- identify data and relationship between them</a:t>
            </a:r>
            <a:endParaRPr b="1"/>
          </a:p>
          <a:p>
            <a:pPr indent="0" lvl="2" marL="91440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Physical Designer- How this model can be mapped to physical storage to deliver best performance. </a:t>
            </a:r>
            <a:endParaRPr/>
          </a:p>
        </p:txBody>
      </p:sp>
      <p:sp>
        <p:nvSpPr>
          <p:cNvPr id="254" name="Google Shape;25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System Analysts: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 specifications for application program.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1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  <a:p>
            <a:pPr indent="0" lvl="1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Application programmers</a:t>
            </a:r>
            <a:r>
              <a:rPr lang="en-US"/>
              <a:t>: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Implement those specifications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/>
              <a:t>Test, document and maintained db. 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Categories of End-users</a:t>
            </a:r>
            <a:endParaRPr/>
          </a:p>
        </p:txBody>
      </p:sp>
      <p:sp>
        <p:nvSpPr>
          <p:cNvPr id="266" name="Google Shape;266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Actors on the scene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US"/>
              <a:t>End-users: </a:t>
            </a:r>
            <a:r>
              <a:rPr lang="en-US"/>
              <a:t>They use the data for queries, reports and some of them update the database content. End-users can be categorized into: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Casual</a:t>
            </a:r>
            <a:r>
              <a:rPr lang="en-US"/>
              <a:t>: not using regularly.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Occasional end user</a:t>
            </a:r>
            <a:r>
              <a:rPr lang="en-US"/>
              <a:t>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Naïve</a:t>
            </a:r>
            <a:r>
              <a:rPr lang="en-US"/>
              <a:t> :Constantly querying and updating database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Sophisticated User</a:t>
            </a:r>
            <a:r>
              <a:rPr lang="en-US"/>
              <a:t>: Familiar with DBMS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Workers behind scene</a:t>
            </a:r>
            <a:endParaRPr/>
          </a:p>
        </p:txBody>
      </p:sp>
      <p:sp>
        <p:nvSpPr>
          <p:cNvPr id="273" name="Google Shape;273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1. Tool developers-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Develops tools for database design and graphical interface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 sz="2800">
                <a:solidFill>
                  <a:srgbClr val="FF0000"/>
                </a:solidFill>
              </a:rPr>
              <a:t>2. Operators, Maintenance, System administrator</a:t>
            </a:r>
            <a:endParaRPr sz="2800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Run and maintain the hardware and software for data base system. </a:t>
            </a:r>
            <a:endParaRPr sz="2400"/>
          </a:p>
          <a:p>
            <a:pPr indent="0" lvl="1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</a:pPr>
            <a:r>
              <a:rPr lang="en-US">
                <a:solidFill>
                  <a:srgbClr val="FF0000"/>
                </a:solidFill>
              </a:rPr>
              <a:t>3. Database designers and Implementers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These people who design and implement dbms modules and interface.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Information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base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DBMS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0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Schemas and Instances</a:t>
            </a:r>
            <a:endParaRPr/>
          </a:p>
        </p:txBody>
      </p:sp>
      <p:sp>
        <p:nvSpPr>
          <p:cNvPr id="279" name="Google Shape;279;p30"/>
          <p:cNvSpPr txBox="1"/>
          <p:nvPr>
            <p:ph idx="1" type="body"/>
          </p:nvPr>
        </p:nvSpPr>
        <p:spPr>
          <a:xfrm>
            <a:off x="457200" y="11430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Similar to types and variables of programming languages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 u="sng"/>
              <a:t>Schema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b="1" lang="en-US" sz="1600"/>
              <a:t>Logical Schema </a:t>
            </a:r>
            <a:r>
              <a:rPr lang="en-US" sz="1600"/>
              <a:t>– the overall logical structure of the database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Analogues to type information of a variable in a program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Example: the database consists of information about a set of customers and accounts in a bank and the relationship between them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u="sng"/>
              <a:t>Customer schema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270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270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270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286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u="sng"/>
              <a:t>Account schema</a:t>
            </a:r>
            <a:endParaRPr/>
          </a:p>
          <a:p>
            <a:pPr indent="-1270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841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b="1" lang="en-US" sz="1600"/>
              <a:t>Physical Schema </a:t>
            </a:r>
            <a:r>
              <a:rPr lang="en-US" sz="1600"/>
              <a:t>– the overall physical structure of the database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en-US" sz="1600"/>
              <a:t>describe how data is to be represented and stored (files, indices, et al.) in secondary storage using a particular database management system </a:t>
            </a:r>
            <a:endParaRPr/>
          </a:p>
          <a:p>
            <a:pPr indent="-184150" lvl="1" marL="74295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27000" lvl="2" marL="1143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0" lvl="2" marL="914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  <p:graphicFrame>
        <p:nvGraphicFramePr>
          <p:cNvPr id="280" name="Google Shape;280;p30"/>
          <p:cNvGraphicFramePr/>
          <p:nvPr/>
        </p:nvGraphicFramePr>
        <p:xfrm>
          <a:off x="144780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{2CC0903E-05E9-487A-A2B5-31A9D112849F}</a:tableStyleId>
              </a:tblPr>
              <a:tblGrid>
                <a:gridCol w="1143000"/>
                <a:gridCol w="1386850"/>
                <a:gridCol w="1264925"/>
                <a:gridCol w="1264925"/>
                <a:gridCol w="1264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Name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Customer ID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Account#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Aadhaar ID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Mobile#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81" name="Google Shape;281;p30"/>
          <p:cNvGraphicFramePr/>
          <p:nvPr/>
        </p:nvGraphicFramePr>
        <p:xfrm>
          <a:off x="14478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{2CC0903E-05E9-487A-A2B5-31A9D112849F}</a:tableStyleId>
              </a:tblPr>
              <a:tblGrid>
                <a:gridCol w="1066800"/>
                <a:gridCol w="1463050"/>
                <a:gridCol w="1584950"/>
                <a:gridCol w="1143000"/>
                <a:gridCol w="1066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Account#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Account Type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Interest Rate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Min. Bal.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0000"/>
                          </a:solidFill>
                        </a:rPr>
                        <a:t>Balance</a:t>
                      </a:r>
                      <a:endParaRPr sz="18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82" name="Google Shape;282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Schemas and Instances</a:t>
            </a:r>
            <a:endParaRPr/>
          </a:p>
        </p:txBody>
      </p:sp>
      <p:sp>
        <p:nvSpPr>
          <p:cNvPr id="288" name="Google Shape;288;p31"/>
          <p:cNvSpPr txBox="1"/>
          <p:nvPr>
            <p:ph idx="1" type="body"/>
          </p:nvPr>
        </p:nvSpPr>
        <p:spPr>
          <a:xfrm>
            <a:off x="457200" y="12954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/>
              <a:t>Instance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The actual content of the database at a particular point in time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Analogues to the value of a variable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u="sng"/>
              <a:t>Customer  Instance</a:t>
            </a:r>
            <a:endParaRPr/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u="sng"/>
              <a:t>Account Instance</a:t>
            </a:r>
            <a:endParaRPr/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graphicFrame>
        <p:nvGraphicFramePr>
          <p:cNvPr id="289" name="Google Shape;289;p31"/>
          <p:cNvGraphicFramePr/>
          <p:nvPr/>
        </p:nvGraphicFramePr>
        <p:xfrm>
          <a:off x="1475656" y="2780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{2CC0903E-05E9-487A-A2B5-31A9D112849F}</a:tableStyleId>
              </a:tblPr>
              <a:tblGrid>
                <a:gridCol w="864100"/>
                <a:gridCol w="1308050"/>
                <a:gridCol w="1121100"/>
                <a:gridCol w="1583550"/>
                <a:gridCol w="1219200"/>
              </a:tblGrid>
              <a:tr h="33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Name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 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Account#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Aadhaar ID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Mobile#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sunita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6728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91732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123456789034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9830100291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sangeeta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8912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82573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234567890134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7189203928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37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sushila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6617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37456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345678934561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8892210189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290" name="Google Shape;290;p31"/>
          <p:cNvGraphicFramePr/>
          <p:nvPr/>
        </p:nvGraphicFramePr>
        <p:xfrm>
          <a:off x="1524000" y="4724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{2CC0903E-05E9-487A-A2B5-31A9D112849F}</a:tableStyleId>
              </a:tblPr>
              <a:tblGrid>
                <a:gridCol w="1051025"/>
                <a:gridCol w="1387375"/>
                <a:gridCol w="1485450"/>
                <a:gridCol w="1051025"/>
                <a:gridCol w="11211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Account#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Account Type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Interest Rate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Min. Bal.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Balance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91732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Savings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4.0%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5000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7812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82573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Current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0.0%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291800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37456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Term Deposit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6.75%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100000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1" name="Google Shape;291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457200" y="6248400"/>
            <a:ext cx="7772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System Architecture</a:t>
            </a:r>
            <a:endParaRPr sz="3200"/>
          </a:p>
        </p:txBody>
      </p:sp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990600" y="3505200"/>
            <a:ext cx="7696200" cy="2620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98" name="Google Shape;298;p32"/>
          <p:cNvPicPr preferRelativeResize="0"/>
          <p:nvPr/>
        </p:nvPicPr>
        <p:blipFill rotWithShape="1">
          <a:blip r:embed="rId3">
            <a:alphaModFix/>
          </a:blip>
          <a:srcRect b="4476" l="24626" r="25075" t="1195"/>
          <a:stretch/>
        </p:blipFill>
        <p:spPr>
          <a:xfrm>
            <a:off x="179512" y="271948"/>
            <a:ext cx="8854075" cy="5792688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99" name="Google Shape;299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Three-Schema Architecture</a:t>
            </a:r>
            <a:endParaRPr/>
          </a:p>
        </p:txBody>
      </p:sp>
      <p:sp>
        <p:nvSpPr>
          <p:cNvPr id="305" name="Google Shape;305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Defines DBMS schemas at </a:t>
            </a:r>
            <a:r>
              <a:rPr b="1" i="1" lang="en-US" sz="2400"/>
              <a:t>three</a:t>
            </a:r>
            <a:r>
              <a:rPr lang="en-US" sz="2400"/>
              <a:t> levels: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b="1" lang="en-US" sz="2200"/>
              <a:t>Internal schema</a:t>
            </a:r>
            <a:r>
              <a:rPr lang="en-US" sz="2200"/>
              <a:t> at the internal level to describe </a:t>
            </a:r>
            <a:r>
              <a:rPr lang="en-US" sz="2200">
                <a:solidFill>
                  <a:srgbClr val="FF0000"/>
                </a:solidFill>
              </a:rPr>
              <a:t>physical storage structures</a:t>
            </a:r>
            <a:r>
              <a:rPr lang="en-US" sz="2200"/>
              <a:t> and access path.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b="1" lang="en-US" sz="2200"/>
              <a:t>Conceptual schema</a:t>
            </a:r>
            <a:r>
              <a:rPr lang="en-US" sz="2200"/>
              <a:t> at the conceptual level to describe the </a:t>
            </a:r>
            <a:r>
              <a:rPr lang="en-US" sz="2200">
                <a:solidFill>
                  <a:srgbClr val="FF0000"/>
                </a:solidFill>
              </a:rPr>
              <a:t>structure and constraints </a:t>
            </a:r>
            <a:r>
              <a:rPr lang="en-US" sz="2200"/>
              <a:t>for the whole database for a community of users. 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b="1" lang="en-US" sz="2200"/>
              <a:t>External schemas</a:t>
            </a:r>
            <a:r>
              <a:rPr lang="en-US" sz="2200"/>
              <a:t> at the external level to describe the various </a:t>
            </a:r>
            <a:r>
              <a:rPr lang="en-US" sz="2200">
                <a:solidFill>
                  <a:srgbClr val="FF0000"/>
                </a:solidFill>
              </a:rPr>
              <a:t>user views. 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06" name="Google Shape;30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Independence</a:t>
            </a:r>
            <a:endParaRPr/>
          </a:p>
        </p:txBody>
      </p:sp>
      <p:sp>
        <p:nvSpPr>
          <p:cNvPr id="312" name="Google Shape;312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It can be defined as the capacity to change one level of schema without changing the schema at the next higher level.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13" name="Google Shape;31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982806"/>
            <a:ext cx="5996161" cy="3875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319" name="Google Shape;319;p3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608" y="488427"/>
            <a:ext cx="6552728" cy="5313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Independence</a:t>
            </a:r>
            <a:endParaRPr/>
          </a:p>
        </p:txBody>
      </p:sp>
      <p:sp>
        <p:nvSpPr>
          <p:cNvPr id="325" name="Google Shape;325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Logical Data Independence: </a:t>
            </a:r>
            <a:endParaRPr b="1" sz="24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data about database i.e., it stores information about how data is managed inside</a:t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refers to </a:t>
            </a:r>
            <a:r>
              <a:rPr lang="en-US" sz="2000">
                <a:solidFill>
                  <a:srgbClr val="FF0000"/>
                </a:solidFill>
              </a:rPr>
              <a:t>characteristic of being able to change the conceptual schema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–"/>
            </a:pPr>
            <a:r>
              <a:rPr lang="en-US" sz="2000">
                <a:solidFill>
                  <a:srgbClr val="FF0000"/>
                </a:solidFill>
              </a:rPr>
              <a:t>Eg. </a:t>
            </a:r>
            <a:r>
              <a:rPr lang="en-US" sz="2000"/>
              <a:t>Add/modify/delete attribute, merging of records, breaking existing record into two or more, etc</a:t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Thus it allows logical changes to be made to a database without worrying about application program.</a:t>
            </a:r>
            <a:endParaRPr sz="2000">
              <a:solidFill>
                <a:srgbClr val="FF0000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 sz="2400"/>
              <a:t>Physical Data Independence: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defined as the </a:t>
            </a:r>
            <a:r>
              <a:rPr lang="en-US" sz="2000">
                <a:solidFill>
                  <a:srgbClr val="FF0000"/>
                </a:solidFill>
              </a:rPr>
              <a:t>capacity to change the internal schema </a:t>
            </a:r>
            <a:endParaRPr sz="2000">
              <a:solidFill>
                <a:srgbClr val="FF0000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–"/>
            </a:pPr>
            <a:r>
              <a:rPr lang="en-US" sz="2000">
                <a:solidFill>
                  <a:srgbClr val="FF0000"/>
                </a:solidFill>
              </a:rPr>
              <a:t>Eg. </a:t>
            </a:r>
            <a:r>
              <a:rPr lang="en-US" sz="2000"/>
              <a:t>Using a new storage device like hard drive or magnetic tapes, switching different data structures, etc</a:t>
            </a:r>
            <a:endParaRPr sz="2000"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Application program need not to know: Order of data field, Size of record, size of each field, format of data item…..</a:t>
            </a:r>
            <a:endParaRPr/>
          </a:p>
          <a:p>
            <a:pPr indent="-158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26" name="Google Shape;326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Database Administrator</a:t>
            </a:r>
            <a:endParaRPr/>
          </a:p>
        </p:txBody>
      </p:sp>
      <p:sp>
        <p:nvSpPr>
          <p:cNvPr id="332" name="Google Shape;332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Database administrator's duties include: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Developing conceptual schema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Deciding which DBMS to use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Defining the database and loading the database content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Assisting and approving applications and access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Deciding data structure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Back up and recovery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Monitoring actual usage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3" name="Google Shape;333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9" name="Google Shape;339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Diagnosing, troubleshooting, resolving –database related problem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Also deals with database security in addition to user identification, authentication, authorization.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https://www.youtube.com/watch?v=ihQhBpgVdyE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39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346" name="Google Shape;346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rPr lang="en-US"/>
              <a:t>Basic Definitions</a:t>
            </a:r>
            <a:endParaRPr/>
          </a:p>
        </p:txBody>
      </p:sp>
      <p:sp>
        <p:nvSpPr>
          <p:cNvPr id="108" name="Google Shape;108;p4"/>
          <p:cNvSpPr txBox="1"/>
          <p:nvPr>
            <p:ph idx="1" type="body"/>
          </p:nvPr>
        </p:nvSpPr>
        <p:spPr>
          <a:xfrm>
            <a:off x="457200" y="12192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Data: </a:t>
            </a:r>
            <a:r>
              <a:rPr i="1" lang="en-US" sz="2800"/>
              <a:t>unrelated/ isolated facts-entity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Known facts that can be recorded and have an implicit meaning.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Such as : Text, numbers,  images, audio, video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Eg. 25, ”ABC”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Information :   </a:t>
            </a:r>
            <a:r>
              <a:rPr i="1" lang="en-US" sz="2800"/>
              <a:t>Meaningful  and useful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It is processed data on which decisions and actions are based.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Eg. “The age of ABC is 25”</a:t>
            </a:r>
            <a:endParaRPr/>
          </a:p>
          <a:p>
            <a:pPr indent="-1079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09" name="Google Shape;10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rPr lang="en-US"/>
              <a:t>Basic Definitions</a:t>
            </a:r>
            <a:endParaRPr/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457200" y="914400"/>
            <a:ext cx="8229600" cy="49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Database: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collection of related data.</a:t>
            </a:r>
            <a:endParaRPr/>
          </a:p>
          <a:p>
            <a:pPr indent="-1651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 sz="2800"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Database Management System (DBMS):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software package/ system to facilitate the creation and maintenance of a computerized database.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Software that update, add, remove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Eg: College Management System</a:t>
            </a:r>
            <a:endParaRPr/>
          </a:p>
        </p:txBody>
      </p:sp>
      <p:sp>
        <p:nvSpPr>
          <p:cNvPr id="116" name="Google Shape;11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Why Data base?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Attendance – Result Analysis –Whole College Data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Business small-paper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Grow- DBMS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matter small ,big organization, club, government- DBMS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Features of Data in Data base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is well organized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Data  is related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It is stored only once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Many users can access data without difficulty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Types of Databases </a:t>
            </a:r>
            <a:endParaRPr/>
          </a:p>
        </p:txBody>
      </p:sp>
      <p:sp>
        <p:nvSpPr>
          <p:cNvPr id="134" name="Google Shape;134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Centralized database</a:t>
            </a:r>
            <a:r>
              <a:rPr lang="en-US" sz="2400"/>
              <a:t>.(Central library)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Distributed database. </a:t>
            </a:r>
            <a:r>
              <a:rPr lang="en-US" sz="1600"/>
              <a:t>(</a:t>
            </a:r>
            <a:r>
              <a:rPr b="0" i="0" lang="en-US" sz="160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data is distributed among different database systems of an organization</a:t>
            </a:r>
            <a:r>
              <a:rPr lang="en-US" sz="1600"/>
              <a:t>)</a:t>
            </a:r>
            <a:endParaRPr sz="1600"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Personal database.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End-user database.</a:t>
            </a:r>
            <a:r>
              <a:rPr lang="en-US" sz="1800"/>
              <a:t>(real time database)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Commercial database.</a:t>
            </a:r>
            <a:r>
              <a:rPr lang="en-US" sz="2000"/>
              <a:t>(</a:t>
            </a:r>
            <a:r>
              <a:rPr b="0" i="0" lang="en-US" sz="200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massive amount of data</a:t>
            </a:r>
            <a:r>
              <a:rPr lang="en-US" sz="2000"/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NoSQL database.</a:t>
            </a:r>
            <a:r>
              <a:rPr lang="en-US" sz="1800"/>
              <a:t>(not in tabular form)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Relational database</a:t>
            </a:r>
            <a:r>
              <a:rPr lang="en-US" sz="1800"/>
              <a:t>(</a:t>
            </a:r>
            <a:r>
              <a:rPr b="0" i="0" lang="en-US" sz="1800">
                <a:solidFill>
                  <a:srgbClr val="333333"/>
                </a:solidFill>
                <a:latin typeface="Inter"/>
                <a:ea typeface="Inter"/>
                <a:cs typeface="Inter"/>
                <a:sym typeface="Inter"/>
              </a:rPr>
              <a:t>rows(tuple) and columns(attributes), and together forms a table(relation).</a:t>
            </a:r>
            <a:r>
              <a:rPr lang="en-US" sz="1800"/>
              <a:t>)</a:t>
            </a:r>
            <a:endParaRPr sz="4000"/>
          </a:p>
        </p:txBody>
      </p:sp>
      <p:sp>
        <p:nvSpPr>
          <p:cNvPr id="135" name="Google Shape;13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Characteristics of Database Management System</a:t>
            </a:r>
            <a:endParaRPr/>
          </a:p>
        </p:txBody>
      </p:sp>
      <p:sp>
        <p:nvSpPr>
          <p:cNvPr id="141" name="Google Shape;141;p9"/>
          <p:cNvSpPr txBox="1"/>
          <p:nvPr>
            <p:ph idx="1" type="body"/>
          </p:nvPr>
        </p:nvSpPr>
        <p:spPr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Provides </a:t>
            </a:r>
            <a:r>
              <a:rPr lang="en-US" sz="2400">
                <a:solidFill>
                  <a:srgbClr val="FF0000"/>
                </a:solidFill>
              </a:rPr>
              <a:t>security</a:t>
            </a:r>
            <a:r>
              <a:rPr lang="en-US" sz="2400"/>
              <a:t> and removes </a:t>
            </a:r>
            <a:r>
              <a:rPr lang="en-US" sz="2400">
                <a:solidFill>
                  <a:srgbClr val="FF0000"/>
                </a:solidFill>
              </a:rPr>
              <a:t>redundancy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Self-describing</a:t>
            </a:r>
            <a:r>
              <a:rPr lang="en-US" sz="2400"/>
              <a:t> nature of a database system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Insulation</a:t>
            </a:r>
            <a:r>
              <a:rPr lang="en-US" sz="2400"/>
              <a:t> between programs and data abstraction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Support of </a:t>
            </a:r>
            <a:r>
              <a:rPr lang="en-US" sz="2400">
                <a:solidFill>
                  <a:srgbClr val="FF0000"/>
                </a:solidFill>
              </a:rPr>
              <a:t>multiple views </a:t>
            </a:r>
            <a:r>
              <a:rPr lang="en-US" sz="2400"/>
              <a:t>of the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Control of </a:t>
            </a:r>
            <a:r>
              <a:rPr lang="en-US" sz="2400">
                <a:solidFill>
                  <a:srgbClr val="FF0000"/>
                </a:solidFill>
              </a:rPr>
              <a:t>data redundancy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Enforcement of </a:t>
            </a:r>
            <a:r>
              <a:rPr lang="en-US" sz="2400">
                <a:solidFill>
                  <a:srgbClr val="FF0000"/>
                </a:solidFill>
              </a:rPr>
              <a:t>integrity constraints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Restriction of </a:t>
            </a:r>
            <a:r>
              <a:rPr lang="en-US" sz="2400">
                <a:solidFill>
                  <a:srgbClr val="FF0000"/>
                </a:solidFill>
              </a:rPr>
              <a:t>unauthorized access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follows the </a:t>
            </a:r>
            <a:r>
              <a:rPr lang="en-US" sz="2400">
                <a:solidFill>
                  <a:srgbClr val="FF0000"/>
                </a:solidFill>
              </a:rPr>
              <a:t>ACID</a:t>
            </a:r>
            <a:r>
              <a:rPr lang="en-US" sz="2400"/>
              <a:t> concept ( Atomicity, Consistency, Isolation, and Durability).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DBMS supports </a:t>
            </a:r>
            <a:r>
              <a:rPr lang="en-US" sz="2400">
                <a:solidFill>
                  <a:srgbClr val="FF0000"/>
                </a:solidFill>
              </a:rPr>
              <a:t>multi-user environment </a:t>
            </a:r>
            <a:r>
              <a:rPr lang="en-US" sz="2400"/>
              <a:t>that allows users to access and manipulate data in parallel.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42" name="Google Shape;142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co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