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8"/>
  </p:notesMasterIdLst>
  <p:handoutMasterIdLst>
    <p:handoutMasterId r:id="rId39"/>
  </p:handoutMasterIdLst>
  <p:sldIdLst>
    <p:sldId id="379" r:id="rId2"/>
    <p:sldId id="475" r:id="rId3"/>
    <p:sldId id="442" r:id="rId4"/>
    <p:sldId id="476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DE90-6B8A-4D43-A017-0BFA229F3688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07E7-375A-4D8A-A19D-829412253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AF1BE2-7164-42AC-9104-14EA91252591}" type="datetimeFigureOut">
              <a:rPr lang="en-US"/>
              <a:pPr>
                <a:defRPr/>
              </a:pPr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7971CBD-3338-4516-8996-5E4546CCE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2/7/2024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A1595-06D9-4DEE-BDE7-7D7733BF8E68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E2FCEC-A0A3-4FF4-92B4-9F7E74C07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2D74F-73E5-4D0D-9F22-C917217F6FBF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4C2E-ACA3-45E9-BFB3-93865EE60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80BEE-647A-4B1F-9A97-1B6EAAD6C6B4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4C14-EA1F-4EFD-8013-89764AED0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8DE4E-B254-48DF-A9F7-572E92B802C4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FB5D-0062-414A-A2B8-5F6EDBCE5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F880-7407-43DD-9654-9024187288A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D6CD-7043-4CEB-A192-C2A0CA343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674BE-CA8B-47A3-8D95-ACEB0D466068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2DFA1-E708-4482-BF90-01D1C417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9E35-8D98-4CC1-A307-9D64A1050C7C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A350-2E47-4014-9959-9196E820F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ACCB-86A3-41E9-8DBC-EFB7A8D1D859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0BA7-F599-410D-9628-18CB08BE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5DFD-E311-4EB8-8D10-034058519626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EFCE-8473-4EE4-8CEE-6CDC859F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1E7C-DE82-444F-9410-EBAB361FA66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9D82-16D7-4D6F-805C-B4002A046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4562-568C-4514-BDC3-A51F0F42ED3D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728-DC5F-452A-A414-26DA9D70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6452F1B-A354-4BE1-8761-9999C50D4119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ALGORITHMS AND COMPLEXITY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A4FBB02-3638-4EA7-8522-33E9CED07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0" r:id="rId2"/>
    <p:sldLayoutId id="2147483828" r:id="rId3"/>
    <p:sldLayoutId id="2147483821" r:id="rId4"/>
    <p:sldLayoutId id="2147483822" r:id="rId5"/>
    <p:sldLayoutId id="2147483823" r:id="rId6"/>
    <p:sldLayoutId id="2147483824" r:id="rId7"/>
    <p:sldLayoutId id="2147483829" r:id="rId8"/>
    <p:sldLayoutId id="2147483830" r:id="rId9"/>
    <p:sldLayoutId id="2147483825" r:id="rId10"/>
    <p:sldLayoutId id="2147483826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315200" cy="17526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 BLACK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 at the root of the red-black tree:</a:t>
            </a:r>
          </a:p>
          <a:p>
            <a:pPr lvl="1">
              <a:buFont typeface="Times New Roman" charset="0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- 1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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n+1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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/2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2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+ 1)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Thus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0FE0A-C8F8-4EC3-A245-168965C84A9C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sym typeface="Symbol" pitchFamily="18" charset="2"/>
              </a:rPr>
              <a:t>RB Trees: Worst-Case Time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 we’ve proved that a red-black tree has </a:t>
            </a:r>
            <a:b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height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Corollary: These operations take 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time: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Minimum(), Maximum()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Successor(), Predecessor()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Search()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Insert() and Delete():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Will also take 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time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But will need special care since they modify tree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F857C-347F-4A53-B525-F21B6203D214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ALGORITHMS AND COMPLEXITY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An Example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Color this tree: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1676400"/>
            <a:ext cx="4191000" cy="2286000"/>
            <a:chOff x="2016" y="1248"/>
            <a:chExt cx="2640" cy="1440"/>
          </a:xfrm>
        </p:grpSpPr>
        <p:sp>
          <p:nvSpPr>
            <p:cNvPr id="1013765" name="Oval 5"/>
            <p:cNvSpPr>
              <a:spLocks noChangeArrowheads="1"/>
            </p:cNvSpPr>
            <p:nvPr/>
          </p:nvSpPr>
          <p:spPr bwMode="auto">
            <a:xfrm>
              <a:off x="2928" y="1248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1013766" name="Oval 6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1013767" name="Oval 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1013768" name="Oval 8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12</a:t>
              </a:r>
            </a:p>
          </p:txBody>
        </p:sp>
        <p:sp>
          <p:nvSpPr>
            <p:cNvPr id="1013769" name="Oval 9"/>
            <p:cNvSpPr>
              <a:spLocks noChangeArrowheads="1"/>
            </p:cNvSpPr>
            <p:nvPr/>
          </p:nvSpPr>
          <p:spPr bwMode="auto">
            <a:xfrm>
              <a:off x="2016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0" name="Oval 10"/>
            <p:cNvSpPr>
              <a:spLocks noChangeArrowheads="1"/>
            </p:cNvSpPr>
            <p:nvPr/>
          </p:nvSpPr>
          <p:spPr bwMode="auto">
            <a:xfrm>
              <a:off x="2688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1" name="Oval 11"/>
            <p:cNvSpPr>
              <a:spLocks noChangeArrowheads="1"/>
            </p:cNvSpPr>
            <p:nvPr/>
          </p:nvSpPr>
          <p:spPr bwMode="auto">
            <a:xfrm>
              <a:off x="3360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2" name="Oval 12"/>
            <p:cNvSpPr>
              <a:spLocks noChangeArrowheads="1"/>
            </p:cNvSpPr>
            <p:nvPr/>
          </p:nvSpPr>
          <p:spPr bwMode="auto">
            <a:xfrm>
              <a:off x="3840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3" name="Oval 13"/>
            <p:cNvSpPr>
              <a:spLocks noChangeArrowheads="1"/>
            </p:cNvSpPr>
            <p:nvPr/>
          </p:nvSpPr>
          <p:spPr bwMode="auto">
            <a:xfrm>
              <a:off x="4512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13774" name="AutoShape 14"/>
            <p:cNvCxnSpPr>
              <a:cxnSpLocks noChangeShapeType="1"/>
              <a:stCxn id="1013769" idx="7"/>
              <a:endCxn id="1013766" idx="3"/>
            </p:cNvCxnSpPr>
            <p:nvPr/>
          </p:nvCxnSpPr>
          <p:spPr bwMode="auto">
            <a:xfrm flipV="1">
              <a:off x="2139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5" name="AutoShape 15"/>
            <p:cNvCxnSpPr>
              <a:cxnSpLocks noChangeShapeType="1"/>
              <a:stCxn id="1013766" idx="5"/>
              <a:endCxn id="1013770" idx="1"/>
            </p:cNvCxnSpPr>
            <p:nvPr/>
          </p:nvCxnSpPr>
          <p:spPr bwMode="auto">
            <a:xfrm>
              <a:off x="2543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6" name="AutoShape 16"/>
            <p:cNvCxnSpPr>
              <a:cxnSpLocks noChangeShapeType="1"/>
              <a:stCxn id="1013767" idx="3"/>
              <a:endCxn id="1013771" idx="7"/>
            </p:cNvCxnSpPr>
            <p:nvPr/>
          </p:nvCxnSpPr>
          <p:spPr bwMode="auto">
            <a:xfrm flipH="1">
              <a:off x="3483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7" name="AutoShape 17"/>
            <p:cNvCxnSpPr>
              <a:cxnSpLocks noChangeShapeType="1"/>
              <a:stCxn id="1013768" idx="3"/>
              <a:endCxn id="1013772" idx="7"/>
            </p:cNvCxnSpPr>
            <p:nvPr/>
          </p:nvCxnSpPr>
          <p:spPr bwMode="auto">
            <a:xfrm flipH="1">
              <a:off x="3963" y="2408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8" name="AutoShape 18"/>
            <p:cNvCxnSpPr>
              <a:cxnSpLocks noChangeShapeType="1"/>
              <a:stCxn id="1013768" idx="5"/>
              <a:endCxn id="1013773" idx="1"/>
            </p:cNvCxnSpPr>
            <p:nvPr/>
          </p:nvCxnSpPr>
          <p:spPr bwMode="auto">
            <a:xfrm>
              <a:off x="4367" y="2408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9" name="AutoShape 19"/>
            <p:cNvCxnSpPr>
              <a:cxnSpLocks noChangeShapeType="1"/>
              <a:stCxn id="1013767" idx="1"/>
              <a:endCxn id="1013765" idx="5"/>
            </p:cNvCxnSpPr>
            <p:nvPr/>
          </p:nvCxnSpPr>
          <p:spPr bwMode="auto">
            <a:xfrm flipH="1" flipV="1">
              <a:off x="3215" y="1544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80" name="AutoShape 20"/>
            <p:cNvCxnSpPr>
              <a:cxnSpLocks noChangeShapeType="1"/>
              <a:stCxn id="1013765" idx="3"/>
              <a:endCxn id="1013766" idx="7"/>
            </p:cNvCxnSpPr>
            <p:nvPr/>
          </p:nvCxnSpPr>
          <p:spPr bwMode="auto">
            <a:xfrm flipH="1">
              <a:off x="2543" y="1544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81" name="AutoShape 21"/>
            <p:cNvCxnSpPr>
              <a:cxnSpLocks noChangeShapeType="1"/>
              <a:stCxn id="1013767" idx="5"/>
              <a:endCxn id="1013768" idx="1"/>
            </p:cNvCxnSpPr>
            <p:nvPr/>
          </p:nvCxnSpPr>
          <p:spPr bwMode="auto">
            <a:xfrm>
              <a:off x="3887" y="1976"/>
              <a:ext cx="242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19600" y="1676400"/>
            <a:ext cx="3429000" cy="1905000"/>
            <a:chOff x="2784" y="1056"/>
            <a:chExt cx="2160" cy="1200"/>
          </a:xfrm>
        </p:grpSpPr>
        <p:sp>
          <p:nvSpPr>
            <p:cNvPr id="1013783" name="Oval 23"/>
            <p:cNvSpPr>
              <a:spLocks noChangeArrowheads="1"/>
            </p:cNvSpPr>
            <p:nvPr/>
          </p:nvSpPr>
          <p:spPr bwMode="auto">
            <a:xfrm>
              <a:off x="4608" y="1920"/>
              <a:ext cx="336" cy="336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Courier New" pitchFamily="49" charset="0"/>
                </a:rPr>
                <a:t>12</a:t>
              </a:r>
            </a:p>
          </p:txBody>
        </p:sp>
        <p:sp>
          <p:nvSpPr>
            <p:cNvPr id="1013784" name="Oval 24"/>
            <p:cNvSpPr>
              <a:spLocks noChangeArrowheads="1"/>
            </p:cNvSpPr>
            <p:nvPr/>
          </p:nvSpPr>
          <p:spPr bwMode="auto">
            <a:xfrm>
              <a:off x="2784" y="1488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1013785" name="Oval 25"/>
            <p:cNvSpPr>
              <a:spLocks noChangeArrowheads="1"/>
            </p:cNvSpPr>
            <p:nvPr/>
          </p:nvSpPr>
          <p:spPr bwMode="auto">
            <a:xfrm>
              <a:off x="4128" y="1488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9</a:t>
              </a:r>
            </a:p>
          </p:txBody>
        </p:sp>
        <p:sp>
          <p:nvSpPr>
            <p:cNvPr id="1013786" name="Oval 26"/>
            <p:cNvSpPr>
              <a:spLocks noChangeArrowheads="1"/>
            </p:cNvSpPr>
            <p:nvPr/>
          </p:nvSpPr>
          <p:spPr bwMode="auto">
            <a:xfrm>
              <a:off x="345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7</a:t>
              </a:r>
            </a:p>
          </p:txBody>
        </p:sp>
      </p:grpSp>
      <p:sp>
        <p:nvSpPr>
          <p:cNvPr id="1013787" name="Rectangle 27"/>
          <p:cNvSpPr>
            <a:spLocks noChangeArrowheads="1"/>
          </p:cNvSpPr>
          <p:nvPr/>
        </p:nvSpPr>
        <p:spPr bwMode="auto">
          <a:xfrm>
            <a:off x="228600" y="3581400"/>
            <a:ext cx="6248400" cy="26765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Red-black properties:</a:t>
            </a:r>
          </a:p>
          <a:p>
            <a:r>
              <a:rPr lang="en-US" sz="2400" i="0" dirty="0">
                <a:latin typeface="Times New Roman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charset="0"/>
              </a:rPr>
              <a:t>4. 	Every path from node to descendent leaf</a:t>
            </a:r>
            <a:br>
              <a:rPr lang="en-US" sz="2400" i="0" dirty="0">
                <a:latin typeface="Times New Roman" charset="0"/>
              </a:rPr>
            </a:br>
            <a:r>
              <a:rPr lang="en-US" sz="24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B812CA-7A5B-4926-88CB-B46E1E1CB90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8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  <a:endParaRPr 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1676400"/>
            <a:ext cx="4191000" cy="2286000"/>
            <a:chOff x="2544" y="1056"/>
            <a:chExt cx="2640" cy="1440"/>
          </a:xfrm>
        </p:grpSpPr>
        <p:sp>
          <p:nvSpPr>
            <p:cNvPr id="1014789" name="Oval 5"/>
            <p:cNvSpPr>
              <a:spLocks noChangeArrowheads="1"/>
            </p:cNvSpPr>
            <p:nvPr/>
          </p:nvSpPr>
          <p:spPr bwMode="auto">
            <a:xfrm>
              <a:off x="2544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0" name="Oval 6"/>
            <p:cNvSpPr>
              <a:spLocks noChangeArrowheads="1"/>
            </p:cNvSpPr>
            <p:nvPr/>
          </p:nvSpPr>
          <p:spPr bwMode="auto">
            <a:xfrm>
              <a:off x="3216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1" name="Oval 7"/>
            <p:cNvSpPr>
              <a:spLocks noChangeArrowheads="1"/>
            </p:cNvSpPr>
            <p:nvPr/>
          </p:nvSpPr>
          <p:spPr bwMode="auto">
            <a:xfrm>
              <a:off x="3888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2" name="Oval 8"/>
            <p:cNvSpPr>
              <a:spLocks noChangeArrowheads="1"/>
            </p:cNvSpPr>
            <p:nvPr/>
          </p:nvSpPr>
          <p:spPr bwMode="auto">
            <a:xfrm>
              <a:off x="4368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3" name="Oval 9"/>
            <p:cNvSpPr>
              <a:spLocks noChangeArrowheads="1"/>
            </p:cNvSpPr>
            <p:nvPr/>
          </p:nvSpPr>
          <p:spPr bwMode="auto">
            <a:xfrm>
              <a:off x="5040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14794" name="AutoShape 10"/>
            <p:cNvCxnSpPr>
              <a:cxnSpLocks noChangeShapeType="1"/>
              <a:stCxn id="1014789" idx="7"/>
            </p:cNvCxnSpPr>
            <p:nvPr/>
          </p:nvCxnSpPr>
          <p:spPr bwMode="auto">
            <a:xfrm flipV="1">
              <a:off x="2667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5" name="AutoShape 11"/>
            <p:cNvCxnSpPr>
              <a:cxnSpLocks noChangeShapeType="1"/>
              <a:endCxn id="1014790" idx="1"/>
            </p:cNvCxnSpPr>
            <p:nvPr/>
          </p:nvCxnSpPr>
          <p:spPr bwMode="auto">
            <a:xfrm>
              <a:off x="3071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6" name="AutoShape 12"/>
            <p:cNvCxnSpPr>
              <a:cxnSpLocks noChangeShapeType="1"/>
              <a:endCxn id="1014791" idx="7"/>
            </p:cNvCxnSpPr>
            <p:nvPr/>
          </p:nvCxnSpPr>
          <p:spPr bwMode="auto">
            <a:xfrm flipH="1">
              <a:off x="4011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7" name="AutoShape 13"/>
            <p:cNvCxnSpPr>
              <a:cxnSpLocks noChangeShapeType="1"/>
              <a:endCxn id="1014792" idx="7"/>
            </p:cNvCxnSpPr>
            <p:nvPr/>
          </p:nvCxnSpPr>
          <p:spPr bwMode="auto">
            <a:xfrm flipH="1">
              <a:off x="4491" y="221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8" name="AutoShape 14"/>
            <p:cNvCxnSpPr>
              <a:cxnSpLocks noChangeShapeType="1"/>
              <a:endCxn id="1014793" idx="1"/>
            </p:cNvCxnSpPr>
            <p:nvPr/>
          </p:nvCxnSpPr>
          <p:spPr bwMode="auto">
            <a:xfrm>
              <a:off x="4895" y="221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9" name="AutoShape 15"/>
            <p:cNvCxnSpPr>
              <a:cxnSpLocks noChangeShapeType="1"/>
            </p:cNvCxnSpPr>
            <p:nvPr/>
          </p:nvCxnSpPr>
          <p:spPr bwMode="auto">
            <a:xfrm flipH="1" flipV="1">
              <a:off x="3743" y="1352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800" name="AutoShape 16"/>
            <p:cNvCxnSpPr>
              <a:cxnSpLocks noChangeShapeType="1"/>
            </p:cNvCxnSpPr>
            <p:nvPr/>
          </p:nvCxnSpPr>
          <p:spPr bwMode="auto">
            <a:xfrm flipH="1">
              <a:off x="3071" y="1352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801" name="AutoShape 17"/>
            <p:cNvCxnSpPr>
              <a:cxnSpLocks noChangeShapeType="1"/>
            </p:cNvCxnSpPr>
            <p:nvPr/>
          </p:nvCxnSpPr>
          <p:spPr bwMode="auto">
            <a:xfrm>
              <a:off x="4415" y="1784"/>
              <a:ext cx="242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1056"/>
              <a:ext cx="2160" cy="1200"/>
              <a:chOff x="2784" y="1056"/>
              <a:chExt cx="2160" cy="1200"/>
            </a:xfrm>
          </p:grpSpPr>
          <p:sp>
            <p:nvSpPr>
              <p:cNvPr id="1014803" name="Oval 19"/>
              <p:cNvSpPr>
                <a:spLocks noChangeArrowheads="1"/>
              </p:cNvSpPr>
              <p:nvPr/>
            </p:nvSpPr>
            <p:spPr bwMode="auto">
              <a:xfrm>
                <a:off x="4608" y="1920"/>
                <a:ext cx="336" cy="336"/>
              </a:xfrm>
              <a:prstGeom prst="ellipse">
                <a:avLst/>
              </a:prstGeom>
              <a:solidFill>
                <a:srgbClr val="FFFFFF"/>
              </a:solidFill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solidFill>
                      <a:schemeClr val="tx2"/>
                    </a:solidFill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1014804" name="Oval 20"/>
              <p:cNvSpPr>
                <a:spLocks noChangeArrowheads="1"/>
              </p:cNvSpPr>
              <p:nvPr/>
            </p:nvSpPr>
            <p:spPr bwMode="auto">
              <a:xfrm>
                <a:off x="2784" y="148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014805" name="Oval 21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014806" name="Oval 22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Courier New" pitchFamily="49" charset="0"/>
                  </a:rPr>
                  <a:t>7</a:t>
                </a:r>
              </a:p>
            </p:txBody>
          </p:sp>
        </p:grpSp>
      </p:grpSp>
      <p:sp>
        <p:nvSpPr>
          <p:cNvPr id="1014807" name="Rectangle 23"/>
          <p:cNvSpPr>
            <a:spLocks noChangeArrowheads="1"/>
          </p:cNvSpPr>
          <p:nvPr/>
        </p:nvSpPr>
        <p:spPr bwMode="auto">
          <a:xfrm>
            <a:off x="228600" y="37338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charset="0"/>
              </a:rPr>
              <a:t>1.	Every node is either red or black</a:t>
            </a:r>
          </a:p>
          <a:p>
            <a:r>
              <a:rPr lang="en-US" sz="2400" i="0">
                <a:latin typeface="Times New Roman" charset="0"/>
              </a:rPr>
              <a:t>2.	Every leaf (NULL pointer) is black</a:t>
            </a:r>
          </a:p>
          <a:p>
            <a:r>
              <a:rPr lang="en-US" sz="2400" i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charset="0"/>
              </a:rPr>
              <a:t>4. 	Every path from node to descendent leaf</a:t>
            </a:r>
            <a:br>
              <a:rPr lang="en-US" sz="2400" i="0">
                <a:latin typeface="Times New Roman" charset="0"/>
              </a:rPr>
            </a:br>
            <a:r>
              <a:rPr lang="en-US" sz="2400" i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>
                <a:latin typeface="Times New Roman" charset="0"/>
              </a:rPr>
              <a:t>5. 	The root is always black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197D6F-F0BE-4F46-9194-22B203442C98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8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 </a:t>
            </a:r>
            <a:br>
              <a:rPr lang="en-US" i="1">
                <a:solidFill>
                  <a:schemeClr val="accent1"/>
                </a:solidFill>
              </a:rPr>
            </a:br>
            <a:r>
              <a:rPr lang="en-US" i="1">
                <a:solidFill>
                  <a:schemeClr val="accent1"/>
                </a:solidFill>
              </a:rPr>
              <a:t>should it be?</a:t>
            </a:r>
            <a:endParaRPr lang="en-US"/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5812" name="Oval 4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3" name="Oval 5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4" name="Oval 6"/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5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5816" name="AutoShape 8"/>
          <p:cNvCxnSpPr>
            <a:cxnSpLocks noChangeShapeType="1"/>
            <a:stCxn id="1015812" idx="7"/>
            <a:endCxn id="1015825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17" name="AutoShape 9"/>
          <p:cNvCxnSpPr>
            <a:cxnSpLocks noChangeShapeType="1"/>
            <a:stCxn id="1015825" idx="5"/>
            <a:endCxn id="1015813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18" name="AutoShape 10"/>
          <p:cNvCxnSpPr>
            <a:cxnSpLocks noChangeShapeType="1"/>
            <a:stCxn id="1015826" idx="3"/>
            <a:endCxn id="1015828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19" name="AutoShape 11"/>
          <p:cNvCxnSpPr>
            <a:cxnSpLocks noChangeShapeType="1"/>
            <a:stCxn id="1015824" idx="3"/>
            <a:endCxn id="1015814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0" name="AutoShape 12"/>
          <p:cNvCxnSpPr>
            <a:cxnSpLocks noChangeShapeType="1"/>
            <a:stCxn id="1015824" idx="5"/>
            <a:endCxn id="1015815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1" name="AutoShape 13"/>
          <p:cNvCxnSpPr>
            <a:cxnSpLocks noChangeShapeType="1"/>
            <a:stCxn id="1015826" idx="1"/>
            <a:endCxn id="1015827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2" name="AutoShape 14"/>
          <p:cNvCxnSpPr>
            <a:cxnSpLocks noChangeShapeType="1"/>
            <a:stCxn id="1015827" idx="3"/>
            <a:endCxn id="1015825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3" name="AutoShape 15"/>
          <p:cNvCxnSpPr>
            <a:cxnSpLocks noChangeShapeType="1"/>
            <a:stCxn id="1015826" idx="5"/>
            <a:endCxn id="1015824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5824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5825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5826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5827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5828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5829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0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5831" name="AutoShape 23"/>
          <p:cNvCxnSpPr>
            <a:cxnSpLocks noChangeShapeType="1"/>
            <a:stCxn id="1015828" idx="3"/>
            <a:endCxn id="1015829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32" name="AutoShape 24"/>
          <p:cNvCxnSpPr>
            <a:cxnSpLocks noChangeShapeType="1"/>
            <a:stCxn id="1015828" idx="5"/>
            <a:endCxn id="1015830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5833" name="Rectangle 25"/>
          <p:cNvSpPr>
            <a:spLocks noChangeArrowheads="1"/>
          </p:cNvSpPr>
          <p:nvPr/>
        </p:nvSpPr>
        <p:spPr bwMode="auto">
          <a:xfrm>
            <a:off x="152400" y="39624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charset="0"/>
              </a:rPr>
              <a:t>1.	Every node is either red or black</a:t>
            </a:r>
          </a:p>
          <a:p>
            <a:r>
              <a:rPr lang="en-US" sz="2400" i="0">
                <a:latin typeface="Times New Roman" charset="0"/>
              </a:rPr>
              <a:t>2.	Every leaf (NULL pointer) is black</a:t>
            </a:r>
          </a:p>
          <a:p>
            <a:r>
              <a:rPr lang="en-US" sz="2400" i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charset="0"/>
              </a:rPr>
              <a:t>4. 	Every path from node to descendent leaf</a:t>
            </a:r>
            <a:br>
              <a:rPr lang="en-US" sz="2400" i="0">
                <a:latin typeface="Times New Roman" charset="0"/>
              </a:rPr>
            </a:br>
            <a:r>
              <a:rPr lang="en-US" sz="2400" i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>
                <a:latin typeface="Times New Roman" charset="0"/>
              </a:rPr>
              <a:t>5. 	The root is always black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A43F9-EF43-47D5-A1C4-E2A5C133DB95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8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 </a:t>
            </a:r>
            <a:br>
              <a:rPr lang="en-US" i="1">
                <a:solidFill>
                  <a:schemeClr val="accent1"/>
                </a:solidFill>
              </a:rPr>
            </a:br>
            <a:r>
              <a:rPr lang="en-US" i="1">
                <a:solidFill>
                  <a:schemeClr val="accent1"/>
                </a:solidFill>
              </a:rPr>
              <a:t>should it be?</a:t>
            </a:r>
            <a:endParaRPr lang="en-US"/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6836" name="Oval 4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37" name="Oval 5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38" name="Oval 6"/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39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6840" name="AutoShape 8"/>
          <p:cNvCxnSpPr>
            <a:cxnSpLocks noChangeShapeType="1"/>
            <a:stCxn id="1016836" idx="7"/>
            <a:endCxn id="1016849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1" name="AutoShape 9"/>
          <p:cNvCxnSpPr>
            <a:cxnSpLocks noChangeShapeType="1"/>
            <a:stCxn id="1016849" idx="5"/>
            <a:endCxn id="1016837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2" name="AutoShape 10"/>
          <p:cNvCxnSpPr>
            <a:cxnSpLocks noChangeShapeType="1"/>
            <a:stCxn id="1016850" idx="3"/>
            <a:endCxn id="1016852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3" name="AutoShape 11"/>
          <p:cNvCxnSpPr>
            <a:cxnSpLocks noChangeShapeType="1"/>
            <a:stCxn id="1016848" idx="3"/>
            <a:endCxn id="1016838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4" name="AutoShape 12"/>
          <p:cNvCxnSpPr>
            <a:cxnSpLocks noChangeShapeType="1"/>
            <a:stCxn id="1016848" idx="5"/>
            <a:endCxn id="1016839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5" name="AutoShape 13"/>
          <p:cNvCxnSpPr>
            <a:cxnSpLocks noChangeShapeType="1"/>
            <a:stCxn id="1016850" idx="1"/>
            <a:endCxn id="1016851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6" name="AutoShape 14"/>
          <p:cNvCxnSpPr>
            <a:cxnSpLocks noChangeShapeType="1"/>
            <a:stCxn id="1016851" idx="3"/>
            <a:endCxn id="1016849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7" name="AutoShape 15"/>
          <p:cNvCxnSpPr>
            <a:cxnSpLocks noChangeShapeType="1"/>
            <a:stCxn id="1016850" idx="5"/>
            <a:endCxn id="1016848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6848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6849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6850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6851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6852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6853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54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6855" name="AutoShape 23"/>
          <p:cNvCxnSpPr>
            <a:cxnSpLocks noChangeShapeType="1"/>
            <a:stCxn id="1016852" idx="3"/>
            <a:endCxn id="1016853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56" name="AutoShape 24"/>
          <p:cNvCxnSpPr>
            <a:cxnSpLocks noChangeShapeType="1"/>
            <a:stCxn id="1016852" idx="5"/>
            <a:endCxn id="1016854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6857" name="Rectangle 25"/>
          <p:cNvSpPr>
            <a:spLocks noChangeArrowheads="1"/>
          </p:cNvSpPr>
          <p:nvPr/>
        </p:nvSpPr>
        <p:spPr bwMode="auto">
          <a:xfrm>
            <a:off x="76200" y="4191000"/>
            <a:ext cx="62484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7106F-2881-4F97-8FCC-93BB7623879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11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  <a:endParaRPr lang="en-US" dirty="0"/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0" y="4038600"/>
            <a:ext cx="56388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17861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62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63" name="Oval 7"/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64" name="Oval 8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7865" name="AutoShape 9"/>
          <p:cNvCxnSpPr>
            <a:cxnSpLocks noChangeShapeType="1"/>
            <a:stCxn id="1017861" idx="7"/>
            <a:endCxn id="1017874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6" name="AutoShape 10"/>
          <p:cNvCxnSpPr>
            <a:cxnSpLocks noChangeShapeType="1"/>
            <a:stCxn id="1017874" idx="5"/>
            <a:endCxn id="1017862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7" name="AutoShape 11"/>
          <p:cNvCxnSpPr>
            <a:cxnSpLocks noChangeShapeType="1"/>
            <a:stCxn id="1017875" idx="3"/>
            <a:endCxn id="1017877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8" name="AutoShape 12"/>
          <p:cNvCxnSpPr>
            <a:cxnSpLocks noChangeShapeType="1"/>
            <a:stCxn id="1017873" idx="3"/>
            <a:endCxn id="1017863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9" name="AutoShape 13"/>
          <p:cNvCxnSpPr>
            <a:cxnSpLocks noChangeShapeType="1"/>
            <a:stCxn id="1017873" idx="5"/>
            <a:endCxn id="1017864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70" name="AutoShape 14"/>
          <p:cNvCxnSpPr>
            <a:cxnSpLocks noChangeShapeType="1"/>
            <a:stCxn id="1017875" idx="1"/>
            <a:endCxn id="1017876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71" name="AutoShape 15"/>
          <p:cNvCxnSpPr>
            <a:cxnSpLocks noChangeShapeType="1"/>
            <a:stCxn id="1017876" idx="3"/>
            <a:endCxn id="1017874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72" name="AutoShape 16"/>
          <p:cNvCxnSpPr>
            <a:cxnSpLocks noChangeShapeType="1"/>
            <a:stCxn id="1017875" idx="5"/>
            <a:endCxn id="1017873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7873" name="Oval 17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7874" name="Oval 18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7875" name="Oval 19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7876" name="Oval 20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7877" name="Oval 21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7878" name="Oval 22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79" name="Oval 23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7880" name="AutoShape 24"/>
          <p:cNvCxnSpPr>
            <a:cxnSpLocks noChangeShapeType="1"/>
            <a:stCxn id="1017877" idx="3"/>
            <a:endCxn id="1017878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81" name="AutoShape 25"/>
          <p:cNvCxnSpPr>
            <a:cxnSpLocks noChangeShapeType="1"/>
            <a:stCxn id="1017877" idx="5"/>
            <a:endCxn id="1017879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19A5FE-FCBA-4985-A17D-D15B3F105D6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11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color?</a:t>
            </a:r>
            <a:endParaRPr lang="en-US" dirty="0"/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228600" y="4038600"/>
            <a:ext cx="54102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18885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886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887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8888" name="AutoShape 8"/>
          <p:cNvCxnSpPr>
            <a:cxnSpLocks noChangeShapeType="1"/>
            <a:stCxn id="1018885" idx="7"/>
            <a:endCxn id="1018897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89" name="AutoShape 9"/>
          <p:cNvCxnSpPr>
            <a:cxnSpLocks noChangeShapeType="1"/>
            <a:stCxn id="1018897" idx="5"/>
            <a:endCxn id="1018886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0" name="AutoShape 10"/>
          <p:cNvCxnSpPr>
            <a:cxnSpLocks noChangeShapeType="1"/>
            <a:stCxn id="1018898" idx="3"/>
            <a:endCxn id="1018900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1" name="AutoShape 11"/>
          <p:cNvCxnSpPr>
            <a:cxnSpLocks noChangeShapeType="1"/>
            <a:stCxn id="1018896" idx="3"/>
            <a:endCxn id="1018905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2" name="AutoShape 12"/>
          <p:cNvCxnSpPr>
            <a:cxnSpLocks noChangeShapeType="1"/>
            <a:stCxn id="1018896" idx="5"/>
            <a:endCxn id="1018887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3" name="AutoShape 13"/>
          <p:cNvCxnSpPr>
            <a:cxnSpLocks noChangeShapeType="1"/>
            <a:stCxn id="1018898" idx="1"/>
            <a:endCxn id="1018899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4" name="AutoShape 14"/>
          <p:cNvCxnSpPr>
            <a:cxnSpLocks noChangeShapeType="1"/>
            <a:stCxn id="1018899" idx="3"/>
            <a:endCxn id="1018897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5" name="AutoShape 15"/>
          <p:cNvCxnSpPr>
            <a:cxnSpLocks noChangeShapeType="1"/>
            <a:stCxn id="1018898" idx="5"/>
            <a:endCxn id="1018896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8896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8897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8898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8899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8900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8901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902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8903" name="AutoShape 23"/>
          <p:cNvCxnSpPr>
            <a:cxnSpLocks noChangeShapeType="1"/>
            <a:stCxn id="1018900" idx="3"/>
            <a:endCxn id="1018901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904" name="AutoShape 24"/>
          <p:cNvCxnSpPr>
            <a:cxnSpLocks noChangeShapeType="1"/>
            <a:stCxn id="1018900" idx="5"/>
            <a:endCxn id="1018902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8905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18906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907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8908" name="AutoShape 28"/>
          <p:cNvCxnSpPr>
            <a:cxnSpLocks noChangeShapeType="1"/>
            <a:stCxn id="1018905" idx="3"/>
            <a:endCxn id="1018906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909" name="AutoShape 29"/>
          <p:cNvCxnSpPr>
            <a:cxnSpLocks noChangeShapeType="1"/>
            <a:stCxn id="1018905" idx="5"/>
            <a:endCxn id="1018907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EEC76D-B6C0-4154-83E7-13491B4C5267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11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/>
              <a:t>Can’t be red! (#3)</a:t>
            </a:r>
          </a:p>
          <a:p>
            <a:pPr lvl="2"/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76200" y="4019252"/>
            <a:ext cx="55626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19909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10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11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9912" name="AutoShape 8"/>
          <p:cNvCxnSpPr>
            <a:cxnSpLocks noChangeShapeType="1"/>
            <a:stCxn id="1019909" idx="7"/>
            <a:endCxn id="1019921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3" name="AutoShape 9"/>
          <p:cNvCxnSpPr>
            <a:cxnSpLocks noChangeShapeType="1"/>
            <a:stCxn id="1019921" idx="5"/>
            <a:endCxn id="1019910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4" name="AutoShape 10"/>
          <p:cNvCxnSpPr>
            <a:cxnSpLocks noChangeShapeType="1"/>
            <a:stCxn id="1019922" idx="3"/>
            <a:endCxn id="1019924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5" name="AutoShape 11"/>
          <p:cNvCxnSpPr>
            <a:cxnSpLocks noChangeShapeType="1"/>
            <a:stCxn id="1019920" idx="3"/>
            <a:endCxn id="1019929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6" name="AutoShape 12"/>
          <p:cNvCxnSpPr>
            <a:cxnSpLocks noChangeShapeType="1"/>
            <a:stCxn id="1019920" idx="5"/>
            <a:endCxn id="1019911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7" name="AutoShape 13"/>
          <p:cNvCxnSpPr>
            <a:cxnSpLocks noChangeShapeType="1"/>
            <a:stCxn id="1019922" idx="1"/>
            <a:endCxn id="1019923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8" name="AutoShape 14"/>
          <p:cNvCxnSpPr>
            <a:cxnSpLocks noChangeShapeType="1"/>
            <a:stCxn id="1019923" idx="3"/>
            <a:endCxn id="1019921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9" name="AutoShape 15"/>
          <p:cNvCxnSpPr>
            <a:cxnSpLocks noChangeShapeType="1"/>
            <a:stCxn id="1019922" idx="5"/>
            <a:endCxn id="1019920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9920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9921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9922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9923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9924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9925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26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9927" name="AutoShape 23"/>
          <p:cNvCxnSpPr>
            <a:cxnSpLocks noChangeShapeType="1"/>
            <a:stCxn id="1019924" idx="3"/>
            <a:endCxn id="1019925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28" name="AutoShape 24"/>
          <p:cNvCxnSpPr>
            <a:cxnSpLocks noChangeShapeType="1"/>
            <a:stCxn id="1019924" idx="5"/>
            <a:endCxn id="1019926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9929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19930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31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9932" name="AutoShape 28"/>
          <p:cNvCxnSpPr>
            <a:cxnSpLocks noChangeShapeType="1"/>
            <a:stCxn id="1019929" idx="3"/>
            <a:endCxn id="1019930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33" name="AutoShape 29"/>
          <p:cNvCxnSpPr>
            <a:cxnSpLocks noChangeShapeType="1"/>
            <a:stCxn id="1019929" idx="5"/>
            <a:endCxn id="1019931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A44E8-0690-4423-B669-04B7B1F4510C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11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 dirty="0"/>
              <a:t>Can’t be red! (#3)</a:t>
            </a:r>
          </a:p>
          <a:p>
            <a:pPr lvl="2"/>
            <a:r>
              <a:rPr lang="en-US" dirty="0"/>
              <a:t>Can’t be black! (#4)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charset="0"/>
              </a:rPr>
              <a:t>1.	Every node is either red or black</a:t>
            </a:r>
          </a:p>
          <a:p>
            <a:r>
              <a:rPr lang="en-US" sz="2400" i="0">
                <a:latin typeface="Times New Roman" charset="0"/>
              </a:rPr>
              <a:t>2.	Every leaf (NULL pointer) is black</a:t>
            </a:r>
          </a:p>
          <a:p>
            <a:r>
              <a:rPr lang="en-US" sz="2400" i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charset="0"/>
              </a:rPr>
              <a:t>4. 	Every path from node to descendent leaf</a:t>
            </a:r>
            <a:br>
              <a:rPr lang="en-US" sz="2400" i="0">
                <a:latin typeface="Times New Roman" charset="0"/>
              </a:rPr>
            </a:br>
            <a:r>
              <a:rPr lang="en-US" sz="2400" i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>
                <a:latin typeface="Times New Roman" charset="0"/>
              </a:rPr>
              <a:t>5. 	The root is always black</a:t>
            </a:r>
          </a:p>
        </p:txBody>
      </p:sp>
      <p:sp>
        <p:nvSpPr>
          <p:cNvPr id="1020933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34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35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0936" name="AutoShape 8"/>
          <p:cNvCxnSpPr>
            <a:cxnSpLocks noChangeShapeType="1"/>
            <a:stCxn id="1020933" idx="7"/>
            <a:endCxn id="1020945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37" name="AutoShape 9"/>
          <p:cNvCxnSpPr>
            <a:cxnSpLocks noChangeShapeType="1"/>
            <a:stCxn id="1020945" idx="5"/>
            <a:endCxn id="1020934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38" name="AutoShape 10"/>
          <p:cNvCxnSpPr>
            <a:cxnSpLocks noChangeShapeType="1"/>
            <a:stCxn id="1020946" idx="3"/>
            <a:endCxn id="1020948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39" name="AutoShape 11"/>
          <p:cNvCxnSpPr>
            <a:cxnSpLocks noChangeShapeType="1"/>
            <a:stCxn id="1020944" idx="3"/>
            <a:endCxn id="1020953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0" name="AutoShape 12"/>
          <p:cNvCxnSpPr>
            <a:cxnSpLocks noChangeShapeType="1"/>
            <a:stCxn id="1020944" idx="5"/>
            <a:endCxn id="1020935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1" name="AutoShape 13"/>
          <p:cNvCxnSpPr>
            <a:cxnSpLocks noChangeShapeType="1"/>
            <a:stCxn id="1020946" idx="1"/>
            <a:endCxn id="1020947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2" name="AutoShape 14"/>
          <p:cNvCxnSpPr>
            <a:cxnSpLocks noChangeShapeType="1"/>
            <a:stCxn id="1020947" idx="3"/>
            <a:endCxn id="1020945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3" name="AutoShape 15"/>
          <p:cNvCxnSpPr>
            <a:cxnSpLocks noChangeShapeType="1"/>
            <a:stCxn id="1020946" idx="5"/>
            <a:endCxn id="1020944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0944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20945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0946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20947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0948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20949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50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0951" name="AutoShape 23"/>
          <p:cNvCxnSpPr>
            <a:cxnSpLocks noChangeShapeType="1"/>
            <a:stCxn id="1020948" idx="3"/>
            <a:endCxn id="1020949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52" name="AutoShape 24"/>
          <p:cNvCxnSpPr>
            <a:cxnSpLocks noChangeShapeType="1"/>
            <a:stCxn id="1020948" idx="5"/>
            <a:endCxn id="1020950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0953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0954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55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0956" name="AutoShape 28"/>
          <p:cNvCxnSpPr>
            <a:cxnSpLocks noChangeShapeType="1"/>
            <a:stCxn id="1020953" idx="3"/>
            <a:endCxn id="1020954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57" name="AutoShape 29"/>
          <p:cNvCxnSpPr>
            <a:cxnSpLocks noChangeShapeType="1"/>
            <a:stCxn id="1020953" idx="5"/>
            <a:endCxn id="1020955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C7DB2-4C0F-42A2-A11D-EE6296762A8D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TREE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800600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red-black </a:t>
            </a:r>
            <a:r>
              <a:rPr lang="en-US" sz="2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BST operations (e.g., search, max, min, insert, delete..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take O(h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time where h is the height of the BST. The cost of these operations may become O(n) for a skewed Binary tree.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make sure that the height of the tree remains O(log n) after every insertion and deletion, then we can guarantee an upper bound of O(log n) for all these operations.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height of a Red-Black tree is always O(log n) where n is the number of nodes in the tree.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2813" lvl="1" indent="-455613" algn="just">
              <a:buFont typeface="Times New Roman" charset="0"/>
              <a:buNone/>
            </a:pPr>
            <a:r>
              <a:rPr lang="en-US" b="1" dirty="0"/>
              <a:t>“n” is the total number of elements in the red-black tree.</a:t>
            </a:r>
            <a:r>
              <a:rPr lang="en-US" dirty="0"/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37071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11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/>
              <a:t>Solution: </a:t>
            </a:r>
            <a:br>
              <a:rPr lang="en-US"/>
            </a:br>
            <a:r>
              <a:rPr lang="en-US"/>
              <a:t>recolor the tree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76200" y="4114800"/>
            <a:ext cx="62484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21957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58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59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960" name="AutoShape 8"/>
          <p:cNvCxnSpPr>
            <a:cxnSpLocks noChangeShapeType="1"/>
            <a:stCxn id="1021957" idx="7"/>
            <a:endCxn id="1021969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1" name="AutoShape 9"/>
          <p:cNvCxnSpPr>
            <a:cxnSpLocks noChangeShapeType="1"/>
            <a:stCxn id="1021969" idx="5"/>
            <a:endCxn id="1021958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2" name="AutoShape 10"/>
          <p:cNvCxnSpPr>
            <a:cxnSpLocks noChangeShapeType="1"/>
            <a:stCxn id="1021970" idx="3"/>
            <a:endCxn id="1021972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3" name="AutoShape 11"/>
          <p:cNvCxnSpPr>
            <a:cxnSpLocks noChangeShapeType="1"/>
            <a:stCxn id="1021968" idx="3"/>
            <a:endCxn id="1021977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4" name="AutoShape 12"/>
          <p:cNvCxnSpPr>
            <a:cxnSpLocks noChangeShapeType="1"/>
            <a:stCxn id="1021968" idx="5"/>
            <a:endCxn id="1021959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5" name="AutoShape 13"/>
          <p:cNvCxnSpPr>
            <a:cxnSpLocks noChangeShapeType="1"/>
            <a:stCxn id="1021970" idx="1"/>
            <a:endCxn id="1021971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6" name="AutoShape 14"/>
          <p:cNvCxnSpPr>
            <a:cxnSpLocks noChangeShapeType="1"/>
            <a:stCxn id="1021971" idx="3"/>
            <a:endCxn id="1021969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7" name="AutoShape 15"/>
          <p:cNvCxnSpPr>
            <a:cxnSpLocks noChangeShapeType="1"/>
            <a:stCxn id="1021970" idx="5"/>
            <a:endCxn id="1021968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1968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1969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1970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1971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1972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1973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74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975" name="AutoShape 23"/>
          <p:cNvCxnSpPr>
            <a:cxnSpLocks noChangeShapeType="1"/>
            <a:stCxn id="1021972" idx="3"/>
            <a:endCxn id="1021973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76" name="AutoShape 24"/>
          <p:cNvCxnSpPr>
            <a:cxnSpLocks noChangeShapeType="1"/>
            <a:stCxn id="1021972" idx="5"/>
            <a:endCxn id="1021974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1977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1978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79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980" name="AutoShape 28"/>
          <p:cNvCxnSpPr>
            <a:cxnSpLocks noChangeShapeType="1"/>
            <a:stCxn id="1021977" idx="3"/>
            <a:endCxn id="1021978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81" name="AutoShape 29"/>
          <p:cNvCxnSpPr>
            <a:cxnSpLocks noChangeShapeType="1"/>
            <a:stCxn id="1021977" idx="5"/>
            <a:endCxn id="1021979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4F412B-8144-439A-B88C-8ECC89CD1A1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10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76200" y="4191000"/>
            <a:ext cx="55626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22981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82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83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2984" name="AutoShape 8"/>
          <p:cNvCxnSpPr>
            <a:cxnSpLocks noChangeShapeType="1"/>
            <a:stCxn id="1022981" idx="7"/>
            <a:endCxn id="1022993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5" name="AutoShape 9"/>
          <p:cNvCxnSpPr>
            <a:cxnSpLocks noChangeShapeType="1"/>
            <a:stCxn id="1022993" idx="5"/>
            <a:endCxn id="1022982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6" name="AutoShape 10"/>
          <p:cNvCxnSpPr>
            <a:cxnSpLocks noChangeShapeType="1"/>
            <a:stCxn id="1022994" idx="3"/>
            <a:endCxn id="1022996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7" name="AutoShape 11"/>
          <p:cNvCxnSpPr>
            <a:cxnSpLocks noChangeShapeType="1"/>
            <a:stCxn id="1022992" idx="3"/>
            <a:endCxn id="1023001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8" name="AutoShape 12"/>
          <p:cNvCxnSpPr>
            <a:cxnSpLocks noChangeShapeType="1"/>
            <a:stCxn id="1022992" idx="5"/>
            <a:endCxn id="1022983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9" name="AutoShape 13"/>
          <p:cNvCxnSpPr>
            <a:cxnSpLocks noChangeShapeType="1"/>
            <a:stCxn id="1022994" idx="1"/>
            <a:endCxn id="1022995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90" name="AutoShape 14"/>
          <p:cNvCxnSpPr>
            <a:cxnSpLocks noChangeShapeType="1"/>
            <a:stCxn id="1022995" idx="3"/>
            <a:endCxn id="1022993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91" name="AutoShape 15"/>
          <p:cNvCxnSpPr>
            <a:cxnSpLocks noChangeShapeType="1"/>
            <a:stCxn id="1022994" idx="5"/>
            <a:endCxn id="1022992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2992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2993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2994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2995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2996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2997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98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2999" name="AutoShape 23"/>
          <p:cNvCxnSpPr>
            <a:cxnSpLocks noChangeShapeType="1"/>
            <a:stCxn id="1022996" idx="3"/>
            <a:endCxn id="1022997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3000" name="AutoShape 24"/>
          <p:cNvCxnSpPr>
            <a:cxnSpLocks noChangeShapeType="1"/>
            <a:stCxn id="1022996" idx="5"/>
            <a:endCxn id="1022998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3001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3002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3003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3004" name="AutoShape 28"/>
          <p:cNvCxnSpPr>
            <a:cxnSpLocks noChangeShapeType="1"/>
            <a:stCxn id="1023001" idx="3"/>
            <a:endCxn id="1023002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3005" name="AutoShape 29"/>
          <p:cNvCxnSpPr>
            <a:cxnSpLocks noChangeShapeType="1"/>
            <a:stCxn id="1023001" idx="5"/>
            <a:endCxn id="1023003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1DFB-48AE-40D6-A2BB-D6514F0029A1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10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color?</a:t>
            </a:r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76200" y="4267200"/>
            <a:ext cx="53340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24005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06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07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08" name="AutoShape 8"/>
          <p:cNvCxnSpPr>
            <a:cxnSpLocks noChangeShapeType="1"/>
            <a:stCxn id="1024005" idx="7"/>
            <a:endCxn id="1024017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09" name="AutoShape 9"/>
          <p:cNvCxnSpPr>
            <a:cxnSpLocks noChangeShapeType="1"/>
            <a:stCxn id="1024017" idx="5"/>
            <a:endCxn id="1024006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0" name="AutoShape 10"/>
          <p:cNvCxnSpPr>
            <a:cxnSpLocks noChangeShapeType="1"/>
            <a:stCxn id="1024018" idx="3"/>
            <a:endCxn id="1024020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1" name="AutoShape 11"/>
          <p:cNvCxnSpPr>
            <a:cxnSpLocks noChangeShapeType="1"/>
            <a:stCxn id="1024016" idx="3"/>
            <a:endCxn id="1024025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2" name="AutoShape 12"/>
          <p:cNvCxnSpPr>
            <a:cxnSpLocks noChangeShapeType="1"/>
            <a:stCxn id="1024016" idx="5"/>
            <a:endCxn id="1024007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3" name="AutoShape 13"/>
          <p:cNvCxnSpPr>
            <a:cxnSpLocks noChangeShapeType="1"/>
            <a:stCxn id="1024018" idx="1"/>
            <a:endCxn id="1024019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4" name="AutoShape 14"/>
          <p:cNvCxnSpPr>
            <a:cxnSpLocks noChangeShapeType="1"/>
            <a:stCxn id="1024019" idx="3"/>
            <a:endCxn id="1024017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5" name="AutoShape 15"/>
          <p:cNvCxnSpPr>
            <a:cxnSpLocks noChangeShapeType="1"/>
            <a:stCxn id="1024018" idx="5"/>
            <a:endCxn id="1024016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4016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4017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4018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4019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4020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4021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22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23" name="AutoShape 23"/>
          <p:cNvCxnSpPr>
            <a:cxnSpLocks noChangeShapeType="1"/>
            <a:stCxn id="1024020" idx="3"/>
            <a:endCxn id="1024021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24" name="AutoShape 24"/>
          <p:cNvCxnSpPr>
            <a:cxnSpLocks noChangeShapeType="1"/>
            <a:stCxn id="1024020" idx="5"/>
            <a:endCxn id="1024022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4025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4026" name="Oval 26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27" name="AutoShape 27"/>
          <p:cNvCxnSpPr>
            <a:cxnSpLocks noChangeShapeType="1"/>
            <a:stCxn id="1024025" idx="3"/>
            <a:endCxn id="1024029" idx="0"/>
          </p:cNvCxnSpPr>
          <p:nvPr/>
        </p:nvCxnSpPr>
        <p:spPr bwMode="auto">
          <a:xfrm flipH="1">
            <a:off x="7048500" y="4227513"/>
            <a:ext cx="268288" cy="2301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28" name="AutoShape 28"/>
          <p:cNvCxnSpPr>
            <a:cxnSpLocks noChangeShapeType="1"/>
            <a:stCxn id="1024025" idx="5"/>
            <a:endCxn id="1024026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4029" name="Oval 29"/>
          <p:cNvSpPr>
            <a:spLocks noChangeArrowheads="1"/>
          </p:cNvSpPr>
          <p:nvPr/>
        </p:nvSpPr>
        <p:spPr bwMode="auto">
          <a:xfrm>
            <a:off x="6781800" y="4495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1024030" name="Oval 30"/>
          <p:cNvSpPr>
            <a:spLocks noChangeArrowheads="1"/>
          </p:cNvSpPr>
          <p:nvPr/>
        </p:nvSpPr>
        <p:spPr bwMode="auto">
          <a:xfrm>
            <a:off x="6553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31" name="Oval 31"/>
          <p:cNvSpPr>
            <a:spLocks noChangeArrowheads="1"/>
          </p:cNvSpPr>
          <p:nvPr/>
        </p:nvSpPr>
        <p:spPr bwMode="auto">
          <a:xfrm>
            <a:off x="7315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32" name="AutoShape 32"/>
          <p:cNvCxnSpPr>
            <a:cxnSpLocks noChangeShapeType="1"/>
            <a:stCxn id="1024029" idx="3"/>
            <a:endCxn id="1024030" idx="7"/>
          </p:cNvCxnSpPr>
          <p:nvPr/>
        </p:nvCxnSpPr>
        <p:spPr bwMode="auto">
          <a:xfrm flipH="1">
            <a:off x="674846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33" name="AutoShape 33"/>
          <p:cNvCxnSpPr>
            <a:cxnSpLocks noChangeShapeType="1"/>
            <a:stCxn id="1024029" idx="5"/>
            <a:endCxn id="1024031" idx="1"/>
          </p:cNvCxnSpPr>
          <p:nvPr/>
        </p:nvCxnSpPr>
        <p:spPr bwMode="auto">
          <a:xfrm>
            <a:off x="723741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4815C-3355-4940-9404-3EA938614044}" type="datetime3">
              <a:rPr lang="en-US" smtClean="0"/>
              <a:pPr>
                <a:defRPr/>
              </a:pPr>
              <a:t>7 February 2024</a:t>
            </a:fld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Insert 10</a:t>
            </a:r>
          </a:p>
          <a:p>
            <a:pPr lvl="1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color?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A: no color! Tree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is too imbalanced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Must change tree structure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to allow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recoloring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Goal: restructure tree in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time</a:t>
            </a:r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028" name="Oval 4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29" name="Oval 5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30" name="Oval 6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31" name="AutoShape 7"/>
          <p:cNvCxnSpPr>
            <a:cxnSpLocks noChangeShapeType="1"/>
            <a:stCxn id="1025028" idx="7"/>
            <a:endCxn id="1025040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2" name="AutoShape 8"/>
          <p:cNvCxnSpPr>
            <a:cxnSpLocks noChangeShapeType="1"/>
            <a:stCxn id="1025040" idx="5"/>
            <a:endCxn id="1025029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3" name="AutoShape 9"/>
          <p:cNvCxnSpPr>
            <a:cxnSpLocks noChangeShapeType="1"/>
            <a:stCxn id="1025041" idx="3"/>
            <a:endCxn id="1025043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4" name="AutoShape 10"/>
          <p:cNvCxnSpPr>
            <a:cxnSpLocks noChangeShapeType="1"/>
            <a:stCxn id="1025039" idx="3"/>
            <a:endCxn id="1025048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5" name="AutoShape 11"/>
          <p:cNvCxnSpPr>
            <a:cxnSpLocks noChangeShapeType="1"/>
            <a:stCxn id="1025039" idx="5"/>
            <a:endCxn id="1025030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6" name="AutoShape 12"/>
          <p:cNvCxnSpPr>
            <a:cxnSpLocks noChangeShapeType="1"/>
            <a:stCxn id="1025041" idx="1"/>
            <a:endCxn id="1025042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7" name="AutoShape 13"/>
          <p:cNvCxnSpPr>
            <a:cxnSpLocks noChangeShapeType="1"/>
            <a:stCxn id="1025042" idx="3"/>
            <a:endCxn id="1025040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8" name="AutoShape 14"/>
          <p:cNvCxnSpPr>
            <a:cxnSpLocks noChangeShapeType="1"/>
            <a:stCxn id="1025041" idx="5"/>
            <a:endCxn id="1025039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5039" name="Oval 15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5040" name="Oval 16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5041" name="Oval 17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5042" name="Oval 18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5043" name="Oval 19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5044" name="Oval 20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45" name="Oval 21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46" name="AutoShape 22"/>
          <p:cNvCxnSpPr>
            <a:cxnSpLocks noChangeShapeType="1"/>
            <a:stCxn id="1025043" idx="3"/>
            <a:endCxn id="1025044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47" name="AutoShape 23"/>
          <p:cNvCxnSpPr>
            <a:cxnSpLocks noChangeShapeType="1"/>
            <a:stCxn id="1025043" idx="5"/>
            <a:endCxn id="1025045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5048" name="Oval 24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5049" name="Oval 25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50" name="AutoShape 26"/>
          <p:cNvCxnSpPr>
            <a:cxnSpLocks noChangeShapeType="1"/>
            <a:stCxn id="1025048" idx="3"/>
            <a:endCxn id="1025052" idx="0"/>
          </p:cNvCxnSpPr>
          <p:nvPr/>
        </p:nvCxnSpPr>
        <p:spPr bwMode="auto">
          <a:xfrm flipH="1">
            <a:off x="7048500" y="4227513"/>
            <a:ext cx="268288" cy="2301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51" name="AutoShape 27"/>
          <p:cNvCxnSpPr>
            <a:cxnSpLocks noChangeShapeType="1"/>
            <a:stCxn id="1025048" idx="5"/>
            <a:endCxn id="1025049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5052" name="Oval 28"/>
          <p:cNvSpPr>
            <a:spLocks noChangeArrowheads="1"/>
          </p:cNvSpPr>
          <p:nvPr/>
        </p:nvSpPr>
        <p:spPr bwMode="auto">
          <a:xfrm>
            <a:off x="6781800" y="4495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1025053" name="Oval 29"/>
          <p:cNvSpPr>
            <a:spLocks noChangeArrowheads="1"/>
          </p:cNvSpPr>
          <p:nvPr/>
        </p:nvSpPr>
        <p:spPr bwMode="auto">
          <a:xfrm>
            <a:off x="6553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54" name="Oval 30"/>
          <p:cNvSpPr>
            <a:spLocks noChangeArrowheads="1"/>
          </p:cNvSpPr>
          <p:nvPr/>
        </p:nvSpPr>
        <p:spPr bwMode="auto">
          <a:xfrm>
            <a:off x="7315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55" name="AutoShape 31"/>
          <p:cNvCxnSpPr>
            <a:cxnSpLocks noChangeShapeType="1"/>
            <a:stCxn id="1025052" idx="3"/>
            <a:endCxn id="1025053" idx="7"/>
          </p:cNvCxnSpPr>
          <p:nvPr/>
        </p:nvCxnSpPr>
        <p:spPr bwMode="auto">
          <a:xfrm flipH="1">
            <a:off x="674846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56" name="AutoShape 32"/>
          <p:cNvCxnSpPr>
            <a:cxnSpLocks noChangeShapeType="1"/>
            <a:stCxn id="1025052" idx="5"/>
            <a:endCxn id="1025054" idx="1"/>
          </p:cNvCxnSpPr>
          <p:nvPr/>
        </p:nvCxnSpPr>
        <p:spPr bwMode="auto">
          <a:xfrm>
            <a:off x="723741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54F6D-AFF3-4DC4-91A1-047A7B029A31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Rotation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00600"/>
          </a:xfrm>
        </p:spPr>
        <p:txBody>
          <a:bodyPr/>
          <a:lstStyle/>
          <a:p>
            <a:r>
              <a:rPr lang="en-US" dirty="0"/>
              <a:t>Our basic operation for changing tree structure is called </a:t>
            </a:r>
            <a:r>
              <a:rPr lang="en-US" i="1" dirty="0">
                <a:solidFill>
                  <a:schemeClr val="tx2"/>
                </a:solidFill>
              </a:rPr>
              <a:t>rotation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Does rotation preserve </a:t>
            </a:r>
            <a:r>
              <a:rPr lang="en-US" i="1" dirty="0" err="1">
                <a:solidFill>
                  <a:schemeClr val="accent1"/>
                </a:solidFill>
              </a:rPr>
              <a:t>inorder</a:t>
            </a:r>
            <a:r>
              <a:rPr lang="en-US" i="1" dirty="0">
                <a:solidFill>
                  <a:schemeClr val="accent1"/>
                </a:solidFill>
              </a:rPr>
              <a:t> key ordering?</a:t>
            </a:r>
          </a:p>
          <a:p>
            <a:r>
              <a:rPr lang="en-US" i="1" dirty="0">
                <a:solidFill>
                  <a:schemeClr val="accent1"/>
                </a:solidFill>
              </a:rPr>
              <a:t>What would the code for </a:t>
            </a:r>
            <a:r>
              <a:rPr lang="en-US" b="1" i="1" dirty="0" err="1">
                <a:solidFill>
                  <a:schemeClr val="accent1"/>
                </a:solidFill>
                <a:latin typeface="Courier New" pitchFamily="49" charset="0"/>
              </a:rPr>
              <a:t>rightRotate</a:t>
            </a:r>
            <a:r>
              <a:rPr lang="en-US" b="1" i="1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i="1" dirty="0">
                <a:solidFill>
                  <a:schemeClr val="accent1"/>
                </a:solidFill>
              </a:rPr>
              <a:t> actually do?</a:t>
            </a:r>
            <a:endParaRPr lang="en-US" dirty="0"/>
          </a:p>
        </p:txBody>
      </p:sp>
      <p:sp>
        <p:nvSpPr>
          <p:cNvPr id="1026052" name="Oval 4"/>
          <p:cNvSpPr>
            <a:spLocks noChangeArrowheads="1"/>
          </p:cNvSpPr>
          <p:nvPr/>
        </p:nvSpPr>
        <p:spPr bwMode="auto">
          <a:xfrm>
            <a:off x="1828800" y="29718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y</a:t>
            </a:r>
          </a:p>
        </p:txBody>
      </p:sp>
      <p:sp>
        <p:nvSpPr>
          <p:cNvPr id="1026053" name="Oval 5"/>
          <p:cNvSpPr>
            <a:spLocks noChangeArrowheads="1"/>
          </p:cNvSpPr>
          <p:nvPr/>
        </p:nvSpPr>
        <p:spPr bwMode="auto">
          <a:xfrm>
            <a:off x="11430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x</a:t>
            </a:r>
          </a:p>
        </p:txBody>
      </p:sp>
      <p:cxnSp>
        <p:nvCxnSpPr>
          <p:cNvPr id="1026054" name="AutoShape 6"/>
          <p:cNvCxnSpPr>
            <a:cxnSpLocks noChangeShapeType="1"/>
            <a:stCxn id="1026052" idx="3"/>
            <a:endCxn id="1026053" idx="7"/>
          </p:cNvCxnSpPr>
          <p:nvPr/>
        </p:nvCxnSpPr>
        <p:spPr bwMode="auto">
          <a:xfrm flipH="1">
            <a:off x="1663700" y="3506788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55" name="Oval 7"/>
          <p:cNvSpPr>
            <a:spLocks noChangeArrowheads="1"/>
          </p:cNvSpPr>
          <p:nvPr/>
        </p:nvSpPr>
        <p:spPr bwMode="auto">
          <a:xfrm>
            <a:off x="25146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C</a:t>
            </a:r>
            <a:endParaRPr lang="en-US" sz="2800" b="1">
              <a:latin typeface="Times New Roman" charset="0"/>
            </a:endParaRPr>
          </a:p>
        </p:txBody>
      </p:sp>
      <p:cxnSp>
        <p:nvCxnSpPr>
          <p:cNvPr id="1026056" name="AutoShape 8"/>
          <p:cNvCxnSpPr>
            <a:cxnSpLocks noChangeShapeType="1"/>
            <a:stCxn id="1026052" idx="5"/>
            <a:endCxn id="1026055" idx="1"/>
          </p:cNvCxnSpPr>
          <p:nvPr/>
        </p:nvCxnSpPr>
        <p:spPr bwMode="auto">
          <a:xfrm>
            <a:off x="2349500" y="35067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57" name="Oval 9"/>
          <p:cNvSpPr>
            <a:spLocks noChangeArrowheads="1"/>
          </p:cNvSpPr>
          <p:nvPr/>
        </p:nvSpPr>
        <p:spPr bwMode="auto">
          <a:xfrm>
            <a:off x="4572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A</a:t>
            </a:r>
            <a:endParaRPr lang="en-US" sz="2800" b="1">
              <a:latin typeface="Times New Roman" charset="0"/>
            </a:endParaRPr>
          </a:p>
        </p:txBody>
      </p:sp>
      <p:sp>
        <p:nvSpPr>
          <p:cNvPr id="1026058" name="Oval 10"/>
          <p:cNvSpPr>
            <a:spLocks noChangeArrowheads="1"/>
          </p:cNvSpPr>
          <p:nvPr/>
        </p:nvSpPr>
        <p:spPr bwMode="auto">
          <a:xfrm>
            <a:off x="18288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26059" name="AutoShape 11"/>
          <p:cNvCxnSpPr>
            <a:cxnSpLocks noChangeShapeType="1"/>
            <a:stCxn id="1026053" idx="3"/>
            <a:endCxn id="1026057" idx="7"/>
          </p:cNvCxnSpPr>
          <p:nvPr/>
        </p:nvCxnSpPr>
        <p:spPr bwMode="auto">
          <a:xfrm flipH="1">
            <a:off x="9779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6060" name="AutoShape 12"/>
          <p:cNvCxnSpPr>
            <a:cxnSpLocks noChangeShapeType="1"/>
            <a:stCxn id="1026053" idx="5"/>
            <a:endCxn id="1026058" idx="1"/>
          </p:cNvCxnSpPr>
          <p:nvPr/>
        </p:nvCxnSpPr>
        <p:spPr bwMode="auto">
          <a:xfrm>
            <a:off x="16637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61" name="Oval 13"/>
          <p:cNvSpPr>
            <a:spLocks noChangeArrowheads="1"/>
          </p:cNvSpPr>
          <p:nvPr/>
        </p:nvSpPr>
        <p:spPr bwMode="auto">
          <a:xfrm>
            <a:off x="6629400" y="29718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x</a:t>
            </a:r>
          </a:p>
        </p:txBody>
      </p:sp>
      <p:sp>
        <p:nvSpPr>
          <p:cNvPr id="1026062" name="Oval 14"/>
          <p:cNvSpPr>
            <a:spLocks noChangeArrowheads="1"/>
          </p:cNvSpPr>
          <p:nvPr/>
        </p:nvSpPr>
        <p:spPr bwMode="auto">
          <a:xfrm>
            <a:off x="59436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A</a:t>
            </a:r>
          </a:p>
        </p:txBody>
      </p:sp>
      <p:cxnSp>
        <p:nvCxnSpPr>
          <p:cNvPr id="1026063" name="AutoShape 15"/>
          <p:cNvCxnSpPr>
            <a:cxnSpLocks noChangeShapeType="1"/>
            <a:stCxn id="1026061" idx="3"/>
            <a:endCxn id="1026062" idx="7"/>
          </p:cNvCxnSpPr>
          <p:nvPr/>
        </p:nvCxnSpPr>
        <p:spPr bwMode="auto">
          <a:xfrm flipH="1">
            <a:off x="6464300" y="35067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64" name="Oval 16"/>
          <p:cNvSpPr>
            <a:spLocks noChangeArrowheads="1"/>
          </p:cNvSpPr>
          <p:nvPr/>
        </p:nvSpPr>
        <p:spPr bwMode="auto">
          <a:xfrm>
            <a:off x="73152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y</a:t>
            </a:r>
            <a:endParaRPr lang="en-US" sz="2800" b="1">
              <a:latin typeface="Times New Roman" charset="0"/>
            </a:endParaRPr>
          </a:p>
        </p:txBody>
      </p:sp>
      <p:cxnSp>
        <p:nvCxnSpPr>
          <p:cNvPr id="1026065" name="AutoShape 17"/>
          <p:cNvCxnSpPr>
            <a:cxnSpLocks noChangeShapeType="1"/>
            <a:stCxn id="1026061" idx="5"/>
            <a:endCxn id="1026064" idx="1"/>
          </p:cNvCxnSpPr>
          <p:nvPr/>
        </p:nvCxnSpPr>
        <p:spPr bwMode="auto">
          <a:xfrm>
            <a:off x="7150100" y="3506788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66" name="Oval 18"/>
          <p:cNvSpPr>
            <a:spLocks noChangeArrowheads="1"/>
          </p:cNvSpPr>
          <p:nvPr/>
        </p:nvSpPr>
        <p:spPr bwMode="auto">
          <a:xfrm>
            <a:off x="66294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B</a:t>
            </a:r>
            <a:endParaRPr lang="en-US" sz="2800" b="1">
              <a:latin typeface="Times New Roman" charset="0"/>
            </a:endParaRPr>
          </a:p>
        </p:txBody>
      </p:sp>
      <p:sp>
        <p:nvSpPr>
          <p:cNvPr id="1026067" name="Oval 19"/>
          <p:cNvSpPr>
            <a:spLocks noChangeArrowheads="1"/>
          </p:cNvSpPr>
          <p:nvPr/>
        </p:nvSpPr>
        <p:spPr bwMode="auto">
          <a:xfrm>
            <a:off x="80010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C</a:t>
            </a:r>
            <a:endParaRPr lang="en-US" sz="2800" b="1">
              <a:latin typeface="Times New Roman" charset="0"/>
            </a:endParaRPr>
          </a:p>
        </p:txBody>
      </p:sp>
      <p:cxnSp>
        <p:nvCxnSpPr>
          <p:cNvPr id="1026068" name="AutoShape 20"/>
          <p:cNvCxnSpPr>
            <a:cxnSpLocks noChangeShapeType="1"/>
            <a:stCxn id="1026064" idx="3"/>
            <a:endCxn id="1026066" idx="7"/>
          </p:cNvCxnSpPr>
          <p:nvPr/>
        </p:nvCxnSpPr>
        <p:spPr bwMode="auto">
          <a:xfrm flipH="1">
            <a:off x="71501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6069" name="AutoShape 21"/>
          <p:cNvCxnSpPr>
            <a:cxnSpLocks noChangeShapeType="1"/>
            <a:stCxn id="1026064" idx="5"/>
            <a:endCxn id="1026067" idx="1"/>
          </p:cNvCxnSpPr>
          <p:nvPr/>
        </p:nvCxnSpPr>
        <p:spPr bwMode="auto">
          <a:xfrm>
            <a:off x="78359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70" name="Line 22"/>
          <p:cNvSpPr>
            <a:spLocks noChangeShapeType="1"/>
          </p:cNvSpPr>
          <p:nvPr/>
        </p:nvSpPr>
        <p:spPr bwMode="auto">
          <a:xfrm>
            <a:off x="3505200" y="3581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71" name="Text Box 23"/>
          <p:cNvSpPr txBox="1">
            <a:spLocks noChangeArrowheads="1"/>
          </p:cNvSpPr>
          <p:nvPr/>
        </p:nvSpPr>
        <p:spPr bwMode="auto">
          <a:xfrm>
            <a:off x="3413125" y="3184525"/>
            <a:ext cx="23177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latin typeface="Courier New" pitchFamily="49" charset="0"/>
              </a:rPr>
              <a:t>rightRotate(y)</a:t>
            </a:r>
          </a:p>
        </p:txBody>
      </p:sp>
      <p:sp>
        <p:nvSpPr>
          <p:cNvPr id="1026072" name="Line 24"/>
          <p:cNvSpPr>
            <a:spLocks noChangeShapeType="1"/>
          </p:cNvSpPr>
          <p:nvPr/>
        </p:nvSpPr>
        <p:spPr bwMode="auto">
          <a:xfrm>
            <a:off x="3505200" y="41148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73" name="Text Box 25"/>
          <p:cNvSpPr txBox="1">
            <a:spLocks noChangeArrowheads="1"/>
          </p:cNvSpPr>
          <p:nvPr/>
        </p:nvSpPr>
        <p:spPr bwMode="auto">
          <a:xfrm>
            <a:off x="3505200" y="4098925"/>
            <a:ext cx="2165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latin typeface="Courier New" pitchFamily="49" charset="0"/>
              </a:rPr>
              <a:t>leftRotate(x)</a:t>
            </a:r>
          </a:p>
        </p:txBody>
      </p:sp>
      <p:sp>
        <p:nvSpPr>
          <p:cNvPr id="1026074" name="Line 26"/>
          <p:cNvSpPr>
            <a:spLocks noChangeShapeType="1"/>
          </p:cNvSpPr>
          <p:nvPr/>
        </p:nvSpPr>
        <p:spPr bwMode="auto">
          <a:xfrm flipV="1">
            <a:off x="21336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75" name="Line 27"/>
          <p:cNvSpPr>
            <a:spLocks noChangeShapeType="1"/>
          </p:cNvSpPr>
          <p:nvPr/>
        </p:nvSpPr>
        <p:spPr bwMode="auto">
          <a:xfrm flipV="1">
            <a:off x="69342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348CB-41D0-475D-BF07-0B161707A2E5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Text Box 2"/>
          <p:cNvSpPr txBox="1">
            <a:spLocks noChangeArrowheads="1"/>
          </p:cNvSpPr>
          <p:nvPr/>
        </p:nvSpPr>
        <p:spPr bwMode="auto">
          <a:xfrm>
            <a:off x="3497263" y="2101850"/>
            <a:ext cx="16732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latin typeface="Courier New" pitchFamily="49" charset="0"/>
              </a:rPr>
              <a:t>rightRotate(y)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Rotation</a:t>
            </a:r>
          </a:p>
        </p:txBody>
      </p:sp>
      <p:sp>
        <p:nvSpPr>
          <p:cNvPr id="10270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 A lot of pointer manipulation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keeps its left child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keeps its right child</a:t>
            </a:r>
          </a:p>
          <a:p>
            <a:pPr lvl="1"/>
            <a:r>
              <a:rPr lang="en-US" i="1" dirty="0" err="1"/>
              <a:t>x</a:t>
            </a:r>
            <a:r>
              <a:rPr lang="en-US" dirty="0" err="1"/>
              <a:t>’s</a:t>
            </a:r>
            <a:r>
              <a:rPr lang="en-US" dirty="0"/>
              <a:t> right child becomes </a:t>
            </a:r>
            <a:r>
              <a:rPr lang="en-US" i="1" dirty="0" err="1"/>
              <a:t>y</a:t>
            </a:r>
            <a:r>
              <a:rPr lang="en-US" dirty="0" err="1"/>
              <a:t>’s</a:t>
            </a:r>
            <a:r>
              <a:rPr lang="en-US" dirty="0"/>
              <a:t> left child</a:t>
            </a:r>
          </a:p>
          <a:p>
            <a:pPr lvl="1"/>
            <a:r>
              <a:rPr lang="en-US" i="1" dirty="0" err="1"/>
              <a:t>x</a:t>
            </a:r>
            <a:r>
              <a:rPr lang="en-US" dirty="0" err="1"/>
              <a:t>’s</a:t>
            </a:r>
            <a:r>
              <a:rPr lang="en-US" dirty="0"/>
              <a:t> and </a:t>
            </a:r>
            <a:r>
              <a:rPr lang="en-US" i="1" dirty="0" err="1"/>
              <a:t>y</a:t>
            </a:r>
            <a:r>
              <a:rPr lang="en-US" dirty="0" err="1"/>
              <a:t>’s</a:t>
            </a:r>
            <a:r>
              <a:rPr lang="en-US" dirty="0"/>
              <a:t> parents change</a:t>
            </a:r>
            <a:endParaRPr lang="en-US" i="1" dirty="0"/>
          </a:p>
          <a:p>
            <a:r>
              <a:rPr lang="en-US" i="1" dirty="0">
                <a:solidFill>
                  <a:schemeClr val="accent1"/>
                </a:solidFill>
              </a:rPr>
              <a:t>What is the running time?</a:t>
            </a:r>
          </a:p>
        </p:txBody>
      </p:sp>
      <p:sp>
        <p:nvSpPr>
          <p:cNvPr id="1027077" name="Oval 5"/>
          <p:cNvSpPr>
            <a:spLocks noChangeArrowheads="1"/>
          </p:cNvSpPr>
          <p:nvPr/>
        </p:nvSpPr>
        <p:spPr bwMode="auto">
          <a:xfrm>
            <a:off x="2308225" y="18256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y</a:t>
            </a:r>
          </a:p>
        </p:txBody>
      </p:sp>
      <p:sp>
        <p:nvSpPr>
          <p:cNvPr id="1027078" name="Oval 6"/>
          <p:cNvSpPr>
            <a:spLocks noChangeArrowheads="1"/>
          </p:cNvSpPr>
          <p:nvPr/>
        </p:nvSpPr>
        <p:spPr bwMode="auto">
          <a:xfrm>
            <a:off x="1801813" y="23320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x</a:t>
            </a:r>
          </a:p>
        </p:txBody>
      </p:sp>
      <p:cxnSp>
        <p:nvCxnSpPr>
          <p:cNvPr id="1027079" name="AutoShape 7"/>
          <p:cNvCxnSpPr>
            <a:cxnSpLocks noChangeShapeType="1"/>
            <a:stCxn id="1027077" idx="3"/>
            <a:endCxn id="1027078" idx="7"/>
          </p:cNvCxnSpPr>
          <p:nvPr/>
        </p:nvCxnSpPr>
        <p:spPr bwMode="auto">
          <a:xfrm flipH="1">
            <a:off x="2185988" y="2220913"/>
            <a:ext cx="187325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0" name="Oval 8"/>
          <p:cNvSpPr>
            <a:spLocks noChangeArrowheads="1"/>
          </p:cNvSpPr>
          <p:nvPr/>
        </p:nvSpPr>
        <p:spPr bwMode="auto">
          <a:xfrm>
            <a:off x="2814638" y="23320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C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27081" name="AutoShape 9"/>
          <p:cNvCxnSpPr>
            <a:cxnSpLocks noChangeShapeType="1"/>
            <a:stCxn id="1027077" idx="5"/>
            <a:endCxn id="1027080" idx="1"/>
          </p:cNvCxnSpPr>
          <p:nvPr/>
        </p:nvCxnSpPr>
        <p:spPr bwMode="auto">
          <a:xfrm>
            <a:off x="2692400" y="2220913"/>
            <a:ext cx="187325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2" name="Oval 10"/>
          <p:cNvSpPr>
            <a:spLocks noChangeArrowheads="1"/>
          </p:cNvSpPr>
          <p:nvPr/>
        </p:nvSpPr>
        <p:spPr bwMode="auto">
          <a:xfrm>
            <a:off x="1295400" y="2838450"/>
            <a:ext cx="450850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A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27083" name="Oval 11"/>
          <p:cNvSpPr>
            <a:spLocks noChangeArrowheads="1"/>
          </p:cNvSpPr>
          <p:nvPr/>
        </p:nvSpPr>
        <p:spPr bwMode="auto">
          <a:xfrm>
            <a:off x="2308225" y="2838450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27084" name="AutoShape 12"/>
          <p:cNvCxnSpPr>
            <a:cxnSpLocks noChangeShapeType="1"/>
            <a:stCxn id="1027078" idx="3"/>
            <a:endCxn id="1027082" idx="7"/>
          </p:cNvCxnSpPr>
          <p:nvPr/>
        </p:nvCxnSpPr>
        <p:spPr bwMode="auto">
          <a:xfrm flipH="1">
            <a:off x="1679575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7085" name="AutoShape 13"/>
          <p:cNvCxnSpPr>
            <a:cxnSpLocks noChangeShapeType="1"/>
            <a:stCxn id="1027078" idx="5"/>
            <a:endCxn id="1027083" idx="1"/>
          </p:cNvCxnSpPr>
          <p:nvPr/>
        </p:nvCxnSpPr>
        <p:spPr bwMode="auto">
          <a:xfrm>
            <a:off x="2185988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6" name="Oval 14"/>
          <p:cNvSpPr>
            <a:spLocks noChangeArrowheads="1"/>
          </p:cNvSpPr>
          <p:nvPr/>
        </p:nvSpPr>
        <p:spPr bwMode="auto">
          <a:xfrm>
            <a:off x="5853113" y="1825625"/>
            <a:ext cx="449262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x</a:t>
            </a:r>
          </a:p>
        </p:txBody>
      </p:sp>
      <p:sp>
        <p:nvSpPr>
          <p:cNvPr id="1027087" name="Oval 15"/>
          <p:cNvSpPr>
            <a:spLocks noChangeArrowheads="1"/>
          </p:cNvSpPr>
          <p:nvPr/>
        </p:nvSpPr>
        <p:spPr bwMode="auto">
          <a:xfrm>
            <a:off x="5346700" y="2332038"/>
            <a:ext cx="449263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A</a:t>
            </a:r>
          </a:p>
        </p:txBody>
      </p:sp>
      <p:cxnSp>
        <p:nvCxnSpPr>
          <p:cNvPr id="1027088" name="AutoShape 16"/>
          <p:cNvCxnSpPr>
            <a:cxnSpLocks noChangeShapeType="1"/>
            <a:stCxn id="1027086" idx="3"/>
            <a:endCxn id="1027087" idx="7"/>
          </p:cNvCxnSpPr>
          <p:nvPr/>
        </p:nvCxnSpPr>
        <p:spPr bwMode="auto">
          <a:xfrm flipH="1">
            <a:off x="5730875" y="2220913"/>
            <a:ext cx="187325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9" name="Oval 17"/>
          <p:cNvSpPr>
            <a:spLocks noChangeArrowheads="1"/>
          </p:cNvSpPr>
          <p:nvPr/>
        </p:nvSpPr>
        <p:spPr bwMode="auto">
          <a:xfrm>
            <a:off x="6359525" y="2332038"/>
            <a:ext cx="449263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y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27090" name="AutoShape 18"/>
          <p:cNvCxnSpPr>
            <a:cxnSpLocks noChangeShapeType="1"/>
            <a:stCxn id="1027086" idx="5"/>
            <a:endCxn id="1027089" idx="1"/>
          </p:cNvCxnSpPr>
          <p:nvPr/>
        </p:nvCxnSpPr>
        <p:spPr bwMode="auto">
          <a:xfrm>
            <a:off x="6237288" y="2220913"/>
            <a:ext cx="187325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91" name="Oval 19"/>
          <p:cNvSpPr>
            <a:spLocks noChangeArrowheads="1"/>
          </p:cNvSpPr>
          <p:nvPr/>
        </p:nvSpPr>
        <p:spPr bwMode="auto">
          <a:xfrm>
            <a:off x="5853113" y="2838450"/>
            <a:ext cx="449262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B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27092" name="Oval 20"/>
          <p:cNvSpPr>
            <a:spLocks noChangeArrowheads="1"/>
          </p:cNvSpPr>
          <p:nvPr/>
        </p:nvSpPr>
        <p:spPr bwMode="auto">
          <a:xfrm>
            <a:off x="6864350" y="2838450"/>
            <a:ext cx="450850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C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27093" name="AutoShape 21"/>
          <p:cNvCxnSpPr>
            <a:cxnSpLocks noChangeShapeType="1"/>
            <a:stCxn id="1027089" idx="3"/>
            <a:endCxn id="1027091" idx="7"/>
          </p:cNvCxnSpPr>
          <p:nvPr/>
        </p:nvCxnSpPr>
        <p:spPr bwMode="auto">
          <a:xfrm flipH="1">
            <a:off x="6237288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7094" name="AutoShape 22"/>
          <p:cNvCxnSpPr>
            <a:cxnSpLocks noChangeShapeType="1"/>
            <a:stCxn id="1027089" idx="5"/>
            <a:endCxn id="1027092" idx="1"/>
          </p:cNvCxnSpPr>
          <p:nvPr/>
        </p:nvCxnSpPr>
        <p:spPr bwMode="auto">
          <a:xfrm>
            <a:off x="6743700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95" name="Line 23"/>
          <p:cNvSpPr>
            <a:spLocks noChangeShapeType="1"/>
          </p:cNvSpPr>
          <p:nvPr/>
        </p:nvSpPr>
        <p:spPr bwMode="auto">
          <a:xfrm>
            <a:off x="3587750" y="2438400"/>
            <a:ext cx="151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96" name="Line 24"/>
          <p:cNvSpPr>
            <a:spLocks noChangeShapeType="1"/>
          </p:cNvSpPr>
          <p:nvPr/>
        </p:nvSpPr>
        <p:spPr bwMode="auto">
          <a:xfrm flipV="1">
            <a:off x="2533650" y="16002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97" name="Line 25"/>
          <p:cNvSpPr>
            <a:spLocks noChangeShapeType="1"/>
          </p:cNvSpPr>
          <p:nvPr/>
        </p:nvSpPr>
        <p:spPr bwMode="auto">
          <a:xfrm flipV="1">
            <a:off x="6076950" y="16002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98" name="Rectangle 26"/>
          <p:cNvSpPr>
            <a:spLocks noChangeArrowheads="1"/>
          </p:cNvSpPr>
          <p:nvPr/>
        </p:nvSpPr>
        <p:spPr bwMode="auto">
          <a:xfrm>
            <a:off x="1295400" y="1524000"/>
            <a:ext cx="6019800" cy="1752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39B40-125F-407B-ADE0-0F29043D1DA2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Rotation Example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Rotate left about 9:</a:t>
            </a:r>
          </a:p>
        </p:txBody>
      </p:sp>
      <p:sp>
        <p:nvSpPr>
          <p:cNvPr id="1028100" name="Oval 4"/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101" name="Oval 5"/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102" name="Oval 6"/>
          <p:cNvSpPr>
            <a:spLocks noChangeArrowheads="1"/>
          </p:cNvSpPr>
          <p:nvPr/>
        </p:nvSpPr>
        <p:spPr bwMode="auto">
          <a:xfrm>
            <a:off x="6477000" y="4724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8103" name="AutoShape 7"/>
          <p:cNvCxnSpPr>
            <a:cxnSpLocks noChangeShapeType="1"/>
            <a:stCxn id="1028100" idx="7"/>
            <a:endCxn id="1028112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4" name="AutoShape 8"/>
          <p:cNvCxnSpPr>
            <a:cxnSpLocks noChangeShapeType="1"/>
            <a:stCxn id="1028112" idx="5"/>
            <a:endCxn id="1028101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5" name="AutoShape 9"/>
          <p:cNvCxnSpPr>
            <a:cxnSpLocks noChangeShapeType="1"/>
            <a:stCxn id="1028113" idx="3"/>
            <a:endCxn id="1028115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6" name="AutoShape 10"/>
          <p:cNvCxnSpPr>
            <a:cxnSpLocks noChangeShapeType="1"/>
            <a:stCxn id="1028111" idx="3"/>
            <a:endCxn id="1028120" idx="0"/>
          </p:cNvCxnSpPr>
          <p:nvPr/>
        </p:nvCxnSpPr>
        <p:spPr bwMode="auto">
          <a:xfrm flipH="1">
            <a:off x="5676900" y="4513263"/>
            <a:ext cx="192088" cy="19208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7" name="AutoShape 11"/>
          <p:cNvCxnSpPr>
            <a:cxnSpLocks noChangeShapeType="1"/>
            <a:stCxn id="1028111" idx="5"/>
            <a:endCxn id="1028102" idx="1"/>
          </p:cNvCxnSpPr>
          <p:nvPr/>
        </p:nvCxnSpPr>
        <p:spPr bwMode="auto">
          <a:xfrm>
            <a:off x="6246813" y="45132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8" name="AutoShape 12"/>
          <p:cNvCxnSpPr>
            <a:cxnSpLocks noChangeShapeType="1"/>
            <a:stCxn id="1028113" idx="1"/>
            <a:endCxn id="1028114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9" name="AutoShape 13"/>
          <p:cNvCxnSpPr>
            <a:cxnSpLocks noChangeShapeType="1"/>
            <a:stCxn id="1028114" idx="3"/>
            <a:endCxn id="1028112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10" name="AutoShape 14"/>
          <p:cNvCxnSpPr>
            <a:cxnSpLocks noChangeShapeType="1"/>
            <a:stCxn id="1028113" idx="5"/>
            <a:endCxn id="1028111" idx="1"/>
          </p:cNvCxnSpPr>
          <p:nvPr/>
        </p:nvCxnSpPr>
        <p:spPr bwMode="auto">
          <a:xfrm>
            <a:off x="5484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8111" name="Oval 15"/>
          <p:cNvSpPr>
            <a:spLocks noChangeArrowheads="1"/>
          </p:cNvSpPr>
          <p:nvPr/>
        </p:nvSpPr>
        <p:spPr bwMode="auto">
          <a:xfrm>
            <a:off x="5791200" y="40386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28112" name="Oval 16"/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028113" name="Oval 17"/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8114" name="Oval 18"/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1028115" name="Oval 19"/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28116" name="Oval 20"/>
          <p:cNvSpPr>
            <a:spLocks noChangeArrowheads="1"/>
          </p:cNvSpPr>
          <p:nvPr/>
        </p:nvSpPr>
        <p:spPr bwMode="auto">
          <a:xfrm>
            <a:off x="38862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117" name="Oval 21"/>
          <p:cNvSpPr>
            <a:spLocks noChangeArrowheads="1"/>
          </p:cNvSpPr>
          <p:nvPr/>
        </p:nvSpPr>
        <p:spPr bwMode="auto">
          <a:xfrm>
            <a:off x="49530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8118" name="AutoShape 22"/>
          <p:cNvCxnSpPr>
            <a:cxnSpLocks noChangeShapeType="1"/>
            <a:stCxn id="1028115" idx="3"/>
            <a:endCxn id="1028116" idx="7"/>
          </p:cNvCxnSpPr>
          <p:nvPr/>
        </p:nvCxnSpPr>
        <p:spPr bwMode="auto">
          <a:xfrm flipH="1">
            <a:off x="408146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19" name="AutoShape 23"/>
          <p:cNvCxnSpPr>
            <a:cxnSpLocks noChangeShapeType="1"/>
            <a:stCxn id="1028115" idx="5"/>
            <a:endCxn id="1028117" idx="1"/>
          </p:cNvCxnSpPr>
          <p:nvPr/>
        </p:nvCxnSpPr>
        <p:spPr bwMode="auto">
          <a:xfrm>
            <a:off x="472281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8120" name="Oval 24"/>
          <p:cNvSpPr>
            <a:spLocks noChangeArrowheads="1"/>
          </p:cNvSpPr>
          <p:nvPr/>
        </p:nvSpPr>
        <p:spPr bwMode="auto">
          <a:xfrm>
            <a:off x="5410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8121" name="Oval 25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8122" name="AutoShape 26"/>
          <p:cNvCxnSpPr>
            <a:cxnSpLocks noChangeShapeType="1"/>
            <a:stCxn id="1028120" idx="3"/>
            <a:endCxn id="1028124" idx="7"/>
          </p:cNvCxnSpPr>
          <p:nvPr/>
        </p:nvCxnSpPr>
        <p:spPr bwMode="auto">
          <a:xfrm flipH="1">
            <a:off x="5224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23" name="AutoShape 27"/>
          <p:cNvCxnSpPr>
            <a:cxnSpLocks noChangeShapeType="1"/>
            <a:stCxn id="1028120" idx="5"/>
            <a:endCxn id="1028121" idx="1"/>
          </p:cNvCxnSpPr>
          <p:nvPr/>
        </p:nvCxnSpPr>
        <p:spPr bwMode="auto">
          <a:xfrm>
            <a:off x="5865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8124" name="Oval 28"/>
          <p:cNvSpPr>
            <a:spLocks noChangeArrowheads="1"/>
          </p:cNvSpPr>
          <p:nvPr/>
        </p:nvSpPr>
        <p:spPr bwMode="auto">
          <a:xfrm>
            <a:off x="5029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E2C256-C0CD-4BC6-878C-8AAB7CB7035B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Rotation Example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Rotate left about 9:</a:t>
            </a:r>
          </a:p>
        </p:txBody>
      </p:sp>
      <p:sp>
        <p:nvSpPr>
          <p:cNvPr id="1029124" name="Oval 4"/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25" name="Oval 5"/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26" name="Oval 6"/>
          <p:cNvSpPr>
            <a:spLocks noChangeArrowheads="1"/>
          </p:cNvSpPr>
          <p:nvPr/>
        </p:nvSpPr>
        <p:spPr bwMode="auto">
          <a:xfrm>
            <a:off x="5867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127" name="AutoShape 7"/>
          <p:cNvCxnSpPr>
            <a:cxnSpLocks noChangeShapeType="1"/>
            <a:stCxn id="1029124" idx="7"/>
            <a:endCxn id="1029133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28" name="AutoShape 8"/>
          <p:cNvCxnSpPr>
            <a:cxnSpLocks noChangeShapeType="1"/>
            <a:stCxn id="1029133" idx="5"/>
            <a:endCxn id="1029125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29" name="AutoShape 9"/>
          <p:cNvCxnSpPr>
            <a:cxnSpLocks noChangeShapeType="1"/>
            <a:stCxn id="1029134" idx="3"/>
            <a:endCxn id="1029136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0" name="AutoShape 10"/>
          <p:cNvCxnSpPr>
            <a:cxnSpLocks noChangeShapeType="1"/>
            <a:stCxn id="1029134" idx="1"/>
            <a:endCxn id="1029135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1" name="AutoShape 11"/>
          <p:cNvCxnSpPr>
            <a:cxnSpLocks noChangeShapeType="1"/>
            <a:stCxn id="1029135" idx="3"/>
            <a:endCxn id="1029133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2" name="AutoShape 12"/>
          <p:cNvCxnSpPr>
            <a:cxnSpLocks noChangeShapeType="1"/>
            <a:stCxn id="1029134" idx="5"/>
            <a:endCxn id="1029126" idx="1"/>
          </p:cNvCxnSpPr>
          <p:nvPr/>
        </p:nvCxnSpPr>
        <p:spPr bwMode="auto">
          <a:xfrm>
            <a:off x="5484813" y="3827463"/>
            <a:ext cx="4159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33" name="Oval 13"/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029134" name="Oval 14"/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29135" name="Oval 15"/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1029136" name="Oval 16"/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cxnSp>
        <p:nvCxnSpPr>
          <p:cNvPr id="1029137" name="AutoShape 17"/>
          <p:cNvCxnSpPr>
            <a:cxnSpLocks noChangeShapeType="1"/>
            <a:stCxn id="1029136" idx="3"/>
            <a:endCxn id="1029144" idx="7"/>
          </p:cNvCxnSpPr>
          <p:nvPr/>
        </p:nvCxnSpPr>
        <p:spPr bwMode="auto">
          <a:xfrm flipH="1">
            <a:off x="3960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8" name="AutoShape 18"/>
          <p:cNvCxnSpPr>
            <a:cxnSpLocks noChangeShapeType="1"/>
            <a:stCxn id="1029136" idx="5"/>
            <a:endCxn id="1029139" idx="1"/>
          </p:cNvCxnSpPr>
          <p:nvPr/>
        </p:nvCxnSpPr>
        <p:spPr bwMode="auto">
          <a:xfrm>
            <a:off x="4722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39" name="Oval 19"/>
          <p:cNvSpPr>
            <a:spLocks noChangeArrowheads="1"/>
          </p:cNvSpPr>
          <p:nvPr/>
        </p:nvSpPr>
        <p:spPr bwMode="auto">
          <a:xfrm>
            <a:off x="5029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9140" name="Oval 20"/>
          <p:cNvSpPr>
            <a:spLocks noChangeArrowheads="1"/>
          </p:cNvSpPr>
          <p:nvPr/>
        </p:nvSpPr>
        <p:spPr bwMode="auto">
          <a:xfrm>
            <a:off x="5715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141" name="AutoShape 21"/>
          <p:cNvCxnSpPr>
            <a:cxnSpLocks noChangeShapeType="1"/>
            <a:stCxn id="1029139" idx="3"/>
            <a:endCxn id="1029143" idx="7"/>
          </p:cNvCxnSpPr>
          <p:nvPr/>
        </p:nvCxnSpPr>
        <p:spPr bwMode="auto">
          <a:xfrm flipH="1">
            <a:off x="4843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42" name="AutoShape 22"/>
          <p:cNvCxnSpPr>
            <a:cxnSpLocks noChangeShapeType="1"/>
            <a:stCxn id="1029139" idx="5"/>
            <a:endCxn id="1029140" idx="1"/>
          </p:cNvCxnSpPr>
          <p:nvPr/>
        </p:nvCxnSpPr>
        <p:spPr bwMode="auto">
          <a:xfrm>
            <a:off x="5484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43" name="Oval 23"/>
          <p:cNvSpPr>
            <a:spLocks noChangeArrowheads="1"/>
          </p:cNvSpPr>
          <p:nvPr/>
        </p:nvSpPr>
        <p:spPr bwMode="auto">
          <a:xfrm>
            <a:off x="4648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44" name="Oval 24"/>
          <p:cNvSpPr>
            <a:spLocks noChangeArrowheads="1"/>
          </p:cNvSpPr>
          <p:nvPr/>
        </p:nvSpPr>
        <p:spPr bwMode="auto">
          <a:xfrm>
            <a:off x="3505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29145" name="Oval 25"/>
          <p:cNvSpPr>
            <a:spLocks noChangeArrowheads="1"/>
          </p:cNvSpPr>
          <p:nvPr/>
        </p:nvSpPr>
        <p:spPr bwMode="auto">
          <a:xfrm>
            <a:off x="4191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146" name="AutoShape 26"/>
          <p:cNvCxnSpPr>
            <a:cxnSpLocks noChangeShapeType="1"/>
            <a:stCxn id="1029144" idx="3"/>
            <a:endCxn id="1029148" idx="7"/>
          </p:cNvCxnSpPr>
          <p:nvPr/>
        </p:nvCxnSpPr>
        <p:spPr bwMode="auto">
          <a:xfrm flipH="1">
            <a:off x="3319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47" name="AutoShape 27"/>
          <p:cNvCxnSpPr>
            <a:cxnSpLocks noChangeShapeType="1"/>
            <a:stCxn id="1029144" idx="5"/>
            <a:endCxn id="1029145" idx="1"/>
          </p:cNvCxnSpPr>
          <p:nvPr/>
        </p:nvCxnSpPr>
        <p:spPr bwMode="auto">
          <a:xfrm>
            <a:off x="3960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48" name="Oval 28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A9C23-5061-4B40-8DC6-64052905A8FC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Insertion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9248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Insertion: the basic idea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tree, color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 lvl="1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Only r-b property 3 might be violated (if p[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red)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so, move violation up tree until a place is found where it can be fixed</a:t>
            </a:r>
          </a:p>
          <a:p>
            <a:pPr lvl="1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Total time will be O(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F25D6-7FAF-4BA2-875B-F889C6FD7F1D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rbInsert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(x)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treeInsert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x-&gt;color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Move violation of #3 up tree, maintaining #4 as invariant: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while (x!=root &amp;&amp; x-&gt;p-&gt;color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if (x-&gt;p == x-&gt;p-&gt;p-&gt;left)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y = x-&gt;p-&gt;p-&gt;right;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if (y-&gt;color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y-&gt;color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 = x-&gt;p-&gt;p;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else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y-&gt;color == BLACK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if (x == x-&gt;p-&gt;right)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x = x-&gt;p;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</a:t>
            </a:r>
            <a:r>
              <a:rPr lang="en-US" sz="1400" b="1" dirty="0" err="1">
                <a:latin typeface="Courier New" pitchFamily="49" charset="0"/>
              </a:rPr>
              <a:t>leftRotate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</a:t>
            </a:r>
            <a:r>
              <a:rPr lang="en-US" sz="1400" b="1" dirty="0" err="1">
                <a:latin typeface="Courier New" pitchFamily="49" charset="0"/>
              </a:rPr>
              <a:t>rightRotate</a:t>
            </a:r>
            <a:r>
              <a:rPr lang="en-US" sz="1400" b="1" dirty="0">
                <a:latin typeface="Courier New" pitchFamily="49" charset="0"/>
              </a:rPr>
              <a:t>(x-&gt;p-&gt;p);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else 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x-&gt;p == x-&gt;p-&gt;p-&gt;right</a:t>
            </a:r>
            <a:endParaRPr lang="en-US" sz="1400" b="1" i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i="1" dirty="0">
                <a:latin typeface="Courier New" pitchFamily="49" charset="0"/>
              </a:rPr>
              <a:t>      </a:t>
            </a:r>
            <a:r>
              <a:rPr lang="en-US" sz="1400" b="1" dirty="0">
                <a:latin typeface="Courier New" pitchFamily="49" charset="0"/>
              </a:rPr>
              <a:t>(same as above, but with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“right” &amp; “left” exchanged)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05400" y="2578100"/>
            <a:ext cx="1235075" cy="1066800"/>
            <a:chOff x="3216" y="1440"/>
            <a:chExt cx="778" cy="672"/>
          </a:xfrm>
        </p:grpSpPr>
        <p:sp>
          <p:nvSpPr>
            <p:cNvPr id="1031172" name="AutoShape 4"/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3" name="Text Box 5"/>
            <p:cNvSpPr txBox="1">
              <a:spLocks noChangeArrowheads="1"/>
            </p:cNvSpPr>
            <p:nvPr/>
          </p:nvSpPr>
          <p:spPr bwMode="auto">
            <a:xfrm>
              <a:off x="3302" y="1651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1031175" name="AutoShape 7"/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6" name="Text Box 8"/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1031178" name="AutoShape 10"/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9" name="Text Box 11"/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3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6577DF-12BE-4693-9749-B14DC41CC5E8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Properties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8006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red-black properties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	Every node is either red or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		Every leaf (NULL pointer) is black</a:t>
            </a:r>
          </a:p>
          <a:p>
            <a:pPr marL="1255713"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this means every “real” node has 2 children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		If a node is red, both children are black</a:t>
            </a:r>
          </a:p>
          <a:p>
            <a:pPr marL="1255713"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can’t have 2 consecutive reds on a path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		Every path from node to descendent leaf contains the same number of black nodes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	The root is always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rbInsert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(x)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treeInsert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x-&gt;color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Move violation of #3 up tree, maintaining #4 as invariant: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while (x!=root &amp;&amp; x-&gt;p-&gt;color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if (x-&gt;p == x-&gt;p-&gt;p-&gt;left)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y = x-&gt;p-&gt;p-&gt;right;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if (y-&gt;color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y-&gt;color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 = x-&gt;p-&gt;p;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else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y-&gt;color == BLACK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if (x == x-&gt;p-&gt;right)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x = x-&gt;p;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</a:t>
            </a:r>
            <a:r>
              <a:rPr lang="en-US" sz="1400" b="1" dirty="0" err="1">
                <a:latin typeface="Courier New" pitchFamily="49" charset="0"/>
              </a:rPr>
              <a:t>leftRotate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</a:t>
            </a:r>
            <a:r>
              <a:rPr lang="en-US" sz="1400" b="1" dirty="0" err="1">
                <a:latin typeface="Courier New" pitchFamily="49" charset="0"/>
              </a:rPr>
              <a:t>rightRotate</a:t>
            </a:r>
            <a:r>
              <a:rPr lang="en-US" sz="1400" b="1" dirty="0">
                <a:latin typeface="Courier New" pitchFamily="49" charset="0"/>
              </a:rPr>
              <a:t>(x-&gt;p-&gt;p);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else 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x-&gt;p == x-&gt;p-&gt;p-&gt;right</a:t>
            </a:r>
            <a:endParaRPr lang="en-US" sz="1400" b="1" i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i="1" dirty="0">
                <a:latin typeface="Courier New" pitchFamily="49" charset="0"/>
              </a:rPr>
              <a:t>      </a:t>
            </a:r>
            <a:r>
              <a:rPr lang="en-US" sz="1400" b="1" dirty="0">
                <a:latin typeface="Courier New" pitchFamily="49" charset="0"/>
              </a:rPr>
              <a:t>(same as above, but with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“right” &amp; “left” exchanged)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05400" y="2578100"/>
            <a:ext cx="3368675" cy="1066800"/>
            <a:chOff x="3216" y="1440"/>
            <a:chExt cx="2122" cy="672"/>
          </a:xfrm>
        </p:grpSpPr>
        <p:sp>
          <p:nvSpPr>
            <p:cNvPr id="1032196" name="AutoShape 4"/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97" name="Text Box 5"/>
            <p:cNvSpPr txBox="1">
              <a:spLocks noChangeArrowheads="1"/>
            </p:cNvSpPr>
            <p:nvPr/>
          </p:nvSpPr>
          <p:spPr bwMode="auto">
            <a:xfrm>
              <a:off x="3302" y="1651"/>
              <a:ext cx="20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1: uncle is RED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1032199" name="AutoShape 7"/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0" name="Text Box 8"/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1032202" name="AutoShape 10"/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3" name="Text Box 11"/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3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A50191-74A0-4E27-B2CA-C5D18FED63D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1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if (y-&gt;color == RED)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x-&gt;p-&gt;color = BLACK;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y-&gt;color = BLACK;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x = x-&gt;p-&gt;p;</a:t>
            </a:r>
            <a:endParaRPr lang="en-US" dirty="0"/>
          </a:p>
        </p:txBody>
      </p:sp>
      <p:sp>
        <p:nvSpPr>
          <p:cNvPr id="1033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sz="2400"/>
              <a:t>Case 1: “uncle” is red</a:t>
            </a:r>
          </a:p>
          <a:p>
            <a:r>
              <a:rPr lang="en-US" sz="2400"/>
              <a:t>In figures below, all </a:t>
            </a:r>
            <a:r>
              <a:rPr lang="en-US" sz="2400">
                <a:sym typeface="Symbol" pitchFamily="18" charset="2"/>
              </a:rPr>
              <a:t>’s are equal-black-height subtrees</a:t>
            </a:r>
            <a:endParaRPr lang="en-US" sz="2400"/>
          </a:p>
        </p:txBody>
      </p:sp>
      <p:sp>
        <p:nvSpPr>
          <p:cNvPr id="1033221" name="Oval 5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3222" name="Oval 6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3223" name="AutoShape 7"/>
          <p:cNvCxnSpPr>
            <a:cxnSpLocks noChangeShapeType="1"/>
            <a:stCxn id="1033221" idx="3"/>
            <a:endCxn id="1033222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24" name="Oval 8"/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D</a:t>
            </a:r>
            <a:endParaRPr lang="en-US" sz="2400" b="1" dirty="0">
              <a:solidFill>
                <a:srgbClr val="FF0000"/>
              </a:solidFill>
              <a:latin typeface="Times New Roman" charset="0"/>
            </a:endParaRPr>
          </a:p>
        </p:txBody>
      </p:sp>
      <p:cxnSp>
        <p:nvCxnSpPr>
          <p:cNvPr id="1033225" name="AutoShape 9"/>
          <p:cNvCxnSpPr>
            <a:cxnSpLocks noChangeShapeType="1"/>
            <a:stCxn id="1033221" idx="5"/>
            <a:endCxn id="1033224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26" name="Oval 10"/>
          <p:cNvSpPr>
            <a:spLocks noChangeArrowheads="1"/>
          </p:cNvSpPr>
          <p:nvPr/>
        </p:nvSpPr>
        <p:spPr bwMode="auto">
          <a:xfrm>
            <a:off x="914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27" name="Oval 11"/>
          <p:cNvSpPr>
            <a:spLocks noChangeArrowheads="1"/>
          </p:cNvSpPr>
          <p:nvPr/>
        </p:nvSpPr>
        <p:spPr bwMode="auto">
          <a:xfrm>
            <a:off x="19272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33228" name="AutoShape 12"/>
          <p:cNvCxnSpPr>
            <a:cxnSpLocks noChangeShapeType="1"/>
            <a:stCxn id="1033222" idx="3"/>
            <a:endCxn id="1033226" idx="0"/>
          </p:cNvCxnSpPr>
          <p:nvPr/>
        </p:nvCxnSpPr>
        <p:spPr bwMode="auto">
          <a:xfrm flipH="1">
            <a:off x="1139825" y="4411663"/>
            <a:ext cx="3460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29" name="AutoShape 13"/>
          <p:cNvCxnSpPr>
            <a:cxnSpLocks noChangeShapeType="1"/>
            <a:stCxn id="1033222" idx="5"/>
            <a:endCxn id="1033227" idx="1"/>
          </p:cNvCxnSpPr>
          <p:nvPr/>
        </p:nvCxnSpPr>
        <p:spPr bwMode="auto">
          <a:xfrm>
            <a:off x="1804988" y="4411663"/>
            <a:ext cx="18732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30" name="Line 14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231" name="Line 15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232" name="Oval 16"/>
          <p:cNvSpPr>
            <a:spLocks noChangeArrowheads="1"/>
          </p:cNvSpPr>
          <p:nvPr/>
        </p:nvSpPr>
        <p:spPr bwMode="auto">
          <a:xfrm>
            <a:off x="1447800" y="51133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33" name="Oval 17"/>
          <p:cNvSpPr>
            <a:spLocks noChangeArrowheads="1"/>
          </p:cNvSpPr>
          <p:nvPr/>
        </p:nvSpPr>
        <p:spPr bwMode="auto">
          <a:xfrm>
            <a:off x="2368550" y="51133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34" name="Oval 18"/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35" name="Oval 19"/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3236" name="AutoShape 20"/>
          <p:cNvCxnSpPr>
            <a:cxnSpLocks noChangeShapeType="1"/>
            <a:stCxn id="1033232" idx="0"/>
            <a:endCxn id="1033227" idx="3"/>
          </p:cNvCxnSpPr>
          <p:nvPr/>
        </p:nvCxnSpPr>
        <p:spPr bwMode="auto">
          <a:xfrm flipV="1">
            <a:off x="16732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37" name="AutoShape 21"/>
          <p:cNvCxnSpPr>
            <a:cxnSpLocks noChangeShapeType="1"/>
            <a:stCxn id="1033227" idx="5"/>
            <a:endCxn id="1033233" idx="0"/>
          </p:cNvCxnSpPr>
          <p:nvPr/>
        </p:nvCxnSpPr>
        <p:spPr bwMode="auto">
          <a:xfrm>
            <a:off x="23114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38" name="AutoShape 22"/>
          <p:cNvCxnSpPr>
            <a:cxnSpLocks noChangeShapeType="1"/>
            <a:stCxn id="1033224" idx="3"/>
            <a:endCxn id="1033234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39" name="AutoShape 23"/>
          <p:cNvCxnSpPr>
            <a:cxnSpLocks noChangeShapeType="1"/>
            <a:stCxn id="1033224" idx="5"/>
            <a:endCxn id="1033235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0" name="Oval 24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33241" name="Oval 25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latin typeface="Times New Roman" charset="0"/>
              </a:rPr>
              <a:t>A</a:t>
            </a:r>
          </a:p>
        </p:txBody>
      </p:sp>
      <p:cxnSp>
        <p:nvCxnSpPr>
          <p:cNvPr id="1033242" name="AutoShape 26"/>
          <p:cNvCxnSpPr>
            <a:cxnSpLocks noChangeShapeType="1"/>
            <a:stCxn id="1033240" idx="3"/>
            <a:endCxn id="1033241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3" name="Oval 27"/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D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3244" name="AutoShape 28"/>
          <p:cNvCxnSpPr>
            <a:cxnSpLocks noChangeShapeType="1"/>
            <a:stCxn id="1033240" idx="5"/>
            <a:endCxn id="1033243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5" name="Oval 29"/>
          <p:cNvSpPr>
            <a:spLocks noChangeArrowheads="1"/>
          </p:cNvSpPr>
          <p:nvPr/>
        </p:nvSpPr>
        <p:spPr bwMode="auto">
          <a:xfrm>
            <a:off x="51816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46" name="Oval 30"/>
          <p:cNvSpPr>
            <a:spLocks noChangeArrowheads="1"/>
          </p:cNvSpPr>
          <p:nvPr/>
        </p:nvSpPr>
        <p:spPr bwMode="auto">
          <a:xfrm>
            <a:off x="61944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33247" name="AutoShape 31"/>
          <p:cNvCxnSpPr>
            <a:cxnSpLocks noChangeShapeType="1"/>
            <a:stCxn id="1033241" idx="3"/>
            <a:endCxn id="1033245" idx="0"/>
          </p:cNvCxnSpPr>
          <p:nvPr/>
        </p:nvCxnSpPr>
        <p:spPr bwMode="auto">
          <a:xfrm flipH="1">
            <a:off x="5407025" y="4406900"/>
            <a:ext cx="346075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48" name="AutoShape 32"/>
          <p:cNvCxnSpPr>
            <a:cxnSpLocks noChangeShapeType="1"/>
            <a:stCxn id="1033241" idx="5"/>
            <a:endCxn id="1033246" idx="1"/>
          </p:cNvCxnSpPr>
          <p:nvPr/>
        </p:nvCxnSpPr>
        <p:spPr bwMode="auto">
          <a:xfrm>
            <a:off x="6072188" y="4406900"/>
            <a:ext cx="187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9" name="Line 33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250" name="Oval 34"/>
          <p:cNvSpPr>
            <a:spLocks noChangeArrowheads="1"/>
          </p:cNvSpPr>
          <p:nvPr/>
        </p:nvSpPr>
        <p:spPr bwMode="auto">
          <a:xfrm>
            <a:off x="5715000" y="51133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51" name="Oval 35"/>
          <p:cNvSpPr>
            <a:spLocks noChangeArrowheads="1"/>
          </p:cNvSpPr>
          <p:nvPr/>
        </p:nvSpPr>
        <p:spPr bwMode="auto">
          <a:xfrm>
            <a:off x="6635750" y="51133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52" name="Oval 36"/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53" name="Oval 37"/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3254" name="AutoShape 38"/>
          <p:cNvCxnSpPr>
            <a:cxnSpLocks noChangeShapeType="1"/>
            <a:stCxn id="1033250" idx="0"/>
            <a:endCxn id="1033246" idx="3"/>
          </p:cNvCxnSpPr>
          <p:nvPr/>
        </p:nvCxnSpPr>
        <p:spPr bwMode="auto">
          <a:xfrm flipV="1">
            <a:off x="59404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55" name="AutoShape 39"/>
          <p:cNvCxnSpPr>
            <a:cxnSpLocks noChangeShapeType="1"/>
            <a:stCxn id="1033246" idx="5"/>
            <a:endCxn id="1033251" idx="0"/>
          </p:cNvCxnSpPr>
          <p:nvPr/>
        </p:nvCxnSpPr>
        <p:spPr bwMode="auto">
          <a:xfrm>
            <a:off x="65786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56" name="AutoShape 40"/>
          <p:cNvCxnSpPr>
            <a:cxnSpLocks noChangeShapeType="1"/>
            <a:stCxn id="1033243" idx="3"/>
            <a:endCxn id="1033252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57" name="AutoShape 41"/>
          <p:cNvCxnSpPr>
            <a:cxnSpLocks noChangeShapeType="1"/>
            <a:stCxn id="1033243" idx="5"/>
            <a:endCxn id="1033253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58" name="Text Box 42"/>
          <p:cNvSpPr txBox="1">
            <a:spLocks noChangeArrowheads="1"/>
          </p:cNvSpPr>
          <p:nvPr/>
        </p:nvSpPr>
        <p:spPr bwMode="auto">
          <a:xfrm>
            <a:off x="2325688" y="45561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x</a:t>
            </a:r>
          </a:p>
        </p:txBody>
      </p:sp>
      <p:sp>
        <p:nvSpPr>
          <p:cNvPr id="1033259" name="Text Box 43"/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3260" name="Text Box 44"/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Times New Roman" charset="0"/>
              </a:rPr>
              <a:t>new</a:t>
            </a:r>
            <a:r>
              <a:rPr lang="en-US" b="1">
                <a:solidFill>
                  <a:schemeClr val="accent1"/>
                </a:solidFill>
                <a:latin typeface="Times New Roman" charset="0"/>
              </a:rPr>
              <a:t> x</a:t>
            </a:r>
          </a:p>
        </p:txBody>
      </p:sp>
      <p:sp>
        <p:nvSpPr>
          <p:cNvPr id="1033261" name="Text Box 45"/>
          <p:cNvSpPr txBox="1">
            <a:spLocks noChangeArrowheads="1"/>
          </p:cNvSpPr>
          <p:nvPr/>
        </p:nvSpPr>
        <p:spPr bwMode="auto">
          <a:xfrm>
            <a:off x="347663" y="5745163"/>
            <a:ext cx="8480425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Change colors of some nodes, preserving #4: all downward paths have equal b.h.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The while loop now continues with x’s grandparent as the new x</a:t>
            </a:r>
          </a:p>
        </p:txBody>
      </p:sp>
      <p:sp>
        <p:nvSpPr>
          <p:cNvPr id="1033262" name="Text Box 46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1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4572000"/>
            <a:ext cx="1371600" cy="1047750"/>
            <a:chOff x="288" y="2892"/>
            <a:chExt cx="864" cy="660"/>
          </a:xfrm>
        </p:grpSpPr>
        <p:sp>
          <p:nvSpPr>
            <p:cNvPr id="1034243" name="Oval 3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034244" name="Oval 4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4245" name="Oval 5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4246" name="AutoShape 6"/>
            <p:cNvCxnSpPr>
              <a:cxnSpLocks noChangeShapeType="1"/>
              <a:stCxn id="1034244" idx="0"/>
              <a:endCxn id="1034243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247" name="AutoShape 7"/>
            <p:cNvCxnSpPr>
              <a:cxnSpLocks noChangeShapeType="1"/>
              <a:stCxn id="1034243" idx="5"/>
              <a:endCxn id="1034245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248" name="Text Box 8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sp>
        <p:nvSpPr>
          <p:cNvPr id="1034249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1</a:t>
            </a:r>
          </a:p>
        </p:txBody>
      </p:sp>
      <p:sp>
        <p:nvSpPr>
          <p:cNvPr id="103425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if (y-&gt;color == RED)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x-&gt;p-&gt;color = BLACK;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y-&gt;color = BLACK;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 = x-&gt;p-&gt;p;</a:t>
            </a:r>
            <a:endParaRPr lang="en-US"/>
          </a:p>
        </p:txBody>
      </p:sp>
      <p:sp>
        <p:nvSpPr>
          <p:cNvPr id="1034251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sz="2400"/>
              <a:t>Case 1: “uncle” is red</a:t>
            </a:r>
          </a:p>
          <a:p>
            <a:r>
              <a:rPr lang="en-US" sz="2400"/>
              <a:t>In figures below, all </a:t>
            </a:r>
            <a:r>
              <a:rPr lang="en-US" sz="2400">
                <a:sym typeface="Symbol" pitchFamily="18" charset="2"/>
              </a:rPr>
              <a:t>’s are equal-black-height subtrees</a:t>
            </a:r>
            <a:endParaRPr lang="en-US" sz="2400"/>
          </a:p>
        </p:txBody>
      </p:sp>
      <p:sp>
        <p:nvSpPr>
          <p:cNvPr id="1034252" name="Oval 12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4253" name="Oval 13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4254" name="AutoShape 14"/>
          <p:cNvCxnSpPr>
            <a:cxnSpLocks noChangeShapeType="1"/>
            <a:stCxn id="1034252" idx="3"/>
            <a:endCxn id="1034253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55" name="Oval 15"/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D</a:t>
            </a:r>
            <a:endParaRPr lang="en-US" sz="2400" b="1" dirty="0">
              <a:solidFill>
                <a:schemeClr val="tx2"/>
              </a:solidFill>
              <a:latin typeface="Times New Roman" charset="0"/>
            </a:endParaRPr>
          </a:p>
        </p:txBody>
      </p:sp>
      <p:cxnSp>
        <p:nvCxnSpPr>
          <p:cNvPr id="1034256" name="AutoShape 16"/>
          <p:cNvCxnSpPr>
            <a:cxnSpLocks noChangeShapeType="1"/>
            <a:stCxn id="1034252" idx="5"/>
            <a:endCxn id="1034255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57" name="Oval 17"/>
          <p:cNvSpPr>
            <a:spLocks noChangeArrowheads="1"/>
          </p:cNvSpPr>
          <p:nvPr/>
        </p:nvSpPr>
        <p:spPr bwMode="auto">
          <a:xfrm>
            <a:off x="19875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58" name="AutoShape 18"/>
          <p:cNvCxnSpPr>
            <a:cxnSpLocks noChangeShapeType="1"/>
            <a:stCxn id="1034253" idx="5"/>
            <a:endCxn id="1034257" idx="0"/>
          </p:cNvCxnSpPr>
          <p:nvPr/>
        </p:nvCxnSpPr>
        <p:spPr bwMode="auto">
          <a:xfrm>
            <a:off x="18049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59" name="AutoShape 19"/>
          <p:cNvCxnSpPr>
            <a:cxnSpLocks noChangeShapeType="1"/>
            <a:stCxn id="1034253" idx="3"/>
            <a:endCxn id="1034243" idx="7"/>
          </p:cNvCxnSpPr>
          <p:nvPr/>
        </p:nvCxnSpPr>
        <p:spPr bwMode="auto">
          <a:xfrm flipH="1">
            <a:off x="1168400" y="4411663"/>
            <a:ext cx="31750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60" name="Line 20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61" name="Line 21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62" name="Oval 22"/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4263" name="Oval 23"/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64" name="AutoShape 24"/>
          <p:cNvCxnSpPr>
            <a:cxnSpLocks noChangeShapeType="1"/>
            <a:stCxn id="1034255" idx="3"/>
            <a:endCxn id="1034262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65" name="AutoShape 25"/>
          <p:cNvCxnSpPr>
            <a:cxnSpLocks noChangeShapeType="1"/>
            <a:stCxn id="1034255" idx="5"/>
            <a:endCxn id="1034263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66" name="Oval 26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1034267" name="Oval 27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latin typeface="Times New Roman" charset="0"/>
              </a:rPr>
              <a:t>A</a:t>
            </a:r>
          </a:p>
        </p:txBody>
      </p:sp>
      <p:cxnSp>
        <p:nvCxnSpPr>
          <p:cNvPr id="1034268" name="AutoShape 28"/>
          <p:cNvCxnSpPr>
            <a:cxnSpLocks noChangeShapeType="1"/>
            <a:stCxn id="1034266" idx="3"/>
            <a:endCxn id="1034267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69" name="Oval 29"/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D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70" name="AutoShape 30"/>
          <p:cNvCxnSpPr>
            <a:cxnSpLocks noChangeShapeType="1"/>
            <a:stCxn id="1034266" idx="5"/>
            <a:endCxn id="1034269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71" name="Line 31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72" name="Oval 32"/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4273" name="Oval 33"/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74" name="AutoShape 34"/>
          <p:cNvCxnSpPr>
            <a:cxnSpLocks noChangeShapeType="1"/>
            <a:stCxn id="1034269" idx="3"/>
            <a:endCxn id="1034272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75" name="AutoShape 35"/>
          <p:cNvCxnSpPr>
            <a:cxnSpLocks noChangeShapeType="1"/>
            <a:stCxn id="1034269" idx="5"/>
            <a:endCxn id="1034273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76" name="Text Box 36"/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4277" name="Text Box 37"/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Times New Roman" charset="0"/>
              </a:rPr>
              <a:t>new</a:t>
            </a:r>
            <a:r>
              <a:rPr lang="en-US" b="1">
                <a:solidFill>
                  <a:schemeClr val="accent1"/>
                </a:solidFill>
                <a:latin typeface="Times New Roman" charset="0"/>
              </a:rPr>
              <a:t> x</a:t>
            </a:r>
          </a:p>
        </p:txBody>
      </p:sp>
      <p:sp>
        <p:nvSpPr>
          <p:cNvPr id="1034278" name="Text Box 38"/>
          <p:cNvSpPr txBox="1">
            <a:spLocks noChangeArrowheads="1"/>
          </p:cNvSpPr>
          <p:nvPr/>
        </p:nvSpPr>
        <p:spPr bwMode="auto">
          <a:xfrm>
            <a:off x="2152650" y="5897563"/>
            <a:ext cx="4902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Same action whether x is a left or a right child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1034280" name="Oval 40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034281" name="Oval 41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4282" name="Oval 42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4283" name="AutoShape 43"/>
            <p:cNvCxnSpPr>
              <a:cxnSpLocks noChangeShapeType="1"/>
              <a:stCxn id="1034281" idx="0"/>
              <a:endCxn id="1034280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284" name="AutoShape 44"/>
            <p:cNvCxnSpPr>
              <a:cxnSpLocks noChangeShapeType="1"/>
              <a:stCxn id="1034280" idx="5"/>
              <a:endCxn id="1034282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285" name="Text Box 45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cxnSp>
        <p:nvCxnSpPr>
          <p:cNvPr id="1034286" name="AutoShape 46"/>
          <p:cNvCxnSpPr>
            <a:cxnSpLocks noChangeShapeType="1"/>
            <a:stCxn id="1034267" idx="5"/>
            <a:endCxn id="1034288" idx="0"/>
          </p:cNvCxnSpPr>
          <p:nvPr/>
        </p:nvCxnSpPr>
        <p:spPr bwMode="auto">
          <a:xfrm>
            <a:off x="6072188" y="4406900"/>
            <a:ext cx="407987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87" name="AutoShape 47"/>
          <p:cNvCxnSpPr>
            <a:cxnSpLocks noChangeShapeType="1"/>
            <a:stCxn id="1034267" idx="3"/>
            <a:endCxn id="1034280" idx="7"/>
          </p:cNvCxnSpPr>
          <p:nvPr/>
        </p:nvCxnSpPr>
        <p:spPr bwMode="auto">
          <a:xfrm flipH="1">
            <a:off x="5432425" y="4406900"/>
            <a:ext cx="320675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88" name="Oval 48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4289" name="Text Box 49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1</a:t>
            </a: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E2BF2-9E63-4294-BA86-990F8E6D2C08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4572000"/>
            <a:ext cx="1371600" cy="1047750"/>
            <a:chOff x="288" y="2892"/>
            <a:chExt cx="864" cy="660"/>
          </a:xfrm>
        </p:grpSpPr>
        <p:sp>
          <p:nvSpPr>
            <p:cNvPr id="1035267" name="Oval 3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035268" name="Oval 4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5269" name="Oval 5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5270" name="AutoShape 6"/>
            <p:cNvCxnSpPr>
              <a:cxnSpLocks noChangeShapeType="1"/>
              <a:stCxn id="1035268" idx="0"/>
              <a:endCxn id="1035267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5271" name="AutoShape 7"/>
            <p:cNvCxnSpPr>
              <a:cxnSpLocks noChangeShapeType="1"/>
              <a:stCxn id="1035267" idx="5"/>
              <a:endCxn id="1035269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5272" name="Text Box 8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sp>
        <p:nvSpPr>
          <p:cNvPr id="1035273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2</a:t>
            </a:r>
          </a:p>
        </p:txBody>
      </p:sp>
      <p:sp>
        <p:nvSpPr>
          <p:cNvPr id="103527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  <a:ln/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if (x == x-&gt;p-&gt;right)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 = x-&gt;p;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leftRotate(x);</a:t>
            </a:r>
          </a:p>
          <a:p>
            <a:pPr>
              <a:buFont typeface="Times New Roman" charset="0"/>
              <a:buNone/>
            </a:pPr>
            <a:r>
              <a:rPr lang="en-US" sz="1600" b="1" i="1">
                <a:latin typeface="Courier New" pitchFamily="49" charset="0"/>
              </a:rPr>
              <a:t>// continue with case 3 code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035275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  <a:ln/>
        </p:spPr>
        <p:txBody>
          <a:bodyPr/>
          <a:lstStyle/>
          <a:p>
            <a:r>
              <a:rPr lang="en-US" sz="2400"/>
              <a:t>Case 2:</a:t>
            </a:r>
          </a:p>
          <a:p>
            <a:pPr lvl="1"/>
            <a:r>
              <a:rPr lang="en-US" sz="2000"/>
              <a:t>“Uncle” is black</a:t>
            </a:r>
          </a:p>
          <a:p>
            <a:pPr lvl="1"/>
            <a:r>
              <a:rPr lang="en-US" sz="2000"/>
              <a:t>Node </a:t>
            </a:r>
            <a:r>
              <a:rPr lang="en-US" sz="2000" i="1"/>
              <a:t>x</a:t>
            </a:r>
            <a:r>
              <a:rPr lang="en-US" sz="2000"/>
              <a:t> is a right child</a:t>
            </a:r>
          </a:p>
          <a:p>
            <a:r>
              <a:rPr lang="en-US" sz="2400"/>
              <a:t>Transform to case 3 via a left-rotation</a:t>
            </a:r>
          </a:p>
        </p:txBody>
      </p:sp>
      <p:sp>
        <p:nvSpPr>
          <p:cNvPr id="1035276" name="Oval 12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5277" name="Oval 13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5278" name="AutoShape 14"/>
          <p:cNvCxnSpPr>
            <a:cxnSpLocks noChangeShapeType="1"/>
            <a:stCxn id="1035276" idx="3"/>
            <a:endCxn id="1035277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79" name="AutoShape 15"/>
          <p:cNvCxnSpPr>
            <a:cxnSpLocks noChangeShapeType="1"/>
            <a:stCxn id="1035276" idx="5"/>
            <a:endCxn id="1035284" idx="0"/>
          </p:cNvCxnSpPr>
          <p:nvPr/>
        </p:nvCxnSpPr>
        <p:spPr bwMode="auto">
          <a:xfrm>
            <a:off x="2692400" y="3900488"/>
            <a:ext cx="73342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80" name="AutoShape 16"/>
          <p:cNvCxnSpPr>
            <a:cxnSpLocks noChangeShapeType="1"/>
            <a:stCxn id="1035277" idx="5"/>
            <a:endCxn id="1035267" idx="0"/>
          </p:cNvCxnSpPr>
          <p:nvPr/>
        </p:nvCxnSpPr>
        <p:spPr bwMode="auto">
          <a:xfrm>
            <a:off x="1804988" y="4411663"/>
            <a:ext cx="423862" cy="141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81" name="AutoShape 17"/>
          <p:cNvCxnSpPr>
            <a:cxnSpLocks noChangeShapeType="1"/>
            <a:stCxn id="1035277" idx="3"/>
            <a:endCxn id="1035302" idx="0"/>
          </p:cNvCxnSpPr>
          <p:nvPr/>
        </p:nvCxnSpPr>
        <p:spPr bwMode="auto">
          <a:xfrm flipH="1">
            <a:off x="1139825" y="4411663"/>
            <a:ext cx="346075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5282" name="Line 18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83" name="Line 19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84" name="Oval 20"/>
          <p:cNvSpPr>
            <a:spLocks noChangeArrowheads="1"/>
          </p:cNvSpPr>
          <p:nvPr/>
        </p:nvSpPr>
        <p:spPr bwMode="auto">
          <a:xfrm>
            <a:off x="3200400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285" name="Oval 21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5286" name="Oval 22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cxnSp>
        <p:nvCxnSpPr>
          <p:cNvPr id="1035287" name="AutoShape 23"/>
          <p:cNvCxnSpPr>
            <a:cxnSpLocks noChangeShapeType="1"/>
            <a:stCxn id="1035285" idx="3"/>
            <a:endCxn id="1035286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88" name="AutoShape 24"/>
          <p:cNvCxnSpPr>
            <a:cxnSpLocks noChangeShapeType="1"/>
            <a:stCxn id="1035285" idx="5"/>
            <a:endCxn id="1035304" idx="0"/>
          </p:cNvCxnSpPr>
          <p:nvPr/>
        </p:nvCxnSpPr>
        <p:spPr bwMode="auto">
          <a:xfrm>
            <a:off x="6959600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5289" name="Line 25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90" name="Text Box 26"/>
          <p:cNvSpPr txBox="1">
            <a:spLocks noChangeArrowheads="1"/>
          </p:cNvSpPr>
          <p:nvPr/>
        </p:nvSpPr>
        <p:spPr bwMode="auto">
          <a:xfrm>
            <a:off x="3581400" y="40005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1035292" name="Oval 28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1035293" name="Oval 29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5294" name="Oval 30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5295" name="AutoShape 31"/>
            <p:cNvCxnSpPr>
              <a:cxnSpLocks noChangeShapeType="1"/>
              <a:stCxn id="1035293" idx="0"/>
              <a:endCxn id="1035292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5296" name="AutoShape 32"/>
            <p:cNvCxnSpPr>
              <a:cxnSpLocks noChangeShapeType="1"/>
              <a:stCxn id="1035292" idx="5"/>
              <a:endCxn id="1035294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5297" name="Text Box 33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cxnSp>
        <p:nvCxnSpPr>
          <p:cNvPr id="1035298" name="AutoShape 34"/>
          <p:cNvCxnSpPr>
            <a:cxnSpLocks noChangeShapeType="1"/>
            <a:stCxn id="1035286" idx="5"/>
            <a:endCxn id="1035300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99" name="AutoShape 35"/>
          <p:cNvCxnSpPr>
            <a:cxnSpLocks noChangeShapeType="1"/>
            <a:stCxn id="1035286" idx="3"/>
            <a:endCxn id="1035292" idx="7"/>
          </p:cNvCxnSpPr>
          <p:nvPr/>
        </p:nvCxnSpPr>
        <p:spPr bwMode="auto">
          <a:xfrm flipH="1">
            <a:off x="5432425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5300" name="Oval 36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301" name="Text Box 37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2</a:t>
            </a:r>
          </a:p>
        </p:txBody>
      </p:sp>
      <p:sp>
        <p:nvSpPr>
          <p:cNvPr id="1035302" name="Oval 38"/>
          <p:cNvSpPr>
            <a:spLocks noChangeArrowheads="1"/>
          </p:cNvSpPr>
          <p:nvPr/>
        </p:nvSpPr>
        <p:spPr bwMode="auto">
          <a:xfrm>
            <a:off x="914400" y="4572000"/>
            <a:ext cx="450850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303" name="Text Box 39"/>
          <p:cNvSpPr txBox="1">
            <a:spLocks noChangeArrowheads="1"/>
          </p:cNvSpPr>
          <p:nvPr/>
        </p:nvSpPr>
        <p:spPr bwMode="auto">
          <a:xfrm>
            <a:off x="7848600" y="4022725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5304" name="Oval 40"/>
          <p:cNvSpPr>
            <a:spLocks noChangeArrowheads="1"/>
          </p:cNvSpPr>
          <p:nvPr/>
        </p:nvSpPr>
        <p:spPr bwMode="auto">
          <a:xfrm>
            <a:off x="7473950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305" name="Text Box 41"/>
          <p:cNvSpPr txBox="1">
            <a:spLocks noChangeArrowheads="1"/>
          </p:cNvSpPr>
          <p:nvPr/>
        </p:nvSpPr>
        <p:spPr bwMode="auto">
          <a:xfrm>
            <a:off x="252413" y="5745163"/>
            <a:ext cx="872490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Transform case 2 into case 3 (x is left child) with a left rotation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This preserves property 4: all downward paths contain same number of black nodes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3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  <a:ln/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x-&gt;p-&gt;color = BLACK;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x-&gt;p-&gt;p-&gt;color = RED;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rightRotate(x-&gt;p-&gt;p);</a:t>
            </a: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  <a:ln/>
        </p:spPr>
        <p:txBody>
          <a:bodyPr/>
          <a:lstStyle/>
          <a:p>
            <a:r>
              <a:rPr lang="en-US" sz="2400"/>
              <a:t>Case 3:</a:t>
            </a:r>
          </a:p>
          <a:p>
            <a:pPr lvl="1"/>
            <a:r>
              <a:rPr lang="en-US" sz="2000"/>
              <a:t>“Uncle” is black</a:t>
            </a:r>
          </a:p>
          <a:p>
            <a:pPr lvl="1"/>
            <a:r>
              <a:rPr lang="en-US" sz="2000"/>
              <a:t>Node </a:t>
            </a:r>
            <a:r>
              <a:rPr lang="en-US" sz="2000" i="1"/>
              <a:t>x</a:t>
            </a:r>
            <a:r>
              <a:rPr lang="en-US" sz="2000"/>
              <a:t> is a left child</a:t>
            </a:r>
          </a:p>
          <a:p>
            <a:r>
              <a:rPr lang="en-US" sz="2400"/>
              <a:t>Change colors; rotate right</a:t>
            </a:r>
          </a:p>
        </p:txBody>
      </p:sp>
      <p:sp>
        <p:nvSpPr>
          <p:cNvPr id="1036293" name="Line 5"/>
          <p:cNvSpPr>
            <a:spLocks noChangeShapeType="1"/>
          </p:cNvSpPr>
          <p:nvPr/>
        </p:nvSpPr>
        <p:spPr bwMode="auto">
          <a:xfrm>
            <a:off x="40386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294" name="Oval 6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B</a:t>
            </a:r>
          </a:p>
        </p:txBody>
      </p:sp>
      <p:sp>
        <p:nvSpPr>
          <p:cNvPr id="1036295" name="Oval 7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6296" name="AutoShape 8"/>
          <p:cNvCxnSpPr>
            <a:cxnSpLocks noChangeShapeType="1"/>
            <a:stCxn id="1036294" idx="3"/>
            <a:endCxn id="1036295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297" name="AutoShape 9"/>
          <p:cNvCxnSpPr>
            <a:cxnSpLocks noChangeShapeType="1"/>
            <a:stCxn id="1036294" idx="5"/>
            <a:endCxn id="1036321" idx="0"/>
          </p:cNvCxnSpPr>
          <p:nvPr/>
        </p:nvCxnSpPr>
        <p:spPr bwMode="auto">
          <a:xfrm>
            <a:off x="6959600" y="3900488"/>
            <a:ext cx="741363" cy="119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298" name="Line 10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299" name="Text Box 11"/>
          <p:cNvSpPr txBox="1">
            <a:spLocks noChangeArrowheads="1"/>
          </p:cNvSpPr>
          <p:nvPr/>
        </p:nvSpPr>
        <p:spPr bwMode="auto">
          <a:xfrm>
            <a:off x="5410200" y="40227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x</a:t>
            </a:r>
          </a:p>
        </p:txBody>
      </p:sp>
      <p:cxnSp>
        <p:nvCxnSpPr>
          <p:cNvPr id="1036300" name="AutoShape 12"/>
          <p:cNvCxnSpPr>
            <a:cxnSpLocks noChangeShapeType="1"/>
            <a:stCxn id="1036295" idx="5"/>
            <a:endCxn id="1036302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01" name="AutoShape 13"/>
          <p:cNvCxnSpPr>
            <a:cxnSpLocks noChangeShapeType="1"/>
            <a:stCxn id="1036295" idx="3"/>
            <a:endCxn id="1036326" idx="0"/>
          </p:cNvCxnSpPr>
          <p:nvPr/>
        </p:nvCxnSpPr>
        <p:spPr bwMode="auto">
          <a:xfrm flipH="1">
            <a:off x="5330825" y="4411663"/>
            <a:ext cx="4222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02" name="Oval 14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03" name="Text Box 15"/>
          <p:cNvSpPr txBox="1">
            <a:spLocks noChangeArrowheads="1"/>
          </p:cNvSpPr>
          <p:nvPr/>
        </p:nvSpPr>
        <p:spPr bwMode="auto">
          <a:xfrm>
            <a:off x="40386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3</a:t>
            </a:r>
          </a:p>
        </p:txBody>
      </p:sp>
      <p:sp>
        <p:nvSpPr>
          <p:cNvPr id="1036304" name="Oval 16"/>
          <p:cNvSpPr>
            <a:spLocks noChangeArrowheads="1"/>
          </p:cNvSpPr>
          <p:nvPr/>
        </p:nvSpPr>
        <p:spPr bwMode="auto">
          <a:xfrm>
            <a:off x="2463800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6305" name="Oval 17"/>
          <p:cNvSpPr>
            <a:spLocks noChangeArrowheads="1"/>
          </p:cNvSpPr>
          <p:nvPr/>
        </p:nvSpPr>
        <p:spPr bwMode="auto">
          <a:xfrm>
            <a:off x="157638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cxnSp>
        <p:nvCxnSpPr>
          <p:cNvPr id="1036306" name="AutoShape 18"/>
          <p:cNvCxnSpPr>
            <a:cxnSpLocks noChangeShapeType="1"/>
            <a:stCxn id="1036304" idx="3"/>
            <a:endCxn id="1036305" idx="7"/>
          </p:cNvCxnSpPr>
          <p:nvPr/>
        </p:nvCxnSpPr>
        <p:spPr bwMode="auto">
          <a:xfrm flipH="1">
            <a:off x="1960563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07" name="AutoShape 19"/>
          <p:cNvCxnSpPr>
            <a:cxnSpLocks noChangeShapeType="1"/>
            <a:stCxn id="1036304" idx="5"/>
            <a:endCxn id="1036320" idx="0"/>
          </p:cNvCxnSpPr>
          <p:nvPr/>
        </p:nvCxnSpPr>
        <p:spPr bwMode="auto">
          <a:xfrm>
            <a:off x="2847975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08" name="Line 20"/>
          <p:cNvSpPr>
            <a:spLocks noChangeShapeType="1"/>
          </p:cNvSpPr>
          <p:nvPr/>
        </p:nvSpPr>
        <p:spPr bwMode="auto">
          <a:xfrm flipV="1">
            <a:off x="2689225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" y="4579938"/>
            <a:ext cx="1371600" cy="1047750"/>
            <a:chOff x="288" y="2892"/>
            <a:chExt cx="864" cy="660"/>
          </a:xfrm>
        </p:grpSpPr>
        <p:sp>
          <p:nvSpPr>
            <p:cNvPr id="1036310" name="Oval 22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1036311" name="Oval 23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6312" name="Oval 24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6313" name="AutoShape 25"/>
            <p:cNvCxnSpPr>
              <a:cxnSpLocks noChangeShapeType="1"/>
              <a:stCxn id="1036311" idx="0"/>
              <a:endCxn id="1036310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6314" name="AutoShape 26"/>
            <p:cNvCxnSpPr>
              <a:cxnSpLocks noChangeShapeType="1"/>
              <a:stCxn id="1036310" idx="5"/>
              <a:endCxn id="1036312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6315" name="Text Box 27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cxnSp>
        <p:nvCxnSpPr>
          <p:cNvPr id="1036316" name="AutoShape 28"/>
          <p:cNvCxnSpPr>
            <a:cxnSpLocks noChangeShapeType="1"/>
            <a:stCxn id="1036305" idx="5"/>
            <a:endCxn id="1036318" idx="0"/>
          </p:cNvCxnSpPr>
          <p:nvPr/>
        </p:nvCxnSpPr>
        <p:spPr bwMode="auto">
          <a:xfrm>
            <a:off x="1960563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17" name="AutoShape 29"/>
          <p:cNvCxnSpPr>
            <a:cxnSpLocks noChangeShapeType="1"/>
            <a:stCxn id="1036305" idx="3"/>
            <a:endCxn id="1036310" idx="7"/>
          </p:cNvCxnSpPr>
          <p:nvPr/>
        </p:nvCxnSpPr>
        <p:spPr bwMode="auto">
          <a:xfrm flipH="1">
            <a:off x="1320800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18" name="Oval 30"/>
          <p:cNvSpPr>
            <a:spLocks noChangeArrowheads="1"/>
          </p:cNvSpPr>
          <p:nvPr/>
        </p:nvSpPr>
        <p:spPr bwMode="auto">
          <a:xfrm>
            <a:off x="2143125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19" name="Text Box 31"/>
          <p:cNvSpPr txBox="1">
            <a:spLocks noChangeArrowheads="1"/>
          </p:cNvSpPr>
          <p:nvPr/>
        </p:nvSpPr>
        <p:spPr bwMode="auto">
          <a:xfrm>
            <a:off x="3736975" y="4022725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6320" name="Oval 32"/>
          <p:cNvSpPr>
            <a:spLocks noChangeArrowheads="1"/>
          </p:cNvSpPr>
          <p:nvPr/>
        </p:nvSpPr>
        <p:spPr bwMode="auto">
          <a:xfrm>
            <a:off x="3362325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21" name="Oval 33"/>
          <p:cNvSpPr>
            <a:spLocks noChangeArrowheads="1"/>
          </p:cNvSpPr>
          <p:nvPr/>
        </p:nvSpPr>
        <p:spPr bwMode="auto">
          <a:xfrm>
            <a:off x="7475538" y="4038600"/>
            <a:ext cx="449262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1036322" name="Oval 34"/>
          <p:cNvSpPr>
            <a:spLocks noChangeArrowheads="1"/>
          </p:cNvSpPr>
          <p:nvPr/>
        </p:nvSpPr>
        <p:spPr bwMode="auto">
          <a:xfrm>
            <a:off x="7010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23" name="Oval 35"/>
          <p:cNvSpPr>
            <a:spLocks noChangeArrowheads="1"/>
          </p:cNvSpPr>
          <p:nvPr/>
        </p:nvSpPr>
        <p:spPr bwMode="auto">
          <a:xfrm>
            <a:off x="7931150" y="45799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6324" name="AutoShape 36"/>
          <p:cNvCxnSpPr>
            <a:cxnSpLocks noChangeShapeType="1"/>
            <a:stCxn id="1036322" idx="0"/>
            <a:endCxn id="1036321" idx="3"/>
          </p:cNvCxnSpPr>
          <p:nvPr/>
        </p:nvCxnSpPr>
        <p:spPr bwMode="auto">
          <a:xfrm flipV="1">
            <a:off x="7235825" y="4441825"/>
            <a:ext cx="304800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25" name="AutoShape 37"/>
          <p:cNvCxnSpPr>
            <a:cxnSpLocks noChangeShapeType="1"/>
            <a:stCxn id="1036321" idx="5"/>
            <a:endCxn id="1036323" idx="0"/>
          </p:cNvCxnSpPr>
          <p:nvPr/>
        </p:nvCxnSpPr>
        <p:spPr bwMode="auto">
          <a:xfrm>
            <a:off x="7859713" y="4441825"/>
            <a:ext cx="296862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26" name="Oval 38"/>
          <p:cNvSpPr>
            <a:spLocks noChangeArrowheads="1"/>
          </p:cNvSpPr>
          <p:nvPr/>
        </p:nvSpPr>
        <p:spPr bwMode="auto">
          <a:xfrm>
            <a:off x="5105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27" name="Text Box 39"/>
          <p:cNvSpPr txBox="1">
            <a:spLocks noChangeArrowheads="1"/>
          </p:cNvSpPr>
          <p:nvPr/>
        </p:nvSpPr>
        <p:spPr bwMode="auto">
          <a:xfrm>
            <a:off x="134938" y="5745163"/>
            <a:ext cx="8958262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Perform some color changes and do a right rotation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Again, preserves property 4: all downward paths contain same number of black nodes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5F51-EC46-45CB-B0A3-6F2DD4415E0E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Cases 4-6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Cases 1-3 hold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parent is a left child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parent is a right child, cases 4-6 are symmetric (swap left for right)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1C8EA-4D5F-4DF5-B1CF-10330C2B8B0A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Deletion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you thought insertion was tricky…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will not cover RB delete in class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You should read section 14.4 on your own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Read for the overall picture, not the details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79AEEE-FBDA-452E-964E-86A1C25FD4B0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3349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057" y="309274"/>
            <a:ext cx="8153400" cy="5634326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Put example on board and verify properties: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	Every node is either red or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	Every leaf (NULL pointer) is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	If a node is red, both children are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	Every path from node to descendent leaf contains the same number of black nodes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 	The root is always black</a:t>
            </a:r>
          </a:p>
          <a:p>
            <a:pPr algn="just"/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black-height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 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black nodes on path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leaf</a:t>
            </a:r>
          </a:p>
          <a:p>
            <a:r>
              <a:rPr lang="en-US" b="1" dirty="0"/>
              <a:t>Black Height of a Red-Black Tree :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Black </a:t>
            </a:r>
            <a:r>
              <a:rPr lang="en-US" sz="2400" dirty="0"/>
              <a:t>height is the number of black nodes on a path from the root to a leaf. Leaf nodes are also counted black nodes. </a:t>
            </a:r>
            <a:endParaRPr lang="en-US" sz="2400" dirty="0" smtClean="0"/>
          </a:p>
          <a:p>
            <a:r>
              <a:rPr lang="en-US" dirty="0"/>
              <a:t> </a:t>
            </a:r>
            <a:r>
              <a:rPr lang="en-US" b="1" dirty="0" smtClean="0"/>
              <a:t>Red-Black </a:t>
            </a:r>
            <a:r>
              <a:rPr lang="en-US" b="1" dirty="0"/>
              <a:t>Tree of height h has black-height &gt;= h/2</a:t>
            </a:r>
            <a:r>
              <a:rPr lang="en-US" dirty="0"/>
              <a:t>. </a:t>
            </a:r>
          </a:p>
          <a:p>
            <a:pPr marL="912813" lvl="1" indent="-45561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290DD2-7C36-4E9F-9020-E1B08B66CEEB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2229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3349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290DD2-7C36-4E9F-9020-E1B08B66CEEB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  <p:pic>
        <p:nvPicPr>
          <p:cNvPr id="2050" name="Picture 2" descr="https://media.geeksforgeeks.org/wp-content/uploads/20200427100650/red-black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71526"/>
            <a:ext cx="379476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Red-black tree example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42" y="2895600"/>
            <a:ext cx="4191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Height of Red-Black Trees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the minimum black-height of a node with height h?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A: a height-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node has black-height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Theorem: A red-black tree with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internal nodes has height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2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+ 1)</a:t>
            </a: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How do you suppose we’ll prove this?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197FAD-A3CC-495B-BD85-696BAB24D381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Prove: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-node RB tree has height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Claim: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rooted at a node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contains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internal nodes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Proof by induction on height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 step: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has height 0 (i.e., NULL leaf node)</a:t>
            </a:r>
          </a:p>
          <a:p>
            <a:pPr lvl="2"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800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89663-06CC-405B-A9FB-318163A662F6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-node RB tree has height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Claim: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rooted at a node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contains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internal nodes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Proof by induction on height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Base step: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height 0 (i.e., NULL leaf node)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A: 0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So…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contains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- 1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- 1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 internal nodes  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621525-5874-40E8-9E77-EAE54C159223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95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Inductive proof that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 node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contains at least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- 1 internal nodes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Inductive step: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positive height and 2 children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child has black-height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)-1 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(Why?)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height of a child = (height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- 1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rooted at each child contain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- 1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internal nodes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contains 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- 1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- 1) + 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- 1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- 1) + 1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2•2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)-1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=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nodes  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69A1D-46CD-45AD-AE4F-201201383AED}" type="datetime3">
              <a:rPr lang="en-US" smtClean="0"/>
              <a:pPr>
                <a:defRPr/>
              </a:pPr>
              <a:t>7 February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ALGORITHMS AND COMPLEXITY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4F78752E2AF4CBE8E4151E64EEE9E" ma:contentTypeVersion="11" ma:contentTypeDescription="Create a new document." ma:contentTypeScope="" ma:versionID="523c0a8689a8d6c55394a1ed7d74b8a2">
  <xsd:schema xmlns:xsd="http://www.w3.org/2001/XMLSchema" xmlns:xs="http://www.w3.org/2001/XMLSchema" xmlns:p="http://schemas.microsoft.com/office/2006/metadata/properties" xmlns:ns2="7ae9ba74-2e8e-405a-90a7-9869866399c3" xmlns:ns3="70bbbe5c-ebf7-4753-8c67-974032ae3fe4" targetNamespace="http://schemas.microsoft.com/office/2006/metadata/properties" ma:root="true" ma:fieldsID="caa1ab5e5d4d8d567e259c8e8e9beecc" ns2:_="" ns3:_="">
    <xsd:import namespace="7ae9ba74-2e8e-405a-90a7-9869866399c3"/>
    <xsd:import namespace="70bbbe5c-ebf7-4753-8c67-974032ae3f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9ba74-2e8e-405a-90a7-986986639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bbe5c-ebf7-4753-8c67-974032ae3fe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bdb9cd9-e35f-4aff-9c99-066ba3391d3b}" ma:internalName="TaxCatchAll" ma:showField="CatchAllData" ma:web="70bbbe5c-ebf7-4753-8c67-974032ae3f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e9ba74-2e8e-405a-90a7-9869866399c3">
      <Terms xmlns="http://schemas.microsoft.com/office/infopath/2007/PartnerControls"/>
    </lcf76f155ced4ddcb4097134ff3c332f>
    <TaxCatchAll xmlns="70bbbe5c-ebf7-4753-8c67-974032ae3fe4" xsi:nil="true"/>
  </documentManagement>
</p:properties>
</file>

<file path=customXml/itemProps1.xml><?xml version="1.0" encoding="utf-8"?>
<ds:datastoreItem xmlns:ds="http://schemas.openxmlformats.org/officeDocument/2006/customXml" ds:itemID="{E5D0C78E-BB22-4EE4-9299-2CB214523E0D}"/>
</file>

<file path=customXml/itemProps2.xml><?xml version="1.0" encoding="utf-8"?>
<ds:datastoreItem xmlns:ds="http://schemas.openxmlformats.org/officeDocument/2006/customXml" ds:itemID="{777D28EB-D33C-42B2-98BE-FFF8DE42C84C}"/>
</file>

<file path=customXml/itemProps3.xml><?xml version="1.0" encoding="utf-8"?>
<ds:datastoreItem xmlns:ds="http://schemas.openxmlformats.org/officeDocument/2006/customXml" ds:itemID="{B53F062F-505B-4124-875B-260FF6628544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2029</TotalTime>
  <Words>1942</Words>
  <Application>Microsoft Office PowerPoint</Application>
  <PresentationFormat>On-screen Show (4:3)</PresentationFormat>
  <Paragraphs>599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Algerian</vt:lpstr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 2</vt:lpstr>
      <vt:lpstr>Equity</vt:lpstr>
      <vt:lpstr>PowerPoint Presentation</vt:lpstr>
      <vt:lpstr>Red-Black TREE</vt:lpstr>
      <vt:lpstr>Red-Black Properties</vt:lpstr>
      <vt:lpstr>Red-Black Trees</vt:lpstr>
      <vt:lpstr>Red-Black Trees</vt:lpstr>
      <vt:lpstr>Height of Red-Black Trees</vt:lpstr>
      <vt:lpstr>RB Trees: Proving Height Bound</vt:lpstr>
      <vt:lpstr>RB Trees: Proving Height Bound</vt:lpstr>
      <vt:lpstr>RB Trees: Proving Height Bound</vt:lpstr>
      <vt:lpstr>RB Trees: Proving Height Bound</vt:lpstr>
      <vt:lpstr>RB Trees: Worst-Case Time</vt:lpstr>
      <vt:lpstr>Red-Black Trees: An Example</vt:lpstr>
      <vt:lpstr>Red-Black Trees:  The Problem With Insertion</vt:lpstr>
      <vt:lpstr>Red-Black Trees:  The Problem With Insertion</vt:lpstr>
      <vt:lpstr>Red-Black Trees: 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RB Trees: Rotation</vt:lpstr>
      <vt:lpstr>RB Trees: Rotation</vt:lpstr>
      <vt:lpstr>Rotation Example</vt:lpstr>
      <vt:lpstr>Rotation Example</vt:lpstr>
      <vt:lpstr>Red-Black Trees: Insertion</vt:lpstr>
      <vt:lpstr>PowerPoint Presentation</vt:lpstr>
      <vt:lpstr>PowerPoint Presentation</vt:lpstr>
      <vt:lpstr>RB Insert: Case 1</vt:lpstr>
      <vt:lpstr>RB Insert: Case 1</vt:lpstr>
      <vt:lpstr>RB Insert: Case 2</vt:lpstr>
      <vt:lpstr>RB Insert: Case 3</vt:lpstr>
      <vt:lpstr>RB Insert: Cases 4-6</vt:lpstr>
      <vt:lpstr>Red-Black Trees: Deletion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queueing models</dc:title>
  <dc:subject>Simulation Modeling</dc:subject>
  <dc:creator>Nikhilesh Joshi</dc:creator>
  <cp:keywords>SM</cp:keywords>
  <dc:description>For BE Students only</dc:description>
  <cp:lastModifiedBy>Chetashri Bhadane</cp:lastModifiedBy>
  <cp:revision>307</cp:revision>
  <dcterms:created xsi:type="dcterms:W3CDTF">2004-01-02T06:35:44Z</dcterms:created>
  <dcterms:modified xsi:type="dcterms:W3CDTF">2024-02-07T08:36:53Z</dcterms:modified>
  <cp:category>Graduation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0x0101004934F78752E2AF4CBE8E4151E64EEE9E</vt:lpwstr>
  </property>
</Properties>
</file>