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notesMasterIdLst>
    <p:notesMasterId r:id="rId21"/>
  </p:notesMasterIdLst>
  <p:sldIdLst>
    <p:sldId id="256" r:id="rId2"/>
    <p:sldId id="303" r:id="rId3"/>
    <p:sldId id="304" r:id="rId4"/>
    <p:sldId id="323" r:id="rId5"/>
    <p:sldId id="324" r:id="rId6"/>
    <p:sldId id="325" r:id="rId7"/>
    <p:sldId id="326" r:id="rId8"/>
    <p:sldId id="327" r:id="rId9"/>
    <p:sldId id="328" r:id="rId10"/>
    <p:sldId id="329" r:id="rId11"/>
    <p:sldId id="331" r:id="rId12"/>
    <p:sldId id="332" r:id="rId13"/>
    <p:sldId id="333" r:id="rId14"/>
    <p:sldId id="334" r:id="rId15"/>
    <p:sldId id="335" r:id="rId16"/>
    <p:sldId id="336" r:id="rId17"/>
    <p:sldId id="337" r:id="rId18"/>
    <p:sldId id="338" r:id="rId19"/>
    <p:sldId id="3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39808"/>
    <a:srgbClr val="FE8D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98" y="10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45ADD-4C26-4E0D-AE78-0933E56FD1A1}" type="datetimeFigureOut">
              <a:rPr lang="en-US" smtClean="0"/>
              <a:pPr/>
              <a:t>2/26/2024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1BD797-3539-435A-A1EF-925EBE9F7A9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Convergence – The concept of convergence in probability is based on intuition. Let’s say we have two random variables if the probability of their difference is very small, it is said to be converged. In this case, convergence means if the values match each other.</a:t>
            </a:r>
          </a:p>
          <a:p>
            <a:endParaRPr lang="en-IN" dirty="0"/>
          </a:p>
        </p:txBody>
      </p:sp>
      <p:sp>
        <p:nvSpPr>
          <p:cNvPr id="4" name="Slide Number Placeholder 3"/>
          <p:cNvSpPr>
            <a:spLocks noGrp="1"/>
          </p:cNvSpPr>
          <p:nvPr>
            <p:ph type="sldNum" sz="quarter" idx="5"/>
          </p:nvPr>
        </p:nvSpPr>
        <p:spPr/>
        <p:txBody>
          <a:bodyPr/>
          <a:lstStyle/>
          <a:p>
            <a:fld id="{7A1BD797-3539-435A-A1EF-925EBE9F7A94}" type="slidenum">
              <a:rPr lang="en-US" smtClean="0"/>
              <a:pPr/>
              <a:t>2</a:t>
            </a:fld>
            <a:endParaRPr lang="en-US"/>
          </a:p>
        </p:txBody>
      </p:sp>
    </p:spTree>
    <p:extLst>
      <p:ext uri="{BB962C8B-B14F-4D97-AF65-F5344CB8AC3E}">
        <p14:creationId xmlns:p14="http://schemas.microsoft.com/office/powerpoint/2010/main" val="965241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fld id="{C699CB88-5E1A-4FAC-892A-60949ACB1F6F}" type="datetimeFigureOut">
              <a:rPr lang="en-US" smtClean="0"/>
              <a:pPr/>
              <a:t>2/26/2024</a:t>
            </a:fld>
            <a:endParaRPr lang="en-US"/>
          </a:p>
        </p:txBody>
      </p:sp>
      <p:sp>
        <p:nvSpPr>
          <p:cNvPr id="17" name="Footer Placeholder 16"/>
          <p:cNvSpPr>
            <a:spLocks noGrp="1"/>
          </p:cNvSpPr>
          <p:nvPr>
            <p:ph type="ftr" sz="quarter" idx="11"/>
          </p:nvPr>
        </p:nvSpPr>
        <p:spPr>
          <a:xfrm>
            <a:off x="3864864" y="6355080"/>
            <a:ext cx="4632960" cy="365760"/>
          </a:xfrm>
        </p:spPr>
        <p:txBody>
          <a:bodyPr/>
          <a:lstStyle/>
          <a:p>
            <a:endParaRPr kumimoji="0" lang="en-US"/>
          </a:p>
        </p:txBody>
      </p:sp>
      <p:sp>
        <p:nvSpPr>
          <p:cNvPr id="29" name="Slide Number Placeholder 28"/>
          <p:cNvSpPr>
            <a:spLocks noGrp="1"/>
          </p:cNvSpPr>
          <p:nvPr>
            <p:ph type="sldNum" sz="quarter" idx="12"/>
          </p:nvPr>
        </p:nvSpPr>
        <p:spPr>
          <a:xfrm>
            <a:off x="1621536" y="6355080"/>
            <a:ext cx="1625600" cy="365760"/>
          </a:xfrm>
        </p:spPr>
        <p:txBody>
          <a:bodyPr/>
          <a:lstStyle/>
          <a:p>
            <a:fld id="{91974DF9-AD47-4691-BA21-BBFCE3637A9A}" type="slidenum">
              <a:rPr kumimoji="0" lang="en-US" smtClean="0"/>
              <a:pPr/>
              <a:t>‹#›</a:t>
            </a:fld>
            <a:endParaRPr kumimoji="0" lang="en-US"/>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699CB88-5E1A-4FAC-892A-60949ACB1F6F}"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91974DF9-AD47-4691-BA21-BBFCE3637A9A}" type="slidenum">
              <a:rPr kumimoji="0" lang="en-US" smtClean="0"/>
              <a:pPr/>
              <a:t>‹#›</a:t>
            </a:fld>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699CB88-5E1A-4FAC-892A-60949ACB1F6F}" type="datetimeFigureOut">
              <a:rPr lang="en-US" smtClean="0"/>
              <a:pPr/>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fld id="{C699CB88-5E1A-4FAC-892A-60949ACB1F6F}" type="datetimeFigureOut">
              <a:rPr lang="en-US" smtClean="0"/>
              <a:pPr/>
              <a:t>2/26/2024</a:t>
            </a:fld>
            <a:endParaRPr lang="en-US"/>
          </a:p>
        </p:txBody>
      </p:sp>
      <p:sp>
        <p:nvSpPr>
          <p:cNvPr id="5" name="Footer Placeholder 4"/>
          <p:cNvSpPr>
            <a:spLocks noGrp="1"/>
          </p:cNvSpPr>
          <p:nvPr>
            <p:ph type="ftr" sz="quarter" idx="11"/>
          </p:nvPr>
        </p:nvSpPr>
        <p:spPr>
          <a:xfrm>
            <a:off x="3864864" y="6355080"/>
            <a:ext cx="4632960" cy="365760"/>
          </a:xfrm>
        </p:spPr>
        <p:txBody>
          <a:bodyPr/>
          <a:lstStyle/>
          <a:p>
            <a:endParaRPr lang="en-US"/>
          </a:p>
        </p:txBody>
      </p:sp>
      <p:sp>
        <p:nvSpPr>
          <p:cNvPr id="6" name="Slide Number Placeholder 5"/>
          <p:cNvSpPr>
            <a:spLocks noGrp="1"/>
          </p:cNvSpPr>
          <p:nvPr>
            <p:ph type="sldNum" sz="quarter" idx="12"/>
          </p:nvPr>
        </p:nvSpPr>
        <p:spPr>
          <a:xfrm>
            <a:off x="1426464" y="6355080"/>
            <a:ext cx="2027936" cy="365760"/>
          </a:xfrm>
        </p:spPr>
        <p:txBody>
          <a:bodyPr/>
          <a:lstStyle/>
          <a:p>
            <a:fld id="{B6F15528-21DE-4FAA-801E-634DDDAF4B2B}" type="slidenum">
              <a:rPr lang="en-US" smtClean="0"/>
              <a:pPr/>
              <a:t>‹#›</a:t>
            </a:fld>
            <a:endParaRPr lang="en-US"/>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699CB88-5E1A-4FAC-892A-60949ACB1F6F}"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699CB88-5E1A-4FAC-892A-60949ACB1F6F}" type="datetimeFigureOut">
              <a:rPr lang="en-US" smtClean="0"/>
              <a:pPr/>
              <a:t>2/26/2024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699CB88-5E1A-4FAC-892A-60949ACB1F6F}" type="datetimeFigureOut">
              <a:rPr lang="en-US" smtClean="0"/>
              <a:pPr/>
              <a:t>2/26/2024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9CB88-5E1A-4FAC-892A-60949ACB1F6F}" type="datetimeFigureOut">
              <a:rPr lang="en-US" smtClean="0"/>
              <a:pPr/>
              <a:t>2/26/2024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699CB88-5E1A-4FAC-892A-60949ACB1F6F}"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699CB88-5E1A-4FAC-892A-60949ACB1F6F}" type="datetimeFigureOut">
              <a:rPr lang="en-US" smtClean="0"/>
              <a:pPr/>
              <a:t>2/26/2024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C699CB88-5E1A-4FAC-892A-60949ACB1F6F}" type="datetimeFigureOut">
              <a:rPr lang="en-US" smtClean="0"/>
              <a:pPr/>
              <a:t>2/26/2024</a:t>
            </a:fld>
            <a:endParaRPr lang="en-US"/>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pPr/>
              <a:t>‹#›</a:t>
            </a:fld>
            <a:endParaRPr lang="en-US"/>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07/relationships/hdphoto" Target="../media/hdphoto2.wdp"/><Relationship Id="rId7"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Expectation Maximization Algorithm</a:t>
            </a:r>
          </a:p>
        </p:txBody>
      </p:sp>
      <p:sp>
        <p:nvSpPr>
          <p:cNvPr id="3" name="Subtitle 2"/>
          <p:cNvSpPr>
            <a:spLocks noGrp="1"/>
          </p:cNvSpPr>
          <p:nvPr>
            <p:ph type="subTitle" idx="1"/>
          </p:nvPr>
        </p:nvSpPr>
        <p:spPr>
          <a:xfrm>
            <a:off x="2590800" y="4495800"/>
            <a:ext cx="7406640" cy="1752600"/>
          </a:xfrm>
        </p:spPr>
        <p:txBody>
          <a:bodyPr/>
          <a:lstStyle/>
          <a:p>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6728-50C4-0659-F088-AE93B8EE9C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A2E625-4AEA-EDD4-112C-1A0E36A8D2FA}"/>
              </a:ext>
            </a:extLst>
          </p:cNvPr>
          <p:cNvSpPr>
            <a:spLocks noGrp="1"/>
          </p:cNvSpPr>
          <p:nvPr>
            <p:ph sz="quarter" idx="1"/>
          </p:nvPr>
        </p:nvSpPr>
        <p:spPr/>
        <p:txBody>
          <a:bodyPr/>
          <a:lstStyle/>
          <a:p>
            <a:endParaRPr lang="en-IN"/>
          </a:p>
        </p:txBody>
      </p:sp>
      <p:pic>
        <p:nvPicPr>
          <p:cNvPr id="5" name="Picture 4">
            <a:extLst>
              <a:ext uri="{FF2B5EF4-FFF2-40B4-BE49-F238E27FC236}">
                <a16:creationId xmlns:a16="http://schemas.microsoft.com/office/drawing/2014/main" id="{AE427BD4-DB38-554D-BF34-E81AD58D90E7}"/>
              </a:ext>
            </a:extLst>
          </p:cNvPr>
          <p:cNvPicPr>
            <a:picLocks noChangeAspect="1"/>
          </p:cNvPicPr>
          <p:nvPr/>
        </p:nvPicPr>
        <p:blipFill>
          <a:blip r:embed="rId2"/>
          <a:stretch>
            <a:fillRect/>
          </a:stretch>
        </p:blipFill>
        <p:spPr>
          <a:xfrm>
            <a:off x="829258" y="647700"/>
            <a:ext cx="10533483" cy="5242560"/>
          </a:xfrm>
          <a:prstGeom prst="rect">
            <a:avLst/>
          </a:prstGeom>
        </p:spPr>
      </p:pic>
    </p:spTree>
    <p:extLst>
      <p:ext uri="{BB962C8B-B14F-4D97-AF65-F5344CB8AC3E}">
        <p14:creationId xmlns:p14="http://schemas.microsoft.com/office/powerpoint/2010/main" val="1841784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57A5-E9B4-23A9-09C1-F3A544292E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4FACFB-B282-9F4A-4D38-4A15BDE35E5E}"/>
              </a:ext>
            </a:extLst>
          </p:cNvPr>
          <p:cNvSpPr>
            <a:spLocks noGrp="1"/>
          </p:cNvSpPr>
          <p:nvPr>
            <p:ph sz="quarter" idx="1"/>
          </p:nvPr>
        </p:nvSpPr>
        <p:spPr/>
        <p:txBody>
          <a:bodyPr/>
          <a:lstStyle/>
          <a:p>
            <a:endParaRPr lang="en-IN" dirty="0"/>
          </a:p>
        </p:txBody>
      </p:sp>
      <p:pic>
        <p:nvPicPr>
          <p:cNvPr id="5" name="Picture 4">
            <a:extLst>
              <a:ext uri="{FF2B5EF4-FFF2-40B4-BE49-F238E27FC236}">
                <a16:creationId xmlns:a16="http://schemas.microsoft.com/office/drawing/2014/main" id="{F92BD2BE-F3BD-F809-0DD5-B83ACDD49D1C}"/>
              </a:ext>
            </a:extLst>
          </p:cNvPr>
          <p:cNvPicPr>
            <a:picLocks noChangeAspect="1"/>
          </p:cNvPicPr>
          <p:nvPr/>
        </p:nvPicPr>
        <p:blipFill rotWithShape="1">
          <a:blip r:embed="rId2"/>
          <a:srcRect t="2498"/>
          <a:stretch/>
        </p:blipFill>
        <p:spPr>
          <a:xfrm>
            <a:off x="1409700" y="676490"/>
            <a:ext cx="9372600" cy="5480470"/>
          </a:xfrm>
          <a:prstGeom prst="rect">
            <a:avLst/>
          </a:prstGeom>
        </p:spPr>
      </p:pic>
    </p:spTree>
    <p:extLst>
      <p:ext uri="{BB962C8B-B14F-4D97-AF65-F5344CB8AC3E}">
        <p14:creationId xmlns:p14="http://schemas.microsoft.com/office/powerpoint/2010/main" val="424927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75151A-A973-3932-D85D-0676EB797E64}"/>
              </a:ext>
            </a:extLst>
          </p:cNvPr>
          <p:cNvPicPr>
            <a:picLocks noChangeAspect="1"/>
          </p:cNvPicPr>
          <p:nvPr/>
        </p:nvPicPr>
        <p:blipFill rotWithShape="1">
          <a:blip r:embed="rId2"/>
          <a:srcRect t="34524" b="42857"/>
          <a:stretch/>
        </p:blipFill>
        <p:spPr>
          <a:xfrm>
            <a:off x="886851" y="1524000"/>
            <a:ext cx="10605202" cy="1447800"/>
          </a:xfrm>
          <a:prstGeom prst="rect">
            <a:avLst/>
          </a:prstGeom>
        </p:spPr>
      </p:pic>
      <p:pic>
        <p:nvPicPr>
          <p:cNvPr id="6" name="Picture 5">
            <a:extLst>
              <a:ext uri="{FF2B5EF4-FFF2-40B4-BE49-F238E27FC236}">
                <a16:creationId xmlns:a16="http://schemas.microsoft.com/office/drawing/2014/main" id="{9FBEDFBE-6F32-D462-6C5C-2D56627C3B77}"/>
              </a:ext>
            </a:extLst>
          </p:cNvPr>
          <p:cNvPicPr>
            <a:picLocks noChangeAspect="1"/>
          </p:cNvPicPr>
          <p:nvPr/>
        </p:nvPicPr>
        <p:blipFill rotWithShape="1">
          <a:blip r:embed="rId3"/>
          <a:srcRect t="34524" b="19048"/>
          <a:stretch/>
        </p:blipFill>
        <p:spPr>
          <a:xfrm>
            <a:off x="381000" y="3376247"/>
            <a:ext cx="11616904" cy="2971800"/>
          </a:xfrm>
          <a:prstGeom prst="rect">
            <a:avLst/>
          </a:prstGeom>
        </p:spPr>
      </p:pic>
      <p:pic>
        <p:nvPicPr>
          <p:cNvPr id="7" name="Picture 6">
            <a:extLst>
              <a:ext uri="{FF2B5EF4-FFF2-40B4-BE49-F238E27FC236}">
                <a16:creationId xmlns:a16="http://schemas.microsoft.com/office/drawing/2014/main" id="{BA002261-E98B-EDD6-2FCE-A391E8867B34}"/>
              </a:ext>
            </a:extLst>
          </p:cNvPr>
          <p:cNvPicPr>
            <a:picLocks noChangeAspect="1"/>
          </p:cNvPicPr>
          <p:nvPr/>
        </p:nvPicPr>
        <p:blipFill rotWithShape="1">
          <a:blip r:embed="rId2"/>
          <a:srcRect b="88095"/>
          <a:stretch/>
        </p:blipFill>
        <p:spPr>
          <a:xfrm>
            <a:off x="793399" y="152401"/>
            <a:ext cx="10605202" cy="762000"/>
          </a:xfrm>
          <a:prstGeom prst="rect">
            <a:avLst/>
          </a:prstGeom>
        </p:spPr>
      </p:pic>
    </p:spTree>
    <p:extLst>
      <p:ext uri="{BB962C8B-B14F-4D97-AF65-F5344CB8AC3E}">
        <p14:creationId xmlns:p14="http://schemas.microsoft.com/office/powerpoint/2010/main" val="183481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1073-972F-745C-CAFC-74FA6F9ED2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FD4091-B20D-1DB7-CCB1-4ECCEDA3D91F}"/>
              </a:ext>
            </a:extLst>
          </p:cNvPr>
          <p:cNvSpPr>
            <a:spLocks noGrp="1"/>
          </p:cNvSpPr>
          <p:nvPr>
            <p:ph sz="quarter" idx="1"/>
          </p:nvPr>
        </p:nvSpPr>
        <p:spPr/>
        <p:txBody>
          <a:bodyPr/>
          <a:lstStyle/>
          <a:p>
            <a:endParaRPr lang="en-IN"/>
          </a:p>
        </p:txBody>
      </p:sp>
      <p:grpSp>
        <p:nvGrpSpPr>
          <p:cNvPr id="7" name="Group 6">
            <a:extLst>
              <a:ext uri="{FF2B5EF4-FFF2-40B4-BE49-F238E27FC236}">
                <a16:creationId xmlns:a16="http://schemas.microsoft.com/office/drawing/2014/main" id="{F9C565EC-1A22-4555-0869-C15E65D679FC}"/>
              </a:ext>
            </a:extLst>
          </p:cNvPr>
          <p:cNvGrpSpPr/>
          <p:nvPr/>
        </p:nvGrpSpPr>
        <p:grpSpPr>
          <a:xfrm>
            <a:off x="419100" y="318597"/>
            <a:ext cx="11544299" cy="6082203"/>
            <a:chOff x="419100" y="257908"/>
            <a:chExt cx="11544299" cy="6082203"/>
          </a:xfrm>
        </p:grpSpPr>
        <p:pic>
          <p:nvPicPr>
            <p:cNvPr id="5" name="Picture 4">
              <a:extLst>
                <a:ext uri="{FF2B5EF4-FFF2-40B4-BE49-F238E27FC236}">
                  <a16:creationId xmlns:a16="http://schemas.microsoft.com/office/drawing/2014/main" id="{5FDBE8B7-AEBA-0423-6126-DF66F5596389}"/>
                </a:ext>
              </a:extLst>
            </p:cNvPr>
            <p:cNvPicPr>
              <a:picLocks noChangeAspect="1"/>
            </p:cNvPicPr>
            <p:nvPr/>
          </p:nvPicPr>
          <p:blipFill>
            <a:blip r:embed="rId2"/>
            <a:stretch>
              <a:fillRect/>
            </a:stretch>
          </p:blipFill>
          <p:spPr>
            <a:xfrm>
              <a:off x="419100" y="304800"/>
              <a:ext cx="11353799" cy="6035311"/>
            </a:xfrm>
            <a:prstGeom prst="rect">
              <a:avLst/>
            </a:prstGeom>
          </p:spPr>
        </p:pic>
        <p:sp>
          <p:nvSpPr>
            <p:cNvPr id="6" name="Rectangle 5">
              <a:extLst>
                <a:ext uri="{FF2B5EF4-FFF2-40B4-BE49-F238E27FC236}">
                  <a16:creationId xmlns:a16="http://schemas.microsoft.com/office/drawing/2014/main" id="{824EA1A8-98C8-E81B-DD5C-A1A6A9BF04D1}"/>
                </a:ext>
              </a:extLst>
            </p:cNvPr>
            <p:cNvSpPr/>
            <p:nvPr/>
          </p:nvSpPr>
          <p:spPr>
            <a:xfrm>
              <a:off x="11048999" y="257908"/>
              <a:ext cx="914400" cy="9144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84618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A2E2E29-3341-86C1-C817-B2E290CFF31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762001" y="5257800"/>
            <a:ext cx="5105400" cy="753926"/>
          </a:xfrm>
          <a:prstGeom prst="rect">
            <a:avLst/>
          </a:prstGeom>
        </p:spPr>
      </p:pic>
      <p:sp>
        <p:nvSpPr>
          <p:cNvPr id="2" name="Title 1">
            <a:extLst>
              <a:ext uri="{FF2B5EF4-FFF2-40B4-BE49-F238E27FC236}">
                <a16:creationId xmlns:a16="http://schemas.microsoft.com/office/drawing/2014/main" id="{C438CA97-9EEC-6527-8AD7-5C32868F77CD}"/>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35D35608-D55A-E4DD-B863-366630F8C415}"/>
              </a:ext>
            </a:extLst>
          </p:cNvPr>
          <p:cNvPicPr>
            <a:picLocks noChangeAspect="1"/>
          </p:cNvPicPr>
          <p:nvPr/>
        </p:nvPicPr>
        <p:blipFill rotWithShape="1">
          <a:blip r:embed="rId4"/>
          <a:srcRect r="79389"/>
          <a:stretch/>
        </p:blipFill>
        <p:spPr>
          <a:xfrm>
            <a:off x="762001" y="550047"/>
            <a:ext cx="2057399" cy="1733021"/>
          </a:xfrm>
          <a:prstGeom prst="rect">
            <a:avLst/>
          </a:prstGeom>
        </p:spPr>
      </p:pic>
      <p:pic>
        <p:nvPicPr>
          <p:cNvPr id="7" name="Picture 6">
            <a:extLst>
              <a:ext uri="{FF2B5EF4-FFF2-40B4-BE49-F238E27FC236}">
                <a16:creationId xmlns:a16="http://schemas.microsoft.com/office/drawing/2014/main" id="{685845B5-935D-ECD7-FA7A-8395E0389777}"/>
              </a:ext>
            </a:extLst>
          </p:cNvPr>
          <p:cNvPicPr>
            <a:picLocks noChangeAspect="1"/>
          </p:cNvPicPr>
          <p:nvPr/>
        </p:nvPicPr>
        <p:blipFill>
          <a:blip r:embed="rId5"/>
          <a:stretch>
            <a:fillRect/>
          </a:stretch>
        </p:blipFill>
        <p:spPr>
          <a:xfrm>
            <a:off x="934747" y="2362200"/>
            <a:ext cx="6400800" cy="1698478"/>
          </a:xfrm>
          <a:prstGeom prst="rect">
            <a:avLst/>
          </a:prstGeom>
        </p:spPr>
      </p:pic>
      <p:pic>
        <p:nvPicPr>
          <p:cNvPr id="9" name="Picture 8">
            <a:extLst>
              <a:ext uri="{FF2B5EF4-FFF2-40B4-BE49-F238E27FC236}">
                <a16:creationId xmlns:a16="http://schemas.microsoft.com/office/drawing/2014/main" id="{C3D1050D-31BE-CB66-1887-E64A56A6E694}"/>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bright="20000" contrast="-40000"/>
                    </a14:imgEffect>
                  </a14:imgLayer>
                </a14:imgProps>
              </a:ext>
            </a:extLst>
          </a:blip>
          <a:stretch>
            <a:fillRect/>
          </a:stretch>
        </p:blipFill>
        <p:spPr>
          <a:xfrm>
            <a:off x="762001" y="4257682"/>
            <a:ext cx="5105400" cy="1079182"/>
          </a:xfrm>
          <a:prstGeom prst="rect">
            <a:avLst/>
          </a:prstGeom>
        </p:spPr>
      </p:pic>
      <p:sp>
        <p:nvSpPr>
          <p:cNvPr id="13" name="TextBox 12">
            <a:extLst>
              <a:ext uri="{FF2B5EF4-FFF2-40B4-BE49-F238E27FC236}">
                <a16:creationId xmlns:a16="http://schemas.microsoft.com/office/drawing/2014/main" id="{AB692A0C-2BB2-9BFF-00EC-49F632FD87BF}"/>
              </a:ext>
            </a:extLst>
          </p:cNvPr>
          <p:cNvSpPr txBox="1"/>
          <p:nvPr/>
        </p:nvSpPr>
        <p:spPr>
          <a:xfrm>
            <a:off x="7696200" y="2541633"/>
            <a:ext cx="4495800" cy="369332"/>
          </a:xfrm>
          <a:prstGeom prst="rect">
            <a:avLst/>
          </a:prstGeom>
          <a:noFill/>
        </p:spPr>
        <p:txBody>
          <a:bodyPr wrap="square">
            <a:spAutoFit/>
          </a:bodyPr>
          <a:lstStyle/>
          <a:p>
            <a:r>
              <a:rPr lang="en-US" b="1" i="0" dirty="0">
                <a:solidFill>
                  <a:srgbClr val="0D0D0D"/>
                </a:solidFill>
                <a:effectLst/>
                <a:latin typeface="+mj-lt"/>
              </a:rPr>
              <a:t>probability of 9 heads given coin A</a:t>
            </a:r>
            <a:endParaRPr lang="en-IN" b="1" dirty="0">
              <a:latin typeface="+mj-lt"/>
            </a:endParaRPr>
          </a:p>
        </p:txBody>
      </p:sp>
      <p:sp>
        <p:nvSpPr>
          <p:cNvPr id="15" name="TextBox 14">
            <a:extLst>
              <a:ext uri="{FF2B5EF4-FFF2-40B4-BE49-F238E27FC236}">
                <a16:creationId xmlns:a16="http://schemas.microsoft.com/office/drawing/2014/main" id="{3CF19848-476F-4C4D-99DC-022711C6E554}"/>
              </a:ext>
            </a:extLst>
          </p:cNvPr>
          <p:cNvSpPr txBox="1"/>
          <p:nvPr/>
        </p:nvSpPr>
        <p:spPr>
          <a:xfrm>
            <a:off x="7696200" y="3423138"/>
            <a:ext cx="4419600" cy="369332"/>
          </a:xfrm>
          <a:prstGeom prst="rect">
            <a:avLst/>
          </a:prstGeom>
          <a:noFill/>
        </p:spPr>
        <p:txBody>
          <a:bodyPr wrap="square">
            <a:spAutoFit/>
          </a:bodyPr>
          <a:lstStyle>
            <a:defPPr>
              <a:defRPr lang="en-US"/>
            </a:defPPr>
            <a:lvl1pPr>
              <a:defRPr b="1" i="0">
                <a:solidFill>
                  <a:srgbClr val="0D0D0D"/>
                </a:solidFill>
                <a:effectLst/>
                <a:latin typeface="+mj-lt"/>
              </a:defRPr>
            </a:lvl1pPr>
          </a:lstStyle>
          <a:p>
            <a:r>
              <a:rPr lang="en-US" dirty="0"/>
              <a:t>probability of 9 heads given coin B</a:t>
            </a:r>
            <a:endParaRPr lang="en-IN" dirty="0"/>
          </a:p>
        </p:txBody>
      </p:sp>
      <p:sp>
        <p:nvSpPr>
          <p:cNvPr id="16" name="TextBox 15">
            <a:extLst>
              <a:ext uri="{FF2B5EF4-FFF2-40B4-BE49-F238E27FC236}">
                <a16:creationId xmlns:a16="http://schemas.microsoft.com/office/drawing/2014/main" id="{02953A7A-39FB-5E1C-F698-1325203D3472}"/>
              </a:ext>
            </a:extLst>
          </p:cNvPr>
          <p:cNvSpPr txBox="1"/>
          <p:nvPr/>
        </p:nvSpPr>
        <p:spPr>
          <a:xfrm>
            <a:off x="6553200" y="4612607"/>
            <a:ext cx="4419600" cy="369332"/>
          </a:xfrm>
          <a:prstGeom prst="rect">
            <a:avLst/>
          </a:prstGeom>
          <a:noFill/>
        </p:spPr>
        <p:txBody>
          <a:bodyPr wrap="square">
            <a:spAutoFit/>
          </a:bodyPr>
          <a:lstStyle>
            <a:defPPr>
              <a:defRPr lang="en-US"/>
            </a:defPPr>
            <a:lvl1pPr>
              <a:defRPr b="1" i="0">
                <a:solidFill>
                  <a:srgbClr val="0D0D0D"/>
                </a:solidFill>
                <a:effectLst/>
                <a:latin typeface="+mj-lt"/>
              </a:defRPr>
            </a:lvl1pPr>
          </a:lstStyle>
          <a:p>
            <a:r>
              <a:rPr lang="en-US" dirty="0"/>
              <a:t>probability of  coin A given 9 heads</a:t>
            </a:r>
            <a:endParaRPr lang="en-IN" dirty="0"/>
          </a:p>
        </p:txBody>
      </p:sp>
      <p:sp>
        <p:nvSpPr>
          <p:cNvPr id="17" name="TextBox 16">
            <a:extLst>
              <a:ext uri="{FF2B5EF4-FFF2-40B4-BE49-F238E27FC236}">
                <a16:creationId xmlns:a16="http://schemas.microsoft.com/office/drawing/2014/main" id="{579B7C2C-65AE-CD43-E03B-0EBEB7CC9962}"/>
              </a:ext>
            </a:extLst>
          </p:cNvPr>
          <p:cNvSpPr txBox="1"/>
          <p:nvPr/>
        </p:nvSpPr>
        <p:spPr>
          <a:xfrm>
            <a:off x="6547338" y="5442415"/>
            <a:ext cx="4419600" cy="369332"/>
          </a:xfrm>
          <a:prstGeom prst="rect">
            <a:avLst/>
          </a:prstGeom>
          <a:noFill/>
        </p:spPr>
        <p:txBody>
          <a:bodyPr wrap="square">
            <a:spAutoFit/>
          </a:bodyPr>
          <a:lstStyle>
            <a:defPPr>
              <a:defRPr lang="en-US"/>
            </a:defPPr>
            <a:lvl1pPr>
              <a:defRPr b="1" i="0">
                <a:solidFill>
                  <a:srgbClr val="0D0D0D"/>
                </a:solidFill>
                <a:effectLst/>
                <a:latin typeface="+mj-lt"/>
              </a:defRPr>
            </a:lvl1pPr>
          </a:lstStyle>
          <a:p>
            <a:r>
              <a:rPr lang="en-US" dirty="0"/>
              <a:t>probability of  coin B given 9 heads</a:t>
            </a:r>
            <a:endParaRPr lang="en-IN" dirty="0"/>
          </a:p>
        </p:txBody>
      </p:sp>
      <p:pic>
        <p:nvPicPr>
          <p:cNvPr id="19" name="Picture 18">
            <a:extLst>
              <a:ext uri="{FF2B5EF4-FFF2-40B4-BE49-F238E27FC236}">
                <a16:creationId xmlns:a16="http://schemas.microsoft.com/office/drawing/2014/main" id="{10D48D7D-4EAA-EC5B-908C-CC90FFD51734}"/>
              </a:ext>
            </a:extLst>
          </p:cNvPr>
          <p:cNvPicPr>
            <a:picLocks noChangeAspect="1"/>
          </p:cNvPicPr>
          <p:nvPr/>
        </p:nvPicPr>
        <p:blipFill>
          <a:blip r:embed="rId8"/>
          <a:stretch>
            <a:fillRect/>
          </a:stretch>
        </p:blipFill>
        <p:spPr>
          <a:xfrm>
            <a:off x="4799055" y="0"/>
            <a:ext cx="2513046" cy="605554"/>
          </a:xfrm>
          <a:prstGeom prst="rect">
            <a:avLst/>
          </a:prstGeom>
        </p:spPr>
      </p:pic>
      <p:sp>
        <p:nvSpPr>
          <p:cNvPr id="3" name="Rectangle 2">
            <a:extLst>
              <a:ext uri="{FF2B5EF4-FFF2-40B4-BE49-F238E27FC236}">
                <a16:creationId xmlns:a16="http://schemas.microsoft.com/office/drawing/2014/main" id="{29B60AC9-916F-905C-A7D9-66B40431B96F}"/>
              </a:ext>
            </a:extLst>
          </p:cNvPr>
          <p:cNvSpPr/>
          <p:nvPr/>
        </p:nvSpPr>
        <p:spPr>
          <a:xfrm>
            <a:off x="2743200" y="2351161"/>
            <a:ext cx="609600" cy="173302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3" name="Group 22">
            <a:extLst>
              <a:ext uri="{FF2B5EF4-FFF2-40B4-BE49-F238E27FC236}">
                <a16:creationId xmlns:a16="http://schemas.microsoft.com/office/drawing/2014/main" id="{00227E13-C316-9086-8248-244092527AFA}"/>
              </a:ext>
            </a:extLst>
          </p:cNvPr>
          <p:cNvGrpSpPr/>
          <p:nvPr/>
        </p:nvGrpSpPr>
        <p:grpSpPr>
          <a:xfrm>
            <a:off x="2572327" y="4183111"/>
            <a:ext cx="3371273" cy="1927544"/>
            <a:chOff x="2572327" y="4183111"/>
            <a:chExt cx="3371273" cy="1927544"/>
          </a:xfrm>
        </p:grpSpPr>
        <p:sp>
          <p:nvSpPr>
            <p:cNvPr id="6" name="Rectangle 5">
              <a:extLst>
                <a:ext uri="{FF2B5EF4-FFF2-40B4-BE49-F238E27FC236}">
                  <a16:creationId xmlns:a16="http://schemas.microsoft.com/office/drawing/2014/main" id="{D364C516-A751-4410-F5A8-4A370B43414B}"/>
                </a:ext>
              </a:extLst>
            </p:cNvPr>
            <p:cNvSpPr/>
            <p:nvPr/>
          </p:nvSpPr>
          <p:spPr>
            <a:xfrm>
              <a:off x="2590800" y="4183111"/>
              <a:ext cx="2057400" cy="57463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7F305BC-1897-E022-74C8-DDF53A6F5150}"/>
                </a:ext>
              </a:extLst>
            </p:cNvPr>
            <p:cNvSpPr/>
            <p:nvPr/>
          </p:nvSpPr>
          <p:spPr>
            <a:xfrm>
              <a:off x="2572327" y="4856670"/>
              <a:ext cx="2057400" cy="75392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8BD6D8B9-D365-4CEE-A48C-3A1BFACC962B}"/>
                </a:ext>
              </a:extLst>
            </p:cNvPr>
            <p:cNvSpPr/>
            <p:nvPr/>
          </p:nvSpPr>
          <p:spPr>
            <a:xfrm>
              <a:off x="2572327" y="5757859"/>
              <a:ext cx="2226728" cy="35279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FF38EC37-A2BE-EE63-64FC-20F268547373}"/>
                </a:ext>
              </a:extLst>
            </p:cNvPr>
            <p:cNvSpPr/>
            <p:nvPr/>
          </p:nvSpPr>
          <p:spPr>
            <a:xfrm>
              <a:off x="5066910" y="4367122"/>
              <a:ext cx="876690" cy="173302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4E644486-0E14-9352-3892-4AF2ED860871}"/>
              </a:ext>
            </a:extLst>
          </p:cNvPr>
          <p:cNvGrpSpPr/>
          <p:nvPr/>
        </p:nvGrpSpPr>
        <p:grpSpPr>
          <a:xfrm>
            <a:off x="2699237" y="2362200"/>
            <a:ext cx="4718372" cy="1733021"/>
            <a:chOff x="2699237" y="2362200"/>
            <a:chExt cx="4718372" cy="1733021"/>
          </a:xfrm>
        </p:grpSpPr>
        <p:sp>
          <p:nvSpPr>
            <p:cNvPr id="4" name="Rectangle 3">
              <a:extLst>
                <a:ext uri="{FF2B5EF4-FFF2-40B4-BE49-F238E27FC236}">
                  <a16:creationId xmlns:a16="http://schemas.microsoft.com/office/drawing/2014/main" id="{3A32E8AD-3557-ED50-4443-01D75E0AC4F0}"/>
                </a:ext>
              </a:extLst>
            </p:cNvPr>
            <p:cNvSpPr/>
            <p:nvPr/>
          </p:nvSpPr>
          <p:spPr>
            <a:xfrm>
              <a:off x="6324600" y="2362200"/>
              <a:ext cx="1093009" cy="173302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DC70344-5079-97A9-2781-A37552B2784A}"/>
                    </a:ext>
                  </a:extLst>
                </p:cNvPr>
                <p:cNvSpPr txBox="1"/>
                <p:nvPr/>
              </p:nvSpPr>
              <p:spPr>
                <a:xfrm>
                  <a:off x="2699237" y="2430331"/>
                  <a:ext cx="653563" cy="61581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ctrlPr>
                              <a:rPr lang="en-IN" sz="2400" smtClean="0">
                                <a:solidFill>
                                  <a:srgbClr val="836967"/>
                                </a:solidFill>
                                <a:latin typeface="Cambria Math" panose="02040503050406030204" pitchFamily="18" charset="0"/>
                              </a:rPr>
                            </m:ctrlPr>
                          </m:dPr>
                          <m:e>
                            <m:m>
                              <m:mPr>
                                <m:plcHide m:val="on"/>
                                <m:mcs>
                                  <m:mc>
                                    <m:mcPr>
                                      <m:count m:val="1"/>
                                      <m:mcJc m:val="center"/>
                                    </m:mcPr>
                                  </m:mc>
                                </m:mcs>
                                <m:ctrlPr>
                                  <a:rPr lang="en-IN" sz="2400">
                                    <a:solidFill>
                                      <a:srgbClr val="836967"/>
                                    </a:solidFill>
                                    <a:latin typeface="Cambria Math" panose="02040503050406030204" pitchFamily="18" charset="0"/>
                                  </a:rPr>
                                </m:ctrlPr>
                              </m:mPr>
                              <m:mr>
                                <m:e>
                                  <m:r>
                                    <a:rPr lang="en-IN" sz="2400">
                                      <a:latin typeface="Cambria Math" panose="02040503050406030204" pitchFamily="18" charset="0"/>
                                    </a:rPr>
                                    <m:t>10</m:t>
                                  </m:r>
                                </m:e>
                              </m:mr>
                              <m:mr>
                                <m:e>
                                  <m:r>
                                    <a:rPr lang="en-IN" sz="2400" i="0">
                                      <a:latin typeface="Cambria Math" panose="02040503050406030204" pitchFamily="18" charset="0"/>
                                    </a:rPr>
                                    <m:t>9</m:t>
                                  </m:r>
                                </m:e>
                              </m:mr>
                            </m:m>
                          </m:e>
                        </m:d>
                      </m:oMath>
                    </m:oMathPara>
                  </a14:m>
                  <a:endParaRPr lang="en-IN" sz="2400" dirty="0"/>
                </a:p>
              </p:txBody>
            </p:sp>
          </mc:Choice>
          <mc:Fallback>
            <p:sp>
              <p:nvSpPr>
                <p:cNvPr id="14" name="TextBox 13">
                  <a:extLst>
                    <a:ext uri="{FF2B5EF4-FFF2-40B4-BE49-F238E27FC236}">
                      <a16:creationId xmlns:a16="http://schemas.microsoft.com/office/drawing/2014/main" id="{DDC70344-5079-97A9-2781-A37552B2784A}"/>
                    </a:ext>
                  </a:extLst>
                </p:cNvPr>
                <p:cNvSpPr txBox="1">
                  <a:spLocks noRot="1" noChangeAspect="1" noMove="1" noResize="1" noEditPoints="1" noAdjustHandles="1" noChangeArrowheads="1" noChangeShapeType="1" noTextEdit="1"/>
                </p:cNvSpPr>
                <p:nvPr/>
              </p:nvSpPr>
              <p:spPr>
                <a:xfrm>
                  <a:off x="2699237" y="2430331"/>
                  <a:ext cx="653563" cy="61581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D9AB4D3-7AC9-2E28-97B7-744231B0572F}"/>
                    </a:ext>
                  </a:extLst>
                </p:cNvPr>
                <p:cNvSpPr txBox="1"/>
                <p:nvPr/>
              </p:nvSpPr>
              <p:spPr>
                <a:xfrm>
                  <a:off x="2733964" y="3375147"/>
                  <a:ext cx="653563" cy="61581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d>
                          <m:dPr>
                            <m:ctrlPr>
                              <a:rPr lang="en-IN" sz="2400" smtClean="0">
                                <a:solidFill>
                                  <a:srgbClr val="836967"/>
                                </a:solidFill>
                                <a:latin typeface="Cambria Math" panose="02040503050406030204" pitchFamily="18" charset="0"/>
                              </a:rPr>
                            </m:ctrlPr>
                          </m:dPr>
                          <m:e>
                            <m:m>
                              <m:mPr>
                                <m:plcHide m:val="on"/>
                                <m:mcs>
                                  <m:mc>
                                    <m:mcPr>
                                      <m:count m:val="1"/>
                                      <m:mcJc m:val="center"/>
                                    </m:mcPr>
                                  </m:mc>
                                </m:mcs>
                                <m:ctrlPr>
                                  <a:rPr lang="en-IN" sz="2400">
                                    <a:solidFill>
                                      <a:srgbClr val="836967"/>
                                    </a:solidFill>
                                    <a:latin typeface="Cambria Math" panose="02040503050406030204" pitchFamily="18" charset="0"/>
                                  </a:rPr>
                                </m:ctrlPr>
                              </m:mPr>
                              <m:mr>
                                <m:e>
                                  <m:r>
                                    <a:rPr lang="en-IN" sz="2400">
                                      <a:latin typeface="Cambria Math" panose="02040503050406030204" pitchFamily="18" charset="0"/>
                                    </a:rPr>
                                    <m:t>10</m:t>
                                  </m:r>
                                </m:e>
                              </m:mr>
                              <m:mr>
                                <m:e>
                                  <m:r>
                                    <a:rPr lang="en-IN" sz="2400" i="0">
                                      <a:latin typeface="Cambria Math" panose="02040503050406030204" pitchFamily="18" charset="0"/>
                                    </a:rPr>
                                    <m:t>9</m:t>
                                  </m:r>
                                </m:e>
                              </m:mr>
                            </m:m>
                          </m:e>
                        </m:d>
                      </m:oMath>
                    </m:oMathPara>
                  </a14:m>
                  <a:endParaRPr lang="en-IN" sz="2400" dirty="0"/>
                </a:p>
              </p:txBody>
            </p:sp>
          </mc:Choice>
          <mc:Fallback>
            <p:sp>
              <p:nvSpPr>
                <p:cNvPr id="18" name="TextBox 17">
                  <a:extLst>
                    <a:ext uri="{FF2B5EF4-FFF2-40B4-BE49-F238E27FC236}">
                      <a16:creationId xmlns:a16="http://schemas.microsoft.com/office/drawing/2014/main" id="{AD9AB4D3-7AC9-2E28-97B7-744231B0572F}"/>
                    </a:ext>
                  </a:extLst>
                </p:cNvPr>
                <p:cNvSpPr txBox="1">
                  <a:spLocks noRot="1" noChangeAspect="1" noMove="1" noResize="1" noEditPoints="1" noAdjustHandles="1" noChangeArrowheads="1" noChangeShapeType="1" noTextEdit="1"/>
                </p:cNvSpPr>
                <p:nvPr/>
              </p:nvSpPr>
              <p:spPr>
                <a:xfrm>
                  <a:off x="2733964" y="3375147"/>
                  <a:ext cx="653563" cy="615810"/>
                </a:xfrm>
                <a:prstGeom prst="rect">
                  <a:avLst/>
                </a:prstGeom>
                <a:blipFill>
                  <a:blip r:embed="rId10"/>
                  <a:stretch>
                    <a:fillRect/>
                  </a:stretch>
                </a:blipFill>
              </p:spPr>
              <p:txBody>
                <a:bodyPr/>
                <a:lstStyle/>
                <a:p>
                  <a:r>
                    <a:rPr lang="en-IN">
                      <a:noFill/>
                    </a:rPr>
                    <a:t> </a:t>
                  </a:r>
                </a:p>
              </p:txBody>
            </p:sp>
          </mc:Fallback>
        </mc:AlternateContent>
      </p:grpSp>
      <p:pic>
        <p:nvPicPr>
          <p:cNvPr id="20" name="Content Placeholder 4">
            <a:extLst>
              <a:ext uri="{FF2B5EF4-FFF2-40B4-BE49-F238E27FC236}">
                <a16:creationId xmlns:a16="http://schemas.microsoft.com/office/drawing/2014/main" id="{FE58AD30-72FE-466D-0927-0662E13AA2E7}"/>
              </a:ext>
            </a:extLst>
          </p:cNvPr>
          <p:cNvPicPr>
            <a:picLocks noGrp="1" noChangeAspect="1"/>
          </p:cNvPicPr>
          <p:nvPr>
            <p:ph sz="quarter" idx="1"/>
          </p:nvPr>
        </p:nvPicPr>
        <p:blipFill rotWithShape="1">
          <a:blip r:embed="rId11"/>
          <a:srcRect l="20482" t="47074" r="59550" b="47524"/>
          <a:stretch/>
        </p:blipFill>
        <p:spPr>
          <a:xfrm>
            <a:off x="2729255" y="535309"/>
            <a:ext cx="6629400" cy="1008821"/>
          </a:xfrm>
        </p:spPr>
      </p:pic>
      <p:pic>
        <p:nvPicPr>
          <p:cNvPr id="21" name="Content Placeholder 4">
            <a:extLst>
              <a:ext uri="{FF2B5EF4-FFF2-40B4-BE49-F238E27FC236}">
                <a16:creationId xmlns:a16="http://schemas.microsoft.com/office/drawing/2014/main" id="{96587948-736C-1E13-454C-1FD8910E4256}"/>
              </a:ext>
            </a:extLst>
          </p:cNvPr>
          <p:cNvPicPr>
            <a:picLocks noChangeAspect="1"/>
          </p:cNvPicPr>
          <p:nvPr/>
        </p:nvPicPr>
        <p:blipFill rotWithShape="1">
          <a:blip r:embed="rId11"/>
          <a:srcRect l="20482" t="47074" r="59550" b="47524"/>
          <a:stretch/>
        </p:blipFill>
        <p:spPr>
          <a:xfrm>
            <a:off x="2699237" y="1449444"/>
            <a:ext cx="6400800" cy="908195"/>
          </a:xfrm>
          <a:prstGeom prst="rect">
            <a:avLst/>
          </a:prstGeom>
        </p:spPr>
      </p:pic>
    </p:spTree>
    <p:extLst>
      <p:ext uri="{BB962C8B-B14F-4D97-AF65-F5344CB8AC3E}">
        <p14:creationId xmlns:p14="http://schemas.microsoft.com/office/powerpoint/2010/main" val="310238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FD91B-9FF6-731B-CCA0-7A9448E2D2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581ADA-12F1-7CDF-19CB-4A68F2367D3F}"/>
              </a:ext>
            </a:extLst>
          </p:cNvPr>
          <p:cNvSpPr>
            <a:spLocks noGrp="1"/>
          </p:cNvSpPr>
          <p:nvPr>
            <p:ph sz="quarter" idx="1"/>
          </p:nvPr>
        </p:nvSpPr>
        <p:spPr/>
        <p:txBody>
          <a:bodyPr/>
          <a:lstStyle/>
          <a:p>
            <a:endParaRPr lang="en-IN" dirty="0"/>
          </a:p>
        </p:txBody>
      </p:sp>
      <p:pic>
        <p:nvPicPr>
          <p:cNvPr id="5" name="Picture 4">
            <a:extLst>
              <a:ext uri="{FF2B5EF4-FFF2-40B4-BE49-F238E27FC236}">
                <a16:creationId xmlns:a16="http://schemas.microsoft.com/office/drawing/2014/main" id="{C2E099A9-8440-DB41-3342-481C38545794}"/>
              </a:ext>
            </a:extLst>
          </p:cNvPr>
          <p:cNvPicPr>
            <a:picLocks noChangeAspect="1"/>
          </p:cNvPicPr>
          <p:nvPr/>
        </p:nvPicPr>
        <p:blipFill>
          <a:blip r:embed="rId2"/>
          <a:stretch>
            <a:fillRect/>
          </a:stretch>
        </p:blipFill>
        <p:spPr>
          <a:xfrm>
            <a:off x="609600" y="1600200"/>
            <a:ext cx="11199322" cy="3171092"/>
          </a:xfrm>
          <a:prstGeom prst="rect">
            <a:avLst/>
          </a:prstGeom>
        </p:spPr>
      </p:pic>
      <p:pic>
        <p:nvPicPr>
          <p:cNvPr id="7" name="Picture 6">
            <a:extLst>
              <a:ext uri="{FF2B5EF4-FFF2-40B4-BE49-F238E27FC236}">
                <a16:creationId xmlns:a16="http://schemas.microsoft.com/office/drawing/2014/main" id="{849BDD96-392E-367D-D85A-B51E77A947DB}"/>
              </a:ext>
            </a:extLst>
          </p:cNvPr>
          <p:cNvPicPr>
            <a:picLocks noChangeAspect="1"/>
          </p:cNvPicPr>
          <p:nvPr/>
        </p:nvPicPr>
        <p:blipFill>
          <a:blip r:embed="rId3"/>
          <a:stretch>
            <a:fillRect/>
          </a:stretch>
        </p:blipFill>
        <p:spPr>
          <a:xfrm>
            <a:off x="4557260" y="235965"/>
            <a:ext cx="3077479" cy="670579"/>
          </a:xfrm>
          <a:prstGeom prst="rect">
            <a:avLst/>
          </a:prstGeom>
        </p:spPr>
      </p:pic>
    </p:spTree>
    <p:extLst>
      <p:ext uri="{BB962C8B-B14F-4D97-AF65-F5344CB8AC3E}">
        <p14:creationId xmlns:p14="http://schemas.microsoft.com/office/powerpoint/2010/main" val="1600971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D6F0-540A-8E69-BEC9-72D14E29AD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817AF2-E65B-6059-3258-4C6A2DA2C013}"/>
              </a:ext>
            </a:extLst>
          </p:cNvPr>
          <p:cNvSpPr>
            <a:spLocks noGrp="1"/>
          </p:cNvSpPr>
          <p:nvPr>
            <p:ph sz="quarter" idx="1"/>
          </p:nvPr>
        </p:nvSpPr>
        <p:spPr/>
        <p:txBody>
          <a:bodyPr/>
          <a:lstStyle/>
          <a:p>
            <a:endParaRPr lang="en-IN" dirty="0"/>
          </a:p>
        </p:txBody>
      </p:sp>
      <p:grpSp>
        <p:nvGrpSpPr>
          <p:cNvPr id="7" name="Group 6">
            <a:extLst>
              <a:ext uri="{FF2B5EF4-FFF2-40B4-BE49-F238E27FC236}">
                <a16:creationId xmlns:a16="http://schemas.microsoft.com/office/drawing/2014/main" id="{0E5B1444-7C3C-9873-9C15-1BE85E66BDD8}"/>
              </a:ext>
            </a:extLst>
          </p:cNvPr>
          <p:cNvGrpSpPr/>
          <p:nvPr/>
        </p:nvGrpSpPr>
        <p:grpSpPr>
          <a:xfrm>
            <a:off x="457201" y="187568"/>
            <a:ext cx="11277598" cy="4937759"/>
            <a:chOff x="457201" y="187568"/>
            <a:chExt cx="11277598" cy="4937759"/>
          </a:xfrm>
        </p:grpSpPr>
        <p:pic>
          <p:nvPicPr>
            <p:cNvPr id="5" name="Picture 4">
              <a:extLst>
                <a:ext uri="{FF2B5EF4-FFF2-40B4-BE49-F238E27FC236}">
                  <a16:creationId xmlns:a16="http://schemas.microsoft.com/office/drawing/2014/main" id="{E21AAF6B-5C48-8C74-70F6-3AC018155B92}"/>
                </a:ext>
              </a:extLst>
            </p:cNvPr>
            <p:cNvPicPr>
              <a:picLocks noChangeAspect="1"/>
            </p:cNvPicPr>
            <p:nvPr/>
          </p:nvPicPr>
          <p:blipFill>
            <a:blip r:embed="rId2"/>
            <a:stretch>
              <a:fillRect/>
            </a:stretch>
          </p:blipFill>
          <p:spPr>
            <a:xfrm>
              <a:off x="457201" y="187568"/>
              <a:ext cx="11125199" cy="4937759"/>
            </a:xfrm>
            <a:prstGeom prst="rect">
              <a:avLst/>
            </a:prstGeom>
          </p:spPr>
        </p:pic>
        <p:sp>
          <p:nvSpPr>
            <p:cNvPr id="6" name="Rectangle 5">
              <a:extLst>
                <a:ext uri="{FF2B5EF4-FFF2-40B4-BE49-F238E27FC236}">
                  <a16:creationId xmlns:a16="http://schemas.microsoft.com/office/drawing/2014/main" id="{70839EC8-537D-CE71-B55D-A6486E7E7FBD}"/>
                </a:ext>
              </a:extLst>
            </p:cNvPr>
            <p:cNvSpPr/>
            <p:nvPr/>
          </p:nvSpPr>
          <p:spPr>
            <a:xfrm>
              <a:off x="609600" y="838200"/>
              <a:ext cx="11125199" cy="10668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175517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F589-6FC9-1B65-0156-B26B14B5C8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87D47A-EC87-28C5-BECA-F97F1C174F9B}"/>
              </a:ext>
            </a:extLst>
          </p:cNvPr>
          <p:cNvSpPr>
            <a:spLocks noGrp="1"/>
          </p:cNvSpPr>
          <p:nvPr>
            <p:ph sz="quarter" idx="1"/>
          </p:nvPr>
        </p:nvSpPr>
        <p:spPr/>
        <p:txBody>
          <a:bodyPr/>
          <a:lstStyle/>
          <a:p>
            <a:endParaRPr lang="en-IN"/>
          </a:p>
        </p:txBody>
      </p:sp>
      <p:grpSp>
        <p:nvGrpSpPr>
          <p:cNvPr id="7" name="Group 6">
            <a:extLst>
              <a:ext uri="{FF2B5EF4-FFF2-40B4-BE49-F238E27FC236}">
                <a16:creationId xmlns:a16="http://schemas.microsoft.com/office/drawing/2014/main" id="{993C3E49-8E85-C89B-93A0-0BD264329464}"/>
              </a:ext>
            </a:extLst>
          </p:cNvPr>
          <p:cNvGrpSpPr/>
          <p:nvPr/>
        </p:nvGrpSpPr>
        <p:grpSpPr>
          <a:xfrm>
            <a:off x="304800" y="381000"/>
            <a:ext cx="11441722" cy="4533295"/>
            <a:chOff x="304800" y="381000"/>
            <a:chExt cx="11441722" cy="4533295"/>
          </a:xfrm>
        </p:grpSpPr>
        <p:pic>
          <p:nvPicPr>
            <p:cNvPr id="5" name="Picture 4">
              <a:extLst>
                <a:ext uri="{FF2B5EF4-FFF2-40B4-BE49-F238E27FC236}">
                  <a16:creationId xmlns:a16="http://schemas.microsoft.com/office/drawing/2014/main" id="{07E0C43F-80E2-0258-E30B-EE2FF1E12E50}"/>
                </a:ext>
              </a:extLst>
            </p:cNvPr>
            <p:cNvPicPr>
              <a:picLocks noChangeAspect="1"/>
            </p:cNvPicPr>
            <p:nvPr/>
          </p:nvPicPr>
          <p:blipFill>
            <a:blip r:embed="rId2"/>
            <a:stretch>
              <a:fillRect/>
            </a:stretch>
          </p:blipFill>
          <p:spPr>
            <a:xfrm>
              <a:off x="304800" y="381000"/>
              <a:ext cx="11425844" cy="4533295"/>
            </a:xfrm>
            <a:prstGeom prst="rect">
              <a:avLst/>
            </a:prstGeom>
          </p:spPr>
        </p:pic>
        <p:sp>
          <p:nvSpPr>
            <p:cNvPr id="6" name="Rectangle 5">
              <a:extLst>
                <a:ext uri="{FF2B5EF4-FFF2-40B4-BE49-F238E27FC236}">
                  <a16:creationId xmlns:a16="http://schemas.microsoft.com/office/drawing/2014/main" id="{0DC2DB51-8D5A-8AAB-B8C7-96A5DFF0FA89}"/>
                </a:ext>
              </a:extLst>
            </p:cNvPr>
            <p:cNvSpPr/>
            <p:nvPr/>
          </p:nvSpPr>
          <p:spPr>
            <a:xfrm>
              <a:off x="621323" y="1084385"/>
              <a:ext cx="11125199" cy="6858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4185003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423D-9746-A148-67DF-D929B248E34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AD4733-D9F2-DE05-DC6A-768DC64409B0}"/>
              </a:ext>
            </a:extLst>
          </p:cNvPr>
          <p:cNvSpPr>
            <a:spLocks noGrp="1"/>
          </p:cNvSpPr>
          <p:nvPr>
            <p:ph sz="quarter" idx="1"/>
          </p:nvPr>
        </p:nvSpPr>
        <p:spPr/>
        <p:txBody>
          <a:bodyPr/>
          <a:lstStyle/>
          <a:p>
            <a:endParaRPr lang="en-IN"/>
          </a:p>
        </p:txBody>
      </p:sp>
      <p:pic>
        <p:nvPicPr>
          <p:cNvPr id="5" name="Picture 4">
            <a:extLst>
              <a:ext uri="{FF2B5EF4-FFF2-40B4-BE49-F238E27FC236}">
                <a16:creationId xmlns:a16="http://schemas.microsoft.com/office/drawing/2014/main" id="{FF764DC2-19FD-FF66-03E2-4CC19EECDC39}"/>
              </a:ext>
            </a:extLst>
          </p:cNvPr>
          <p:cNvPicPr>
            <a:picLocks noChangeAspect="1"/>
          </p:cNvPicPr>
          <p:nvPr/>
        </p:nvPicPr>
        <p:blipFill>
          <a:blip r:embed="rId2"/>
          <a:stretch>
            <a:fillRect/>
          </a:stretch>
        </p:blipFill>
        <p:spPr>
          <a:xfrm>
            <a:off x="838200" y="152400"/>
            <a:ext cx="10591800" cy="5410200"/>
          </a:xfrm>
          <a:prstGeom prst="rect">
            <a:avLst/>
          </a:prstGeom>
        </p:spPr>
      </p:pic>
    </p:spTree>
    <p:extLst>
      <p:ext uri="{BB962C8B-B14F-4D97-AF65-F5344CB8AC3E}">
        <p14:creationId xmlns:p14="http://schemas.microsoft.com/office/powerpoint/2010/main" val="1463233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F549E-275F-7B0D-93A0-A6EB56AECC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2CF57A-3699-F443-148B-9F2D501A95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1ACA66-6C7D-C3FF-C5E4-0014151012A5}"/>
              </a:ext>
            </a:extLst>
          </p:cNvPr>
          <p:cNvSpPr>
            <a:spLocks noGrp="1"/>
          </p:cNvSpPr>
          <p:nvPr>
            <p:ph sz="quarter" idx="1"/>
          </p:nvPr>
        </p:nvSpPr>
        <p:spPr/>
        <p:txBody>
          <a:bodyPr/>
          <a:lstStyle/>
          <a:p>
            <a:endParaRPr lang="en-IN" dirty="0"/>
          </a:p>
        </p:txBody>
      </p:sp>
      <p:pic>
        <p:nvPicPr>
          <p:cNvPr id="5" name="Picture 4">
            <a:extLst>
              <a:ext uri="{FF2B5EF4-FFF2-40B4-BE49-F238E27FC236}">
                <a16:creationId xmlns:a16="http://schemas.microsoft.com/office/drawing/2014/main" id="{963D8EF3-6CF1-B47D-C625-EFCD790774D0}"/>
              </a:ext>
            </a:extLst>
          </p:cNvPr>
          <p:cNvPicPr>
            <a:picLocks noChangeAspect="1"/>
          </p:cNvPicPr>
          <p:nvPr/>
        </p:nvPicPr>
        <p:blipFill rotWithShape="1">
          <a:blip r:embed="rId2"/>
          <a:srcRect t="2498"/>
          <a:stretch/>
        </p:blipFill>
        <p:spPr>
          <a:xfrm>
            <a:off x="1409700" y="676490"/>
            <a:ext cx="9372600" cy="5480470"/>
          </a:xfrm>
          <a:prstGeom prst="rect">
            <a:avLst/>
          </a:prstGeom>
        </p:spPr>
      </p:pic>
    </p:spTree>
    <p:extLst>
      <p:ext uri="{BB962C8B-B14F-4D97-AF65-F5344CB8AC3E}">
        <p14:creationId xmlns:p14="http://schemas.microsoft.com/office/powerpoint/2010/main" val="2667442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70BBBF2-CB2B-DC0C-A6F8-EB268E45337B}"/>
              </a:ext>
            </a:extLst>
          </p:cNvPr>
          <p:cNvSpPr>
            <a:spLocks noGrp="1"/>
          </p:cNvSpPr>
          <p:nvPr>
            <p:ph idx="1"/>
          </p:nvPr>
        </p:nvSpPr>
        <p:spPr/>
        <p:txBody>
          <a:bodyPr>
            <a:noAutofit/>
          </a:bodyPr>
          <a:lstStyle/>
          <a:p>
            <a:pPr>
              <a:lnSpc>
                <a:spcPct val="150000"/>
              </a:lnSpc>
            </a:pPr>
            <a:r>
              <a:rPr lang="en-US" sz="2200" dirty="0"/>
              <a:t>EM algorithm was proposed in 1997 by Arthur Dempster, Nan Laird, and Donald Rubin. It is basically used to find the local maximum likelihood parameters of a statistical model in case the latent variables are present, or the data is missing or incomplete.</a:t>
            </a:r>
          </a:p>
          <a:p>
            <a:pPr algn="just">
              <a:lnSpc>
                <a:spcPct val="150000"/>
              </a:lnSpc>
            </a:pPr>
            <a:r>
              <a:rPr lang="en-US" sz="2200" dirty="0"/>
              <a:t>The EM Algorithm follows the following steps in order to find the relevant model parameters in the presence of latent variables.</a:t>
            </a:r>
          </a:p>
          <a:p>
            <a:pPr lvl="1">
              <a:lnSpc>
                <a:spcPct val="150000"/>
              </a:lnSpc>
              <a:buFont typeface="+mj-lt"/>
              <a:buAutoNum type="arabicPeriod"/>
            </a:pPr>
            <a:r>
              <a:rPr lang="en-US" sz="2200" dirty="0"/>
              <a:t>Consider a set of starting parameters in incomplete data.</a:t>
            </a:r>
          </a:p>
          <a:p>
            <a:pPr lvl="1">
              <a:lnSpc>
                <a:spcPct val="150000"/>
              </a:lnSpc>
              <a:buFont typeface="+mj-lt"/>
              <a:buAutoNum type="arabicPeriod"/>
            </a:pPr>
            <a:r>
              <a:rPr lang="en-US" sz="2200" dirty="0"/>
              <a:t>Expectation Step</a:t>
            </a:r>
          </a:p>
          <a:p>
            <a:pPr lvl="1">
              <a:lnSpc>
                <a:spcPct val="150000"/>
              </a:lnSpc>
              <a:buFont typeface="+mj-lt"/>
              <a:buAutoNum type="arabicPeriod"/>
            </a:pPr>
            <a:r>
              <a:rPr lang="en-US" sz="2200" dirty="0"/>
              <a:t>Maximization Step </a:t>
            </a:r>
          </a:p>
          <a:p>
            <a:pPr lvl="1">
              <a:lnSpc>
                <a:spcPct val="150000"/>
              </a:lnSpc>
              <a:buFont typeface="+mj-lt"/>
              <a:buAutoNum type="arabicPeriod"/>
            </a:pPr>
            <a:r>
              <a:rPr lang="en-US" sz="2200" dirty="0"/>
              <a:t>Execute the step 2 and 3 until the convergence is met.</a:t>
            </a:r>
          </a:p>
          <a:p>
            <a:pPr>
              <a:lnSpc>
                <a:spcPct val="150000"/>
              </a:lnSpc>
            </a:pPr>
            <a:endParaRPr lang="en-IN" sz="2200" dirty="0"/>
          </a:p>
        </p:txBody>
      </p:sp>
      <p:sp>
        <p:nvSpPr>
          <p:cNvPr id="4" name="Title 3">
            <a:extLst>
              <a:ext uri="{FF2B5EF4-FFF2-40B4-BE49-F238E27FC236}">
                <a16:creationId xmlns:a16="http://schemas.microsoft.com/office/drawing/2014/main" id="{7FB35CA3-D198-5F16-E304-640B8137D0AB}"/>
              </a:ext>
            </a:extLst>
          </p:cNvPr>
          <p:cNvSpPr>
            <a:spLocks noGrp="1"/>
          </p:cNvSpPr>
          <p:nvPr>
            <p:ph type="title"/>
          </p:nvPr>
        </p:nvSpPr>
        <p:spPr/>
        <p:txBody>
          <a:bodyPr/>
          <a:lstStyle/>
          <a:p>
            <a:r>
              <a:rPr lang="en-US" dirty="0"/>
              <a:t>What is EM Algorithm In Machine Learning?</a:t>
            </a:r>
            <a:endParaRPr lang="en-IN" dirty="0"/>
          </a:p>
        </p:txBody>
      </p:sp>
    </p:spTree>
    <p:extLst>
      <p:ext uri="{BB962C8B-B14F-4D97-AF65-F5344CB8AC3E}">
        <p14:creationId xmlns:p14="http://schemas.microsoft.com/office/powerpoint/2010/main" val="37450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45615F-10A9-9519-BD10-0845BA164A53}"/>
              </a:ext>
            </a:extLst>
          </p:cNvPr>
          <p:cNvSpPr>
            <a:spLocks noGrp="1"/>
          </p:cNvSpPr>
          <p:nvPr>
            <p:ph idx="1"/>
          </p:nvPr>
        </p:nvSpPr>
        <p:spPr>
          <a:xfrm>
            <a:off x="107706" y="644768"/>
            <a:ext cx="6597894" cy="5908431"/>
          </a:xfrm>
        </p:spPr>
        <p:txBody>
          <a:bodyPr>
            <a:noAutofit/>
          </a:bodyPr>
          <a:lstStyle/>
          <a:p>
            <a:pPr algn="just">
              <a:buFont typeface="+mj-lt"/>
              <a:buAutoNum type="arabicPeriod"/>
            </a:pPr>
            <a:r>
              <a:rPr lang="en-US" sz="2200" dirty="0"/>
              <a:t>In the starting stage, a set of initial parameters is considered. A set of unobserved and incomplete data is given to the system with an assumption that the observed data is coming from a specific model.</a:t>
            </a:r>
          </a:p>
          <a:p>
            <a:pPr algn="just">
              <a:buFont typeface="+mj-lt"/>
              <a:buAutoNum type="arabicPeriod"/>
            </a:pPr>
            <a:endParaRPr lang="en-US" sz="2200" dirty="0"/>
          </a:p>
          <a:p>
            <a:pPr algn="just">
              <a:buFont typeface="+mj-lt"/>
              <a:buAutoNum type="arabicPeriod"/>
            </a:pPr>
            <a:r>
              <a:rPr lang="en-US" sz="2200" dirty="0"/>
              <a:t>E-STEP: In this step, we use the observed data to estimate missing or incomplete data. It is basically used to update the variables.</a:t>
            </a:r>
          </a:p>
          <a:p>
            <a:pPr algn="just">
              <a:buFont typeface="+mj-lt"/>
              <a:buAutoNum type="arabicPeriod"/>
            </a:pPr>
            <a:endParaRPr lang="en-US" sz="2200" dirty="0"/>
          </a:p>
          <a:p>
            <a:pPr algn="just">
              <a:buFont typeface="+mj-lt"/>
              <a:buAutoNum type="arabicPeriod"/>
            </a:pPr>
            <a:r>
              <a:rPr lang="en-US" sz="2200" dirty="0"/>
              <a:t>M-STEP: is used to complete the data generated in the E-STEP. This step basically updates the hypothesis.</a:t>
            </a:r>
          </a:p>
          <a:p>
            <a:pPr algn="just">
              <a:buFont typeface="+mj-lt"/>
              <a:buAutoNum type="arabicPeriod"/>
            </a:pPr>
            <a:endParaRPr lang="en-US" sz="2200" dirty="0"/>
          </a:p>
          <a:p>
            <a:pPr algn="just">
              <a:buFont typeface="+mj-lt"/>
              <a:buAutoNum type="arabicPeriod"/>
            </a:pPr>
            <a:r>
              <a:rPr lang="en-US" sz="2200" dirty="0"/>
              <a:t>It is checked whether the values are converging or not. If the values match, then we do nothing, else we will continue with step 2 and 3 until the convergence is met.</a:t>
            </a:r>
          </a:p>
        </p:txBody>
      </p:sp>
      <p:sp>
        <p:nvSpPr>
          <p:cNvPr id="3" name="Title 2">
            <a:extLst>
              <a:ext uri="{FF2B5EF4-FFF2-40B4-BE49-F238E27FC236}">
                <a16:creationId xmlns:a16="http://schemas.microsoft.com/office/drawing/2014/main" id="{25128459-6DF6-67EC-22C9-E911D5167E94}"/>
              </a:ext>
            </a:extLst>
          </p:cNvPr>
          <p:cNvSpPr>
            <a:spLocks noGrp="1"/>
          </p:cNvSpPr>
          <p:nvPr>
            <p:ph type="title"/>
          </p:nvPr>
        </p:nvSpPr>
        <p:spPr>
          <a:xfrm>
            <a:off x="457200" y="-381000"/>
            <a:ext cx="10972800" cy="990600"/>
          </a:xfrm>
        </p:spPr>
        <p:txBody>
          <a:bodyPr/>
          <a:lstStyle/>
          <a:p>
            <a:r>
              <a:rPr lang="en-IN" dirty="0"/>
              <a:t>How Does It Work?</a:t>
            </a:r>
          </a:p>
        </p:txBody>
      </p:sp>
      <p:grpSp>
        <p:nvGrpSpPr>
          <p:cNvPr id="5" name="Group 4">
            <a:extLst>
              <a:ext uri="{FF2B5EF4-FFF2-40B4-BE49-F238E27FC236}">
                <a16:creationId xmlns:a16="http://schemas.microsoft.com/office/drawing/2014/main" id="{0BA7437E-4C38-84EC-73FC-582A9A0A1B2C}"/>
              </a:ext>
            </a:extLst>
          </p:cNvPr>
          <p:cNvGrpSpPr/>
          <p:nvPr/>
        </p:nvGrpSpPr>
        <p:grpSpPr>
          <a:xfrm>
            <a:off x="6740769" y="1624011"/>
            <a:ext cx="5343525" cy="3609975"/>
            <a:chOff x="3424238" y="1624013"/>
            <a:chExt cx="5343525" cy="3609975"/>
          </a:xfrm>
        </p:grpSpPr>
        <p:pic>
          <p:nvPicPr>
            <p:cNvPr id="1026" name="Picture 2" descr="flowchart - em algorithm in machine learning - edureka">
              <a:extLst>
                <a:ext uri="{FF2B5EF4-FFF2-40B4-BE49-F238E27FC236}">
                  <a16:creationId xmlns:a16="http://schemas.microsoft.com/office/drawing/2014/main" id="{7E15DF29-26E6-9CB0-2D5F-F708BD9655B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424238" y="1624013"/>
              <a:ext cx="5343525" cy="3609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5B600F-9FFB-445A-3E63-965BF743F163}"/>
                </a:ext>
              </a:extLst>
            </p:cNvPr>
            <p:cNvSpPr/>
            <p:nvPr/>
          </p:nvSpPr>
          <p:spPr bwMode="auto">
            <a:xfrm>
              <a:off x="3482853" y="4894019"/>
              <a:ext cx="990600" cy="304800"/>
            </a:xfrm>
            <a:prstGeom prst="rect">
              <a:avLst/>
            </a:prstGeom>
            <a:ln>
              <a:no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dirty="0">
                <a:ln>
                  <a:noFill/>
                </a:ln>
                <a:solidFill>
                  <a:schemeClr val="tx1"/>
                </a:solidFill>
                <a:effectLst/>
                <a:latin typeface="Arial Rounded MT Bold" pitchFamily="34" charset="0"/>
                <a:cs typeface="Arial" pitchFamily="34" charset="0"/>
              </a:endParaRPr>
            </a:p>
          </p:txBody>
        </p:sp>
      </p:grpSp>
    </p:spTree>
    <p:extLst>
      <p:ext uri="{BB962C8B-B14F-4D97-AF65-F5344CB8AC3E}">
        <p14:creationId xmlns:p14="http://schemas.microsoft.com/office/powerpoint/2010/main" val="1704666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6737-3048-EE7F-D057-2F7328F8AB7D}"/>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951314CF-18EB-DFD8-94D2-4D62EFDCEBE6}"/>
              </a:ext>
            </a:extLst>
          </p:cNvPr>
          <p:cNvSpPr>
            <a:spLocks noGrp="1"/>
          </p:cNvSpPr>
          <p:nvPr>
            <p:ph sz="quarter" idx="1"/>
          </p:nvPr>
        </p:nvSpPr>
        <p:spPr>
          <a:xfrm>
            <a:off x="609600" y="1219200"/>
            <a:ext cx="10972800" cy="2057400"/>
          </a:xfrm>
        </p:spPr>
        <p:txBody>
          <a:bodyPr/>
          <a:lstStyle/>
          <a:p>
            <a:pPr lvl="0">
              <a:lnSpc>
                <a:spcPct val="100000"/>
              </a:lnSpc>
            </a:pPr>
            <a:r>
              <a:rPr lang="en-US" b="0" i="0" dirty="0"/>
              <a:t>It is guaranteed that the likelihood will increase with each iteration.</a:t>
            </a:r>
            <a:endParaRPr lang="en-US" dirty="0"/>
          </a:p>
          <a:p>
            <a:pPr lvl="0">
              <a:lnSpc>
                <a:spcPct val="100000"/>
              </a:lnSpc>
            </a:pPr>
            <a:r>
              <a:rPr lang="en-US" b="0" i="0" dirty="0"/>
              <a:t>During implementation, the E-Step and M-step are very easy for many problems.</a:t>
            </a:r>
            <a:endParaRPr lang="en-US" dirty="0"/>
          </a:p>
          <a:p>
            <a:pPr lvl="0"/>
            <a:r>
              <a:rPr lang="en-US" b="0" i="0" dirty="0"/>
              <a:t>The solution for M-Step often exists in closed form</a:t>
            </a:r>
            <a:endParaRPr lang="en-IN" dirty="0"/>
          </a:p>
          <a:p>
            <a:endParaRPr lang="en-IN" dirty="0"/>
          </a:p>
        </p:txBody>
      </p:sp>
      <p:sp>
        <p:nvSpPr>
          <p:cNvPr id="4" name="Title 1">
            <a:extLst>
              <a:ext uri="{FF2B5EF4-FFF2-40B4-BE49-F238E27FC236}">
                <a16:creationId xmlns:a16="http://schemas.microsoft.com/office/drawing/2014/main" id="{CCAAFA85-7DDA-732C-BC26-AE0FCB867E43}"/>
              </a:ext>
            </a:extLst>
          </p:cNvPr>
          <p:cNvSpPr txBox="1">
            <a:spLocks/>
          </p:cNvSpPr>
          <p:nvPr/>
        </p:nvSpPr>
        <p:spPr>
          <a:xfrm>
            <a:off x="762000" y="3352800"/>
            <a:ext cx="10972800" cy="9906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IN" dirty="0"/>
              <a:t>Disadvantages</a:t>
            </a:r>
          </a:p>
        </p:txBody>
      </p:sp>
      <p:sp>
        <p:nvSpPr>
          <p:cNvPr id="5" name="Content Placeholder 2">
            <a:extLst>
              <a:ext uri="{FF2B5EF4-FFF2-40B4-BE49-F238E27FC236}">
                <a16:creationId xmlns:a16="http://schemas.microsoft.com/office/drawing/2014/main" id="{0E92EBEC-02A0-E684-826F-27279D1CEB47}"/>
              </a:ext>
            </a:extLst>
          </p:cNvPr>
          <p:cNvSpPr txBox="1">
            <a:spLocks/>
          </p:cNvSpPr>
          <p:nvPr/>
        </p:nvSpPr>
        <p:spPr>
          <a:xfrm>
            <a:off x="762000" y="4419600"/>
            <a:ext cx="10972800" cy="2057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lvl="0">
              <a:lnSpc>
                <a:spcPct val="100000"/>
              </a:lnSpc>
            </a:pPr>
            <a:r>
              <a:rPr lang="en-US" b="0" i="0" dirty="0"/>
              <a:t>EM algorithm has a very slow convergence.</a:t>
            </a:r>
            <a:endParaRPr lang="en-US" dirty="0"/>
          </a:p>
          <a:p>
            <a:pPr lvl="0">
              <a:lnSpc>
                <a:spcPct val="100000"/>
              </a:lnSpc>
            </a:pPr>
            <a:r>
              <a:rPr lang="en-US" b="0" i="0" dirty="0"/>
              <a:t>It makes the convergence to the local optima only.</a:t>
            </a:r>
            <a:endParaRPr lang="en-US" dirty="0"/>
          </a:p>
          <a:p>
            <a:pPr lvl="0"/>
            <a:r>
              <a:rPr lang="en-US" b="0" i="0" dirty="0"/>
              <a:t>EM requires both forward and backward probabilities.</a:t>
            </a:r>
            <a:endParaRPr lang="en-IN" dirty="0"/>
          </a:p>
        </p:txBody>
      </p:sp>
    </p:spTree>
    <p:extLst>
      <p:ext uri="{BB962C8B-B14F-4D97-AF65-F5344CB8AC3E}">
        <p14:creationId xmlns:p14="http://schemas.microsoft.com/office/powerpoint/2010/main" val="223876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5720-A3EF-89F7-8B23-998FE19FD259}"/>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25A24C22-D937-167B-5A5F-BC9BC2A656FB}"/>
              </a:ext>
            </a:extLst>
          </p:cNvPr>
          <p:cNvSpPr>
            <a:spLocks noGrp="1"/>
          </p:cNvSpPr>
          <p:nvPr>
            <p:ph sz="quarter" idx="1"/>
          </p:nvPr>
        </p:nvSpPr>
        <p:spPr/>
        <p:txBody>
          <a:bodyPr/>
          <a:lstStyle/>
          <a:p>
            <a:pPr lvl="0" algn="just">
              <a:lnSpc>
                <a:spcPct val="100000"/>
              </a:lnSpc>
            </a:pPr>
            <a:r>
              <a:rPr lang="en-US" b="0" i="0" dirty="0"/>
              <a:t>EM Algorithm is often used in data clustering in Machine Learning and computer vision.</a:t>
            </a:r>
            <a:endParaRPr lang="en-US" dirty="0"/>
          </a:p>
          <a:p>
            <a:pPr lvl="0" algn="just">
              <a:lnSpc>
                <a:spcPct val="100000"/>
              </a:lnSpc>
            </a:pPr>
            <a:r>
              <a:rPr lang="en-US" b="0" i="0" dirty="0"/>
              <a:t>It is also used in natural language processing.</a:t>
            </a:r>
            <a:endParaRPr lang="en-US" dirty="0"/>
          </a:p>
          <a:p>
            <a:pPr lvl="0" algn="just">
              <a:lnSpc>
                <a:spcPct val="100000"/>
              </a:lnSpc>
            </a:pPr>
            <a:r>
              <a:rPr lang="en-US" b="0" i="0" dirty="0"/>
              <a:t>The EM algorithm is used for parameter estimation in mixed models and quantitative genetics.</a:t>
            </a:r>
            <a:endParaRPr lang="en-US" dirty="0"/>
          </a:p>
          <a:p>
            <a:pPr lvl="0" algn="just">
              <a:lnSpc>
                <a:spcPct val="100000"/>
              </a:lnSpc>
            </a:pPr>
            <a:r>
              <a:rPr lang="en-US" b="0" i="0" dirty="0"/>
              <a:t>It is used in psychometrics for estimating item parameters and latent abilities of item response theory models.</a:t>
            </a:r>
            <a:endParaRPr lang="en-US" dirty="0"/>
          </a:p>
          <a:p>
            <a:pPr lvl="0" algn="just">
              <a:lnSpc>
                <a:spcPct val="100000"/>
              </a:lnSpc>
            </a:pPr>
            <a:r>
              <a:rPr lang="en-US" b="0" i="0" dirty="0"/>
              <a:t>Some other applications include medical image reconstruction, structural engineering, etc.</a:t>
            </a:r>
            <a:endParaRPr lang="en-US" dirty="0"/>
          </a:p>
          <a:p>
            <a:pPr algn="just"/>
            <a:endParaRPr lang="en-IN" dirty="0"/>
          </a:p>
        </p:txBody>
      </p:sp>
    </p:spTree>
    <p:extLst>
      <p:ext uri="{BB962C8B-B14F-4D97-AF65-F5344CB8AC3E}">
        <p14:creationId xmlns:p14="http://schemas.microsoft.com/office/powerpoint/2010/main" val="417853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89261-ACBA-4582-483D-A4945C4FD7A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7F9BB8-2EFB-8F9E-53F0-A804DC6D701C}"/>
              </a:ext>
            </a:extLst>
          </p:cNvPr>
          <p:cNvSpPr>
            <a:spLocks noGrp="1"/>
          </p:cNvSpPr>
          <p:nvPr>
            <p:ph sz="quarter" idx="1"/>
          </p:nvPr>
        </p:nvSpPr>
        <p:spPr/>
        <p:txBody>
          <a:bodyPr/>
          <a:lstStyle/>
          <a:p>
            <a:endParaRPr lang="en-IN"/>
          </a:p>
        </p:txBody>
      </p:sp>
      <p:pic>
        <p:nvPicPr>
          <p:cNvPr id="5" name="Picture 4">
            <a:extLst>
              <a:ext uri="{FF2B5EF4-FFF2-40B4-BE49-F238E27FC236}">
                <a16:creationId xmlns:a16="http://schemas.microsoft.com/office/drawing/2014/main" id="{ED3260DE-6340-E7CA-FCE6-C3AF297B8FC0}"/>
              </a:ext>
            </a:extLst>
          </p:cNvPr>
          <p:cNvPicPr>
            <a:picLocks noChangeAspect="1"/>
          </p:cNvPicPr>
          <p:nvPr/>
        </p:nvPicPr>
        <p:blipFill>
          <a:blip r:embed="rId2"/>
          <a:stretch>
            <a:fillRect/>
          </a:stretch>
        </p:blipFill>
        <p:spPr>
          <a:xfrm>
            <a:off x="152400" y="157244"/>
            <a:ext cx="11887200" cy="6548355"/>
          </a:xfrm>
          <a:prstGeom prst="rect">
            <a:avLst/>
          </a:prstGeom>
        </p:spPr>
      </p:pic>
    </p:spTree>
    <p:extLst>
      <p:ext uri="{BB962C8B-B14F-4D97-AF65-F5344CB8AC3E}">
        <p14:creationId xmlns:p14="http://schemas.microsoft.com/office/powerpoint/2010/main" val="117587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DCE7-DE74-27BA-4DD1-A36390D568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0CBC1C-8D3C-0122-4813-2727926A5427}"/>
              </a:ext>
            </a:extLst>
          </p:cNvPr>
          <p:cNvSpPr>
            <a:spLocks noGrp="1"/>
          </p:cNvSpPr>
          <p:nvPr>
            <p:ph sz="quarter" idx="1"/>
          </p:nvPr>
        </p:nvSpPr>
        <p:spPr/>
        <p:txBody>
          <a:bodyPr/>
          <a:lstStyle/>
          <a:p>
            <a:endParaRPr lang="en-IN"/>
          </a:p>
        </p:txBody>
      </p:sp>
      <p:pic>
        <p:nvPicPr>
          <p:cNvPr id="5" name="Picture 4">
            <a:extLst>
              <a:ext uri="{FF2B5EF4-FFF2-40B4-BE49-F238E27FC236}">
                <a16:creationId xmlns:a16="http://schemas.microsoft.com/office/drawing/2014/main" id="{332F3FAF-D2C8-4C87-5B79-A5A5B0D285F3}"/>
              </a:ext>
            </a:extLst>
          </p:cNvPr>
          <p:cNvPicPr>
            <a:picLocks noChangeAspect="1"/>
          </p:cNvPicPr>
          <p:nvPr/>
        </p:nvPicPr>
        <p:blipFill>
          <a:blip r:embed="rId2"/>
          <a:stretch>
            <a:fillRect/>
          </a:stretch>
        </p:blipFill>
        <p:spPr>
          <a:xfrm>
            <a:off x="123092" y="381000"/>
            <a:ext cx="11877301" cy="6324600"/>
          </a:xfrm>
          <a:prstGeom prst="rect">
            <a:avLst/>
          </a:prstGeom>
        </p:spPr>
      </p:pic>
    </p:spTree>
    <p:extLst>
      <p:ext uri="{BB962C8B-B14F-4D97-AF65-F5344CB8AC3E}">
        <p14:creationId xmlns:p14="http://schemas.microsoft.com/office/powerpoint/2010/main" val="3864128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8D88-4344-8862-2E19-53B33DC61F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21ADB0-2AA1-25DA-7603-3544DD968B18}"/>
              </a:ext>
            </a:extLst>
          </p:cNvPr>
          <p:cNvSpPr>
            <a:spLocks noGrp="1"/>
          </p:cNvSpPr>
          <p:nvPr>
            <p:ph sz="quarter" idx="1"/>
          </p:nvPr>
        </p:nvSpPr>
        <p:spPr/>
        <p:txBody>
          <a:bodyPr/>
          <a:lstStyle/>
          <a:p>
            <a:endParaRPr lang="en-IN"/>
          </a:p>
        </p:txBody>
      </p:sp>
      <p:grpSp>
        <p:nvGrpSpPr>
          <p:cNvPr id="7" name="Group 6">
            <a:extLst>
              <a:ext uri="{FF2B5EF4-FFF2-40B4-BE49-F238E27FC236}">
                <a16:creationId xmlns:a16="http://schemas.microsoft.com/office/drawing/2014/main" id="{885DBD09-915F-42D2-AFDD-A9AFE0D755FA}"/>
              </a:ext>
            </a:extLst>
          </p:cNvPr>
          <p:cNvGrpSpPr/>
          <p:nvPr/>
        </p:nvGrpSpPr>
        <p:grpSpPr>
          <a:xfrm>
            <a:off x="287548" y="243840"/>
            <a:ext cx="11616904" cy="6461760"/>
            <a:chOff x="287548" y="243840"/>
            <a:chExt cx="11616904" cy="6461760"/>
          </a:xfrm>
        </p:grpSpPr>
        <p:pic>
          <p:nvPicPr>
            <p:cNvPr id="5" name="Picture 4">
              <a:extLst>
                <a:ext uri="{FF2B5EF4-FFF2-40B4-BE49-F238E27FC236}">
                  <a16:creationId xmlns:a16="http://schemas.microsoft.com/office/drawing/2014/main" id="{430A478B-9466-3E5E-3F74-30D81FD2C827}"/>
                </a:ext>
              </a:extLst>
            </p:cNvPr>
            <p:cNvPicPr>
              <a:picLocks noChangeAspect="1"/>
            </p:cNvPicPr>
            <p:nvPr/>
          </p:nvPicPr>
          <p:blipFill>
            <a:blip r:embed="rId2"/>
            <a:stretch>
              <a:fillRect/>
            </a:stretch>
          </p:blipFill>
          <p:spPr>
            <a:xfrm>
              <a:off x="287548" y="304800"/>
              <a:ext cx="11616904" cy="6400800"/>
            </a:xfrm>
            <a:prstGeom prst="rect">
              <a:avLst/>
            </a:prstGeom>
          </p:spPr>
        </p:pic>
        <p:sp>
          <p:nvSpPr>
            <p:cNvPr id="6" name="Rectangle 5">
              <a:extLst>
                <a:ext uri="{FF2B5EF4-FFF2-40B4-BE49-F238E27FC236}">
                  <a16:creationId xmlns:a16="http://schemas.microsoft.com/office/drawing/2014/main" id="{88FA8930-32AB-EAEC-DA61-A9A515380A08}"/>
                </a:ext>
              </a:extLst>
            </p:cNvPr>
            <p:cNvSpPr/>
            <p:nvPr/>
          </p:nvSpPr>
          <p:spPr>
            <a:xfrm>
              <a:off x="10931437" y="243840"/>
              <a:ext cx="914400" cy="91440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068553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0146-C378-13CC-D3E3-57344FC622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387BF7-E10E-3495-ABCC-F5DC8B9E3BCF}"/>
              </a:ext>
            </a:extLst>
          </p:cNvPr>
          <p:cNvSpPr>
            <a:spLocks noGrp="1"/>
          </p:cNvSpPr>
          <p:nvPr>
            <p:ph sz="quarter" idx="1"/>
          </p:nvPr>
        </p:nvSpPr>
        <p:spPr/>
        <p:txBody>
          <a:bodyPr/>
          <a:lstStyle/>
          <a:p>
            <a:endParaRPr lang="en-IN"/>
          </a:p>
        </p:txBody>
      </p:sp>
      <p:pic>
        <p:nvPicPr>
          <p:cNvPr id="5" name="Picture 4">
            <a:extLst>
              <a:ext uri="{FF2B5EF4-FFF2-40B4-BE49-F238E27FC236}">
                <a16:creationId xmlns:a16="http://schemas.microsoft.com/office/drawing/2014/main" id="{7F85E05B-719D-0B1E-F10E-CD923EFA21A3}"/>
              </a:ext>
            </a:extLst>
          </p:cNvPr>
          <p:cNvPicPr>
            <a:picLocks noChangeAspect="1"/>
          </p:cNvPicPr>
          <p:nvPr/>
        </p:nvPicPr>
        <p:blipFill>
          <a:blip r:embed="rId2"/>
          <a:stretch>
            <a:fillRect/>
          </a:stretch>
        </p:blipFill>
        <p:spPr>
          <a:xfrm>
            <a:off x="457200" y="152400"/>
            <a:ext cx="11289849" cy="6553200"/>
          </a:xfrm>
          <a:prstGeom prst="rect">
            <a:avLst/>
          </a:prstGeom>
        </p:spPr>
      </p:pic>
      <p:pic>
        <p:nvPicPr>
          <p:cNvPr id="7" name="Picture 6">
            <a:extLst>
              <a:ext uri="{FF2B5EF4-FFF2-40B4-BE49-F238E27FC236}">
                <a16:creationId xmlns:a16="http://schemas.microsoft.com/office/drawing/2014/main" id="{74B11E0C-CAED-248B-697B-3AF19797FD1F}"/>
              </a:ext>
            </a:extLst>
          </p:cNvPr>
          <p:cNvPicPr>
            <a:picLocks noChangeAspect="1"/>
          </p:cNvPicPr>
          <p:nvPr/>
        </p:nvPicPr>
        <p:blipFill>
          <a:blip r:embed="rId3"/>
          <a:stretch>
            <a:fillRect/>
          </a:stretch>
        </p:blipFill>
        <p:spPr>
          <a:xfrm>
            <a:off x="1143000" y="2676851"/>
            <a:ext cx="3360674" cy="2961949"/>
          </a:xfrm>
          <a:prstGeom prst="rect">
            <a:avLst/>
          </a:prstGeom>
        </p:spPr>
      </p:pic>
    </p:spTree>
    <p:extLst>
      <p:ext uri="{BB962C8B-B14F-4D97-AF65-F5344CB8AC3E}">
        <p14:creationId xmlns:p14="http://schemas.microsoft.com/office/powerpoint/2010/main" val="553515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0C78079970D144AAE8D8F40F093B82" ma:contentTypeVersion="0" ma:contentTypeDescription="Create a new document." ma:contentTypeScope="" ma:versionID="46bc7aa2e397c3663c718638ed3697ec">
  <xsd:schema xmlns:xsd="http://www.w3.org/2001/XMLSchema" xmlns:xs="http://www.w3.org/2001/XMLSchema" xmlns:p="http://schemas.microsoft.com/office/2006/metadata/properties" targetNamespace="http://schemas.microsoft.com/office/2006/metadata/properties" ma:root="true" ma:fieldsID="d5bdcf26f133259999730471111e8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2DDCEC-ABB4-4F51-BCB5-8C259EB5D411}"/>
</file>

<file path=customXml/itemProps2.xml><?xml version="1.0" encoding="utf-8"?>
<ds:datastoreItem xmlns:ds="http://schemas.openxmlformats.org/officeDocument/2006/customXml" ds:itemID="{89E594F2-5E1B-435B-97A8-311C7DDD0051}"/>
</file>

<file path=customXml/itemProps3.xml><?xml version="1.0" encoding="utf-8"?>
<ds:datastoreItem xmlns:ds="http://schemas.openxmlformats.org/officeDocument/2006/customXml" ds:itemID="{6CC103E3-1525-4DAC-AC4E-58E90D3A550A}"/>
</file>

<file path=docProps/app.xml><?xml version="1.0" encoding="utf-8"?>
<Properties xmlns="http://schemas.openxmlformats.org/officeDocument/2006/extended-properties" xmlns:vt="http://schemas.openxmlformats.org/officeDocument/2006/docPropsVTypes">
  <Template>Origin</Template>
  <TotalTime>1083</TotalTime>
  <Words>450</Words>
  <Application>Microsoft Office PowerPoint</Application>
  <PresentationFormat>Widescreen</PresentationFormat>
  <Paragraphs>39</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 Rounded MT Bold</vt:lpstr>
      <vt:lpstr>Bookman Old Style</vt:lpstr>
      <vt:lpstr>Calibri</vt:lpstr>
      <vt:lpstr>Cambria Math</vt:lpstr>
      <vt:lpstr>Gill Sans MT</vt:lpstr>
      <vt:lpstr>Wingdings</vt:lpstr>
      <vt:lpstr>Wingdings 3</vt:lpstr>
      <vt:lpstr>Origin</vt:lpstr>
      <vt:lpstr>Expectation Maximization Algorithm</vt:lpstr>
      <vt:lpstr>What is EM Algorithm In Machine Learning?</vt:lpstr>
      <vt:lpstr>How Does It Work?</vt:lpstr>
      <vt:lpstr>Advantages</vt:lpstr>
      <vt:lpstr>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Nearest Neighbor Classification</dc:title>
  <dc:creator/>
  <cp:lastModifiedBy>Mrunal Rane</cp:lastModifiedBy>
  <cp:revision>44</cp:revision>
  <dcterms:created xsi:type="dcterms:W3CDTF">2006-08-16T00:00:00Z</dcterms:created>
  <dcterms:modified xsi:type="dcterms:W3CDTF">2024-02-26T06:50:05Z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0x010100530C78079970D144AAE8D8F40F093B82</vt:lpwstr>
  </property>
</Properties>
</file>