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736" r:id="rId5"/>
    <p:sldMasterId id="2147483708" r:id="rId6"/>
    <p:sldMasterId id="2147483722" r:id="rId7"/>
  </p:sldMasterIdLst>
  <p:notesMasterIdLst>
    <p:notesMasterId r:id="rId22"/>
  </p:notesMasterIdLst>
  <p:sldIdLst>
    <p:sldId id="322" r:id="rId8"/>
    <p:sldId id="323" r:id="rId9"/>
    <p:sldId id="324" r:id="rId10"/>
    <p:sldId id="326" r:id="rId11"/>
    <p:sldId id="325" r:id="rId12"/>
    <p:sldId id="327" r:id="rId13"/>
    <p:sldId id="328" r:id="rId14"/>
    <p:sldId id="329" r:id="rId15"/>
    <p:sldId id="330" r:id="rId16"/>
    <p:sldId id="331" r:id="rId17"/>
    <p:sldId id="332" r:id="rId18"/>
    <p:sldId id="333" r:id="rId19"/>
    <p:sldId id="334" r:id="rId20"/>
    <p:sldId id="335" r:id="rId21"/>
  </p:sldIdLst>
  <p:sldSz cx="9144000" cy="5143500" type="screen16x9"/>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UNAL RANE" initials="MR" lastIdx="2" clrIdx="0">
    <p:extLst>
      <p:ext uri="{19B8F6BF-5375-455C-9EA6-DF929625EA0E}">
        <p15:presenceInfo xmlns:p15="http://schemas.microsoft.com/office/powerpoint/2012/main" userId="cd3c35453be17f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2C2C2C"/>
    <a:srgbClr val="30383B"/>
    <a:srgbClr val="1E1E1E"/>
    <a:srgbClr val="38454D"/>
    <a:srgbClr val="DCDDDC"/>
    <a:srgbClr val="BDBDBB"/>
    <a:srgbClr val="361544"/>
    <a:srgbClr val="D0D2D0"/>
    <a:srgbClr val="FCFF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305725-FDB2-0919-9FD6-193E42AD08B9}" v="1" dt="2024-04-18T20:35:41.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35977" autoAdjust="0"/>
  </p:normalViewPr>
  <p:slideViewPr>
    <p:cSldViewPr>
      <p:cViewPr varScale="1">
        <p:scale>
          <a:sx n="29" d="100"/>
          <a:sy n="29" d="100"/>
        </p:scale>
        <p:origin x="2510" y="34"/>
      </p:cViewPr>
      <p:guideLst>
        <p:guide orient="horz" pos="1620"/>
        <p:guide pos="2880"/>
      </p:guideLst>
    </p:cSldViewPr>
  </p:slideViewPr>
  <p:notesTextViewPr>
    <p:cViewPr>
      <p:scale>
        <a:sx n="1" d="1"/>
        <a:sy n="1" d="1"/>
      </p:scale>
      <p:origin x="0" y="-86"/>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RNA JADHAV-60004220127" userId="S::prerna.jadhav127@svkmmumbai.onmicrosoft.com::a2ce16ca-a175-4596-9425-a3bda1210570" providerId="AD" clId="Web-{5F305725-FDB2-0919-9FD6-193E42AD08B9}"/>
    <pc:docChg chg="modSld">
      <pc:chgData name="PRERNA JADHAV-60004220127" userId="S::prerna.jadhav127@svkmmumbai.onmicrosoft.com::a2ce16ca-a175-4596-9425-a3bda1210570" providerId="AD" clId="Web-{5F305725-FDB2-0919-9FD6-193E42AD08B9}" dt="2024-04-18T20:35:41.050" v="0" actId="1076"/>
      <pc:docMkLst>
        <pc:docMk/>
      </pc:docMkLst>
      <pc:sldChg chg="modSp">
        <pc:chgData name="PRERNA JADHAV-60004220127" userId="S::prerna.jadhav127@svkmmumbai.onmicrosoft.com::a2ce16ca-a175-4596-9425-a3bda1210570" providerId="AD" clId="Web-{5F305725-FDB2-0919-9FD6-193E42AD08B9}" dt="2024-04-18T20:35:41.050" v="0" actId="1076"/>
        <pc:sldMkLst>
          <pc:docMk/>
          <pc:sldMk cId="1944175353" sldId="326"/>
        </pc:sldMkLst>
        <pc:picChg chg="mod">
          <ac:chgData name="PRERNA JADHAV-60004220127" userId="S::prerna.jadhav127@svkmmumbai.onmicrosoft.com::a2ce16ca-a175-4596-9425-a3bda1210570" providerId="AD" clId="Web-{5F305725-FDB2-0919-9FD6-193E42AD08B9}" dt="2024-04-18T20:35:41.050" v="0" actId="1076"/>
          <ac:picMkLst>
            <pc:docMk/>
            <pc:sldMk cId="1944175353" sldId="326"/>
            <ac:picMk id="2050" creationId="{6C9A8D14-B808-F844-2812-729E123B63B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4/18/2024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Here are some key points regarding feature engineering in traditional machine learning:</a:t>
            </a:r>
          </a:p>
          <a:p>
            <a:pPr algn="l">
              <a:buFont typeface="+mj-lt"/>
              <a:buAutoNum type="arabicPeriod"/>
            </a:pPr>
            <a:r>
              <a:rPr lang="en-US" b="1" i="0" dirty="0">
                <a:solidFill>
                  <a:srgbClr val="0D0D0D"/>
                </a:solidFill>
                <a:effectLst/>
                <a:latin typeface="Söhne"/>
              </a:rPr>
              <a:t>Feature Selection</a:t>
            </a:r>
            <a:r>
              <a:rPr lang="en-US" b="0" i="0" dirty="0">
                <a:solidFill>
                  <a:srgbClr val="0D0D0D"/>
                </a:solidFill>
                <a:effectLst/>
                <a:latin typeface="Söhne"/>
              </a:rPr>
              <a:t>: Domain experts often have valuable insights into which features are relevant for solving a particular problem. They can select a subset of features that are likely to have the most predictive power based on their understanding of the domain.</a:t>
            </a:r>
          </a:p>
          <a:p>
            <a:pPr algn="l">
              <a:buFont typeface="+mj-lt"/>
              <a:buAutoNum type="arabicPeriod"/>
            </a:pPr>
            <a:r>
              <a:rPr lang="en-US" b="1" i="0" dirty="0">
                <a:solidFill>
                  <a:srgbClr val="0D0D0D"/>
                </a:solidFill>
                <a:effectLst/>
                <a:latin typeface="Söhne"/>
              </a:rPr>
              <a:t>Feature Transformation</a:t>
            </a:r>
            <a:r>
              <a:rPr lang="en-US" b="0" i="0" dirty="0">
                <a:solidFill>
                  <a:srgbClr val="0D0D0D"/>
                </a:solidFill>
                <a:effectLst/>
                <a:latin typeface="Söhne"/>
              </a:rPr>
              <a:t>: Features may need to be transformed to make them more suitable for modeling. This can include scaling features to a similar range, normalizing them to have zero mean and unit variance, or applying transformations such as logarithms or square roots to make the distribution of the feature more Gaussian-like.</a:t>
            </a:r>
          </a:p>
          <a:p>
            <a:pPr algn="l">
              <a:buFont typeface="+mj-lt"/>
              <a:buAutoNum type="arabicPeriod"/>
            </a:pPr>
            <a:r>
              <a:rPr lang="en-US" b="1" i="0" dirty="0">
                <a:solidFill>
                  <a:srgbClr val="0D0D0D"/>
                </a:solidFill>
                <a:effectLst/>
                <a:latin typeface="Söhne"/>
              </a:rPr>
              <a:t>Feature Creation</a:t>
            </a:r>
            <a:r>
              <a:rPr lang="en-US" b="0" i="0" dirty="0">
                <a:solidFill>
                  <a:srgbClr val="0D0D0D"/>
                </a:solidFill>
                <a:effectLst/>
                <a:latin typeface="Söhne"/>
              </a:rPr>
              <a:t>: Domain knowledge can also be used to create new features that capture important relationships or interactions between existing features. For example, in a dataset containing height and weight, a domain expert might create a new feature representing body mass index (BMI), which could be a more informative predictor of health outcomes.</a:t>
            </a:r>
          </a:p>
          <a:p>
            <a:pPr algn="l">
              <a:buFont typeface="+mj-lt"/>
              <a:buAutoNum type="arabicPeriod"/>
            </a:pPr>
            <a:r>
              <a:rPr lang="en-US" b="1" i="0" dirty="0">
                <a:solidFill>
                  <a:srgbClr val="0D0D0D"/>
                </a:solidFill>
                <a:effectLst/>
                <a:latin typeface="Söhne"/>
              </a:rPr>
              <a:t>Handling Missing Values</a:t>
            </a:r>
            <a:r>
              <a:rPr lang="en-US" b="0" i="0" dirty="0">
                <a:solidFill>
                  <a:srgbClr val="0D0D0D"/>
                </a:solidFill>
                <a:effectLst/>
                <a:latin typeface="Söhne"/>
              </a:rPr>
              <a:t>: Domain experts may be able to provide guidance on how to handle missing values in the data, such as imputing missing values with the mean, median, or mode of the feature, or using more sophisticated methods based on domain-specific knowledge.</a:t>
            </a:r>
          </a:p>
          <a:p>
            <a:endParaRPr lang="en-IN" dirty="0"/>
          </a:p>
          <a:p>
            <a:pPr algn="l">
              <a:buFont typeface="+mj-lt"/>
              <a:buNone/>
            </a:pPr>
            <a:r>
              <a:rPr lang="en-US" b="1" i="0" dirty="0">
                <a:solidFill>
                  <a:srgbClr val="0D0D0D"/>
                </a:solidFill>
                <a:effectLst/>
                <a:latin typeface="Söhne"/>
              </a:rPr>
              <a:t>DL</a:t>
            </a:r>
          </a:p>
          <a:p>
            <a:pPr algn="l">
              <a:buFont typeface="+mj-lt"/>
              <a:buAutoNum type="arabicPeriod"/>
            </a:pPr>
            <a:r>
              <a:rPr lang="en-US" b="1" i="0" dirty="0">
                <a:solidFill>
                  <a:srgbClr val="0D0D0D"/>
                </a:solidFill>
                <a:effectLst/>
                <a:latin typeface="Söhne"/>
              </a:rPr>
              <a:t>Automatic Feature Learning</a:t>
            </a:r>
            <a:r>
              <a:rPr lang="en-US" b="0" i="0" dirty="0">
                <a:solidFill>
                  <a:srgbClr val="0D0D0D"/>
                </a:solidFill>
                <a:effectLst/>
                <a:latin typeface="Söhne"/>
              </a:rPr>
              <a:t>: Deep learning models can automatically learn features directly from raw data, such as images, text, or audio, without the need for handcrafted features. This is accomplished through the hierarchical composition of multiple layers of neurons, which progressively learn increasingly abstract and complex representations of the input data.</a:t>
            </a:r>
          </a:p>
          <a:p>
            <a:pPr algn="l">
              <a:buFont typeface="+mj-lt"/>
              <a:buAutoNum type="arabicPeriod"/>
            </a:pPr>
            <a:r>
              <a:rPr lang="en-US" b="1" i="0" dirty="0">
                <a:solidFill>
                  <a:srgbClr val="0D0D0D"/>
                </a:solidFill>
                <a:effectLst/>
                <a:latin typeface="Söhne"/>
              </a:rPr>
              <a:t>End-to-End Learning</a:t>
            </a:r>
            <a:r>
              <a:rPr lang="en-US" b="0" i="0" dirty="0">
                <a:solidFill>
                  <a:srgbClr val="0D0D0D"/>
                </a:solidFill>
                <a:effectLst/>
                <a:latin typeface="Söhne"/>
              </a:rPr>
              <a:t>: Deep learning enables end-to-end learning, where the entire system, from input to output, is learned directly from data. This allows the model to optimize all aspects of the task simultaneously, without the need for manual feature extraction, preprocessing, or intermediate steps.</a:t>
            </a:r>
          </a:p>
          <a:p>
            <a:pPr algn="l">
              <a:buFont typeface="+mj-lt"/>
              <a:buAutoNum type="arabicPeriod"/>
            </a:pPr>
            <a:r>
              <a:rPr lang="en-US" b="1" i="0" dirty="0">
                <a:solidFill>
                  <a:srgbClr val="0D0D0D"/>
                </a:solidFill>
                <a:effectLst/>
                <a:latin typeface="Söhne"/>
              </a:rPr>
              <a:t>Representation Learning</a:t>
            </a:r>
            <a:r>
              <a:rPr lang="en-US" b="0" i="0" dirty="0">
                <a:solidFill>
                  <a:srgbClr val="0D0D0D"/>
                </a:solidFill>
                <a:effectLst/>
                <a:latin typeface="Söhne"/>
              </a:rPr>
              <a:t>: Deep learning models are capable of learning representations of the input data that are optimized for the task at hand. These learned representations capture useful information about the underlying structure and patterns in the data, making them well-suited for a wide range of tasks, including classification, regression, and generation.</a:t>
            </a:r>
          </a:p>
          <a:p>
            <a:pPr algn="l">
              <a:buFont typeface="+mj-lt"/>
              <a:buAutoNum type="arabicPeriod"/>
            </a:pPr>
            <a:r>
              <a:rPr lang="en-US" b="1" i="0" dirty="0">
                <a:solidFill>
                  <a:srgbClr val="0D0D0D"/>
                </a:solidFill>
                <a:effectLst/>
                <a:latin typeface="Söhne"/>
              </a:rPr>
              <a:t>Flexibility and Adaptability</a:t>
            </a:r>
            <a:r>
              <a:rPr lang="en-US" b="0" i="0" dirty="0">
                <a:solidFill>
                  <a:srgbClr val="0D0D0D"/>
                </a:solidFill>
                <a:effectLst/>
                <a:latin typeface="Söhne"/>
              </a:rPr>
              <a:t>: Deep learning models are highly flexible and adaptable to different types of data and tasks. They can learn from large and complex datasets with minimal human intervention, making them suitable for a wide range of applications in various domains, including computer vision, natural language processing, speech recognition, and reinforcement learning.</a:t>
            </a:r>
          </a:p>
          <a:p>
            <a:pPr algn="l">
              <a:buFont typeface="+mj-lt"/>
              <a:buAutoNum type="arabicPeriod"/>
            </a:pPr>
            <a:r>
              <a:rPr lang="en-US" b="1" i="0" dirty="0">
                <a:solidFill>
                  <a:srgbClr val="0D0D0D"/>
                </a:solidFill>
                <a:effectLst/>
                <a:latin typeface="Söhne"/>
              </a:rPr>
              <a:t>Transfer Learning</a:t>
            </a:r>
            <a:r>
              <a:rPr lang="en-US" b="0" i="0" dirty="0">
                <a:solidFill>
                  <a:srgbClr val="0D0D0D"/>
                </a:solidFill>
                <a:effectLst/>
                <a:latin typeface="Söhne"/>
              </a:rPr>
              <a:t>: Deep learning models trained on large-scale datasets can be fine-tuned or transferred to related tasks with smaller datasets. This allows for efficient reuse of learned features and knowledge across different tasks, domains, or datasets, reducing the need for extensive labeled data and training time.</a:t>
            </a:r>
          </a:p>
          <a:p>
            <a:endParaRPr lang="en-IN"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5</a:t>
            </a:fld>
            <a:endParaRPr lang="en-US"/>
          </a:p>
        </p:txBody>
      </p:sp>
    </p:spTree>
    <p:extLst>
      <p:ext uri="{BB962C8B-B14F-4D97-AF65-F5344CB8AC3E}">
        <p14:creationId xmlns:p14="http://schemas.microsoft.com/office/powerpoint/2010/main" val="3311244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Wide Neural Networks</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Wide neural networks typically refer to networks with a large number of neurons in a single layer or a small number of layers. These networks have a wide layer that captures a broad range of features simultaneously.</a:t>
            </a:r>
          </a:p>
          <a:p>
            <a:pPr algn="l">
              <a:buFont typeface="Arial" panose="020B0604020202020204" pitchFamily="34" charset="0"/>
              <a:buChar char="•"/>
            </a:pPr>
            <a:r>
              <a:rPr lang="en-US" b="0" i="0" dirty="0">
                <a:solidFill>
                  <a:srgbClr val="0D0D0D"/>
                </a:solidFill>
                <a:effectLst/>
                <a:latin typeface="Söhne"/>
              </a:rPr>
              <a:t>The wide layer allows the network to memorize complex patterns and relationships in the data. It's particularly effective when the data has a high dimensionality or contains interactions between many features.</a:t>
            </a:r>
          </a:p>
          <a:p>
            <a:pPr algn="l">
              <a:buFont typeface="Arial" panose="020B0604020202020204" pitchFamily="34" charset="0"/>
              <a:buChar char="•"/>
            </a:pPr>
            <a:r>
              <a:rPr lang="en-US" b="0" i="0" dirty="0">
                <a:solidFill>
                  <a:srgbClr val="0D0D0D"/>
                </a:solidFill>
                <a:effectLst/>
                <a:latin typeface="Söhne"/>
              </a:rPr>
              <a:t>Wide neural networks are often used in recommendation systems, where the goal is to predict user preferences based on a large number of features (e.g., user demographics, browsing history, and item attributes).</a:t>
            </a:r>
          </a:p>
          <a:p>
            <a:pPr algn="l">
              <a:buFont typeface="Arial" panose="020B0604020202020204" pitchFamily="34" charset="0"/>
              <a:buChar char="•"/>
            </a:pPr>
            <a:r>
              <a:rPr lang="en-US" b="0" i="0" dirty="0">
                <a:solidFill>
                  <a:srgbClr val="3C4043"/>
                </a:solidFill>
                <a:effectLst/>
                <a:latin typeface="Inter"/>
              </a:rPr>
              <a:t>These types of networks can be useful when you have less data and your problem isn't too complex. Single hidden layer with a lot of neurons can detect simple patterns(simple classification and regression problems) in the dataset but will fail when you start expecting it to detect complex relations (Image detection, Speech recognition, etc.).</a:t>
            </a:r>
            <a:endParaRPr lang="en-US" b="0" i="0" dirty="0">
              <a:solidFill>
                <a:srgbClr val="0D0D0D"/>
              </a:solidFill>
              <a:effectLst/>
              <a:latin typeface="Söhne"/>
            </a:endParaRPr>
          </a:p>
          <a:p>
            <a:endParaRPr lang="en-IN" dirty="0"/>
          </a:p>
          <a:p>
            <a:pPr algn="l"/>
            <a:r>
              <a:rPr lang="en-US" b="1" i="0" dirty="0">
                <a:solidFill>
                  <a:srgbClr val="0D0D0D"/>
                </a:solidFill>
                <a:effectLst/>
                <a:latin typeface="Söhne"/>
              </a:rPr>
              <a:t>Deep Neural Networks</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Deep neural networks, on the other hand, refer to networks with multiple layers between the input and output layers. These networks have a deep architecture that enables them to learn hierarchical representations of the input data.</a:t>
            </a:r>
          </a:p>
          <a:p>
            <a:pPr algn="l">
              <a:buFont typeface="Arial" panose="020B0604020202020204" pitchFamily="34" charset="0"/>
              <a:buChar char="•"/>
            </a:pPr>
            <a:r>
              <a:rPr lang="en-US" b="0" i="0" dirty="0">
                <a:solidFill>
                  <a:srgbClr val="0D0D0D"/>
                </a:solidFill>
                <a:effectLst/>
                <a:latin typeface="Söhne"/>
              </a:rPr>
              <a:t>Each layer in a deep neural network learns increasingly abstract and complex features from the previous layer's representations. This hierarchical learning allows deep networks to capture intricate patterns and relationships in the data.</a:t>
            </a:r>
          </a:p>
          <a:p>
            <a:pPr algn="l">
              <a:buFont typeface="Arial" panose="020B0604020202020204" pitchFamily="34" charset="0"/>
              <a:buChar char="•"/>
            </a:pPr>
            <a:r>
              <a:rPr lang="en-US" b="0" i="0" dirty="0">
                <a:solidFill>
                  <a:srgbClr val="0D0D0D"/>
                </a:solidFill>
                <a:effectLst/>
                <a:latin typeface="Söhne"/>
              </a:rPr>
              <a:t>Deep neural networks are widely used in various domains, including computer vision, natural language processing, speech recognition, and reinforcement learning. Convolutional neural networks (CNNs) and recurrent neural networks (RNNs) are popular architectures for image and sequence data, respectively.</a:t>
            </a:r>
          </a:p>
          <a:p>
            <a:endParaRPr lang="en-IN"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9</a:t>
            </a:fld>
            <a:endParaRPr lang="en-US"/>
          </a:p>
        </p:txBody>
      </p:sp>
    </p:spTree>
    <p:extLst>
      <p:ext uri="{BB962C8B-B14F-4D97-AF65-F5344CB8AC3E}">
        <p14:creationId xmlns:p14="http://schemas.microsoft.com/office/powerpoint/2010/main" val="2223745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Autoencoders</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Autoencoders are neural network architectures that aim to learn efficient representations of the input data by encoding it into a lower-dimensional latent space and then reconstructing the original input from this representation.</a:t>
            </a:r>
          </a:p>
          <a:p>
            <a:pPr algn="l">
              <a:buFont typeface="Arial" panose="020B0604020202020204" pitchFamily="34" charset="0"/>
              <a:buChar char="•"/>
            </a:pPr>
            <a:r>
              <a:rPr lang="en-US" b="0" i="0" dirty="0">
                <a:solidFill>
                  <a:srgbClr val="0D0D0D"/>
                </a:solidFill>
                <a:effectLst/>
                <a:latin typeface="Söhne"/>
              </a:rPr>
              <a:t>The encoder network maps the input data to the latent space, typically with a bottleneck layer that contains a lower number of neurons than the input layer. The decoder network then reconstructs the input data from the latent representation.</a:t>
            </a:r>
          </a:p>
          <a:p>
            <a:pPr algn="l">
              <a:buFont typeface="Arial" panose="020B0604020202020204" pitchFamily="34" charset="0"/>
              <a:buChar char="•"/>
            </a:pPr>
            <a:r>
              <a:rPr lang="en-US" b="0" i="0" dirty="0">
                <a:solidFill>
                  <a:srgbClr val="0D0D0D"/>
                </a:solidFill>
                <a:effectLst/>
                <a:latin typeface="Söhne"/>
              </a:rPr>
              <a:t>By training the autoencoder to minimize the reconstruction error between the input and the reconstructed output, the network learns to capture meaningful features and patterns in the data.</a:t>
            </a:r>
          </a:p>
          <a:p>
            <a:endParaRPr lang="en-IN"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10</a:t>
            </a:fld>
            <a:endParaRPr lang="en-US"/>
          </a:p>
        </p:txBody>
      </p:sp>
    </p:spTree>
    <p:extLst>
      <p:ext uri="{BB962C8B-B14F-4D97-AF65-F5344CB8AC3E}">
        <p14:creationId xmlns:p14="http://schemas.microsoft.com/office/powerpoint/2010/main" val="409938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242424"/>
                </a:solidFill>
                <a:effectLst/>
                <a:latin typeface="sohne"/>
              </a:rPr>
              <a:t>Image </a:t>
            </a:r>
            <a:r>
              <a:rPr lang="en-IN" b="1" i="0" dirty="0" err="1">
                <a:solidFill>
                  <a:srgbClr val="242424"/>
                </a:solidFill>
                <a:effectLst/>
                <a:latin typeface="sohne"/>
              </a:rPr>
              <a:t>Coloring</a:t>
            </a:r>
            <a:endParaRPr lang="en-IN" b="1" i="0" dirty="0">
              <a:solidFill>
                <a:srgbClr val="242424"/>
              </a:solidFill>
              <a:effectLst/>
              <a:latin typeface="sohne"/>
            </a:endParaRPr>
          </a:p>
          <a:p>
            <a:br>
              <a:rPr lang="en-IN" dirty="0"/>
            </a:br>
            <a:r>
              <a:rPr lang="en-US" b="0" i="0" dirty="0">
                <a:solidFill>
                  <a:srgbClr val="242424"/>
                </a:solidFill>
                <a:effectLst/>
                <a:latin typeface="source-serif-pro"/>
              </a:rPr>
              <a:t>Autoencoders are used for converting any black and white picture into a colored image. Depending on what is in the picture, it is possible to tell what the color should be.</a:t>
            </a:r>
          </a:p>
          <a:p>
            <a:endParaRPr lang="en-IN" dirty="0"/>
          </a:p>
          <a:p>
            <a:pPr algn="l"/>
            <a:r>
              <a:rPr lang="en-US" b="1" i="0" dirty="0">
                <a:solidFill>
                  <a:srgbClr val="242424"/>
                </a:solidFill>
                <a:effectLst/>
                <a:latin typeface="sohne"/>
              </a:rPr>
              <a:t>Feature variation</a:t>
            </a:r>
          </a:p>
          <a:p>
            <a:pPr algn="l"/>
            <a:r>
              <a:rPr lang="en-US" b="0" i="0" dirty="0">
                <a:solidFill>
                  <a:srgbClr val="242424"/>
                </a:solidFill>
                <a:effectLst/>
                <a:latin typeface="source-serif-pro"/>
              </a:rPr>
              <a:t>It extracts only the required features of an image and generates the output by removing any noise or unnecessary interruption.</a:t>
            </a:r>
          </a:p>
          <a:p>
            <a:endParaRPr lang="en-IN" dirty="0"/>
          </a:p>
          <a:p>
            <a:r>
              <a:rPr lang="en-IN" b="1" dirty="0"/>
              <a:t>Denoising</a:t>
            </a:r>
          </a:p>
          <a:p>
            <a:r>
              <a:rPr lang="en-US" b="0" i="0" dirty="0">
                <a:solidFill>
                  <a:srgbClr val="242424"/>
                </a:solidFill>
                <a:effectLst/>
                <a:latin typeface="source-serif-pro"/>
              </a:rPr>
              <a:t>The input seen by the autoencoder is not the raw input but a stochastically corrupted version. A denoising autoencoder is thus trained to reconstruct the original input from the noisy version.</a:t>
            </a:r>
          </a:p>
          <a:p>
            <a:endParaRPr lang="en-US" b="0" i="0" dirty="0">
              <a:solidFill>
                <a:srgbClr val="242424"/>
              </a:solidFill>
              <a:effectLst/>
              <a:latin typeface="source-serif-pro"/>
            </a:endParaRPr>
          </a:p>
          <a:p>
            <a:endParaRPr lang="en-IN" b="1"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11</a:t>
            </a:fld>
            <a:endParaRPr lang="en-US"/>
          </a:p>
        </p:txBody>
      </p:sp>
    </p:spTree>
    <p:extLst>
      <p:ext uri="{BB962C8B-B14F-4D97-AF65-F5344CB8AC3E}">
        <p14:creationId xmlns:p14="http://schemas.microsoft.com/office/powerpoint/2010/main" val="3024362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Inter"/>
              </a:rPr>
              <a:t>The generative approach is an unsupervised learning method in machine learning which involves automatically discovering and learning the patterns or regularities in the given input data in such a way that the model can be used to generate or output new examples that plausibly could have been drawn from the original dataset Their applications include image generation, video generation, and voice generation.</a:t>
            </a:r>
          </a:p>
          <a:p>
            <a:endParaRPr lang="en-US" b="0" i="0" dirty="0">
              <a:solidFill>
                <a:srgbClr val="383838"/>
              </a:solidFill>
              <a:effectLst/>
              <a:latin typeface="Inter"/>
            </a:endParaRPr>
          </a:p>
          <a:p>
            <a:r>
              <a:rPr lang="en-US" b="0" i="0" dirty="0">
                <a:solidFill>
                  <a:srgbClr val="0D0D0D"/>
                </a:solidFill>
                <a:effectLst/>
                <a:latin typeface="Söhne"/>
              </a:rPr>
              <a:t>GANs can generate images from textual descriptions.</a:t>
            </a:r>
          </a:p>
          <a:p>
            <a:endParaRPr lang="en-US" b="0" i="0" dirty="0">
              <a:solidFill>
                <a:srgbClr val="0D0D0D"/>
              </a:solidFill>
              <a:effectLst/>
              <a:latin typeface="Söhne"/>
            </a:endParaRPr>
          </a:p>
          <a:p>
            <a:r>
              <a:rPr lang="en-US" b="0" i="0" dirty="0">
                <a:solidFill>
                  <a:srgbClr val="383838"/>
                </a:solidFill>
                <a:effectLst/>
                <a:latin typeface="Inter"/>
              </a:rPr>
              <a:t>The generator’s goal is to be able to produce synthetic examples from a certain input. So if you trained it from the class of a cat, then the generator will do some computations and output a representation of a cat that looks real.</a:t>
            </a:r>
          </a:p>
          <a:p>
            <a:endParaRPr lang="en-US" b="0" i="0" dirty="0">
              <a:solidFill>
                <a:srgbClr val="383838"/>
              </a:solidFill>
              <a:effectLst/>
              <a:latin typeface="Inter"/>
            </a:endParaRPr>
          </a:p>
          <a:p>
            <a:r>
              <a:rPr lang="en-US" b="0" i="0" dirty="0">
                <a:solidFill>
                  <a:srgbClr val="383838"/>
                </a:solidFill>
                <a:effectLst/>
                <a:latin typeface="Inter"/>
              </a:rPr>
              <a:t>So ideally, the generator won’t output the same cat at every run, and so to ensure it’s able to produce different examples every single time, the input will be different sets of random values, known as a noise vector. For example, the noise vector can be 1, 2, 5, 1.5, 5, 5, 2. Then this noise vector is fed in as input. </a:t>
            </a:r>
            <a:r>
              <a:rPr lang="en-US" b="0" i="0">
                <a:solidFill>
                  <a:srgbClr val="383838"/>
                </a:solidFill>
                <a:effectLst/>
                <a:latin typeface="Inter"/>
              </a:rPr>
              <a:t>After the training, the generator model is used to generate new samples.</a:t>
            </a:r>
            <a:endParaRPr lang="en-IN"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13</a:t>
            </a:fld>
            <a:endParaRPr lang="en-US"/>
          </a:p>
        </p:txBody>
      </p:sp>
    </p:spTree>
    <p:extLst>
      <p:ext uri="{BB962C8B-B14F-4D97-AF65-F5344CB8AC3E}">
        <p14:creationId xmlns:p14="http://schemas.microsoft.com/office/powerpoint/2010/main" val="2941716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14</a:t>
            </a:fld>
            <a:endParaRPr lang="en-US"/>
          </a:p>
        </p:txBody>
      </p:sp>
    </p:spTree>
    <p:extLst>
      <p:ext uri="{BB962C8B-B14F-4D97-AF65-F5344CB8AC3E}">
        <p14:creationId xmlns:p14="http://schemas.microsoft.com/office/powerpoint/2010/main" val="156976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248400" y="3921565"/>
            <a:ext cx="2590800" cy="376237"/>
          </a:xfrm>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1008-A84F-4275-74F2-E6FAC5A8C1AB}"/>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DB6B73-3C8A-70EB-4D88-935DBE957A86}"/>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8218BD-9E04-4D72-1D8C-2608F29EA662}"/>
              </a:ext>
            </a:extLst>
          </p:cNvPr>
          <p:cNvSpPr>
            <a:spLocks noGrp="1"/>
          </p:cNvSpPr>
          <p:nvPr>
            <p:ph type="dt" sz="half" idx="10"/>
          </p:nvPr>
        </p:nvSpPr>
        <p:spPr/>
        <p:txBody>
          <a:bodyPr/>
          <a:lstStyle/>
          <a:p>
            <a:fld id="{88C2A1AA-9D2A-4AE0-8706-2337476E5A92}" type="datetimeFigureOut">
              <a:rPr lang="en-IN" smtClean="0"/>
              <a:t>18-04-2024</a:t>
            </a:fld>
            <a:endParaRPr lang="en-IN"/>
          </a:p>
        </p:txBody>
      </p:sp>
      <p:sp>
        <p:nvSpPr>
          <p:cNvPr id="5" name="Footer Placeholder 4">
            <a:extLst>
              <a:ext uri="{FF2B5EF4-FFF2-40B4-BE49-F238E27FC236}">
                <a16:creationId xmlns:a16="http://schemas.microsoft.com/office/drawing/2014/main" id="{48F65ABF-A297-B26E-31B9-592AE0E39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10785-BE39-B772-C760-45FBF15FFF32}"/>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162028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CDA8-F94A-5EDB-9B28-8508A36506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7455A8-F52D-1EEF-3A2F-028EE869F2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1274C-DFEB-22C7-7F09-E037AF43E468}"/>
              </a:ext>
            </a:extLst>
          </p:cNvPr>
          <p:cNvSpPr>
            <a:spLocks noGrp="1"/>
          </p:cNvSpPr>
          <p:nvPr>
            <p:ph type="dt" sz="half" idx="10"/>
          </p:nvPr>
        </p:nvSpPr>
        <p:spPr/>
        <p:txBody>
          <a:bodyPr/>
          <a:lstStyle/>
          <a:p>
            <a:fld id="{88C2A1AA-9D2A-4AE0-8706-2337476E5A92}" type="datetimeFigureOut">
              <a:rPr lang="en-IN" smtClean="0"/>
              <a:t>18-04-2024</a:t>
            </a:fld>
            <a:endParaRPr lang="en-IN"/>
          </a:p>
        </p:txBody>
      </p:sp>
      <p:sp>
        <p:nvSpPr>
          <p:cNvPr id="5" name="Footer Placeholder 4">
            <a:extLst>
              <a:ext uri="{FF2B5EF4-FFF2-40B4-BE49-F238E27FC236}">
                <a16:creationId xmlns:a16="http://schemas.microsoft.com/office/drawing/2014/main" id="{4A8C2387-AA6E-E47D-79CD-301FE221DE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83F29-53A3-70B8-6274-C37BEDDE5EBB}"/>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1805348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D2BA-3C4E-8580-5B21-7C1F6A191FEA}"/>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405A27-54C2-C9C9-6737-A9FA272C89AF}"/>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F10CDE-3DA9-6F04-018C-AFF1F949F864}"/>
              </a:ext>
            </a:extLst>
          </p:cNvPr>
          <p:cNvSpPr>
            <a:spLocks noGrp="1"/>
          </p:cNvSpPr>
          <p:nvPr>
            <p:ph type="dt" sz="half" idx="10"/>
          </p:nvPr>
        </p:nvSpPr>
        <p:spPr/>
        <p:txBody>
          <a:bodyPr/>
          <a:lstStyle/>
          <a:p>
            <a:fld id="{88C2A1AA-9D2A-4AE0-8706-2337476E5A92}" type="datetimeFigureOut">
              <a:rPr lang="en-IN" smtClean="0"/>
              <a:t>18-04-2024</a:t>
            </a:fld>
            <a:endParaRPr lang="en-IN"/>
          </a:p>
        </p:txBody>
      </p:sp>
      <p:sp>
        <p:nvSpPr>
          <p:cNvPr id="5" name="Footer Placeholder 4">
            <a:extLst>
              <a:ext uri="{FF2B5EF4-FFF2-40B4-BE49-F238E27FC236}">
                <a16:creationId xmlns:a16="http://schemas.microsoft.com/office/drawing/2014/main" id="{CA5FE26C-201D-FEC1-1C94-508CA7CA5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28FE98-A15C-1D05-8669-8A858001FAC0}"/>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3697812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1150-376A-6DFB-F7D2-E3C8811845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C44DF7-BA7F-9DEC-8488-5A13B2AF274D}"/>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E1E4AF-413C-2E8E-A5E3-02C157208A9F}"/>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7EF28D-EB07-CD6D-4C22-F3A84CE02AA2}"/>
              </a:ext>
            </a:extLst>
          </p:cNvPr>
          <p:cNvSpPr>
            <a:spLocks noGrp="1"/>
          </p:cNvSpPr>
          <p:nvPr>
            <p:ph type="dt" sz="half" idx="10"/>
          </p:nvPr>
        </p:nvSpPr>
        <p:spPr/>
        <p:txBody>
          <a:bodyPr/>
          <a:lstStyle/>
          <a:p>
            <a:fld id="{88C2A1AA-9D2A-4AE0-8706-2337476E5A92}" type="datetimeFigureOut">
              <a:rPr lang="en-IN" smtClean="0"/>
              <a:t>18-04-2024</a:t>
            </a:fld>
            <a:endParaRPr lang="en-IN"/>
          </a:p>
        </p:txBody>
      </p:sp>
      <p:sp>
        <p:nvSpPr>
          <p:cNvPr id="6" name="Footer Placeholder 5">
            <a:extLst>
              <a:ext uri="{FF2B5EF4-FFF2-40B4-BE49-F238E27FC236}">
                <a16:creationId xmlns:a16="http://schemas.microsoft.com/office/drawing/2014/main" id="{72789444-182B-208D-70B4-F46E9310AC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20C64-34D6-FD12-09A0-85DA9B419A8B}"/>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1152846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D342-65C0-C097-EEB0-E506BAE6259B}"/>
              </a:ext>
            </a:extLst>
          </p:cNvPr>
          <p:cNvSpPr>
            <a:spLocks noGrp="1"/>
          </p:cNvSpPr>
          <p:nvPr>
            <p:ph type="title"/>
          </p:nvPr>
        </p:nvSpPr>
        <p:spPr>
          <a:xfrm>
            <a:off x="630238" y="274638"/>
            <a:ext cx="7886700" cy="99377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061082-3FDA-32CF-264E-25A5D5EC7028}"/>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C1E77-19E7-80FC-3DFE-4158D89AD093}"/>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8B3460-0EDF-7FE8-2AC3-7142214960C1}"/>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9A54CC-EEEC-AE6C-C98F-6C5B4AD98202}"/>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21605B-B83E-1127-2705-039A5F0073E9}"/>
              </a:ext>
            </a:extLst>
          </p:cNvPr>
          <p:cNvSpPr>
            <a:spLocks noGrp="1"/>
          </p:cNvSpPr>
          <p:nvPr>
            <p:ph type="dt" sz="half" idx="10"/>
          </p:nvPr>
        </p:nvSpPr>
        <p:spPr/>
        <p:txBody>
          <a:bodyPr/>
          <a:lstStyle/>
          <a:p>
            <a:fld id="{88C2A1AA-9D2A-4AE0-8706-2337476E5A92}" type="datetimeFigureOut">
              <a:rPr lang="en-IN" smtClean="0"/>
              <a:t>18-04-2024</a:t>
            </a:fld>
            <a:endParaRPr lang="en-IN"/>
          </a:p>
        </p:txBody>
      </p:sp>
      <p:sp>
        <p:nvSpPr>
          <p:cNvPr id="8" name="Footer Placeholder 7">
            <a:extLst>
              <a:ext uri="{FF2B5EF4-FFF2-40B4-BE49-F238E27FC236}">
                <a16:creationId xmlns:a16="http://schemas.microsoft.com/office/drawing/2014/main" id="{66A759F3-5261-959F-CEFE-1F63C10DCB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376541-8EC1-5F5B-E670-CEE0B0270431}"/>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4161555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4477-8195-4D20-2F8E-614FB38455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22C557-AED4-73C8-658A-033F9D5ED838}"/>
              </a:ext>
            </a:extLst>
          </p:cNvPr>
          <p:cNvSpPr>
            <a:spLocks noGrp="1"/>
          </p:cNvSpPr>
          <p:nvPr>
            <p:ph type="dt" sz="half" idx="10"/>
          </p:nvPr>
        </p:nvSpPr>
        <p:spPr/>
        <p:txBody>
          <a:bodyPr/>
          <a:lstStyle/>
          <a:p>
            <a:fld id="{88C2A1AA-9D2A-4AE0-8706-2337476E5A92}" type="datetimeFigureOut">
              <a:rPr lang="en-IN" smtClean="0"/>
              <a:t>18-04-2024</a:t>
            </a:fld>
            <a:endParaRPr lang="en-IN"/>
          </a:p>
        </p:txBody>
      </p:sp>
      <p:sp>
        <p:nvSpPr>
          <p:cNvPr id="4" name="Footer Placeholder 3">
            <a:extLst>
              <a:ext uri="{FF2B5EF4-FFF2-40B4-BE49-F238E27FC236}">
                <a16:creationId xmlns:a16="http://schemas.microsoft.com/office/drawing/2014/main" id="{8C203B35-798E-D3FE-1818-0FB7B573CC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FB26C9-B2C5-C71D-7B17-20BC025C3EDE}"/>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2900936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0C07A1-D7B1-9703-17E7-72227548A7D9}"/>
              </a:ext>
            </a:extLst>
          </p:cNvPr>
          <p:cNvSpPr>
            <a:spLocks noGrp="1"/>
          </p:cNvSpPr>
          <p:nvPr>
            <p:ph type="dt" sz="half" idx="10"/>
          </p:nvPr>
        </p:nvSpPr>
        <p:spPr/>
        <p:txBody>
          <a:bodyPr/>
          <a:lstStyle/>
          <a:p>
            <a:fld id="{88C2A1AA-9D2A-4AE0-8706-2337476E5A92}" type="datetimeFigureOut">
              <a:rPr lang="en-IN" smtClean="0"/>
              <a:t>18-04-2024</a:t>
            </a:fld>
            <a:endParaRPr lang="en-IN"/>
          </a:p>
        </p:txBody>
      </p:sp>
      <p:sp>
        <p:nvSpPr>
          <p:cNvPr id="3" name="Footer Placeholder 2">
            <a:extLst>
              <a:ext uri="{FF2B5EF4-FFF2-40B4-BE49-F238E27FC236}">
                <a16:creationId xmlns:a16="http://schemas.microsoft.com/office/drawing/2014/main" id="{14769D54-9632-4B38-141D-DF139ACE2E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D79C77-4B1D-CFB8-A2B0-AB4741AD6601}"/>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427623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Bookman Old Style" panose="02050604050505020204" pitchFamily="18" charset="0"/>
              </a:defRPr>
            </a:lvl1pPr>
            <a:lvl2pPr>
              <a:defRPr>
                <a:latin typeface="Bookman Old Style" panose="02050604050505020204" pitchFamily="18" charset="0"/>
              </a:defRPr>
            </a:lvl2pPr>
            <a:lvl3pPr>
              <a:defRPr>
                <a:latin typeface="Bookman Old Style" panose="02050604050505020204" pitchFamily="18" charset="0"/>
              </a:defRPr>
            </a:lvl3pPr>
            <a:lvl4pPr>
              <a:defRPr>
                <a:latin typeface="Bookman Old Style" panose="02050604050505020204" pitchFamily="18" charset="0"/>
              </a:defRPr>
            </a:lvl4pPr>
            <a:lvl5pPr>
              <a:defRPr>
                <a:latin typeface="Bookman Old Style" panose="0205060405050502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11E5CA80-AEEF-4C6D-7001-96F4443B495F}"/>
              </a:ext>
            </a:extLst>
          </p:cNvPr>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12E1F68F-4CB8-7042-1963-7EFDB07E7E6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D29F88FD-0E1D-E541-1A5B-26D87A15E24F}"/>
              </a:ext>
            </a:extLst>
          </p:cNvPr>
          <p:cNvSpPr>
            <a:spLocks noGrp="1"/>
          </p:cNvSpPr>
          <p:nvPr>
            <p:ph type="sldNum" sz="quarter" idx="12"/>
          </p:nvPr>
        </p:nvSpPr>
        <p:spPr>
          <a:xfrm>
            <a:off x="6400800" y="3806427"/>
            <a:ext cx="2133600" cy="273844"/>
          </a:xfrm>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0" name="Title 9">
            <a:extLst>
              <a:ext uri="{FF2B5EF4-FFF2-40B4-BE49-F238E27FC236}">
                <a16:creationId xmlns:a16="http://schemas.microsoft.com/office/drawing/2014/main" id="{B8F651A5-7F8A-C2BF-C67F-B9886B806E0E}"/>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IN"/>
          </a:p>
        </p:txBody>
      </p:sp>
      <p:sp>
        <p:nvSpPr>
          <p:cNvPr id="11" name="Rectangle 10">
            <a:extLst>
              <a:ext uri="{FF2B5EF4-FFF2-40B4-BE49-F238E27FC236}">
                <a16:creationId xmlns:a16="http://schemas.microsoft.com/office/drawing/2014/main" id="{EBE5B7B7-4EB0-5C64-FB68-4ECCAED3D5F2}"/>
              </a:ext>
            </a:extLst>
          </p:cNvPr>
          <p:cNvSpPr/>
          <p:nvPr userDrawn="1"/>
        </p:nvSpPr>
        <p:spPr>
          <a:xfrm>
            <a:off x="8390467" y="4937520"/>
            <a:ext cx="752303" cy="2059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9BD0-BCF4-852E-B50E-7F3270E4D922}"/>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D69121-76E2-F3DC-7554-D2A2AD5770D4}"/>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4C879C-A2D5-4076-767B-7ABA4B3E8C77}"/>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3FC1A-99F0-BAAE-9EFE-6562074221B3}"/>
              </a:ext>
            </a:extLst>
          </p:cNvPr>
          <p:cNvSpPr>
            <a:spLocks noGrp="1"/>
          </p:cNvSpPr>
          <p:nvPr>
            <p:ph type="dt" sz="half" idx="10"/>
          </p:nvPr>
        </p:nvSpPr>
        <p:spPr/>
        <p:txBody>
          <a:bodyPr/>
          <a:lstStyle/>
          <a:p>
            <a:fld id="{88C2A1AA-9D2A-4AE0-8706-2337476E5A92}" type="datetimeFigureOut">
              <a:rPr lang="en-IN" smtClean="0"/>
              <a:t>18-04-2024</a:t>
            </a:fld>
            <a:endParaRPr lang="en-IN"/>
          </a:p>
        </p:txBody>
      </p:sp>
      <p:sp>
        <p:nvSpPr>
          <p:cNvPr id="6" name="Footer Placeholder 5">
            <a:extLst>
              <a:ext uri="{FF2B5EF4-FFF2-40B4-BE49-F238E27FC236}">
                <a16:creationId xmlns:a16="http://schemas.microsoft.com/office/drawing/2014/main" id="{60ADD727-5BB2-EEF3-F959-B5D5ABEC52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B320FF-295D-912E-F8D2-00DE382AF4BE}"/>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4281330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8BB2-8318-9ED7-9973-2E2D607B7D62}"/>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BA9D08-9375-00BA-B35F-3DBD78D902B0}"/>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A26937-33BA-C4E0-CF53-F2675895E699}"/>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7903B-8733-9FE3-1140-BAFD5CB24804}"/>
              </a:ext>
            </a:extLst>
          </p:cNvPr>
          <p:cNvSpPr>
            <a:spLocks noGrp="1"/>
          </p:cNvSpPr>
          <p:nvPr>
            <p:ph type="dt" sz="half" idx="10"/>
          </p:nvPr>
        </p:nvSpPr>
        <p:spPr/>
        <p:txBody>
          <a:bodyPr/>
          <a:lstStyle/>
          <a:p>
            <a:fld id="{88C2A1AA-9D2A-4AE0-8706-2337476E5A92}" type="datetimeFigureOut">
              <a:rPr lang="en-IN" smtClean="0"/>
              <a:t>18-04-2024</a:t>
            </a:fld>
            <a:endParaRPr lang="en-IN"/>
          </a:p>
        </p:txBody>
      </p:sp>
      <p:sp>
        <p:nvSpPr>
          <p:cNvPr id="6" name="Footer Placeholder 5">
            <a:extLst>
              <a:ext uri="{FF2B5EF4-FFF2-40B4-BE49-F238E27FC236}">
                <a16:creationId xmlns:a16="http://schemas.microsoft.com/office/drawing/2014/main" id="{A676172E-4B0A-4C0B-F3FF-40C9F09BAA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E61C21-FBDD-DDE6-B328-6C59E360D595}"/>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3799687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44BA-7321-D24D-646C-FA6E4A3B1B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4789B3-7F92-8C88-57FD-826A7F27B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5854F-07E1-6226-EB23-90B6E9278F1F}"/>
              </a:ext>
            </a:extLst>
          </p:cNvPr>
          <p:cNvSpPr>
            <a:spLocks noGrp="1"/>
          </p:cNvSpPr>
          <p:nvPr>
            <p:ph type="dt" sz="half" idx="10"/>
          </p:nvPr>
        </p:nvSpPr>
        <p:spPr/>
        <p:txBody>
          <a:bodyPr/>
          <a:lstStyle/>
          <a:p>
            <a:fld id="{88C2A1AA-9D2A-4AE0-8706-2337476E5A92}" type="datetimeFigureOut">
              <a:rPr lang="en-IN" smtClean="0"/>
              <a:t>18-04-2024</a:t>
            </a:fld>
            <a:endParaRPr lang="en-IN"/>
          </a:p>
        </p:txBody>
      </p:sp>
      <p:sp>
        <p:nvSpPr>
          <p:cNvPr id="5" name="Footer Placeholder 4">
            <a:extLst>
              <a:ext uri="{FF2B5EF4-FFF2-40B4-BE49-F238E27FC236}">
                <a16:creationId xmlns:a16="http://schemas.microsoft.com/office/drawing/2014/main" id="{89675471-4F03-6A93-E4C3-9C278E756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130261-B8AC-195C-4077-D657D430C8B3}"/>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2522185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14A5D-AC1A-8908-112D-42982692FC1D}"/>
              </a:ext>
            </a:extLst>
          </p:cNvPr>
          <p:cNvSpPr>
            <a:spLocks noGrp="1"/>
          </p:cNvSpPr>
          <p:nvPr>
            <p:ph type="title" orient="vert"/>
          </p:nvPr>
        </p:nvSpPr>
        <p:spPr>
          <a:xfrm>
            <a:off x="6543675" y="274638"/>
            <a:ext cx="1971675" cy="43576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9D06A-10DA-DD3C-07DB-41263092F180}"/>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6141B-DFF3-3F7F-988B-DF66FEEA817C}"/>
              </a:ext>
            </a:extLst>
          </p:cNvPr>
          <p:cNvSpPr>
            <a:spLocks noGrp="1"/>
          </p:cNvSpPr>
          <p:nvPr>
            <p:ph type="dt" sz="half" idx="10"/>
          </p:nvPr>
        </p:nvSpPr>
        <p:spPr/>
        <p:txBody>
          <a:bodyPr/>
          <a:lstStyle/>
          <a:p>
            <a:fld id="{88C2A1AA-9D2A-4AE0-8706-2337476E5A92}" type="datetimeFigureOut">
              <a:rPr lang="en-IN" smtClean="0"/>
              <a:t>18-04-2024</a:t>
            </a:fld>
            <a:endParaRPr lang="en-IN"/>
          </a:p>
        </p:txBody>
      </p:sp>
      <p:sp>
        <p:nvSpPr>
          <p:cNvPr id="5" name="Footer Placeholder 4">
            <a:extLst>
              <a:ext uri="{FF2B5EF4-FFF2-40B4-BE49-F238E27FC236}">
                <a16:creationId xmlns:a16="http://schemas.microsoft.com/office/drawing/2014/main" id="{D573D4CB-B261-0F09-24AD-D50DDDC24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486DE-5EE2-784E-45C6-CBFF0015BDF3}"/>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3123568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5" name="Rectangle 4">
            <a:extLst>
              <a:ext uri="{FF2B5EF4-FFF2-40B4-BE49-F238E27FC236}">
                <a16:creationId xmlns:a16="http://schemas.microsoft.com/office/drawing/2014/main" id="{8CD7FEB7-311D-3334-C937-C3FDC0DF0891}"/>
              </a:ext>
            </a:extLst>
          </p:cNvPr>
          <p:cNvSpPr/>
          <p:nvPr userDrawn="1"/>
        </p:nvSpPr>
        <p:spPr>
          <a:xfrm>
            <a:off x="8305800" y="4629150"/>
            <a:ext cx="838200" cy="5143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a:solidFill>
                  <a:prstClr val="black"/>
                </a:solidFill>
              </a:rPr>
              <a:t>Andrew Ng</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B02CD0-FDB6-4FF4-9645-149EADF026E9}"/>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D35E5-AAA1-F6AF-1C73-FB2D4E1B7D00}"/>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67745-882D-0C9E-13DA-245CA1E26A34}"/>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8C2A1AA-9D2A-4AE0-8706-2337476E5A92}" type="datetimeFigureOut">
              <a:rPr lang="en-IN" smtClean="0"/>
              <a:t>18-04-2024</a:t>
            </a:fld>
            <a:endParaRPr lang="en-IN"/>
          </a:p>
        </p:txBody>
      </p:sp>
      <p:sp>
        <p:nvSpPr>
          <p:cNvPr id="5" name="Footer Placeholder 4">
            <a:extLst>
              <a:ext uri="{FF2B5EF4-FFF2-40B4-BE49-F238E27FC236}">
                <a16:creationId xmlns:a16="http://schemas.microsoft.com/office/drawing/2014/main" id="{7585D392-66EF-D713-6D7D-FB380D444D40}"/>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A581F5-8526-6953-B5F4-14A28F9A074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6A379CF-BA4B-4094-AE53-780A3797CC62}" type="slidenum">
              <a:rPr lang="en-IN" smtClean="0"/>
              <a:t>‹#›</a:t>
            </a:fld>
            <a:endParaRPr lang="en-IN"/>
          </a:p>
        </p:txBody>
      </p:sp>
    </p:spTree>
    <p:extLst>
      <p:ext uri="{BB962C8B-B14F-4D97-AF65-F5344CB8AC3E}">
        <p14:creationId xmlns:p14="http://schemas.microsoft.com/office/powerpoint/2010/main" val="249823804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4/18/2024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B0D9-E6A8-4B75-F8EE-6C317BEAC591}"/>
              </a:ext>
            </a:extLst>
          </p:cNvPr>
          <p:cNvSpPr>
            <a:spLocks noGrp="1"/>
          </p:cNvSpPr>
          <p:nvPr>
            <p:ph type="ctrTitle"/>
          </p:nvPr>
        </p:nvSpPr>
        <p:spPr/>
        <p:txBody>
          <a:bodyPr>
            <a:normAutofit fontScale="90000"/>
          </a:bodyPr>
          <a:lstStyle/>
          <a:p>
            <a:r>
              <a:rPr lang="en-IN" sz="4400" dirty="0">
                <a:latin typeface="Georgia" panose="02040502050405020303" pitchFamily="18" charset="0"/>
              </a:rPr>
              <a:t>Deep Learning</a:t>
            </a:r>
            <a:br>
              <a:rPr lang="en-IN" sz="4400" dirty="0">
                <a:latin typeface="Georgia" panose="02040502050405020303" pitchFamily="18" charset="0"/>
              </a:rPr>
            </a:br>
            <a:endParaRPr lang="en-IN" dirty="0">
              <a:latin typeface="Georgia" panose="02040502050405020303" pitchFamily="18" charset="0"/>
            </a:endParaRPr>
          </a:p>
        </p:txBody>
      </p:sp>
      <p:sp>
        <p:nvSpPr>
          <p:cNvPr id="3" name="Subtitle 2">
            <a:extLst>
              <a:ext uri="{FF2B5EF4-FFF2-40B4-BE49-F238E27FC236}">
                <a16:creationId xmlns:a16="http://schemas.microsoft.com/office/drawing/2014/main" id="{E26E6A83-C61A-F44F-B0AB-604D5B065B28}"/>
              </a:ext>
            </a:extLst>
          </p:cNvPr>
          <p:cNvSpPr>
            <a:spLocks noGrp="1"/>
          </p:cNvSpPr>
          <p:nvPr>
            <p:ph type="subTitle" idx="1"/>
          </p:nvPr>
        </p:nvSpPr>
        <p:spPr/>
        <p:txBody>
          <a:bodyPr/>
          <a:lstStyle/>
          <a:p>
            <a:r>
              <a:rPr lang="en-US" dirty="0">
                <a:latin typeface="Georgia" panose="02040502050405020303" pitchFamily="18" charset="0"/>
              </a:rPr>
              <a:t>Dr. Mrunal Rane</a:t>
            </a:r>
            <a:endParaRPr lang="en-IN" dirty="0">
              <a:latin typeface="Georgia" panose="02040502050405020303" pitchFamily="18" charset="0"/>
            </a:endParaRPr>
          </a:p>
        </p:txBody>
      </p:sp>
    </p:spTree>
    <p:extLst>
      <p:ext uri="{BB962C8B-B14F-4D97-AF65-F5344CB8AC3E}">
        <p14:creationId xmlns:p14="http://schemas.microsoft.com/office/powerpoint/2010/main" val="1017029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utoencoders Tutorial - Autoencoders">
            <a:extLst>
              <a:ext uri="{FF2B5EF4-FFF2-40B4-BE49-F238E27FC236}">
                <a16:creationId xmlns:a16="http://schemas.microsoft.com/office/drawing/2014/main" id="{FC6A8447-C05A-A805-8798-27D19B965F0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810000" y="1531790"/>
            <a:ext cx="5029200" cy="16859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98F8934-6A92-0A36-4BF3-2A42B87497DA}"/>
              </a:ext>
            </a:extLst>
          </p:cNvPr>
          <p:cNvSpPr>
            <a:spLocks noGrp="1"/>
          </p:cNvSpPr>
          <p:nvPr>
            <p:ph type="title"/>
          </p:nvPr>
        </p:nvSpPr>
        <p:spPr>
          <a:xfrm>
            <a:off x="457200" y="0"/>
            <a:ext cx="8229600" cy="857250"/>
          </a:xfrm>
        </p:spPr>
        <p:txBody>
          <a:bodyPr>
            <a:normAutofit/>
          </a:bodyPr>
          <a:lstStyle/>
          <a:p>
            <a:r>
              <a:rPr lang="en-IN" sz="4000" dirty="0"/>
              <a:t>DNN for unsupervised learning</a:t>
            </a:r>
          </a:p>
        </p:txBody>
      </p:sp>
      <p:sp>
        <p:nvSpPr>
          <p:cNvPr id="5" name="TextBox 4">
            <a:extLst>
              <a:ext uri="{FF2B5EF4-FFF2-40B4-BE49-F238E27FC236}">
                <a16:creationId xmlns:a16="http://schemas.microsoft.com/office/drawing/2014/main" id="{23D4EC34-3AB9-B85D-AAFD-88CE485AF802}"/>
              </a:ext>
            </a:extLst>
          </p:cNvPr>
          <p:cNvSpPr txBox="1"/>
          <p:nvPr/>
        </p:nvSpPr>
        <p:spPr>
          <a:xfrm>
            <a:off x="304800" y="855573"/>
            <a:ext cx="8610600" cy="4524315"/>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4A4A4A"/>
                </a:solidFill>
                <a:effectLst/>
                <a:latin typeface="Bookman Old Style" panose="02050604050505020204" pitchFamily="18" charset="0"/>
              </a:rPr>
              <a:t>An autoencoder can learn </a:t>
            </a:r>
            <a:r>
              <a:rPr lang="en-US" b="1" i="0" dirty="0">
                <a:solidFill>
                  <a:srgbClr val="4A4A4A"/>
                </a:solidFill>
                <a:effectLst/>
                <a:latin typeface="Bookman Old Style" panose="02050604050505020204" pitchFamily="18" charset="0"/>
              </a:rPr>
              <a:t>non-linear</a:t>
            </a:r>
            <a:r>
              <a:rPr lang="en-US" b="0" i="0" dirty="0">
                <a:solidFill>
                  <a:srgbClr val="4A4A4A"/>
                </a:solidFill>
                <a:effectLst/>
                <a:latin typeface="Bookman Old Style" panose="02050604050505020204" pitchFamily="18" charset="0"/>
              </a:rPr>
              <a:t> </a:t>
            </a:r>
            <a:r>
              <a:rPr lang="en-US" b="1" i="0" dirty="0">
                <a:solidFill>
                  <a:srgbClr val="4A4A4A"/>
                </a:solidFill>
                <a:effectLst/>
                <a:latin typeface="Bookman Old Style" panose="02050604050505020204" pitchFamily="18" charset="0"/>
              </a:rPr>
              <a:t>transformations</a:t>
            </a:r>
            <a:r>
              <a:rPr lang="en-US" b="0" i="0" dirty="0">
                <a:solidFill>
                  <a:srgbClr val="4A4A4A"/>
                </a:solidFill>
                <a:effectLst/>
                <a:latin typeface="Bookman Old Style" panose="02050604050505020204" pitchFamily="18" charset="0"/>
              </a:rPr>
              <a:t> with a </a:t>
            </a:r>
            <a:r>
              <a:rPr lang="en-US" b="1" i="0" dirty="0">
                <a:solidFill>
                  <a:srgbClr val="4A4A4A"/>
                </a:solidFill>
                <a:effectLst/>
                <a:latin typeface="Bookman Old Style" panose="02050604050505020204" pitchFamily="18" charset="0"/>
              </a:rPr>
              <a:t>non-linear activation function</a:t>
            </a:r>
            <a:r>
              <a:rPr lang="en-US" b="0" i="0" dirty="0">
                <a:solidFill>
                  <a:srgbClr val="4A4A4A"/>
                </a:solidFill>
                <a:effectLst/>
                <a:latin typeface="Bookman Old Style" panose="02050604050505020204" pitchFamily="18" charset="0"/>
              </a:rPr>
              <a:t> and multiple layers.</a:t>
            </a:r>
          </a:p>
          <a:p>
            <a:pPr marL="285750" indent="-285750" algn="just">
              <a:buFont typeface="Arial" panose="020B0604020202020204" pitchFamily="34" charset="0"/>
              <a:buChar char="•"/>
            </a:pPr>
            <a:endParaRPr lang="en-US" dirty="0">
              <a:solidFill>
                <a:srgbClr val="4A4A4A"/>
              </a:solidFill>
              <a:latin typeface="Bookman Old Style" panose="02050604050505020204" pitchFamily="18" charset="0"/>
            </a:endParaRPr>
          </a:p>
          <a:p>
            <a:pPr marL="285750" indent="-285750" algn="just">
              <a:buFont typeface="Arial" panose="020B0604020202020204" pitchFamily="34" charset="0"/>
              <a:buChar char="•"/>
            </a:pPr>
            <a:endParaRPr lang="en-US" b="0" i="0" dirty="0">
              <a:solidFill>
                <a:srgbClr val="4A4A4A"/>
              </a:solidFill>
              <a:effectLst/>
              <a:latin typeface="Bookman Old Style" panose="02050604050505020204" pitchFamily="18" charset="0"/>
            </a:endParaRPr>
          </a:p>
          <a:p>
            <a:pPr marL="285750" indent="-285750" algn="just">
              <a:buFont typeface="Arial" panose="020B0604020202020204" pitchFamily="34" charset="0"/>
              <a:buChar char="•"/>
            </a:pPr>
            <a:endParaRPr lang="en-US" dirty="0">
              <a:solidFill>
                <a:srgbClr val="4A4A4A"/>
              </a:solidFill>
              <a:latin typeface="Bookman Old Style" panose="02050604050505020204" pitchFamily="18" charset="0"/>
            </a:endParaRPr>
          </a:p>
          <a:p>
            <a:pPr marL="285750" indent="-285750" algn="just">
              <a:buFont typeface="Arial" panose="020B0604020202020204" pitchFamily="34" charset="0"/>
              <a:buChar char="•"/>
            </a:pPr>
            <a:endParaRPr lang="en-US" b="0" i="0" dirty="0">
              <a:solidFill>
                <a:srgbClr val="4A4A4A"/>
              </a:solidFill>
              <a:effectLst/>
              <a:latin typeface="Bookman Old Style" panose="02050604050505020204" pitchFamily="18" charset="0"/>
            </a:endParaRPr>
          </a:p>
          <a:p>
            <a:pPr marL="285750" indent="-285750" algn="just">
              <a:buFont typeface="Arial" panose="020B0604020202020204" pitchFamily="34" charset="0"/>
              <a:buChar char="•"/>
            </a:pPr>
            <a:endParaRPr lang="en-US" dirty="0">
              <a:solidFill>
                <a:srgbClr val="4A4A4A"/>
              </a:solidFill>
              <a:latin typeface="Bookman Old Style" panose="02050604050505020204" pitchFamily="18" charset="0"/>
            </a:endParaRPr>
          </a:p>
          <a:p>
            <a:pPr algn="just"/>
            <a:r>
              <a:rPr lang="en-US" dirty="0">
                <a:solidFill>
                  <a:srgbClr val="4A4A4A"/>
                </a:solidFill>
                <a:latin typeface="Bookman Old Style" panose="02050604050505020204" pitchFamily="18" charset="0"/>
              </a:rPr>
              <a:t>                                                 </a:t>
            </a:r>
          </a:p>
          <a:p>
            <a:pPr algn="just"/>
            <a:r>
              <a:rPr lang="en-US" dirty="0">
                <a:solidFill>
                  <a:srgbClr val="4A4A4A"/>
                </a:solidFill>
                <a:latin typeface="Bookman Old Style" panose="02050604050505020204" pitchFamily="18" charset="0"/>
              </a:rPr>
              <a:t>   </a:t>
            </a:r>
          </a:p>
          <a:p>
            <a:pPr algn="just"/>
            <a:r>
              <a:rPr lang="en-US" dirty="0">
                <a:solidFill>
                  <a:srgbClr val="4A4A4A"/>
                </a:solidFill>
                <a:latin typeface="Bookman Old Style" panose="02050604050505020204" pitchFamily="18" charset="0"/>
              </a:rPr>
              <a:t>                                                 Representation of each layer as the output.</a:t>
            </a:r>
          </a:p>
          <a:p>
            <a:pPr algn="just"/>
            <a:endParaRPr lang="en-US" dirty="0">
              <a:solidFill>
                <a:srgbClr val="4A4A4A"/>
              </a:solidFill>
              <a:latin typeface="Bookman Old Style" panose="02050604050505020204" pitchFamily="18" charset="0"/>
            </a:endParaRPr>
          </a:p>
          <a:p>
            <a:pPr marL="285750" indent="-285750" algn="just">
              <a:buFont typeface="Arial" panose="020B0604020202020204" pitchFamily="34" charset="0"/>
              <a:buChar char="•"/>
            </a:pPr>
            <a:r>
              <a:rPr lang="en-US" dirty="0">
                <a:solidFill>
                  <a:srgbClr val="4A4A4A"/>
                </a:solidFill>
                <a:latin typeface="Bookman Old Style" panose="02050604050505020204" pitchFamily="18" charset="0"/>
              </a:rPr>
              <a:t>It doesn’t have to learn dense layers. </a:t>
            </a:r>
          </a:p>
          <a:p>
            <a:pPr marL="285750" indent="-285750" algn="just">
              <a:buFont typeface="Arial" panose="020B0604020202020204" pitchFamily="34" charset="0"/>
              <a:buChar char="•"/>
            </a:pPr>
            <a:r>
              <a:rPr lang="en-US" dirty="0">
                <a:solidFill>
                  <a:srgbClr val="4A4A4A"/>
                </a:solidFill>
                <a:latin typeface="Bookman Old Style" panose="02050604050505020204" pitchFamily="18" charset="0"/>
              </a:rPr>
              <a:t>It is more efficient to learn several layers with an autoencoder rather than learn one huge transformation with PCA.</a:t>
            </a:r>
          </a:p>
          <a:p>
            <a:pPr marL="285750" indent="-285750" algn="just">
              <a:buFont typeface="Arial" panose="020B0604020202020204" pitchFamily="34" charset="0"/>
              <a:buChar char="•"/>
            </a:pPr>
            <a:r>
              <a:rPr lang="en-US" dirty="0">
                <a:solidFill>
                  <a:srgbClr val="4A4A4A"/>
                </a:solidFill>
                <a:latin typeface="Bookman Old Style" panose="02050604050505020204" pitchFamily="18" charset="0"/>
              </a:rPr>
              <a:t>It can make use of pre-trained layers from another model</a:t>
            </a:r>
          </a:p>
          <a:p>
            <a:pPr algn="just"/>
            <a:endParaRPr lang="en-US" b="0" i="0" dirty="0">
              <a:solidFill>
                <a:srgbClr val="4A4A4A"/>
              </a:solidFill>
              <a:effectLst/>
              <a:latin typeface="Bookman Old Style" panose="02050604050505020204" pitchFamily="18" charset="0"/>
            </a:endParaRPr>
          </a:p>
        </p:txBody>
      </p:sp>
      <p:pic>
        <p:nvPicPr>
          <p:cNvPr id="6" name="Picture 5">
            <a:extLst>
              <a:ext uri="{FF2B5EF4-FFF2-40B4-BE49-F238E27FC236}">
                <a16:creationId xmlns:a16="http://schemas.microsoft.com/office/drawing/2014/main" id="{512A1769-8B80-5ECA-D6F6-FD597EE8A7F9}"/>
              </a:ext>
            </a:extLst>
          </p:cNvPr>
          <p:cNvPicPr>
            <a:picLocks noChangeAspect="1"/>
          </p:cNvPicPr>
          <p:nvPr/>
        </p:nvPicPr>
        <p:blipFill>
          <a:blip r:embed="rId4"/>
          <a:stretch>
            <a:fillRect/>
          </a:stretch>
        </p:blipFill>
        <p:spPr>
          <a:xfrm>
            <a:off x="304800" y="1501904"/>
            <a:ext cx="2785698" cy="2419350"/>
          </a:xfrm>
          <a:prstGeom prst="rect">
            <a:avLst/>
          </a:prstGeom>
        </p:spPr>
      </p:pic>
    </p:spTree>
    <p:extLst>
      <p:ext uri="{BB962C8B-B14F-4D97-AF65-F5344CB8AC3E}">
        <p14:creationId xmlns:p14="http://schemas.microsoft.com/office/powerpoint/2010/main" val="388355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43CA44-8EEE-BA95-B38B-6F2B841E114F}"/>
              </a:ext>
            </a:extLst>
          </p:cNvPr>
          <p:cNvSpPr>
            <a:spLocks noGrp="1"/>
          </p:cNvSpPr>
          <p:nvPr>
            <p:ph type="title"/>
          </p:nvPr>
        </p:nvSpPr>
        <p:spPr>
          <a:xfrm>
            <a:off x="533400" y="53579"/>
            <a:ext cx="8229600" cy="613172"/>
          </a:xfrm>
        </p:spPr>
        <p:txBody>
          <a:bodyPr>
            <a:normAutofit fontScale="90000"/>
          </a:bodyPr>
          <a:lstStyle/>
          <a:p>
            <a:r>
              <a:rPr lang="en-IN" dirty="0"/>
              <a:t>Applications</a:t>
            </a:r>
          </a:p>
        </p:txBody>
      </p:sp>
      <p:pic>
        <p:nvPicPr>
          <p:cNvPr id="5122" name="Picture 2" descr="Autoencoders Tutorial - Image Coloring">
            <a:extLst>
              <a:ext uri="{FF2B5EF4-FFF2-40B4-BE49-F238E27FC236}">
                <a16:creationId xmlns:a16="http://schemas.microsoft.com/office/drawing/2014/main" id="{F759552E-780F-8B99-971A-A90EF1F77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1" y="1095869"/>
            <a:ext cx="442912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utoencoders Tutorial - Feature Variation">
            <a:extLst>
              <a:ext uri="{FF2B5EF4-FFF2-40B4-BE49-F238E27FC236}">
                <a16:creationId xmlns:a16="http://schemas.microsoft.com/office/drawing/2014/main" id="{ECEB6639-51A2-CC0F-CE2B-F440C50596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054943"/>
            <a:ext cx="4800600" cy="188910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utoencoders Tutorial - Denoising image">
            <a:extLst>
              <a:ext uri="{FF2B5EF4-FFF2-40B4-BE49-F238E27FC236}">
                <a16:creationId xmlns:a16="http://schemas.microsoft.com/office/drawing/2014/main" id="{6A411C72-C6B9-82C5-B0B2-B76C31BEAB0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71" t="8503" r="3116" b="11186"/>
          <a:stretch/>
        </p:blipFill>
        <p:spPr bwMode="auto">
          <a:xfrm>
            <a:off x="69611" y="3309444"/>
            <a:ext cx="3895722" cy="157249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utoencoders Tutorial - Watermark Removal">
            <a:extLst>
              <a:ext uri="{FF2B5EF4-FFF2-40B4-BE49-F238E27FC236}">
                <a16:creationId xmlns:a16="http://schemas.microsoft.com/office/drawing/2014/main" id="{4C452212-E942-4DBA-B421-C7C065E0752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333"/>
          <a:stretch/>
        </p:blipFill>
        <p:spPr bwMode="auto">
          <a:xfrm>
            <a:off x="4774002" y="3446732"/>
            <a:ext cx="3939396" cy="13429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B72030-BF14-82B2-22F1-4DC4BA07E4F4}"/>
              </a:ext>
            </a:extLst>
          </p:cNvPr>
          <p:cNvSpPr txBox="1"/>
          <p:nvPr/>
        </p:nvSpPr>
        <p:spPr>
          <a:xfrm>
            <a:off x="69611" y="639119"/>
            <a:ext cx="1973617" cy="369332"/>
          </a:xfrm>
          <a:prstGeom prst="rect">
            <a:avLst/>
          </a:prstGeom>
          <a:noFill/>
        </p:spPr>
        <p:txBody>
          <a:bodyPr wrap="none" rtlCol="0">
            <a:spAutoFit/>
          </a:bodyPr>
          <a:lstStyle/>
          <a:p>
            <a:r>
              <a:rPr lang="en-IN" b="1" dirty="0">
                <a:latin typeface="Book Antiqua" panose="02040602050305030304" pitchFamily="18" charset="0"/>
              </a:rPr>
              <a:t>Image Colouring</a:t>
            </a:r>
          </a:p>
        </p:txBody>
      </p:sp>
      <p:sp>
        <p:nvSpPr>
          <p:cNvPr id="5" name="TextBox 4">
            <a:extLst>
              <a:ext uri="{FF2B5EF4-FFF2-40B4-BE49-F238E27FC236}">
                <a16:creationId xmlns:a16="http://schemas.microsoft.com/office/drawing/2014/main" id="{E30CD52E-85F5-8A85-DC71-5454E610C1AF}"/>
              </a:ext>
            </a:extLst>
          </p:cNvPr>
          <p:cNvSpPr txBox="1"/>
          <p:nvPr/>
        </p:nvSpPr>
        <p:spPr>
          <a:xfrm>
            <a:off x="4418297" y="669199"/>
            <a:ext cx="2896903" cy="369332"/>
          </a:xfrm>
          <a:prstGeom prst="rect">
            <a:avLst/>
          </a:prstGeom>
          <a:noFill/>
        </p:spPr>
        <p:txBody>
          <a:bodyPr wrap="square" rtlCol="0">
            <a:spAutoFit/>
          </a:bodyPr>
          <a:lstStyle/>
          <a:p>
            <a:r>
              <a:rPr lang="en-IN" b="1" dirty="0">
                <a:latin typeface="Book Antiqua" panose="02040602050305030304" pitchFamily="18" charset="0"/>
              </a:rPr>
              <a:t>Feature Extraction</a:t>
            </a:r>
          </a:p>
        </p:txBody>
      </p:sp>
      <p:sp>
        <p:nvSpPr>
          <p:cNvPr id="7" name="TextBox 6">
            <a:extLst>
              <a:ext uri="{FF2B5EF4-FFF2-40B4-BE49-F238E27FC236}">
                <a16:creationId xmlns:a16="http://schemas.microsoft.com/office/drawing/2014/main" id="{9B4CE9F7-F925-E995-30E7-474A8BC65E6E}"/>
              </a:ext>
            </a:extLst>
          </p:cNvPr>
          <p:cNvSpPr txBox="1"/>
          <p:nvPr/>
        </p:nvSpPr>
        <p:spPr>
          <a:xfrm>
            <a:off x="83466" y="3077400"/>
            <a:ext cx="4807526" cy="369332"/>
          </a:xfrm>
          <a:prstGeom prst="rect">
            <a:avLst/>
          </a:prstGeom>
          <a:noFill/>
        </p:spPr>
        <p:txBody>
          <a:bodyPr wrap="square">
            <a:spAutoFit/>
          </a:bodyPr>
          <a:lstStyle/>
          <a:p>
            <a:r>
              <a:rPr lang="en-IN" b="1" dirty="0">
                <a:latin typeface="Book Antiqua" panose="02040602050305030304" pitchFamily="18" charset="0"/>
              </a:rPr>
              <a:t>Denoising Image</a:t>
            </a:r>
            <a:endParaRPr lang="en-IN" dirty="0">
              <a:latin typeface="Book Antiqua" panose="02040602050305030304" pitchFamily="18" charset="0"/>
            </a:endParaRPr>
          </a:p>
        </p:txBody>
      </p:sp>
      <p:sp>
        <p:nvSpPr>
          <p:cNvPr id="10" name="TextBox 9">
            <a:extLst>
              <a:ext uri="{FF2B5EF4-FFF2-40B4-BE49-F238E27FC236}">
                <a16:creationId xmlns:a16="http://schemas.microsoft.com/office/drawing/2014/main" id="{0D439F71-A81F-07D1-C40E-B0E6E3C42AEF}"/>
              </a:ext>
            </a:extLst>
          </p:cNvPr>
          <p:cNvSpPr txBox="1"/>
          <p:nvPr/>
        </p:nvSpPr>
        <p:spPr>
          <a:xfrm>
            <a:off x="4648200" y="2955698"/>
            <a:ext cx="4807526" cy="369332"/>
          </a:xfrm>
          <a:prstGeom prst="rect">
            <a:avLst/>
          </a:prstGeom>
          <a:noFill/>
        </p:spPr>
        <p:txBody>
          <a:bodyPr wrap="square">
            <a:spAutoFit/>
          </a:bodyPr>
          <a:lstStyle/>
          <a:p>
            <a:r>
              <a:rPr lang="en-IN" b="1" dirty="0">
                <a:latin typeface="Book Antiqua" panose="02040602050305030304" pitchFamily="18" charset="0"/>
              </a:rPr>
              <a:t>Removing Watermarks</a:t>
            </a:r>
            <a:endParaRPr lang="en-IN" dirty="0">
              <a:latin typeface="Book Antiqua" panose="02040602050305030304" pitchFamily="18" charset="0"/>
            </a:endParaRPr>
          </a:p>
        </p:txBody>
      </p:sp>
    </p:spTree>
    <p:extLst>
      <p:ext uri="{BB962C8B-B14F-4D97-AF65-F5344CB8AC3E}">
        <p14:creationId xmlns:p14="http://schemas.microsoft.com/office/powerpoint/2010/main" val="122539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B37209-B52E-CA97-2FD3-DD12A243CC96}"/>
              </a:ext>
            </a:extLst>
          </p:cNvPr>
          <p:cNvSpPr>
            <a:spLocks noGrp="1"/>
          </p:cNvSpPr>
          <p:nvPr>
            <p:ph idx="1"/>
          </p:nvPr>
        </p:nvSpPr>
        <p:spPr>
          <a:xfrm>
            <a:off x="442519" y="504812"/>
            <a:ext cx="8229600" cy="3394472"/>
          </a:xfrm>
        </p:spPr>
        <p:txBody>
          <a:bodyPr>
            <a:normAutofit/>
          </a:bodyPr>
          <a:lstStyle/>
          <a:p>
            <a:pPr algn="just"/>
            <a:r>
              <a:rPr lang="en-IN" sz="2400" dirty="0"/>
              <a:t>Variational Autoencoders (VAEs):</a:t>
            </a:r>
            <a:r>
              <a:rPr lang="en-US" sz="2400" dirty="0"/>
              <a:t>a variant of autoencoders that learn a probabilistic distribution over the latent space, allowing for the generation of new data samples.</a:t>
            </a:r>
          </a:p>
          <a:p>
            <a:pPr algn="just"/>
            <a:endParaRPr lang="en-US" sz="2400" dirty="0"/>
          </a:p>
          <a:p>
            <a:pPr algn="just"/>
            <a:endParaRPr lang="en-IN" sz="2400" dirty="0"/>
          </a:p>
        </p:txBody>
      </p:sp>
      <p:sp>
        <p:nvSpPr>
          <p:cNvPr id="3" name="Title 2">
            <a:extLst>
              <a:ext uri="{FF2B5EF4-FFF2-40B4-BE49-F238E27FC236}">
                <a16:creationId xmlns:a16="http://schemas.microsoft.com/office/drawing/2014/main" id="{2345071B-E0C9-44F2-33A1-3F8D09F2CB0D}"/>
              </a:ext>
            </a:extLst>
          </p:cNvPr>
          <p:cNvSpPr>
            <a:spLocks noGrp="1"/>
          </p:cNvSpPr>
          <p:nvPr>
            <p:ph type="title"/>
          </p:nvPr>
        </p:nvSpPr>
        <p:spPr>
          <a:xfrm>
            <a:off x="442519" y="24992"/>
            <a:ext cx="8229600" cy="479820"/>
          </a:xfrm>
        </p:spPr>
        <p:txBody>
          <a:bodyPr>
            <a:normAutofit fontScale="90000"/>
          </a:bodyPr>
          <a:lstStyle/>
          <a:p>
            <a:r>
              <a:rPr lang="en-IN" sz="4000" dirty="0"/>
              <a:t>DNN </a:t>
            </a:r>
          </a:p>
        </p:txBody>
      </p:sp>
      <p:pic>
        <p:nvPicPr>
          <p:cNvPr id="6146" name="Picture 2">
            <a:extLst>
              <a:ext uri="{FF2B5EF4-FFF2-40B4-BE49-F238E27FC236}">
                <a16:creationId xmlns:a16="http://schemas.microsoft.com/office/drawing/2014/main" id="{8EF9A3A3-D207-CE57-2AEE-E767C8504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114550"/>
            <a:ext cx="4185015" cy="217862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461A2D6-5F24-19C8-9452-E1EC988586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756" b="12196"/>
          <a:stretch/>
        </p:blipFill>
        <p:spPr bwMode="auto">
          <a:xfrm>
            <a:off x="76200" y="2190750"/>
            <a:ext cx="9067800" cy="2438400"/>
          </a:xfrm>
          <a:prstGeom prst="rect">
            <a:avLst/>
          </a:prstGeom>
          <a:solidFill>
            <a:schemeClr val="bg1"/>
          </a:solidFill>
        </p:spPr>
      </p:pic>
    </p:spTree>
    <p:extLst>
      <p:ext uri="{BB962C8B-B14F-4D97-AF65-F5344CB8AC3E}">
        <p14:creationId xmlns:p14="http://schemas.microsoft.com/office/powerpoint/2010/main" val="28543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1C4F-B1F7-53F8-22F9-E5F4E24A0109}"/>
              </a:ext>
            </a:extLst>
          </p:cNvPr>
          <p:cNvSpPr>
            <a:spLocks noGrp="1"/>
          </p:cNvSpPr>
          <p:nvPr>
            <p:ph idx="1"/>
          </p:nvPr>
        </p:nvSpPr>
        <p:spPr>
          <a:xfrm>
            <a:off x="228600" y="591171"/>
            <a:ext cx="8610600" cy="3394472"/>
          </a:xfrm>
        </p:spPr>
        <p:txBody>
          <a:bodyPr>
            <a:normAutofit/>
          </a:bodyPr>
          <a:lstStyle/>
          <a:p>
            <a:pPr algn="just"/>
            <a:r>
              <a:rPr lang="en-US" sz="2400" dirty="0"/>
              <a:t>Generative Adversarial Networks (GANs):consist of two neural networks, a generator and a discriminator, that are trained simultaneously in a competitive manner.</a:t>
            </a:r>
          </a:p>
          <a:p>
            <a:pPr algn="just"/>
            <a:endParaRPr lang="en-IN" sz="2400" dirty="0"/>
          </a:p>
        </p:txBody>
      </p:sp>
      <p:sp>
        <p:nvSpPr>
          <p:cNvPr id="3" name="Title 2">
            <a:extLst>
              <a:ext uri="{FF2B5EF4-FFF2-40B4-BE49-F238E27FC236}">
                <a16:creationId xmlns:a16="http://schemas.microsoft.com/office/drawing/2014/main" id="{986D983B-295E-E2B6-0091-607B3A455AAD}"/>
              </a:ext>
            </a:extLst>
          </p:cNvPr>
          <p:cNvSpPr>
            <a:spLocks noGrp="1"/>
          </p:cNvSpPr>
          <p:nvPr>
            <p:ph type="title"/>
          </p:nvPr>
        </p:nvSpPr>
        <p:spPr>
          <a:xfrm>
            <a:off x="457200" y="36898"/>
            <a:ext cx="8229600" cy="536971"/>
          </a:xfrm>
        </p:spPr>
        <p:txBody>
          <a:bodyPr>
            <a:normAutofit fontScale="90000"/>
          </a:bodyPr>
          <a:lstStyle/>
          <a:p>
            <a:r>
              <a:rPr lang="en-IN" sz="4000" dirty="0"/>
              <a:t>DNN</a:t>
            </a:r>
          </a:p>
        </p:txBody>
      </p:sp>
      <p:pic>
        <p:nvPicPr>
          <p:cNvPr id="7170" name="Picture 2" descr="GAN image">
            <a:extLst>
              <a:ext uri="{FF2B5EF4-FFF2-40B4-BE49-F238E27FC236}">
                <a16:creationId xmlns:a16="http://schemas.microsoft.com/office/drawing/2014/main" id="{5CE795A1-E660-C4AB-5C51-703179E8AB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6" t="6986" r="1666" b="13139"/>
          <a:stretch/>
        </p:blipFill>
        <p:spPr bwMode="auto">
          <a:xfrm>
            <a:off x="1219200" y="2151070"/>
            <a:ext cx="7696200" cy="29555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GAN Architecture">
            <a:extLst>
              <a:ext uri="{FF2B5EF4-FFF2-40B4-BE49-F238E27FC236}">
                <a16:creationId xmlns:a16="http://schemas.microsoft.com/office/drawing/2014/main" id="{94F81551-D4C2-5950-EE39-ACC222E023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2106805"/>
            <a:ext cx="7696200" cy="3044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57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8519A5-5CE3-127D-1A2F-1C2A4427DB35}"/>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57925520-0C83-DD1B-689E-AB040F3F5F21}"/>
              </a:ext>
            </a:extLst>
          </p:cNvPr>
          <p:cNvSpPr>
            <a:spLocks noGrp="1"/>
          </p:cNvSpPr>
          <p:nvPr>
            <p:ph type="title"/>
          </p:nvPr>
        </p:nvSpPr>
        <p:spPr/>
        <p:txBody>
          <a:bodyPr/>
          <a:lstStyle/>
          <a:p>
            <a:endParaRPr lang="en-IN"/>
          </a:p>
        </p:txBody>
      </p:sp>
      <p:pic>
        <p:nvPicPr>
          <p:cNvPr id="8194" name="Picture 2" descr="GAN Architecture">
            <a:extLst>
              <a:ext uri="{FF2B5EF4-FFF2-40B4-BE49-F238E27FC236}">
                <a16:creationId xmlns:a16="http://schemas.microsoft.com/office/drawing/2014/main" id="{258155A1-6A25-3AA0-7F37-3DA2FF73E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719138"/>
            <a:ext cx="78200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73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EE3755-BB7F-1DED-9D40-84A34DF205AD}"/>
              </a:ext>
            </a:extLst>
          </p:cNvPr>
          <p:cNvSpPr>
            <a:spLocks noGrp="1"/>
          </p:cNvSpPr>
          <p:nvPr>
            <p:ph idx="1"/>
          </p:nvPr>
        </p:nvSpPr>
        <p:spPr/>
        <p:txBody>
          <a:bodyPr/>
          <a:lstStyle/>
          <a:p>
            <a:r>
              <a:rPr lang="en-IN" sz="2800" b="0" i="0" u="none" strike="noStrike" baseline="0" dirty="0">
                <a:solidFill>
                  <a:srgbClr val="000000"/>
                </a:solidFill>
                <a:latin typeface="Times New Roman" panose="02020603050405020304" pitchFamily="18" charset="0"/>
              </a:rPr>
              <a:t>Introduction to Deep Neural Network, </a:t>
            </a:r>
          </a:p>
          <a:p>
            <a:r>
              <a:rPr lang="en-IN" sz="2800" b="0" i="0" u="none" strike="noStrike" baseline="0" dirty="0">
                <a:solidFill>
                  <a:srgbClr val="000000"/>
                </a:solidFill>
                <a:latin typeface="Times New Roman" panose="02020603050405020304" pitchFamily="18" charset="0"/>
              </a:rPr>
              <a:t>Wide Vs. Deep Neural Network, </a:t>
            </a:r>
          </a:p>
          <a:p>
            <a:r>
              <a:rPr lang="en-IN" sz="2800" b="0" i="0" u="none" strike="noStrike" baseline="0" dirty="0">
                <a:solidFill>
                  <a:srgbClr val="000000"/>
                </a:solidFill>
                <a:latin typeface="Times New Roman" panose="02020603050405020304" pitchFamily="18" charset="0"/>
              </a:rPr>
              <a:t>Reasons to opt for deep neural network, </a:t>
            </a:r>
          </a:p>
          <a:p>
            <a:r>
              <a:rPr lang="en-IN" sz="2800" b="0" i="0" u="none" strike="noStrike" baseline="0" dirty="0">
                <a:solidFill>
                  <a:srgbClr val="000000"/>
                </a:solidFill>
                <a:latin typeface="Times New Roman" panose="02020603050405020304" pitchFamily="18" charset="0"/>
              </a:rPr>
              <a:t>Deep Neural networks for unsupervised learning 	</a:t>
            </a:r>
          </a:p>
          <a:p>
            <a:endParaRPr lang="en-IN" dirty="0"/>
          </a:p>
        </p:txBody>
      </p:sp>
      <p:sp>
        <p:nvSpPr>
          <p:cNvPr id="3" name="Title 2">
            <a:extLst>
              <a:ext uri="{FF2B5EF4-FFF2-40B4-BE49-F238E27FC236}">
                <a16:creationId xmlns:a16="http://schemas.microsoft.com/office/drawing/2014/main" id="{358A77EC-C34B-8703-9474-70AFF3C4D12F}"/>
              </a:ext>
            </a:extLst>
          </p:cNvPr>
          <p:cNvSpPr>
            <a:spLocks noGrp="1"/>
          </p:cNvSpPr>
          <p:nvPr>
            <p:ph type="title"/>
          </p:nvPr>
        </p:nvSpPr>
        <p:spPr/>
        <p:txBody>
          <a:bodyPr/>
          <a:lstStyle/>
          <a:p>
            <a:r>
              <a:rPr lang="en-IN" dirty="0"/>
              <a:t>Syllabus</a:t>
            </a:r>
          </a:p>
        </p:txBody>
      </p:sp>
    </p:spTree>
    <p:extLst>
      <p:ext uri="{BB962C8B-B14F-4D97-AF65-F5344CB8AC3E}">
        <p14:creationId xmlns:p14="http://schemas.microsoft.com/office/powerpoint/2010/main" val="236845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FF7E3E-A947-665A-59B5-F5EF9221E3E8}"/>
              </a:ext>
            </a:extLst>
          </p:cNvPr>
          <p:cNvPicPr>
            <a:picLocks noGrp="1" noChangeAspect="1"/>
          </p:cNvPicPr>
          <p:nvPr>
            <p:ph idx="1"/>
          </p:nvPr>
        </p:nvPicPr>
        <p:blipFill>
          <a:blip r:embed="rId2"/>
          <a:stretch>
            <a:fillRect/>
          </a:stretch>
        </p:blipFill>
        <p:spPr>
          <a:xfrm>
            <a:off x="232767" y="1276350"/>
            <a:ext cx="8678466" cy="2819400"/>
          </a:xfrm>
          <a:prstGeom prst="rect">
            <a:avLst/>
          </a:prstGeom>
        </p:spPr>
      </p:pic>
      <p:sp>
        <p:nvSpPr>
          <p:cNvPr id="3" name="Title 2">
            <a:extLst>
              <a:ext uri="{FF2B5EF4-FFF2-40B4-BE49-F238E27FC236}">
                <a16:creationId xmlns:a16="http://schemas.microsoft.com/office/drawing/2014/main" id="{D6301F2F-C1CE-B309-EBAF-1B5B6A0D8EDB}"/>
              </a:ext>
            </a:extLst>
          </p:cNvPr>
          <p:cNvSpPr>
            <a:spLocks noGrp="1"/>
          </p:cNvSpPr>
          <p:nvPr>
            <p:ph type="title"/>
          </p:nvPr>
        </p:nvSpPr>
        <p:spPr/>
        <p:txBody>
          <a:bodyPr/>
          <a:lstStyle/>
          <a:p>
            <a:r>
              <a:rPr lang="en-IN" dirty="0"/>
              <a:t>Introduction</a:t>
            </a:r>
          </a:p>
        </p:txBody>
      </p:sp>
    </p:spTree>
    <p:extLst>
      <p:ext uri="{BB962C8B-B14F-4D97-AF65-F5344CB8AC3E}">
        <p14:creationId xmlns:p14="http://schemas.microsoft.com/office/powerpoint/2010/main" val="311337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1E501-79F2-3EA5-4227-5623C7A6F106}"/>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B2B0DF16-F24D-855E-C1AA-31F542C9E5BC}"/>
              </a:ext>
            </a:extLst>
          </p:cNvPr>
          <p:cNvSpPr>
            <a:spLocks noGrp="1"/>
          </p:cNvSpPr>
          <p:nvPr>
            <p:ph type="title"/>
          </p:nvPr>
        </p:nvSpPr>
        <p:spPr/>
        <p:txBody>
          <a:bodyPr/>
          <a:lstStyle/>
          <a:p>
            <a:r>
              <a:rPr lang="en-IN" dirty="0"/>
              <a:t>DL architecture</a:t>
            </a:r>
          </a:p>
        </p:txBody>
      </p:sp>
      <p:pic>
        <p:nvPicPr>
          <p:cNvPr id="2050" name="Picture 2">
            <a:extLst>
              <a:ext uri="{FF2B5EF4-FFF2-40B4-BE49-F238E27FC236}">
                <a16:creationId xmlns:a16="http://schemas.microsoft.com/office/drawing/2014/main" id="{6C9A8D14-B808-F844-2812-729E123B6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923" y="1197795"/>
            <a:ext cx="5715000" cy="388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17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7E9033-5948-F896-3B07-20CB661A68F1}"/>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id="{7D2B6EF9-9AC9-EADF-E690-B346D01A3577}"/>
              </a:ext>
            </a:extLst>
          </p:cNvPr>
          <p:cNvSpPr>
            <a:spLocks noGrp="1"/>
          </p:cNvSpPr>
          <p:nvPr>
            <p:ph idx="1"/>
          </p:nvPr>
        </p:nvSpPr>
        <p:spPr/>
        <p:txBody>
          <a:bodyPr/>
          <a:lstStyle/>
          <a:p>
            <a:endParaRPr lang="en-IN"/>
          </a:p>
        </p:txBody>
      </p:sp>
      <p:pic>
        <p:nvPicPr>
          <p:cNvPr id="1032" name="Picture 8" descr="enter image description here">
            <a:extLst>
              <a:ext uri="{FF2B5EF4-FFF2-40B4-BE49-F238E27FC236}">
                <a16:creationId xmlns:a16="http://schemas.microsoft.com/office/drawing/2014/main" id="{DE19E8C7-29D6-0507-9996-1F5C828C9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777"/>
            <a:ext cx="5638800" cy="493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4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A6A7CE8-43DD-406D-6254-220C3B605C99}"/>
              </a:ext>
            </a:extLst>
          </p:cNvPr>
          <p:cNvPicPr>
            <a:picLocks noGrp="1" noChangeAspect="1"/>
          </p:cNvPicPr>
          <p:nvPr>
            <p:ph idx="1"/>
          </p:nvPr>
        </p:nvPicPr>
        <p:blipFill rotWithShape="1">
          <a:blip r:embed="rId2"/>
          <a:srcRect t="-2049" b="1"/>
          <a:stretch/>
        </p:blipFill>
        <p:spPr>
          <a:xfrm>
            <a:off x="2133600" y="1123950"/>
            <a:ext cx="4483737" cy="3796403"/>
          </a:xfrm>
          <a:prstGeom prst="rect">
            <a:avLst/>
          </a:prstGeom>
        </p:spPr>
      </p:pic>
      <p:sp>
        <p:nvSpPr>
          <p:cNvPr id="3" name="Title 2">
            <a:extLst>
              <a:ext uri="{FF2B5EF4-FFF2-40B4-BE49-F238E27FC236}">
                <a16:creationId xmlns:a16="http://schemas.microsoft.com/office/drawing/2014/main" id="{03B40132-E717-A262-9613-0F6CF799FC1D}"/>
              </a:ext>
            </a:extLst>
          </p:cNvPr>
          <p:cNvSpPr>
            <a:spLocks noGrp="1"/>
          </p:cNvSpPr>
          <p:nvPr>
            <p:ph type="title"/>
          </p:nvPr>
        </p:nvSpPr>
        <p:spPr/>
        <p:txBody>
          <a:bodyPr/>
          <a:lstStyle/>
          <a:p>
            <a:r>
              <a:rPr lang="en-IN" dirty="0"/>
              <a:t>Yolo Net </a:t>
            </a:r>
          </a:p>
        </p:txBody>
      </p:sp>
    </p:spTree>
    <p:extLst>
      <p:ext uri="{BB962C8B-B14F-4D97-AF65-F5344CB8AC3E}">
        <p14:creationId xmlns:p14="http://schemas.microsoft.com/office/powerpoint/2010/main" val="255350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8B076B-CA80-8627-F688-6353CBC83CAB}"/>
              </a:ext>
            </a:extLst>
          </p:cNvPr>
          <p:cNvSpPr>
            <a:spLocks noGrp="1"/>
          </p:cNvSpPr>
          <p:nvPr>
            <p:ph idx="1"/>
          </p:nvPr>
        </p:nvSpPr>
        <p:spPr>
          <a:xfrm>
            <a:off x="454404" y="1063229"/>
            <a:ext cx="8229600" cy="3394472"/>
          </a:xfrm>
        </p:spPr>
        <p:txBody>
          <a:bodyPr>
            <a:normAutofit/>
          </a:bodyPr>
          <a:lstStyle/>
          <a:p>
            <a:pPr algn="just"/>
            <a:r>
              <a:rPr lang="en-US" sz="2400" b="0" i="0" dirty="0">
                <a:solidFill>
                  <a:srgbClr val="242424"/>
                </a:solidFill>
                <a:effectLst/>
                <a:latin typeface="source-serif-pro"/>
              </a:rPr>
              <a:t>“</a:t>
            </a:r>
            <a:r>
              <a:rPr lang="en-US" sz="2400" b="1" i="1" dirty="0">
                <a:solidFill>
                  <a:srgbClr val="242424"/>
                </a:solidFill>
                <a:effectLst/>
                <a:latin typeface="source-serif-pro"/>
              </a:rPr>
              <a:t>The analogy to deep learning is that the rocket engine is the deep learning models and the fuel is the huge amounts of data we can feed to these algorithms.</a:t>
            </a:r>
            <a:r>
              <a:rPr lang="en-US" sz="2400" b="0" i="0" dirty="0">
                <a:solidFill>
                  <a:srgbClr val="242424"/>
                </a:solidFill>
                <a:effectLst/>
                <a:latin typeface="source-serif-pro"/>
              </a:rPr>
              <a:t>”</a:t>
            </a:r>
            <a:endParaRPr lang="en-IN" sz="2400" dirty="0"/>
          </a:p>
        </p:txBody>
      </p:sp>
      <p:sp>
        <p:nvSpPr>
          <p:cNvPr id="3" name="Title 2">
            <a:extLst>
              <a:ext uri="{FF2B5EF4-FFF2-40B4-BE49-F238E27FC236}">
                <a16:creationId xmlns:a16="http://schemas.microsoft.com/office/drawing/2014/main" id="{44BA5E68-0824-58FE-0156-A1C380D587F1}"/>
              </a:ext>
            </a:extLst>
          </p:cNvPr>
          <p:cNvSpPr>
            <a:spLocks noGrp="1"/>
          </p:cNvSpPr>
          <p:nvPr>
            <p:ph type="title"/>
          </p:nvPr>
        </p:nvSpPr>
        <p:spPr/>
        <p:txBody>
          <a:bodyPr/>
          <a:lstStyle/>
          <a:p>
            <a:r>
              <a:rPr lang="en-IN" dirty="0"/>
              <a:t>Deep Learning</a:t>
            </a:r>
          </a:p>
        </p:txBody>
      </p:sp>
      <p:pic>
        <p:nvPicPr>
          <p:cNvPr id="3074" name="Picture 2">
            <a:extLst>
              <a:ext uri="{FF2B5EF4-FFF2-40B4-BE49-F238E27FC236}">
                <a16:creationId xmlns:a16="http://schemas.microsoft.com/office/drawing/2014/main" id="{B89AE1C2-968D-BC21-B63A-ED14509C68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45" b="12963"/>
          <a:stretch/>
        </p:blipFill>
        <p:spPr bwMode="auto">
          <a:xfrm>
            <a:off x="2362200" y="2266950"/>
            <a:ext cx="5384800" cy="2787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34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152563-ACF8-9F4E-6B74-036FB109EDE4}"/>
              </a:ext>
            </a:extLst>
          </p:cNvPr>
          <p:cNvSpPr>
            <a:spLocks noGrp="1"/>
          </p:cNvSpPr>
          <p:nvPr>
            <p:ph idx="1"/>
          </p:nvPr>
        </p:nvSpPr>
        <p:spPr/>
        <p:txBody>
          <a:bodyPr>
            <a:noAutofit/>
          </a:bodyPr>
          <a:lstStyle/>
          <a:p>
            <a:pPr algn="just">
              <a:buFont typeface="+mj-lt"/>
              <a:buAutoNum type="arabicPeriod"/>
            </a:pPr>
            <a:r>
              <a:rPr lang="en-US" sz="2000" b="1" i="0" dirty="0">
                <a:solidFill>
                  <a:srgbClr val="242424"/>
                </a:solidFill>
                <a:effectLst/>
              </a:rPr>
              <a:t>Deep Learning </a:t>
            </a:r>
            <a:r>
              <a:rPr lang="en-US" sz="2000" b="0" i="0" dirty="0">
                <a:solidFill>
                  <a:srgbClr val="242424"/>
                </a:solidFill>
                <a:effectLst/>
              </a:rPr>
              <a:t>out perform other techniques if the </a:t>
            </a:r>
            <a:r>
              <a:rPr lang="en-US" sz="2000" b="1" i="1" dirty="0">
                <a:solidFill>
                  <a:srgbClr val="242424"/>
                </a:solidFill>
                <a:effectLst/>
              </a:rPr>
              <a:t>data size is large</a:t>
            </a:r>
            <a:r>
              <a:rPr lang="en-US" sz="2000" b="0" i="0" dirty="0">
                <a:solidFill>
                  <a:srgbClr val="242424"/>
                </a:solidFill>
                <a:effectLst/>
              </a:rPr>
              <a:t>. But with small data size, traditional </a:t>
            </a:r>
            <a:r>
              <a:rPr lang="en-US" sz="2000" b="1" i="0" dirty="0">
                <a:solidFill>
                  <a:srgbClr val="242424"/>
                </a:solidFill>
                <a:effectLst/>
              </a:rPr>
              <a:t>Machine Learning</a:t>
            </a:r>
            <a:r>
              <a:rPr lang="en-US" sz="2000" b="0" i="0" dirty="0">
                <a:solidFill>
                  <a:srgbClr val="242424"/>
                </a:solidFill>
                <a:effectLst/>
              </a:rPr>
              <a:t> algorithms are preferable.</a:t>
            </a:r>
          </a:p>
          <a:p>
            <a:pPr algn="just">
              <a:buFont typeface="+mj-lt"/>
              <a:buAutoNum type="arabicPeriod"/>
            </a:pPr>
            <a:r>
              <a:rPr lang="en-US" sz="2000" b="1" i="0" dirty="0">
                <a:solidFill>
                  <a:srgbClr val="242424"/>
                </a:solidFill>
                <a:effectLst/>
              </a:rPr>
              <a:t>Deep Learning</a:t>
            </a:r>
            <a:r>
              <a:rPr lang="en-US" sz="2000" b="0" i="0" dirty="0">
                <a:solidFill>
                  <a:srgbClr val="242424"/>
                </a:solidFill>
                <a:effectLst/>
              </a:rPr>
              <a:t> techniques need to have </a:t>
            </a:r>
            <a:r>
              <a:rPr lang="en-US" sz="2000" b="1" i="1" dirty="0">
                <a:solidFill>
                  <a:srgbClr val="242424"/>
                </a:solidFill>
                <a:effectLst/>
              </a:rPr>
              <a:t>high end infrastructure</a:t>
            </a:r>
            <a:r>
              <a:rPr lang="en-US" sz="2000" b="0" i="0" dirty="0">
                <a:solidFill>
                  <a:srgbClr val="242424"/>
                </a:solidFill>
                <a:effectLst/>
              </a:rPr>
              <a:t> to train in reasonable time.</a:t>
            </a:r>
          </a:p>
          <a:p>
            <a:pPr algn="just">
              <a:buFont typeface="+mj-lt"/>
              <a:buAutoNum type="arabicPeriod"/>
            </a:pPr>
            <a:r>
              <a:rPr lang="en-US" sz="2000" b="0" i="0" dirty="0">
                <a:solidFill>
                  <a:srgbClr val="242424"/>
                </a:solidFill>
                <a:effectLst/>
              </a:rPr>
              <a:t>When there is </a:t>
            </a:r>
            <a:r>
              <a:rPr lang="en-US" sz="2000" b="1" i="1" dirty="0">
                <a:solidFill>
                  <a:srgbClr val="242424"/>
                </a:solidFill>
                <a:effectLst/>
              </a:rPr>
              <a:t>lack of domain understanding for feature introspection</a:t>
            </a:r>
            <a:r>
              <a:rPr lang="en-US" sz="2000" b="0" i="0" dirty="0">
                <a:solidFill>
                  <a:srgbClr val="242424"/>
                </a:solidFill>
                <a:effectLst/>
              </a:rPr>
              <a:t>, </a:t>
            </a:r>
            <a:r>
              <a:rPr lang="en-US" sz="2000" b="1" i="0" dirty="0">
                <a:solidFill>
                  <a:srgbClr val="242424"/>
                </a:solidFill>
                <a:effectLst/>
              </a:rPr>
              <a:t>Deep Learning</a:t>
            </a:r>
            <a:r>
              <a:rPr lang="en-US" sz="2000" b="0" i="0" dirty="0">
                <a:solidFill>
                  <a:srgbClr val="242424"/>
                </a:solidFill>
                <a:effectLst/>
              </a:rPr>
              <a:t> techniques outshines others as you have to worry less about feature engineering.</a:t>
            </a:r>
          </a:p>
          <a:p>
            <a:pPr algn="just">
              <a:buFont typeface="+mj-lt"/>
              <a:buAutoNum type="arabicPeriod"/>
            </a:pPr>
            <a:r>
              <a:rPr lang="en-US" sz="2000" b="1" i="0" dirty="0">
                <a:solidFill>
                  <a:srgbClr val="242424"/>
                </a:solidFill>
                <a:effectLst/>
              </a:rPr>
              <a:t>Deep Learning </a:t>
            </a:r>
            <a:r>
              <a:rPr lang="en-US" sz="2000" b="0" i="0" dirty="0">
                <a:solidFill>
                  <a:srgbClr val="242424"/>
                </a:solidFill>
                <a:effectLst/>
              </a:rPr>
              <a:t>really shines when it comes to </a:t>
            </a:r>
            <a:r>
              <a:rPr lang="en-US" sz="2000" b="1" i="1" dirty="0">
                <a:solidFill>
                  <a:srgbClr val="242424"/>
                </a:solidFill>
                <a:effectLst/>
              </a:rPr>
              <a:t>complex problems such as image classification, natural language processing, and speech recognition</a:t>
            </a:r>
            <a:r>
              <a:rPr lang="en-US" sz="2000" b="0" i="0" dirty="0">
                <a:solidFill>
                  <a:srgbClr val="242424"/>
                </a:solidFill>
                <a:effectLst/>
              </a:rPr>
              <a:t>.</a:t>
            </a:r>
          </a:p>
          <a:p>
            <a:pPr algn="just"/>
            <a:endParaRPr lang="en-IN" sz="2000" dirty="0"/>
          </a:p>
        </p:txBody>
      </p:sp>
      <p:sp>
        <p:nvSpPr>
          <p:cNvPr id="3" name="Title 2">
            <a:extLst>
              <a:ext uri="{FF2B5EF4-FFF2-40B4-BE49-F238E27FC236}">
                <a16:creationId xmlns:a16="http://schemas.microsoft.com/office/drawing/2014/main" id="{71E98A10-3D50-99ED-E96B-D900CD449FA1}"/>
              </a:ext>
            </a:extLst>
          </p:cNvPr>
          <p:cNvSpPr>
            <a:spLocks noGrp="1"/>
          </p:cNvSpPr>
          <p:nvPr>
            <p:ph type="title"/>
          </p:nvPr>
        </p:nvSpPr>
        <p:spPr/>
        <p:txBody>
          <a:bodyPr>
            <a:normAutofit fontScale="90000"/>
          </a:bodyPr>
          <a:lstStyle/>
          <a:p>
            <a:r>
              <a:rPr lang="en-US" dirty="0"/>
              <a:t>When to use Deep Learning or not over others?</a:t>
            </a:r>
            <a:endParaRPr lang="en-IN" dirty="0"/>
          </a:p>
        </p:txBody>
      </p:sp>
    </p:spTree>
    <p:extLst>
      <p:ext uri="{BB962C8B-B14F-4D97-AF65-F5344CB8AC3E}">
        <p14:creationId xmlns:p14="http://schemas.microsoft.com/office/powerpoint/2010/main" val="397571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406E5B-93C9-B3D0-0F2E-94A2E4DE05CF}"/>
              </a:ext>
            </a:extLst>
          </p:cNvPr>
          <p:cNvPicPr>
            <a:picLocks noGrp="1" noChangeAspect="1"/>
          </p:cNvPicPr>
          <p:nvPr>
            <p:ph idx="1"/>
          </p:nvPr>
        </p:nvPicPr>
        <p:blipFill>
          <a:blip r:embed="rId3"/>
          <a:stretch>
            <a:fillRect/>
          </a:stretch>
        </p:blipFill>
        <p:spPr>
          <a:xfrm>
            <a:off x="1219200" y="1428750"/>
            <a:ext cx="7089577" cy="2991556"/>
          </a:xfrm>
          <a:prstGeom prst="rect">
            <a:avLst/>
          </a:prstGeom>
        </p:spPr>
      </p:pic>
      <p:sp>
        <p:nvSpPr>
          <p:cNvPr id="3" name="Title 2">
            <a:extLst>
              <a:ext uri="{FF2B5EF4-FFF2-40B4-BE49-F238E27FC236}">
                <a16:creationId xmlns:a16="http://schemas.microsoft.com/office/drawing/2014/main" id="{DC45DDE7-7CF3-FFF2-B34C-0B98AFE10143}"/>
              </a:ext>
            </a:extLst>
          </p:cNvPr>
          <p:cNvSpPr>
            <a:spLocks noGrp="1"/>
          </p:cNvSpPr>
          <p:nvPr>
            <p:ph type="title"/>
          </p:nvPr>
        </p:nvSpPr>
        <p:spPr/>
        <p:txBody>
          <a:bodyPr/>
          <a:lstStyle/>
          <a:p>
            <a:r>
              <a:rPr lang="en-IN" sz="4400" b="0" i="0" u="none" strike="noStrike" baseline="0" dirty="0">
                <a:solidFill>
                  <a:srgbClr val="000000"/>
                </a:solidFill>
                <a:latin typeface="Times New Roman" panose="02020603050405020304" pitchFamily="18" charset="0"/>
              </a:rPr>
              <a:t>Wide Vs. Deep Neural Network</a:t>
            </a:r>
            <a:endParaRPr lang="en-IN" dirty="0"/>
          </a:p>
        </p:txBody>
      </p:sp>
    </p:spTree>
    <p:extLst>
      <p:ext uri="{BB962C8B-B14F-4D97-AF65-F5344CB8AC3E}">
        <p14:creationId xmlns:p14="http://schemas.microsoft.com/office/powerpoint/2010/main" val="2409473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593"/>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0C78079970D144AAE8D8F40F093B82" ma:contentTypeVersion="4" ma:contentTypeDescription="Create a new document." ma:contentTypeScope="" ma:versionID="991029530c2004e9c7912384fea80759">
  <xsd:schema xmlns:xsd="http://www.w3.org/2001/XMLSchema" xmlns:xs="http://www.w3.org/2001/XMLSchema" xmlns:p="http://schemas.microsoft.com/office/2006/metadata/properties" xmlns:ns2="e277a6e9-2911-466a-bc29-68198c5b583d" targetNamespace="http://schemas.microsoft.com/office/2006/metadata/properties" ma:root="true" ma:fieldsID="0b6cb5b547aa6e726764ce57880da65d" ns2:_="">
    <xsd:import namespace="e277a6e9-2911-466a-bc29-68198c5b583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77a6e9-2911-466a-bc29-68198c5b58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D7E7E0-D4E9-44A0-B956-FCAB516A3CA6}">
  <ds:schemaRefs>
    <ds:schemaRef ds:uri="http://schemas.microsoft.com/sharepoint/v3/contenttype/forms"/>
  </ds:schemaRefs>
</ds:datastoreItem>
</file>

<file path=customXml/itemProps2.xml><?xml version="1.0" encoding="utf-8"?>
<ds:datastoreItem xmlns:ds="http://schemas.openxmlformats.org/officeDocument/2006/customXml" ds:itemID="{BDCC2FF9-6E1E-462B-A669-34026672C5B7}">
  <ds:schemaRefs>
    <ds:schemaRef ds:uri="http://schemas.microsoft.com/office/2006/documentManagement/types"/>
    <ds:schemaRef ds:uri="http://schemas.microsoft.com/office/infopath/2007/PartnerControls"/>
    <ds:schemaRef ds:uri="http://purl.org/dc/dcmitype/"/>
    <ds:schemaRef ds:uri="http://schemas.microsoft.com/office/2006/metadata/properties"/>
    <ds:schemaRef ds:uri="http://purl.org/dc/elements/1.1/"/>
    <ds:schemaRef ds:uri="http://www.w3.org/XML/1998/namespace"/>
    <ds:schemaRef ds:uri="2639db57-25c1-4f65-bd5b-b8808369bb33"/>
    <ds:schemaRef ds:uri="http://schemas.openxmlformats.org/package/2006/metadata/core-properties"/>
    <ds:schemaRef ds:uri="d0d77eca-fb09-4c91-a0cf-c85fba2eb381"/>
    <ds:schemaRef ds:uri="http://purl.org/dc/terms/"/>
  </ds:schemaRefs>
</ds:datastoreItem>
</file>

<file path=customXml/itemProps3.xml><?xml version="1.0" encoding="utf-8"?>
<ds:datastoreItem xmlns:ds="http://schemas.openxmlformats.org/officeDocument/2006/customXml" ds:itemID="{BA0F273B-59EB-40BD-93E2-A910D15E08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77a6e9-2911-466a-bc29-68198c5b58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Lecture</Template>
  <TotalTime>12326</TotalTime>
  <Words>1541</Words>
  <Application>Microsoft Office PowerPoint</Application>
  <PresentationFormat>On-screen Show (16:9)</PresentationFormat>
  <Paragraphs>88</Paragraphs>
  <Slides>14</Slides>
  <Notes>6</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1_Lecture</vt:lpstr>
      <vt:lpstr>Custom Design</vt:lpstr>
      <vt:lpstr>2_Office Theme</vt:lpstr>
      <vt:lpstr>3_Office Theme</vt:lpstr>
      <vt:lpstr>Deep Learning </vt:lpstr>
      <vt:lpstr>Syllabus</vt:lpstr>
      <vt:lpstr>Introduction</vt:lpstr>
      <vt:lpstr>DL architecture</vt:lpstr>
      <vt:lpstr>PowerPoint Presentation</vt:lpstr>
      <vt:lpstr>Yolo Net </vt:lpstr>
      <vt:lpstr>Deep Learning</vt:lpstr>
      <vt:lpstr>When to use Deep Learning or not over others?</vt:lpstr>
      <vt:lpstr>Wide Vs. Deep Neural Network</vt:lpstr>
      <vt:lpstr>DNN for unsupervised learning</vt:lpstr>
      <vt:lpstr>Applications</vt:lpstr>
      <vt:lpstr>DNN </vt:lpstr>
      <vt:lpstr>DNN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MRR</dc:creator>
  <cp:lastModifiedBy>MRUNAL RANE</cp:lastModifiedBy>
  <cp:revision>260</cp:revision>
  <dcterms:created xsi:type="dcterms:W3CDTF">2010-07-08T21:59:02Z</dcterms:created>
  <dcterms:modified xsi:type="dcterms:W3CDTF">2024-04-18T20:35:41Z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0x010100530C78079970D144AAE8D8F40F093B82</vt:lpwstr>
  </property>
</Properties>
</file>