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736" r:id="rId5"/>
    <p:sldMasterId id="2147483708" r:id="rId6"/>
    <p:sldMasterId id="2147483722" r:id="rId7"/>
  </p:sldMasterIdLst>
  <p:notesMasterIdLst>
    <p:notesMasterId r:id="rId21"/>
  </p:notesMasterIdLst>
  <p:sldIdLst>
    <p:sldId id="322" r:id="rId8"/>
    <p:sldId id="330" r:id="rId9"/>
    <p:sldId id="333" r:id="rId10"/>
    <p:sldId id="331" r:id="rId11"/>
    <p:sldId id="332" r:id="rId12"/>
    <p:sldId id="334" r:id="rId13"/>
    <p:sldId id="336" r:id="rId14"/>
    <p:sldId id="335" r:id="rId15"/>
    <p:sldId id="337" r:id="rId16"/>
    <p:sldId id="340" r:id="rId17"/>
    <p:sldId id="338" r:id="rId18"/>
    <p:sldId id="341" r:id="rId19"/>
    <p:sldId id="339" r:id="rId20"/>
  </p:sldIdLst>
  <p:sldSz cx="9144000" cy="5143500" type="screen16x9"/>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UNAL RANE" initials="MR" lastIdx="2" clrIdx="0">
    <p:extLst>
      <p:ext uri="{19B8F6BF-5375-455C-9EA6-DF929625EA0E}">
        <p15:presenceInfo xmlns:p15="http://schemas.microsoft.com/office/powerpoint/2012/main" userId="cd3c35453be17f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2C2C2C"/>
    <a:srgbClr val="30383B"/>
    <a:srgbClr val="1E1E1E"/>
    <a:srgbClr val="38454D"/>
    <a:srgbClr val="DCDDDC"/>
    <a:srgbClr val="BDBDBB"/>
    <a:srgbClr val="361544"/>
    <a:srgbClr val="D0D2D0"/>
    <a:srgbClr val="FCFF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3" autoAdjust="0"/>
    <p:restoredTop sz="94420" autoAdjust="0"/>
  </p:normalViewPr>
  <p:slideViewPr>
    <p:cSldViewPr>
      <p:cViewPr varScale="1">
        <p:scale>
          <a:sx n="137" d="100"/>
          <a:sy n="137" d="100"/>
        </p:scale>
        <p:origin x="1008" y="96"/>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3/15/2024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248400" y="3921565"/>
            <a:ext cx="2590800" cy="376237"/>
          </a:xfrm>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1008-A84F-4275-74F2-E6FAC5A8C1AB}"/>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DB6B73-3C8A-70EB-4D88-935DBE957A86}"/>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8218BD-9E04-4D72-1D8C-2608F29EA662}"/>
              </a:ext>
            </a:extLst>
          </p:cNvPr>
          <p:cNvSpPr>
            <a:spLocks noGrp="1"/>
          </p:cNvSpPr>
          <p:nvPr>
            <p:ph type="dt" sz="half" idx="10"/>
          </p:nvPr>
        </p:nvSpPr>
        <p:spPr/>
        <p:txBody>
          <a:bodyPr/>
          <a:lstStyle/>
          <a:p>
            <a:fld id="{88C2A1AA-9D2A-4AE0-8706-2337476E5A92}" type="datetimeFigureOut">
              <a:rPr lang="en-IN" smtClean="0"/>
              <a:t>15-03-2024</a:t>
            </a:fld>
            <a:endParaRPr lang="en-IN"/>
          </a:p>
        </p:txBody>
      </p:sp>
      <p:sp>
        <p:nvSpPr>
          <p:cNvPr id="5" name="Footer Placeholder 4">
            <a:extLst>
              <a:ext uri="{FF2B5EF4-FFF2-40B4-BE49-F238E27FC236}">
                <a16:creationId xmlns:a16="http://schemas.microsoft.com/office/drawing/2014/main" id="{48F65ABF-A297-B26E-31B9-592AE0E39C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110785-BE39-B772-C760-45FBF15FFF32}"/>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162028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CDA8-F94A-5EDB-9B28-8508A36506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7455A8-F52D-1EEF-3A2F-028EE869F2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1274C-DFEB-22C7-7F09-E037AF43E468}"/>
              </a:ext>
            </a:extLst>
          </p:cNvPr>
          <p:cNvSpPr>
            <a:spLocks noGrp="1"/>
          </p:cNvSpPr>
          <p:nvPr>
            <p:ph type="dt" sz="half" idx="10"/>
          </p:nvPr>
        </p:nvSpPr>
        <p:spPr/>
        <p:txBody>
          <a:bodyPr/>
          <a:lstStyle/>
          <a:p>
            <a:fld id="{88C2A1AA-9D2A-4AE0-8706-2337476E5A92}" type="datetimeFigureOut">
              <a:rPr lang="en-IN" smtClean="0"/>
              <a:t>15-03-2024</a:t>
            </a:fld>
            <a:endParaRPr lang="en-IN"/>
          </a:p>
        </p:txBody>
      </p:sp>
      <p:sp>
        <p:nvSpPr>
          <p:cNvPr id="5" name="Footer Placeholder 4">
            <a:extLst>
              <a:ext uri="{FF2B5EF4-FFF2-40B4-BE49-F238E27FC236}">
                <a16:creationId xmlns:a16="http://schemas.microsoft.com/office/drawing/2014/main" id="{4A8C2387-AA6E-E47D-79CD-301FE221DE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83F29-53A3-70B8-6274-C37BEDDE5EBB}"/>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1805348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9D2BA-3C4E-8580-5B21-7C1F6A191FEA}"/>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405A27-54C2-C9C9-6737-A9FA272C89AF}"/>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F10CDE-3DA9-6F04-018C-AFF1F949F864}"/>
              </a:ext>
            </a:extLst>
          </p:cNvPr>
          <p:cNvSpPr>
            <a:spLocks noGrp="1"/>
          </p:cNvSpPr>
          <p:nvPr>
            <p:ph type="dt" sz="half" idx="10"/>
          </p:nvPr>
        </p:nvSpPr>
        <p:spPr/>
        <p:txBody>
          <a:bodyPr/>
          <a:lstStyle/>
          <a:p>
            <a:fld id="{88C2A1AA-9D2A-4AE0-8706-2337476E5A92}" type="datetimeFigureOut">
              <a:rPr lang="en-IN" smtClean="0"/>
              <a:t>15-03-2024</a:t>
            </a:fld>
            <a:endParaRPr lang="en-IN"/>
          </a:p>
        </p:txBody>
      </p:sp>
      <p:sp>
        <p:nvSpPr>
          <p:cNvPr id="5" name="Footer Placeholder 4">
            <a:extLst>
              <a:ext uri="{FF2B5EF4-FFF2-40B4-BE49-F238E27FC236}">
                <a16:creationId xmlns:a16="http://schemas.microsoft.com/office/drawing/2014/main" id="{CA5FE26C-201D-FEC1-1C94-508CA7CA5B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28FE98-A15C-1D05-8669-8A858001FAC0}"/>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3697812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1150-376A-6DFB-F7D2-E3C8811845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C44DF7-BA7F-9DEC-8488-5A13B2AF274D}"/>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E1E4AF-413C-2E8E-A5E3-02C157208A9F}"/>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7EF28D-EB07-CD6D-4C22-F3A84CE02AA2}"/>
              </a:ext>
            </a:extLst>
          </p:cNvPr>
          <p:cNvSpPr>
            <a:spLocks noGrp="1"/>
          </p:cNvSpPr>
          <p:nvPr>
            <p:ph type="dt" sz="half" idx="10"/>
          </p:nvPr>
        </p:nvSpPr>
        <p:spPr/>
        <p:txBody>
          <a:bodyPr/>
          <a:lstStyle/>
          <a:p>
            <a:fld id="{88C2A1AA-9D2A-4AE0-8706-2337476E5A92}" type="datetimeFigureOut">
              <a:rPr lang="en-IN" smtClean="0"/>
              <a:t>15-03-2024</a:t>
            </a:fld>
            <a:endParaRPr lang="en-IN"/>
          </a:p>
        </p:txBody>
      </p:sp>
      <p:sp>
        <p:nvSpPr>
          <p:cNvPr id="6" name="Footer Placeholder 5">
            <a:extLst>
              <a:ext uri="{FF2B5EF4-FFF2-40B4-BE49-F238E27FC236}">
                <a16:creationId xmlns:a16="http://schemas.microsoft.com/office/drawing/2014/main" id="{72789444-182B-208D-70B4-F46E9310AC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520C64-34D6-FD12-09A0-85DA9B419A8B}"/>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1152846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9D342-65C0-C097-EEB0-E506BAE6259B}"/>
              </a:ext>
            </a:extLst>
          </p:cNvPr>
          <p:cNvSpPr>
            <a:spLocks noGrp="1"/>
          </p:cNvSpPr>
          <p:nvPr>
            <p:ph type="title"/>
          </p:nvPr>
        </p:nvSpPr>
        <p:spPr>
          <a:xfrm>
            <a:off x="630238" y="274638"/>
            <a:ext cx="7886700" cy="99377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061082-3FDA-32CF-264E-25A5D5EC7028}"/>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4C1E77-19E7-80FC-3DFE-4158D89AD093}"/>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8B3460-0EDF-7FE8-2AC3-7142214960C1}"/>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9A54CC-EEEC-AE6C-C98F-6C5B4AD98202}"/>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21605B-B83E-1127-2705-039A5F0073E9}"/>
              </a:ext>
            </a:extLst>
          </p:cNvPr>
          <p:cNvSpPr>
            <a:spLocks noGrp="1"/>
          </p:cNvSpPr>
          <p:nvPr>
            <p:ph type="dt" sz="half" idx="10"/>
          </p:nvPr>
        </p:nvSpPr>
        <p:spPr/>
        <p:txBody>
          <a:bodyPr/>
          <a:lstStyle/>
          <a:p>
            <a:fld id="{88C2A1AA-9D2A-4AE0-8706-2337476E5A92}" type="datetimeFigureOut">
              <a:rPr lang="en-IN" smtClean="0"/>
              <a:t>15-03-2024</a:t>
            </a:fld>
            <a:endParaRPr lang="en-IN"/>
          </a:p>
        </p:txBody>
      </p:sp>
      <p:sp>
        <p:nvSpPr>
          <p:cNvPr id="8" name="Footer Placeholder 7">
            <a:extLst>
              <a:ext uri="{FF2B5EF4-FFF2-40B4-BE49-F238E27FC236}">
                <a16:creationId xmlns:a16="http://schemas.microsoft.com/office/drawing/2014/main" id="{66A759F3-5261-959F-CEFE-1F63C10DCB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376541-8EC1-5F5B-E670-CEE0B0270431}"/>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4161555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4477-8195-4D20-2F8E-614FB38455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22C557-AED4-73C8-658A-033F9D5ED838}"/>
              </a:ext>
            </a:extLst>
          </p:cNvPr>
          <p:cNvSpPr>
            <a:spLocks noGrp="1"/>
          </p:cNvSpPr>
          <p:nvPr>
            <p:ph type="dt" sz="half" idx="10"/>
          </p:nvPr>
        </p:nvSpPr>
        <p:spPr/>
        <p:txBody>
          <a:bodyPr/>
          <a:lstStyle/>
          <a:p>
            <a:fld id="{88C2A1AA-9D2A-4AE0-8706-2337476E5A92}" type="datetimeFigureOut">
              <a:rPr lang="en-IN" smtClean="0"/>
              <a:t>15-03-2024</a:t>
            </a:fld>
            <a:endParaRPr lang="en-IN"/>
          </a:p>
        </p:txBody>
      </p:sp>
      <p:sp>
        <p:nvSpPr>
          <p:cNvPr id="4" name="Footer Placeholder 3">
            <a:extLst>
              <a:ext uri="{FF2B5EF4-FFF2-40B4-BE49-F238E27FC236}">
                <a16:creationId xmlns:a16="http://schemas.microsoft.com/office/drawing/2014/main" id="{8C203B35-798E-D3FE-1818-0FB7B573CC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FB26C9-B2C5-C71D-7B17-20BC025C3EDE}"/>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2900936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0C07A1-D7B1-9703-17E7-72227548A7D9}"/>
              </a:ext>
            </a:extLst>
          </p:cNvPr>
          <p:cNvSpPr>
            <a:spLocks noGrp="1"/>
          </p:cNvSpPr>
          <p:nvPr>
            <p:ph type="dt" sz="half" idx="10"/>
          </p:nvPr>
        </p:nvSpPr>
        <p:spPr/>
        <p:txBody>
          <a:bodyPr/>
          <a:lstStyle/>
          <a:p>
            <a:fld id="{88C2A1AA-9D2A-4AE0-8706-2337476E5A92}" type="datetimeFigureOut">
              <a:rPr lang="en-IN" smtClean="0"/>
              <a:t>15-03-2024</a:t>
            </a:fld>
            <a:endParaRPr lang="en-IN"/>
          </a:p>
        </p:txBody>
      </p:sp>
      <p:sp>
        <p:nvSpPr>
          <p:cNvPr id="3" name="Footer Placeholder 2">
            <a:extLst>
              <a:ext uri="{FF2B5EF4-FFF2-40B4-BE49-F238E27FC236}">
                <a16:creationId xmlns:a16="http://schemas.microsoft.com/office/drawing/2014/main" id="{14769D54-9632-4B38-141D-DF139ACE2E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D79C77-4B1D-CFB8-A2B0-AB4741AD6601}"/>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427623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Bookman Old Style" panose="02050604050505020204" pitchFamily="18" charset="0"/>
              </a:defRPr>
            </a:lvl1pPr>
            <a:lvl2pPr>
              <a:defRPr>
                <a:latin typeface="Bookman Old Style" panose="02050604050505020204" pitchFamily="18" charset="0"/>
              </a:defRPr>
            </a:lvl2pPr>
            <a:lvl3pPr>
              <a:defRPr>
                <a:latin typeface="Bookman Old Style" panose="02050604050505020204" pitchFamily="18" charset="0"/>
              </a:defRPr>
            </a:lvl3pPr>
            <a:lvl4pPr>
              <a:defRPr>
                <a:latin typeface="Bookman Old Style" panose="02050604050505020204" pitchFamily="18" charset="0"/>
              </a:defRPr>
            </a:lvl4pPr>
            <a:lvl5pPr>
              <a:defRPr>
                <a:latin typeface="Bookman Old Style" panose="0205060405050502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11E5CA80-AEEF-4C6D-7001-96F4443B495F}"/>
              </a:ext>
            </a:extLst>
          </p:cNvPr>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12E1F68F-4CB8-7042-1963-7EFDB07E7E6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D29F88FD-0E1D-E541-1A5B-26D87A15E24F}"/>
              </a:ext>
            </a:extLst>
          </p:cNvPr>
          <p:cNvSpPr>
            <a:spLocks noGrp="1"/>
          </p:cNvSpPr>
          <p:nvPr>
            <p:ph type="sldNum" sz="quarter" idx="12"/>
          </p:nvPr>
        </p:nvSpPr>
        <p:spPr>
          <a:xfrm>
            <a:off x="6400800" y="3806427"/>
            <a:ext cx="2133600" cy="273844"/>
          </a:xfrm>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0" name="Title 9">
            <a:extLst>
              <a:ext uri="{FF2B5EF4-FFF2-40B4-BE49-F238E27FC236}">
                <a16:creationId xmlns:a16="http://schemas.microsoft.com/office/drawing/2014/main" id="{B8F651A5-7F8A-C2BF-C67F-B9886B806E0E}"/>
              </a:ext>
            </a:extLst>
          </p:cNvPr>
          <p:cNvSpPr>
            <a:spLocks noGrp="1"/>
          </p:cNvSpPr>
          <p:nvPr>
            <p:ph type="title"/>
          </p:nvPr>
        </p:nvSpPr>
        <p:spPr/>
        <p:txBody>
          <a:bodyPr/>
          <a:lstStyle>
            <a:lvl1pPr>
              <a:defRPr>
                <a:latin typeface="Georgia" panose="02040502050405020303" pitchFamily="18" charset="0"/>
              </a:defRPr>
            </a:lvl1pPr>
          </a:lstStyle>
          <a:p>
            <a:r>
              <a:rPr lang="en-US"/>
              <a:t>Click to edit Master title style</a:t>
            </a:r>
            <a:endParaRPr lang="en-IN"/>
          </a:p>
        </p:txBody>
      </p:sp>
      <p:sp>
        <p:nvSpPr>
          <p:cNvPr id="11" name="Rectangle 10">
            <a:extLst>
              <a:ext uri="{FF2B5EF4-FFF2-40B4-BE49-F238E27FC236}">
                <a16:creationId xmlns:a16="http://schemas.microsoft.com/office/drawing/2014/main" id="{EBE5B7B7-4EB0-5C64-FB68-4ECCAED3D5F2}"/>
              </a:ext>
            </a:extLst>
          </p:cNvPr>
          <p:cNvSpPr/>
          <p:nvPr userDrawn="1"/>
        </p:nvSpPr>
        <p:spPr>
          <a:xfrm>
            <a:off x="8390467" y="4937520"/>
            <a:ext cx="752303" cy="2059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9BD0-BCF4-852E-B50E-7F3270E4D922}"/>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D69121-76E2-F3DC-7554-D2A2AD5770D4}"/>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4C879C-A2D5-4076-767B-7ABA4B3E8C77}"/>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3FC1A-99F0-BAAE-9EFE-6562074221B3}"/>
              </a:ext>
            </a:extLst>
          </p:cNvPr>
          <p:cNvSpPr>
            <a:spLocks noGrp="1"/>
          </p:cNvSpPr>
          <p:nvPr>
            <p:ph type="dt" sz="half" idx="10"/>
          </p:nvPr>
        </p:nvSpPr>
        <p:spPr/>
        <p:txBody>
          <a:bodyPr/>
          <a:lstStyle/>
          <a:p>
            <a:fld id="{88C2A1AA-9D2A-4AE0-8706-2337476E5A92}" type="datetimeFigureOut">
              <a:rPr lang="en-IN" smtClean="0"/>
              <a:t>15-03-2024</a:t>
            </a:fld>
            <a:endParaRPr lang="en-IN"/>
          </a:p>
        </p:txBody>
      </p:sp>
      <p:sp>
        <p:nvSpPr>
          <p:cNvPr id="6" name="Footer Placeholder 5">
            <a:extLst>
              <a:ext uri="{FF2B5EF4-FFF2-40B4-BE49-F238E27FC236}">
                <a16:creationId xmlns:a16="http://schemas.microsoft.com/office/drawing/2014/main" id="{60ADD727-5BB2-EEF3-F959-B5D5ABEC52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B320FF-295D-912E-F8D2-00DE382AF4BE}"/>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42813305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8BB2-8318-9ED7-9973-2E2D607B7D62}"/>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BA9D08-9375-00BA-B35F-3DBD78D902B0}"/>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A26937-33BA-C4E0-CF53-F2675895E699}"/>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E7903B-8733-9FE3-1140-BAFD5CB24804}"/>
              </a:ext>
            </a:extLst>
          </p:cNvPr>
          <p:cNvSpPr>
            <a:spLocks noGrp="1"/>
          </p:cNvSpPr>
          <p:nvPr>
            <p:ph type="dt" sz="half" idx="10"/>
          </p:nvPr>
        </p:nvSpPr>
        <p:spPr/>
        <p:txBody>
          <a:bodyPr/>
          <a:lstStyle/>
          <a:p>
            <a:fld id="{88C2A1AA-9D2A-4AE0-8706-2337476E5A92}" type="datetimeFigureOut">
              <a:rPr lang="en-IN" smtClean="0"/>
              <a:t>15-03-2024</a:t>
            </a:fld>
            <a:endParaRPr lang="en-IN"/>
          </a:p>
        </p:txBody>
      </p:sp>
      <p:sp>
        <p:nvSpPr>
          <p:cNvPr id="6" name="Footer Placeholder 5">
            <a:extLst>
              <a:ext uri="{FF2B5EF4-FFF2-40B4-BE49-F238E27FC236}">
                <a16:creationId xmlns:a16="http://schemas.microsoft.com/office/drawing/2014/main" id="{A676172E-4B0A-4C0B-F3FF-40C9F09BAA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E61C21-FBDD-DDE6-B328-6C59E360D595}"/>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37996876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44BA-7321-D24D-646C-FA6E4A3B1B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4789B3-7F92-8C88-57FD-826A7F27B1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35854F-07E1-6226-EB23-90B6E9278F1F}"/>
              </a:ext>
            </a:extLst>
          </p:cNvPr>
          <p:cNvSpPr>
            <a:spLocks noGrp="1"/>
          </p:cNvSpPr>
          <p:nvPr>
            <p:ph type="dt" sz="half" idx="10"/>
          </p:nvPr>
        </p:nvSpPr>
        <p:spPr/>
        <p:txBody>
          <a:bodyPr/>
          <a:lstStyle/>
          <a:p>
            <a:fld id="{88C2A1AA-9D2A-4AE0-8706-2337476E5A92}" type="datetimeFigureOut">
              <a:rPr lang="en-IN" smtClean="0"/>
              <a:t>15-03-2024</a:t>
            </a:fld>
            <a:endParaRPr lang="en-IN"/>
          </a:p>
        </p:txBody>
      </p:sp>
      <p:sp>
        <p:nvSpPr>
          <p:cNvPr id="5" name="Footer Placeholder 4">
            <a:extLst>
              <a:ext uri="{FF2B5EF4-FFF2-40B4-BE49-F238E27FC236}">
                <a16:creationId xmlns:a16="http://schemas.microsoft.com/office/drawing/2014/main" id="{89675471-4F03-6A93-E4C3-9C278E756B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130261-B8AC-195C-4077-D657D430C8B3}"/>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25221855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314A5D-AC1A-8908-112D-42982692FC1D}"/>
              </a:ext>
            </a:extLst>
          </p:cNvPr>
          <p:cNvSpPr>
            <a:spLocks noGrp="1"/>
          </p:cNvSpPr>
          <p:nvPr>
            <p:ph type="title" orient="vert"/>
          </p:nvPr>
        </p:nvSpPr>
        <p:spPr>
          <a:xfrm>
            <a:off x="6543675" y="274638"/>
            <a:ext cx="1971675" cy="435768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C9D06A-10DA-DD3C-07DB-41263092F180}"/>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36141B-DFF3-3F7F-988B-DF66FEEA817C}"/>
              </a:ext>
            </a:extLst>
          </p:cNvPr>
          <p:cNvSpPr>
            <a:spLocks noGrp="1"/>
          </p:cNvSpPr>
          <p:nvPr>
            <p:ph type="dt" sz="half" idx="10"/>
          </p:nvPr>
        </p:nvSpPr>
        <p:spPr/>
        <p:txBody>
          <a:bodyPr/>
          <a:lstStyle/>
          <a:p>
            <a:fld id="{88C2A1AA-9D2A-4AE0-8706-2337476E5A92}" type="datetimeFigureOut">
              <a:rPr lang="en-IN" smtClean="0"/>
              <a:t>15-03-2024</a:t>
            </a:fld>
            <a:endParaRPr lang="en-IN"/>
          </a:p>
        </p:txBody>
      </p:sp>
      <p:sp>
        <p:nvSpPr>
          <p:cNvPr id="5" name="Footer Placeholder 4">
            <a:extLst>
              <a:ext uri="{FF2B5EF4-FFF2-40B4-BE49-F238E27FC236}">
                <a16:creationId xmlns:a16="http://schemas.microsoft.com/office/drawing/2014/main" id="{D573D4CB-B261-0F09-24AD-D50DDDC243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486DE-5EE2-784E-45C6-CBFF0015BDF3}"/>
              </a:ext>
            </a:extLst>
          </p:cNvPr>
          <p:cNvSpPr>
            <a:spLocks noGrp="1"/>
          </p:cNvSpPr>
          <p:nvPr>
            <p:ph type="sldNum" sz="quarter" idx="12"/>
          </p:nvPr>
        </p:nvSpPr>
        <p:spPr/>
        <p:txBody>
          <a:bodyPr/>
          <a:lstStyle/>
          <a:p>
            <a:fld id="{26A379CF-BA4B-4094-AE53-780A3797CC62}" type="slidenum">
              <a:rPr lang="en-IN" smtClean="0"/>
              <a:t>‹#›</a:t>
            </a:fld>
            <a:endParaRPr lang="en-IN"/>
          </a:p>
        </p:txBody>
      </p:sp>
    </p:spTree>
    <p:extLst>
      <p:ext uri="{BB962C8B-B14F-4D97-AF65-F5344CB8AC3E}">
        <p14:creationId xmlns:p14="http://schemas.microsoft.com/office/powerpoint/2010/main" val="3123568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5" name="Rectangle 4">
            <a:extLst>
              <a:ext uri="{FF2B5EF4-FFF2-40B4-BE49-F238E27FC236}">
                <a16:creationId xmlns:a16="http://schemas.microsoft.com/office/drawing/2014/main" id="{8CD7FEB7-311D-3334-C937-C3FDC0DF0891}"/>
              </a:ext>
            </a:extLst>
          </p:cNvPr>
          <p:cNvSpPr/>
          <p:nvPr userDrawn="1"/>
        </p:nvSpPr>
        <p:spPr>
          <a:xfrm>
            <a:off x="8305800" y="4629150"/>
            <a:ext cx="838200" cy="5143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9" name="TextBox 8"/>
          <p:cNvSpPr txBox="1"/>
          <p:nvPr userDrawn="1"/>
        </p:nvSpPr>
        <p:spPr>
          <a:xfrm>
            <a:off x="8448353" y="4932892"/>
            <a:ext cx="766557" cy="246221"/>
          </a:xfrm>
          <a:prstGeom prst="rect">
            <a:avLst/>
          </a:prstGeom>
          <a:noFill/>
        </p:spPr>
        <p:txBody>
          <a:bodyPr wrap="none" rtlCol="0">
            <a:spAutoFit/>
          </a:bodyPr>
          <a:lstStyle/>
          <a:p>
            <a:r>
              <a:rPr lang="en-US" sz="1000" dirty="0">
                <a:solidFill>
                  <a:prstClr val="black"/>
                </a:solidFill>
              </a:rPr>
              <a:t>Andrew Ng</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B02CD0-FDB6-4FF4-9645-149EADF026E9}"/>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2D35E5-AAA1-F6AF-1C73-FB2D4E1B7D00}"/>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667745-882D-0C9E-13DA-245CA1E26A34}"/>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88C2A1AA-9D2A-4AE0-8706-2337476E5A92}" type="datetimeFigureOut">
              <a:rPr lang="en-IN" smtClean="0"/>
              <a:t>15-03-2024</a:t>
            </a:fld>
            <a:endParaRPr lang="en-IN"/>
          </a:p>
        </p:txBody>
      </p:sp>
      <p:sp>
        <p:nvSpPr>
          <p:cNvPr id="5" name="Footer Placeholder 4">
            <a:extLst>
              <a:ext uri="{FF2B5EF4-FFF2-40B4-BE49-F238E27FC236}">
                <a16:creationId xmlns:a16="http://schemas.microsoft.com/office/drawing/2014/main" id="{7585D392-66EF-D713-6D7D-FB380D444D40}"/>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A581F5-8526-6953-B5F4-14A28F9A0744}"/>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26A379CF-BA4B-4094-AE53-780A3797CC62}" type="slidenum">
              <a:rPr lang="en-IN" smtClean="0"/>
              <a:t>‹#›</a:t>
            </a:fld>
            <a:endParaRPr lang="en-IN"/>
          </a:p>
        </p:txBody>
      </p:sp>
    </p:spTree>
    <p:extLst>
      <p:ext uri="{BB962C8B-B14F-4D97-AF65-F5344CB8AC3E}">
        <p14:creationId xmlns:p14="http://schemas.microsoft.com/office/powerpoint/2010/main" val="249823804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3/15/2024</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B0D9-E6A8-4B75-F8EE-6C317BEAC591}"/>
              </a:ext>
            </a:extLst>
          </p:cNvPr>
          <p:cNvSpPr>
            <a:spLocks noGrp="1"/>
          </p:cNvSpPr>
          <p:nvPr>
            <p:ph type="ctrTitle"/>
          </p:nvPr>
        </p:nvSpPr>
        <p:spPr/>
        <p:txBody>
          <a:bodyPr>
            <a:normAutofit fontScale="90000"/>
          </a:bodyPr>
          <a:lstStyle/>
          <a:p>
            <a:r>
              <a:rPr lang="en-IN" sz="4400" cap="none" dirty="0">
                <a:latin typeface="Georgia" panose="02040502050405020303" pitchFamily="18" charset="0"/>
              </a:rPr>
              <a:t>Independent Components Analysis (</a:t>
            </a:r>
            <a:r>
              <a:rPr lang="en-IN" cap="none" dirty="0">
                <a:latin typeface="Georgia" panose="02040502050405020303" pitchFamily="18" charset="0"/>
              </a:rPr>
              <a:t>I</a:t>
            </a:r>
            <a:r>
              <a:rPr lang="en-IN" sz="4400" dirty="0">
                <a:latin typeface="Georgia" panose="02040502050405020303" pitchFamily="18" charset="0"/>
              </a:rPr>
              <a:t>CA)</a:t>
            </a:r>
            <a:br>
              <a:rPr lang="en-IN" sz="4400" dirty="0">
                <a:latin typeface="Georgia" panose="02040502050405020303" pitchFamily="18" charset="0"/>
              </a:rPr>
            </a:br>
            <a:endParaRPr lang="en-IN" dirty="0">
              <a:latin typeface="Georgia" panose="02040502050405020303" pitchFamily="18" charset="0"/>
            </a:endParaRPr>
          </a:p>
        </p:txBody>
      </p:sp>
      <p:sp>
        <p:nvSpPr>
          <p:cNvPr id="3" name="Subtitle 2">
            <a:extLst>
              <a:ext uri="{FF2B5EF4-FFF2-40B4-BE49-F238E27FC236}">
                <a16:creationId xmlns:a16="http://schemas.microsoft.com/office/drawing/2014/main" id="{E26E6A83-C61A-F44F-B0AB-604D5B065B28}"/>
              </a:ext>
            </a:extLst>
          </p:cNvPr>
          <p:cNvSpPr>
            <a:spLocks noGrp="1"/>
          </p:cNvSpPr>
          <p:nvPr>
            <p:ph type="subTitle" idx="1"/>
          </p:nvPr>
        </p:nvSpPr>
        <p:spPr/>
        <p:txBody>
          <a:bodyPr/>
          <a:lstStyle/>
          <a:p>
            <a:r>
              <a:rPr lang="en-US" dirty="0">
                <a:latin typeface="Georgia" panose="02040502050405020303" pitchFamily="18" charset="0"/>
              </a:rPr>
              <a:t>Dr. Mrunal Rane</a:t>
            </a:r>
            <a:endParaRPr lang="en-IN" dirty="0">
              <a:latin typeface="Georgia" panose="02040502050405020303" pitchFamily="18" charset="0"/>
            </a:endParaRPr>
          </a:p>
        </p:txBody>
      </p:sp>
    </p:spTree>
    <p:extLst>
      <p:ext uri="{BB962C8B-B14F-4D97-AF65-F5344CB8AC3E}">
        <p14:creationId xmlns:p14="http://schemas.microsoft.com/office/powerpoint/2010/main" val="1017029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D51C46-D608-A0F9-5684-7EE1B6177C6F}"/>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01E5DCA0-893C-6282-68C2-D13DD0C0448E}"/>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3A70AE08-26A1-83D3-09D2-336C5BB67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966788"/>
            <a:ext cx="8562975"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217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F9FAB6-63CD-0972-8C19-BC5D9F6F92C2}"/>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2A591CA4-76B1-E431-A86D-3C52C857684B}"/>
              </a:ext>
            </a:extLst>
          </p:cNvPr>
          <p:cNvSpPr>
            <a:spLocks noGrp="1"/>
          </p:cNvSpPr>
          <p:nvPr>
            <p:ph type="title"/>
          </p:nvPr>
        </p:nvSpPr>
        <p:spPr/>
        <p:txBody>
          <a:bodyPr/>
          <a:lstStyle/>
          <a:p>
            <a:endParaRPr lang="en-IN"/>
          </a:p>
        </p:txBody>
      </p:sp>
      <p:pic>
        <p:nvPicPr>
          <p:cNvPr id="4098" name="Picture 2">
            <a:extLst>
              <a:ext uri="{FF2B5EF4-FFF2-40B4-BE49-F238E27FC236}">
                <a16:creationId xmlns:a16="http://schemas.microsoft.com/office/drawing/2014/main" id="{9D8266D8-3871-6655-9604-AAB096A58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 y="634604"/>
            <a:ext cx="8562975"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398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C32981-3A14-F854-FC7B-C2E70A289220}"/>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85ED75DB-3E13-939C-E633-4D5856C917E2}"/>
              </a:ext>
            </a:extLst>
          </p:cNvPr>
          <p:cNvSpPr>
            <a:spLocks noGrp="1"/>
          </p:cNvSpPr>
          <p:nvPr>
            <p:ph type="title"/>
          </p:nvPr>
        </p:nvSpPr>
        <p:spPr/>
        <p:txBody>
          <a:bodyPr/>
          <a:lstStyle/>
          <a:p>
            <a:endParaRPr lang="en-IN"/>
          </a:p>
        </p:txBody>
      </p:sp>
      <p:pic>
        <p:nvPicPr>
          <p:cNvPr id="2050" name="Picture 2">
            <a:extLst>
              <a:ext uri="{FF2B5EF4-FFF2-40B4-BE49-F238E27FC236}">
                <a16:creationId xmlns:a16="http://schemas.microsoft.com/office/drawing/2014/main" id="{7DECD49B-8429-15BD-7E8C-9688487B4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6785372" cy="3638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3521C6-E00D-082E-59A0-BC5AE2C92668}"/>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1981200" y="3591511"/>
            <a:ext cx="5448300" cy="1551989"/>
          </a:xfrm>
          <a:prstGeom prst="rect">
            <a:avLst/>
          </a:prstGeom>
        </p:spPr>
      </p:pic>
    </p:spTree>
    <p:extLst>
      <p:ext uri="{BB962C8B-B14F-4D97-AF65-F5344CB8AC3E}">
        <p14:creationId xmlns:p14="http://schemas.microsoft.com/office/powerpoint/2010/main" val="1384010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7FA60E-908C-E738-68FD-CB6A40AF33A6}"/>
              </a:ext>
            </a:extLst>
          </p:cNvPr>
          <p:cNvSpPr>
            <a:spLocks noGrp="1"/>
          </p:cNvSpPr>
          <p:nvPr>
            <p:ph idx="1"/>
          </p:nvPr>
        </p:nvSpPr>
        <p:spPr>
          <a:xfrm>
            <a:off x="480874" y="971550"/>
            <a:ext cx="8229600" cy="3394472"/>
          </a:xfrm>
        </p:spPr>
        <p:txBody>
          <a:bodyPr>
            <a:noAutofit/>
          </a:bodyPr>
          <a:lstStyle/>
          <a:p>
            <a:pPr algn="just" fontAlgn="base">
              <a:buFont typeface="Arial" panose="020B0604020202020204" pitchFamily="34" charset="0"/>
              <a:buChar char="•"/>
            </a:pPr>
            <a:r>
              <a:rPr lang="en-US" sz="1800" b="1" i="0" dirty="0">
                <a:effectLst/>
              </a:rPr>
              <a:t>Image Processing</a:t>
            </a:r>
            <a:r>
              <a:rPr lang="en-US" sz="1800" b="0" i="0" dirty="0">
                <a:effectLst/>
              </a:rPr>
              <a:t>: In image processing, ICA can be employed to separate an image into its underlying components, such as textures, patterns, or even the sources of noise, enabling applications like image enhancement, denoising, and object recognition.</a:t>
            </a:r>
          </a:p>
          <a:p>
            <a:pPr algn="just" fontAlgn="base">
              <a:buFont typeface="Arial" panose="020B0604020202020204" pitchFamily="34" charset="0"/>
              <a:buChar char="•"/>
            </a:pPr>
            <a:r>
              <a:rPr lang="en-US" sz="1800" b="1" i="0" dirty="0">
                <a:effectLst/>
              </a:rPr>
              <a:t>Signal Separation</a:t>
            </a:r>
            <a:r>
              <a:rPr lang="en-US" sz="1800" b="0" i="0" dirty="0">
                <a:effectLst/>
              </a:rPr>
              <a:t>: ICA is widely used in audio signal processing to separate mixed audio sources in scenarios like the “cocktail party problem.” </a:t>
            </a:r>
          </a:p>
          <a:p>
            <a:pPr algn="just" fontAlgn="base">
              <a:buFont typeface="Arial" panose="020B0604020202020204" pitchFamily="34" charset="0"/>
              <a:buChar char="•"/>
            </a:pPr>
            <a:r>
              <a:rPr lang="en-US" sz="1800" b="1" i="0" dirty="0">
                <a:effectLst/>
              </a:rPr>
              <a:t>Medical Imaging</a:t>
            </a:r>
            <a:r>
              <a:rPr lang="en-US" sz="1800" b="0" i="0" dirty="0">
                <a:effectLst/>
              </a:rPr>
              <a:t>: ICA is crucial in medical imaging, particularly functional Magnetic Resonance Imaging (fMRI). It helps separate and analyze brain activation patterns, aiding in studying cognitive processes and neurological disorders.</a:t>
            </a:r>
          </a:p>
          <a:p>
            <a:pPr algn="just" fontAlgn="base">
              <a:buFont typeface="Arial" panose="020B0604020202020204" pitchFamily="34" charset="0"/>
              <a:buChar char="•"/>
            </a:pPr>
            <a:r>
              <a:rPr lang="en-US" sz="1800" b="1" i="0" dirty="0">
                <a:effectLst/>
              </a:rPr>
              <a:t>Financial Data Analysis</a:t>
            </a:r>
            <a:r>
              <a:rPr lang="en-US" sz="1800" b="0" i="0" dirty="0">
                <a:effectLst/>
              </a:rPr>
              <a:t>: In finance, ICA is used to identify latent factors that influence stock price movements, helping traders and analysts uncover hidden market trends and anomalies.</a:t>
            </a:r>
          </a:p>
          <a:p>
            <a:pPr algn="just"/>
            <a:endParaRPr lang="en-IN" sz="1800" dirty="0"/>
          </a:p>
        </p:txBody>
      </p:sp>
      <p:sp>
        <p:nvSpPr>
          <p:cNvPr id="3" name="Title 2">
            <a:extLst>
              <a:ext uri="{FF2B5EF4-FFF2-40B4-BE49-F238E27FC236}">
                <a16:creationId xmlns:a16="http://schemas.microsoft.com/office/drawing/2014/main" id="{5DFBE08A-9B8D-056A-7094-8EE4224AFE03}"/>
              </a:ext>
            </a:extLst>
          </p:cNvPr>
          <p:cNvSpPr>
            <a:spLocks noGrp="1"/>
          </p:cNvSpPr>
          <p:nvPr>
            <p:ph type="title"/>
          </p:nvPr>
        </p:nvSpPr>
        <p:spPr/>
        <p:txBody>
          <a:bodyPr/>
          <a:lstStyle/>
          <a:p>
            <a:r>
              <a:rPr lang="en-IN" dirty="0"/>
              <a:t>Applications</a:t>
            </a:r>
          </a:p>
        </p:txBody>
      </p:sp>
    </p:spTree>
    <p:extLst>
      <p:ext uri="{BB962C8B-B14F-4D97-AF65-F5344CB8AC3E}">
        <p14:creationId xmlns:p14="http://schemas.microsoft.com/office/powerpoint/2010/main" val="2103689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F6AD95-4F66-6154-C1FA-817470D2E972}"/>
              </a:ext>
            </a:extLst>
          </p:cNvPr>
          <p:cNvSpPr>
            <a:spLocks noGrp="1"/>
          </p:cNvSpPr>
          <p:nvPr>
            <p:ph type="title"/>
          </p:nvPr>
        </p:nvSpPr>
        <p:spPr/>
        <p:txBody>
          <a:bodyPr/>
          <a:lstStyle/>
          <a:p>
            <a:r>
              <a:rPr lang="en-IN" dirty="0"/>
              <a:t>Cocktail Party Problem</a:t>
            </a:r>
          </a:p>
        </p:txBody>
      </p:sp>
      <p:pic>
        <p:nvPicPr>
          <p:cNvPr id="4" name="Picture 2" descr="Solving the 'Cocktail Party Problem': How we | EurekAlert!">
            <a:extLst>
              <a:ext uri="{FF2B5EF4-FFF2-40B4-BE49-F238E27FC236}">
                <a16:creationId xmlns:a16="http://schemas.microsoft.com/office/drawing/2014/main" id="{C226BF43-EC79-BF3E-9CCE-B0409B77E2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6475" y="971550"/>
            <a:ext cx="4591050" cy="3757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50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EA57E1-9885-9E70-DE1D-B8D0C2AD964A}"/>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CBB05A87-609B-7958-7D65-7DF6D2015B7D}"/>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633D2603-B502-B9AA-DF06-BB39C1F65907}"/>
              </a:ext>
            </a:extLst>
          </p:cNvPr>
          <p:cNvPicPr>
            <a:picLocks noChangeAspect="1"/>
          </p:cNvPicPr>
          <p:nvPr/>
        </p:nvPicPr>
        <p:blipFill>
          <a:blip r:embed="rId2"/>
          <a:stretch>
            <a:fillRect/>
          </a:stretch>
        </p:blipFill>
        <p:spPr>
          <a:xfrm>
            <a:off x="838200" y="142875"/>
            <a:ext cx="7263563" cy="4857750"/>
          </a:xfrm>
          <a:prstGeom prst="rect">
            <a:avLst/>
          </a:prstGeom>
        </p:spPr>
      </p:pic>
      <p:pic>
        <p:nvPicPr>
          <p:cNvPr id="7" name="Picture 6">
            <a:extLst>
              <a:ext uri="{FF2B5EF4-FFF2-40B4-BE49-F238E27FC236}">
                <a16:creationId xmlns:a16="http://schemas.microsoft.com/office/drawing/2014/main" id="{B288940A-40A5-2E76-9D6F-7EA6C2C49889}"/>
              </a:ext>
            </a:extLst>
          </p:cNvPr>
          <p:cNvPicPr>
            <a:picLocks noChangeAspect="1"/>
          </p:cNvPicPr>
          <p:nvPr/>
        </p:nvPicPr>
        <p:blipFill rotWithShape="1">
          <a:blip r:embed="rId3"/>
          <a:srcRect l="51667" t="12975" r="852" b="4826"/>
          <a:stretch/>
        </p:blipFill>
        <p:spPr>
          <a:xfrm>
            <a:off x="4800600" y="1699393"/>
            <a:ext cx="4191000" cy="3386957"/>
          </a:xfrm>
          <a:prstGeom prst="rect">
            <a:avLst/>
          </a:prstGeom>
        </p:spPr>
      </p:pic>
    </p:spTree>
    <p:extLst>
      <p:ext uri="{BB962C8B-B14F-4D97-AF65-F5344CB8AC3E}">
        <p14:creationId xmlns:p14="http://schemas.microsoft.com/office/powerpoint/2010/main" val="66065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FC3725-0595-DA5A-055B-9DE9D3F72433}"/>
              </a:ext>
            </a:extLst>
          </p:cNvPr>
          <p:cNvSpPr>
            <a:spLocks noGrp="1"/>
          </p:cNvSpPr>
          <p:nvPr>
            <p:ph idx="1"/>
          </p:nvPr>
        </p:nvSpPr>
        <p:spPr/>
        <p:txBody>
          <a:bodyPr>
            <a:normAutofit fontScale="92500"/>
          </a:bodyPr>
          <a:lstStyle/>
          <a:p>
            <a:pPr algn="just"/>
            <a:r>
              <a:rPr lang="en-US" b="0" i="0" dirty="0">
                <a:solidFill>
                  <a:srgbClr val="0D0D0D"/>
                </a:solidFill>
                <a:effectLst/>
              </a:rPr>
              <a:t>Independent Component Analysis (ICA) is a computational technique used to separate a multivariate signal into additive, independent components.</a:t>
            </a:r>
          </a:p>
          <a:p>
            <a:pPr algn="just"/>
            <a:r>
              <a:rPr lang="en-US" dirty="0"/>
              <a:t>It is a statistical method that aims to find a linear transformation of the observed data </a:t>
            </a:r>
            <a:endParaRPr lang="en-IN" dirty="0"/>
          </a:p>
        </p:txBody>
      </p:sp>
      <p:sp>
        <p:nvSpPr>
          <p:cNvPr id="3" name="Title 2">
            <a:extLst>
              <a:ext uri="{FF2B5EF4-FFF2-40B4-BE49-F238E27FC236}">
                <a16:creationId xmlns:a16="http://schemas.microsoft.com/office/drawing/2014/main" id="{F12786A2-98BF-CF09-BB6A-87B6FC6583D7}"/>
              </a:ext>
            </a:extLst>
          </p:cNvPr>
          <p:cNvSpPr>
            <a:spLocks noGrp="1"/>
          </p:cNvSpPr>
          <p:nvPr>
            <p:ph type="title"/>
          </p:nvPr>
        </p:nvSpPr>
        <p:spPr/>
        <p:txBody>
          <a:bodyPr/>
          <a:lstStyle/>
          <a:p>
            <a:r>
              <a:rPr lang="en-IN" dirty="0"/>
              <a:t>ICA</a:t>
            </a:r>
          </a:p>
        </p:txBody>
      </p:sp>
    </p:spTree>
    <p:extLst>
      <p:ext uri="{BB962C8B-B14F-4D97-AF65-F5344CB8AC3E}">
        <p14:creationId xmlns:p14="http://schemas.microsoft.com/office/powerpoint/2010/main" val="170292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595DE7-CE83-BC0C-06B1-BA495B250372}"/>
              </a:ext>
            </a:extLst>
          </p:cNvPr>
          <p:cNvPicPr>
            <a:picLocks noChangeAspect="1"/>
          </p:cNvPicPr>
          <p:nvPr/>
        </p:nvPicPr>
        <p:blipFill>
          <a:blip r:embed="rId2"/>
          <a:stretch>
            <a:fillRect/>
          </a:stretch>
        </p:blipFill>
        <p:spPr>
          <a:xfrm>
            <a:off x="5181600" y="3183704"/>
            <a:ext cx="3805775" cy="1216846"/>
          </a:xfrm>
          <a:prstGeom prst="rect">
            <a:avLst/>
          </a:prstGeom>
        </p:spPr>
      </p:pic>
      <p:sp>
        <p:nvSpPr>
          <p:cNvPr id="2" name="Content Placeholder 1">
            <a:extLst>
              <a:ext uri="{FF2B5EF4-FFF2-40B4-BE49-F238E27FC236}">
                <a16:creationId xmlns:a16="http://schemas.microsoft.com/office/drawing/2014/main" id="{206D9FF7-DB08-CA20-423B-EC567B1ECE41}"/>
              </a:ext>
            </a:extLst>
          </p:cNvPr>
          <p:cNvSpPr>
            <a:spLocks noGrp="1"/>
          </p:cNvSpPr>
          <p:nvPr>
            <p:ph idx="1"/>
          </p:nvPr>
        </p:nvSpPr>
        <p:spPr>
          <a:xfrm>
            <a:off x="381000" y="971550"/>
            <a:ext cx="8458199" cy="4064052"/>
          </a:xfrm>
        </p:spPr>
        <p:txBody>
          <a:bodyPr>
            <a:noAutofit/>
          </a:bodyPr>
          <a:lstStyle/>
          <a:p>
            <a:pPr algn="just">
              <a:buFont typeface="+mj-lt"/>
              <a:buAutoNum type="arabicPeriod"/>
            </a:pPr>
            <a:r>
              <a:rPr lang="en-US" sz="1600" b="1" i="0" dirty="0">
                <a:solidFill>
                  <a:srgbClr val="0D0D0D"/>
                </a:solidFill>
                <a:effectLst/>
              </a:rPr>
              <a:t>Statistical Independence</a:t>
            </a:r>
            <a:r>
              <a:rPr lang="en-US" sz="1600" b="0" i="0" dirty="0">
                <a:solidFill>
                  <a:srgbClr val="0D0D0D"/>
                </a:solidFill>
                <a:effectLst/>
              </a:rPr>
              <a:t>: ICA assumes that the underlying sources are statistically independent from each other. This is a stronger assumption than assuming uncorrelatedness.</a:t>
            </a:r>
          </a:p>
          <a:p>
            <a:pPr algn="just">
              <a:buFont typeface="+mj-lt"/>
              <a:buAutoNum type="arabicPeriod"/>
            </a:pPr>
            <a:r>
              <a:rPr lang="en-US" sz="1600" b="1" i="0" dirty="0">
                <a:solidFill>
                  <a:srgbClr val="0D0D0D"/>
                </a:solidFill>
                <a:effectLst/>
              </a:rPr>
              <a:t>Non-</a:t>
            </a:r>
            <a:r>
              <a:rPr lang="en-US" sz="1600" b="1" i="0" dirty="0" err="1">
                <a:solidFill>
                  <a:srgbClr val="0D0D0D"/>
                </a:solidFill>
                <a:effectLst/>
              </a:rPr>
              <a:t>Gaussianity</a:t>
            </a:r>
            <a:r>
              <a:rPr lang="en-US" sz="1600" b="0" i="0" dirty="0">
                <a:solidFill>
                  <a:srgbClr val="0D0D0D"/>
                </a:solidFill>
                <a:effectLst/>
              </a:rPr>
              <a:t>: ICA exploits the non-Gaussian nature of the sources. In many real-world scenarios, natural signals tend to have non-Gaussian distributions, making them distinguishable from each other.</a:t>
            </a:r>
          </a:p>
          <a:p>
            <a:pPr algn="just">
              <a:buFont typeface="+mj-lt"/>
              <a:buAutoNum type="arabicPeriod"/>
            </a:pPr>
            <a:r>
              <a:rPr lang="en-US" sz="1600" b="1" i="0" dirty="0">
                <a:solidFill>
                  <a:srgbClr val="0D0D0D"/>
                </a:solidFill>
                <a:effectLst/>
              </a:rPr>
              <a:t>Linear Mixture Model</a:t>
            </a:r>
            <a:r>
              <a:rPr lang="en-US" sz="1600" b="0" i="0" dirty="0">
                <a:solidFill>
                  <a:srgbClr val="0D0D0D"/>
                </a:solidFill>
                <a:effectLst/>
              </a:rPr>
              <a:t>: ICA assumes that the observed data is a linear combination of the independent sources, corrupted by noise. Mathematically, this can be represented as:</a:t>
            </a:r>
          </a:p>
          <a:p>
            <a:pPr marL="0" indent="0" algn="just">
              <a:buNone/>
            </a:pPr>
            <a:r>
              <a:rPr lang="en-US" sz="1600" b="1" i="0" dirty="0">
                <a:solidFill>
                  <a:srgbClr val="0D0D0D"/>
                </a:solidFill>
                <a:effectLst/>
              </a:rPr>
              <a:t>	x</a:t>
            </a:r>
            <a:r>
              <a:rPr lang="en-US" sz="1600" b="0" i="0" dirty="0">
                <a:solidFill>
                  <a:srgbClr val="0D0D0D"/>
                </a:solidFill>
                <a:effectLst/>
              </a:rPr>
              <a:t>=</a:t>
            </a:r>
            <a:r>
              <a:rPr lang="en-US" sz="1600" b="1" i="0" dirty="0" err="1">
                <a:solidFill>
                  <a:srgbClr val="0D0D0D"/>
                </a:solidFill>
                <a:effectLst/>
              </a:rPr>
              <a:t>As</a:t>
            </a:r>
            <a:r>
              <a:rPr lang="en-US" sz="1600" b="0" i="0" dirty="0" err="1">
                <a:solidFill>
                  <a:srgbClr val="0D0D0D"/>
                </a:solidFill>
                <a:effectLst/>
              </a:rPr>
              <a:t>+</a:t>
            </a:r>
            <a:r>
              <a:rPr lang="en-US" sz="1600" b="1" i="0" dirty="0" err="1">
                <a:solidFill>
                  <a:srgbClr val="0D0D0D"/>
                </a:solidFill>
                <a:effectLst/>
              </a:rPr>
              <a:t>n</a:t>
            </a:r>
            <a:endParaRPr lang="en-US" sz="1600" b="0" i="0" dirty="0">
              <a:solidFill>
                <a:srgbClr val="0D0D0D"/>
              </a:solidFill>
              <a:effectLst/>
            </a:endParaRPr>
          </a:p>
          <a:p>
            <a:pPr marL="0" indent="0" algn="just">
              <a:buNone/>
            </a:pPr>
            <a:r>
              <a:rPr lang="en-US" sz="1600" b="0" i="0" dirty="0">
                <a:solidFill>
                  <a:srgbClr val="0D0D0D"/>
                </a:solidFill>
                <a:effectLst/>
              </a:rPr>
              <a:t>     where:</a:t>
            </a:r>
          </a:p>
          <a:p>
            <a:pPr marL="457200" lvl="1" indent="0" algn="just">
              <a:buNone/>
            </a:pPr>
            <a:r>
              <a:rPr lang="en-US" sz="1600" b="1" i="0" dirty="0">
                <a:solidFill>
                  <a:srgbClr val="0D0D0D"/>
                </a:solidFill>
                <a:effectLst/>
              </a:rPr>
              <a:t>x</a:t>
            </a:r>
            <a:r>
              <a:rPr lang="en-US" sz="1600" b="0" i="0" dirty="0">
                <a:solidFill>
                  <a:srgbClr val="0D0D0D"/>
                </a:solidFill>
                <a:effectLst/>
              </a:rPr>
              <a:t> is the observed data (mixtures).</a:t>
            </a:r>
          </a:p>
          <a:p>
            <a:pPr marL="457200" lvl="1" indent="0" algn="just">
              <a:buNone/>
            </a:pPr>
            <a:r>
              <a:rPr lang="en-US" sz="1600" b="1" i="0" dirty="0">
                <a:solidFill>
                  <a:srgbClr val="0D0D0D"/>
                </a:solidFill>
                <a:effectLst/>
              </a:rPr>
              <a:t>s</a:t>
            </a:r>
            <a:r>
              <a:rPr lang="en-US" sz="1600" b="0" i="0" dirty="0">
                <a:solidFill>
                  <a:srgbClr val="0D0D0D"/>
                </a:solidFill>
                <a:effectLst/>
              </a:rPr>
              <a:t> is the vector of independent source signals.</a:t>
            </a:r>
          </a:p>
          <a:p>
            <a:pPr marL="457200" lvl="1" indent="0" algn="just">
              <a:buNone/>
            </a:pPr>
            <a:r>
              <a:rPr lang="en-US" sz="1600" b="1" i="0" dirty="0">
                <a:solidFill>
                  <a:srgbClr val="0D0D0D"/>
                </a:solidFill>
                <a:effectLst/>
              </a:rPr>
              <a:t>A</a:t>
            </a:r>
            <a:r>
              <a:rPr lang="en-US" sz="1600" b="0" i="0" dirty="0">
                <a:solidFill>
                  <a:srgbClr val="0D0D0D"/>
                </a:solidFill>
                <a:effectLst/>
              </a:rPr>
              <a:t> is the mixing matrix (unknown).</a:t>
            </a:r>
          </a:p>
          <a:p>
            <a:pPr marL="457200" lvl="1" indent="0" algn="just">
              <a:buNone/>
            </a:pPr>
            <a:r>
              <a:rPr lang="en-US" sz="1600" b="1" i="0" dirty="0">
                <a:solidFill>
                  <a:srgbClr val="0D0D0D"/>
                </a:solidFill>
                <a:effectLst/>
              </a:rPr>
              <a:t>n</a:t>
            </a:r>
            <a:r>
              <a:rPr lang="en-US" sz="1600" b="0" i="0" dirty="0">
                <a:solidFill>
                  <a:srgbClr val="0D0D0D"/>
                </a:solidFill>
                <a:effectLst/>
              </a:rPr>
              <a:t> is the noise term.</a:t>
            </a:r>
          </a:p>
          <a:p>
            <a:pPr algn="just"/>
            <a:endParaRPr lang="en-IN" sz="1600" dirty="0"/>
          </a:p>
        </p:txBody>
      </p:sp>
      <p:sp>
        <p:nvSpPr>
          <p:cNvPr id="3" name="Title 2">
            <a:extLst>
              <a:ext uri="{FF2B5EF4-FFF2-40B4-BE49-F238E27FC236}">
                <a16:creationId xmlns:a16="http://schemas.microsoft.com/office/drawing/2014/main" id="{D0D03805-768F-B4A9-B22F-3092A9B7B722}"/>
              </a:ext>
            </a:extLst>
          </p:cNvPr>
          <p:cNvSpPr>
            <a:spLocks noGrp="1"/>
          </p:cNvSpPr>
          <p:nvPr>
            <p:ph type="title"/>
          </p:nvPr>
        </p:nvSpPr>
        <p:spPr/>
        <p:txBody>
          <a:bodyPr/>
          <a:lstStyle/>
          <a:p>
            <a:r>
              <a:rPr lang="en-IN" dirty="0"/>
              <a:t>Assumptions</a:t>
            </a:r>
          </a:p>
        </p:txBody>
      </p:sp>
    </p:spTree>
    <p:extLst>
      <p:ext uri="{BB962C8B-B14F-4D97-AF65-F5344CB8AC3E}">
        <p14:creationId xmlns:p14="http://schemas.microsoft.com/office/powerpoint/2010/main" val="183159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5E46C9-41CE-13FB-3082-BF2E110DF45C}"/>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CD0D289C-AAB1-851E-7810-B10E13B40283}"/>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9DBA1F76-FC3D-4705-9AE5-BE4D7F92C38F}"/>
              </a:ext>
            </a:extLst>
          </p:cNvPr>
          <p:cNvPicPr>
            <a:picLocks noChangeAspect="1"/>
          </p:cNvPicPr>
          <p:nvPr/>
        </p:nvPicPr>
        <p:blipFill>
          <a:blip r:embed="rId2"/>
          <a:stretch>
            <a:fillRect/>
          </a:stretch>
        </p:blipFill>
        <p:spPr>
          <a:xfrm>
            <a:off x="152400" y="344282"/>
            <a:ext cx="8839200" cy="4454935"/>
          </a:xfrm>
          <a:prstGeom prst="rect">
            <a:avLst/>
          </a:prstGeom>
        </p:spPr>
      </p:pic>
    </p:spTree>
    <p:extLst>
      <p:ext uri="{BB962C8B-B14F-4D97-AF65-F5344CB8AC3E}">
        <p14:creationId xmlns:p14="http://schemas.microsoft.com/office/powerpoint/2010/main" val="72217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CCCA92-E479-0BBF-237B-FE1E7A544533}"/>
              </a:ext>
            </a:extLst>
          </p:cNvPr>
          <p:cNvSpPr>
            <a:spLocks noGrp="1"/>
          </p:cNvSpPr>
          <p:nvPr>
            <p:ph idx="1"/>
          </p:nvPr>
        </p:nvSpPr>
        <p:spPr/>
        <p:txBody>
          <a:bodyPr/>
          <a:lstStyle/>
          <a:p>
            <a:endParaRPr lang="en-IN" dirty="0"/>
          </a:p>
        </p:txBody>
      </p:sp>
      <p:sp>
        <p:nvSpPr>
          <p:cNvPr id="3" name="Title 2">
            <a:extLst>
              <a:ext uri="{FF2B5EF4-FFF2-40B4-BE49-F238E27FC236}">
                <a16:creationId xmlns:a16="http://schemas.microsoft.com/office/drawing/2014/main" id="{2366D5F1-79BE-8125-F2C6-B0FF483DCE68}"/>
              </a:ext>
            </a:extLst>
          </p:cNvPr>
          <p:cNvSpPr>
            <a:spLocks noGrp="1"/>
          </p:cNvSpPr>
          <p:nvPr>
            <p:ph type="title"/>
          </p:nvPr>
        </p:nvSpPr>
        <p:spPr/>
        <p:txBody>
          <a:bodyPr/>
          <a:lstStyle/>
          <a:p>
            <a:endParaRPr lang="en-IN"/>
          </a:p>
        </p:txBody>
      </p:sp>
      <p:pic>
        <p:nvPicPr>
          <p:cNvPr id="2050" name="Picture 2">
            <a:extLst>
              <a:ext uri="{FF2B5EF4-FFF2-40B4-BE49-F238E27FC236}">
                <a16:creationId xmlns:a16="http://schemas.microsoft.com/office/drawing/2014/main" id="{BD842DF2-3401-1E05-D4F0-104BF1CCC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428927"/>
            <a:ext cx="8562975" cy="20097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3C9AE41-64DB-2825-8F85-ADC3CCC6D63B}"/>
              </a:ext>
            </a:extLst>
          </p:cNvPr>
          <p:cNvPicPr>
            <a:picLocks noChangeAspect="1"/>
          </p:cNvPicPr>
          <p:nvPr/>
        </p:nvPicPr>
        <p:blipFill>
          <a:blip r:embed="rId3"/>
          <a:stretch>
            <a:fillRect/>
          </a:stretch>
        </p:blipFill>
        <p:spPr>
          <a:xfrm>
            <a:off x="800100" y="2407445"/>
            <a:ext cx="7886700" cy="2324100"/>
          </a:xfrm>
          <a:prstGeom prst="rect">
            <a:avLst/>
          </a:prstGeom>
        </p:spPr>
      </p:pic>
    </p:spTree>
    <p:extLst>
      <p:ext uri="{BB962C8B-B14F-4D97-AF65-F5344CB8AC3E}">
        <p14:creationId xmlns:p14="http://schemas.microsoft.com/office/powerpoint/2010/main" val="408694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0856C7-66A0-ABD3-9239-29EDA8AC22EA}"/>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D94396F6-7399-DC95-F21A-6FA2E799AFBA}"/>
              </a:ext>
            </a:extLst>
          </p:cNvPr>
          <p:cNvSpPr>
            <a:spLocks noGrp="1"/>
          </p:cNvSpPr>
          <p:nvPr>
            <p:ph type="title"/>
          </p:nvPr>
        </p:nvSpPr>
        <p:spPr/>
        <p:txBody>
          <a:bodyPr/>
          <a:lstStyle/>
          <a:p>
            <a:r>
              <a:rPr lang="en-IN" dirty="0"/>
              <a:t>PCA &amp; ICA</a:t>
            </a:r>
          </a:p>
        </p:txBody>
      </p:sp>
      <p:pic>
        <p:nvPicPr>
          <p:cNvPr id="5" name="Picture 4">
            <a:extLst>
              <a:ext uri="{FF2B5EF4-FFF2-40B4-BE49-F238E27FC236}">
                <a16:creationId xmlns:a16="http://schemas.microsoft.com/office/drawing/2014/main" id="{FB3C3A99-2525-A543-28CE-75276E20646C}"/>
              </a:ext>
            </a:extLst>
          </p:cNvPr>
          <p:cNvPicPr>
            <a:picLocks noChangeAspect="1"/>
          </p:cNvPicPr>
          <p:nvPr/>
        </p:nvPicPr>
        <p:blipFill>
          <a:blip r:embed="rId2"/>
          <a:stretch>
            <a:fillRect/>
          </a:stretch>
        </p:blipFill>
        <p:spPr>
          <a:xfrm>
            <a:off x="457200" y="971550"/>
            <a:ext cx="7955132" cy="4081535"/>
          </a:xfrm>
          <a:prstGeom prst="rect">
            <a:avLst/>
          </a:prstGeom>
        </p:spPr>
      </p:pic>
    </p:spTree>
    <p:extLst>
      <p:ext uri="{BB962C8B-B14F-4D97-AF65-F5344CB8AC3E}">
        <p14:creationId xmlns:p14="http://schemas.microsoft.com/office/powerpoint/2010/main" val="2037941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51F295-B8F7-BE01-BFE4-B681F260AEA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22F24A2-AA7F-D7BD-DBF7-96860782F826}"/>
              </a:ext>
            </a:extLst>
          </p:cNvPr>
          <p:cNvPicPr>
            <a:picLocks noChangeAspect="1"/>
          </p:cNvPicPr>
          <p:nvPr/>
        </p:nvPicPr>
        <p:blipFill>
          <a:blip r:embed="rId2"/>
          <a:stretch>
            <a:fillRect/>
          </a:stretch>
        </p:blipFill>
        <p:spPr>
          <a:xfrm>
            <a:off x="628650" y="1000125"/>
            <a:ext cx="7886700" cy="3143250"/>
          </a:xfrm>
          <a:prstGeom prst="rect">
            <a:avLst/>
          </a:prstGeom>
        </p:spPr>
      </p:pic>
      <p:sp>
        <p:nvSpPr>
          <p:cNvPr id="6" name="Title 2">
            <a:extLst>
              <a:ext uri="{FF2B5EF4-FFF2-40B4-BE49-F238E27FC236}">
                <a16:creationId xmlns:a16="http://schemas.microsoft.com/office/drawing/2014/main" id="{1CDF1820-A1D0-7449-9A96-120417D339E7}"/>
              </a:ext>
            </a:extLst>
          </p:cNvPr>
          <p:cNvSpPr txBox="1">
            <a:spLocks/>
          </p:cNvSpPr>
          <p:nvPr/>
        </p:nvSpPr>
        <p:spPr>
          <a:xfrm>
            <a:off x="457200" y="10902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Georgia" panose="02040502050405020303" pitchFamily="18" charset="0"/>
                <a:ea typeface="+mj-ea"/>
                <a:cs typeface="+mj-cs"/>
              </a:defRPr>
            </a:lvl1pPr>
          </a:lstStyle>
          <a:p>
            <a:r>
              <a:rPr lang="en-IN" dirty="0"/>
              <a:t>PCA &amp; ICA</a:t>
            </a:r>
          </a:p>
        </p:txBody>
      </p:sp>
    </p:spTree>
    <p:extLst>
      <p:ext uri="{BB962C8B-B14F-4D97-AF65-F5344CB8AC3E}">
        <p14:creationId xmlns:p14="http://schemas.microsoft.com/office/powerpoint/2010/main" val="23332227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593"/>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0C78079970D144AAE8D8F40F093B82" ma:contentTypeVersion="0" ma:contentTypeDescription="Create a new document." ma:contentTypeScope="" ma:versionID="46bc7aa2e397c3663c718638ed3697ec">
  <xsd:schema xmlns:xsd="http://www.w3.org/2001/XMLSchema" xmlns:xs="http://www.w3.org/2001/XMLSchema" xmlns:p="http://schemas.microsoft.com/office/2006/metadata/properties" targetNamespace="http://schemas.microsoft.com/office/2006/metadata/properties" ma:root="true" ma:fieldsID="d5bdcf26f133259999730471111e8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CC2FF9-6E1E-462B-A669-34026672C5B7}">
  <ds:schemaRefs>
    <ds:schemaRef ds:uri="http://schemas.microsoft.com/office/2006/documentManagement/types"/>
    <ds:schemaRef ds:uri="http://schemas.microsoft.com/office/infopath/2007/PartnerControls"/>
    <ds:schemaRef ds:uri="http://purl.org/dc/dcmitype/"/>
    <ds:schemaRef ds:uri="http://schemas.microsoft.com/office/2006/metadata/properties"/>
    <ds:schemaRef ds:uri="http://purl.org/dc/elements/1.1/"/>
    <ds:schemaRef ds:uri="http://www.w3.org/XML/1998/namespace"/>
    <ds:schemaRef ds:uri="2639db57-25c1-4f65-bd5b-b8808369bb33"/>
    <ds:schemaRef ds:uri="http://schemas.openxmlformats.org/package/2006/metadata/core-properties"/>
    <ds:schemaRef ds:uri="d0d77eca-fb09-4c91-a0cf-c85fba2eb381"/>
    <ds:schemaRef ds:uri="http://purl.org/dc/terms/"/>
  </ds:schemaRefs>
</ds:datastoreItem>
</file>

<file path=customXml/itemProps2.xml><?xml version="1.0" encoding="utf-8"?>
<ds:datastoreItem xmlns:ds="http://schemas.openxmlformats.org/officeDocument/2006/customXml" ds:itemID="{D919C695-EEFD-407D-A2AE-938FB4FFB91C}"/>
</file>

<file path=customXml/itemProps3.xml><?xml version="1.0" encoding="utf-8"?>
<ds:datastoreItem xmlns:ds="http://schemas.openxmlformats.org/officeDocument/2006/customXml" ds:itemID="{8AD7E7E0-D4E9-44A0-B956-FCAB516A3C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Lecture</Template>
  <TotalTime>8099</TotalTime>
  <Words>325</Words>
  <Application>Microsoft Office PowerPoint</Application>
  <PresentationFormat>On-screen Show (16:9)</PresentationFormat>
  <Paragraphs>23</Paragraphs>
  <Slides>13</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13</vt:i4>
      </vt:variant>
    </vt:vector>
  </HeadingPairs>
  <TitlesOfParts>
    <vt:vector size="22" baseType="lpstr">
      <vt:lpstr>Arial</vt:lpstr>
      <vt:lpstr>Bookman Old Style</vt:lpstr>
      <vt:lpstr>Calibri</vt:lpstr>
      <vt:lpstr>Calibri Light</vt:lpstr>
      <vt:lpstr>Georgia</vt:lpstr>
      <vt:lpstr>1_Lecture</vt:lpstr>
      <vt:lpstr>Custom Design</vt:lpstr>
      <vt:lpstr>2_Office Theme</vt:lpstr>
      <vt:lpstr>3_Office Theme</vt:lpstr>
      <vt:lpstr>Independent Components Analysis (ICA) </vt:lpstr>
      <vt:lpstr>Cocktail Party Problem</vt:lpstr>
      <vt:lpstr>PowerPoint Presentation</vt:lpstr>
      <vt:lpstr>ICA</vt:lpstr>
      <vt:lpstr>Assumptions</vt:lpstr>
      <vt:lpstr>PowerPoint Presentation</vt:lpstr>
      <vt:lpstr>PowerPoint Presentation</vt:lpstr>
      <vt:lpstr>PCA &amp; ICA</vt:lpstr>
      <vt:lpstr>PowerPoint Presentation</vt:lpstr>
      <vt:lpstr>PowerPoint Presentation</vt:lpstr>
      <vt:lpstr>PowerPoint Presentation</vt:lpstr>
      <vt:lpstr>PowerPoint Presentation</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MRR</dc:creator>
  <cp:lastModifiedBy>Mrunal Rane</cp:lastModifiedBy>
  <cp:revision>246</cp:revision>
  <dcterms:created xsi:type="dcterms:W3CDTF">2010-07-08T21:59:02Z</dcterms:created>
  <dcterms:modified xsi:type="dcterms:W3CDTF">2024-03-15T06:55:12Z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0x010100530C78079970D144AAE8D8F40F093B82</vt:lpwstr>
  </property>
</Properties>
</file>