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2" r:id="rId6"/>
    <p:sldId id="260" r:id="rId7"/>
    <p:sldId id="261" r:id="rId8"/>
    <p:sldId id="263" r:id="rId9"/>
    <p:sldId id="264" r:id="rId10"/>
    <p:sldId id="265" r:id="rId11"/>
    <p:sldId id="266" r:id="rId12"/>
    <p:sldId id="267" r:id="rId13"/>
    <p:sldId id="268" r:id="rId14"/>
    <p:sldId id="269" r:id="rId15"/>
    <p:sldId id="270" r:id="rId16"/>
    <p:sldId id="271" r:id="rId17"/>
    <p:sldId id="272" r:id="rId18"/>
    <p:sldId id="305" r:id="rId19"/>
    <p:sldId id="273" r:id="rId20"/>
    <p:sldId id="274" r:id="rId21"/>
    <p:sldId id="275" r:id="rId22"/>
    <p:sldId id="276" r:id="rId23"/>
    <p:sldId id="277" r:id="rId24"/>
    <p:sldId id="278" r:id="rId25"/>
    <p:sldId id="279" r:id="rId26"/>
    <p:sldId id="280" r:id="rId27"/>
    <p:sldId id="281" r:id="rId28"/>
    <p:sldId id="282" r:id="rId29"/>
    <p:sldId id="283" r:id="rId30"/>
    <p:sldId id="304"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 id="297" r:id="rId45"/>
    <p:sldId id="298" r:id="rId46"/>
    <p:sldId id="299" r:id="rId47"/>
    <p:sldId id="300" r:id="rId48"/>
    <p:sldId id="301" r:id="rId49"/>
    <p:sldId id="302" r:id="rId50"/>
    <p:sldId id="303" r:id="rId51"/>
    <p:sldId id="306" r:id="rId52"/>
    <p:sldId id="307" r:id="rId5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0" d="100"/>
          <a:sy n="60" d="100"/>
        </p:scale>
        <p:origin x="884"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diagrams/_rels/data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rawing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colors1.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ACF430D-D84A-4D81-A0AC-577E24FDA186}" type="doc">
      <dgm:prSet loTypeId="urn:microsoft.com/office/officeart/2018/5/layout/IconLeafLabelList" loCatId="icon" qsTypeId="urn:microsoft.com/office/officeart/2005/8/quickstyle/simple1" qsCatId="simple" csTypeId="urn:microsoft.com/office/officeart/2018/5/colors/Iconchunking_neutralbg_accent1_2" csCatId="accent1" phldr="1"/>
      <dgm:spPr/>
      <dgm:t>
        <a:bodyPr/>
        <a:lstStyle/>
        <a:p>
          <a:endParaRPr lang="en-US"/>
        </a:p>
      </dgm:t>
    </dgm:pt>
    <dgm:pt modelId="{711C5F35-90F4-475E-96D3-727C11ACDC16}">
      <dgm:prSet/>
      <dgm:spPr/>
      <dgm:t>
        <a:bodyPr/>
        <a:lstStyle/>
        <a:p>
          <a:pPr>
            <a:defRPr cap="all"/>
          </a:pPr>
          <a:r>
            <a:rPr lang="en-IN"/>
            <a:t>Managing Smart Devices in Virtual Environments</a:t>
          </a:r>
          <a:endParaRPr lang="en-US"/>
        </a:p>
      </dgm:t>
    </dgm:pt>
    <dgm:pt modelId="{C3AA3296-AC20-4CC1-84E9-1BFD1A841230}" type="parTrans" cxnId="{D91638C5-9499-4DF7-980F-B3C45AAF9C25}">
      <dgm:prSet/>
      <dgm:spPr/>
      <dgm:t>
        <a:bodyPr/>
        <a:lstStyle/>
        <a:p>
          <a:endParaRPr lang="en-US"/>
        </a:p>
      </dgm:t>
    </dgm:pt>
    <dgm:pt modelId="{C9FB1C7B-A5D4-4EB4-9987-DA9469196C64}" type="sibTrans" cxnId="{D91638C5-9499-4DF7-980F-B3C45AAF9C25}">
      <dgm:prSet/>
      <dgm:spPr/>
      <dgm:t>
        <a:bodyPr/>
        <a:lstStyle/>
        <a:p>
          <a:endParaRPr lang="en-US"/>
        </a:p>
      </dgm:t>
    </dgm:pt>
    <dgm:pt modelId="{E094132A-7729-4C2E-8D2E-7C9640F393F4}">
      <dgm:prSet/>
      <dgm:spPr/>
      <dgm:t>
        <a:bodyPr/>
        <a:lstStyle/>
        <a:p>
          <a:pPr>
            <a:defRPr cap="all"/>
          </a:pPr>
          <a:r>
            <a:rPr lang="en-IN"/>
            <a:t>Managing Smart Devices in Human User-Centred Environments</a:t>
          </a:r>
          <a:endParaRPr lang="en-US"/>
        </a:p>
      </dgm:t>
    </dgm:pt>
    <dgm:pt modelId="{ED5AB1FC-66E3-4C31-9A7F-5239530142A9}" type="parTrans" cxnId="{402519C9-B269-450D-91D0-A68760FD2468}">
      <dgm:prSet/>
      <dgm:spPr/>
      <dgm:t>
        <a:bodyPr/>
        <a:lstStyle/>
        <a:p>
          <a:endParaRPr lang="en-US"/>
        </a:p>
      </dgm:t>
    </dgm:pt>
    <dgm:pt modelId="{EF000DDB-80C4-452C-B31D-A946A43AEEFB}" type="sibTrans" cxnId="{402519C9-B269-450D-91D0-A68760FD2468}">
      <dgm:prSet/>
      <dgm:spPr/>
      <dgm:t>
        <a:bodyPr/>
        <a:lstStyle/>
        <a:p>
          <a:endParaRPr lang="en-US"/>
        </a:p>
      </dgm:t>
    </dgm:pt>
    <dgm:pt modelId="{98EC9877-018D-47D3-9BEF-833B5DB4E7A0}">
      <dgm:prSet/>
      <dgm:spPr/>
      <dgm:t>
        <a:bodyPr/>
        <a:lstStyle/>
        <a:p>
          <a:pPr>
            <a:defRPr cap="all"/>
          </a:pPr>
          <a:r>
            <a:rPr lang="en-IN"/>
            <a:t>Managing Smart Devices in Physical Environment</a:t>
          </a:r>
          <a:endParaRPr lang="en-US"/>
        </a:p>
      </dgm:t>
    </dgm:pt>
    <dgm:pt modelId="{A68450E2-6CD4-4A3E-B637-9D7911E583F0}" type="parTrans" cxnId="{3B533DDF-3A6D-4D59-A27F-E68B98FE5FF9}">
      <dgm:prSet/>
      <dgm:spPr/>
      <dgm:t>
        <a:bodyPr/>
        <a:lstStyle/>
        <a:p>
          <a:endParaRPr lang="en-US"/>
        </a:p>
      </dgm:t>
    </dgm:pt>
    <dgm:pt modelId="{3057A66B-437B-4CB7-9FC9-0A4A70F6AE4E}" type="sibTrans" cxnId="{3B533DDF-3A6D-4D59-A27F-E68B98FE5FF9}">
      <dgm:prSet/>
      <dgm:spPr/>
      <dgm:t>
        <a:bodyPr/>
        <a:lstStyle/>
        <a:p>
          <a:endParaRPr lang="en-US"/>
        </a:p>
      </dgm:t>
    </dgm:pt>
    <dgm:pt modelId="{FDD8D957-1C4D-488B-9648-2CFE3172D117}">
      <dgm:prSet/>
      <dgm:spPr/>
      <dgm:t>
        <a:bodyPr/>
        <a:lstStyle/>
        <a:p>
          <a:pPr>
            <a:defRPr cap="all"/>
          </a:pPr>
          <a:r>
            <a:rPr lang="en-IN"/>
            <a:t>Duration: 10 Hours</a:t>
          </a:r>
          <a:endParaRPr lang="en-US"/>
        </a:p>
      </dgm:t>
    </dgm:pt>
    <dgm:pt modelId="{1CC6C7F3-2360-4ADD-A73A-B7D8926A964E}" type="parTrans" cxnId="{58F0209C-19C5-46DD-B96F-C22FD4860205}">
      <dgm:prSet/>
      <dgm:spPr/>
      <dgm:t>
        <a:bodyPr/>
        <a:lstStyle/>
        <a:p>
          <a:endParaRPr lang="en-US"/>
        </a:p>
      </dgm:t>
    </dgm:pt>
    <dgm:pt modelId="{575BD755-F5BC-44CB-9023-BC2EEBA5048A}" type="sibTrans" cxnId="{58F0209C-19C5-46DD-B96F-C22FD4860205}">
      <dgm:prSet/>
      <dgm:spPr/>
      <dgm:t>
        <a:bodyPr/>
        <a:lstStyle/>
        <a:p>
          <a:endParaRPr lang="en-US"/>
        </a:p>
      </dgm:t>
    </dgm:pt>
    <dgm:pt modelId="{78F9F5A9-0C74-4A1A-8FD4-FC96FA3C4507}" type="pres">
      <dgm:prSet presAssocID="{BACF430D-D84A-4D81-A0AC-577E24FDA186}" presName="root" presStyleCnt="0">
        <dgm:presLayoutVars>
          <dgm:dir/>
          <dgm:resizeHandles val="exact"/>
        </dgm:presLayoutVars>
      </dgm:prSet>
      <dgm:spPr/>
    </dgm:pt>
    <dgm:pt modelId="{42095301-3024-4FA9-BA8E-45DAFAC0DB04}" type="pres">
      <dgm:prSet presAssocID="{711C5F35-90F4-475E-96D3-727C11ACDC16}" presName="compNode" presStyleCnt="0"/>
      <dgm:spPr/>
    </dgm:pt>
    <dgm:pt modelId="{87CE1778-EC1F-46D4-A52D-AC5DDAE99441}" type="pres">
      <dgm:prSet presAssocID="{711C5F35-90F4-475E-96D3-727C11ACDC16}" presName="iconBgRect" presStyleLbl="bgShp" presStyleIdx="0" presStyleCnt="4"/>
      <dgm:spPr>
        <a:prstGeom prst="round2DiagRect">
          <a:avLst>
            <a:gd name="adj1" fmla="val 29727"/>
            <a:gd name="adj2" fmla="val 0"/>
          </a:avLst>
        </a:prstGeom>
      </dgm:spPr>
    </dgm:pt>
    <dgm:pt modelId="{0A5EED59-78AA-45C7-AF3F-C30A290635B4}" type="pres">
      <dgm:prSet presAssocID="{711C5F35-90F4-475E-96D3-727C11ACDC16}" presName="iconRect" presStyleLbl="node1" presStyleIdx="0" presStyleCnt="4"/>
      <dgm:spPr>
        <a:blipFill>
          <a:blip xmlns:r="http://schemas.openxmlformats.org/officeDocument/2006/relationships" r:embed="rId1" cstate="hqprint">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mart Phone"/>
        </a:ext>
      </dgm:extLst>
    </dgm:pt>
    <dgm:pt modelId="{3358D2AD-1FCB-4078-8D03-A90A94423DD0}" type="pres">
      <dgm:prSet presAssocID="{711C5F35-90F4-475E-96D3-727C11ACDC16}" presName="spaceRect" presStyleCnt="0"/>
      <dgm:spPr/>
    </dgm:pt>
    <dgm:pt modelId="{5D163C45-975B-4A94-8817-A1A8579DBBDD}" type="pres">
      <dgm:prSet presAssocID="{711C5F35-90F4-475E-96D3-727C11ACDC16}" presName="textRect" presStyleLbl="revTx" presStyleIdx="0" presStyleCnt="4">
        <dgm:presLayoutVars>
          <dgm:chMax val="1"/>
          <dgm:chPref val="1"/>
        </dgm:presLayoutVars>
      </dgm:prSet>
      <dgm:spPr/>
    </dgm:pt>
    <dgm:pt modelId="{E34B7F69-715D-471A-900B-B0F347A89668}" type="pres">
      <dgm:prSet presAssocID="{C9FB1C7B-A5D4-4EB4-9987-DA9469196C64}" presName="sibTrans" presStyleCnt="0"/>
      <dgm:spPr/>
    </dgm:pt>
    <dgm:pt modelId="{5B6C871D-F34F-4B49-80AE-6982BEEA2F03}" type="pres">
      <dgm:prSet presAssocID="{E094132A-7729-4C2E-8D2E-7C9640F393F4}" presName="compNode" presStyleCnt="0"/>
      <dgm:spPr/>
    </dgm:pt>
    <dgm:pt modelId="{CE6D8C59-FBC8-4B0A-A280-838FF131E1DA}" type="pres">
      <dgm:prSet presAssocID="{E094132A-7729-4C2E-8D2E-7C9640F393F4}" presName="iconBgRect" presStyleLbl="bgShp" presStyleIdx="1" presStyleCnt="4"/>
      <dgm:spPr>
        <a:prstGeom prst="round2DiagRect">
          <a:avLst>
            <a:gd name="adj1" fmla="val 29727"/>
            <a:gd name="adj2" fmla="val 0"/>
          </a:avLst>
        </a:prstGeom>
      </dgm:spPr>
    </dgm:pt>
    <dgm:pt modelId="{6F23B454-BDC8-4356-BB7B-270C8C22559D}" type="pres">
      <dgm:prSet presAssocID="{E094132A-7729-4C2E-8D2E-7C9640F393F4}"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Users"/>
        </a:ext>
      </dgm:extLst>
    </dgm:pt>
    <dgm:pt modelId="{B8FB0931-6CC3-4A4D-8CBA-3EB871D48684}" type="pres">
      <dgm:prSet presAssocID="{E094132A-7729-4C2E-8D2E-7C9640F393F4}" presName="spaceRect" presStyleCnt="0"/>
      <dgm:spPr/>
    </dgm:pt>
    <dgm:pt modelId="{69D98B48-8D84-464E-A393-E7C90439C2A9}" type="pres">
      <dgm:prSet presAssocID="{E094132A-7729-4C2E-8D2E-7C9640F393F4}" presName="textRect" presStyleLbl="revTx" presStyleIdx="1" presStyleCnt="4">
        <dgm:presLayoutVars>
          <dgm:chMax val="1"/>
          <dgm:chPref val="1"/>
        </dgm:presLayoutVars>
      </dgm:prSet>
      <dgm:spPr/>
    </dgm:pt>
    <dgm:pt modelId="{29168C7A-2657-4F4E-8CAB-1F0B1B444EDC}" type="pres">
      <dgm:prSet presAssocID="{EF000DDB-80C4-452C-B31D-A946A43AEEFB}" presName="sibTrans" presStyleCnt="0"/>
      <dgm:spPr/>
    </dgm:pt>
    <dgm:pt modelId="{3204BAE2-25F6-4BDF-89A1-6E60D651EF7D}" type="pres">
      <dgm:prSet presAssocID="{98EC9877-018D-47D3-9BEF-833B5DB4E7A0}" presName="compNode" presStyleCnt="0"/>
      <dgm:spPr/>
    </dgm:pt>
    <dgm:pt modelId="{F40C2BD1-A1E3-4760-93F8-05D21219567A}" type="pres">
      <dgm:prSet presAssocID="{98EC9877-018D-47D3-9BEF-833B5DB4E7A0}" presName="iconBgRect" presStyleLbl="bgShp" presStyleIdx="2" presStyleCnt="4"/>
      <dgm:spPr>
        <a:prstGeom prst="round2DiagRect">
          <a:avLst>
            <a:gd name="adj1" fmla="val 29727"/>
            <a:gd name="adj2" fmla="val 0"/>
          </a:avLst>
        </a:prstGeom>
      </dgm:spPr>
    </dgm:pt>
    <dgm:pt modelId="{B1EF2F12-AF51-4E2D-8DC9-C0B14A606EDF}" type="pres">
      <dgm:prSet presAssocID="{98EC9877-018D-47D3-9BEF-833B5DB4E7A0}" presName="iconRect" presStyleLbl="node1" presStyleIdx="2" presStyleCnt="4"/>
      <dgm:spPr>
        <a:blipFill>
          <a:blip xmlns:r="http://schemas.openxmlformats.org/officeDocument/2006/relationships" r:embed="rId5" cstate="hq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omputer"/>
        </a:ext>
      </dgm:extLst>
    </dgm:pt>
    <dgm:pt modelId="{E22394ED-9E4D-47DF-8C66-7EF9265FA261}" type="pres">
      <dgm:prSet presAssocID="{98EC9877-018D-47D3-9BEF-833B5DB4E7A0}" presName="spaceRect" presStyleCnt="0"/>
      <dgm:spPr/>
    </dgm:pt>
    <dgm:pt modelId="{38498FFF-23BF-430C-A523-94074E97F0C4}" type="pres">
      <dgm:prSet presAssocID="{98EC9877-018D-47D3-9BEF-833B5DB4E7A0}" presName="textRect" presStyleLbl="revTx" presStyleIdx="2" presStyleCnt="4">
        <dgm:presLayoutVars>
          <dgm:chMax val="1"/>
          <dgm:chPref val="1"/>
        </dgm:presLayoutVars>
      </dgm:prSet>
      <dgm:spPr/>
    </dgm:pt>
    <dgm:pt modelId="{76F878A3-5D68-4101-93F5-C493658CFB31}" type="pres">
      <dgm:prSet presAssocID="{3057A66B-437B-4CB7-9FC9-0A4A70F6AE4E}" presName="sibTrans" presStyleCnt="0"/>
      <dgm:spPr/>
    </dgm:pt>
    <dgm:pt modelId="{F08432A6-BE3B-47F9-B2D0-4F1F96C18275}" type="pres">
      <dgm:prSet presAssocID="{FDD8D957-1C4D-488B-9648-2CFE3172D117}" presName="compNode" presStyleCnt="0"/>
      <dgm:spPr/>
    </dgm:pt>
    <dgm:pt modelId="{32370C2A-B7FE-48B7-815E-F19EF2BE01A9}" type="pres">
      <dgm:prSet presAssocID="{FDD8D957-1C4D-488B-9648-2CFE3172D117}" presName="iconBgRect" presStyleLbl="bgShp" presStyleIdx="3" presStyleCnt="4"/>
      <dgm:spPr>
        <a:prstGeom prst="round2DiagRect">
          <a:avLst>
            <a:gd name="adj1" fmla="val 29727"/>
            <a:gd name="adj2" fmla="val 0"/>
          </a:avLst>
        </a:prstGeom>
      </dgm:spPr>
    </dgm:pt>
    <dgm:pt modelId="{B1E2E519-0424-41DB-827A-3F30B2640FCA}" type="pres">
      <dgm:prSet presAssocID="{FDD8D957-1C4D-488B-9648-2CFE3172D117}"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Stopwatch"/>
        </a:ext>
      </dgm:extLst>
    </dgm:pt>
    <dgm:pt modelId="{B4496FCF-F6E8-460D-807F-6E627E63D3C6}" type="pres">
      <dgm:prSet presAssocID="{FDD8D957-1C4D-488B-9648-2CFE3172D117}" presName="spaceRect" presStyleCnt="0"/>
      <dgm:spPr/>
    </dgm:pt>
    <dgm:pt modelId="{33C406CE-84B0-4476-86BC-609B2733C0C2}" type="pres">
      <dgm:prSet presAssocID="{FDD8D957-1C4D-488B-9648-2CFE3172D117}" presName="textRect" presStyleLbl="revTx" presStyleIdx="3" presStyleCnt="4">
        <dgm:presLayoutVars>
          <dgm:chMax val="1"/>
          <dgm:chPref val="1"/>
        </dgm:presLayoutVars>
      </dgm:prSet>
      <dgm:spPr/>
    </dgm:pt>
  </dgm:ptLst>
  <dgm:cxnLst>
    <dgm:cxn modelId="{57C8D507-1A14-43F6-9D66-D3D1E221978B}" type="presOf" srcId="{711C5F35-90F4-475E-96D3-727C11ACDC16}" destId="{5D163C45-975B-4A94-8817-A1A8579DBBDD}" srcOrd="0" destOrd="0" presId="urn:microsoft.com/office/officeart/2018/5/layout/IconLeafLabelList"/>
    <dgm:cxn modelId="{786F0577-8FAE-4DE4-B331-4313CFC0600F}" type="presOf" srcId="{98EC9877-018D-47D3-9BEF-833B5DB4E7A0}" destId="{38498FFF-23BF-430C-A523-94074E97F0C4}" srcOrd="0" destOrd="0" presId="urn:microsoft.com/office/officeart/2018/5/layout/IconLeafLabelList"/>
    <dgm:cxn modelId="{BC6B107C-CE26-49BB-9A42-EC504348FE8E}" type="presOf" srcId="{E094132A-7729-4C2E-8D2E-7C9640F393F4}" destId="{69D98B48-8D84-464E-A393-E7C90439C2A9}" srcOrd="0" destOrd="0" presId="urn:microsoft.com/office/officeart/2018/5/layout/IconLeafLabelList"/>
    <dgm:cxn modelId="{58F0209C-19C5-46DD-B96F-C22FD4860205}" srcId="{BACF430D-D84A-4D81-A0AC-577E24FDA186}" destId="{FDD8D957-1C4D-488B-9648-2CFE3172D117}" srcOrd="3" destOrd="0" parTransId="{1CC6C7F3-2360-4ADD-A73A-B7D8926A964E}" sibTransId="{575BD755-F5BC-44CB-9023-BC2EEBA5048A}"/>
    <dgm:cxn modelId="{7034C7A4-E167-4262-8316-1877A734AC00}" type="presOf" srcId="{FDD8D957-1C4D-488B-9648-2CFE3172D117}" destId="{33C406CE-84B0-4476-86BC-609B2733C0C2}" srcOrd="0" destOrd="0" presId="urn:microsoft.com/office/officeart/2018/5/layout/IconLeafLabelList"/>
    <dgm:cxn modelId="{D91638C5-9499-4DF7-980F-B3C45AAF9C25}" srcId="{BACF430D-D84A-4D81-A0AC-577E24FDA186}" destId="{711C5F35-90F4-475E-96D3-727C11ACDC16}" srcOrd="0" destOrd="0" parTransId="{C3AA3296-AC20-4CC1-84E9-1BFD1A841230}" sibTransId="{C9FB1C7B-A5D4-4EB4-9987-DA9469196C64}"/>
    <dgm:cxn modelId="{402519C9-B269-450D-91D0-A68760FD2468}" srcId="{BACF430D-D84A-4D81-A0AC-577E24FDA186}" destId="{E094132A-7729-4C2E-8D2E-7C9640F393F4}" srcOrd="1" destOrd="0" parTransId="{ED5AB1FC-66E3-4C31-9A7F-5239530142A9}" sibTransId="{EF000DDB-80C4-452C-B31D-A946A43AEEFB}"/>
    <dgm:cxn modelId="{D6189EDD-4C9C-4173-9BDD-F52C4334E5C3}" type="presOf" srcId="{BACF430D-D84A-4D81-A0AC-577E24FDA186}" destId="{78F9F5A9-0C74-4A1A-8FD4-FC96FA3C4507}" srcOrd="0" destOrd="0" presId="urn:microsoft.com/office/officeart/2018/5/layout/IconLeafLabelList"/>
    <dgm:cxn modelId="{3B533DDF-3A6D-4D59-A27F-E68B98FE5FF9}" srcId="{BACF430D-D84A-4D81-A0AC-577E24FDA186}" destId="{98EC9877-018D-47D3-9BEF-833B5DB4E7A0}" srcOrd="2" destOrd="0" parTransId="{A68450E2-6CD4-4A3E-B637-9D7911E583F0}" sibTransId="{3057A66B-437B-4CB7-9FC9-0A4A70F6AE4E}"/>
    <dgm:cxn modelId="{AA6CA86A-3CE8-4682-A9CC-F77D762344AD}" type="presParOf" srcId="{78F9F5A9-0C74-4A1A-8FD4-FC96FA3C4507}" destId="{42095301-3024-4FA9-BA8E-45DAFAC0DB04}" srcOrd="0" destOrd="0" presId="urn:microsoft.com/office/officeart/2018/5/layout/IconLeafLabelList"/>
    <dgm:cxn modelId="{7F961732-911D-4003-807B-8B2BD8ACCAEC}" type="presParOf" srcId="{42095301-3024-4FA9-BA8E-45DAFAC0DB04}" destId="{87CE1778-EC1F-46D4-A52D-AC5DDAE99441}" srcOrd="0" destOrd="0" presId="urn:microsoft.com/office/officeart/2018/5/layout/IconLeafLabelList"/>
    <dgm:cxn modelId="{9CD600B0-6E64-491E-9060-E63780C4EA0B}" type="presParOf" srcId="{42095301-3024-4FA9-BA8E-45DAFAC0DB04}" destId="{0A5EED59-78AA-45C7-AF3F-C30A290635B4}" srcOrd="1" destOrd="0" presId="urn:microsoft.com/office/officeart/2018/5/layout/IconLeafLabelList"/>
    <dgm:cxn modelId="{4FD03C2B-13BE-4882-A1CD-31E1F0332F03}" type="presParOf" srcId="{42095301-3024-4FA9-BA8E-45DAFAC0DB04}" destId="{3358D2AD-1FCB-4078-8D03-A90A94423DD0}" srcOrd="2" destOrd="0" presId="urn:microsoft.com/office/officeart/2018/5/layout/IconLeafLabelList"/>
    <dgm:cxn modelId="{56F25601-A86B-4504-B975-DE7DA09ABDAE}" type="presParOf" srcId="{42095301-3024-4FA9-BA8E-45DAFAC0DB04}" destId="{5D163C45-975B-4A94-8817-A1A8579DBBDD}" srcOrd="3" destOrd="0" presId="urn:microsoft.com/office/officeart/2018/5/layout/IconLeafLabelList"/>
    <dgm:cxn modelId="{B39048A3-5C0B-439E-9F21-11199AAC861A}" type="presParOf" srcId="{78F9F5A9-0C74-4A1A-8FD4-FC96FA3C4507}" destId="{E34B7F69-715D-471A-900B-B0F347A89668}" srcOrd="1" destOrd="0" presId="urn:microsoft.com/office/officeart/2018/5/layout/IconLeafLabelList"/>
    <dgm:cxn modelId="{47242419-9A03-4FF6-81B7-09767BAA14E3}" type="presParOf" srcId="{78F9F5A9-0C74-4A1A-8FD4-FC96FA3C4507}" destId="{5B6C871D-F34F-4B49-80AE-6982BEEA2F03}" srcOrd="2" destOrd="0" presId="urn:microsoft.com/office/officeart/2018/5/layout/IconLeafLabelList"/>
    <dgm:cxn modelId="{F2FF5F3A-8E44-4BB4-AFEE-FDA1507F88E0}" type="presParOf" srcId="{5B6C871D-F34F-4B49-80AE-6982BEEA2F03}" destId="{CE6D8C59-FBC8-4B0A-A280-838FF131E1DA}" srcOrd="0" destOrd="0" presId="urn:microsoft.com/office/officeart/2018/5/layout/IconLeafLabelList"/>
    <dgm:cxn modelId="{BF5323A1-ED09-4312-9343-AF5009701884}" type="presParOf" srcId="{5B6C871D-F34F-4B49-80AE-6982BEEA2F03}" destId="{6F23B454-BDC8-4356-BB7B-270C8C22559D}" srcOrd="1" destOrd="0" presId="urn:microsoft.com/office/officeart/2018/5/layout/IconLeafLabelList"/>
    <dgm:cxn modelId="{E74A0254-B8FA-4BD9-8A83-A15E93AE20AA}" type="presParOf" srcId="{5B6C871D-F34F-4B49-80AE-6982BEEA2F03}" destId="{B8FB0931-6CC3-4A4D-8CBA-3EB871D48684}" srcOrd="2" destOrd="0" presId="urn:microsoft.com/office/officeart/2018/5/layout/IconLeafLabelList"/>
    <dgm:cxn modelId="{014176F9-6836-4205-85D1-4827F5515FA8}" type="presParOf" srcId="{5B6C871D-F34F-4B49-80AE-6982BEEA2F03}" destId="{69D98B48-8D84-464E-A393-E7C90439C2A9}" srcOrd="3" destOrd="0" presId="urn:microsoft.com/office/officeart/2018/5/layout/IconLeafLabelList"/>
    <dgm:cxn modelId="{6B5D2A54-09FF-4BDD-B30C-246F0CE74F49}" type="presParOf" srcId="{78F9F5A9-0C74-4A1A-8FD4-FC96FA3C4507}" destId="{29168C7A-2657-4F4E-8CAB-1F0B1B444EDC}" srcOrd="3" destOrd="0" presId="urn:microsoft.com/office/officeart/2018/5/layout/IconLeafLabelList"/>
    <dgm:cxn modelId="{1DE39F4B-C8D6-41F2-B9D8-44A94ED5569B}" type="presParOf" srcId="{78F9F5A9-0C74-4A1A-8FD4-FC96FA3C4507}" destId="{3204BAE2-25F6-4BDF-89A1-6E60D651EF7D}" srcOrd="4" destOrd="0" presId="urn:microsoft.com/office/officeart/2018/5/layout/IconLeafLabelList"/>
    <dgm:cxn modelId="{40BB553D-E63B-47B2-9731-04F903E86898}" type="presParOf" srcId="{3204BAE2-25F6-4BDF-89A1-6E60D651EF7D}" destId="{F40C2BD1-A1E3-4760-93F8-05D21219567A}" srcOrd="0" destOrd="0" presId="urn:microsoft.com/office/officeart/2018/5/layout/IconLeafLabelList"/>
    <dgm:cxn modelId="{6A5C8D96-D894-43D5-910F-60DDB0815D31}" type="presParOf" srcId="{3204BAE2-25F6-4BDF-89A1-6E60D651EF7D}" destId="{B1EF2F12-AF51-4E2D-8DC9-C0B14A606EDF}" srcOrd="1" destOrd="0" presId="urn:microsoft.com/office/officeart/2018/5/layout/IconLeafLabelList"/>
    <dgm:cxn modelId="{47870D02-17D6-454D-9BB9-1B575F480EA2}" type="presParOf" srcId="{3204BAE2-25F6-4BDF-89A1-6E60D651EF7D}" destId="{E22394ED-9E4D-47DF-8C66-7EF9265FA261}" srcOrd="2" destOrd="0" presId="urn:microsoft.com/office/officeart/2018/5/layout/IconLeafLabelList"/>
    <dgm:cxn modelId="{2E559A88-EE86-49AF-800B-5FC40F2CDF2D}" type="presParOf" srcId="{3204BAE2-25F6-4BDF-89A1-6E60D651EF7D}" destId="{38498FFF-23BF-430C-A523-94074E97F0C4}" srcOrd="3" destOrd="0" presId="urn:microsoft.com/office/officeart/2018/5/layout/IconLeafLabelList"/>
    <dgm:cxn modelId="{AEFC8A3D-87DD-47AA-AD3D-BF6BAF4A2341}" type="presParOf" srcId="{78F9F5A9-0C74-4A1A-8FD4-FC96FA3C4507}" destId="{76F878A3-5D68-4101-93F5-C493658CFB31}" srcOrd="5" destOrd="0" presId="urn:microsoft.com/office/officeart/2018/5/layout/IconLeafLabelList"/>
    <dgm:cxn modelId="{F4F19C26-7847-4E02-B77C-257E65896950}" type="presParOf" srcId="{78F9F5A9-0C74-4A1A-8FD4-FC96FA3C4507}" destId="{F08432A6-BE3B-47F9-B2D0-4F1F96C18275}" srcOrd="6" destOrd="0" presId="urn:microsoft.com/office/officeart/2018/5/layout/IconLeafLabelList"/>
    <dgm:cxn modelId="{F7A62664-11C0-4503-8189-44F55757EDC5}" type="presParOf" srcId="{F08432A6-BE3B-47F9-B2D0-4F1F96C18275}" destId="{32370C2A-B7FE-48B7-815E-F19EF2BE01A9}" srcOrd="0" destOrd="0" presId="urn:microsoft.com/office/officeart/2018/5/layout/IconLeafLabelList"/>
    <dgm:cxn modelId="{2D512CD0-CF2F-4B3E-AE97-111803E76D4A}" type="presParOf" srcId="{F08432A6-BE3B-47F9-B2D0-4F1F96C18275}" destId="{B1E2E519-0424-41DB-827A-3F30B2640FCA}" srcOrd="1" destOrd="0" presId="urn:microsoft.com/office/officeart/2018/5/layout/IconLeafLabelList"/>
    <dgm:cxn modelId="{CC620A54-2116-4F80-979A-B8D6BC44E5D3}" type="presParOf" srcId="{F08432A6-BE3B-47F9-B2D0-4F1F96C18275}" destId="{B4496FCF-F6E8-460D-807F-6E627E63D3C6}" srcOrd="2" destOrd="0" presId="urn:microsoft.com/office/officeart/2018/5/layout/IconLeafLabelList"/>
    <dgm:cxn modelId="{EAFE4943-7997-43E6-B462-806A5F24A097}" type="presParOf" srcId="{F08432A6-BE3B-47F9-B2D0-4F1F96C18275}" destId="{33C406CE-84B0-4476-86BC-609B2733C0C2}" srcOrd="3" destOrd="0" presId="urn:microsoft.com/office/officeart/2018/5/layout/IconLeaf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7CE1778-EC1F-46D4-A52D-AC5DDAE99441}">
      <dsp:nvSpPr>
        <dsp:cNvPr id="0" name=""/>
        <dsp:cNvSpPr/>
      </dsp:nvSpPr>
      <dsp:spPr>
        <a:xfrm>
          <a:off x="973190" y="986724"/>
          <a:ext cx="1264141" cy="1264141"/>
        </a:xfrm>
        <a:prstGeom prst="round2DiagRect">
          <a:avLst>
            <a:gd name="adj1" fmla="val 29727"/>
            <a:gd name="adj2" fmla="val 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A5EED59-78AA-45C7-AF3F-C30A290635B4}">
      <dsp:nvSpPr>
        <dsp:cNvPr id="0" name=""/>
        <dsp:cNvSpPr/>
      </dsp:nvSpPr>
      <dsp:spPr>
        <a:xfrm>
          <a:off x="1242597" y="1256131"/>
          <a:ext cx="725326" cy="725326"/>
        </a:xfrm>
        <a:prstGeom prst="rect">
          <a:avLst/>
        </a:prstGeom>
        <a:blipFill>
          <a:blip xmlns:r="http://schemas.openxmlformats.org/officeDocument/2006/relationships" r:embed="rId1" cstate="hqprint">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D163C45-975B-4A94-8817-A1A8579DBBDD}">
      <dsp:nvSpPr>
        <dsp:cNvPr id="0" name=""/>
        <dsp:cNvSpPr/>
      </dsp:nvSpPr>
      <dsp:spPr>
        <a:xfrm>
          <a:off x="569079" y="2644614"/>
          <a:ext cx="207236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90000"/>
            </a:lnSpc>
            <a:spcBef>
              <a:spcPct val="0"/>
            </a:spcBef>
            <a:spcAft>
              <a:spcPct val="35000"/>
            </a:spcAft>
            <a:buNone/>
            <a:defRPr cap="all"/>
          </a:pPr>
          <a:r>
            <a:rPr lang="en-IN" sz="1300" kern="1200"/>
            <a:t>Managing Smart Devices in Virtual Environments</a:t>
          </a:r>
          <a:endParaRPr lang="en-US" sz="1300" kern="1200"/>
        </a:p>
      </dsp:txBody>
      <dsp:txXfrm>
        <a:off x="569079" y="2644614"/>
        <a:ext cx="2072362" cy="720000"/>
      </dsp:txXfrm>
    </dsp:sp>
    <dsp:sp modelId="{CE6D8C59-FBC8-4B0A-A280-838FF131E1DA}">
      <dsp:nvSpPr>
        <dsp:cNvPr id="0" name=""/>
        <dsp:cNvSpPr/>
      </dsp:nvSpPr>
      <dsp:spPr>
        <a:xfrm>
          <a:off x="3408216" y="986724"/>
          <a:ext cx="1264141" cy="1264141"/>
        </a:xfrm>
        <a:prstGeom prst="round2DiagRect">
          <a:avLst>
            <a:gd name="adj1" fmla="val 29727"/>
            <a:gd name="adj2" fmla="val 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F23B454-BDC8-4356-BB7B-270C8C22559D}">
      <dsp:nvSpPr>
        <dsp:cNvPr id="0" name=""/>
        <dsp:cNvSpPr/>
      </dsp:nvSpPr>
      <dsp:spPr>
        <a:xfrm>
          <a:off x="3677623" y="1256131"/>
          <a:ext cx="725326" cy="72532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9D98B48-8D84-464E-A393-E7C90439C2A9}">
      <dsp:nvSpPr>
        <dsp:cNvPr id="0" name=""/>
        <dsp:cNvSpPr/>
      </dsp:nvSpPr>
      <dsp:spPr>
        <a:xfrm>
          <a:off x="3004105" y="2644614"/>
          <a:ext cx="207236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90000"/>
            </a:lnSpc>
            <a:spcBef>
              <a:spcPct val="0"/>
            </a:spcBef>
            <a:spcAft>
              <a:spcPct val="35000"/>
            </a:spcAft>
            <a:buNone/>
            <a:defRPr cap="all"/>
          </a:pPr>
          <a:r>
            <a:rPr lang="en-IN" sz="1300" kern="1200"/>
            <a:t>Managing Smart Devices in Human User-Centred Environments</a:t>
          </a:r>
          <a:endParaRPr lang="en-US" sz="1300" kern="1200"/>
        </a:p>
      </dsp:txBody>
      <dsp:txXfrm>
        <a:off x="3004105" y="2644614"/>
        <a:ext cx="2072362" cy="720000"/>
      </dsp:txXfrm>
    </dsp:sp>
    <dsp:sp modelId="{F40C2BD1-A1E3-4760-93F8-05D21219567A}">
      <dsp:nvSpPr>
        <dsp:cNvPr id="0" name=""/>
        <dsp:cNvSpPr/>
      </dsp:nvSpPr>
      <dsp:spPr>
        <a:xfrm>
          <a:off x="5843242" y="986724"/>
          <a:ext cx="1264141" cy="1264141"/>
        </a:xfrm>
        <a:prstGeom prst="round2DiagRect">
          <a:avLst>
            <a:gd name="adj1" fmla="val 29727"/>
            <a:gd name="adj2" fmla="val 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1EF2F12-AF51-4E2D-8DC9-C0B14A606EDF}">
      <dsp:nvSpPr>
        <dsp:cNvPr id="0" name=""/>
        <dsp:cNvSpPr/>
      </dsp:nvSpPr>
      <dsp:spPr>
        <a:xfrm>
          <a:off x="6112649" y="1256131"/>
          <a:ext cx="725326" cy="725326"/>
        </a:xfrm>
        <a:prstGeom prst="rect">
          <a:avLst/>
        </a:prstGeom>
        <a:blipFill>
          <a:blip xmlns:r="http://schemas.openxmlformats.org/officeDocument/2006/relationships" r:embed="rId5" cstate="hq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8498FFF-23BF-430C-A523-94074E97F0C4}">
      <dsp:nvSpPr>
        <dsp:cNvPr id="0" name=""/>
        <dsp:cNvSpPr/>
      </dsp:nvSpPr>
      <dsp:spPr>
        <a:xfrm>
          <a:off x="5439131" y="2644614"/>
          <a:ext cx="207236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90000"/>
            </a:lnSpc>
            <a:spcBef>
              <a:spcPct val="0"/>
            </a:spcBef>
            <a:spcAft>
              <a:spcPct val="35000"/>
            </a:spcAft>
            <a:buNone/>
            <a:defRPr cap="all"/>
          </a:pPr>
          <a:r>
            <a:rPr lang="en-IN" sz="1300" kern="1200"/>
            <a:t>Managing Smart Devices in Physical Environment</a:t>
          </a:r>
          <a:endParaRPr lang="en-US" sz="1300" kern="1200"/>
        </a:p>
      </dsp:txBody>
      <dsp:txXfrm>
        <a:off x="5439131" y="2644614"/>
        <a:ext cx="2072362" cy="720000"/>
      </dsp:txXfrm>
    </dsp:sp>
    <dsp:sp modelId="{32370C2A-B7FE-48B7-815E-F19EF2BE01A9}">
      <dsp:nvSpPr>
        <dsp:cNvPr id="0" name=""/>
        <dsp:cNvSpPr/>
      </dsp:nvSpPr>
      <dsp:spPr>
        <a:xfrm>
          <a:off x="8278268" y="986724"/>
          <a:ext cx="1264141" cy="1264141"/>
        </a:xfrm>
        <a:prstGeom prst="round2DiagRect">
          <a:avLst>
            <a:gd name="adj1" fmla="val 29727"/>
            <a:gd name="adj2" fmla="val 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1E2E519-0424-41DB-827A-3F30B2640FCA}">
      <dsp:nvSpPr>
        <dsp:cNvPr id="0" name=""/>
        <dsp:cNvSpPr/>
      </dsp:nvSpPr>
      <dsp:spPr>
        <a:xfrm>
          <a:off x="8547675" y="1256131"/>
          <a:ext cx="725326" cy="72532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3C406CE-84B0-4476-86BC-609B2733C0C2}">
      <dsp:nvSpPr>
        <dsp:cNvPr id="0" name=""/>
        <dsp:cNvSpPr/>
      </dsp:nvSpPr>
      <dsp:spPr>
        <a:xfrm>
          <a:off x="7874157" y="2644614"/>
          <a:ext cx="207236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90000"/>
            </a:lnSpc>
            <a:spcBef>
              <a:spcPct val="0"/>
            </a:spcBef>
            <a:spcAft>
              <a:spcPct val="35000"/>
            </a:spcAft>
            <a:buNone/>
            <a:defRPr cap="all"/>
          </a:pPr>
          <a:r>
            <a:rPr lang="en-IN" sz="1300" kern="1200"/>
            <a:t>Duration: 10 Hours</a:t>
          </a:r>
          <a:endParaRPr lang="en-US" sz="1300" kern="1200"/>
        </a:p>
      </dsp:txBody>
      <dsp:txXfrm>
        <a:off x="7874157" y="2644614"/>
        <a:ext cx="2072362" cy="720000"/>
      </dsp:txXfrm>
    </dsp:sp>
  </dsp:spTree>
</dsp:drawing>
</file>

<file path=ppt/diagrams/layout1.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E6E7D1-778F-092C-CF77-29398DF4319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F440DC0-4AC8-E118-6087-8F92128BB4B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C2FF9B1-4209-483B-9914-18546BF86324}"/>
              </a:ext>
            </a:extLst>
          </p:cNvPr>
          <p:cNvSpPr>
            <a:spLocks noGrp="1"/>
          </p:cNvSpPr>
          <p:nvPr>
            <p:ph type="dt" sz="half" idx="10"/>
          </p:nvPr>
        </p:nvSpPr>
        <p:spPr/>
        <p:txBody>
          <a:bodyPr/>
          <a:lstStyle/>
          <a:p>
            <a:fld id="{081A2CEF-E8F6-4881-B8A3-B6181F3AC383}" type="datetimeFigureOut">
              <a:rPr lang="en-IN" smtClean="0"/>
              <a:t>23-04-2024</a:t>
            </a:fld>
            <a:endParaRPr lang="en-IN"/>
          </a:p>
        </p:txBody>
      </p:sp>
      <p:sp>
        <p:nvSpPr>
          <p:cNvPr id="5" name="Footer Placeholder 4">
            <a:extLst>
              <a:ext uri="{FF2B5EF4-FFF2-40B4-BE49-F238E27FC236}">
                <a16:creationId xmlns:a16="http://schemas.microsoft.com/office/drawing/2014/main" id="{074E8F2A-B894-65A9-3B63-FE7FB8CD256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2A55E0C-1BB6-EF7B-F26D-D0EE09B153A6}"/>
              </a:ext>
            </a:extLst>
          </p:cNvPr>
          <p:cNvSpPr>
            <a:spLocks noGrp="1"/>
          </p:cNvSpPr>
          <p:nvPr>
            <p:ph type="sldNum" sz="quarter" idx="12"/>
          </p:nvPr>
        </p:nvSpPr>
        <p:spPr/>
        <p:txBody>
          <a:bodyPr/>
          <a:lstStyle/>
          <a:p>
            <a:fld id="{F4AA38B9-4915-4D61-AA75-696F27995EFC}" type="slidenum">
              <a:rPr lang="en-IN" smtClean="0"/>
              <a:t>‹#›</a:t>
            </a:fld>
            <a:endParaRPr lang="en-IN"/>
          </a:p>
        </p:txBody>
      </p:sp>
    </p:spTree>
    <p:extLst>
      <p:ext uri="{BB962C8B-B14F-4D97-AF65-F5344CB8AC3E}">
        <p14:creationId xmlns:p14="http://schemas.microsoft.com/office/powerpoint/2010/main" val="18224242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3A1E03-C11E-4655-7045-35F8859B969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028B144-AFBA-18F3-77F7-A113A2D1039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473C892-70F8-9228-0714-CA9B1FCCCA67}"/>
              </a:ext>
            </a:extLst>
          </p:cNvPr>
          <p:cNvSpPr>
            <a:spLocks noGrp="1"/>
          </p:cNvSpPr>
          <p:nvPr>
            <p:ph type="dt" sz="half" idx="10"/>
          </p:nvPr>
        </p:nvSpPr>
        <p:spPr/>
        <p:txBody>
          <a:bodyPr/>
          <a:lstStyle/>
          <a:p>
            <a:fld id="{081A2CEF-E8F6-4881-B8A3-B6181F3AC383}" type="datetimeFigureOut">
              <a:rPr lang="en-IN" smtClean="0"/>
              <a:t>23-04-2024</a:t>
            </a:fld>
            <a:endParaRPr lang="en-IN"/>
          </a:p>
        </p:txBody>
      </p:sp>
      <p:sp>
        <p:nvSpPr>
          <p:cNvPr id="5" name="Footer Placeholder 4">
            <a:extLst>
              <a:ext uri="{FF2B5EF4-FFF2-40B4-BE49-F238E27FC236}">
                <a16:creationId xmlns:a16="http://schemas.microsoft.com/office/drawing/2014/main" id="{C701168E-3FE7-C232-9EC4-7325EA74C62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000EF4D-DE59-3E2B-825C-E8749939BE10}"/>
              </a:ext>
            </a:extLst>
          </p:cNvPr>
          <p:cNvSpPr>
            <a:spLocks noGrp="1"/>
          </p:cNvSpPr>
          <p:nvPr>
            <p:ph type="sldNum" sz="quarter" idx="12"/>
          </p:nvPr>
        </p:nvSpPr>
        <p:spPr/>
        <p:txBody>
          <a:bodyPr/>
          <a:lstStyle/>
          <a:p>
            <a:fld id="{F4AA38B9-4915-4D61-AA75-696F27995EFC}" type="slidenum">
              <a:rPr lang="en-IN" smtClean="0"/>
              <a:t>‹#›</a:t>
            </a:fld>
            <a:endParaRPr lang="en-IN"/>
          </a:p>
        </p:txBody>
      </p:sp>
    </p:spTree>
    <p:extLst>
      <p:ext uri="{BB962C8B-B14F-4D97-AF65-F5344CB8AC3E}">
        <p14:creationId xmlns:p14="http://schemas.microsoft.com/office/powerpoint/2010/main" val="33490241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85D3255-DEEB-D070-8DD0-F67EED1E9C3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43029B6-D521-83B8-49B9-54C97BA91A2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29C7732-60CA-2B7A-0037-DFE83AA46130}"/>
              </a:ext>
            </a:extLst>
          </p:cNvPr>
          <p:cNvSpPr>
            <a:spLocks noGrp="1"/>
          </p:cNvSpPr>
          <p:nvPr>
            <p:ph type="dt" sz="half" idx="10"/>
          </p:nvPr>
        </p:nvSpPr>
        <p:spPr/>
        <p:txBody>
          <a:bodyPr/>
          <a:lstStyle/>
          <a:p>
            <a:fld id="{081A2CEF-E8F6-4881-B8A3-B6181F3AC383}" type="datetimeFigureOut">
              <a:rPr lang="en-IN" smtClean="0"/>
              <a:t>23-04-2024</a:t>
            </a:fld>
            <a:endParaRPr lang="en-IN"/>
          </a:p>
        </p:txBody>
      </p:sp>
      <p:sp>
        <p:nvSpPr>
          <p:cNvPr id="5" name="Footer Placeholder 4">
            <a:extLst>
              <a:ext uri="{FF2B5EF4-FFF2-40B4-BE49-F238E27FC236}">
                <a16:creationId xmlns:a16="http://schemas.microsoft.com/office/drawing/2014/main" id="{8D7DC295-6C66-B6AF-0C89-BFE3DFE4491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157E7C5-F5C4-AA14-345E-4019E63EE11C}"/>
              </a:ext>
            </a:extLst>
          </p:cNvPr>
          <p:cNvSpPr>
            <a:spLocks noGrp="1"/>
          </p:cNvSpPr>
          <p:nvPr>
            <p:ph type="sldNum" sz="quarter" idx="12"/>
          </p:nvPr>
        </p:nvSpPr>
        <p:spPr/>
        <p:txBody>
          <a:bodyPr/>
          <a:lstStyle/>
          <a:p>
            <a:fld id="{F4AA38B9-4915-4D61-AA75-696F27995EFC}" type="slidenum">
              <a:rPr lang="en-IN" smtClean="0"/>
              <a:t>‹#›</a:t>
            </a:fld>
            <a:endParaRPr lang="en-IN"/>
          </a:p>
        </p:txBody>
      </p:sp>
    </p:spTree>
    <p:extLst>
      <p:ext uri="{BB962C8B-B14F-4D97-AF65-F5344CB8AC3E}">
        <p14:creationId xmlns:p14="http://schemas.microsoft.com/office/powerpoint/2010/main" val="28623049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86E38-B587-3B5C-CF73-3E7DEB15D30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2B3222D-BF6E-6BFA-0659-93C35537ECE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63F132C-723C-910E-0480-7B5FD0FDAA01}"/>
              </a:ext>
            </a:extLst>
          </p:cNvPr>
          <p:cNvSpPr>
            <a:spLocks noGrp="1"/>
          </p:cNvSpPr>
          <p:nvPr>
            <p:ph type="dt" sz="half" idx="10"/>
          </p:nvPr>
        </p:nvSpPr>
        <p:spPr/>
        <p:txBody>
          <a:bodyPr/>
          <a:lstStyle/>
          <a:p>
            <a:fld id="{081A2CEF-E8F6-4881-B8A3-B6181F3AC383}" type="datetimeFigureOut">
              <a:rPr lang="en-IN" smtClean="0"/>
              <a:t>23-04-2024</a:t>
            </a:fld>
            <a:endParaRPr lang="en-IN"/>
          </a:p>
        </p:txBody>
      </p:sp>
      <p:sp>
        <p:nvSpPr>
          <p:cNvPr id="5" name="Footer Placeholder 4">
            <a:extLst>
              <a:ext uri="{FF2B5EF4-FFF2-40B4-BE49-F238E27FC236}">
                <a16:creationId xmlns:a16="http://schemas.microsoft.com/office/drawing/2014/main" id="{EA87D8A2-F675-BCF8-4F14-C01EE16FEB3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522E4C1-0C89-38A4-8375-531B08DBE2DA}"/>
              </a:ext>
            </a:extLst>
          </p:cNvPr>
          <p:cNvSpPr>
            <a:spLocks noGrp="1"/>
          </p:cNvSpPr>
          <p:nvPr>
            <p:ph type="sldNum" sz="quarter" idx="12"/>
          </p:nvPr>
        </p:nvSpPr>
        <p:spPr/>
        <p:txBody>
          <a:bodyPr/>
          <a:lstStyle/>
          <a:p>
            <a:fld id="{F4AA38B9-4915-4D61-AA75-696F27995EFC}" type="slidenum">
              <a:rPr lang="en-IN" smtClean="0"/>
              <a:t>‹#›</a:t>
            </a:fld>
            <a:endParaRPr lang="en-IN"/>
          </a:p>
        </p:txBody>
      </p:sp>
    </p:spTree>
    <p:extLst>
      <p:ext uri="{BB962C8B-B14F-4D97-AF65-F5344CB8AC3E}">
        <p14:creationId xmlns:p14="http://schemas.microsoft.com/office/powerpoint/2010/main" val="25820471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454DA0-244B-3D27-91CA-95BCF4366B1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9301026-B600-BA21-665D-5EB331D5DFBE}"/>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5778975-3632-ECF4-644D-EEFAF195E150}"/>
              </a:ext>
            </a:extLst>
          </p:cNvPr>
          <p:cNvSpPr>
            <a:spLocks noGrp="1"/>
          </p:cNvSpPr>
          <p:nvPr>
            <p:ph type="dt" sz="half" idx="10"/>
          </p:nvPr>
        </p:nvSpPr>
        <p:spPr/>
        <p:txBody>
          <a:bodyPr/>
          <a:lstStyle/>
          <a:p>
            <a:fld id="{081A2CEF-E8F6-4881-B8A3-B6181F3AC383}" type="datetimeFigureOut">
              <a:rPr lang="en-IN" smtClean="0"/>
              <a:t>23-04-2024</a:t>
            </a:fld>
            <a:endParaRPr lang="en-IN"/>
          </a:p>
        </p:txBody>
      </p:sp>
      <p:sp>
        <p:nvSpPr>
          <p:cNvPr id="5" name="Footer Placeholder 4">
            <a:extLst>
              <a:ext uri="{FF2B5EF4-FFF2-40B4-BE49-F238E27FC236}">
                <a16:creationId xmlns:a16="http://schemas.microsoft.com/office/drawing/2014/main" id="{F8BD61BB-C023-1E7B-0866-5B94AD0E05C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0BEDB6A-3A03-B8EC-9438-A9E10A3DA20A}"/>
              </a:ext>
            </a:extLst>
          </p:cNvPr>
          <p:cNvSpPr>
            <a:spLocks noGrp="1"/>
          </p:cNvSpPr>
          <p:nvPr>
            <p:ph type="sldNum" sz="quarter" idx="12"/>
          </p:nvPr>
        </p:nvSpPr>
        <p:spPr/>
        <p:txBody>
          <a:bodyPr/>
          <a:lstStyle/>
          <a:p>
            <a:fld id="{F4AA38B9-4915-4D61-AA75-696F27995EFC}" type="slidenum">
              <a:rPr lang="en-IN" smtClean="0"/>
              <a:t>‹#›</a:t>
            </a:fld>
            <a:endParaRPr lang="en-IN"/>
          </a:p>
        </p:txBody>
      </p:sp>
    </p:spTree>
    <p:extLst>
      <p:ext uri="{BB962C8B-B14F-4D97-AF65-F5344CB8AC3E}">
        <p14:creationId xmlns:p14="http://schemas.microsoft.com/office/powerpoint/2010/main" val="33071756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57F2F0-D0F8-159D-2618-791127BD564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502E29A-8693-99C9-4D40-6D5A8C225C3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075EE7D-8BBB-655E-8C96-57D39D74DB5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26BE69A-291A-2014-3C28-CF6F57C0CC2A}"/>
              </a:ext>
            </a:extLst>
          </p:cNvPr>
          <p:cNvSpPr>
            <a:spLocks noGrp="1"/>
          </p:cNvSpPr>
          <p:nvPr>
            <p:ph type="dt" sz="half" idx="10"/>
          </p:nvPr>
        </p:nvSpPr>
        <p:spPr/>
        <p:txBody>
          <a:bodyPr/>
          <a:lstStyle/>
          <a:p>
            <a:fld id="{081A2CEF-E8F6-4881-B8A3-B6181F3AC383}" type="datetimeFigureOut">
              <a:rPr lang="en-IN" smtClean="0"/>
              <a:t>23-04-2024</a:t>
            </a:fld>
            <a:endParaRPr lang="en-IN"/>
          </a:p>
        </p:txBody>
      </p:sp>
      <p:sp>
        <p:nvSpPr>
          <p:cNvPr id="6" name="Footer Placeholder 5">
            <a:extLst>
              <a:ext uri="{FF2B5EF4-FFF2-40B4-BE49-F238E27FC236}">
                <a16:creationId xmlns:a16="http://schemas.microsoft.com/office/drawing/2014/main" id="{0C37561B-32A2-DA9F-038A-C94B1CF4173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549056C-E794-FC6A-F5F2-440EC7668502}"/>
              </a:ext>
            </a:extLst>
          </p:cNvPr>
          <p:cNvSpPr>
            <a:spLocks noGrp="1"/>
          </p:cNvSpPr>
          <p:nvPr>
            <p:ph type="sldNum" sz="quarter" idx="12"/>
          </p:nvPr>
        </p:nvSpPr>
        <p:spPr/>
        <p:txBody>
          <a:bodyPr/>
          <a:lstStyle/>
          <a:p>
            <a:fld id="{F4AA38B9-4915-4D61-AA75-696F27995EFC}" type="slidenum">
              <a:rPr lang="en-IN" smtClean="0"/>
              <a:t>‹#›</a:t>
            </a:fld>
            <a:endParaRPr lang="en-IN"/>
          </a:p>
        </p:txBody>
      </p:sp>
    </p:spTree>
    <p:extLst>
      <p:ext uri="{BB962C8B-B14F-4D97-AF65-F5344CB8AC3E}">
        <p14:creationId xmlns:p14="http://schemas.microsoft.com/office/powerpoint/2010/main" val="22614300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EAC755-347B-6011-B7B9-AF4BBD063CB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EB40E77-1374-60D3-BE9A-6803533B4A4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FCAF421-75E6-C16F-E26F-E76FD5FF826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B3A1F07-3CCE-A819-FF91-5A06506DA06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EEE68A5-DCD7-9BBE-C08C-F7A5F02D04B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71C973B-B385-F20A-749C-D47C960216DF}"/>
              </a:ext>
            </a:extLst>
          </p:cNvPr>
          <p:cNvSpPr>
            <a:spLocks noGrp="1"/>
          </p:cNvSpPr>
          <p:nvPr>
            <p:ph type="dt" sz="half" idx="10"/>
          </p:nvPr>
        </p:nvSpPr>
        <p:spPr/>
        <p:txBody>
          <a:bodyPr/>
          <a:lstStyle/>
          <a:p>
            <a:fld id="{081A2CEF-E8F6-4881-B8A3-B6181F3AC383}" type="datetimeFigureOut">
              <a:rPr lang="en-IN" smtClean="0"/>
              <a:t>23-04-2024</a:t>
            </a:fld>
            <a:endParaRPr lang="en-IN"/>
          </a:p>
        </p:txBody>
      </p:sp>
      <p:sp>
        <p:nvSpPr>
          <p:cNvPr id="8" name="Footer Placeholder 7">
            <a:extLst>
              <a:ext uri="{FF2B5EF4-FFF2-40B4-BE49-F238E27FC236}">
                <a16:creationId xmlns:a16="http://schemas.microsoft.com/office/drawing/2014/main" id="{80D9C0F6-9BF7-F2D5-E47B-9AB68EC6FA6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048AEFD-91D1-38D1-71EE-599EBE144297}"/>
              </a:ext>
            </a:extLst>
          </p:cNvPr>
          <p:cNvSpPr>
            <a:spLocks noGrp="1"/>
          </p:cNvSpPr>
          <p:nvPr>
            <p:ph type="sldNum" sz="quarter" idx="12"/>
          </p:nvPr>
        </p:nvSpPr>
        <p:spPr/>
        <p:txBody>
          <a:bodyPr/>
          <a:lstStyle/>
          <a:p>
            <a:fld id="{F4AA38B9-4915-4D61-AA75-696F27995EFC}" type="slidenum">
              <a:rPr lang="en-IN" smtClean="0"/>
              <a:t>‹#›</a:t>
            </a:fld>
            <a:endParaRPr lang="en-IN"/>
          </a:p>
        </p:txBody>
      </p:sp>
    </p:spTree>
    <p:extLst>
      <p:ext uri="{BB962C8B-B14F-4D97-AF65-F5344CB8AC3E}">
        <p14:creationId xmlns:p14="http://schemas.microsoft.com/office/powerpoint/2010/main" val="29778903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2A82F3-A330-F554-C95A-EE114C6BF55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A810869-016C-64DA-7AB9-2A8B54F1D6B3}"/>
              </a:ext>
            </a:extLst>
          </p:cNvPr>
          <p:cNvSpPr>
            <a:spLocks noGrp="1"/>
          </p:cNvSpPr>
          <p:nvPr>
            <p:ph type="dt" sz="half" idx="10"/>
          </p:nvPr>
        </p:nvSpPr>
        <p:spPr/>
        <p:txBody>
          <a:bodyPr/>
          <a:lstStyle/>
          <a:p>
            <a:fld id="{081A2CEF-E8F6-4881-B8A3-B6181F3AC383}" type="datetimeFigureOut">
              <a:rPr lang="en-IN" smtClean="0"/>
              <a:t>23-04-2024</a:t>
            </a:fld>
            <a:endParaRPr lang="en-IN"/>
          </a:p>
        </p:txBody>
      </p:sp>
      <p:sp>
        <p:nvSpPr>
          <p:cNvPr id="4" name="Footer Placeholder 3">
            <a:extLst>
              <a:ext uri="{FF2B5EF4-FFF2-40B4-BE49-F238E27FC236}">
                <a16:creationId xmlns:a16="http://schemas.microsoft.com/office/drawing/2014/main" id="{7AE5B846-7D85-4597-8716-9A00E7C2FCC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A4F515A-B65D-EBFC-AE7C-6F69A9D6CB5F}"/>
              </a:ext>
            </a:extLst>
          </p:cNvPr>
          <p:cNvSpPr>
            <a:spLocks noGrp="1"/>
          </p:cNvSpPr>
          <p:nvPr>
            <p:ph type="sldNum" sz="quarter" idx="12"/>
          </p:nvPr>
        </p:nvSpPr>
        <p:spPr/>
        <p:txBody>
          <a:bodyPr/>
          <a:lstStyle/>
          <a:p>
            <a:fld id="{F4AA38B9-4915-4D61-AA75-696F27995EFC}" type="slidenum">
              <a:rPr lang="en-IN" smtClean="0"/>
              <a:t>‹#›</a:t>
            </a:fld>
            <a:endParaRPr lang="en-IN"/>
          </a:p>
        </p:txBody>
      </p:sp>
    </p:spTree>
    <p:extLst>
      <p:ext uri="{BB962C8B-B14F-4D97-AF65-F5344CB8AC3E}">
        <p14:creationId xmlns:p14="http://schemas.microsoft.com/office/powerpoint/2010/main" val="25031325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3CEB3EC-F88E-C2DF-C4EA-55FF4AF77350}"/>
              </a:ext>
            </a:extLst>
          </p:cNvPr>
          <p:cNvSpPr>
            <a:spLocks noGrp="1"/>
          </p:cNvSpPr>
          <p:nvPr>
            <p:ph type="dt" sz="half" idx="10"/>
          </p:nvPr>
        </p:nvSpPr>
        <p:spPr/>
        <p:txBody>
          <a:bodyPr/>
          <a:lstStyle/>
          <a:p>
            <a:fld id="{081A2CEF-E8F6-4881-B8A3-B6181F3AC383}" type="datetimeFigureOut">
              <a:rPr lang="en-IN" smtClean="0"/>
              <a:t>23-04-2024</a:t>
            </a:fld>
            <a:endParaRPr lang="en-IN"/>
          </a:p>
        </p:txBody>
      </p:sp>
      <p:sp>
        <p:nvSpPr>
          <p:cNvPr id="3" name="Footer Placeholder 2">
            <a:extLst>
              <a:ext uri="{FF2B5EF4-FFF2-40B4-BE49-F238E27FC236}">
                <a16:creationId xmlns:a16="http://schemas.microsoft.com/office/drawing/2014/main" id="{46F706C1-121B-9646-2453-9FC1F9EA96A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A6F7F21A-A6DF-59F5-3156-CD0E01E784A5}"/>
              </a:ext>
            </a:extLst>
          </p:cNvPr>
          <p:cNvSpPr>
            <a:spLocks noGrp="1"/>
          </p:cNvSpPr>
          <p:nvPr>
            <p:ph type="sldNum" sz="quarter" idx="12"/>
          </p:nvPr>
        </p:nvSpPr>
        <p:spPr/>
        <p:txBody>
          <a:bodyPr/>
          <a:lstStyle/>
          <a:p>
            <a:fld id="{F4AA38B9-4915-4D61-AA75-696F27995EFC}" type="slidenum">
              <a:rPr lang="en-IN" smtClean="0"/>
              <a:t>‹#›</a:t>
            </a:fld>
            <a:endParaRPr lang="en-IN"/>
          </a:p>
        </p:txBody>
      </p:sp>
    </p:spTree>
    <p:extLst>
      <p:ext uri="{BB962C8B-B14F-4D97-AF65-F5344CB8AC3E}">
        <p14:creationId xmlns:p14="http://schemas.microsoft.com/office/powerpoint/2010/main" val="1345572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EEF2E1-9CF0-64D6-B723-FB79419096B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67B130A-5736-E998-FD60-D91E4400FB2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352C3D0-C707-C35C-2CF5-7F6241E69C8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24373EE-6A13-D065-26AC-8697DC6D790D}"/>
              </a:ext>
            </a:extLst>
          </p:cNvPr>
          <p:cNvSpPr>
            <a:spLocks noGrp="1"/>
          </p:cNvSpPr>
          <p:nvPr>
            <p:ph type="dt" sz="half" idx="10"/>
          </p:nvPr>
        </p:nvSpPr>
        <p:spPr/>
        <p:txBody>
          <a:bodyPr/>
          <a:lstStyle/>
          <a:p>
            <a:fld id="{081A2CEF-E8F6-4881-B8A3-B6181F3AC383}" type="datetimeFigureOut">
              <a:rPr lang="en-IN" smtClean="0"/>
              <a:t>23-04-2024</a:t>
            </a:fld>
            <a:endParaRPr lang="en-IN"/>
          </a:p>
        </p:txBody>
      </p:sp>
      <p:sp>
        <p:nvSpPr>
          <p:cNvPr id="6" name="Footer Placeholder 5">
            <a:extLst>
              <a:ext uri="{FF2B5EF4-FFF2-40B4-BE49-F238E27FC236}">
                <a16:creationId xmlns:a16="http://schemas.microsoft.com/office/drawing/2014/main" id="{54905359-BC9C-6F9E-A748-3EF8F8058B3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6BD4B63-4816-0038-2FBF-7A39EE52844A}"/>
              </a:ext>
            </a:extLst>
          </p:cNvPr>
          <p:cNvSpPr>
            <a:spLocks noGrp="1"/>
          </p:cNvSpPr>
          <p:nvPr>
            <p:ph type="sldNum" sz="quarter" idx="12"/>
          </p:nvPr>
        </p:nvSpPr>
        <p:spPr/>
        <p:txBody>
          <a:bodyPr/>
          <a:lstStyle/>
          <a:p>
            <a:fld id="{F4AA38B9-4915-4D61-AA75-696F27995EFC}" type="slidenum">
              <a:rPr lang="en-IN" smtClean="0"/>
              <a:t>‹#›</a:t>
            </a:fld>
            <a:endParaRPr lang="en-IN"/>
          </a:p>
        </p:txBody>
      </p:sp>
    </p:spTree>
    <p:extLst>
      <p:ext uri="{BB962C8B-B14F-4D97-AF65-F5344CB8AC3E}">
        <p14:creationId xmlns:p14="http://schemas.microsoft.com/office/powerpoint/2010/main" val="3242639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268552-6EE2-147C-70C5-5D6BF76D3DC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AD62250-00EB-DAB0-37BB-BD1BBC5B290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AD49F1A-EC93-8758-0214-C0ACBC0CB73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6F6D9E6-07B1-7E5E-CD90-1301CA70C1C7}"/>
              </a:ext>
            </a:extLst>
          </p:cNvPr>
          <p:cNvSpPr>
            <a:spLocks noGrp="1"/>
          </p:cNvSpPr>
          <p:nvPr>
            <p:ph type="dt" sz="half" idx="10"/>
          </p:nvPr>
        </p:nvSpPr>
        <p:spPr/>
        <p:txBody>
          <a:bodyPr/>
          <a:lstStyle/>
          <a:p>
            <a:fld id="{081A2CEF-E8F6-4881-B8A3-B6181F3AC383}" type="datetimeFigureOut">
              <a:rPr lang="en-IN" smtClean="0"/>
              <a:t>23-04-2024</a:t>
            </a:fld>
            <a:endParaRPr lang="en-IN"/>
          </a:p>
        </p:txBody>
      </p:sp>
      <p:sp>
        <p:nvSpPr>
          <p:cNvPr id="6" name="Footer Placeholder 5">
            <a:extLst>
              <a:ext uri="{FF2B5EF4-FFF2-40B4-BE49-F238E27FC236}">
                <a16:creationId xmlns:a16="http://schemas.microsoft.com/office/drawing/2014/main" id="{CB8DC3B5-913D-508B-CA56-77B6D890903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9EA9E64-E68D-7580-DAF0-C29407AD5F94}"/>
              </a:ext>
            </a:extLst>
          </p:cNvPr>
          <p:cNvSpPr>
            <a:spLocks noGrp="1"/>
          </p:cNvSpPr>
          <p:nvPr>
            <p:ph type="sldNum" sz="quarter" idx="12"/>
          </p:nvPr>
        </p:nvSpPr>
        <p:spPr/>
        <p:txBody>
          <a:bodyPr/>
          <a:lstStyle/>
          <a:p>
            <a:fld id="{F4AA38B9-4915-4D61-AA75-696F27995EFC}" type="slidenum">
              <a:rPr lang="en-IN" smtClean="0"/>
              <a:t>‹#›</a:t>
            </a:fld>
            <a:endParaRPr lang="en-IN"/>
          </a:p>
        </p:txBody>
      </p:sp>
    </p:spTree>
    <p:extLst>
      <p:ext uri="{BB962C8B-B14F-4D97-AF65-F5344CB8AC3E}">
        <p14:creationId xmlns:p14="http://schemas.microsoft.com/office/powerpoint/2010/main" val="6578730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5F4675C-578C-2E43-5427-DBD0E314795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E521DF0-187F-9C21-17F9-470F64D653B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E8E5679-E1ED-AE64-E4B2-3C4DA5D2BE9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081A2CEF-E8F6-4881-B8A3-B6181F3AC383}" type="datetimeFigureOut">
              <a:rPr lang="en-IN" smtClean="0"/>
              <a:t>23-04-2024</a:t>
            </a:fld>
            <a:endParaRPr lang="en-IN"/>
          </a:p>
        </p:txBody>
      </p:sp>
      <p:sp>
        <p:nvSpPr>
          <p:cNvPr id="5" name="Footer Placeholder 4">
            <a:extLst>
              <a:ext uri="{FF2B5EF4-FFF2-40B4-BE49-F238E27FC236}">
                <a16:creationId xmlns:a16="http://schemas.microsoft.com/office/drawing/2014/main" id="{694DACA9-D4F9-005C-7954-EACC5F8645A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B8881477-DB5E-A061-4C54-112CBC1B2A4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F4AA38B9-4915-4D61-AA75-696F27995EFC}" type="slidenum">
              <a:rPr lang="en-IN" smtClean="0"/>
              <a:t>‹#›</a:t>
            </a:fld>
            <a:endParaRPr lang="en-IN"/>
          </a:p>
        </p:txBody>
      </p:sp>
    </p:spTree>
    <p:extLst>
      <p:ext uri="{BB962C8B-B14F-4D97-AF65-F5344CB8AC3E}">
        <p14:creationId xmlns:p14="http://schemas.microsoft.com/office/powerpoint/2010/main" val="18843500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A68DCB-A3F7-1929-1B7F-5A7EE998BB36}"/>
              </a:ext>
            </a:extLst>
          </p:cNvPr>
          <p:cNvSpPr>
            <a:spLocks noGrp="1"/>
          </p:cNvSpPr>
          <p:nvPr>
            <p:ph type="ctrTitle"/>
          </p:nvPr>
        </p:nvSpPr>
        <p:spPr/>
        <p:txBody>
          <a:bodyPr>
            <a:normAutofit fontScale="90000"/>
          </a:bodyPr>
          <a:lstStyle/>
          <a:p>
            <a:r>
              <a:rPr lang="en-US" dirty="0"/>
              <a:t>Chapter 5</a:t>
            </a:r>
            <a:br>
              <a:rPr lang="en-US" dirty="0"/>
            </a:br>
            <a:r>
              <a:rPr lang="en-US" dirty="0"/>
              <a:t>Management of Smart Devices</a:t>
            </a:r>
            <a:endParaRPr lang="en-IN" dirty="0"/>
          </a:p>
        </p:txBody>
      </p:sp>
      <p:sp>
        <p:nvSpPr>
          <p:cNvPr id="3" name="Subtitle 2">
            <a:extLst>
              <a:ext uri="{FF2B5EF4-FFF2-40B4-BE49-F238E27FC236}">
                <a16:creationId xmlns:a16="http://schemas.microsoft.com/office/drawing/2014/main" id="{59E4758E-B458-1C6D-6070-851E4EB69921}"/>
              </a:ext>
            </a:extLst>
          </p:cNvPr>
          <p:cNvSpPr>
            <a:spLocks noGrp="1"/>
          </p:cNvSpPr>
          <p:nvPr>
            <p:ph type="subTitle" idx="1"/>
          </p:nvPr>
        </p:nvSpPr>
        <p:spPr/>
        <p:txBody>
          <a:bodyPr/>
          <a:lstStyle/>
          <a:p>
            <a:r>
              <a:rPr lang="en-US" dirty="0"/>
              <a:t>By</a:t>
            </a:r>
          </a:p>
          <a:p>
            <a:r>
              <a:rPr lang="en-US" dirty="0"/>
              <a:t>Dr. Nilesh Patil</a:t>
            </a:r>
            <a:endParaRPr lang="en-IN" dirty="0"/>
          </a:p>
        </p:txBody>
      </p:sp>
    </p:spTree>
    <p:extLst>
      <p:ext uri="{BB962C8B-B14F-4D97-AF65-F5344CB8AC3E}">
        <p14:creationId xmlns:p14="http://schemas.microsoft.com/office/powerpoint/2010/main" val="18070670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3F35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F065C1-05A9-0EC8-9004-432703A875E6}"/>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a:solidFill>
                  <a:srgbClr val="FFFFFF"/>
                </a:solidFill>
                <a:latin typeface="+mj-lt"/>
                <a:ea typeface="+mj-ea"/>
                <a:cs typeface="+mj-cs"/>
              </a:rPr>
              <a:t>FCAPS network management functions</a:t>
            </a:r>
          </a:p>
        </p:txBody>
      </p:sp>
      <p:pic>
        <p:nvPicPr>
          <p:cNvPr id="5" name="Content Placeholder 4">
            <a:extLst>
              <a:ext uri="{FF2B5EF4-FFF2-40B4-BE49-F238E27FC236}">
                <a16:creationId xmlns:a16="http://schemas.microsoft.com/office/drawing/2014/main" id="{3B15FCB3-7A7F-4501-6D0C-B530253A6661}"/>
              </a:ext>
            </a:extLst>
          </p:cNvPr>
          <p:cNvPicPr>
            <a:picLocks noGrp="1" noChangeAspect="1"/>
          </p:cNvPicPr>
          <p:nvPr>
            <p:ph idx="1"/>
          </p:nvPr>
        </p:nvPicPr>
        <p:blipFill>
          <a:blip r:embed="rId2"/>
          <a:stretch>
            <a:fillRect/>
          </a:stretch>
        </p:blipFill>
        <p:spPr>
          <a:xfrm>
            <a:off x="4038600" y="489098"/>
            <a:ext cx="7795437" cy="6092455"/>
          </a:xfrm>
          <a:prstGeom prst="rect">
            <a:avLst/>
          </a:prstGeom>
        </p:spPr>
      </p:pic>
    </p:spTree>
    <p:extLst>
      <p:ext uri="{BB962C8B-B14F-4D97-AF65-F5344CB8AC3E}">
        <p14:creationId xmlns:p14="http://schemas.microsoft.com/office/powerpoint/2010/main" val="31114275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88EF1D-4604-C381-E9E6-C93DCB2ED699}"/>
              </a:ext>
            </a:extLst>
          </p:cNvPr>
          <p:cNvSpPr>
            <a:spLocks noGrp="1"/>
          </p:cNvSpPr>
          <p:nvPr>
            <p:ph type="title"/>
          </p:nvPr>
        </p:nvSpPr>
        <p:spPr/>
        <p:txBody>
          <a:bodyPr/>
          <a:lstStyle/>
          <a:p>
            <a:r>
              <a:rPr lang="en-IN" dirty="0"/>
              <a:t>Monitoring and Accounting</a:t>
            </a:r>
          </a:p>
        </p:txBody>
      </p:sp>
      <p:sp>
        <p:nvSpPr>
          <p:cNvPr id="3" name="Content Placeholder 2">
            <a:extLst>
              <a:ext uri="{FF2B5EF4-FFF2-40B4-BE49-F238E27FC236}">
                <a16:creationId xmlns:a16="http://schemas.microsoft.com/office/drawing/2014/main" id="{462A018D-A843-274F-149F-6D923704F48C}"/>
              </a:ext>
            </a:extLst>
          </p:cNvPr>
          <p:cNvSpPr>
            <a:spLocks noGrp="1"/>
          </p:cNvSpPr>
          <p:nvPr>
            <p:ph idx="1"/>
          </p:nvPr>
        </p:nvSpPr>
        <p:spPr/>
        <p:txBody>
          <a:bodyPr>
            <a:normAutofit/>
          </a:bodyPr>
          <a:lstStyle/>
          <a:p>
            <a:pPr algn="just"/>
            <a:r>
              <a:rPr lang="en-US" sz="1800" b="0" i="0" u="none" strike="noStrike" baseline="0" dirty="0">
                <a:latin typeface="AdvTimes-i"/>
              </a:rPr>
              <a:t>Monitoring </a:t>
            </a:r>
            <a:r>
              <a:rPr lang="en-US" sz="1800" b="0" i="0" u="none" strike="noStrike" baseline="0" dirty="0">
                <a:latin typeface="AdvTimes"/>
              </a:rPr>
              <a:t>obtains the information required to support management functions. Typical information includes usage, current status snapshots, status changes, and unusual event reports. </a:t>
            </a:r>
          </a:p>
          <a:p>
            <a:pPr algn="just"/>
            <a:r>
              <a:rPr lang="en-US" sz="1800" b="0" i="0" u="none" strike="noStrike" baseline="0" dirty="0">
                <a:latin typeface="AdvTimes"/>
              </a:rPr>
              <a:t>Monitoring can be configured as follows in terms of: </a:t>
            </a:r>
            <a:r>
              <a:rPr lang="en-US" sz="1800" b="0" i="0" u="none" strike="noStrike" baseline="0" dirty="0">
                <a:solidFill>
                  <a:srgbClr val="00B050"/>
                </a:solidFill>
                <a:latin typeface="AdvTimes"/>
              </a:rPr>
              <a:t>how often to save the system status and what the system status saved is,</a:t>
            </a:r>
            <a:r>
              <a:rPr lang="en-US" sz="1800" b="0" i="0" u="none" strike="noStrike" baseline="0" dirty="0">
                <a:latin typeface="AdvTimes"/>
              </a:rPr>
              <a:t> e.g., the difference from a previously saved state or as a stand-alone state. </a:t>
            </a:r>
          </a:p>
          <a:p>
            <a:pPr algn="just"/>
            <a:r>
              <a:rPr lang="en-US" sz="1800" b="0" i="0" u="none" strike="noStrike" baseline="0" dirty="0">
                <a:latin typeface="AdvTimes"/>
              </a:rPr>
              <a:t>Monitoring involves three separate processes, analysis, filtering, and auditing. </a:t>
            </a:r>
          </a:p>
          <a:p>
            <a:pPr algn="just"/>
            <a:r>
              <a:rPr lang="en-US" sz="1800" b="0" i="0" u="none" strike="noStrike" baseline="0" dirty="0">
                <a:latin typeface="AdvTimes"/>
              </a:rPr>
              <a:t>Analysis involves gathering and correlating distributed information. This may need conversion into a common format and to compare events with a history and the use of case-based patterns. </a:t>
            </a:r>
          </a:p>
          <a:p>
            <a:pPr algn="just"/>
            <a:r>
              <a:rPr lang="en-US" sz="1800" b="0" i="0" u="none" strike="noStrike" baseline="0" dirty="0">
                <a:latin typeface="AdvTimes"/>
              </a:rPr>
              <a:t>Filtering involves reducing and selecting events based upon predefined rules in order to reduce information overload and storage, e.g., notify something if anyone accesses a particular system between 18:00 and 08:00 hours.</a:t>
            </a:r>
          </a:p>
          <a:p>
            <a:pPr algn="just"/>
            <a:r>
              <a:rPr lang="en-US" sz="1800" b="0" i="0" u="none" strike="noStrike" baseline="0" dirty="0">
                <a:latin typeface="AdvTimes"/>
              </a:rPr>
              <a:t>Filters need to support selective archiving by end users and should be user-configurable. </a:t>
            </a:r>
          </a:p>
          <a:p>
            <a:pPr algn="just"/>
            <a:r>
              <a:rPr lang="en-US" sz="1800" b="0" i="0" u="none" strike="noStrike" baseline="0" dirty="0">
                <a:latin typeface="AdvTimes"/>
              </a:rPr>
              <a:t>Two main methods or protocols to monitor networked devices or hosts are to use ICMP or SNMP.</a:t>
            </a:r>
            <a:endParaRPr lang="en-IN" dirty="0"/>
          </a:p>
        </p:txBody>
      </p:sp>
    </p:spTree>
    <p:extLst>
      <p:ext uri="{BB962C8B-B14F-4D97-AF65-F5344CB8AC3E}">
        <p14:creationId xmlns:p14="http://schemas.microsoft.com/office/powerpoint/2010/main" val="39837867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AF5BA-FE8C-D0C2-B98F-06D386C74651}"/>
              </a:ext>
            </a:extLst>
          </p:cNvPr>
          <p:cNvSpPr>
            <a:spLocks noGrp="1"/>
          </p:cNvSpPr>
          <p:nvPr>
            <p:ph type="title"/>
          </p:nvPr>
        </p:nvSpPr>
        <p:spPr/>
        <p:txBody>
          <a:bodyPr/>
          <a:lstStyle/>
          <a:p>
            <a:r>
              <a:rPr lang="en-IN" dirty="0"/>
              <a:t>Monitoring and Accounting</a:t>
            </a:r>
          </a:p>
        </p:txBody>
      </p:sp>
      <p:sp>
        <p:nvSpPr>
          <p:cNvPr id="3" name="Content Placeholder 2">
            <a:extLst>
              <a:ext uri="{FF2B5EF4-FFF2-40B4-BE49-F238E27FC236}">
                <a16:creationId xmlns:a16="http://schemas.microsoft.com/office/drawing/2014/main" id="{C42969D0-B143-9CC1-A8D3-1F18251BD946}"/>
              </a:ext>
            </a:extLst>
          </p:cNvPr>
          <p:cNvSpPr>
            <a:spLocks noGrp="1"/>
          </p:cNvSpPr>
          <p:nvPr>
            <p:ph idx="1"/>
          </p:nvPr>
        </p:nvSpPr>
        <p:spPr/>
        <p:txBody>
          <a:bodyPr>
            <a:normAutofit/>
          </a:bodyPr>
          <a:lstStyle/>
          <a:p>
            <a:pPr algn="just"/>
            <a:r>
              <a:rPr lang="en-US" dirty="0"/>
              <a:t>Accounting Management records the use of resources and services by individuals and by groups, e.g. by department. </a:t>
            </a:r>
          </a:p>
          <a:p>
            <a:pPr algn="just"/>
            <a:r>
              <a:rPr lang="en-US" dirty="0"/>
              <a:t>This can also be used to calculate the variable cost of usage and to support itemized billing.</a:t>
            </a:r>
          </a:p>
          <a:p>
            <a:pPr algn="just"/>
            <a:r>
              <a:rPr lang="en-US" dirty="0"/>
              <a:t>However, this is also useful even when there is a fixed, e.g., monthly, cost for usage.</a:t>
            </a:r>
          </a:p>
          <a:p>
            <a:pPr algn="just"/>
            <a:r>
              <a:rPr lang="en-US" i="1" dirty="0">
                <a:solidFill>
                  <a:schemeClr val="accent5">
                    <a:lumMod val="75000"/>
                  </a:schemeClr>
                </a:solidFill>
              </a:rPr>
              <a:t>Accounting can be used to trigger rules to govern fair access, to set usage quotas, to assess longer-term trends and patterns of system use beyond that derived purely from monitoring and so help to plan system evolution and re-configuration. </a:t>
            </a:r>
            <a:endParaRPr lang="en-IN" i="1" dirty="0">
              <a:solidFill>
                <a:schemeClr val="accent5">
                  <a:lumMod val="75000"/>
                </a:schemeClr>
              </a:solidFill>
            </a:endParaRPr>
          </a:p>
        </p:txBody>
      </p:sp>
    </p:spTree>
    <p:extLst>
      <p:ext uri="{BB962C8B-B14F-4D97-AF65-F5344CB8AC3E}">
        <p14:creationId xmlns:p14="http://schemas.microsoft.com/office/powerpoint/2010/main" val="37083744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75F0E9-B75F-8C85-B0AA-8A17BAE1F3C9}"/>
              </a:ext>
            </a:extLst>
          </p:cNvPr>
          <p:cNvSpPr>
            <a:spLocks noGrp="1"/>
          </p:cNvSpPr>
          <p:nvPr>
            <p:ph type="title"/>
          </p:nvPr>
        </p:nvSpPr>
        <p:spPr/>
        <p:txBody>
          <a:bodyPr/>
          <a:lstStyle/>
          <a:p>
            <a:r>
              <a:rPr lang="en-US" dirty="0"/>
              <a:t>ICMP</a:t>
            </a:r>
            <a:endParaRPr lang="en-IN" dirty="0"/>
          </a:p>
        </p:txBody>
      </p:sp>
      <p:sp>
        <p:nvSpPr>
          <p:cNvPr id="3" name="Content Placeholder 2">
            <a:extLst>
              <a:ext uri="{FF2B5EF4-FFF2-40B4-BE49-F238E27FC236}">
                <a16:creationId xmlns:a16="http://schemas.microsoft.com/office/drawing/2014/main" id="{505CFA23-D394-9A62-0D85-BAA8F1455818}"/>
              </a:ext>
            </a:extLst>
          </p:cNvPr>
          <p:cNvSpPr>
            <a:spLocks noGrp="1"/>
          </p:cNvSpPr>
          <p:nvPr>
            <p:ph idx="1"/>
          </p:nvPr>
        </p:nvSpPr>
        <p:spPr>
          <a:xfrm>
            <a:off x="838200" y="1460500"/>
            <a:ext cx="10515600" cy="5397500"/>
          </a:xfrm>
        </p:spPr>
        <p:txBody>
          <a:bodyPr>
            <a:normAutofit fontScale="55000" lnSpcReduction="20000"/>
          </a:bodyPr>
          <a:lstStyle/>
          <a:p>
            <a:pPr algn="just"/>
            <a:r>
              <a:rPr lang="en-US" sz="3300" b="0" i="0" dirty="0">
                <a:solidFill>
                  <a:srgbClr val="0D0D0D"/>
                </a:solidFill>
                <a:effectLst/>
                <a:latin typeface="Söhne"/>
              </a:rPr>
              <a:t>The Internet Control Message Protocol (ICMP) is a core protocol used within the Internet Protocol (IP) suite. Its primary function is to provide error reporting and diagnostic functions. </a:t>
            </a:r>
          </a:p>
          <a:p>
            <a:pPr algn="just"/>
            <a:r>
              <a:rPr lang="en-US" sz="3300" b="0" i="0" dirty="0">
                <a:solidFill>
                  <a:srgbClr val="0D0D0D"/>
                </a:solidFill>
                <a:effectLst/>
                <a:latin typeface="Söhne"/>
              </a:rPr>
              <a:t>ICMP messages are typically generated in response to errors in IP datagrams or for diagnostic or control purposes.</a:t>
            </a:r>
          </a:p>
          <a:p>
            <a:pPr algn="just"/>
            <a:r>
              <a:rPr lang="en-US" sz="3300" b="0" i="0" dirty="0">
                <a:solidFill>
                  <a:srgbClr val="0D0D0D"/>
                </a:solidFill>
                <a:effectLst/>
                <a:latin typeface="Söhne"/>
              </a:rPr>
              <a:t>A sender process on one computer node sends an ICMP echo request message to a receiver process on another node which should respond with an ICMP echo response message.</a:t>
            </a:r>
          </a:p>
          <a:p>
            <a:pPr algn="just"/>
            <a:r>
              <a:rPr lang="en-US" sz="3300" b="0" i="0" dirty="0">
                <a:solidFill>
                  <a:srgbClr val="0D0D0D"/>
                </a:solidFill>
                <a:effectLst/>
                <a:latin typeface="Söhne"/>
              </a:rPr>
              <a:t>An ICMP timestamp indicates the message Round Trip Time and is used to measure network performance.</a:t>
            </a:r>
          </a:p>
          <a:p>
            <a:pPr algn="just"/>
            <a:r>
              <a:rPr lang="en-US" sz="3300" b="0" i="0" dirty="0">
                <a:solidFill>
                  <a:srgbClr val="0D0D0D"/>
                </a:solidFill>
                <a:effectLst/>
                <a:latin typeface="Söhne"/>
              </a:rPr>
              <a:t>Key features of ICMP include:</a:t>
            </a:r>
          </a:p>
          <a:p>
            <a:pPr algn="just">
              <a:buFont typeface="+mj-lt"/>
              <a:buAutoNum type="arabicPeriod"/>
            </a:pPr>
            <a:r>
              <a:rPr lang="en-US" sz="3300" b="0" i="0" dirty="0">
                <a:solidFill>
                  <a:srgbClr val="00B050"/>
                </a:solidFill>
                <a:effectLst/>
                <a:latin typeface="Söhne"/>
              </a:rPr>
              <a:t>Error Reporting</a:t>
            </a:r>
            <a:r>
              <a:rPr lang="en-US" sz="3300" b="0" i="0" dirty="0">
                <a:solidFill>
                  <a:srgbClr val="0D0D0D"/>
                </a:solidFill>
                <a:effectLst/>
                <a:latin typeface="Söhne"/>
              </a:rPr>
              <a:t>: ICMP is responsible for reporting errors encountered during the processing of IP datagrams. For example, if a router encounters a problem forwarding a packet, it may send an ICMP message back to the source indicating the issue.</a:t>
            </a:r>
          </a:p>
          <a:p>
            <a:pPr algn="just">
              <a:buFont typeface="+mj-lt"/>
              <a:buAutoNum type="arabicPeriod"/>
            </a:pPr>
            <a:r>
              <a:rPr lang="en-US" sz="3300" b="0" i="0" dirty="0">
                <a:solidFill>
                  <a:srgbClr val="00B050"/>
                </a:solidFill>
                <a:effectLst/>
                <a:latin typeface="Söhne"/>
              </a:rPr>
              <a:t>Ping</a:t>
            </a:r>
            <a:r>
              <a:rPr lang="en-US" sz="3300" b="0" i="0" dirty="0">
                <a:solidFill>
                  <a:srgbClr val="0D0D0D"/>
                </a:solidFill>
                <a:effectLst/>
                <a:latin typeface="Söhne"/>
              </a:rPr>
              <a:t>: ICMP includes a feature known as "ping," which is used to test the reachability of a host on an IP network and measure the round-trip time for packets to travel to the destination and back.</a:t>
            </a:r>
          </a:p>
          <a:p>
            <a:pPr algn="just">
              <a:buFont typeface="+mj-lt"/>
              <a:buAutoNum type="arabicPeriod"/>
            </a:pPr>
            <a:r>
              <a:rPr lang="en-US" sz="3300" b="0" i="0" dirty="0">
                <a:solidFill>
                  <a:srgbClr val="00B050"/>
                </a:solidFill>
                <a:effectLst/>
                <a:latin typeface="Söhne"/>
              </a:rPr>
              <a:t>Path MTU Discovery</a:t>
            </a:r>
            <a:r>
              <a:rPr lang="en-US" sz="3300" b="0" i="0" dirty="0">
                <a:solidFill>
                  <a:srgbClr val="0D0D0D"/>
                </a:solidFill>
                <a:effectLst/>
                <a:latin typeface="Söhne"/>
              </a:rPr>
              <a:t>: ICMP can be used to discover the maximum transmission unit (MTU) along a path between two hosts. This helps prevent packet fragmentation and ensures efficient data transmission.</a:t>
            </a:r>
          </a:p>
          <a:p>
            <a:pPr algn="just">
              <a:buFont typeface="+mj-lt"/>
              <a:buAutoNum type="arabicPeriod"/>
            </a:pPr>
            <a:r>
              <a:rPr lang="en-US" sz="3300" b="0" i="0" dirty="0">
                <a:solidFill>
                  <a:srgbClr val="00B050"/>
                </a:solidFill>
                <a:effectLst/>
                <a:latin typeface="Söhne"/>
              </a:rPr>
              <a:t>Router Discovery</a:t>
            </a:r>
            <a:r>
              <a:rPr lang="en-US" sz="3300" b="0" i="0" dirty="0">
                <a:solidFill>
                  <a:srgbClr val="0D0D0D"/>
                </a:solidFill>
                <a:effectLst/>
                <a:latin typeface="Söhne"/>
              </a:rPr>
              <a:t>: ICMP Router Discovery messages allow hosts to discover routers on their local network segment, enabling them to configure their routing tables automatically.</a:t>
            </a:r>
          </a:p>
          <a:p>
            <a:pPr algn="just">
              <a:buFont typeface="+mj-lt"/>
              <a:buAutoNum type="arabicPeriod"/>
            </a:pPr>
            <a:r>
              <a:rPr lang="en-US" sz="3300" b="0" i="0" dirty="0">
                <a:solidFill>
                  <a:srgbClr val="00B050"/>
                </a:solidFill>
                <a:effectLst/>
                <a:latin typeface="Söhne"/>
              </a:rPr>
              <a:t>Network Troubleshooting</a:t>
            </a:r>
            <a:r>
              <a:rPr lang="en-US" sz="3300" b="0" i="0" dirty="0">
                <a:solidFill>
                  <a:srgbClr val="0D0D0D"/>
                </a:solidFill>
                <a:effectLst/>
                <a:latin typeface="Söhne"/>
              </a:rPr>
              <a:t>: ICMP messages are valuable for network troubleshooting, providing feedback about network connectivity issues, unreachable hosts, and other network-related problems.</a:t>
            </a:r>
          </a:p>
          <a:p>
            <a:pPr marL="0" indent="0">
              <a:buNone/>
            </a:pPr>
            <a:endParaRPr lang="en-IN" dirty="0"/>
          </a:p>
        </p:txBody>
      </p:sp>
    </p:spTree>
    <p:extLst>
      <p:ext uri="{BB962C8B-B14F-4D97-AF65-F5344CB8AC3E}">
        <p14:creationId xmlns:p14="http://schemas.microsoft.com/office/powerpoint/2010/main" val="24787205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1CE9A8-3A69-6522-D676-B902620E584C}"/>
              </a:ext>
            </a:extLst>
          </p:cNvPr>
          <p:cNvSpPr>
            <a:spLocks noGrp="1"/>
          </p:cNvSpPr>
          <p:nvPr>
            <p:ph type="title"/>
          </p:nvPr>
        </p:nvSpPr>
        <p:spPr/>
        <p:txBody>
          <a:bodyPr/>
          <a:lstStyle/>
          <a:p>
            <a:r>
              <a:rPr lang="en-US" dirty="0"/>
              <a:t>SNMP (Simple Network Management Protocol)</a:t>
            </a:r>
            <a:endParaRPr lang="en-IN" dirty="0"/>
          </a:p>
        </p:txBody>
      </p:sp>
      <p:sp>
        <p:nvSpPr>
          <p:cNvPr id="3" name="Content Placeholder 2">
            <a:extLst>
              <a:ext uri="{FF2B5EF4-FFF2-40B4-BE49-F238E27FC236}">
                <a16:creationId xmlns:a16="http://schemas.microsoft.com/office/drawing/2014/main" id="{6A0EAFCF-812D-4219-4279-70B67144FB6B}"/>
              </a:ext>
            </a:extLst>
          </p:cNvPr>
          <p:cNvSpPr>
            <a:spLocks noGrp="1"/>
          </p:cNvSpPr>
          <p:nvPr>
            <p:ph idx="1"/>
          </p:nvPr>
        </p:nvSpPr>
        <p:spPr>
          <a:xfrm>
            <a:off x="838200" y="1825625"/>
            <a:ext cx="10833100" cy="4351338"/>
          </a:xfrm>
        </p:spPr>
        <p:txBody>
          <a:bodyPr>
            <a:normAutofit lnSpcReduction="10000"/>
          </a:bodyPr>
          <a:lstStyle/>
          <a:p>
            <a:pPr>
              <a:buFont typeface="Arial" panose="020B0604020202020204" pitchFamily="34" charset="0"/>
              <a:buNone/>
            </a:pPr>
            <a:r>
              <a:rPr lang="en-GB" altLang="en-US" dirty="0"/>
              <a:t>Main components of SNMP model consist of:</a:t>
            </a:r>
          </a:p>
          <a:p>
            <a:r>
              <a:rPr lang="en-GB" altLang="en-US" dirty="0"/>
              <a:t>Network elements: things to be managed or not</a:t>
            </a:r>
          </a:p>
          <a:p>
            <a:r>
              <a:rPr lang="en-GB" altLang="en-US" dirty="0"/>
              <a:t>Agent: </a:t>
            </a:r>
            <a:r>
              <a:rPr lang="en-US" altLang="en-US" dirty="0"/>
              <a:t>the management processes that execute as processes in the network element and are used to monitor and filter events, such as to dynamically assign an IP address, buffer overflow </a:t>
            </a:r>
            <a:r>
              <a:rPr lang="en-GB" altLang="en-US" dirty="0"/>
              <a:t> proxies</a:t>
            </a:r>
          </a:p>
          <a:p>
            <a:r>
              <a:rPr lang="en-GB" altLang="en-US" dirty="0"/>
              <a:t>Managers: </a:t>
            </a:r>
            <a:r>
              <a:rPr lang="en-US" altLang="en-US" dirty="0"/>
              <a:t>query information from agents, process and store the information</a:t>
            </a:r>
            <a:endParaRPr lang="en-GB" altLang="en-US" dirty="0"/>
          </a:p>
          <a:p>
            <a:r>
              <a:rPr lang="fr-FR" altLang="en-US" dirty="0"/>
              <a:t>Management </a:t>
            </a:r>
            <a:r>
              <a:rPr lang="fr-FR" altLang="en-US" dirty="0" err="1"/>
              <a:t>Database</a:t>
            </a:r>
            <a:r>
              <a:rPr lang="fr-FR" altLang="en-US" dirty="0"/>
              <a:t> (MDB) or Management Information Base (MIB): </a:t>
            </a:r>
            <a:r>
              <a:rPr lang="en-US" altLang="en-US" dirty="0"/>
              <a:t>used to store information about the network elements for use by managers.</a:t>
            </a:r>
            <a:endParaRPr lang="fr-FR" altLang="en-US" dirty="0"/>
          </a:p>
          <a:p>
            <a:endParaRPr lang="en-IN" dirty="0"/>
          </a:p>
        </p:txBody>
      </p:sp>
    </p:spTree>
    <p:extLst>
      <p:ext uri="{BB962C8B-B14F-4D97-AF65-F5344CB8AC3E}">
        <p14:creationId xmlns:p14="http://schemas.microsoft.com/office/powerpoint/2010/main" val="5295445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1A5A9-29CE-4ADF-5D8B-886C3B23E439}"/>
              </a:ext>
            </a:extLst>
          </p:cNvPr>
          <p:cNvSpPr>
            <a:spLocks noGrp="1"/>
          </p:cNvSpPr>
          <p:nvPr>
            <p:ph type="title"/>
          </p:nvPr>
        </p:nvSpPr>
        <p:spPr/>
        <p:txBody>
          <a:bodyPr/>
          <a:lstStyle/>
          <a:p>
            <a:r>
              <a:rPr lang="en-US" dirty="0"/>
              <a:t>Basic architecture for network management</a:t>
            </a:r>
            <a:endParaRPr lang="en-IN" dirty="0"/>
          </a:p>
        </p:txBody>
      </p:sp>
      <p:pic>
        <p:nvPicPr>
          <p:cNvPr id="4" name="Picture 42">
            <a:extLst>
              <a:ext uri="{FF2B5EF4-FFF2-40B4-BE49-F238E27FC236}">
                <a16:creationId xmlns:a16="http://schemas.microsoft.com/office/drawing/2014/main" id="{30147DFE-875F-6259-FC45-9296C19CCD4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91754" y="1825625"/>
            <a:ext cx="8608491"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780550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62B56A-E571-AC88-82FE-5BF658D5EFAA}"/>
              </a:ext>
            </a:extLst>
          </p:cNvPr>
          <p:cNvSpPr>
            <a:spLocks noGrp="1"/>
          </p:cNvSpPr>
          <p:nvPr>
            <p:ph type="title"/>
          </p:nvPr>
        </p:nvSpPr>
        <p:spPr/>
        <p:txBody>
          <a:bodyPr/>
          <a:lstStyle/>
          <a:p>
            <a:r>
              <a:rPr lang="en-US" dirty="0"/>
              <a:t>Advantages of SNMP</a:t>
            </a:r>
            <a:endParaRPr lang="en-IN" dirty="0"/>
          </a:p>
        </p:txBody>
      </p:sp>
      <p:sp>
        <p:nvSpPr>
          <p:cNvPr id="3" name="Content Placeholder 2">
            <a:extLst>
              <a:ext uri="{FF2B5EF4-FFF2-40B4-BE49-F238E27FC236}">
                <a16:creationId xmlns:a16="http://schemas.microsoft.com/office/drawing/2014/main" id="{391CE6FA-D90C-9618-50EF-4FE4C5475F20}"/>
              </a:ext>
            </a:extLst>
          </p:cNvPr>
          <p:cNvSpPr>
            <a:spLocks noGrp="1"/>
          </p:cNvSpPr>
          <p:nvPr>
            <p:ph idx="1"/>
          </p:nvPr>
        </p:nvSpPr>
        <p:spPr>
          <a:xfrm>
            <a:off x="838200" y="1825625"/>
            <a:ext cx="10922000" cy="4351338"/>
          </a:xfrm>
        </p:spPr>
        <p:txBody>
          <a:bodyPr/>
          <a:lstStyle/>
          <a:p>
            <a:r>
              <a:rPr lang="en-US" dirty="0"/>
              <a:t>It can support a range of FCAPS management functions. </a:t>
            </a:r>
          </a:p>
          <a:p>
            <a:pPr algn="just"/>
            <a:r>
              <a:rPr lang="en-US" dirty="0"/>
              <a:t>It supports an asynchronous application protocol that can handle volatile communication and it supports low-resource agent processes, however, resource managers are often resource hungry and are complex to maintain.</a:t>
            </a:r>
            <a:endParaRPr lang="en-IN" dirty="0"/>
          </a:p>
        </p:txBody>
      </p:sp>
    </p:spTree>
    <p:extLst>
      <p:ext uri="{BB962C8B-B14F-4D97-AF65-F5344CB8AC3E}">
        <p14:creationId xmlns:p14="http://schemas.microsoft.com/office/powerpoint/2010/main" val="26632225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DACC07-7549-DAB9-7948-26FD83093318}"/>
              </a:ext>
            </a:extLst>
          </p:cNvPr>
          <p:cNvSpPr>
            <a:spLocks noGrp="1"/>
          </p:cNvSpPr>
          <p:nvPr>
            <p:ph type="title"/>
          </p:nvPr>
        </p:nvSpPr>
        <p:spPr/>
        <p:txBody>
          <a:bodyPr/>
          <a:lstStyle/>
          <a:p>
            <a:r>
              <a:rPr lang="en-US" dirty="0"/>
              <a:t>Limitations of SNMP</a:t>
            </a:r>
            <a:endParaRPr lang="en-IN" dirty="0"/>
          </a:p>
        </p:txBody>
      </p:sp>
      <p:sp>
        <p:nvSpPr>
          <p:cNvPr id="3" name="Content Placeholder 2">
            <a:extLst>
              <a:ext uri="{FF2B5EF4-FFF2-40B4-BE49-F238E27FC236}">
                <a16:creationId xmlns:a16="http://schemas.microsoft.com/office/drawing/2014/main" id="{1EFFB041-BD79-0DB2-41FD-340E7F1331AF}"/>
              </a:ext>
            </a:extLst>
          </p:cNvPr>
          <p:cNvSpPr>
            <a:spLocks noGrp="1"/>
          </p:cNvSpPr>
          <p:nvPr>
            <p:ph idx="1"/>
          </p:nvPr>
        </p:nvSpPr>
        <p:spPr/>
        <p:txBody>
          <a:bodyPr/>
          <a:lstStyle/>
          <a:p>
            <a:r>
              <a:rPr lang="en-US" sz="2800" b="0" i="0" u="none" strike="noStrike" baseline="0" dirty="0">
                <a:latin typeface="Aptos (Body)"/>
              </a:rPr>
              <a:t>SNMP MIB data structures are complex and need to be specified at a low level of detail.</a:t>
            </a:r>
          </a:p>
          <a:p>
            <a:r>
              <a:rPr lang="en-US" dirty="0"/>
              <a:t>SNMP is not in-built into many devices but these can be treated as unmanaged and managed by proxies.</a:t>
            </a:r>
          </a:p>
          <a:p>
            <a:r>
              <a:rPr lang="en-US" sz="2800" b="0" i="0" u="none" strike="noStrike" baseline="0" dirty="0">
                <a:latin typeface="Aptos (Body)"/>
              </a:rPr>
              <a:t>SNMP is oriented to a single user, managed devices.</a:t>
            </a:r>
          </a:p>
          <a:p>
            <a:pPr algn="just"/>
            <a:r>
              <a:rPr lang="en-US" sz="2800" b="0" i="0" u="none" strike="noStrike" baseline="0" dirty="0">
                <a:latin typeface="Aptos (Body)"/>
              </a:rPr>
              <a:t>SNMP requires a high degree of technical ability and is not suitable for many end users without usable SNMP tools.</a:t>
            </a:r>
          </a:p>
          <a:p>
            <a:pPr algn="l"/>
            <a:endParaRPr lang="en-IN" dirty="0"/>
          </a:p>
        </p:txBody>
      </p:sp>
    </p:spTree>
    <p:extLst>
      <p:ext uri="{BB962C8B-B14F-4D97-AF65-F5344CB8AC3E}">
        <p14:creationId xmlns:p14="http://schemas.microsoft.com/office/powerpoint/2010/main" val="892274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ICMP Vs SNMP</a:t>
            </a: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22092920"/>
              </p:ext>
            </p:extLst>
          </p:nvPr>
        </p:nvGraphicFramePr>
        <p:xfrm>
          <a:off x="1658679" y="1414131"/>
          <a:ext cx="8676168" cy="5250097"/>
        </p:xfrm>
        <a:graphic>
          <a:graphicData uri="http://schemas.openxmlformats.org/drawingml/2006/table">
            <a:tbl>
              <a:tblPr/>
              <a:tblGrid>
                <a:gridCol w="1977656">
                  <a:extLst>
                    <a:ext uri="{9D8B030D-6E8A-4147-A177-3AD203B41FA5}">
                      <a16:colId xmlns:a16="http://schemas.microsoft.com/office/drawing/2014/main" val="1944652102"/>
                    </a:ext>
                  </a:extLst>
                </a:gridCol>
                <a:gridCol w="3083442">
                  <a:extLst>
                    <a:ext uri="{9D8B030D-6E8A-4147-A177-3AD203B41FA5}">
                      <a16:colId xmlns:a16="http://schemas.microsoft.com/office/drawing/2014/main" val="1427710253"/>
                    </a:ext>
                  </a:extLst>
                </a:gridCol>
                <a:gridCol w="3615070">
                  <a:extLst>
                    <a:ext uri="{9D8B030D-6E8A-4147-A177-3AD203B41FA5}">
                      <a16:colId xmlns:a16="http://schemas.microsoft.com/office/drawing/2014/main" val="67103947"/>
                    </a:ext>
                  </a:extLst>
                </a:gridCol>
              </a:tblGrid>
              <a:tr h="205493">
                <a:tc>
                  <a:txBody>
                    <a:bodyPr/>
                    <a:lstStyle/>
                    <a:p>
                      <a:r>
                        <a:rPr lang="en-IN" sz="1200">
                          <a:effectLst/>
                        </a:rPr>
                        <a:t>Characteristic</a:t>
                      </a:r>
                    </a:p>
                  </a:txBody>
                  <a:tcPr marL="43083" marR="43083" marT="21541" marB="21541" anchor="ctr">
                    <a:lnL w="4763" cap="flat" cmpd="sng" algn="ctr">
                      <a:solidFill>
                        <a:srgbClr val="40E2DB"/>
                      </a:solidFill>
                      <a:prstDash val="solid"/>
                      <a:round/>
                      <a:headEnd type="none" w="med" len="med"/>
                      <a:tailEnd type="none" w="med" len="med"/>
                    </a:lnL>
                    <a:lnR w="4763" cap="flat" cmpd="sng" algn="ctr">
                      <a:solidFill>
                        <a:srgbClr val="B8E0DB"/>
                      </a:solidFill>
                      <a:prstDash val="solid"/>
                      <a:round/>
                      <a:headEnd type="none" w="med" len="med"/>
                      <a:tailEnd type="none" w="med" len="med"/>
                    </a:lnR>
                    <a:lnT w="4763" cap="flat" cmpd="sng" algn="ctr">
                      <a:solidFill>
                        <a:srgbClr val="40E2DB"/>
                      </a:solidFill>
                      <a:prstDash val="solid"/>
                      <a:round/>
                      <a:headEnd type="none" w="med" len="med"/>
                      <a:tailEnd type="none" w="med" len="med"/>
                    </a:lnT>
                    <a:lnB w="4763" cap="flat" cmpd="sng" algn="ctr">
                      <a:solidFill>
                        <a:srgbClr val="E022B0"/>
                      </a:solidFill>
                      <a:prstDash val="solid"/>
                      <a:round/>
                      <a:headEnd type="none" w="med" len="med"/>
                      <a:tailEnd type="none" w="med" len="med"/>
                    </a:lnB>
                  </a:tcPr>
                </a:tc>
                <a:tc>
                  <a:txBody>
                    <a:bodyPr/>
                    <a:lstStyle/>
                    <a:p>
                      <a:r>
                        <a:rPr lang="en-IN" sz="1200">
                          <a:effectLst/>
                        </a:rPr>
                        <a:t>ICMP</a:t>
                      </a:r>
                    </a:p>
                  </a:txBody>
                  <a:tcPr marL="43083" marR="43083" marT="21541" marB="21541" anchor="ctr">
                    <a:lnL w="4763" cap="flat" cmpd="sng" algn="ctr">
                      <a:solidFill>
                        <a:srgbClr val="B8E0DB"/>
                      </a:solidFill>
                      <a:prstDash val="solid"/>
                      <a:round/>
                      <a:headEnd type="none" w="med" len="med"/>
                      <a:tailEnd type="none" w="med" len="med"/>
                    </a:lnL>
                    <a:lnR w="4763" cap="flat" cmpd="sng" algn="ctr">
                      <a:solidFill>
                        <a:srgbClr val="A8DDDB"/>
                      </a:solidFill>
                      <a:prstDash val="solid"/>
                      <a:round/>
                      <a:headEnd type="none" w="med" len="med"/>
                      <a:tailEnd type="none" w="med" len="med"/>
                    </a:lnR>
                    <a:lnT w="4763" cap="flat" cmpd="sng" algn="ctr">
                      <a:solidFill>
                        <a:srgbClr val="B8E0DB"/>
                      </a:solidFill>
                      <a:prstDash val="solid"/>
                      <a:round/>
                      <a:headEnd type="none" w="med" len="med"/>
                      <a:tailEnd type="none" w="med" len="med"/>
                    </a:lnT>
                    <a:lnB w="4763" cap="flat" cmpd="sng" algn="ctr">
                      <a:solidFill>
                        <a:srgbClr val="E024B0"/>
                      </a:solidFill>
                      <a:prstDash val="solid"/>
                      <a:round/>
                      <a:headEnd type="none" w="med" len="med"/>
                      <a:tailEnd type="none" w="med" len="med"/>
                    </a:lnB>
                  </a:tcPr>
                </a:tc>
                <a:tc>
                  <a:txBody>
                    <a:bodyPr/>
                    <a:lstStyle/>
                    <a:p>
                      <a:r>
                        <a:rPr lang="en-IN" sz="1200">
                          <a:effectLst/>
                        </a:rPr>
                        <a:t>SNMP</a:t>
                      </a:r>
                    </a:p>
                  </a:txBody>
                  <a:tcPr marL="43083" marR="43083" marT="21541" marB="21541" anchor="ctr">
                    <a:lnL w="4763" cap="flat" cmpd="sng" algn="ctr">
                      <a:solidFill>
                        <a:srgbClr val="A8DDDB"/>
                      </a:solidFill>
                      <a:prstDash val="solid"/>
                      <a:round/>
                      <a:headEnd type="none" w="med" len="med"/>
                      <a:tailEnd type="none" w="med" len="med"/>
                    </a:lnL>
                    <a:lnR w="4763" cap="flat" cmpd="sng" algn="ctr">
                      <a:solidFill>
                        <a:srgbClr val="A8DDDB"/>
                      </a:solidFill>
                      <a:prstDash val="solid"/>
                      <a:round/>
                      <a:headEnd type="none" w="med" len="med"/>
                      <a:tailEnd type="none" w="med" len="med"/>
                    </a:lnR>
                    <a:lnT w="4763" cap="flat" cmpd="sng" algn="ctr">
                      <a:solidFill>
                        <a:srgbClr val="A8DDDB"/>
                      </a:solidFill>
                      <a:prstDash val="solid"/>
                      <a:round/>
                      <a:headEnd type="none" w="med" len="med"/>
                      <a:tailEnd type="none" w="med" len="med"/>
                    </a:lnT>
                    <a:lnB w="4763" cap="flat" cmpd="sng" algn="ctr">
                      <a:solidFill>
                        <a:srgbClr val="2026B0"/>
                      </a:solidFill>
                      <a:prstDash val="solid"/>
                      <a:round/>
                      <a:headEnd type="none" w="med" len="med"/>
                      <a:tailEnd type="none" w="med" len="med"/>
                    </a:lnB>
                  </a:tcPr>
                </a:tc>
                <a:extLst>
                  <a:ext uri="{0D108BD9-81ED-4DB2-BD59-A6C34878D82A}">
                    <a16:rowId xmlns:a16="http://schemas.microsoft.com/office/drawing/2014/main" val="2045999961"/>
                  </a:ext>
                </a:extLst>
              </a:tr>
              <a:tr h="667851">
                <a:tc>
                  <a:txBody>
                    <a:bodyPr/>
                    <a:lstStyle/>
                    <a:p>
                      <a:r>
                        <a:rPr lang="en-IN" sz="1200">
                          <a:effectLst/>
                        </a:rPr>
                        <a:t>Purpose</a:t>
                      </a:r>
                    </a:p>
                  </a:txBody>
                  <a:tcPr marL="43083" marR="43083" marT="21541" marB="21541" anchor="ctr">
                    <a:lnL w="4763" cap="flat" cmpd="sng" algn="ctr">
                      <a:solidFill>
                        <a:srgbClr val="80E0DB"/>
                      </a:solidFill>
                      <a:prstDash val="solid"/>
                      <a:round/>
                      <a:headEnd type="none" w="med" len="med"/>
                      <a:tailEnd type="none" w="med" len="med"/>
                    </a:lnL>
                    <a:lnR w="4763" cap="flat" cmpd="sng" algn="ctr">
                      <a:solidFill>
                        <a:srgbClr val="80E0DB"/>
                      </a:solidFill>
                      <a:prstDash val="solid"/>
                      <a:round/>
                      <a:headEnd type="none" w="med" len="med"/>
                      <a:tailEnd type="none" w="med" len="med"/>
                    </a:lnR>
                    <a:lnT w="4763" cap="flat" cmpd="sng" algn="ctr">
                      <a:solidFill>
                        <a:srgbClr val="E022B0"/>
                      </a:solidFill>
                      <a:prstDash val="solid"/>
                      <a:round/>
                      <a:headEnd type="none" w="med" len="med"/>
                      <a:tailEnd type="none" w="med" len="med"/>
                    </a:lnT>
                    <a:lnB w="4763" cap="flat" cmpd="sng" algn="ctr">
                      <a:solidFill>
                        <a:srgbClr val="E020B0"/>
                      </a:solidFill>
                      <a:prstDash val="solid"/>
                      <a:round/>
                      <a:headEnd type="none" w="med" len="med"/>
                      <a:tailEnd type="none" w="med" len="med"/>
                    </a:lnB>
                  </a:tcPr>
                </a:tc>
                <a:tc>
                  <a:txBody>
                    <a:bodyPr/>
                    <a:lstStyle/>
                    <a:p>
                      <a:r>
                        <a:rPr lang="en-US" sz="1200">
                          <a:effectLst/>
                        </a:rPr>
                        <a:t>Diagnostic and error reporting protocol for IP networks</a:t>
                      </a:r>
                    </a:p>
                  </a:txBody>
                  <a:tcPr marL="43083" marR="43083" marT="21541" marB="21541" anchor="ctr">
                    <a:lnL w="4763" cap="flat" cmpd="sng" algn="ctr">
                      <a:solidFill>
                        <a:srgbClr val="80E0DB"/>
                      </a:solidFill>
                      <a:prstDash val="solid"/>
                      <a:round/>
                      <a:headEnd type="none" w="med" len="med"/>
                      <a:tailEnd type="none" w="med" len="med"/>
                    </a:lnL>
                    <a:lnR w="4763" cap="flat" cmpd="sng" algn="ctr">
                      <a:solidFill>
                        <a:srgbClr val="80E0DB"/>
                      </a:solidFill>
                      <a:prstDash val="solid"/>
                      <a:round/>
                      <a:headEnd type="none" w="med" len="med"/>
                      <a:tailEnd type="none" w="med" len="med"/>
                    </a:lnR>
                    <a:lnT w="4763" cap="flat" cmpd="sng" algn="ctr">
                      <a:solidFill>
                        <a:srgbClr val="E024B0"/>
                      </a:solidFill>
                      <a:prstDash val="solid"/>
                      <a:round/>
                      <a:headEnd type="none" w="med" len="med"/>
                      <a:tailEnd type="none" w="med" len="med"/>
                    </a:lnT>
                    <a:lnB w="4763" cap="flat" cmpd="sng" algn="ctr">
                      <a:solidFill>
                        <a:srgbClr val="2020B0"/>
                      </a:solidFill>
                      <a:prstDash val="solid"/>
                      <a:round/>
                      <a:headEnd type="none" w="med" len="med"/>
                      <a:tailEnd type="none" w="med" len="med"/>
                    </a:lnB>
                  </a:tcPr>
                </a:tc>
                <a:tc>
                  <a:txBody>
                    <a:bodyPr/>
                    <a:lstStyle/>
                    <a:p>
                      <a:r>
                        <a:rPr lang="en-US" sz="1200">
                          <a:effectLst/>
                        </a:rPr>
                        <a:t>Network management protocol for monitoring and configuring network devices</a:t>
                      </a:r>
                    </a:p>
                  </a:txBody>
                  <a:tcPr marL="43083" marR="43083" marT="21541" marB="21541" anchor="ctr">
                    <a:lnL w="4763" cap="flat" cmpd="sng" algn="ctr">
                      <a:solidFill>
                        <a:srgbClr val="80E0DB"/>
                      </a:solidFill>
                      <a:prstDash val="solid"/>
                      <a:round/>
                      <a:headEnd type="none" w="med" len="med"/>
                      <a:tailEnd type="none" w="med" len="med"/>
                    </a:lnL>
                    <a:lnR w="4763" cap="flat" cmpd="sng" algn="ctr">
                      <a:solidFill>
                        <a:srgbClr val="80E0DB"/>
                      </a:solidFill>
                      <a:prstDash val="solid"/>
                      <a:round/>
                      <a:headEnd type="none" w="med" len="med"/>
                      <a:tailEnd type="none" w="med" len="med"/>
                    </a:lnR>
                    <a:lnT w="4763" cap="flat" cmpd="sng" algn="ctr">
                      <a:solidFill>
                        <a:srgbClr val="2026B0"/>
                      </a:solidFill>
                      <a:prstDash val="solid"/>
                      <a:round/>
                      <a:headEnd type="none" w="med" len="med"/>
                      <a:tailEnd type="none" w="med" len="med"/>
                    </a:lnT>
                    <a:lnB w="4763" cap="flat" cmpd="sng" algn="ctr">
                      <a:solidFill>
                        <a:srgbClr val="A01FB0"/>
                      </a:solidFill>
                      <a:prstDash val="solid"/>
                      <a:round/>
                      <a:headEnd type="none" w="med" len="med"/>
                      <a:tailEnd type="none" w="med" len="med"/>
                    </a:lnB>
                  </a:tcPr>
                </a:tc>
                <a:extLst>
                  <a:ext uri="{0D108BD9-81ED-4DB2-BD59-A6C34878D82A}">
                    <a16:rowId xmlns:a16="http://schemas.microsoft.com/office/drawing/2014/main" val="613969997"/>
                  </a:ext>
                </a:extLst>
              </a:tr>
              <a:tr h="359612">
                <a:tc>
                  <a:txBody>
                    <a:bodyPr/>
                    <a:lstStyle/>
                    <a:p>
                      <a:r>
                        <a:rPr lang="en-IN" sz="1200">
                          <a:effectLst/>
                        </a:rPr>
                        <a:t>Layer</a:t>
                      </a:r>
                    </a:p>
                  </a:txBody>
                  <a:tcPr marL="43083" marR="43083" marT="21541" marB="21541" anchor="ctr">
                    <a:lnL w="4763" cap="flat" cmpd="sng" algn="ctr">
                      <a:solidFill>
                        <a:srgbClr val="C0DEDB"/>
                      </a:solidFill>
                      <a:prstDash val="solid"/>
                      <a:round/>
                      <a:headEnd type="none" w="med" len="med"/>
                      <a:tailEnd type="none" w="med" len="med"/>
                    </a:lnL>
                    <a:lnR w="4763" cap="flat" cmpd="sng" algn="ctr">
                      <a:solidFill>
                        <a:srgbClr val="C0DEDB"/>
                      </a:solidFill>
                      <a:prstDash val="solid"/>
                      <a:round/>
                      <a:headEnd type="none" w="med" len="med"/>
                      <a:tailEnd type="none" w="med" len="med"/>
                    </a:lnR>
                    <a:lnT w="4763" cap="flat" cmpd="sng" algn="ctr">
                      <a:solidFill>
                        <a:srgbClr val="E020B0"/>
                      </a:solidFill>
                      <a:prstDash val="solid"/>
                      <a:round/>
                      <a:headEnd type="none" w="med" len="med"/>
                      <a:tailEnd type="none" w="med" len="med"/>
                    </a:lnT>
                    <a:lnB w="4763" cap="flat" cmpd="sng" algn="ctr">
                      <a:solidFill>
                        <a:srgbClr val="2023B0"/>
                      </a:solidFill>
                      <a:prstDash val="solid"/>
                      <a:round/>
                      <a:headEnd type="none" w="med" len="med"/>
                      <a:tailEnd type="none" w="med" len="med"/>
                    </a:lnB>
                  </a:tcPr>
                </a:tc>
                <a:tc>
                  <a:txBody>
                    <a:bodyPr/>
                    <a:lstStyle/>
                    <a:p>
                      <a:r>
                        <a:rPr lang="en-IN" sz="1200">
                          <a:effectLst/>
                        </a:rPr>
                        <a:t>Network Layer (Layer 3)</a:t>
                      </a:r>
                    </a:p>
                  </a:txBody>
                  <a:tcPr marL="43083" marR="43083" marT="21541" marB="21541" anchor="ctr">
                    <a:lnL w="4763" cap="flat" cmpd="sng" algn="ctr">
                      <a:solidFill>
                        <a:srgbClr val="C0DEDB"/>
                      </a:solidFill>
                      <a:prstDash val="solid"/>
                      <a:round/>
                      <a:headEnd type="none" w="med" len="med"/>
                      <a:tailEnd type="none" w="med" len="med"/>
                    </a:lnL>
                    <a:lnR w="4763" cap="flat" cmpd="sng" algn="ctr">
                      <a:solidFill>
                        <a:srgbClr val="C0DEDB"/>
                      </a:solidFill>
                      <a:prstDash val="solid"/>
                      <a:round/>
                      <a:headEnd type="none" w="med" len="med"/>
                      <a:tailEnd type="none" w="med" len="med"/>
                    </a:lnR>
                    <a:lnT w="4763" cap="flat" cmpd="sng" algn="ctr">
                      <a:solidFill>
                        <a:srgbClr val="2020B0"/>
                      </a:solidFill>
                      <a:prstDash val="solid"/>
                      <a:round/>
                      <a:headEnd type="none" w="med" len="med"/>
                      <a:tailEnd type="none" w="med" len="med"/>
                    </a:lnT>
                    <a:lnB w="4763" cap="flat" cmpd="sng" algn="ctr">
                      <a:solidFill>
                        <a:srgbClr val="601FB0"/>
                      </a:solidFill>
                      <a:prstDash val="solid"/>
                      <a:round/>
                      <a:headEnd type="none" w="med" len="med"/>
                      <a:tailEnd type="none" w="med" len="med"/>
                    </a:lnB>
                  </a:tcPr>
                </a:tc>
                <a:tc>
                  <a:txBody>
                    <a:bodyPr/>
                    <a:lstStyle/>
                    <a:p>
                      <a:r>
                        <a:rPr lang="en-IN" sz="1200">
                          <a:effectLst/>
                        </a:rPr>
                        <a:t>Application Layer (Layer 7)</a:t>
                      </a:r>
                    </a:p>
                  </a:txBody>
                  <a:tcPr marL="43083" marR="43083" marT="21541" marB="21541" anchor="ctr">
                    <a:lnL w="4763" cap="flat" cmpd="sng" algn="ctr">
                      <a:solidFill>
                        <a:srgbClr val="C0DEDB"/>
                      </a:solidFill>
                      <a:prstDash val="solid"/>
                      <a:round/>
                      <a:headEnd type="none" w="med" len="med"/>
                      <a:tailEnd type="none" w="med" len="med"/>
                    </a:lnL>
                    <a:lnR w="4763" cap="flat" cmpd="sng" algn="ctr">
                      <a:solidFill>
                        <a:srgbClr val="C0DEDB"/>
                      </a:solidFill>
                      <a:prstDash val="solid"/>
                      <a:round/>
                      <a:headEnd type="none" w="med" len="med"/>
                      <a:tailEnd type="none" w="med" len="med"/>
                    </a:lnR>
                    <a:lnT w="4763" cap="flat" cmpd="sng" algn="ctr">
                      <a:solidFill>
                        <a:srgbClr val="A01FB0"/>
                      </a:solidFill>
                      <a:prstDash val="solid"/>
                      <a:round/>
                      <a:headEnd type="none" w="med" len="med"/>
                      <a:tailEnd type="none" w="med" len="med"/>
                    </a:lnT>
                    <a:lnB w="4763" cap="flat" cmpd="sng" algn="ctr">
                      <a:solidFill>
                        <a:srgbClr val="6023B0"/>
                      </a:solidFill>
                      <a:prstDash val="solid"/>
                      <a:round/>
                      <a:headEnd type="none" w="med" len="med"/>
                      <a:tailEnd type="none" w="med" len="med"/>
                    </a:lnB>
                  </a:tcPr>
                </a:tc>
                <a:extLst>
                  <a:ext uri="{0D108BD9-81ED-4DB2-BD59-A6C34878D82A}">
                    <a16:rowId xmlns:a16="http://schemas.microsoft.com/office/drawing/2014/main" val="4076264558"/>
                  </a:ext>
                </a:extLst>
              </a:tr>
              <a:tr h="205493">
                <a:tc>
                  <a:txBody>
                    <a:bodyPr/>
                    <a:lstStyle/>
                    <a:p>
                      <a:r>
                        <a:rPr lang="en-IN" sz="1200">
                          <a:effectLst/>
                        </a:rPr>
                        <a:t>Communication Model</a:t>
                      </a:r>
                    </a:p>
                  </a:txBody>
                  <a:tcPr marL="43083" marR="43083" marT="21541" marB="21541" anchor="ctr">
                    <a:lnL w="4763" cap="flat" cmpd="sng" algn="ctr">
                      <a:solidFill>
                        <a:srgbClr val="B8E0DB"/>
                      </a:solidFill>
                      <a:prstDash val="solid"/>
                      <a:round/>
                      <a:headEnd type="none" w="med" len="med"/>
                      <a:tailEnd type="none" w="med" len="med"/>
                    </a:lnL>
                    <a:lnR w="4763" cap="flat" cmpd="sng" algn="ctr">
                      <a:solidFill>
                        <a:srgbClr val="B8E0DB"/>
                      </a:solidFill>
                      <a:prstDash val="solid"/>
                      <a:round/>
                      <a:headEnd type="none" w="med" len="med"/>
                      <a:tailEnd type="none" w="med" len="med"/>
                    </a:lnR>
                    <a:lnT w="4763" cap="flat" cmpd="sng" algn="ctr">
                      <a:solidFill>
                        <a:srgbClr val="2023B0"/>
                      </a:solidFill>
                      <a:prstDash val="solid"/>
                      <a:round/>
                      <a:headEnd type="none" w="med" len="med"/>
                      <a:tailEnd type="none" w="med" len="med"/>
                    </a:lnT>
                    <a:lnB w="4763" cap="flat" cmpd="sng" algn="ctr">
                      <a:solidFill>
                        <a:srgbClr val="601EB0"/>
                      </a:solidFill>
                      <a:prstDash val="solid"/>
                      <a:round/>
                      <a:headEnd type="none" w="med" len="med"/>
                      <a:tailEnd type="none" w="med" len="med"/>
                    </a:lnB>
                  </a:tcPr>
                </a:tc>
                <a:tc>
                  <a:txBody>
                    <a:bodyPr/>
                    <a:lstStyle/>
                    <a:p>
                      <a:r>
                        <a:rPr lang="en-IN" sz="1200">
                          <a:effectLst/>
                        </a:rPr>
                        <a:t>Request-Response</a:t>
                      </a:r>
                    </a:p>
                  </a:txBody>
                  <a:tcPr marL="43083" marR="43083" marT="21541" marB="21541" anchor="ctr">
                    <a:lnL w="4763" cap="flat" cmpd="sng" algn="ctr">
                      <a:solidFill>
                        <a:srgbClr val="B8E0DB"/>
                      </a:solidFill>
                      <a:prstDash val="solid"/>
                      <a:round/>
                      <a:headEnd type="none" w="med" len="med"/>
                      <a:tailEnd type="none" w="med" len="med"/>
                    </a:lnL>
                    <a:lnR w="4763" cap="flat" cmpd="sng" algn="ctr">
                      <a:solidFill>
                        <a:srgbClr val="B8E0DB"/>
                      </a:solidFill>
                      <a:prstDash val="solid"/>
                      <a:round/>
                      <a:headEnd type="none" w="med" len="med"/>
                      <a:tailEnd type="none" w="med" len="med"/>
                    </a:lnR>
                    <a:lnT w="4763" cap="flat" cmpd="sng" algn="ctr">
                      <a:solidFill>
                        <a:srgbClr val="601FB0"/>
                      </a:solidFill>
                      <a:prstDash val="solid"/>
                      <a:round/>
                      <a:headEnd type="none" w="med" len="med"/>
                      <a:tailEnd type="none" w="med" len="med"/>
                    </a:lnT>
                    <a:lnB w="4763" cap="flat" cmpd="sng" algn="ctr">
                      <a:solidFill>
                        <a:srgbClr val="6025B0"/>
                      </a:solidFill>
                      <a:prstDash val="solid"/>
                      <a:round/>
                      <a:headEnd type="none" w="med" len="med"/>
                      <a:tailEnd type="none" w="med" len="med"/>
                    </a:lnB>
                  </a:tcPr>
                </a:tc>
                <a:tc>
                  <a:txBody>
                    <a:bodyPr/>
                    <a:lstStyle/>
                    <a:p>
                      <a:r>
                        <a:rPr lang="en-IN" sz="1200">
                          <a:effectLst/>
                        </a:rPr>
                        <a:t>Manager-Agent</a:t>
                      </a:r>
                    </a:p>
                  </a:txBody>
                  <a:tcPr marL="43083" marR="43083" marT="21541" marB="21541" anchor="ctr">
                    <a:lnL w="4763" cap="flat" cmpd="sng" algn="ctr">
                      <a:solidFill>
                        <a:srgbClr val="B8E0DB"/>
                      </a:solidFill>
                      <a:prstDash val="solid"/>
                      <a:round/>
                      <a:headEnd type="none" w="med" len="med"/>
                      <a:tailEnd type="none" w="med" len="med"/>
                    </a:lnL>
                    <a:lnR w="4763" cap="flat" cmpd="sng" algn="ctr">
                      <a:solidFill>
                        <a:srgbClr val="B8E0DB"/>
                      </a:solidFill>
                      <a:prstDash val="solid"/>
                      <a:round/>
                      <a:headEnd type="none" w="med" len="med"/>
                      <a:tailEnd type="none" w="med" len="med"/>
                    </a:lnR>
                    <a:lnT w="4763" cap="flat" cmpd="sng" algn="ctr">
                      <a:solidFill>
                        <a:srgbClr val="6023B0"/>
                      </a:solidFill>
                      <a:prstDash val="solid"/>
                      <a:round/>
                      <a:headEnd type="none" w="med" len="med"/>
                      <a:tailEnd type="none" w="med" len="med"/>
                    </a:lnT>
                    <a:lnB w="4763" cap="flat" cmpd="sng" algn="ctr">
                      <a:solidFill>
                        <a:srgbClr val="A020B0"/>
                      </a:solidFill>
                      <a:prstDash val="solid"/>
                      <a:round/>
                      <a:headEnd type="none" w="med" len="med"/>
                      <a:tailEnd type="none" w="med" len="med"/>
                    </a:lnB>
                  </a:tcPr>
                </a:tc>
                <a:extLst>
                  <a:ext uri="{0D108BD9-81ED-4DB2-BD59-A6C34878D82A}">
                    <a16:rowId xmlns:a16="http://schemas.microsoft.com/office/drawing/2014/main" val="4284081334"/>
                  </a:ext>
                </a:extLst>
              </a:tr>
              <a:tr h="513732">
                <a:tc>
                  <a:txBody>
                    <a:bodyPr/>
                    <a:lstStyle/>
                    <a:p>
                      <a:r>
                        <a:rPr lang="en-IN" sz="1200" dirty="0">
                          <a:effectLst/>
                        </a:rPr>
                        <a:t>Messaging</a:t>
                      </a:r>
                    </a:p>
                  </a:txBody>
                  <a:tcPr marL="43083" marR="43083" marT="21541" marB="21541" anchor="ctr">
                    <a:lnL w="4763" cap="flat" cmpd="sng" algn="ctr">
                      <a:solidFill>
                        <a:srgbClr val="80E0DB"/>
                      </a:solidFill>
                      <a:prstDash val="solid"/>
                      <a:round/>
                      <a:headEnd type="none" w="med" len="med"/>
                      <a:tailEnd type="none" w="med" len="med"/>
                    </a:lnL>
                    <a:lnR w="4763" cap="flat" cmpd="sng" algn="ctr">
                      <a:solidFill>
                        <a:srgbClr val="80E0DB"/>
                      </a:solidFill>
                      <a:prstDash val="solid"/>
                      <a:round/>
                      <a:headEnd type="none" w="med" len="med"/>
                      <a:tailEnd type="none" w="med" len="med"/>
                    </a:lnR>
                    <a:lnT w="4763" cap="flat" cmpd="sng" algn="ctr">
                      <a:solidFill>
                        <a:srgbClr val="601EB0"/>
                      </a:solidFill>
                      <a:prstDash val="solid"/>
                      <a:round/>
                      <a:headEnd type="none" w="med" len="med"/>
                      <a:tailEnd type="none" w="med" len="med"/>
                    </a:lnT>
                    <a:lnB w="4763" cap="flat" cmpd="sng" algn="ctr">
                      <a:solidFill>
                        <a:srgbClr val="201FB0"/>
                      </a:solidFill>
                      <a:prstDash val="solid"/>
                      <a:round/>
                      <a:headEnd type="none" w="med" len="med"/>
                      <a:tailEnd type="none" w="med" len="med"/>
                    </a:lnB>
                  </a:tcPr>
                </a:tc>
                <a:tc>
                  <a:txBody>
                    <a:bodyPr/>
                    <a:lstStyle/>
                    <a:p>
                      <a:r>
                        <a:rPr lang="en-IN" sz="1200">
                          <a:effectLst/>
                        </a:rPr>
                        <a:t>Error messages, diagnostic information, and control messages</a:t>
                      </a:r>
                    </a:p>
                  </a:txBody>
                  <a:tcPr marL="43083" marR="43083" marT="21541" marB="21541" anchor="ctr">
                    <a:lnL w="4763" cap="flat" cmpd="sng" algn="ctr">
                      <a:solidFill>
                        <a:srgbClr val="80E0DB"/>
                      </a:solidFill>
                      <a:prstDash val="solid"/>
                      <a:round/>
                      <a:headEnd type="none" w="med" len="med"/>
                      <a:tailEnd type="none" w="med" len="med"/>
                    </a:lnL>
                    <a:lnR w="4763" cap="flat" cmpd="sng" algn="ctr">
                      <a:solidFill>
                        <a:srgbClr val="80E0DB"/>
                      </a:solidFill>
                      <a:prstDash val="solid"/>
                      <a:round/>
                      <a:headEnd type="none" w="med" len="med"/>
                      <a:tailEnd type="none" w="med" len="med"/>
                    </a:lnR>
                    <a:lnT w="4763" cap="flat" cmpd="sng" algn="ctr">
                      <a:solidFill>
                        <a:srgbClr val="6025B0"/>
                      </a:solidFill>
                      <a:prstDash val="solid"/>
                      <a:round/>
                      <a:headEnd type="none" w="med" len="med"/>
                      <a:tailEnd type="none" w="med" len="med"/>
                    </a:lnT>
                    <a:lnB w="4763" cap="flat" cmpd="sng" algn="ctr">
                      <a:solidFill>
                        <a:srgbClr val="A020B0"/>
                      </a:solidFill>
                      <a:prstDash val="solid"/>
                      <a:round/>
                      <a:headEnd type="none" w="med" len="med"/>
                      <a:tailEnd type="none" w="med" len="med"/>
                    </a:lnB>
                  </a:tcPr>
                </a:tc>
                <a:tc>
                  <a:txBody>
                    <a:bodyPr/>
                    <a:lstStyle/>
                    <a:p>
                      <a:r>
                        <a:rPr lang="en-IN" sz="1200">
                          <a:effectLst/>
                        </a:rPr>
                        <a:t>Get, GetNext, Set, Trap</a:t>
                      </a:r>
                    </a:p>
                  </a:txBody>
                  <a:tcPr marL="43083" marR="43083" marT="21541" marB="21541" anchor="ctr">
                    <a:lnL w="4763" cap="flat" cmpd="sng" algn="ctr">
                      <a:solidFill>
                        <a:srgbClr val="80E0DB"/>
                      </a:solidFill>
                      <a:prstDash val="solid"/>
                      <a:round/>
                      <a:headEnd type="none" w="med" len="med"/>
                      <a:tailEnd type="none" w="med" len="med"/>
                    </a:lnL>
                    <a:lnR w="4763" cap="flat" cmpd="sng" algn="ctr">
                      <a:solidFill>
                        <a:srgbClr val="80E0DB"/>
                      </a:solidFill>
                      <a:prstDash val="solid"/>
                      <a:round/>
                      <a:headEnd type="none" w="med" len="med"/>
                      <a:tailEnd type="none" w="med" len="med"/>
                    </a:lnR>
                    <a:lnT w="4763" cap="flat" cmpd="sng" algn="ctr">
                      <a:solidFill>
                        <a:srgbClr val="A020B0"/>
                      </a:solidFill>
                      <a:prstDash val="solid"/>
                      <a:round/>
                      <a:headEnd type="none" w="med" len="med"/>
                      <a:tailEnd type="none" w="med" len="med"/>
                    </a:lnT>
                    <a:lnB w="4763" cap="flat" cmpd="sng" algn="ctr">
                      <a:solidFill>
                        <a:srgbClr val="E023B0"/>
                      </a:solidFill>
                      <a:prstDash val="solid"/>
                      <a:round/>
                      <a:headEnd type="none" w="med" len="med"/>
                      <a:tailEnd type="none" w="med" len="med"/>
                    </a:lnB>
                  </a:tcPr>
                </a:tc>
                <a:extLst>
                  <a:ext uri="{0D108BD9-81ED-4DB2-BD59-A6C34878D82A}">
                    <a16:rowId xmlns:a16="http://schemas.microsoft.com/office/drawing/2014/main" val="3801652666"/>
                  </a:ext>
                </a:extLst>
              </a:tr>
              <a:tr h="205493">
                <a:tc>
                  <a:txBody>
                    <a:bodyPr/>
                    <a:lstStyle/>
                    <a:p>
                      <a:r>
                        <a:rPr lang="en-IN" sz="1200">
                          <a:effectLst/>
                        </a:rPr>
                        <a:t>Packet Format</a:t>
                      </a:r>
                    </a:p>
                  </a:txBody>
                  <a:tcPr marL="43083" marR="43083" marT="21541" marB="21541" anchor="ctr">
                    <a:lnL w="4763" cap="flat" cmpd="sng" algn="ctr">
                      <a:solidFill>
                        <a:srgbClr val="B8E0DB"/>
                      </a:solidFill>
                      <a:prstDash val="solid"/>
                      <a:round/>
                      <a:headEnd type="none" w="med" len="med"/>
                      <a:tailEnd type="none" w="med" len="med"/>
                    </a:lnL>
                    <a:lnR w="4763" cap="flat" cmpd="sng" algn="ctr">
                      <a:solidFill>
                        <a:srgbClr val="B8E0DB"/>
                      </a:solidFill>
                      <a:prstDash val="solid"/>
                      <a:round/>
                      <a:headEnd type="none" w="med" len="med"/>
                      <a:tailEnd type="none" w="med" len="med"/>
                    </a:lnR>
                    <a:lnT w="4763" cap="flat" cmpd="sng" algn="ctr">
                      <a:solidFill>
                        <a:srgbClr val="201FB0"/>
                      </a:solidFill>
                      <a:prstDash val="solid"/>
                      <a:round/>
                      <a:headEnd type="none" w="med" len="med"/>
                      <a:tailEnd type="none" w="med" len="med"/>
                    </a:lnT>
                    <a:lnB w="4763" cap="flat" cmpd="sng" algn="ctr">
                      <a:solidFill>
                        <a:srgbClr val="2026B0"/>
                      </a:solidFill>
                      <a:prstDash val="solid"/>
                      <a:round/>
                      <a:headEnd type="none" w="med" len="med"/>
                      <a:tailEnd type="none" w="med" len="med"/>
                    </a:lnB>
                  </a:tcPr>
                </a:tc>
                <a:tc>
                  <a:txBody>
                    <a:bodyPr/>
                    <a:lstStyle/>
                    <a:p>
                      <a:r>
                        <a:rPr lang="en-IN" sz="1200">
                          <a:effectLst/>
                        </a:rPr>
                        <a:t>ICMP Header + Data</a:t>
                      </a:r>
                    </a:p>
                  </a:txBody>
                  <a:tcPr marL="43083" marR="43083" marT="21541" marB="21541" anchor="ctr">
                    <a:lnL w="4763" cap="flat" cmpd="sng" algn="ctr">
                      <a:solidFill>
                        <a:srgbClr val="B8E0DB"/>
                      </a:solidFill>
                      <a:prstDash val="solid"/>
                      <a:round/>
                      <a:headEnd type="none" w="med" len="med"/>
                      <a:tailEnd type="none" w="med" len="med"/>
                    </a:lnL>
                    <a:lnR w="4763" cap="flat" cmpd="sng" algn="ctr">
                      <a:solidFill>
                        <a:srgbClr val="B8E0DB"/>
                      </a:solidFill>
                      <a:prstDash val="solid"/>
                      <a:round/>
                      <a:headEnd type="none" w="med" len="med"/>
                      <a:tailEnd type="none" w="med" len="med"/>
                    </a:lnR>
                    <a:lnT w="4763" cap="flat" cmpd="sng" algn="ctr">
                      <a:solidFill>
                        <a:srgbClr val="A020B0"/>
                      </a:solidFill>
                      <a:prstDash val="solid"/>
                      <a:round/>
                      <a:headEnd type="none" w="med" len="med"/>
                      <a:tailEnd type="none" w="med" len="med"/>
                    </a:lnT>
                    <a:lnB w="4763" cap="flat" cmpd="sng" algn="ctr">
                      <a:solidFill>
                        <a:srgbClr val="A021B0"/>
                      </a:solidFill>
                      <a:prstDash val="solid"/>
                      <a:round/>
                      <a:headEnd type="none" w="med" len="med"/>
                      <a:tailEnd type="none" w="med" len="med"/>
                    </a:lnB>
                  </a:tcPr>
                </a:tc>
                <a:tc>
                  <a:txBody>
                    <a:bodyPr/>
                    <a:lstStyle/>
                    <a:p>
                      <a:r>
                        <a:rPr lang="en-IN" sz="1200">
                          <a:effectLst/>
                        </a:rPr>
                        <a:t>SNMP Message</a:t>
                      </a:r>
                    </a:p>
                  </a:txBody>
                  <a:tcPr marL="43083" marR="43083" marT="21541" marB="21541" anchor="ctr">
                    <a:lnL w="4763" cap="flat" cmpd="sng" algn="ctr">
                      <a:solidFill>
                        <a:srgbClr val="B8E0DB"/>
                      </a:solidFill>
                      <a:prstDash val="solid"/>
                      <a:round/>
                      <a:headEnd type="none" w="med" len="med"/>
                      <a:tailEnd type="none" w="med" len="med"/>
                    </a:lnL>
                    <a:lnR w="4763" cap="flat" cmpd="sng" algn="ctr">
                      <a:solidFill>
                        <a:srgbClr val="B8E0DB"/>
                      </a:solidFill>
                      <a:prstDash val="solid"/>
                      <a:round/>
                      <a:headEnd type="none" w="med" len="med"/>
                      <a:tailEnd type="none" w="med" len="med"/>
                    </a:lnR>
                    <a:lnT w="4763" cap="flat" cmpd="sng" algn="ctr">
                      <a:solidFill>
                        <a:srgbClr val="E023B0"/>
                      </a:solidFill>
                      <a:prstDash val="solid"/>
                      <a:round/>
                      <a:headEnd type="none" w="med" len="med"/>
                      <a:tailEnd type="none" w="med" len="med"/>
                    </a:lnT>
                    <a:lnB w="4763" cap="flat" cmpd="sng" algn="ctr">
                      <a:solidFill>
                        <a:srgbClr val="A020B0"/>
                      </a:solidFill>
                      <a:prstDash val="solid"/>
                      <a:round/>
                      <a:headEnd type="none" w="med" len="med"/>
                      <a:tailEnd type="none" w="med" len="med"/>
                    </a:lnB>
                  </a:tcPr>
                </a:tc>
                <a:extLst>
                  <a:ext uri="{0D108BD9-81ED-4DB2-BD59-A6C34878D82A}">
                    <a16:rowId xmlns:a16="http://schemas.microsoft.com/office/drawing/2014/main" val="528925715"/>
                  </a:ext>
                </a:extLst>
              </a:tr>
              <a:tr h="513732">
                <a:tc>
                  <a:txBody>
                    <a:bodyPr/>
                    <a:lstStyle/>
                    <a:p>
                      <a:r>
                        <a:rPr lang="en-IN" sz="1200">
                          <a:effectLst/>
                        </a:rPr>
                        <a:t>Supported Operations</a:t>
                      </a:r>
                    </a:p>
                  </a:txBody>
                  <a:tcPr marL="43083" marR="43083" marT="21541" marB="21541" anchor="ctr">
                    <a:lnL w="4763" cap="flat" cmpd="sng" algn="ctr">
                      <a:solidFill>
                        <a:srgbClr val="38E4DB"/>
                      </a:solidFill>
                      <a:prstDash val="solid"/>
                      <a:round/>
                      <a:headEnd type="none" w="med" len="med"/>
                      <a:tailEnd type="none" w="med" len="med"/>
                    </a:lnL>
                    <a:lnR w="4763" cap="flat" cmpd="sng" algn="ctr">
                      <a:solidFill>
                        <a:srgbClr val="38E4DB"/>
                      </a:solidFill>
                      <a:prstDash val="solid"/>
                      <a:round/>
                      <a:headEnd type="none" w="med" len="med"/>
                      <a:tailEnd type="none" w="med" len="med"/>
                    </a:lnR>
                    <a:lnT w="4763" cap="flat" cmpd="sng" algn="ctr">
                      <a:solidFill>
                        <a:srgbClr val="2026B0"/>
                      </a:solidFill>
                      <a:prstDash val="solid"/>
                      <a:round/>
                      <a:headEnd type="none" w="med" len="med"/>
                      <a:tailEnd type="none" w="med" len="med"/>
                    </a:lnT>
                    <a:lnB w="4763" cap="flat" cmpd="sng" algn="ctr">
                      <a:solidFill>
                        <a:srgbClr val="A01FB0"/>
                      </a:solidFill>
                      <a:prstDash val="solid"/>
                      <a:round/>
                      <a:headEnd type="none" w="med" len="med"/>
                      <a:tailEnd type="none" w="med" len="med"/>
                    </a:lnB>
                  </a:tcPr>
                </a:tc>
                <a:tc>
                  <a:txBody>
                    <a:bodyPr/>
                    <a:lstStyle/>
                    <a:p>
                      <a:r>
                        <a:rPr lang="en-US" sz="1200">
                          <a:effectLst/>
                        </a:rPr>
                        <a:t>Echo Request/Reply, Destination Unreachable, Time Exceeded, etc.</a:t>
                      </a:r>
                    </a:p>
                  </a:txBody>
                  <a:tcPr marL="43083" marR="43083" marT="21541" marB="21541" anchor="ctr">
                    <a:lnL w="4763" cap="flat" cmpd="sng" algn="ctr">
                      <a:solidFill>
                        <a:srgbClr val="38E4DB"/>
                      </a:solidFill>
                      <a:prstDash val="solid"/>
                      <a:round/>
                      <a:headEnd type="none" w="med" len="med"/>
                      <a:tailEnd type="none" w="med" len="med"/>
                    </a:lnL>
                    <a:lnR w="4763" cap="flat" cmpd="sng" algn="ctr">
                      <a:solidFill>
                        <a:srgbClr val="38E4DB"/>
                      </a:solidFill>
                      <a:prstDash val="solid"/>
                      <a:round/>
                      <a:headEnd type="none" w="med" len="med"/>
                      <a:tailEnd type="none" w="med" len="med"/>
                    </a:lnR>
                    <a:lnT w="4763" cap="flat" cmpd="sng" algn="ctr">
                      <a:solidFill>
                        <a:srgbClr val="A021B0"/>
                      </a:solidFill>
                      <a:prstDash val="solid"/>
                      <a:round/>
                      <a:headEnd type="none" w="med" len="med"/>
                      <a:tailEnd type="none" w="med" len="med"/>
                    </a:lnT>
                    <a:lnB w="4763" cap="flat" cmpd="sng" algn="ctr">
                      <a:solidFill>
                        <a:srgbClr val="6022B0"/>
                      </a:solidFill>
                      <a:prstDash val="solid"/>
                      <a:round/>
                      <a:headEnd type="none" w="med" len="med"/>
                      <a:tailEnd type="none" w="med" len="med"/>
                    </a:lnB>
                  </a:tcPr>
                </a:tc>
                <a:tc>
                  <a:txBody>
                    <a:bodyPr/>
                    <a:lstStyle/>
                    <a:p>
                      <a:r>
                        <a:rPr lang="en-US" sz="1200">
                          <a:effectLst/>
                        </a:rPr>
                        <a:t>Get, GetNext, GetBulk, Set, Trap</a:t>
                      </a:r>
                    </a:p>
                  </a:txBody>
                  <a:tcPr marL="43083" marR="43083" marT="21541" marB="21541" anchor="ctr">
                    <a:lnL w="4763" cap="flat" cmpd="sng" algn="ctr">
                      <a:solidFill>
                        <a:srgbClr val="38E4DB"/>
                      </a:solidFill>
                      <a:prstDash val="solid"/>
                      <a:round/>
                      <a:headEnd type="none" w="med" len="med"/>
                      <a:tailEnd type="none" w="med" len="med"/>
                    </a:lnL>
                    <a:lnR w="4763" cap="flat" cmpd="sng" algn="ctr">
                      <a:solidFill>
                        <a:srgbClr val="38E4DB"/>
                      </a:solidFill>
                      <a:prstDash val="solid"/>
                      <a:round/>
                      <a:headEnd type="none" w="med" len="med"/>
                      <a:tailEnd type="none" w="med" len="med"/>
                    </a:lnR>
                    <a:lnT w="4763" cap="flat" cmpd="sng" algn="ctr">
                      <a:solidFill>
                        <a:srgbClr val="A020B0"/>
                      </a:solidFill>
                      <a:prstDash val="solid"/>
                      <a:round/>
                      <a:headEnd type="none" w="med" len="med"/>
                      <a:tailEnd type="none" w="med" len="med"/>
                    </a:lnT>
                    <a:lnB w="4763" cap="flat" cmpd="sng" algn="ctr">
                      <a:solidFill>
                        <a:srgbClr val="E01FB0"/>
                      </a:solidFill>
                      <a:prstDash val="solid"/>
                      <a:round/>
                      <a:headEnd type="none" w="med" len="med"/>
                      <a:tailEnd type="none" w="med" len="med"/>
                    </a:lnB>
                  </a:tcPr>
                </a:tc>
                <a:extLst>
                  <a:ext uri="{0D108BD9-81ED-4DB2-BD59-A6C34878D82A}">
                    <a16:rowId xmlns:a16="http://schemas.microsoft.com/office/drawing/2014/main" val="105690340"/>
                  </a:ext>
                </a:extLst>
              </a:tr>
              <a:tr h="821970">
                <a:tc>
                  <a:txBody>
                    <a:bodyPr/>
                    <a:lstStyle/>
                    <a:p>
                      <a:r>
                        <a:rPr lang="en-IN" sz="1200">
                          <a:effectLst/>
                        </a:rPr>
                        <a:t>Devices Involved</a:t>
                      </a:r>
                    </a:p>
                  </a:txBody>
                  <a:tcPr marL="43083" marR="43083" marT="21541" marB="21541" anchor="ctr">
                    <a:lnL w="4763" cap="flat" cmpd="sng" algn="ctr">
                      <a:solidFill>
                        <a:srgbClr val="80E0DB"/>
                      </a:solidFill>
                      <a:prstDash val="solid"/>
                      <a:round/>
                      <a:headEnd type="none" w="med" len="med"/>
                      <a:tailEnd type="none" w="med" len="med"/>
                    </a:lnL>
                    <a:lnR w="4763" cap="flat" cmpd="sng" algn="ctr">
                      <a:solidFill>
                        <a:srgbClr val="80E0DB"/>
                      </a:solidFill>
                      <a:prstDash val="solid"/>
                      <a:round/>
                      <a:headEnd type="none" w="med" len="med"/>
                      <a:tailEnd type="none" w="med" len="med"/>
                    </a:lnR>
                    <a:lnT w="4763" cap="flat" cmpd="sng" algn="ctr">
                      <a:solidFill>
                        <a:srgbClr val="A01FB0"/>
                      </a:solidFill>
                      <a:prstDash val="solid"/>
                      <a:round/>
                      <a:headEnd type="none" w="med" len="med"/>
                      <a:tailEnd type="none" w="med" len="med"/>
                    </a:lnT>
                    <a:lnB w="4763" cap="flat" cmpd="sng" algn="ctr">
                      <a:solidFill>
                        <a:srgbClr val="E021B0"/>
                      </a:solidFill>
                      <a:prstDash val="solid"/>
                      <a:round/>
                      <a:headEnd type="none" w="med" len="med"/>
                      <a:tailEnd type="none" w="med" len="med"/>
                    </a:lnB>
                  </a:tcPr>
                </a:tc>
                <a:tc>
                  <a:txBody>
                    <a:bodyPr/>
                    <a:lstStyle/>
                    <a:p>
                      <a:r>
                        <a:rPr lang="en-IN" sz="1200">
                          <a:effectLst/>
                        </a:rPr>
                        <a:t>End hosts and routers</a:t>
                      </a:r>
                    </a:p>
                  </a:txBody>
                  <a:tcPr marL="43083" marR="43083" marT="21541" marB="21541" anchor="ctr">
                    <a:lnL w="4763" cap="flat" cmpd="sng" algn="ctr">
                      <a:solidFill>
                        <a:srgbClr val="80E0DB"/>
                      </a:solidFill>
                      <a:prstDash val="solid"/>
                      <a:round/>
                      <a:headEnd type="none" w="med" len="med"/>
                      <a:tailEnd type="none" w="med" len="med"/>
                    </a:lnL>
                    <a:lnR w="4763" cap="flat" cmpd="sng" algn="ctr">
                      <a:solidFill>
                        <a:srgbClr val="80E0DB"/>
                      </a:solidFill>
                      <a:prstDash val="solid"/>
                      <a:round/>
                      <a:headEnd type="none" w="med" len="med"/>
                      <a:tailEnd type="none" w="med" len="med"/>
                    </a:lnR>
                    <a:lnT w="4763" cap="flat" cmpd="sng" algn="ctr">
                      <a:solidFill>
                        <a:srgbClr val="6022B0"/>
                      </a:solidFill>
                      <a:prstDash val="solid"/>
                      <a:round/>
                      <a:headEnd type="none" w="med" len="med"/>
                      <a:tailEnd type="none" w="med" len="med"/>
                    </a:lnT>
                    <a:lnB w="4763" cap="flat" cmpd="sng" algn="ctr">
                      <a:solidFill>
                        <a:srgbClr val="2023B0"/>
                      </a:solidFill>
                      <a:prstDash val="solid"/>
                      <a:round/>
                      <a:headEnd type="none" w="med" len="med"/>
                      <a:tailEnd type="none" w="med" len="med"/>
                    </a:lnB>
                  </a:tcPr>
                </a:tc>
                <a:tc>
                  <a:txBody>
                    <a:bodyPr/>
                    <a:lstStyle/>
                    <a:p>
                      <a:r>
                        <a:rPr lang="en-US" sz="1200">
                          <a:effectLst/>
                        </a:rPr>
                        <a:t>Network devices (routers, switches, servers, etc.) and Network Management Station (NMS)</a:t>
                      </a:r>
                    </a:p>
                  </a:txBody>
                  <a:tcPr marL="43083" marR="43083" marT="21541" marB="21541" anchor="ctr">
                    <a:lnL w="4763" cap="flat" cmpd="sng" algn="ctr">
                      <a:solidFill>
                        <a:srgbClr val="80E0DB"/>
                      </a:solidFill>
                      <a:prstDash val="solid"/>
                      <a:round/>
                      <a:headEnd type="none" w="med" len="med"/>
                      <a:tailEnd type="none" w="med" len="med"/>
                    </a:lnL>
                    <a:lnR w="4763" cap="flat" cmpd="sng" algn="ctr">
                      <a:solidFill>
                        <a:srgbClr val="80E0DB"/>
                      </a:solidFill>
                      <a:prstDash val="solid"/>
                      <a:round/>
                      <a:headEnd type="none" w="med" len="med"/>
                      <a:tailEnd type="none" w="med" len="med"/>
                    </a:lnR>
                    <a:lnT w="4763" cap="flat" cmpd="sng" algn="ctr">
                      <a:solidFill>
                        <a:srgbClr val="E01FB0"/>
                      </a:solidFill>
                      <a:prstDash val="solid"/>
                      <a:round/>
                      <a:headEnd type="none" w="med" len="med"/>
                      <a:tailEnd type="none" w="med" len="med"/>
                    </a:lnT>
                    <a:lnB w="4763" cap="flat" cmpd="sng" algn="ctr">
                      <a:solidFill>
                        <a:srgbClr val="2023B0"/>
                      </a:solidFill>
                      <a:prstDash val="solid"/>
                      <a:round/>
                      <a:headEnd type="none" w="med" len="med"/>
                      <a:tailEnd type="none" w="med" len="med"/>
                    </a:lnB>
                  </a:tcPr>
                </a:tc>
                <a:extLst>
                  <a:ext uri="{0D108BD9-81ED-4DB2-BD59-A6C34878D82A}">
                    <a16:rowId xmlns:a16="http://schemas.microsoft.com/office/drawing/2014/main" val="2844649902"/>
                  </a:ext>
                </a:extLst>
              </a:tr>
              <a:tr h="513732">
                <a:tc>
                  <a:txBody>
                    <a:bodyPr/>
                    <a:lstStyle/>
                    <a:p>
                      <a:r>
                        <a:rPr lang="en-IN" sz="1200">
                          <a:effectLst/>
                        </a:rPr>
                        <a:t>Security</a:t>
                      </a:r>
                    </a:p>
                  </a:txBody>
                  <a:tcPr marL="43083" marR="43083" marT="21541" marB="21541" anchor="ctr">
                    <a:lnL w="4763" cap="flat" cmpd="sng" algn="ctr">
                      <a:solidFill>
                        <a:srgbClr val="F0E0DB"/>
                      </a:solidFill>
                      <a:prstDash val="solid"/>
                      <a:round/>
                      <a:headEnd type="none" w="med" len="med"/>
                      <a:tailEnd type="none" w="med" len="med"/>
                    </a:lnL>
                    <a:lnR w="4763" cap="flat" cmpd="sng" algn="ctr">
                      <a:solidFill>
                        <a:srgbClr val="F0E0DB"/>
                      </a:solidFill>
                      <a:prstDash val="solid"/>
                      <a:round/>
                      <a:headEnd type="none" w="med" len="med"/>
                      <a:tailEnd type="none" w="med" len="med"/>
                    </a:lnR>
                    <a:lnT w="4763" cap="flat" cmpd="sng" algn="ctr">
                      <a:solidFill>
                        <a:srgbClr val="E021B0"/>
                      </a:solidFill>
                      <a:prstDash val="solid"/>
                      <a:round/>
                      <a:headEnd type="none" w="med" len="med"/>
                      <a:tailEnd type="none" w="med" len="med"/>
                    </a:lnT>
                    <a:lnB w="4763" cap="flat" cmpd="sng" algn="ctr">
                      <a:solidFill>
                        <a:srgbClr val="E022B0"/>
                      </a:solidFill>
                      <a:prstDash val="solid"/>
                      <a:round/>
                      <a:headEnd type="none" w="med" len="med"/>
                      <a:tailEnd type="none" w="med" len="med"/>
                    </a:lnB>
                  </a:tcPr>
                </a:tc>
                <a:tc>
                  <a:txBody>
                    <a:bodyPr/>
                    <a:lstStyle/>
                    <a:p>
                      <a:r>
                        <a:rPr lang="en-IN" sz="1200">
                          <a:effectLst/>
                        </a:rPr>
                        <a:t>No built-in security mechanisms</a:t>
                      </a:r>
                    </a:p>
                  </a:txBody>
                  <a:tcPr marL="43083" marR="43083" marT="21541" marB="21541" anchor="ctr">
                    <a:lnL w="4763" cap="flat" cmpd="sng" algn="ctr">
                      <a:solidFill>
                        <a:srgbClr val="F0E0DB"/>
                      </a:solidFill>
                      <a:prstDash val="solid"/>
                      <a:round/>
                      <a:headEnd type="none" w="med" len="med"/>
                      <a:tailEnd type="none" w="med" len="med"/>
                    </a:lnL>
                    <a:lnR w="4763" cap="flat" cmpd="sng" algn="ctr">
                      <a:solidFill>
                        <a:srgbClr val="F0E0DB"/>
                      </a:solidFill>
                      <a:prstDash val="solid"/>
                      <a:round/>
                      <a:headEnd type="none" w="med" len="med"/>
                      <a:tailEnd type="none" w="med" len="med"/>
                    </a:lnR>
                    <a:lnT w="4763" cap="flat" cmpd="sng" algn="ctr">
                      <a:solidFill>
                        <a:srgbClr val="2023B0"/>
                      </a:solidFill>
                      <a:prstDash val="solid"/>
                      <a:round/>
                      <a:headEnd type="none" w="med" len="med"/>
                      <a:tailEnd type="none" w="med" len="med"/>
                    </a:lnT>
                    <a:lnB w="4763" cap="flat" cmpd="sng" algn="ctr">
                      <a:solidFill>
                        <a:srgbClr val="2021B0"/>
                      </a:solidFill>
                      <a:prstDash val="solid"/>
                      <a:round/>
                      <a:headEnd type="none" w="med" len="med"/>
                      <a:tailEnd type="none" w="med" len="med"/>
                    </a:lnB>
                  </a:tcPr>
                </a:tc>
                <a:tc>
                  <a:txBody>
                    <a:bodyPr/>
                    <a:lstStyle/>
                    <a:p>
                      <a:r>
                        <a:rPr lang="en-US" sz="1200">
                          <a:effectLst/>
                        </a:rPr>
                        <a:t>Supports various security models (v1, v2c, v3)</a:t>
                      </a:r>
                    </a:p>
                  </a:txBody>
                  <a:tcPr marL="43083" marR="43083" marT="21541" marB="21541" anchor="ctr">
                    <a:lnL w="4763" cap="flat" cmpd="sng" algn="ctr">
                      <a:solidFill>
                        <a:srgbClr val="F0E0DB"/>
                      </a:solidFill>
                      <a:prstDash val="solid"/>
                      <a:round/>
                      <a:headEnd type="none" w="med" len="med"/>
                      <a:tailEnd type="none" w="med" len="med"/>
                    </a:lnL>
                    <a:lnR w="4763" cap="flat" cmpd="sng" algn="ctr">
                      <a:solidFill>
                        <a:srgbClr val="F0E0DB"/>
                      </a:solidFill>
                      <a:prstDash val="solid"/>
                      <a:round/>
                      <a:headEnd type="none" w="med" len="med"/>
                      <a:tailEnd type="none" w="med" len="med"/>
                    </a:lnR>
                    <a:lnT w="4763" cap="flat" cmpd="sng" algn="ctr">
                      <a:solidFill>
                        <a:srgbClr val="2023B0"/>
                      </a:solidFill>
                      <a:prstDash val="solid"/>
                      <a:round/>
                      <a:headEnd type="none" w="med" len="med"/>
                      <a:tailEnd type="none" w="med" len="med"/>
                    </a:lnT>
                    <a:lnB w="4763" cap="flat" cmpd="sng" algn="ctr">
                      <a:solidFill>
                        <a:srgbClr val="6021B0"/>
                      </a:solidFill>
                      <a:prstDash val="solid"/>
                      <a:round/>
                      <a:headEnd type="none" w="med" len="med"/>
                      <a:tailEnd type="none" w="med" len="med"/>
                    </a:lnB>
                  </a:tcPr>
                </a:tc>
                <a:extLst>
                  <a:ext uri="{0D108BD9-81ED-4DB2-BD59-A6C34878D82A}">
                    <a16:rowId xmlns:a16="http://schemas.microsoft.com/office/drawing/2014/main" val="1830479254"/>
                  </a:ext>
                </a:extLst>
              </a:tr>
              <a:tr h="821970">
                <a:tc>
                  <a:txBody>
                    <a:bodyPr/>
                    <a:lstStyle/>
                    <a:p>
                      <a:r>
                        <a:rPr lang="en-IN" sz="1200">
                          <a:effectLst/>
                        </a:rPr>
                        <a:t>Applications</a:t>
                      </a:r>
                    </a:p>
                  </a:txBody>
                  <a:tcPr marL="43083" marR="43083" marT="21541" marB="21541" anchor="ctr">
                    <a:lnL w="4763" cap="flat" cmpd="sng" algn="ctr">
                      <a:solidFill>
                        <a:srgbClr val="38E4DB"/>
                      </a:solidFill>
                      <a:prstDash val="solid"/>
                      <a:round/>
                      <a:headEnd type="none" w="med" len="med"/>
                      <a:tailEnd type="none" w="med" len="med"/>
                    </a:lnL>
                    <a:lnR w="4763" cap="flat" cmpd="sng" algn="ctr">
                      <a:solidFill>
                        <a:srgbClr val="38E4DB"/>
                      </a:solidFill>
                      <a:prstDash val="solid"/>
                      <a:round/>
                      <a:headEnd type="none" w="med" len="med"/>
                      <a:tailEnd type="none" w="med" len="med"/>
                    </a:lnR>
                    <a:lnT w="4763" cap="flat" cmpd="sng" algn="ctr">
                      <a:solidFill>
                        <a:srgbClr val="E022B0"/>
                      </a:solidFill>
                      <a:prstDash val="solid"/>
                      <a:round/>
                      <a:headEnd type="none" w="med" len="med"/>
                      <a:tailEnd type="none" w="med" len="med"/>
                    </a:lnT>
                    <a:lnB w="4763" cap="flat" cmpd="sng" algn="ctr">
                      <a:solidFill>
                        <a:srgbClr val="E021B0"/>
                      </a:solidFill>
                      <a:prstDash val="solid"/>
                      <a:round/>
                      <a:headEnd type="none" w="med" len="med"/>
                      <a:tailEnd type="none" w="med" len="med"/>
                    </a:lnB>
                  </a:tcPr>
                </a:tc>
                <a:tc>
                  <a:txBody>
                    <a:bodyPr/>
                    <a:lstStyle/>
                    <a:p>
                      <a:r>
                        <a:rPr lang="en-US" sz="1200">
                          <a:effectLst/>
                        </a:rPr>
                        <a:t>Troubleshooting network connectivity issues, path MTU discovery, etc.</a:t>
                      </a:r>
                    </a:p>
                  </a:txBody>
                  <a:tcPr marL="43083" marR="43083" marT="21541" marB="21541" anchor="ctr">
                    <a:lnL w="4763" cap="flat" cmpd="sng" algn="ctr">
                      <a:solidFill>
                        <a:srgbClr val="38E4DB"/>
                      </a:solidFill>
                      <a:prstDash val="solid"/>
                      <a:round/>
                      <a:headEnd type="none" w="med" len="med"/>
                      <a:tailEnd type="none" w="med" len="med"/>
                    </a:lnL>
                    <a:lnR w="4763" cap="flat" cmpd="sng" algn="ctr">
                      <a:solidFill>
                        <a:srgbClr val="38E4DB"/>
                      </a:solidFill>
                      <a:prstDash val="solid"/>
                      <a:round/>
                      <a:headEnd type="none" w="med" len="med"/>
                      <a:tailEnd type="none" w="med" len="med"/>
                    </a:lnR>
                    <a:lnT w="4763" cap="flat" cmpd="sng" algn="ctr">
                      <a:solidFill>
                        <a:srgbClr val="2021B0"/>
                      </a:solidFill>
                      <a:prstDash val="solid"/>
                      <a:round/>
                      <a:headEnd type="none" w="med" len="med"/>
                      <a:tailEnd type="none" w="med" len="med"/>
                    </a:lnT>
                    <a:lnB w="4763" cap="flat" cmpd="sng" algn="ctr">
                      <a:solidFill>
                        <a:srgbClr val="6021B0"/>
                      </a:solidFill>
                      <a:prstDash val="solid"/>
                      <a:round/>
                      <a:headEnd type="none" w="med" len="med"/>
                      <a:tailEnd type="none" w="med" len="med"/>
                    </a:lnB>
                  </a:tcPr>
                </a:tc>
                <a:tc>
                  <a:txBody>
                    <a:bodyPr/>
                    <a:lstStyle/>
                    <a:p>
                      <a:r>
                        <a:rPr lang="en-IN" sz="1200">
                          <a:effectLst/>
                        </a:rPr>
                        <a:t>Network monitoring, configuration management, performance monitoring, fault management</a:t>
                      </a:r>
                    </a:p>
                  </a:txBody>
                  <a:tcPr marL="43083" marR="43083" marT="21541" marB="21541" anchor="ctr">
                    <a:lnL w="4763" cap="flat" cmpd="sng" algn="ctr">
                      <a:solidFill>
                        <a:srgbClr val="38E4DB"/>
                      </a:solidFill>
                      <a:prstDash val="solid"/>
                      <a:round/>
                      <a:headEnd type="none" w="med" len="med"/>
                      <a:tailEnd type="none" w="med" len="med"/>
                    </a:lnL>
                    <a:lnR w="4763" cap="flat" cmpd="sng" algn="ctr">
                      <a:solidFill>
                        <a:srgbClr val="38E4DB"/>
                      </a:solidFill>
                      <a:prstDash val="solid"/>
                      <a:round/>
                      <a:headEnd type="none" w="med" len="med"/>
                      <a:tailEnd type="none" w="med" len="med"/>
                    </a:lnR>
                    <a:lnT w="4763" cap="flat" cmpd="sng" algn="ctr">
                      <a:solidFill>
                        <a:srgbClr val="6021B0"/>
                      </a:solidFill>
                      <a:prstDash val="solid"/>
                      <a:round/>
                      <a:headEnd type="none" w="med" len="med"/>
                      <a:tailEnd type="none" w="med" len="med"/>
                    </a:lnT>
                    <a:lnB w="4763" cap="flat" cmpd="sng" algn="ctr">
                      <a:solidFill>
                        <a:srgbClr val="2024B0"/>
                      </a:solidFill>
                      <a:prstDash val="solid"/>
                      <a:round/>
                      <a:headEnd type="none" w="med" len="med"/>
                      <a:tailEnd type="none" w="med" len="med"/>
                    </a:lnB>
                  </a:tcPr>
                </a:tc>
                <a:extLst>
                  <a:ext uri="{0D108BD9-81ED-4DB2-BD59-A6C34878D82A}">
                    <a16:rowId xmlns:a16="http://schemas.microsoft.com/office/drawing/2014/main" val="2176125351"/>
                  </a:ext>
                </a:extLst>
              </a:tr>
              <a:tr h="359612">
                <a:tc>
                  <a:txBody>
                    <a:bodyPr/>
                    <a:lstStyle/>
                    <a:p>
                      <a:r>
                        <a:rPr lang="en-IN" sz="1200">
                          <a:effectLst/>
                        </a:rPr>
                        <a:t>Transport Protocol</a:t>
                      </a:r>
                    </a:p>
                  </a:txBody>
                  <a:tcPr marL="43083" marR="43083" marT="21541" marB="21541" anchor="ctr">
                    <a:lnL w="4763" cap="flat" cmpd="sng" algn="ctr">
                      <a:solidFill>
                        <a:srgbClr val="C8E3DB"/>
                      </a:solidFill>
                      <a:prstDash val="solid"/>
                      <a:round/>
                      <a:headEnd type="none" w="med" len="med"/>
                      <a:tailEnd type="none" w="med" len="med"/>
                    </a:lnL>
                    <a:lnR w="4763" cap="flat" cmpd="sng" algn="ctr">
                      <a:solidFill>
                        <a:srgbClr val="C8E3DB"/>
                      </a:solidFill>
                      <a:prstDash val="solid"/>
                      <a:round/>
                      <a:headEnd type="none" w="med" len="med"/>
                      <a:tailEnd type="none" w="med" len="med"/>
                    </a:lnR>
                    <a:lnT w="4763" cap="flat" cmpd="sng" algn="ctr">
                      <a:solidFill>
                        <a:srgbClr val="E021B0"/>
                      </a:solidFill>
                      <a:prstDash val="solid"/>
                      <a:round/>
                      <a:headEnd type="none" w="med" len="med"/>
                      <a:tailEnd type="none" w="med" len="med"/>
                    </a:lnT>
                    <a:lnB w="4763" cap="flat" cmpd="sng" algn="ctr">
                      <a:solidFill>
                        <a:srgbClr val="C8E3DB"/>
                      </a:solidFill>
                      <a:prstDash val="solid"/>
                      <a:round/>
                      <a:headEnd type="none" w="med" len="med"/>
                      <a:tailEnd type="none" w="med" len="med"/>
                    </a:lnB>
                  </a:tcPr>
                </a:tc>
                <a:tc>
                  <a:txBody>
                    <a:bodyPr/>
                    <a:lstStyle/>
                    <a:p>
                      <a:r>
                        <a:rPr lang="en-IN" sz="1200">
                          <a:effectLst/>
                        </a:rPr>
                        <a:t>IP (Internet Protocol)</a:t>
                      </a:r>
                    </a:p>
                  </a:txBody>
                  <a:tcPr marL="43083" marR="43083" marT="21541" marB="21541" anchor="ctr">
                    <a:lnL w="4763" cap="flat" cmpd="sng" algn="ctr">
                      <a:solidFill>
                        <a:srgbClr val="C8E3DB"/>
                      </a:solidFill>
                      <a:prstDash val="solid"/>
                      <a:round/>
                      <a:headEnd type="none" w="med" len="med"/>
                      <a:tailEnd type="none" w="med" len="med"/>
                    </a:lnL>
                    <a:lnR w="4763" cap="flat" cmpd="sng" algn="ctr">
                      <a:solidFill>
                        <a:srgbClr val="C8E3DB"/>
                      </a:solidFill>
                      <a:prstDash val="solid"/>
                      <a:round/>
                      <a:headEnd type="none" w="med" len="med"/>
                      <a:tailEnd type="none" w="med" len="med"/>
                    </a:lnR>
                    <a:lnT w="4763" cap="flat" cmpd="sng" algn="ctr">
                      <a:solidFill>
                        <a:srgbClr val="6021B0"/>
                      </a:solidFill>
                      <a:prstDash val="solid"/>
                      <a:round/>
                      <a:headEnd type="none" w="med" len="med"/>
                      <a:tailEnd type="none" w="med" len="med"/>
                    </a:lnT>
                    <a:lnB w="4763" cap="flat" cmpd="sng" algn="ctr">
                      <a:solidFill>
                        <a:srgbClr val="C8E3DB"/>
                      </a:solidFill>
                      <a:prstDash val="solid"/>
                      <a:round/>
                      <a:headEnd type="none" w="med" len="med"/>
                      <a:tailEnd type="none" w="med" len="med"/>
                    </a:lnB>
                  </a:tcPr>
                </a:tc>
                <a:tc>
                  <a:txBody>
                    <a:bodyPr/>
                    <a:lstStyle/>
                    <a:p>
                      <a:r>
                        <a:rPr lang="en-IN" sz="1200" dirty="0">
                          <a:effectLst/>
                        </a:rPr>
                        <a:t>UDP (User Datagram Protocol)</a:t>
                      </a:r>
                    </a:p>
                  </a:txBody>
                  <a:tcPr marL="43083" marR="43083" marT="21541" marB="21541" anchor="ctr">
                    <a:lnL w="4763" cap="flat" cmpd="sng" algn="ctr">
                      <a:solidFill>
                        <a:srgbClr val="C8E3DB"/>
                      </a:solidFill>
                      <a:prstDash val="solid"/>
                      <a:round/>
                      <a:headEnd type="none" w="med" len="med"/>
                      <a:tailEnd type="none" w="med" len="med"/>
                    </a:lnL>
                    <a:lnR w="4763" cap="flat" cmpd="sng" algn="ctr">
                      <a:solidFill>
                        <a:srgbClr val="C8E3DB"/>
                      </a:solidFill>
                      <a:prstDash val="solid"/>
                      <a:round/>
                      <a:headEnd type="none" w="med" len="med"/>
                      <a:tailEnd type="none" w="med" len="med"/>
                    </a:lnR>
                    <a:lnT w="4763" cap="flat" cmpd="sng" algn="ctr">
                      <a:solidFill>
                        <a:srgbClr val="2024B0"/>
                      </a:solidFill>
                      <a:prstDash val="solid"/>
                      <a:round/>
                      <a:headEnd type="none" w="med" len="med"/>
                      <a:tailEnd type="none" w="med" len="med"/>
                    </a:lnT>
                    <a:lnB w="4763" cap="flat" cmpd="sng" algn="ctr">
                      <a:solidFill>
                        <a:srgbClr val="C8E3DB"/>
                      </a:solidFill>
                      <a:prstDash val="solid"/>
                      <a:round/>
                      <a:headEnd type="none" w="med" len="med"/>
                      <a:tailEnd type="none" w="med" len="med"/>
                    </a:lnB>
                  </a:tcPr>
                </a:tc>
                <a:extLst>
                  <a:ext uri="{0D108BD9-81ED-4DB2-BD59-A6C34878D82A}">
                    <a16:rowId xmlns:a16="http://schemas.microsoft.com/office/drawing/2014/main" val="757277433"/>
                  </a:ext>
                </a:extLst>
              </a:tr>
            </a:tbl>
          </a:graphicData>
        </a:graphic>
      </p:graphicFrame>
    </p:spTree>
    <p:extLst>
      <p:ext uri="{BB962C8B-B14F-4D97-AF65-F5344CB8AC3E}">
        <p14:creationId xmlns:p14="http://schemas.microsoft.com/office/powerpoint/2010/main" val="9908936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3151FB-91F8-5D3B-27B1-CBD02C38EEBD}"/>
              </a:ext>
            </a:extLst>
          </p:cNvPr>
          <p:cNvSpPr>
            <a:spLocks noGrp="1"/>
          </p:cNvSpPr>
          <p:nvPr>
            <p:ph type="title"/>
          </p:nvPr>
        </p:nvSpPr>
        <p:spPr/>
        <p:txBody>
          <a:bodyPr/>
          <a:lstStyle/>
          <a:p>
            <a:r>
              <a:rPr lang="en-IN" dirty="0"/>
              <a:t>Configuration Management</a:t>
            </a:r>
          </a:p>
        </p:txBody>
      </p:sp>
      <p:sp>
        <p:nvSpPr>
          <p:cNvPr id="3" name="Content Placeholder 2">
            <a:extLst>
              <a:ext uri="{FF2B5EF4-FFF2-40B4-BE49-F238E27FC236}">
                <a16:creationId xmlns:a16="http://schemas.microsoft.com/office/drawing/2014/main" id="{9AB99762-7C79-6AFF-AD48-82539654A247}"/>
              </a:ext>
            </a:extLst>
          </p:cNvPr>
          <p:cNvSpPr>
            <a:spLocks noGrp="1"/>
          </p:cNvSpPr>
          <p:nvPr>
            <p:ph idx="1"/>
          </p:nvPr>
        </p:nvSpPr>
        <p:spPr/>
        <p:txBody>
          <a:bodyPr>
            <a:normAutofit fontScale="70000" lnSpcReduction="20000"/>
          </a:bodyPr>
          <a:lstStyle/>
          <a:p>
            <a:pPr algn="just"/>
            <a:r>
              <a:rPr lang="en-US" dirty="0"/>
              <a:t>A configuration is used as a specification of the settings of the attributes that can be modified and any invariant attributes, such as an identification code, that characterize a user device.</a:t>
            </a:r>
          </a:p>
          <a:p>
            <a:r>
              <a:rPr lang="en-GB" altLang="en-US" dirty="0"/>
              <a:t>Objectives: </a:t>
            </a:r>
          </a:p>
          <a:p>
            <a:pPr marL="514350" indent="-514350">
              <a:buFont typeface="+mj-lt"/>
              <a:buAutoNum type="arabicPeriod"/>
            </a:pPr>
            <a:r>
              <a:rPr lang="en-GB" altLang="en-US" dirty="0"/>
              <a:t>Set or modify parameters that control routine operation</a:t>
            </a:r>
          </a:p>
          <a:p>
            <a:pPr marL="514350" indent="-514350">
              <a:buFont typeface="+mj-lt"/>
              <a:buAutoNum type="arabicPeriod"/>
            </a:pPr>
            <a:r>
              <a:rPr lang="en-GB" altLang="en-US" dirty="0"/>
              <a:t>Track resources defined by their resource descriptions </a:t>
            </a:r>
          </a:p>
          <a:p>
            <a:pPr marL="514350" indent="-514350">
              <a:buFont typeface="+mj-lt"/>
              <a:buAutoNum type="arabicPeriod"/>
            </a:pPr>
            <a:r>
              <a:rPr lang="en-GB" altLang="en-US" dirty="0"/>
              <a:t>Track changes in status of resources such as failures</a:t>
            </a:r>
          </a:p>
          <a:p>
            <a:pPr marL="514350" indent="-514350">
              <a:buFont typeface="+mj-lt"/>
              <a:buAutoNum type="arabicPeriod"/>
            </a:pPr>
            <a:r>
              <a:rPr lang="en-GB" altLang="en-US" dirty="0"/>
              <a:t>Manage activation and deactivation of resources</a:t>
            </a:r>
          </a:p>
          <a:p>
            <a:r>
              <a:rPr lang="en-US" dirty="0"/>
              <a:t>Configuration management involves four main management functions: </a:t>
            </a:r>
          </a:p>
          <a:p>
            <a:pPr marL="514350" indent="-514350">
              <a:buFont typeface="+mj-lt"/>
              <a:buAutoNum type="arabicPeriod"/>
            </a:pPr>
            <a:r>
              <a:rPr lang="en-US" dirty="0"/>
              <a:t>identification of the configuration, </a:t>
            </a:r>
          </a:p>
          <a:p>
            <a:pPr marL="514350" indent="-514350">
              <a:buFont typeface="+mj-lt"/>
              <a:buAutoNum type="arabicPeriod"/>
            </a:pPr>
            <a:r>
              <a:rPr lang="en-US" dirty="0"/>
              <a:t>change control (or change management), </a:t>
            </a:r>
          </a:p>
          <a:p>
            <a:pPr marL="514350" indent="-514350">
              <a:buFont typeface="+mj-lt"/>
              <a:buAutoNum type="arabicPeriod"/>
            </a:pPr>
            <a:r>
              <a:rPr lang="en-US" dirty="0"/>
              <a:t>accounting and verification and </a:t>
            </a:r>
          </a:p>
          <a:p>
            <a:pPr marL="514350" indent="-514350">
              <a:buFont typeface="+mj-lt"/>
              <a:buAutoNum type="arabicPeriod"/>
            </a:pPr>
            <a:r>
              <a:rPr lang="en-US" dirty="0"/>
              <a:t>auditing.</a:t>
            </a:r>
            <a:endParaRPr lang="en-IN" dirty="0"/>
          </a:p>
        </p:txBody>
      </p:sp>
    </p:spTree>
    <p:extLst>
      <p:ext uri="{BB962C8B-B14F-4D97-AF65-F5344CB8AC3E}">
        <p14:creationId xmlns:p14="http://schemas.microsoft.com/office/powerpoint/2010/main" val="2200142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B7515-3E1C-ABE5-2842-24A1622EDE09}"/>
              </a:ext>
            </a:extLst>
          </p:cNvPr>
          <p:cNvSpPr>
            <a:spLocks noGrp="1"/>
          </p:cNvSpPr>
          <p:nvPr>
            <p:ph type="title"/>
          </p:nvPr>
        </p:nvSpPr>
        <p:spPr/>
        <p:txBody>
          <a:bodyPr/>
          <a:lstStyle/>
          <a:p>
            <a:r>
              <a:rPr lang="en-US" dirty="0"/>
              <a:t>Contents</a:t>
            </a:r>
            <a:endParaRPr lang="en-IN" dirty="0"/>
          </a:p>
        </p:txBody>
      </p:sp>
      <p:graphicFrame>
        <p:nvGraphicFramePr>
          <p:cNvPr id="4" name="Content Placeholder 2">
            <a:extLst>
              <a:ext uri="{FF2B5EF4-FFF2-40B4-BE49-F238E27FC236}">
                <a16:creationId xmlns:a16="http://schemas.microsoft.com/office/drawing/2014/main" id="{57124C52-6E79-D413-B299-75405D20807F}"/>
              </a:ext>
            </a:extLst>
          </p:cNvPr>
          <p:cNvGraphicFramePr>
            <a:graphicFrameLocks noGrp="1"/>
          </p:cNvGraphicFramePr>
          <p:nvPr>
            <p:ph idx="1"/>
            <p:extLst>
              <p:ext uri="{D42A27DB-BD31-4B8C-83A1-F6EECF244321}">
                <p14:modId xmlns:p14="http://schemas.microsoft.com/office/powerpoint/2010/main" val="1279090494"/>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117969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29BE35-38AA-6B58-05CB-AD7B2F4884E7}"/>
              </a:ext>
            </a:extLst>
          </p:cNvPr>
          <p:cNvSpPr>
            <a:spLocks noGrp="1"/>
          </p:cNvSpPr>
          <p:nvPr>
            <p:ph type="title"/>
          </p:nvPr>
        </p:nvSpPr>
        <p:spPr/>
        <p:txBody>
          <a:bodyPr/>
          <a:lstStyle/>
          <a:p>
            <a:r>
              <a:rPr lang="en-GB" altLang="en-US" dirty="0" err="1"/>
              <a:t>ReConfiguration</a:t>
            </a:r>
            <a:r>
              <a:rPr lang="en-GB" altLang="en-US" dirty="0"/>
              <a:t> Management</a:t>
            </a:r>
            <a:endParaRPr lang="en-IN" dirty="0"/>
          </a:p>
        </p:txBody>
      </p:sp>
      <p:sp>
        <p:nvSpPr>
          <p:cNvPr id="3" name="Content Placeholder 2">
            <a:extLst>
              <a:ext uri="{FF2B5EF4-FFF2-40B4-BE49-F238E27FC236}">
                <a16:creationId xmlns:a16="http://schemas.microsoft.com/office/drawing/2014/main" id="{BB0EFE6F-300A-328E-6F42-4EA639FBA727}"/>
              </a:ext>
            </a:extLst>
          </p:cNvPr>
          <p:cNvSpPr>
            <a:spLocks noGrp="1"/>
          </p:cNvSpPr>
          <p:nvPr>
            <p:ph idx="1"/>
          </p:nvPr>
        </p:nvSpPr>
        <p:spPr/>
        <p:txBody>
          <a:bodyPr>
            <a:normAutofit fontScale="92500" lnSpcReduction="10000"/>
          </a:bodyPr>
          <a:lstStyle/>
          <a:p>
            <a:pPr>
              <a:buFont typeface="Arial" panose="020B0604020202020204" pitchFamily="34" charset="0"/>
              <a:buNone/>
            </a:pPr>
            <a:r>
              <a:rPr lang="en-GB" altLang="en-US" dirty="0"/>
              <a:t>Side effects of reconfiguration</a:t>
            </a:r>
          </a:p>
          <a:p>
            <a:r>
              <a:rPr lang="en-GB" altLang="en-US" dirty="0"/>
              <a:t>Systems need to interrupt their service and reboot themselves for reconfiguration changes to take effect. </a:t>
            </a:r>
          </a:p>
          <a:p>
            <a:r>
              <a:rPr lang="en-GB" altLang="en-US" dirty="0"/>
              <a:t>Configuration conflicts may also become common in multi-domains managed </a:t>
            </a:r>
            <a:r>
              <a:rPr lang="en-GB" altLang="en-US" dirty="0" err="1"/>
              <a:t>UbiCom</a:t>
            </a:r>
            <a:r>
              <a:rPr lang="en-GB" altLang="en-US" dirty="0"/>
              <a:t> systems </a:t>
            </a:r>
          </a:p>
          <a:p>
            <a:r>
              <a:rPr lang="en-GB" altLang="en-US" dirty="0"/>
              <a:t>Users can misconfigure devices</a:t>
            </a:r>
          </a:p>
          <a:p>
            <a:pPr marL="0" indent="0">
              <a:buNone/>
            </a:pPr>
            <a:r>
              <a:rPr lang="en-GB" altLang="en-US" dirty="0"/>
              <a:t>Easing Configuration &amp; Avoiding Misconfiguration</a:t>
            </a:r>
          </a:p>
          <a:p>
            <a:r>
              <a:rPr lang="en-GB" altLang="en-US" dirty="0"/>
              <a:t>Ideally, zero manual configuration of devices by users.</a:t>
            </a:r>
          </a:p>
          <a:p>
            <a:r>
              <a:rPr lang="en-GB" altLang="en-US" dirty="0"/>
              <a:t>Devices should support automatic remote service discovery</a:t>
            </a:r>
          </a:p>
          <a:p>
            <a:r>
              <a:rPr lang="en-GB" altLang="en-US" dirty="0"/>
              <a:t>Devices should support automatic device installation </a:t>
            </a:r>
          </a:p>
          <a:p>
            <a:pPr marL="0" indent="0">
              <a:buNone/>
            </a:pPr>
            <a:endParaRPr lang="en-IN" dirty="0"/>
          </a:p>
        </p:txBody>
      </p:sp>
    </p:spTree>
    <p:extLst>
      <p:ext uri="{BB962C8B-B14F-4D97-AF65-F5344CB8AC3E}">
        <p14:creationId xmlns:p14="http://schemas.microsoft.com/office/powerpoint/2010/main" val="34003984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FC5BC7-C62B-E8D2-DA78-168F5561E263}"/>
              </a:ext>
            </a:extLst>
          </p:cNvPr>
          <p:cNvSpPr>
            <a:spLocks noGrp="1"/>
          </p:cNvSpPr>
          <p:nvPr>
            <p:ph type="title"/>
          </p:nvPr>
        </p:nvSpPr>
        <p:spPr/>
        <p:txBody>
          <a:bodyPr/>
          <a:lstStyle/>
          <a:p>
            <a:r>
              <a:rPr lang="en-GB" altLang="en-US" dirty="0"/>
              <a:t>Fault Management</a:t>
            </a:r>
            <a:endParaRPr lang="en-IN" dirty="0"/>
          </a:p>
        </p:txBody>
      </p:sp>
      <p:sp>
        <p:nvSpPr>
          <p:cNvPr id="3" name="Content Placeholder 2">
            <a:extLst>
              <a:ext uri="{FF2B5EF4-FFF2-40B4-BE49-F238E27FC236}">
                <a16:creationId xmlns:a16="http://schemas.microsoft.com/office/drawing/2014/main" id="{A014566B-FDDB-8A77-6FF3-5BBB99EC8224}"/>
              </a:ext>
            </a:extLst>
          </p:cNvPr>
          <p:cNvSpPr>
            <a:spLocks noGrp="1"/>
          </p:cNvSpPr>
          <p:nvPr>
            <p:ph idx="1"/>
          </p:nvPr>
        </p:nvSpPr>
        <p:spPr/>
        <p:txBody>
          <a:bodyPr>
            <a:normAutofit fontScale="92500" lnSpcReduction="10000"/>
          </a:bodyPr>
          <a:lstStyle/>
          <a:p>
            <a:r>
              <a:rPr lang="en-GB" altLang="en-US" dirty="0"/>
              <a:t>A </a:t>
            </a:r>
            <a:r>
              <a:rPr lang="en-GB" altLang="en-US" i="1" dirty="0"/>
              <a:t>fault</a:t>
            </a:r>
            <a:r>
              <a:rPr lang="en-GB" altLang="en-US" dirty="0"/>
              <a:t> is defined as the cause of one or more observed error, or abnormal, events. </a:t>
            </a:r>
          </a:p>
          <a:p>
            <a:pPr algn="just"/>
            <a:r>
              <a:rPr lang="en-GB" altLang="en-US" i="1" dirty="0"/>
              <a:t>Fault Management</a:t>
            </a:r>
            <a:r>
              <a:rPr lang="en-GB" altLang="en-US" dirty="0"/>
              <a:t> or </a:t>
            </a:r>
            <a:r>
              <a:rPr lang="en-GB" altLang="en-US" i="1" dirty="0"/>
              <a:t>Safety management</a:t>
            </a:r>
            <a:r>
              <a:rPr lang="en-GB" altLang="en-US" dirty="0"/>
              <a:t> concerns maintaining core ICT service operations. </a:t>
            </a:r>
          </a:p>
          <a:p>
            <a:pPr algn="just"/>
            <a:r>
              <a:rPr lang="en-GB" altLang="en-US" dirty="0"/>
              <a:t>Sometimes, fault management overlaps with security management.</a:t>
            </a:r>
          </a:p>
          <a:p>
            <a:r>
              <a:rPr lang="en-GB" altLang="en-US" dirty="0"/>
              <a:t>Detect the fault type of events that lead to system failure.</a:t>
            </a:r>
          </a:p>
          <a:p>
            <a:pPr algn="just"/>
            <a:r>
              <a:rPr lang="en-GB" altLang="en-US" dirty="0"/>
              <a:t>Organise and manage fault cascades in which a root fault leads to numerous child faults, generally the child faults should be suppressed.</a:t>
            </a:r>
          </a:p>
          <a:p>
            <a:r>
              <a:rPr lang="en-GB" altLang="en-US" dirty="0"/>
              <a:t>Report faults to an appropriate authority or manager.</a:t>
            </a:r>
          </a:p>
          <a:p>
            <a:r>
              <a:rPr lang="en-GB" altLang="en-US" dirty="0"/>
              <a:t>Deals with Automatic correction and handling of some faults.</a:t>
            </a:r>
          </a:p>
          <a:p>
            <a:pPr algn="just"/>
            <a:endParaRPr lang="en-GB" altLang="en-US" dirty="0"/>
          </a:p>
          <a:p>
            <a:endParaRPr lang="en-IN" dirty="0"/>
          </a:p>
        </p:txBody>
      </p:sp>
    </p:spTree>
    <p:extLst>
      <p:ext uri="{BB962C8B-B14F-4D97-AF65-F5344CB8AC3E}">
        <p14:creationId xmlns:p14="http://schemas.microsoft.com/office/powerpoint/2010/main" val="7803576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DBEDF2-F5EA-E89B-75D8-199044895215}"/>
              </a:ext>
            </a:extLst>
          </p:cNvPr>
          <p:cNvSpPr>
            <a:spLocks noGrp="1"/>
          </p:cNvSpPr>
          <p:nvPr>
            <p:ph type="title"/>
          </p:nvPr>
        </p:nvSpPr>
        <p:spPr/>
        <p:txBody>
          <a:bodyPr/>
          <a:lstStyle/>
          <a:p>
            <a:r>
              <a:rPr lang="en-US" dirty="0"/>
              <a:t>Fault Management</a:t>
            </a:r>
            <a:endParaRPr lang="en-IN" dirty="0"/>
          </a:p>
        </p:txBody>
      </p:sp>
      <p:sp>
        <p:nvSpPr>
          <p:cNvPr id="3" name="Content Placeholder 2">
            <a:extLst>
              <a:ext uri="{FF2B5EF4-FFF2-40B4-BE49-F238E27FC236}">
                <a16:creationId xmlns:a16="http://schemas.microsoft.com/office/drawing/2014/main" id="{153B619F-F305-B38D-DCCC-988975677F19}"/>
              </a:ext>
            </a:extLst>
          </p:cNvPr>
          <p:cNvSpPr>
            <a:spLocks noGrp="1"/>
          </p:cNvSpPr>
          <p:nvPr>
            <p:ph idx="1"/>
          </p:nvPr>
        </p:nvSpPr>
        <p:spPr/>
        <p:txBody>
          <a:bodyPr>
            <a:normAutofit fontScale="92500" lnSpcReduction="20000"/>
          </a:bodyPr>
          <a:lstStyle/>
          <a:p>
            <a:r>
              <a:rPr lang="en-GB" altLang="en-US" dirty="0"/>
              <a:t>Fault management is crucial for maintaining the operation of critical infrastructures through monitoring, detecting, preventing and anticipating anomaly events</a:t>
            </a:r>
          </a:p>
          <a:p>
            <a:pPr lvl="1"/>
            <a:r>
              <a:rPr lang="en-GB" altLang="en-US" dirty="0"/>
              <a:t>E.g.,  utility distribution, </a:t>
            </a:r>
            <a:r>
              <a:rPr lang="en-GB" altLang="en-US" dirty="0" err="1"/>
              <a:t>telecomms</a:t>
            </a:r>
            <a:r>
              <a:rPr lang="en-GB" altLang="en-US" dirty="0"/>
              <a:t>, transport, logistics, intelligent HVAC, banking, medicine etc.  </a:t>
            </a:r>
          </a:p>
          <a:p>
            <a:r>
              <a:rPr lang="en-GB" altLang="en-US" dirty="0"/>
              <a:t>Fault or safety management involves:</a:t>
            </a:r>
          </a:p>
          <a:p>
            <a:pPr lvl="1"/>
            <a:r>
              <a:rPr lang="en-GB" altLang="en-US" dirty="0"/>
              <a:t>fault prevention,</a:t>
            </a:r>
          </a:p>
          <a:p>
            <a:pPr lvl="1"/>
            <a:r>
              <a:rPr lang="en-GB" altLang="en-US" dirty="0"/>
              <a:t> fault prediction, </a:t>
            </a:r>
          </a:p>
          <a:p>
            <a:pPr lvl="1"/>
            <a:r>
              <a:rPr lang="en-GB" altLang="en-US" dirty="0"/>
              <a:t>fault event monitoring, </a:t>
            </a:r>
          </a:p>
          <a:p>
            <a:pPr lvl="1"/>
            <a:r>
              <a:rPr lang="en-GB" altLang="en-US" dirty="0"/>
              <a:t>fault detection,</a:t>
            </a:r>
          </a:p>
          <a:p>
            <a:pPr lvl="1"/>
            <a:r>
              <a:rPr lang="en-GB" altLang="en-US" dirty="0"/>
              <a:t>fault diagnosis,</a:t>
            </a:r>
          </a:p>
          <a:p>
            <a:pPr lvl="1"/>
            <a:r>
              <a:rPr lang="en-GB" altLang="en-US" dirty="0"/>
              <a:t>fault handling </a:t>
            </a:r>
          </a:p>
          <a:p>
            <a:pPr lvl="1"/>
            <a:r>
              <a:rPr lang="en-GB" altLang="en-US" dirty="0"/>
              <a:t>fault-tolerance. </a:t>
            </a:r>
          </a:p>
          <a:p>
            <a:endParaRPr lang="en-IN" dirty="0"/>
          </a:p>
        </p:txBody>
      </p:sp>
    </p:spTree>
    <p:extLst>
      <p:ext uri="{BB962C8B-B14F-4D97-AF65-F5344CB8AC3E}">
        <p14:creationId xmlns:p14="http://schemas.microsoft.com/office/powerpoint/2010/main" val="13997098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87BB32-547D-F134-B2FE-EB1C5B5D1EA0}"/>
              </a:ext>
            </a:extLst>
          </p:cNvPr>
          <p:cNvSpPr>
            <a:spLocks noGrp="1"/>
          </p:cNvSpPr>
          <p:nvPr>
            <p:ph type="title"/>
          </p:nvPr>
        </p:nvSpPr>
        <p:spPr/>
        <p:txBody>
          <a:bodyPr/>
          <a:lstStyle/>
          <a:p>
            <a:r>
              <a:rPr lang="en-GB" altLang="en-US" dirty="0"/>
              <a:t>Performance Management</a:t>
            </a:r>
            <a:endParaRPr lang="en-IN" dirty="0"/>
          </a:p>
        </p:txBody>
      </p:sp>
      <p:sp>
        <p:nvSpPr>
          <p:cNvPr id="3" name="Content Placeholder 2">
            <a:extLst>
              <a:ext uri="{FF2B5EF4-FFF2-40B4-BE49-F238E27FC236}">
                <a16:creationId xmlns:a16="http://schemas.microsoft.com/office/drawing/2014/main" id="{F51B31AC-B113-7B16-8059-A8D1AFE8E191}"/>
              </a:ext>
            </a:extLst>
          </p:cNvPr>
          <p:cNvSpPr>
            <a:spLocks noGrp="1"/>
          </p:cNvSpPr>
          <p:nvPr>
            <p:ph idx="1"/>
          </p:nvPr>
        </p:nvSpPr>
        <p:spPr/>
        <p:txBody>
          <a:bodyPr>
            <a:normAutofit/>
          </a:bodyPr>
          <a:lstStyle/>
          <a:p>
            <a:r>
              <a:rPr lang="en-GB" altLang="en-US" dirty="0"/>
              <a:t>Collect network statistics using polling or event push</a:t>
            </a:r>
          </a:p>
          <a:p>
            <a:r>
              <a:rPr lang="en-GB" altLang="en-US" dirty="0"/>
              <a:t>Evaluate performance under normal and degraded conditions</a:t>
            </a:r>
          </a:p>
          <a:p>
            <a:r>
              <a:rPr lang="en-GB" altLang="en-US" dirty="0"/>
              <a:t>Monitor events that exceed thresholds etc.</a:t>
            </a:r>
          </a:p>
          <a:p>
            <a:r>
              <a:rPr lang="en-GB" altLang="en-US" dirty="0"/>
              <a:t>Sometimes it may not be possible to specify absolute single-point boundaries for the system </a:t>
            </a:r>
          </a:p>
          <a:p>
            <a:r>
              <a:rPr lang="en-GB" altLang="en-US" dirty="0"/>
              <a:t>There are several specific ways to manage performance: </a:t>
            </a:r>
          </a:p>
          <a:p>
            <a:pPr lvl="1"/>
            <a:r>
              <a:rPr lang="en-GB" altLang="en-US" dirty="0"/>
              <a:t>Best effort</a:t>
            </a:r>
          </a:p>
          <a:p>
            <a:pPr lvl="1"/>
            <a:r>
              <a:rPr lang="en-GB" altLang="en-US" dirty="0"/>
              <a:t>QoS </a:t>
            </a:r>
          </a:p>
          <a:p>
            <a:pPr lvl="1"/>
            <a:r>
              <a:rPr lang="en-GB" altLang="en-US" dirty="0"/>
              <a:t>SLA.</a:t>
            </a:r>
          </a:p>
          <a:p>
            <a:endParaRPr lang="en-IN" dirty="0"/>
          </a:p>
        </p:txBody>
      </p:sp>
    </p:spTree>
    <p:extLst>
      <p:ext uri="{BB962C8B-B14F-4D97-AF65-F5344CB8AC3E}">
        <p14:creationId xmlns:p14="http://schemas.microsoft.com/office/powerpoint/2010/main" val="21735365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A97B17-BAFD-8E33-3245-79588E5D9D49}"/>
              </a:ext>
            </a:extLst>
          </p:cNvPr>
          <p:cNvSpPr>
            <a:spLocks noGrp="1"/>
          </p:cNvSpPr>
          <p:nvPr>
            <p:ph type="title"/>
          </p:nvPr>
        </p:nvSpPr>
        <p:spPr/>
        <p:txBody>
          <a:bodyPr/>
          <a:lstStyle/>
          <a:p>
            <a:r>
              <a:rPr lang="en-GB" altLang="en-US" dirty="0"/>
              <a:t>Security management </a:t>
            </a:r>
            <a:endParaRPr lang="en-IN" dirty="0"/>
          </a:p>
        </p:txBody>
      </p:sp>
      <p:sp>
        <p:nvSpPr>
          <p:cNvPr id="3" name="Content Placeholder 2">
            <a:extLst>
              <a:ext uri="{FF2B5EF4-FFF2-40B4-BE49-F238E27FC236}">
                <a16:creationId xmlns:a16="http://schemas.microsoft.com/office/drawing/2014/main" id="{2D612BA7-A0F5-6AD0-D3BE-76FAFDF87A4A}"/>
              </a:ext>
            </a:extLst>
          </p:cNvPr>
          <p:cNvSpPr>
            <a:spLocks noGrp="1"/>
          </p:cNvSpPr>
          <p:nvPr>
            <p:ph idx="1"/>
          </p:nvPr>
        </p:nvSpPr>
        <p:spPr/>
        <p:txBody>
          <a:bodyPr>
            <a:normAutofit fontScale="85000" lnSpcReduction="20000"/>
          </a:bodyPr>
          <a:lstStyle/>
          <a:p>
            <a:r>
              <a:rPr lang="en-GB" altLang="en-US" dirty="0"/>
              <a:t>Security management concerns </a:t>
            </a:r>
          </a:p>
          <a:p>
            <a:pPr lvl="1"/>
            <a:r>
              <a:rPr lang="en-GB" altLang="en-US" dirty="0"/>
              <a:t>assessment of risk of </a:t>
            </a:r>
            <a:r>
              <a:rPr lang="en-GB" altLang="en-US" i="1" dirty="0"/>
              <a:t>threats</a:t>
            </a:r>
            <a:r>
              <a:rPr lang="en-GB" altLang="en-US" dirty="0"/>
              <a:t> which cause some loss of value to system assets</a:t>
            </a:r>
          </a:p>
          <a:p>
            <a:pPr lvl="1"/>
            <a:r>
              <a:rPr lang="en-GB" altLang="en-US" dirty="0"/>
              <a:t>heightened through any system vulnerabilities or weaknesses and developing </a:t>
            </a:r>
          </a:p>
          <a:p>
            <a:pPr lvl="1"/>
            <a:r>
              <a:rPr lang="en-GB" altLang="en-US" dirty="0"/>
              <a:t>maintaining appropriate </a:t>
            </a:r>
            <a:r>
              <a:rPr lang="en-GB" altLang="en-US" i="1" dirty="0"/>
              <a:t>safeguards</a:t>
            </a:r>
            <a:r>
              <a:rPr lang="en-GB" altLang="en-US" dirty="0"/>
              <a:t> or security </a:t>
            </a:r>
            <a:r>
              <a:rPr lang="en-GB" altLang="en-US" i="1" dirty="0"/>
              <a:t>controls </a:t>
            </a:r>
            <a:r>
              <a:rPr lang="en-GB" altLang="en-US" dirty="0"/>
              <a:t>to protect assets against threats</a:t>
            </a:r>
          </a:p>
          <a:p>
            <a:r>
              <a:rPr lang="en-GB" altLang="en-US" dirty="0"/>
              <a:t>3 basic types of safeguard:</a:t>
            </a:r>
          </a:p>
          <a:p>
            <a:pPr lvl="1" algn="just"/>
            <a:r>
              <a:rPr lang="en-GB" altLang="en-US" dirty="0">
                <a:solidFill>
                  <a:srgbClr val="FF0000"/>
                </a:solidFill>
              </a:rPr>
              <a:t>Detection</a:t>
            </a:r>
            <a:r>
              <a:rPr lang="en-GB" altLang="en-US" dirty="0"/>
              <a:t>: </a:t>
            </a:r>
            <a:r>
              <a:rPr lang="en-US" altLang="en-US" dirty="0"/>
              <a:t>e.g., periodic system audits and scans; integrity checks and checksums are used to identify modifications to stored information, messages and code; digital signatures can be used to attest who has written what.</a:t>
            </a:r>
            <a:endParaRPr lang="en-GB" altLang="en-US" dirty="0"/>
          </a:p>
          <a:p>
            <a:pPr lvl="1" algn="just"/>
            <a:r>
              <a:rPr lang="en-GB" altLang="en-US" dirty="0">
                <a:solidFill>
                  <a:srgbClr val="FF0000"/>
                </a:solidFill>
              </a:rPr>
              <a:t>Prevention</a:t>
            </a:r>
            <a:r>
              <a:rPr lang="en-GB" altLang="en-US" dirty="0"/>
              <a:t>: e.g., </a:t>
            </a:r>
            <a:r>
              <a:rPr lang="en-US" altLang="en-US" dirty="0"/>
              <a:t>encrypting confidential data to prevent eavesdropping; authentication based upon strong passwords and certificates</a:t>
            </a:r>
            <a:r>
              <a:rPr lang="en-GB" altLang="en-US" dirty="0"/>
              <a:t> </a:t>
            </a:r>
          </a:p>
          <a:p>
            <a:pPr lvl="1" algn="just"/>
            <a:r>
              <a:rPr lang="en-GB" altLang="en-US" dirty="0">
                <a:solidFill>
                  <a:srgbClr val="FF0000"/>
                </a:solidFill>
              </a:rPr>
              <a:t>Correction</a:t>
            </a:r>
            <a:r>
              <a:rPr lang="en-GB" altLang="en-US" dirty="0"/>
              <a:t>: </a:t>
            </a:r>
            <a:r>
              <a:rPr lang="en-US" altLang="en-US" dirty="0"/>
              <a:t>handle what has happened after a threat has occurred, e.g., countermeasures such as blacklisting and blocking access from users and networks that were sources of previous threats</a:t>
            </a:r>
            <a:endParaRPr lang="en-GB" altLang="en-US" dirty="0"/>
          </a:p>
          <a:p>
            <a:r>
              <a:rPr lang="en-GB" altLang="en-US" dirty="0"/>
              <a:t>Both detection and correction offer </a:t>
            </a:r>
            <a:r>
              <a:rPr lang="en-GB" altLang="en-US" i="1" dirty="0"/>
              <a:t>a priori protection</a:t>
            </a:r>
            <a:r>
              <a:rPr lang="en-GB" altLang="en-US" dirty="0"/>
              <a:t> </a:t>
            </a:r>
          </a:p>
          <a:p>
            <a:r>
              <a:rPr lang="en-GB" altLang="en-US" dirty="0"/>
              <a:t>Correction offers </a:t>
            </a:r>
            <a:r>
              <a:rPr lang="en-GB" altLang="en-US" i="1" dirty="0"/>
              <a:t>a posterior protection</a:t>
            </a:r>
            <a:r>
              <a:rPr lang="en-GB" altLang="en-US" dirty="0"/>
              <a:t>.</a:t>
            </a:r>
          </a:p>
          <a:p>
            <a:pPr marL="0" indent="0">
              <a:buNone/>
            </a:pPr>
            <a:endParaRPr lang="en-IN" dirty="0"/>
          </a:p>
        </p:txBody>
      </p:sp>
    </p:spTree>
    <p:extLst>
      <p:ext uri="{BB962C8B-B14F-4D97-AF65-F5344CB8AC3E}">
        <p14:creationId xmlns:p14="http://schemas.microsoft.com/office/powerpoint/2010/main" val="22047775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0D85D8-46D1-FCAD-2B54-C0CFC9A8EF54}"/>
              </a:ext>
            </a:extLst>
          </p:cNvPr>
          <p:cNvSpPr>
            <a:spLocks noGrp="1"/>
          </p:cNvSpPr>
          <p:nvPr>
            <p:ph type="title"/>
          </p:nvPr>
        </p:nvSpPr>
        <p:spPr/>
        <p:txBody>
          <a:bodyPr/>
          <a:lstStyle/>
          <a:p>
            <a:r>
              <a:rPr lang="en-GB" altLang="en-US" dirty="0"/>
              <a:t>Security Safeguards</a:t>
            </a:r>
            <a:endParaRPr lang="en-IN" dirty="0"/>
          </a:p>
        </p:txBody>
      </p:sp>
      <p:sp>
        <p:nvSpPr>
          <p:cNvPr id="3" name="Content Placeholder 2">
            <a:extLst>
              <a:ext uri="{FF2B5EF4-FFF2-40B4-BE49-F238E27FC236}">
                <a16:creationId xmlns:a16="http://schemas.microsoft.com/office/drawing/2014/main" id="{DC79B87D-5A96-A3B4-44F5-721CE6531DBC}"/>
              </a:ext>
            </a:extLst>
          </p:cNvPr>
          <p:cNvSpPr>
            <a:spLocks noGrp="1"/>
          </p:cNvSpPr>
          <p:nvPr>
            <p:ph idx="1"/>
          </p:nvPr>
        </p:nvSpPr>
        <p:spPr/>
        <p:txBody>
          <a:bodyPr/>
          <a:lstStyle/>
          <a:p>
            <a:pPr>
              <a:buFont typeface="Arial" panose="020B0604020202020204" pitchFamily="34" charset="0"/>
              <a:buNone/>
            </a:pPr>
            <a:r>
              <a:rPr lang="en-GB" altLang="en-US" dirty="0" err="1"/>
              <a:t>UbiCom</a:t>
            </a:r>
            <a:r>
              <a:rPr lang="en-GB" altLang="en-US" dirty="0"/>
              <a:t> System security can be modelled in terms of:</a:t>
            </a:r>
          </a:p>
          <a:p>
            <a:r>
              <a:rPr lang="en-GB" altLang="en-US" b="1" dirty="0"/>
              <a:t>V</a:t>
            </a:r>
            <a:r>
              <a:rPr lang="en-GB" altLang="en-US" dirty="0"/>
              <a:t>iewpoints of sets of </a:t>
            </a:r>
            <a:r>
              <a:rPr lang="en-GB" altLang="en-US" b="1" dirty="0"/>
              <a:t>S</a:t>
            </a:r>
            <a:r>
              <a:rPr lang="en-GB" altLang="en-US" dirty="0"/>
              <a:t>afeguards that protect the system </a:t>
            </a:r>
            <a:r>
              <a:rPr lang="en-GB" altLang="en-US" b="1" dirty="0"/>
              <a:t>A</a:t>
            </a:r>
            <a:r>
              <a:rPr lang="en-GB" altLang="en-US" dirty="0"/>
              <a:t>ssets (the items of value in a system) </a:t>
            </a:r>
          </a:p>
          <a:p>
            <a:r>
              <a:rPr lang="en-GB" altLang="en-US" dirty="0"/>
              <a:t>against </a:t>
            </a:r>
            <a:r>
              <a:rPr lang="en-GB" altLang="en-US" b="1" dirty="0"/>
              <a:t>T</a:t>
            </a:r>
            <a:r>
              <a:rPr lang="en-GB" altLang="en-US" dirty="0"/>
              <a:t>hreats (actions that actively </a:t>
            </a:r>
            <a:r>
              <a:rPr lang="en-GB" altLang="en-US" dirty="0">
                <a:sym typeface="Symbol" panose="05050102010706020507" pitchFamily="18" charset="2"/>
              </a:rPr>
              <a:t> </a:t>
            </a:r>
            <a:r>
              <a:rPr lang="en-GB" altLang="en-US" dirty="0"/>
              <a:t>value of assets) </a:t>
            </a:r>
          </a:p>
          <a:p>
            <a:r>
              <a:rPr lang="en-GB" altLang="en-US" b="1" dirty="0"/>
              <a:t>V-SAT</a:t>
            </a:r>
            <a:r>
              <a:rPr lang="en-GB" altLang="en-US" dirty="0"/>
              <a:t> model of security</a:t>
            </a:r>
          </a:p>
          <a:p>
            <a:endParaRPr lang="en-IN" dirty="0"/>
          </a:p>
        </p:txBody>
      </p:sp>
    </p:spTree>
    <p:extLst>
      <p:ext uri="{BB962C8B-B14F-4D97-AF65-F5344CB8AC3E}">
        <p14:creationId xmlns:p14="http://schemas.microsoft.com/office/powerpoint/2010/main" val="37538046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CA8DE3-3A23-BB33-805E-E43307E0FBAC}"/>
              </a:ext>
            </a:extLst>
          </p:cNvPr>
          <p:cNvSpPr>
            <a:spLocks noGrp="1"/>
          </p:cNvSpPr>
          <p:nvPr>
            <p:ph type="title"/>
          </p:nvPr>
        </p:nvSpPr>
        <p:spPr/>
        <p:txBody>
          <a:bodyPr/>
          <a:lstStyle/>
          <a:p>
            <a:r>
              <a:rPr lang="en-GB" altLang="en-US" b="1" dirty="0"/>
              <a:t>V-SAT Model for Security Management</a:t>
            </a:r>
            <a:endParaRPr lang="en-IN" dirty="0"/>
          </a:p>
        </p:txBody>
      </p:sp>
      <p:pic>
        <p:nvPicPr>
          <p:cNvPr id="4" name="Picture 50">
            <a:extLst>
              <a:ext uri="{FF2B5EF4-FFF2-40B4-BE49-F238E27FC236}">
                <a16:creationId xmlns:a16="http://schemas.microsoft.com/office/drawing/2014/main" id="{482A9A97-9B49-04A5-66CA-C23C70C414F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90525" y="1988344"/>
            <a:ext cx="5946775" cy="400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a:extLst>
              <a:ext uri="{FF2B5EF4-FFF2-40B4-BE49-F238E27FC236}">
                <a16:creationId xmlns:a16="http://schemas.microsoft.com/office/drawing/2014/main" id="{4A1D696F-D13B-24FF-6263-2A2F667AD20B}"/>
              </a:ext>
            </a:extLst>
          </p:cNvPr>
          <p:cNvSpPr txBox="1"/>
          <p:nvPr/>
        </p:nvSpPr>
        <p:spPr>
          <a:xfrm>
            <a:off x="6791324" y="1988344"/>
            <a:ext cx="5172076" cy="3416320"/>
          </a:xfrm>
          <a:prstGeom prst="rect">
            <a:avLst/>
          </a:prstGeom>
          <a:noFill/>
        </p:spPr>
        <p:txBody>
          <a:bodyPr wrap="square">
            <a:spAutoFit/>
          </a:bodyPr>
          <a:lstStyle/>
          <a:p>
            <a:pPr>
              <a:buFont typeface="Arial" panose="020B0604020202020204" pitchFamily="34" charset="0"/>
              <a:buNone/>
            </a:pPr>
            <a:r>
              <a:rPr lang="en-GB" altLang="en-US" dirty="0"/>
              <a:t>Example</a:t>
            </a:r>
          </a:p>
          <a:p>
            <a:r>
              <a:rPr lang="en-GB" altLang="en-US" dirty="0"/>
              <a:t>Threat 	</a:t>
            </a:r>
          </a:p>
          <a:p>
            <a:pPr lvl="1"/>
            <a:r>
              <a:rPr lang="en-GB" altLang="en-US" dirty="0"/>
              <a:t>Sender masquerade</a:t>
            </a:r>
          </a:p>
          <a:p>
            <a:r>
              <a:rPr lang="en-GB" altLang="en-US" dirty="0"/>
              <a:t>Asset</a:t>
            </a:r>
          </a:p>
          <a:p>
            <a:pPr lvl="1"/>
            <a:r>
              <a:rPr lang="en-GB" altLang="en-US" dirty="0"/>
              <a:t>Information about real sender shared with fake sender</a:t>
            </a:r>
          </a:p>
          <a:p>
            <a:pPr lvl="1"/>
            <a:r>
              <a:rPr lang="en-GB" altLang="en-US" dirty="0"/>
              <a:t>Actions requested by a fake sender are performed by receiver.	</a:t>
            </a:r>
          </a:p>
          <a:p>
            <a:r>
              <a:rPr lang="en-GB" altLang="en-US" dirty="0"/>
              <a:t>Safeguards</a:t>
            </a:r>
          </a:p>
          <a:p>
            <a:pPr lvl="1"/>
            <a:r>
              <a:rPr lang="en-GB" altLang="en-US" dirty="0"/>
              <a:t>Authenticate caller identity</a:t>
            </a:r>
          </a:p>
          <a:p>
            <a:pPr lvl="1"/>
            <a:r>
              <a:rPr lang="en-GB" altLang="en-US" dirty="0"/>
              <a:t>Call back real sender</a:t>
            </a:r>
          </a:p>
          <a:p>
            <a:pPr lvl="1"/>
            <a:r>
              <a:rPr lang="en-GB" altLang="en-US" dirty="0"/>
              <a:t>Strong password based access control </a:t>
            </a:r>
          </a:p>
        </p:txBody>
      </p:sp>
    </p:spTree>
    <p:extLst>
      <p:ext uri="{BB962C8B-B14F-4D97-AF65-F5344CB8AC3E}">
        <p14:creationId xmlns:p14="http://schemas.microsoft.com/office/powerpoint/2010/main" val="2580191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47942995-B07F-4636-9A06-C6A104B260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89A0148-632D-6706-567E-C1D570B78462}"/>
              </a:ext>
            </a:extLst>
          </p:cNvPr>
          <p:cNvSpPr>
            <a:spLocks noGrp="1"/>
          </p:cNvSpPr>
          <p:nvPr>
            <p:ph type="title"/>
          </p:nvPr>
        </p:nvSpPr>
        <p:spPr>
          <a:xfrm>
            <a:off x="1113810" y="2960716"/>
            <a:ext cx="4036334" cy="2387600"/>
          </a:xfrm>
        </p:spPr>
        <p:txBody>
          <a:bodyPr vert="horz" lIns="91440" tIns="45720" rIns="91440" bIns="45720" rtlCol="0" anchor="t">
            <a:normAutofit/>
          </a:bodyPr>
          <a:lstStyle/>
          <a:p>
            <a:r>
              <a:rPr lang="en-US" sz="2600" kern="1200">
                <a:solidFill>
                  <a:schemeClr val="tx1"/>
                </a:solidFill>
                <a:latin typeface="+mj-lt"/>
                <a:ea typeface="+mj-ea"/>
                <a:cs typeface="+mj-cs"/>
              </a:rPr>
              <a:t>Relation between threats, assets and safeguards from the viewpoint of the user of a smart mobile</a:t>
            </a:r>
            <a:br>
              <a:rPr lang="en-US" sz="2600" kern="1200">
                <a:solidFill>
                  <a:schemeClr val="tx1"/>
                </a:solidFill>
                <a:latin typeface="+mj-lt"/>
                <a:ea typeface="+mj-ea"/>
                <a:cs typeface="+mj-cs"/>
              </a:rPr>
            </a:br>
            <a:r>
              <a:rPr lang="en-US" sz="2600" kern="1200">
                <a:solidFill>
                  <a:schemeClr val="tx1"/>
                </a:solidFill>
                <a:latin typeface="+mj-lt"/>
                <a:ea typeface="+mj-ea"/>
                <a:cs typeface="+mj-cs"/>
              </a:rPr>
              <a:t>device</a:t>
            </a:r>
          </a:p>
        </p:txBody>
      </p:sp>
      <p:grpSp>
        <p:nvGrpSpPr>
          <p:cNvPr id="12" name="Group 11">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984992"/>
            <a:ext cx="731521" cy="673460"/>
            <a:chOff x="3940602" y="308034"/>
            <a:chExt cx="2116791" cy="3428999"/>
          </a:xfrm>
          <a:solidFill>
            <a:schemeClr val="accent4"/>
          </a:solidFill>
        </p:grpSpPr>
        <p:sp>
          <p:nvSpPr>
            <p:cNvPr id="13" name="Rectangle 12">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16">
            <a:extLst>
              <a:ext uri="{FF2B5EF4-FFF2-40B4-BE49-F238E27FC236}">
                <a16:creationId xmlns:a16="http://schemas.microsoft.com/office/drawing/2014/main" id="{B81933D1-5615-42C7-9C0B-4EB7105CCE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391886"/>
            <a:ext cx="6009366" cy="601707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C158B6F1-544D-715A-4210-0F06C38AC8FA}"/>
              </a:ext>
            </a:extLst>
          </p:cNvPr>
          <p:cNvPicPr>
            <a:picLocks noChangeAspect="1"/>
          </p:cNvPicPr>
          <p:nvPr/>
        </p:nvPicPr>
        <p:blipFill>
          <a:blip r:embed="rId2"/>
          <a:stretch>
            <a:fillRect/>
          </a:stretch>
        </p:blipFill>
        <p:spPr>
          <a:xfrm>
            <a:off x="5685810" y="391251"/>
            <a:ext cx="5970524" cy="5913856"/>
          </a:xfrm>
          <a:prstGeom prst="rect">
            <a:avLst/>
          </a:prstGeom>
        </p:spPr>
      </p:pic>
    </p:spTree>
    <p:extLst>
      <p:ext uri="{BB962C8B-B14F-4D97-AF65-F5344CB8AC3E}">
        <p14:creationId xmlns:p14="http://schemas.microsoft.com/office/powerpoint/2010/main" val="12050435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BF464-30A1-359F-4082-AE1C77E31027}"/>
              </a:ext>
            </a:extLst>
          </p:cNvPr>
          <p:cNvSpPr>
            <a:spLocks noGrp="1"/>
          </p:cNvSpPr>
          <p:nvPr>
            <p:ph type="title"/>
          </p:nvPr>
        </p:nvSpPr>
        <p:spPr>
          <a:xfrm>
            <a:off x="850900" y="123825"/>
            <a:ext cx="10515600" cy="1325563"/>
          </a:xfrm>
        </p:spPr>
        <p:txBody>
          <a:bodyPr/>
          <a:lstStyle/>
          <a:p>
            <a:r>
              <a:rPr lang="en-US" dirty="0"/>
              <a:t>Rich Vs Lean Information</a:t>
            </a:r>
            <a:endParaRPr lang="en-IN" dirty="0"/>
          </a:p>
        </p:txBody>
      </p:sp>
      <p:graphicFrame>
        <p:nvGraphicFramePr>
          <p:cNvPr id="4" name="Content Placeholder 3">
            <a:extLst>
              <a:ext uri="{FF2B5EF4-FFF2-40B4-BE49-F238E27FC236}">
                <a16:creationId xmlns:a16="http://schemas.microsoft.com/office/drawing/2014/main" id="{920ABEE9-20AC-A53F-E0CE-582121C86971}"/>
              </a:ext>
            </a:extLst>
          </p:cNvPr>
          <p:cNvGraphicFramePr>
            <a:graphicFrameLocks noGrp="1"/>
          </p:cNvGraphicFramePr>
          <p:nvPr>
            <p:ph idx="1"/>
            <p:extLst>
              <p:ext uri="{D42A27DB-BD31-4B8C-83A1-F6EECF244321}">
                <p14:modId xmlns:p14="http://schemas.microsoft.com/office/powerpoint/2010/main" val="2719209380"/>
              </p:ext>
            </p:extLst>
          </p:nvPr>
        </p:nvGraphicFramePr>
        <p:xfrm>
          <a:off x="190500" y="1097590"/>
          <a:ext cx="11677650" cy="5557209"/>
        </p:xfrm>
        <a:graphic>
          <a:graphicData uri="http://schemas.openxmlformats.org/drawingml/2006/table">
            <a:tbl>
              <a:tblPr firstRow="1" bandRow="1">
                <a:tableStyleId>{5C22544A-7EE6-4342-B048-85BDC9FD1C3A}</a:tableStyleId>
              </a:tblPr>
              <a:tblGrid>
                <a:gridCol w="1029224">
                  <a:extLst>
                    <a:ext uri="{9D8B030D-6E8A-4147-A177-3AD203B41FA5}">
                      <a16:colId xmlns:a16="http://schemas.microsoft.com/office/drawing/2014/main" val="697418373"/>
                    </a:ext>
                  </a:extLst>
                </a:gridCol>
                <a:gridCol w="4687591">
                  <a:extLst>
                    <a:ext uri="{9D8B030D-6E8A-4147-A177-3AD203B41FA5}">
                      <a16:colId xmlns:a16="http://schemas.microsoft.com/office/drawing/2014/main" val="1463730309"/>
                    </a:ext>
                  </a:extLst>
                </a:gridCol>
                <a:gridCol w="5960835">
                  <a:extLst>
                    <a:ext uri="{9D8B030D-6E8A-4147-A177-3AD203B41FA5}">
                      <a16:colId xmlns:a16="http://schemas.microsoft.com/office/drawing/2014/main" val="1364929977"/>
                    </a:ext>
                  </a:extLst>
                </a:gridCol>
              </a:tblGrid>
              <a:tr h="572561">
                <a:tc>
                  <a:txBody>
                    <a:bodyPr/>
                    <a:lstStyle/>
                    <a:p>
                      <a:r>
                        <a:rPr lang="en-US" sz="1400" dirty="0"/>
                        <a:t>Sr. No.</a:t>
                      </a:r>
                      <a:endParaRPr lang="en-IN" sz="1400" dirty="0"/>
                    </a:p>
                  </a:txBody>
                  <a:tcPr/>
                </a:tc>
                <a:tc>
                  <a:txBody>
                    <a:bodyPr/>
                    <a:lstStyle/>
                    <a:p>
                      <a:r>
                        <a:rPr lang="en-US" sz="1400" dirty="0"/>
                        <a:t>Rich Information</a:t>
                      </a:r>
                      <a:endParaRPr lang="en-IN" sz="1400" dirty="0"/>
                    </a:p>
                  </a:txBody>
                  <a:tcPr/>
                </a:tc>
                <a:tc>
                  <a:txBody>
                    <a:bodyPr/>
                    <a:lstStyle/>
                    <a:p>
                      <a:r>
                        <a:rPr lang="en-US" sz="1400" dirty="0"/>
                        <a:t>Lean Information</a:t>
                      </a:r>
                      <a:endParaRPr lang="en-IN" sz="1400" dirty="0"/>
                    </a:p>
                  </a:txBody>
                  <a:tcPr/>
                </a:tc>
                <a:extLst>
                  <a:ext uri="{0D108BD9-81ED-4DB2-BD59-A6C34878D82A}">
                    <a16:rowId xmlns:a16="http://schemas.microsoft.com/office/drawing/2014/main" val="3830546171"/>
                  </a:ext>
                </a:extLst>
              </a:tr>
              <a:tr h="1044082">
                <a:tc>
                  <a:txBody>
                    <a:bodyPr/>
                    <a:lstStyle/>
                    <a:p>
                      <a:r>
                        <a:rPr lang="en-US" sz="1400" dirty="0"/>
                        <a:t>1</a:t>
                      </a:r>
                      <a:endParaRPr lang="en-IN" sz="1400" dirty="0"/>
                    </a:p>
                  </a:txBody>
                  <a:tcPr/>
                </a:tc>
                <a:tc>
                  <a:txBody>
                    <a:bodyPr/>
                    <a:lstStyle/>
                    <a:p>
                      <a:pPr algn="just"/>
                      <a:r>
                        <a:rPr lang="en-US" sz="1400" b="0" i="0" kern="1200" dirty="0">
                          <a:solidFill>
                            <a:schemeClr val="dk1"/>
                          </a:solidFill>
                          <a:effectLst/>
                          <a:latin typeface="+mn-lt"/>
                          <a:ea typeface="+mn-ea"/>
                          <a:cs typeface="+mn-cs"/>
                        </a:rPr>
                        <a:t>Rich information typically refers to data that is detailed, comprehensive, and contains a high level of complexity.</a:t>
                      </a:r>
                      <a:endParaRPr lang="en-IN" sz="1400" dirty="0"/>
                    </a:p>
                  </a:txBody>
                  <a:tcPr/>
                </a:tc>
                <a:tc>
                  <a:txBody>
                    <a:bodyPr/>
                    <a:lstStyle/>
                    <a:p>
                      <a:pPr algn="just"/>
                      <a:r>
                        <a:rPr lang="en-US" sz="1400" b="0" i="0" kern="1200" dirty="0">
                          <a:solidFill>
                            <a:schemeClr val="dk1"/>
                          </a:solidFill>
                          <a:effectLst/>
                          <a:latin typeface="+mn-lt"/>
                          <a:ea typeface="+mn-ea"/>
                          <a:cs typeface="+mn-cs"/>
                        </a:rPr>
                        <a:t>Lean information, on the other hand, refers to data that is simplified, condensed, or reduced in complexity.</a:t>
                      </a:r>
                      <a:endParaRPr lang="en-IN" sz="1400" dirty="0"/>
                    </a:p>
                  </a:txBody>
                  <a:tcPr/>
                </a:tc>
                <a:extLst>
                  <a:ext uri="{0D108BD9-81ED-4DB2-BD59-A6C34878D82A}">
                    <a16:rowId xmlns:a16="http://schemas.microsoft.com/office/drawing/2014/main" val="125442796"/>
                  </a:ext>
                </a:extLst>
              </a:tr>
              <a:tr h="1044082">
                <a:tc>
                  <a:txBody>
                    <a:bodyPr/>
                    <a:lstStyle/>
                    <a:p>
                      <a:r>
                        <a:rPr lang="en-US" sz="1400" dirty="0"/>
                        <a:t>2</a:t>
                      </a:r>
                      <a:endParaRPr lang="en-IN" sz="1400" dirty="0"/>
                    </a:p>
                  </a:txBody>
                  <a:tcPr/>
                </a:tc>
                <a:tc>
                  <a:txBody>
                    <a:bodyPr/>
                    <a:lstStyle/>
                    <a:p>
                      <a:pPr algn="just"/>
                      <a:r>
                        <a:rPr lang="en-US" sz="1400" dirty="0"/>
                        <a:t>It often includes multimedia content, such as high-resolution images, videos, audio recordings, or detailed text.</a:t>
                      </a:r>
                      <a:endParaRPr lang="en-IN" sz="1400" dirty="0"/>
                    </a:p>
                  </a:txBody>
                  <a:tcPr/>
                </a:tc>
                <a:tc>
                  <a:txBody>
                    <a:bodyPr/>
                    <a:lstStyle/>
                    <a:p>
                      <a:pPr algn="just"/>
                      <a:r>
                        <a:rPr lang="en-US" sz="1400" b="0" i="0" kern="1200" dirty="0">
                          <a:solidFill>
                            <a:schemeClr val="dk1"/>
                          </a:solidFill>
                          <a:effectLst/>
                          <a:latin typeface="+mn-lt"/>
                          <a:ea typeface="+mn-ea"/>
                          <a:cs typeface="+mn-cs"/>
                        </a:rPr>
                        <a:t>It often contains only essential or summarized information, omitting unnecessary details.</a:t>
                      </a:r>
                      <a:endParaRPr lang="en-IN" sz="1400" dirty="0"/>
                    </a:p>
                  </a:txBody>
                  <a:tcPr/>
                </a:tc>
                <a:extLst>
                  <a:ext uri="{0D108BD9-81ED-4DB2-BD59-A6C34878D82A}">
                    <a16:rowId xmlns:a16="http://schemas.microsoft.com/office/drawing/2014/main" val="1713844307"/>
                  </a:ext>
                </a:extLst>
              </a:tr>
              <a:tr h="808321">
                <a:tc>
                  <a:txBody>
                    <a:bodyPr/>
                    <a:lstStyle/>
                    <a:p>
                      <a:r>
                        <a:rPr lang="en-US" sz="1400" dirty="0"/>
                        <a:t>3</a:t>
                      </a:r>
                      <a:endParaRPr lang="en-IN" sz="1400" dirty="0"/>
                    </a:p>
                  </a:txBody>
                  <a:tcPr/>
                </a:tc>
                <a:tc>
                  <a:txBody>
                    <a:bodyPr/>
                    <a:lstStyle/>
                    <a:p>
                      <a:pPr algn="just"/>
                      <a:r>
                        <a:rPr lang="en-US" sz="1400" b="0" i="0" kern="1200" dirty="0">
                          <a:solidFill>
                            <a:schemeClr val="dk1"/>
                          </a:solidFill>
                          <a:effectLst/>
                          <a:latin typeface="+mn-lt"/>
                          <a:ea typeface="+mn-ea"/>
                          <a:cs typeface="+mn-cs"/>
                        </a:rPr>
                        <a:t>Rich information provides a complete and thorough representation of the underlying concept or idea.</a:t>
                      </a:r>
                      <a:endParaRPr lang="en-IN" sz="1400" dirty="0"/>
                    </a:p>
                  </a:txBody>
                  <a:tcPr/>
                </a:tc>
                <a:tc>
                  <a:txBody>
                    <a:bodyPr/>
                    <a:lstStyle/>
                    <a:p>
                      <a:pPr algn="just"/>
                      <a:r>
                        <a:rPr lang="en-US" sz="1400" b="0" i="0" kern="1200" dirty="0">
                          <a:solidFill>
                            <a:schemeClr val="dk1"/>
                          </a:solidFill>
                          <a:effectLst/>
                          <a:latin typeface="+mn-lt"/>
                          <a:ea typeface="+mn-ea"/>
                          <a:cs typeface="+mn-cs"/>
                        </a:rPr>
                        <a:t>Lean information focuses on providing just enough data to convey the necessary message or achieve the desired functionality.</a:t>
                      </a:r>
                      <a:endParaRPr lang="en-IN" sz="1400" dirty="0"/>
                    </a:p>
                  </a:txBody>
                  <a:tcPr/>
                </a:tc>
                <a:extLst>
                  <a:ext uri="{0D108BD9-81ED-4DB2-BD59-A6C34878D82A}">
                    <a16:rowId xmlns:a16="http://schemas.microsoft.com/office/drawing/2014/main" val="984349912"/>
                  </a:ext>
                </a:extLst>
              </a:tr>
              <a:tr h="1279842">
                <a:tc>
                  <a:txBody>
                    <a:bodyPr/>
                    <a:lstStyle/>
                    <a:p>
                      <a:r>
                        <a:rPr lang="en-US" sz="1400" dirty="0"/>
                        <a:t>4</a:t>
                      </a:r>
                      <a:endParaRPr lang="en-IN" sz="1400" dirty="0"/>
                    </a:p>
                  </a:txBody>
                  <a:tcPr/>
                </a:tc>
                <a:tc>
                  <a:txBody>
                    <a:bodyPr/>
                    <a:lstStyle/>
                    <a:p>
                      <a:pPr algn="just"/>
                      <a:r>
                        <a:rPr lang="en-US" sz="1400" b="0" i="0" kern="1200" dirty="0">
                          <a:solidFill>
                            <a:schemeClr val="dk1"/>
                          </a:solidFill>
                          <a:effectLst/>
                          <a:latin typeface="+mn-lt"/>
                          <a:ea typeface="+mn-ea"/>
                          <a:cs typeface="+mn-cs"/>
                        </a:rPr>
                        <a:t>Examples of rich information in ubiquitous computing might include high-definition video streams, detailed sensor readings, or complex databases.</a:t>
                      </a:r>
                      <a:endParaRPr lang="en-IN" sz="1400" dirty="0"/>
                    </a:p>
                  </a:txBody>
                  <a:tcPr/>
                </a:tc>
                <a:tc>
                  <a:txBody>
                    <a:bodyPr/>
                    <a:lstStyle/>
                    <a:p>
                      <a:pPr algn="just"/>
                      <a:r>
                        <a:rPr lang="en-US" sz="1400" b="0" i="0" kern="1200" dirty="0">
                          <a:solidFill>
                            <a:schemeClr val="dk1"/>
                          </a:solidFill>
                          <a:effectLst/>
                          <a:latin typeface="+mn-lt"/>
                          <a:ea typeface="+mn-ea"/>
                          <a:cs typeface="+mn-cs"/>
                        </a:rPr>
                        <a:t>Examples of lean information in ubiquitous computing could be simple status updates, summarized sensor data, or abbreviated notifications.</a:t>
                      </a:r>
                      <a:endParaRPr lang="en-IN" sz="1400" dirty="0"/>
                    </a:p>
                  </a:txBody>
                  <a:tcPr/>
                </a:tc>
                <a:extLst>
                  <a:ext uri="{0D108BD9-81ED-4DB2-BD59-A6C34878D82A}">
                    <a16:rowId xmlns:a16="http://schemas.microsoft.com/office/drawing/2014/main" val="2781735514"/>
                  </a:ext>
                </a:extLst>
              </a:tr>
              <a:tr h="808321">
                <a:tc>
                  <a:txBody>
                    <a:bodyPr/>
                    <a:lstStyle/>
                    <a:p>
                      <a:r>
                        <a:rPr lang="en-US" sz="1400" dirty="0"/>
                        <a:t>5</a:t>
                      </a:r>
                      <a:endParaRPr lang="en-IN" sz="1400" dirty="0"/>
                    </a:p>
                  </a:txBody>
                  <a:tcPr/>
                </a:tc>
                <a:tc>
                  <a:txBody>
                    <a:bodyPr/>
                    <a:lstStyle/>
                    <a:p>
                      <a:pPr algn="just"/>
                      <a:r>
                        <a:rPr lang="en-US" sz="1400" b="0" i="0" kern="1200" dirty="0">
                          <a:solidFill>
                            <a:schemeClr val="dk1"/>
                          </a:solidFill>
                          <a:effectLst/>
                          <a:latin typeface="+mn-lt"/>
                          <a:ea typeface="+mn-ea"/>
                          <a:cs typeface="+mn-cs"/>
                        </a:rPr>
                        <a:t>Rich information might be necessary for tasks requiring in-depth analysis or detailed presentation.</a:t>
                      </a:r>
                      <a:endParaRPr lang="en-IN" sz="1400" dirty="0"/>
                    </a:p>
                  </a:txBody>
                  <a:tcPr/>
                </a:tc>
                <a:tc>
                  <a:txBody>
                    <a:bodyPr/>
                    <a:lstStyle/>
                    <a:p>
                      <a:pPr algn="just"/>
                      <a:r>
                        <a:rPr lang="en-US" sz="1400" b="0" i="0" kern="1200" dirty="0">
                          <a:solidFill>
                            <a:schemeClr val="dk1"/>
                          </a:solidFill>
                          <a:effectLst/>
                          <a:latin typeface="+mn-lt"/>
                          <a:ea typeface="+mn-ea"/>
                          <a:cs typeface="+mn-cs"/>
                        </a:rPr>
                        <a:t>Lean information might be more suitable for efficient communication or quick decision-making in resource-constrained or real-time scenarios.</a:t>
                      </a:r>
                      <a:endParaRPr lang="en-IN" sz="1400" dirty="0"/>
                    </a:p>
                  </a:txBody>
                  <a:tcPr/>
                </a:tc>
                <a:extLst>
                  <a:ext uri="{0D108BD9-81ED-4DB2-BD59-A6C34878D82A}">
                    <a16:rowId xmlns:a16="http://schemas.microsoft.com/office/drawing/2014/main" val="1354316276"/>
                  </a:ext>
                </a:extLst>
              </a:tr>
            </a:tbl>
          </a:graphicData>
        </a:graphic>
      </p:graphicFrame>
    </p:spTree>
    <p:extLst>
      <p:ext uri="{BB962C8B-B14F-4D97-AF65-F5344CB8AC3E}">
        <p14:creationId xmlns:p14="http://schemas.microsoft.com/office/powerpoint/2010/main" val="271229931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4EB4D-7DD4-60C4-F606-0B7AEF3F429F}"/>
              </a:ext>
            </a:extLst>
          </p:cNvPr>
          <p:cNvSpPr>
            <a:spLocks noGrp="1"/>
          </p:cNvSpPr>
          <p:nvPr>
            <p:ph type="title"/>
          </p:nvPr>
        </p:nvSpPr>
        <p:spPr/>
        <p:txBody>
          <a:bodyPr/>
          <a:lstStyle/>
          <a:p>
            <a:r>
              <a:rPr lang="en-US" dirty="0"/>
              <a:t>Hard Vs Soft Information</a:t>
            </a:r>
            <a:endParaRPr lang="en-IN" dirty="0"/>
          </a:p>
        </p:txBody>
      </p:sp>
      <p:graphicFrame>
        <p:nvGraphicFramePr>
          <p:cNvPr id="4" name="Content Placeholder 3">
            <a:extLst>
              <a:ext uri="{FF2B5EF4-FFF2-40B4-BE49-F238E27FC236}">
                <a16:creationId xmlns:a16="http://schemas.microsoft.com/office/drawing/2014/main" id="{D25C2E34-1C68-BA3F-74D8-24EC1F9199BB}"/>
              </a:ext>
            </a:extLst>
          </p:cNvPr>
          <p:cNvGraphicFramePr>
            <a:graphicFrameLocks noGrp="1"/>
          </p:cNvGraphicFramePr>
          <p:nvPr>
            <p:ph idx="1"/>
            <p:extLst>
              <p:ext uri="{D42A27DB-BD31-4B8C-83A1-F6EECF244321}">
                <p14:modId xmlns:p14="http://schemas.microsoft.com/office/powerpoint/2010/main" val="3714835695"/>
              </p:ext>
            </p:extLst>
          </p:nvPr>
        </p:nvGraphicFramePr>
        <p:xfrm>
          <a:off x="223284" y="1389690"/>
          <a:ext cx="11968715" cy="4485640"/>
        </p:xfrm>
        <a:graphic>
          <a:graphicData uri="http://schemas.openxmlformats.org/drawingml/2006/table">
            <a:tbl>
              <a:tblPr firstRow="1" bandRow="1">
                <a:tableStyleId>{5C22544A-7EE6-4342-B048-85BDC9FD1C3A}</a:tableStyleId>
              </a:tblPr>
              <a:tblGrid>
                <a:gridCol w="1054877">
                  <a:extLst>
                    <a:ext uri="{9D8B030D-6E8A-4147-A177-3AD203B41FA5}">
                      <a16:colId xmlns:a16="http://schemas.microsoft.com/office/drawing/2014/main" val="697418373"/>
                    </a:ext>
                  </a:extLst>
                </a:gridCol>
                <a:gridCol w="4804429">
                  <a:extLst>
                    <a:ext uri="{9D8B030D-6E8A-4147-A177-3AD203B41FA5}">
                      <a16:colId xmlns:a16="http://schemas.microsoft.com/office/drawing/2014/main" val="1463730309"/>
                    </a:ext>
                  </a:extLst>
                </a:gridCol>
                <a:gridCol w="6109409">
                  <a:extLst>
                    <a:ext uri="{9D8B030D-6E8A-4147-A177-3AD203B41FA5}">
                      <a16:colId xmlns:a16="http://schemas.microsoft.com/office/drawing/2014/main" val="1364929977"/>
                    </a:ext>
                  </a:extLst>
                </a:gridCol>
              </a:tblGrid>
              <a:tr h="370840">
                <a:tc>
                  <a:txBody>
                    <a:bodyPr/>
                    <a:lstStyle/>
                    <a:p>
                      <a:r>
                        <a:rPr lang="en-US" sz="1600" dirty="0"/>
                        <a:t>Sr. No.</a:t>
                      </a:r>
                      <a:endParaRPr lang="en-IN" sz="1600" dirty="0"/>
                    </a:p>
                  </a:txBody>
                  <a:tcPr/>
                </a:tc>
                <a:tc>
                  <a:txBody>
                    <a:bodyPr/>
                    <a:lstStyle/>
                    <a:p>
                      <a:r>
                        <a:rPr lang="en-US" sz="1600" dirty="0"/>
                        <a:t>Hard Information</a:t>
                      </a:r>
                      <a:endParaRPr lang="en-IN" sz="1600" dirty="0"/>
                    </a:p>
                  </a:txBody>
                  <a:tcPr/>
                </a:tc>
                <a:tc>
                  <a:txBody>
                    <a:bodyPr/>
                    <a:lstStyle/>
                    <a:p>
                      <a:r>
                        <a:rPr lang="en-US" sz="1600" dirty="0"/>
                        <a:t>Soft Information</a:t>
                      </a:r>
                      <a:endParaRPr lang="en-IN" sz="1600" dirty="0"/>
                    </a:p>
                  </a:txBody>
                  <a:tcPr/>
                </a:tc>
                <a:extLst>
                  <a:ext uri="{0D108BD9-81ED-4DB2-BD59-A6C34878D82A}">
                    <a16:rowId xmlns:a16="http://schemas.microsoft.com/office/drawing/2014/main" val="3830546171"/>
                  </a:ext>
                </a:extLst>
              </a:tr>
              <a:tr h="370840">
                <a:tc>
                  <a:txBody>
                    <a:bodyPr/>
                    <a:lstStyle/>
                    <a:p>
                      <a:r>
                        <a:rPr lang="en-US" sz="1600" dirty="0"/>
                        <a:t>1</a:t>
                      </a:r>
                      <a:endParaRPr lang="en-IN" sz="1600" dirty="0"/>
                    </a:p>
                  </a:txBody>
                  <a:tcPr/>
                </a:tc>
                <a:tc>
                  <a:txBody>
                    <a:bodyPr/>
                    <a:lstStyle/>
                    <a:p>
                      <a:pPr algn="just"/>
                      <a:r>
                        <a:rPr lang="en-US" sz="1600" b="0" i="0" kern="1200" dirty="0">
                          <a:solidFill>
                            <a:schemeClr val="dk1"/>
                          </a:solidFill>
                          <a:effectLst/>
                          <a:latin typeface="+mn-lt"/>
                          <a:ea typeface="+mn-ea"/>
                          <a:cs typeface="+mn-cs"/>
                        </a:rPr>
                        <a:t>Hard information typically refers to data that is objective, quantifiable, and precise.</a:t>
                      </a:r>
                      <a:endParaRPr lang="en-IN" sz="1600" dirty="0"/>
                    </a:p>
                  </a:txBody>
                  <a:tcPr/>
                </a:tc>
                <a:tc>
                  <a:txBody>
                    <a:bodyPr/>
                    <a:lstStyle/>
                    <a:p>
                      <a:pPr algn="just"/>
                      <a:r>
                        <a:rPr lang="en-US" sz="1600" b="0" i="0" kern="1200" dirty="0">
                          <a:solidFill>
                            <a:schemeClr val="dk1"/>
                          </a:solidFill>
                          <a:effectLst/>
                          <a:latin typeface="+mn-lt"/>
                          <a:ea typeface="+mn-ea"/>
                          <a:cs typeface="+mn-cs"/>
                        </a:rPr>
                        <a:t>Soft information, on the other hand, refers to data that is subjective, qualitative, or context-dependent.</a:t>
                      </a:r>
                      <a:endParaRPr lang="en-IN" sz="1600" dirty="0"/>
                    </a:p>
                  </a:txBody>
                  <a:tcPr/>
                </a:tc>
                <a:extLst>
                  <a:ext uri="{0D108BD9-81ED-4DB2-BD59-A6C34878D82A}">
                    <a16:rowId xmlns:a16="http://schemas.microsoft.com/office/drawing/2014/main" val="125442796"/>
                  </a:ext>
                </a:extLst>
              </a:tr>
              <a:tr h="370840">
                <a:tc>
                  <a:txBody>
                    <a:bodyPr/>
                    <a:lstStyle/>
                    <a:p>
                      <a:r>
                        <a:rPr lang="en-US" sz="1600" dirty="0"/>
                        <a:t>2</a:t>
                      </a:r>
                      <a:endParaRPr lang="en-IN" sz="1600" dirty="0"/>
                    </a:p>
                  </a:txBody>
                  <a:tcPr/>
                </a:tc>
                <a:tc>
                  <a:txBody>
                    <a:bodyPr/>
                    <a:lstStyle/>
                    <a:p>
                      <a:pPr algn="just"/>
                      <a:r>
                        <a:rPr lang="en-US" sz="1600" b="0" i="0" kern="1200" dirty="0">
                          <a:solidFill>
                            <a:schemeClr val="dk1"/>
                          </a:solidFill>
                          <a:effectLst/>
                          <a:latin typeface="+mn-lt"/>
                          <a:ea typeface="+mn-ea"/>
                          <a:cs typeface="+mn-cs"/>
                        </a:rPr>
                        <a:t>It consists of concrete, measurable facts and figures that are often obtained through sensors, instruments, or direct measurements.</a:t>
                      </a:r>
                      <a:endParaRPr lang="en-IN" sz="1600" dirty="0"/>
                    </a:p>
                  </a:txBody>
                  <a:tcPr/>
                </a:tc>
                <a:tc>
                  <a:txBody>
                    <a:bodyPr/>
                    <a:lstStyle/>
                    <a:p>
                      <a:pPr algn="just"/>
                      <a:r>
                        <a:rPr lang="en-US" sz="1600" b="0" i="0" kern="1200" dirty="0">
                          <a:solidFill>
                            <a:schemeClr val="dk1"/>
                          </a:solidFill>
                          <a:effectLst/>
                          <a:latin typeface="+mn-lt"/>
                          <a:ea typeface="+mn-ea"/>
                          <a:cs typeface="+mn-cs"/>
                        </a:rPr>
                        <a:t>It often includes descriptive or interpretive content that cannot be easily quantified or precisely measured. Soft information may involve human perceptions, opinions, emotions, or cultural nuances. </a:t>
                      </a:r>
                      <a:endParaRPr lang="en-IN" sz="1600" dirty="0"/>
                    </a:p>
                  </a:txBody>
                  <a:tcPr/>
                </a:tc>
                <a:extLst>
                  <a:ext uri="{0D108BD9-81ED-4DB2-BD59-A6C34878D82A}">
                    <a16:rowId xmlns:a16="http://schemas.microsoft.com/office/drawing/2014/main" val="1713844307"/>
                  </a:ext>
                </a:extLst>
              </a:tr>
              <a:tr h="370840">
                <a:tc>
                  <a:txBody>
                    <a:bodyPr/>
                    <a:lstStyle/>
                    <a:p>
                      <a:r>
                        <a:rPr lang="en-US" sz="1600" dirty="0"/>
                        <a:t>3</a:t>
                      </a:r>
                      <a:endParaRPr lang="en-IN" sz="1600" dirty="0"/>
                    </a:p>
                  </a:txBody>
                  <a:tcPr/>
                </a:tc>
                <a:tc>
                  <a:txBody>
                    <a:bodyPr/>
                    <a:lstStyle/>
                    <a:p>
                      <a:pPr algn="just"/>
                      <a:r>
                        <a:rPr lang="en-US" sz="1600" b="0" i="0" kern="1200" dirty="0">
                          <a:solidFill>
                            <a:schemeClr val="dk1"/>
                          </a:solidFill>
                          <a:effectLst/>
                          <a:latin typeface="+mn-lt"/>
                          <a:ea typeface="+mn-ea"/>
                          <a:cs typeface="+mn-cs"/>
                        </a:rPr>
                        <a:t>Hard information is characterized by its high reliability and accuracy, as it is based on empirical evidence.</a:t>
                      </a:r>
                      <a:endParaRPr lang="en-IN" sz="1600" dirty="0"/>
                    </a:p>
                  </a:txBody>
                  <a:tcPr/>
                </a:tc>
                <a:tc>
                  <a:txBody>
                    <a:bodyPr/>
                    <a:lstStyle/>
                    <a:p>
                      <a:pPr algn="just"/>
                      <a:r>
                        <a:rPr lang="en-US" sz="1600" b="0" i="0" kern="1200" dirty="0">
                          <a:solidFill>
                            <a:schemeClr val="dk1"/>
                          </a:solidFill>
                          <a:effectLst/>
                          <a:latin typeface="+mn-lt"/>
                          <a:ea typeface="+mn-ea"/>
                          <a:cs typeface="+mn-cs"/>
                        </a:rPr>
                        <a:t>Soft information is typically more open to interpretation and may vary depending on individual perspectives or situational factors.</a:t>
                      </a:r>
                      <a:endParaRPr lang="en-IN" sz="1600" dirty="0"/>
                    </a:p>
                  </a:txBody>
                  <a:tcPr/>
                </a:tc>
                <a:extLst>
                  <a:ext uri="{0D108BD9-81ED-4DB2-BD59-A6C34878D82A}">
                    <a16:rowId xmlns:a16="http://schemas.microsoft.com/office/drawing/2014/main" val="984349912"/>
                  </a:ext>
                </a:extLst>
              </a:tr>
              <a:tr h="370840">
                <a:tc>
                  <a:txBody>
                    <a:bodyPr/>
                    <a:lstStyle/>
                    <a:p>
                      <a:r>
                        <a:rPr lang="en-US" sz="1600" dirty="0"/>
                        <a:t>4</a:t>
                      </a:r>
                      <a:endParaRPr lang="en-IN" sz="1600" dirty="0"/>
                    </a:p>
                  </a:txBody>
                  <a:tcPr/>
                </a:tc>
                <a:tc>
                  <a:txBody>
                    <a:bodyPr/>
                    <a:lstStyle/>
                    <a:p>
                      <a:pPr algn="just"/>
                      <a:r>
                        <a:rPr lang="en-US" sz="1600" b="0" i="0" kern="1200" dirty="0">
                          <a:solidFill>
                            <a:schemeClr val="dk1"/>
                          </a:solidFill>
                          <a:effectLst/>
                          <a:latin typeface="+mn-lt"/>
                          <a:ea typeface="+mn-ea"/>
                          <a:cs typeface="+mn-cs"/>
                        </a:rPr>
                        <a:t>Hard information provides objective insights and supports data-driven decision-making.</a:t>
                      </a:r>
                      <a:endParaRPr lang="en-IN" sz="1600" dirty="0"/>
                    </a:p>
                  </a:txBody>
                  <a:tcPr/>
                </a:tc>
                <a:tc>
                  <a:txBody>
                    <a:bodyPr/>
                    <a:lstStyle/>
                    <a:p>
                      <a:pPr algn="just"/>
                      <a:r>
                        <a:rPr lang="en-US" sz="1600" b="0" i="0" kern="1200" dirty="0">
                          <a:solidFill>
                            <a:schemeClr val="dk1"/>
                          </a:solidFill>
                          <a:effectLst/>
                          <a:latin typeface="+mn-lt"/>
                          <a:ea typeface="+mn-ea"/>
                          <a:cs typeface="+mn-cs"/>
                        </a:rPr>
                        <a:t>Soft information adds richness and context to the understanding of user behavior, preferences, and interactions with the system.</a:t>
                      </a:r>
                      <a:endParaRPr lang="en-IN" sz="1600" dirty="0"/>
                    </a:p>
                  </a:txBody>
                  <a:tcPr/>
                </a:tc>
                <a:extLst>
                  <a:ext uri="{0D108BD9-81ED-4DB2-BD59-A6C34878D82A}">
                    <a16:rowId xmlns:a16="http://schemas.microsoft.com/office/drawing/2014/main" val="2781735514"/>
                  </a:ext>
                </a:extLst>
              </a:tr>
              <a:tr h="370840">
                <a:tc>
                  <a:txBody>
                    <a:bodyPr/>
                    <a:lstStyle/>
                    <a:p>
                      <a:r>
                        <a:rPr lang="en-US" sz="1600" dirty="0"/>
                        <a:t>5</a:t>
                      </a:r>
                      <a:endParaRPr lang="en-IN" sz="1600" dirty="0"/>
                    </a:p>
                  </a:txBody>
                  <a:tcPr/>
                </a:tc>
                <a:tc>
                  <a:txBody>
                    <a:bodyPr/>
                    <a:lstStyle/>
                    <a:p>
                      <a:pPr algn="just"/>
                      <a:r>
                        <a:rPr lang="en-US" sz="1600" b="0" i="0" kern="1200" dirty="0">
                          <a:solidFill>
                            <a:schemeClr val="dk1"/>
                          </a:solidFill>
                          <a:effectLst/>
                          <a:latin typeface="+mn-lt"/>
                          <a:ea typeface="+mn-ea"/>
                          <a:cs typeface="+mn-cs"/>
                        </a:rPr>
                        <a:t>Examples of hard information in ubiquitous computing might include temperature readings, GPS coordinates, sensor measurements, or numerical data from experiments.</a:t>
                      </a:r>
                      <a:endParaRPr lang="en-IN" sz="1600" dirty="0"/>
                    </a:p>
                  </a:txBody>
                  <a:tcPr/>
                </a:tc>
                <a:tc>
                  <a:txBody>
                    <a:bodyPr/>
                    <a:lstStyle/>
                    <a:p>
                      <a:pPr algn="just"/>
                      <a:r>
                        <a:rPr lang="en-US" sz="1600" b="0" i="0" kern="1200" dirty="0">
                          <a:solidFill>
                            <a:schemeClr val="dk1"/>
                          </a:solidFill>
                          <a:effectLst/>
                          <a:latin typeface="+mn-lt"/>
                          <a:ea typeface="+mn-ea"/>
                          <a:cs typeface="+mn-cs"/>
                        </a:rPr>
                        <a:t>Examples of soft information in ubiquitous computing could be user preferences, social interactions, contextual cues, or natural language text.</a:t>
                      </a:r>
                      <a:endParaRPr lang="en-IN" sz="1600" dirty="0"/>
                    </a:p>
                  </a:txBody>
                  <a:tcPr/>
                </a:tc>
                <a:extLst>
                  <a:ext uri="{0D108BD9-81ED-4DB2-BD59-A6C34878D82A}">
                    <a16:rowId xmlns:a16="http://schemas.microsoft.com/office/drawing/2014/main" val="1354316276"/>
                  </a:ext>
                </a:extLst>
              </a:tr>
            </a:tbl>
          </a:graphicData>
        </a:graphic>
      </p:graphicFrame>
    </p:spTree>
    <p:extLst>
      <p:ext uri="{BB962C8B-B14F-4D97-AF65-F5344CB8AC3E}">
        <p14:creationId xmlns:p14="http://schemas.microsoft.com/office/powerpoint/2010/main" val="4682760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F1BF6C-6CD4-CAFA-C191-B705E835347B}"/>
              </a:ext>
            </a:extLst>
          </p:cNvPr>
          <p:cNvSpPr>
            <a:spLocks noGrp="1"/>
          </p:cNvSpPr>
          <p:nvPr>
            <p:ph type="title"/>
          </p:nvPr>
        </p:nvSpPr>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3E12D80C-FA7C-65E2-4D64-673D28AAB9E1}"/>
              </a:ext>
            </a:extLst>
          </p:cNvPr>
          <p:cNvSpPr>
            <a:spLocks noGrp="1"/>
          </p:cNvSpPr>
          <p:nvPr>
            <p:ph idx="1"/>
          </p:nvPr>
        </p:nvSpPr>
        <p:spPr>
          <a:xfrm>
            <a:off x="838200" y="1690688"/>
            <a:ext cx="10515600" cy="4486275"/>
          </a:xfrm>
        </p:spPr>
        <p:txBody>
          <a:bodyPr>
            <a:normAutofit/>
          </a:bodyPr>
          <a:lstStyle/>
          <a:p>
            <a:pPr algn="just"/>
            <a:r>
              <a:rPr lang="en-US" dirty="0">
                <a:solidFill>
                  <a:srgbClr val="FF0000"/>
                </a:solidFill>
              </a:rPr>
              <a:t>System management </a:t>
            </a:r>
            <a:r>
              <a:rPr lang="en-US" dirty="0"/>
              <a:t>concerns collecting information about the operation of a system and making </a:t>
            </a:r>
            <a:r>
              <a:rPr lang="en-US" dirty="0">
                <a:solidFill>
                  <a:srgbClr val="00B0F0"/>
                </a:solidFill>
              </a:rPr>
              <a:t>operational</a:t>
            </a:r>
            <a:r>
              <a:rPr lang="en-US" dirty="0"/>
              <a:t> and </a:t>
            </a:r>
            <a:r>
              <a:rPr lang="en-US" dirty="0">
                <a:solidFill>
                  <a:srgbClr val="00B0F0"/>
                </a:solidFill>
              </a:rPr>
              <a:t>strategic decisions </a:t>
            </a:r>
            <a:r>
              <a:rPr lang="en-US" dirty="0"/>
              <a:t>to actively maintain or modify the system operation.</a:t>
            </a:r>
          </a:p>
          <a:p>
            <a:pPr algn="just"/>
            <a:r>
              <a:rPr lang="en-US" dirty="0"/>
              <a:t>Three main management activities to maintain the operation of a system: </a:t>
            </a:r>
          </a:p>
          <a:p>
            <a:pPr marL="971550" lvl="1" indent="-514350" algn="just">
              <a:buFont typeface="+mj-lt"/>
              <a:buAutoNum type="arabicPeriod"/>
            </a:pPr>
            <a:r>
              <a:rPr lang="en-US" dirty="0">
                <a:solidFill>
                  <a:srgbClr val="00B050"/>
                </a:solidFill>
              </a:rPr>
              <a:t>monitoring</a:t>
            </a:r>
            <a:r>
              <a:rPr lang="en-US" dirty="0"/>
              <a:t> to detect management change events; </a:t>
            </a:r>
          </a:p>
          <a:p>
            <a:pPr marL="971550" lvl="1" indent="-514350" algn="just">
              <a:buFont typeface="+mj-lt"/>
              <a:buAutoNum type="arabicPeriod"/>
            </a:pPr>
            <a:r>
              <a:rPr lang="en-US" dirty="0">
                <a:solidFill>
                  <a:srgbClr val="00B050"/>
                </a:solidFill>
              </a:rPr>
              <a:t>prevention</a:t>
            </a:r>
            <a:r>
              <a:rPr lang="en-US" dirty="0"/>
              <a:t> to control and handle management change events through the use of configurations and policies; and </a:t>
            </a:r>
          </a:p>
          <a:p>
            <a:pPr marL="971550" lvl="1" indent="-514350" algn="just">
              <a:buFont typeface="+mj-lt"/>
              <a:buAutoNum type="arabicPeriod"/>
            </a:pPr>
            <a:r>
              <a:rPr lang="en-US" dirty="0">
                <a:solidFill>
                  <a:srgbClr val="00B050"/>
                </a:solidFill>
              </a:rPr>
              <a:t>correction</a:t>
            </a:r>
            <a:r>
              <a:rPr lang="en-US" dirty="0"/>
              <a:t>: to handle disruptive causes of management changes and faults that result from management events.</a:t>
            </a:r>
            <a:endParaRPr lang="en-IN" dirty="0"/>
          </a:p>
        </p:txBody>
      </p:sp>
    </p:spTree>
    <p:extLst>
      <p:ext uri="{BB962C8B-B14F-4D97-AF65-F5344CB8AC3E}">
        <p14:creationId xmlns:p14="http://schemas.microsoft.com/office/powerpoint/2010/main" val="251566725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Micro-sized Devices Vs </a:t>
            </a:r>
            <a:r>
              <a:rPr lang="en-US" dirty="0" err="1"/>
              <a:t>nano</a:t>
            </a:r>
            <a:r>
              <a:rPr lang="en-US" dirty="0"/>
              <a:t>-Sized Devices.</a:t>
            </a:r>
            <a:endParaRPr lang="en-IN" dirty="0"/>
          </a:p>
        </p:txBody>
      </p:sp>
      <p:graphicFrame>
        <p:nvGraphicFramePr>
          <p:cNvPr id="4" name="Content Placeholder 3"/>
          <p:cNvGraphicFramePr>
            <a:graphicFrameLocks noGrp="1"/>
          </p:cNvGraphicFramePr>
          <p:nvPr>
            <p:ph idx="1"/>
          </p:nvPr>
        </p:nvGraphicFramePr>
        <p:xfrm>
          <a:off x="2803869" y="1825625"/>
          <a:ext cx="6584262" cy="4351337"/>
        </p:xfrm>
        <a:graphic>
          <a:graphicData uri="http://schemas.openxmlformats.org/drawingml/2006/table">
            <a:tbl>
              <a:tblPr/>
              <a:tblGrid>
                <a:gridCol w="2194754">
                  <a:extLst>
                    <a:ext uri="{9D8B030D-6E8A-4147-A177-3AD203B41FA5}">
                      <a16:colId xmlns:a16="http://schemas.microsoft.com/office/drawing/2014/main" val="2096691697"/>
                    </a:ext>
                  </a:extLst>
                </a:gridCol>
                <a:gridCol w="2194754">
                  <a:extLst>
                    <a:ext uri="{9D8B030D-6E8A-4147-A177-3AD203B41FA5}">
                      <a16:colId xmlns:a16="http://schemas.microsoft.com/office/drawing/2014/main" val="3012454752"/>
                    </a:ext>
                  </a:extLst>
                </a:gridCol>
                <a:gridCol w="2194754">
                  <a:extLst>
                    <a:ext uri="{9D8B030D-6E8A-4147-A177-3AD203B41FA5}">
                      <a16:colId xmlns:a16="http://schemas.microsoft.com/office/drawing/2014/main" val="386017960"/>
                    </a:ext>
                  </a:extLst>
                </a:gridCol>
              </a:tblGrid>
              <a:tr h="229018">
                <a:tc>
                  <a:txBody>
                    <a:bodyPr/>
                    <a:lstStyle/>
                    <a:p>
                      <a:r>
                        <a:rPr lang="en-IN" sz="1100">
                          <a:effectLst/>
                        </a:rPr>
                        <a:t>Characteristic</a:t>
                      </a:r>
                    </a:p>
                  </a:txBody>
                  <a:tcPr marL="57254" marR="57254" marT="28627" marB="28627" anchor="ctr">
                    <a:lnL w="4763" cap="flat" cmpd="sng" algn="ctr">
                      <a:solidFill>
                        <a:srgbClr val="B0B03D"/>
                      </a:solidFill>
                      <a:prstDash val="solid"/>
                      <a:round/>
                      <a:headEnd type="none" w="med" len="med"/>
                      <a:tailEnd type="none" w="med" len="med"/>
                    </a:lnL>
                    <a:lnR w="4763" cap="flat" cmpd="sng" algn="ctr">
                      <a:solidFill>
                        <a:srgbClr val="20B13D"/>
                      </a:solidFill>
                      <a:prstDash val="solid"/>
                      <a:round/>
                      <a:headEnd type="none" w="med" len="med"/>
                      <a:tailEnd type="none" w="med" len="med"/>
                    </a:lnR>
                    <a:lnT w="4763" cap="flat" cmpd="sng" algn="ctr">
                      <a:solidFill>
                        <a:srgbClr val="B0B03D"/>
                      </a:solidFill>
                      <a:prstDash val="solid"/>
                      <a:round/>
                      <a:headEnd type="none" w="med" len="med"/>
                      <a:tailEnd type="none" w="med" len="med"/>
                    </a:lnT>
                    <a:lnB w="4763" cap="flat" cmpd="sng" algn="ctr">
                      <a:solidFill>
                        <a:srgbClr val="202AB0"/>
                      </a:solidFill>
                      <a:prstDash val="solid"/>
                      <a:round/>
                      <a:headEnd type="none" w="med" len="med"/>
                      <a:tailEnd type="none" w="med" len="med"/>
                    </a:lnB>
                  </a:tcPr>
                </a:tc>
                <a:tc>
                  <a:txBody>
                    <a:bodyPr/>
                    <a:lstStyle/>
                    <a:p>
                      <a:r>
                        <a:rPr lang="en-IN" sz="1100">
                          <a:effectLst/>
                        </a:rPr>
                        <a:t>Micro-sized Devices</a:t>
                      </a:r>
                    </a:p>
                  </a:txBody>
                  <a:tcPr marL="57254" marR="57254" marT="28627" marB="28627" anchor="ctr">
                    <a:lnL w="4763" cap="flat" cmpd="sng" algn="ctr">
                      <a:solidFill>
                        <a:srgbClr val="20B13D"/>
                      </a:solidFill>
                      <a:prstDash val="solid"/>
                      <a:round/>
                      <a:headEnd type="none" w="med" len="med"/>
                      <a:tailEnd type="none" w="med" len="med"/>
                    </a:lnL>
                    <a:lnR w="4763" cap="flat" cmpd="sng" algn="ctr">
                      <a:solidFill>
                        <a:srgbClr val="60AF3D"/>
                      </a:solidFill>
                      <a:prstDash val="solid"/>
                      <a:round/>
                      <a:headEnd type="none" w="med" len="med"/>
                      <a:tailEnd type="none" w="med" len="med"/>
                    </a:lnR>
                    <a:lnT w="4763" cap="flat" cmpd="sng" algn="ctr">
                      <a:solidFill>
                        <a:srgbClr val="20B13D"/>
                      </a:solidFill>
                      <a:prstDash val="solid"/>
                      <a:round/>
                      <a:headEnd type="none" w="med" len="med"/>
                      <a:tailEnd type="none" w="med" len="med"/>
                    </a:lnT>
                    <a:lnB w="4763" cap="flat" cmpd="sng" algn="ctr">
                      <a:solidFill>
                        <a:srgbClr val="202DB0"/>
                      </a:solidFill>
                      <a:prstDash val="solid"/>
                      <a:round/>
                      <a:headEnd type="none" w="med" len="med"/>
                      <a:tailEnd type="none" w="med" len="med"/>
                    </a:lnB>
                  </a:tcPr>
                </a:tc>
                <a:tc>
                  <a:txBody>
                    <a:bodyPr/>
                    <a:lstStyle/>
                    <a:p>
                      <a:r>
                        <a:rPr lang="en-IN" sz="1100">
                          <a:effectLst/>
                        </a:rPr>
                        <a:t>Nano-sized Devices</a:t>
                      </a:r>
                    </a:p>
                  </a:txBody>
                  <a:tcPr marL="57254" marR="57254" marT="28627" marB="28627" anchor="ctr">
                    <a:lnL w="4763" cap="flat" cmpd="sng" algn="ctr">
                      <a:solidFill>
                        <a:srgbClr val="60AF3D"/>
                      </a:solidFill>
                      <a:prstDash val="solid"/>
                      <a:round/>
                      <a:headEnd type="none" w="med" len="med"/>
                      <a:tailEnd type="none" w="med" len="med"/>
                    </a:lnL>
                    <a:lnR w="4763" cap="flat" cmpd="sng" algn="ctr">
                      <a:solidFill>
                        <a:srgbClr val="60AF3D"/>
                      </a:solidFill>
                      <a:prstDash val="solid"/>
                      <a:round/>
                      <a:headEnd type="none" w="med" len="med"/>
                      <a:tailEnd type="none" w="med" len="med"/>
                    </a:lnR>
                    <a:lnT w="4763" cap="flat" cmpd="sng" algn="ctr">
                      <a:solidFill>
                        <a:srgbClr val="60AF3D"/>
                      </a:solidFill>
                      <a:prstDash val="solid"/>
                      <a:round/>
                      <a:headEnd type="none" w="med" len="med"/>
                      <a:tailEnd type="none" w="med" len="med"/>
                    </a:lnT>
                    <a:lnB w="4763" cap="flat" cmpd="sng" algn="ctr">
                      <a:solidFill>
                        <a:srgbClr val="E028B0"/>
                      </a:solidFill>
                      <a:prstDash val="solid"/>
                      <a:round/>
                      <a:headEnd type="none" w="med" len="med"/>
                      <a:tailEnd type="none" w="med" len="med"/>
                    </a:lnB>
                  </a:tcPr>
                </a:tc>
                <a:extLst>
                  <a:ext uri="{0D108BD9-81ED-4DB2-BD59-A6C34878D82A}">
                    <a16:rowId xmlns:a16="http://schemas.microsoft.com/office/drawing/2014/main" val="3942622734"/>
                  </a:ext>
                </a:extLst>
              </a:tr>
              <a:tr h="400781">
                <a:tc>
                  <a:txBody>
                    <a:bodyPr/>
                    <a:lstStyle/>
                    <a:p>
                      <a:r>
                        <a:rPr lang="en-IN" sz="1100" dirty="0">
                          <a:effectLst/>
                        </a:rPr>
                        <a:t>Size Range</a:t>
                      </a:r>
                    </a:p>
                  </a:txBody>
                  <a:tcPr marL="57254" marR="57254" marT="28627" marB="28627" anchor="ctr">
                    <a:lnL w="4763" cap="flat" cmpd="sng" algn="ctr">
                      <a:solidFill>
                        <a:srgbClr val="98AF3D"/>
                      </a:solidFill>
                      <a:prstDash val="solid"/>
                      <a:round/>
                      <a:headEnd type="none" w="med" len="med"/>
                      <a:tailEnd type="none" w="med" len="med"/>
                    </a:lnL>
                    <a:lnR w="4763" cap="flat" cmpd="sng" algn="ctr">
                      <a:solidFill>
                        <a:srgbClr val="98AF3D"/>
                      </a:solidFill>
                      <a:prstDash val="solid"/>
                      <a:round/>
                      <a:headEnd type="none" w="med" len="med"/>
                      <a:tailEnd type="none" w="med" len="med"/>
                    </a:lnR>
                    <a:lnT w="4763" cap="flat" cmpd="sng" algn="ctr">
                      <a:solidFill>
                        <a:srgbClr val="202AB0"/>
                      </a:solidFill>
                      <a:prstDash val="solid"/>
                      <a:round/>
                      <a:headEnd type="none" w="med" len="med"/>
                      <a:tailEnd type="none" w="med" len="med"/>
                    </a:lnT>
                    <a:lnB w="4763" cap="flat" cmpd="sng" algn="ctr">
                      <a:solidFill>
                        <a:srgbClr val="E028B0"/>
                      </a:solidFill>
                      <a:prstDash val="solid"/>
                      <a:round/>
                      <a:headEnd type="none" w="med" len="med"/>
                      <a:tailEnd type="none" w="med" len="med"/>
                    </a:lnB>
                  </a:tcPr>
                </a:tc>
                <a:tc>
                  <a:txBody>
                    <a:bodyPr/>
                    <a:lstStyle/>
                    <a:p>
                      <a:r>
                        <a:rPr lang="en-US" sz="1100">
                          <a:effectLst/>
                        </a:rPr>
                        <a:t>Few millimeters to a few centimeters</a:t>
                      </a:r>
                    </a:p>
                  </a:txBody>
                  <a:tcPr marL="57254" marR="57254" marT="28627" marB="28627" anchor="ctr">
                    <a:lnL w="4763" cap="flat" cmpd="sng" algn="ctr">
                      <a:solidFill>
                        <a:srgbClr val="98AF3D"/>
                      </a:solidFill>
                      <a:prstDash val="solid"/>
                      <a:round/>
                      <a:headEnd type="none" w="med" len="med"/>
                      <a:tailEnd type="none" w="med" len="med"/>
                    </a:lnL>
                    <a:lnR w="4763" cap="flat" cmpd="sng" algn="ctr">
                      <a:solidFill>
                        <a:srgbClr val="98AF3D"/>
                      </a:solidFill>
                      <a:prstDash val="solid"/>
                      <a:round/>
                      <a:headEnd type="none" w="med" len="med"/>
                      <a:tailEnd type="none" w="med" len="med"/>
                    </a:lnR>
                    <a:lnT w="4763" cap="flat" cmpd="sng" algn="ctr">
                      <a:solidFill>
                        <a:srgbClr val="202DB0"/>
                      </a:solidFill>
                      <a:prstDash val="solid"/>
                      <a:round/>
                      <a:headEnd type="none" w="med" len="med"/>
                      <a:tailEnd type="none" w="med" len="med"/>
                    </a:lnT>
                    <a:lnB w="4763" cap="flat" cmpd="sng" algn="ctr">
                      <a:solidFill>
                        <a:srgbClr val="A02CB0"/>
                      </a:solidFill>
                      <a:prstDash val="solid"/>
                      <a:round/>
                      <a:headEnd type="none" w="med" len="med"/>
                      <a:tailEnd type="none" w="med" len="med"/>
                    </a:lnB>
                  </a:tcPr>
                </a:tc>
                <a:tc>
                  <a:txBody>
                    <a:bodyPr/>
                    <a:lstStyle/>
                    <a:p>
                      <a:r>
                        <a:rPr lang="en-IN" sz="1100">
                          <a:effectLst/>
                        </a:rPr>
                        <a:t>1 to 100 nanometers</a:t>
                      </a:r>
                    </a:p>
                  </a:txBody>
                  <a:tcPr marL="57254" marR="57254" marT="28627" marB="28627" anchor="ctr">
                    <a:lnL w="4763" cap="flat" cmpd="sng" algn="ctr">
                      <a:solidFill>
                        <a:srgbClr val="98AF3D"/>
                      </a:solidFill>
                      <a:prstDash val="solid"/>
                      <a:round/>
                      <a:headEnd type="none" w="med" len="med"/>
                      <a:tailEnd type="none" w="med" len="med"/>
                    </a:lnL>
                    <a:lnR w="4763" cap="flat" cmpd="sng" algn="ctr">
                      <a:solidFill>
                        <a:srgbClr val="98AF3D"/>
                      </a:solidFill>
                      <a:prstDash val="solid"/>
                      <a:round/>
                      <a:headEnd type="none" w="med" len="med"/>
                      <a:tailEnd type="none" w="med" len="med"/>
                    </a:lnR>
                    <a:lnT w="4763" cap="flat" cmpd="sng" algn="ctr">
                      <a:solidFill>
                        <a:srgbClr val="E028B0"/>
                      </a:solidFill>
                      <a:prstDash val="solid"/>
                      <a:round/>
                      <a:headEnd type="none" w="med" len="med"/>
                      <a:tailEnd type="none" w="med" len="med"/>
                    </a:lnT>
                    <a:lnB w="4763" cap="flat" cmpd="sng" algn="ctr">
                      <a:solidFill>
                        <a:srgbClr val="E027B0"/>
                      </a:solidFill>
                      <a:prstDash val="solid"/>
                      <a:round/>
                      <a:headEnd type="none" w="med" len="med"/>
                      <a:tailEnd type="none" w="med" len="med"/>
                    </a:lnB>
                  </a:tcPr>
                </a:tc>
                <a:extLst>
                  <a:ext uri="{0D108BD9-81ED-4DB2-BD59-A6C34878D82A}">
                    <a16:rowId xmlns:a16="http://schemas.microsoft.com/office/drawing/2014/main" val="2400758599"/>
                  </a:ext>
                </a:extLst>
              </a:tr>
              <a:tr h="744308">
                <a:tc>
                  <a:txBody>
                    <a:bodyPr/>
                    <a:lstStyle/>
                    <a:p>
                      <a:r>
                        <a:rPr lang="en-IN" sz="1100">
                          <a:effectLst/>
                        </a:rPr>
                        <a:t>Applications</a:t>
                      </a:r>
                    </a:p>
                  </a:txBody>
                  <a:tcPr marL="57254" marR="57254" marT="28627" marB="28627" anchor="ctr">
                    <a:lnL w="4763" cap="flat" cmpd="sng" algn="ctr">
                      <a:solidFill>
                        <a:srgbClr val="10B53D"/>
                      </a:solidFill>
                      <a:prstDash val="solid"/>
                      <a:round/>
                      <a:headEnd type="none" w="med" len="med"/>
                      <a:tailEnd type="none" w="med" len="med"/>
                    </a:lnL>
                    <a:lnR w="4763" cap="flat" cmpd="sng" algn="ctr">
                      <a:solidFill>
                        <a:srgbClr val="10B53D"/>
                      </a:solidFill>
                      <a:prstDash val="solid"/>
                      <a:round/>
                      <a:headEnd type="none" w="med" len="med"/>
                      <a:tailEnd type="none" w="med" len="med"/>
                    </a:lnR>
                    <a:lnT w="4763" cap="flat" cmpd="sng" algn="ctr">
                      <a:solidFill>
                        <a:srgbClr val="E028B0"/>
                      </a:solidFill>
                      <a:prstDash val="solid"/>
                      <a:round/>
                      <a:headEnd type="none" w="med" len="med"/>
                      <a:tailEnd type="none" w="med" len="med"/>
                    </a:lnT>
                    <a:lnB w="4763" cap="flat" cmpd="sng" algn="ctr">
                      <a:solidFill>
                        <a:srgbClr val="602AB0"/>
                      </a:solidFill>
                      <a:prstDash val="solid"/>
                      <a:round/>
                      <a:headEnd type="none" w="med" len="med"/>
                      <a:tailEnd type="none" w="med" len="med"/>
                    </a:lnB>
                  </a:tcPr>
                </a:tc>
                <a:tc>
                  <a:txBody>
                    <a:bodyPr/>
                    <a:lstStyle/>
                    <a:p>
                      <a:r>
                        <a:rPr lang="en-US" sz="1100">
                          <a:effectLst/>
                        </a:rPr>
                        <a:t>Wireless sensor networks, wearable technologies, smart home systems</a:t>
                      </a:r>
                    </a:p>
                  </a:txBody>
                  <a:tcPr marL="57254" marR="57254" marT="28627" marB="28627" anchor="ctr">
                    <a:lnL w="4763" cap="flat" cmpd="sng" algn="ctr">
                      <a:solidFill>
                        <a:srgbClr val="10B53D"/>
                      </a:solidFill>
                      <a:prstDash val="solid"/>
                      <a:round/>
                      <a:headEnd type="none" w="med" len="med"/>
                      <a:tailEnd type="none" w="med" len="med"/>
                    </a:lnL>
                    <a:lnR w="4763" cap="flat" cmpd="sng" algn="ctr">
                      <a:solidFill>
                        <a:srgbClr val="10B53D"/>
                      </a:solidFill>
                      <a:prstDash val="solid"/>
                      <a:round/>
                      <a:headEnd type="none" w="med" len="med"/>
                      <a:tailEnd type="none" w="med" len="med"/>
                    </a:lnR>
                    <a:lnT w="4763" cap="flat" cmpd="sng" algn="ctr">
                      <a:solidFill>
                        <a:srgbClr val="A02CB0"/>
                      </a:solidFill>
                      <a:prstDash val="solid"/>
                      <a:round/>
                      <a:headEnd type="none" w="med" len="med"/>
                      <a:tailEnd type="none" w="med" len="med"/>
                    </a:lnT>
                    <a:lnB w="4763" cap="flat" cmpd="sng" algn="ctr">
                      <a:solidFill>
                        <a:srgbClr val="6028B0"/>
                      </a:solidFill>
                      <a:prstDash val="solid"/>
                      <a:round/>
                      <a:headEnd type="none" w="med" len="med"/>
                      <a:tailEnd type="none" w="med" len="med"/>
                    </a:lnB>
                  </a:tcPr>
                </a:tc>
                <a:tc>
                  <a:txBody>
                    <a:bodyPr/>
                    <a:lstStyle/>
                    <a:p>
                      <a:r>
                        <a:rPr lang="en-IN" sz="1100">
                          <a:effectLst/>
                        </a:rPr>
                        <a:t>Nanoelectronics, nanomedicine, nanoscale sensing</a:t>
                      </a:r>
                    </a:p>
                  </a:txBody>
                  <a:tcPr marL="57254" marR="57254" marT="28627" marB="28627" anchor="ctr">
                    <a:lnL w="4763" cap="flat" cmpd="sng" algn="ctr">
                      <a:solidFill>
                        <a:srgbClr val="10B53D"/>
                      </a:solidFill>
                      <a:prstDash val="solid"/>
                      <a:round/>
                      <a:headEnd type="none" w="med" len="med"/>
                      <a:tailEnd type="none" w="med" len="med"/>
                    </a:lnL>
                    <a:lnR w="4763" cap="flat" cmpd="sng" algn="ctr">
                      <a:solidFill>
                        <a:srgbClr val="10B53D"/>
                      </a:solidFill>
                      <a:prstDash val="solid"/>
                      <a:round/>
                      <a:headEnd type="none" w="med" len="med"/>
                      <a:tailEnd type="none" w="med" len="med"/>
                    </a:lnR>
                    <a:lnT w="4763" cap="flat" cmpd="sng" algn="ctr">
                      <a:solidFill>
                        <a:srgbClr val="E027B0"/>
                      </a:solidFill>
                      <a:prstDash val="solid"/>
                      <a:round/>
                      <a:headEnd type="none" w="med" len="med"/>
                      <a:tailEnd type="none" w="med" len="med"/>
                    </a:lnT>
                    <a:lnB w="4763" cap="flat" cmpd="sng" algn="ctr">
                      <a:solidFill>
                        <a:srgbClr val="6026B0"/>
                      </a:solidFill>
                      <a:prstDash val="solid"/>
                      <a:round/>
                      <a:headEnd type="none" w="med" len="med"/>
                      <a:tailEnd type="none" w="med" len="med"/>
                    </a:lnB>
                  </a:tcPr>
                </a:tc>
                <a:extLst>
                  <a:ext uri="{0D108BD9-81ED-4DB2-BD59-A6C34878D82A}">
                    <a16:rowId xmlns:a16="http://schemas.microsoft.com/office/drawing/2014/main" val="1912926895"/>
                  </a:ext>
                </a:extLst>
              </a:tr>
              <a:tr h="916071">
                <a:tc>
                  <a:txBody>
                    <a:bodyPr/>
                    <a:lstStyle/>
                    <a:p>
                      <a:r>
                        <a:rPr lang="en-IN" sz="1100">
                          <a:effectLst/>
                        </a:rPr>
                        <a:t>Capabilities</a:t>
                      </a:r>
                    </a:p>
                  </a:txBody>
                  <a:tcPr marL="57254" marR="57254" marT="28627" marB="28627" anchor="ctr">
                    <a:lnL w="4763" cap="flat" cmpd="sng" algn="ctr">
                      <a:solidFill>
                        <a:srgbClr val="48B53D"/>
                      </a:solidFill>
                      <a:prstDash val="solid"/>
                      <a:round/>
                      <a:headEnd type="none" w="med" len="med"/>
                      <a:tailEnd type="none" w="med" len="med"/>
                    </a:lnL>
                    <a:lnR w="4763" cap="flat" cmpd="sng" algn="ctr">
                      <a:solidFill>
                        <a:srgbClr val="48B53D"/>
                      </a:solidFill>
                      <a:prstDash val="solid"/>
                      <a:round/>
                      <a:headEnd type="none" w="med" len="med"/>
                      <a:tailEnd type="none" w="med" len="med"/>
                    </a:lnR>
                    <a:lnT w="4763" cap="flat" cmpd="sng" algn="ctr">
                      <a:solidFill>
                        <a:srgbClr val="602AB0"/>
                      </a:solidFill>
                      <a:prstDash val="solid"/>
                      <a:round/>
                      <a:headEnd type="none" w="med" len="med"/>
                      <a:tailEnd type="none" w="med" len="med"/>
                    </a:lnT>
                    <a:lnB w="4763" cap="flat" cmpd="sng" algn="ctr">
                      <a:solidFill>
                        <a:srgbClr val="E027B0"/>
                      </a:solidFill>
                      <a:prstDash val="solid"/>
                      <a:round/>
                      <a:headEnd type="none" w="med" len="med"/>
                      <a:tailEnd type="none" w="med" len="med"/>
                    </a:lnB>
                  </a:tcPr>
                </a:tc>
                <a:tc>
                  <a:txBody>
                    <a:bodyPr/>
                    <a:lstStyle/>
                    <a:p>
                      <a:r>
                        <a:rPr lang="en-IN" sz="1100">
                          <a:effectLst/>
                        </a:rPr>
                        <a:t>Integrate sensors, actuators, processors, communication modules</a:t>
                      </a:r>
                    </a:p>
                  </a:txBody>
                  <a:tcPr marL="57254" marR="57254" marT="28627" marB="28627" anchor="ctr">
                    <a:lnL w="4763" cap="flat" cmpd="sng" algn="ctr">
                      <a:solidFill>
                        <a:srgbClr val="48B53D"/>
                      </a:solidFill>
                      <a:prstDash val="solid"/>
                      <a:round/>
                      <a:headEnd type="none" w="med" len="med"/>
                      <a:tailEnd type="none" w="med" len="med"/>
                    </a:lnL>
                    <a:lnR w="4763" cap="flat" cmpd="sng" algn="ctr">
                      <a:solidFill>
                        <a:srgbClr val="48B53D"/>
                      </a:solidFill>
                      <a:prstDash val="solid"/>
                      <a:round/>
                      <a:headEnd type="none" w="med" len="med"/>
                      <a:tailEnd type="none" w="med" len="med"/>
                    </a:lnR>
                    <a:lnT w="4763" cap="flat" cmpd="sng" algn="ctr">
                      <a:solidFill>
                        <a:srgbClr val="6028B0"/>
                      </a:solidFill>
                      <a:prstDash val="solid"/>
                      <a:round/>
                      <a:headEnd type="none" w="med" len="med"/>
                      <a:tailEnd type="none" w="med" len="med"/>
                    </a:lnT>
                    <a:lnB w="4763" cap="flat" cmpd="sng" algn="ctr">
                      <a:solidFill>
                        <a:srgbClr val="E026B0"/>
                      </a:solidFill>
                      <a:prstDash val="solid"/>
                      <a:round/>
                      <a:headEnd type="none" w="med" len="med"/>
                      <a:tailEnd type="none" w="med" len="med"/>
                    </a:lnB>
                  </a:tcPr>
                </a:tc>
                <a:tc>
                  <a:txBody>
                    <a:bodyPr/>
                    <a:lstStyle/>
                    <a:p>
                      <a:r>
                        <a:rPr lang="en-US" sz="1100">
                          <a:effectLst/>
                        </a:rPr>
                        <a:t>Exhibit unique properties due to small scale (quantum effects, high surface-to-volume ratio)</a:t>
                      </a:r>
                    </a:p>
                  </a:txBody>
                  <a:tcPr marL="57254" marR="57254" marT="28627" marB="28627" anchor="ctr">
                    <a:lnL w="4763" cap="flat" cmpd="sng" algn="ctr">
                      <a:solidFill>
                        <a:srgbClr val="48B53D"/>
                      </a:solidFill>
                      <a:prstDash val="solid"/>
                      <a:round/>
                      <a:headEnd type="none" w="med" len="med"/>
                      <a:tailEnd type="none" w="med" len="med"/>
                    </a:lnL>
                    <a:lnR w="4763" cap="flat" cmpd="sng" algn="ctr">
                      <a:solidFill>
                        <a:srgbClr val="48B53D"/>
                      </a:solidFill>
                      <a:prstDash val="solid"/>
                      <a:round/>
                      <a:headEnd type="none" w="med" len="med"/>
                      <a:tailEnd type="none" w="med" len="med"/>
                    </a:lnR>
                    <a:lnT w="4763" cap="flat" cmpd="sng" algn="ctr">
                      <a:solidFill>
                        <a:srgbClr val="6026B0"/>
                      </a:solidFill>
                      <a:prstDash val="solid"/>
                      <a:round/>
                      <a:headEnd type="none" w="med" len="med"/>
                      <a:tailEnd type="none" w="med" len="med"/>
                    </a:lnT>
                    <a:lnB w="4763" cap="flat" cmpd="sng" algn="ctr">
                      <a:solidFill>
                        <a:srgbClr val="E027B0"/>
                      </a:solidFill>
                      <a:prstDash val="solid"/>
                      <a:round/>
                      <a:headEnd type="none" w="med" len="med"/>
                      <a:tailEnd type="none" w="med" len="med"/>
                    </a:lnB>
                  </a:tcPr>
                </a:tc>
                <a:extLst>
                  <a:ext uri="{0D108BD9-81ED-4DB2-BD59-A6C34878D82A}">
                    <a16:rowId xmlns:a16="http://schemas.microsoft.com/office/drawing/2014/main" val="3194201058"/>
                  </a:ext>
                </a:extLst>
              </a:tr>
              <a:tr h="400781">
                <a:tc>
                  <a:txBody>
                    <a:bodyPr/>
                    <a:lstStyle/>
                    <a:p>
                      <a:r>
                        <a:rPr lang="en-IN" sz="1100">
                          <a:effectLst/>
                        </a:rPr>
                        <a:t>Power and Energy</a:t>
                      </a:r>
                    </a:p>
                  </a:txBody>
                  <a:tcPr marL="57254" marR="57254" marT="28627" marB="28627" anchor="ctr">
                    <a:lnL w="4763" cap="flat" cmpd="sng" algn="ctr">
                      <a:solidFill>
                        <a:srgbClr val="10B53D"/>
                      </a:solidFill>
                      <a:prstDash val="solid"/>
                      <a:round/>
                      <a:headEnd type="none" w="med" len="med"/>
                      <a:tailEnd type="none" w="med" len="med"/>
                    </a:lnL>
                    <a:lnR w="4763" cap="flat" cmpd="sng" algn="ctr">
                      <a:solidFill>
                        <a:srgbClr val="10B53D"/>
                      </a:solidFill>
                      <a:prstDash val="solid"/>
                      <a:round/>
                      <a:headEnd type="none" w="med" len="med"/>
                      <a:tailEnd type="none" w="med" len="med"/>
                    </a:lnR>
                    <a:lnT w="4763" cap="flat" cmpd="sng" algn="ctr">
                      <a:solidFill>
                        <a:srgbClr val="E027B0"/>
                      </a:solidFill>
                      <a:prstDash val="solid"/>
                      <a:round/>
                      <a:headEnd type="none" w="med" len="med"/>
                      <a:tailEnd type="none" w="med" len="med"/>
                    </a:lnT>
                    <a:lnB w="4763" cap="flat" cmpd="sng" algn="ctr">
                      <a:solidFill>
                        <a:srgbClr val="E02AB0"/>
                      </a:solidFill>
                      <a:prstDash val="solid"/>
                      <a:round/>
                      <a:headEnd type="none" w="med" len="med"/>
                      <a:tailEnd type="none" w="med" len="med"/>
                    </a:lnB>
                  </a:tcPr>
                </a:tc>
                <a:tc>
                  <a:txBody>
                    <a:bodyPr/>
                    <a:lstStyle/>
                    <a:p>
                      <a:r>
                        <a:rPr lang="en-US" sz="1100">
                          <a:effectLst/>
                        </a:rPr>
                        <a:t>Require more power and energy</a:t>
                      </a:r>
                    </a:p>
                  </a:txBody>
                  <a:tcPr marL="57254" marR="57254" marT="28627" marB="28627" anchor="ctr">
                    <a:lnL w="4763" cap="flat" cmpd="sng" algn="ctr">
                      <a:solidFill>
                        <a:srgbClr val="10B53D"/>
                      </a:solidFill>
                      <a:prstDash val="solid"/>
                      <a:round/>
                      <a:headEnd type="none" w="med" len="med"/>
                      <a:tailEnd type="none" w="med" len="med"/>
                    </a:lnL>
                    <a:lnR w="4763" cap="flat" cmpd="sng" algn="ctr">
                      <a:solidFill>
                        <a:srgbClr val="10B53D"/>
                      </a:solidFill>
                      <a:prstDash val="solid"/>
                      <a:round/>
                      <a:headEnd type="none" w="med" len="med"/>
                      <a:tailEnd type="none" w="med" len="med"/>
                    </a:lnR>
                    <a:lnT w="4763" cap="flat" cmpd="sng" algn="ctr">
                      <a:solidFill>
                        <a:srgbClr val="E026B0"/>
                      </a:solidFill>
                      <a:prstDash val="solid"/>
                      <a:round/>
                      <a:headEnd type="none" w="med" len="med"/>
                      <a:tailEnd type="none" w="med" len="med"/>
                    </a:lnT>
                    <a:lnB w="4763" cap="flat" cmpd="sng" algn="ctr">
                      <a:solidFill>
                        <a:srgbClr val="A028B0"/>
                      </a:solidFill>
                      <a:prstDash val="solid"/>
                      <a:round/>
                      <a:headEnd type="none" w="med" len="med"/>
                      <a:tailEnd type="none" w="med" len="med"/>
                    </a:lnB>
                  </a:tcPr>
                </a:tc>
                <a:tc>
                  <a:txBody>
                    <a:bodyPr/>
                    <a:lstStyle/>
                    <a:p>
                      <a:r>
                        <a:rPr lang="en-US" sz="1100">
                          <a:effectLst/>
                        </a:rPr>
                        <a:t>Operate with very low power consumption</a:t>
                      </a:r>
                    </a:p>
                  </a:txBody>
                  <a:tcPr marL="57254" marR="57254" marT="28627" marB="28627" anchor="ctr">
                    <a:lnL w="4763" cap="flat" cmpd="sng" algn="ctr">
                      <a:solidFill>
                        <a:srgbClr val="10B53D"/>
                      </a:solidFill>
                      <a:prstDash val="solid"/>
                      <a:round/>
                      <a:headEnd type="none" w="med" len="med"/>
                      <a:tailEnd type="none" w="med" len="med"/>
                    </a:lnL>
                    <a:lnR w="4763" cap="flat" cmpd="sng" algn="ctr">
                      <a:solidFill>
                        <a:srgbClr val="10B53D"/>
                      </a:solidFill>
                      <a:prstDash val="solid"/>
                      <a:round/>
                      <a:headEnd type="none" w="med" len="med"/>
                      <a:tailEnd type="none" w="med" len="med"/>
                    </a:lnR>
                    <a:lnT w="4763" cap="flat" cmpd="sng" algn="ctr">
                      <a:solidFill>
                        <a:srgbClr val="E027B0"/>
                      </a:solidFill>
                      <a:prstDash val="solid"/>
                      <a:round/>
                      <a:headEnd type="none" w="med" len="med"/>
                      <a:tailEnd type="none" w="med" len="med"/>
                    </a:lnT>
                    <a:lnB w="4763" cap="flat" cmpd="sng" algn="ctr">
                      <a:solidFill>
                        <a:srgbClr val="202CB0"/>
                      </a:solidFill>
                      <a:prstDash val="solid"/>
                      <a:round/>
                      <a:headEnd type="none" w="med" len="med"/>
                      <a:tailEnd type="none" w="med" len="med"/>
                    </a:lnB>
                  </a:tcPr>
                </a:tc>
                <a:extLst>
                  <a:ext uri="{0D108BD9-81ED-4DB2-BD59-A6C34878D82A}">
                    <a16:rowId xmlns:a16="http://schemas.microsoft.com/office/drawing/2014/main" val="84377249"/>
                  </a:ext>
                </a:extLst>
              </a:tr>
              <a:tr h="572544">
                <a:tc>
                  <a:txBody>
                    <a:bodyPr/>
                    <a:lstStyle/>
                    <a:p>
                      <a:r>
                        <a:rPr lang="en-IN" sz="1100">
                          <a:effectLst/>
                        </a:rPr>
                        <a:t>Integration and Deployment</a:t>
                      </a:r>
                    </a:p>
                  </a:txBody>
                  <a:tcPr marL="57254" marR="57254" marT="28627" marB="28627" anchor="ctr">
                    <a:lnL w="4763" cap="flat" cmpd="sng" algn="ctr">
                      <a:solidFill>
                        <a:srgbClr val="B0B03D"/>
                      </a:solidFill>
                      <a:prstDash val="solid"/>
                      <a:round/>
                      <a:headEnd type="none" w="med" len="med"/>
                      <a:tailEnd type="none" w="med" len="med"/>
                    </a:lnL>
                    <a:lnR w="4763" cap="flat" cmpd="sng" algn="ctr">
                      <a:solidFill>
                        <a:srgbClr val="B0B03D"/>
                      </a:solidFill>
                      <a:prstDash val="solid"/>
                      <a:round/>
                      <a:headEnd type="none" w="med" len="med"/>
                      <a:tailEnd type="none" w="med" len="med"/>
                    </a:lnR>
                    <a:lnT w="4763" cap="flat" cmpd="sng" algn="ctr">
                      <a:solidFill>
                        <a:srgbClr val="E02AB0"/>
                      </a:solidFill>
                      <a:prstDash val="solid"/>
                      <a:round/>
                      <a:headEnd type="none" w="med" len="med"/>
                      <a:tailEnd type="none" w="med" len="med"/>
                    </a:lnT>
                    <a:lnB w="4763" cap="flat" cmpd="sng" algn="ctr">
                      <a:solidFill>
                        <a:srgbClr val="E026B0"/>
                      </a:solidFill>
                      <a:prstDash val="solid"/>
                      <a:round/>
                      <a:headEnd type="none" w="med" len="med"/>
                      <a:tailEnd type="none" w="med" len="med"/>
                    </a:lnB>
                  </a:tcPr>
                </a:tc>
                <a:tc>
                  <a:txBody>
                    <a:bodyPr/>
                    <a:lstStyle/>
                    <a:p>
                      <a:r>
                        <a:rPr lang="en-US" sz="1100">
                          <a:effectLst/>
                        </a:rPr>
                        <a:t>Integrated into larger systems or everyday objects</a:t>
                      </a:r>
                    </a:p>
                  </a:txBody>
                  <a:tcPr marL="57254" marR="57254" marT="28627" marB="28627" anchor="ctr">
                    <a:lnL w="4763" cap="flat" cmpd="sng" algn="ctr">
                      <a:solidFill>
                        <a:srgbClr val="B0B03D"/>
                      </a:solidFill>
                      <a:prstDash val="solid"/>
                      <a:round/>
                      <a:headEnd type="none" w="med" len="med"/>
                      <a:tailEnd type="none" w="med" len="med"/>
                    </a:lnL>
                    <a:lnR w="4763" cap="flat" cmpd="sng" algn="ctr">
                      <a:solidFill>
                        <a:srgbClr val="B0B03D"/>
                      </a:solidFill>
                      <a:prstDash val="solid"/>
                      <a:round/>
                      <a:headEnd type="none" w="med" len="med"/>
                      <a:tailEnd type="none" w="med" len="med"/>
                    </a:lnR>
                    <a:lnT w="4763" cap="flat" cmpd="sng" algn="ctr">
                      <a:solidFill>
                        <a:srgbClr val="A028B0"/>
                      </a:solidFill>
                      <a:prstDash val="solid"/>
                      <a:round/>
                      <a:headEnd type="none" w="med" len="med"/>
                      <a:tailEnd type="none" w="med" len="med"/>
                    </a:lnT>
                    <a:lnB w="4763" cap="flat" cmpd="sng" algn="ctr">
                      <a:solidFill>
                        <a:srgbClr val="E027B0"/>
                      </a:solidFill>
                      <a:prstDash val="solid"/>
                      <a:round/>
                      <a:headEnd type="none" w="med" len="med"/>
                      <a:tailEnd type="none" w="med" len="med"/>
                    </a:lnB>
                  </a:tcPr>
                </a:tc>
                <a:tc>
                  <a:txBody>
                    <a:bodyPr/>
                    <a:lstStyle/>
                    <a:p>
                      <a:r>
                        <a:rPr lang="en-US" sz="1100">
                          <a:effectLst/>
                        </a:rPr>
                        <a:t>Incorporated into materials, coatings, or biological systems</a:t>
                      </a:r>
                    </a:p>
                  </a:txBody>
                  <a:tcPr marL="57254" marR="57254" marT="28627" marB="28627" anchor="ctr">
                    <a:lnL w="4763" cap="flat" cmpd="sng" algn="ctr">
                      <a:solidFill>
                        <a:srgbClr val="B0B03D"/>
                      </a:solidFill>
                      <a:prstDash val="solid"/>
                      <a:round/>
                      <a:headEnd type="none" w="med" len="med"/>
                      <a:tailEnd type="none" w="med" len="med"/>
                    </a:lnL>
                    <a:lnR w="4763" cap="flat" cmpd="sng" algn="ctr">
                      <a:solidFill>
                        <a:srgbClr val="B0B03D"/>
                      </a:solidFill>
                      <a:prstDash val="solid"/>
                      <a:round/>
                      <a:headEnd type="none" w="med" len="med"/>
                      <a:tailEnd type="none" w="med" len="med"/>
                    </a:lnR>
                    <a:lnT w="4763" cap="flat" cmpd="sng" algn="ctr">
                      <a:solidFill>
                        <a:srgbClr val="202CB0"/>
                      </a:solidFill>
                      <a:prstDash val="solid"/>
                      <a:round/>
                      <a:headEnd type="none" w="med" len="med"/>
                      <a:tailEnd type="none" w="med" len="med"/>
                    </a:lnT>
                    <a:lnB w="4763" cap="flat" cmpd="sng" algn="ctr">
                      <a:solidFill>
                        <a:srgbClr val="602CB0"/>
                      </a:solidFill>
                      <a:prstDash val="solid"/>
                      <a:round/>
                      <a:headEnd type="none" w="med" len="med"/>
                      <a:tailEnd type="none" w="med" len="med"/>
                    </a:lnB>
                  </a:tcPr>
                </a:tc>
                <a:extLst>
                  <a:ext uri="{0D108BD9-81ED-4DB2-BD59-A6C34878D82A}">
                    <a16:rowId xmlns:a16="http://schemas.microsoft.com/office/drawing/2014/main" val="1312422974"/>
                  </a:ext>
                </a:extLst>
              </a:tr>
              <a:tr h="1087834">
                <a:tc>
                  <a:txBody>
                    <a:bodyPr/>
                    <a:lstStyle/>
                    <a:p>
                      <a:r>
                        <a:rPr lang="en-IN" sz="1100">
                          <a:effectLst/>
                        </a:rPr>
                        <a:t>Manufacturing and Cost</a:t>
                      </a:r>
                    </a:p>
                  </a:txBody>
                  <a:tcPr marL="57254" marR="57254" marT="28627" marB="28627" anchor="ctr">
                    <a:lnL w="4763" cap="flat" cmpd="sng" algn="ctr">
                      <a:solidFill>
                        <a:srgbClr val="B8B53D"/>
                      </a:solidFill>
                      <a:prstDash val="solid"/>
                      <a:round/>
                      <a:headEnd type="none" w="med" len="med"/>
                      <a:tailEnd type="none" w="med" len="med"/>
                    </a:lnL>
                    <a:lnR w="4763" cap="flat" cmpd="sng" algn="ctr">
                      <a:solidFill>
                        <a:srgbClr val="B8B53D"/>
                      </a:solidFill>
                      <a:prstDash val="solid"/>
                      <a:round/>
                      <a:headEnd type="none" w="med" len="med"/>
                      <a:tailEnd type="none" w="med" len="med"/>
                    </a:lnR>
                    <a:lnT w="4763" cap="flat" cmpd="sng" algn="ctr">
                      <a:solidFill>
                        <a:srgbClr val="E026B0"/>
                      </a:solidFill>
                      <a:prstDash val="solid"/>
                      <a:round/>
                      <a:headEnd type="none" w="med" len="med"/>
                      <a:tailEnd type="none" w="med" len="med"/>
                    </a:lnT>
                    <a:lnB w="4763" cap="flat" cmpd="sng" algn="ctr">
                      <a:solidFill>
                        <a:srgbClr val="B8B53D"/>
                      </a:solidFill>
                      <a:prstDash val="solid"/>
                      <a:round/>
                      <a:headEnd type="none" w="med" len="med"/>
                      <a:tailEnd type="none" w="med" len="med"/>
                    </a:lnB>
                  </a:tcPr>
                </a:tc>
                <a:tc>
                  <a:txBody>
                    <a:bodyPr/>
                    <a:lstStyle/>
                    <a:p>
                      <a:r>
                        <a:rPr lang="en-US" sz="1100">
                          <a:effectLst/>
                        </a:rPr>
                        <a:t>Conventional semiconductor fabrication techniques, relatively more accessible and cost-effective</a:t>
                      </a:r>
                    </a:p>
                  </a:txBody>
                  <a:tcPr marL="57254" marR="57254" marT="28627" marB="28627" anchor="ctr">
                    <a:lnL w="4763" cap="flat" cmpd="sng" algn="ctr">
                      <a:solidFill>
                        <a:srgbClr val="B8B53D"/>
                      </a:solidFill>
                      <a:prstDash val="solid"/>
                      <a:round/>
                      <a:headEnd type="none" w="med" len="med"/>
                      <a:tailEnd type="none" w="med" len="med"/>
                    </a:lnL>
                    <a:lnR w="4763" cap="flat" cmpd="sng" algn="ctr">
                      <a:solidFill>
                        <a:srgbClr val="B8B53D"/>
                      </a:solidFill>
                      <a:prstDash val="solid"/>
                      <a:round/>
                      <a:headEnd type="none" w="med" len="med"/>
                      <a:tailEnd type="none" w="med" len="med"/>
                    </a:lnR>
                    <a:lnT w="4763" cap="flat" cmpd="sng" algn="ctr">
                      <a:solidFill>
                        <a:srgbClr val="E027B0"/>
                      </a:solidFill>
                      <a:prstDash val="solid"/>
                      <a:round/>
                      <a:headEnd type="none" w="med" len="med"/>
                      <a:tailEnd type="none" w="med" len="med"/>
                    </a:lnT>
                    <a:lnB w="4763" cap="flat" cmpd="sng" algn="ctr">
                      <a:solidFill>
                        <a:srgbClr val="B8B53D"/>
                      </a:solidFill>
                      <a:prstDash val="solid"/>
                      <a:round/>
                      <a:headEnd type="none" w="med" len="med"/>
                      <a:tailEnd type="none" w="med" len="med"/>
                    </a:lnB>
                  </a:tcPr>
                </a:tc>
                <a:tc>
                  <a:txBody>
                    <a:bodyPr/>
                    <a:lstStyle/>
                    <a:p>
                      <a:r>
                        <a:rPr lang="en-US" sz="1100" dirty="0">
                          <a:effectLst/>
                        </a:rPr>
                        <a:t>Advanced manufacturing techniques (nanolithography, self-assembly), often more complex and expensive</a:t>
                      </a:r>
                    </a:p>
                  </a:txBody>
                  <a:tcPr marL="57254" marR="57254" marT="28627" marB="28627" anchor="ctr">
                    <a:lnL w="4763" cap="flat" cmpd="sng" algn="ctr">
                      <a:solidFill>
                        <a:srgbClr val="B8B53D"/>
                      </a:solidFill>
                      <a:prstDash val="solid"/>
                      <a:round/>
                      <a:headEnd type="none" w="med" len="med"/>
                      <a:tailEnd type="none" w="med" len="med"/>
                    </a:lnL>
                    <a:lnR w="4763" cap="flat" cmpd="sng" algn="ctr">
                      <a:solidFill>
                        <a:srgbClr val="B8B53D"/>
                      </a:solidFill>
                      <a:prstDash val="solid"/>
                      <a:round/>
                      <a:headEnd type="none" w="med" len="med"/>
                      <a:tailEnd type="none" w="med" len="med"/>
                    </a:lnR>
                    <a:lnT w="4763" cap="flat" cmpd="sng" algn="ctr">
                      <a:solidFill>
                        <a:srgbClr val="602CB0"/>
                      </a:solidFill>
                      <a:prstDash val="solid"/>
                      <a:round/>
                      <a:headEnd type="none" w="med" len="med"/>
                      <a:tailEnd type="none" w="med" len="med"/>
                    </a:lnT>
                    <a:lnB w="4763" cap="flat" cmpd="sng" algn="ctr">
                      <a:solidFill>
                        <a:srgbClr val="B8B53D"/>
                      </a:solidFill>
                      <a:prstDash val="solid"/>
                      <a:round/>
                      <a:headEnd type="none" w="med" len="med"/>
                      <a:tailEnd type="none" w="med" len="med"/>
                    </a:lnB>
                  </a:tcPr>
                </a:tc>
                <a:extLst>
                  <a:ext uri="{0D108BD9-81ED-4DB2-BD59-A6C34878D82A}">
                    <a16:rowId xmlns:a16="http://schemas.microsoft.com/office/drawing/2014/main" val="1341621210"/>
                  </a:ext>
                </a:extLst>
              </a:tr>
            </a:tbl>
          </a:graphicData>
        </a:graphic>
      </p:graphicFrame>
    </p:spTree>
    <p:extLst>
      <p:ext uri="{BB962C8B-B14F-4D97-AF65-F5344CB8AC3E}">
        <p14:creationId xmlns:p14="http://schemas.microsoft.com/office/powerpoint/2010/main" val="41018615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0559E6-50DD-5103-BB7C-438035B77520}"/>
              </a:ext>
            </a:extLst>
          </p:cNvPr>
          <p:cNvSpPr>
            <a:spLocks noGrp="1"/>
          </p:cNvSpPr>
          <p:nvPr>
            <p:ph type="title"/>
          </p:nvPr>
        </p:nvSpPr>
        <p:spPr/>
        <p:txBody>
          <a:bodyPr/>
          <a:lstStyle/>
          <a:p>
            <a:r>
              <a:rPr lang="en-US" dirty="0"/>
              <a:t>Managing Multimedia Data (1/2)</a:t>
            </a:r>
            <a:endParaRPr lang="en-IN" dirty="0"/>
          </a:p>
        </p:txBody>
      </p:sp>
      <p:sp>
        <p:nvSpPr>
          <p:cNvPr id="3" name="Content Placeholder 2">
            <a:extLst>
              <a:ext uri="{FF2B5EF4-FFF2-40B4-BE49-F238E27FC236}">
                <a16:creationId xmlns:a16="http://schemas.microsoft.com/office/drawing/2014/main" id="{1B3944AD-BDA3-826D-64E9-63E593D9625B}"/>
              </a:ext>
            </a:extLst>
          </p:cNvPr>
          <p:cNvSpPr>
            <a:spLocks noGrp="1"/>
          </p:cNvSpPr>
          <p:nvPr>
            <p:ph idx="1"/>
          </p:nvPr>
        </p:nvSpPr>
        <p:spPr>
          <a:xfrm>
            <a:off x="838200" y="1382233"/>
            <a:ext cx="10515600" cy="5295014"/>
          </a:xfrm>
        </p:spPr>
        <p:txBody>
          <a:bodyPr>
            <a:noAutofit/>
          </a:bodyPr>
          <a:lstStyle/>
          <a:p>
            <a:pPr marL="0" indent="0" algn="just">
              <a:buNone/>
            </a:pPr>
            <a:r>
              <a:rPr lang="en-US" sz="1800" dirty="0"/>
              <a:t>Managing multimedia content in ubiquitous computing involves various strategies and technologies to ensure seamless access, storage, transmission, and presentation of multimedia data across diverse devices and contexts. Here are some key aspects of how multimedia content is managed in ubiquitous computing:</a:t>
            </a:r>
          </a:p>
          <a:p>
            <a:pPr algn="just"/>
            <a:r>
              <a:rPr lang="en-US" sz="1800" dirty="0">
                <a:solidFill>
                  <a:srgbClr val="FF0000"/>
                </a:solidFill>
              </a:rPr>
              <a:t>Data Formats and Standards</a:t>
            </a:r>
            <a:r>
              <a:rPr lang="en-US" sz="1800" dirty="0"/>
              <a:t>: Standardized formats and protocols are essential for interoperability across different devices and platforms. Multimedia content may be encoded using formats such as JPEG, PNG, MP4, or WAV, and transmitted using protocols like HTTP, RTSP, or RTP.</a:t>
            </a:r>
          </a:p>
          <a:p>
            <a:pPr algn="just"/>
            <a:r>
              <a:rPr lang="en-US" sz="1800" dirty="0">
                <a:solidFill>
                  <a:srgbClr val="FF0000"/>
                </a:solidFill>
              </a:rPr>
              <a:t>Content Distribution and Delivery</a:t>
            </a:r>
            <a:r>
              <a:rPr lang="en-US" sz="1800" dirty="0"/>
              <a:t>: Content delivery networks (CDNs) and peer-to-peer (P2P) networks are often used to distribute multimedia content efficiently to users across geographically dispersed locations. Adaptive streaming techniques, such as MPEG-DASH or HLS, enable dynamic adjustment of video quality based on network conditions and device capabilities.</a:t>
            </a:r>
          </a:p>
          <a:p>
            <a:pPr algn="just"/>
            <a:r>
              <a:rPr lang="en-US" sz="1800" dirty="0">
                <a:solidFill>
                  <a:srgbClr val="FF0000"/>
                </a:solidFill>
              </a:rPr>
              <a:t>Storage and Retrieval</a:t>
            </a:r>
            <a:r>
              <a:rPr lang="en-US" sz="1800" dirty="0"/>
              <a:t>: Multimedia content may be stored in distributed storage systems, cloud storage services, or content management systems. Metadata indexing and search capabilities facilitate efficient retrieval of specific multimedia assets based on content descriptors, keywords, or user preferences.</a:t>
            </a:r>
          </a:p>
          <a:p>
            <a:pPr algn="just"/>
            <a:r>
              <a:rPr lang="en-US" sz="1800" dirty="0">
                <a:solidFill>
                  <a:srgbClr val="FF0000"/>
                </a:solidFill>
              </a:rPr>
              <a:t>Content Adaptation and Transcoding</a:t>
            </a:r>
            <a:r>
              <a:rPr lang="en-US" sz="1800" dirty="0"/>
              <a:t>: To ensure compatibility with diverse devices and network conditions, multimedia content may undergo adaptation or transcoding processes. These processes involve converting content into different formats, resolutions, or bitrates to optimize delivery and playback on target devices.</a:t>
            </a:r>
          </a:p>
        </p:txBody>
      </p:sp>
    </p:spTree>
    <p:extLst>
      <p:ext uri="{BB962C8B-B14F-4D97-AF65-F5344CB8AC3E}">
        <p14:creationId xmlns:p14="http://schemas.microsoft.com/office/powerpoint/2010/main" val="61135849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93E6F-00D8-5C49-D60E-8DD3ABC5ED33}"/>
              </a:ext>
            </a:extLst>
          </p:cNvPr>
          <p:cNvSpPr>
            <a:spLocks noGrp="1"/>
          </p:cNvSpPr>
          <p:nvPr>
            <p:ph type="title"/>
          </p:nvPr>
        </p:nvSpPr>
        <p:spPr/>
        <p:txBody>
          <a:bodyPr/>
          <a:lstStyle/>
          <a:p>
            <a:r>
              <a:rPr lang="en-US" dirty="0"/>
              <a:t>Managing Multimedia Data (2/2)</a:t>
            </a:r>
            <a:endParaRPr lang="en-IN" dirty="0"/>
          </a:p>
        </p:txBody>
      </p:sp>
      <p:sp>
        <p:nvSpPr>
          <p:cNvPr id="3" name="Content Placeholder 2">
            <a:extLst>
              <a:ext uri="{FF2B5EF4-FFF2-40B4-BE49-F238E27FC236}">
                <a16:creationId xmlns:a16="http://schemas.microsoft.com/office/drawing/2014/main" id="{1A7A2F7F-A912-F980-DFAE-87BCB30DA9EB}"/>
              </a:ext>
            </a:extLst>
          </p:cNvPr>
          <p:cNvSpPr>
            <a:spLocks noGrp="1"/>
          </p:cNvSpPr>
          <p:nvPr>
            <p:ph idx="1"/>
          </p:nvPr>
        </p:nvSpPr>
        <p:spPr/>
        <p:txBody>
          <a:bodyPr>
            <a:normAutofit fontScale="70000" lnSpcReduction="20000"/>
          </a:bodyPr>
          <a:lstStyle/>
          <a:p>
            <a:pPr algn="just"/>
            <a:r>
              <a:rPr lang="en-US" sz="2800" dirty="0">
                <a:solidFill>
                  <a:srgbClr val="FF0000"/>
                </a:solidFill>
              </a:rPr>
              <a:t>Context Awareness</a:t>
            </a:r>
            <a:r>
              <a:rPr lang="en-US" sz="2800" dirty="0"/>
              <a:t>: Ubiquitous computing environments leverage context-awareness to personalize the delivery and presentation of multimedia content based on user preferences, device capabilities, location, and environmental factors. Context-aware systems use sensors, contextual information, and user profiles to adapt multimedia content dynamically.</a:t>
            </a:r>
          </a:p>
          <a:p>
            <a:pPr algn="just"/>
            <a:r>
              <a:rPr lang="en-US" sz="2800" dirty="0">
                <a:solidFill>
                  <a:srgbClr val="FF0000"/>
                </a:solidFill>
              </a:rPr>
              <a:t>Security and Privacy</a:t>
            </a:r>
            <a:r>
              <a:rPr lang="en-US" sz="2800" dirty="0"/>
              <a:t>: Robust security measures are essential to protect multimedia content from unauthorized access, tampering, or distribution. Encryption techniques, access control mechanisms, and digital rights management (DRM) solutions help safeguard multimedia content and ensure compliance with privacy regulations.</a:t>
            </a:r>
          </a:p>
          <a:p>
            <a:pPr algn="just"/>
            <a:r>
              <a:rPr lang="en-US" sz="2800" dirty="0">
                <a:solidFill>
                  <a:srgbClr val="FF0000"/>
                </a:solidFill>
              </a:rPr>
              <a:t>Synchronization and Collaboration</a:t>
            </a:r>
            <a:r>
              <a:rPr lang="en-US" sz="2800" dirty="0"/>
              <a:t>: In collaborative ubiquitous computing scenarios, multimedia content may be synchronized across multiple devices and users in real-time. Synchronization protocols and collaborative editing tools enable seamless sharing and collaboration on multimedia content, fostering interactive and participatory experiences.</a:t>
            </a:r>
          </a:p>
          <a:p>
            <a:pPr algn="just"/>
            <a:r>
              <a:rPr lang="en-US" sz="2800" dirty="0">
                <a:solidFill>
                  <a:srgbClr val="FF0000"/>
                </a:solidFill>
              </a:rPr>
              <a:t>Quality of Service (QoS) Management</a:t>
            </a:r>
            <a:r>
              <a:rPr lang="en-US" sz="2800" dirty="0"/>
              <a:t>: QoS management mechanisms prioritize multimedia content delivery based on factors such as bandwidth availability, latency requirements, and user preferences. Quality metrics such as bitrate, resolution, frame rate, and audio fidelity are optimized to enhance the user experience.</a:t>
            </a:r>
            <a:endParaRPr lang="en-IN" sz="2800" dirty="0"/>
          </a:p>
          <a:p>
            <a:endParaRPr lang="en-IN" dirty="0"/>
          </a:p>
        </p:txBody>
      </p:sp>
    </p:spTree>
    <p:extLst>
      <p:ext uri="{BB962C8B-B14F-4D97-AF65-F5344CB8AC3E}">
        <p14:creationId xmlns:p14="http://schemas.microsoft.com/office/powerpoint/2010/main" val="413032892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416F4-C463-F4DF-5339-2C492F080B74}"/>
              </a:ext>
            </a:extLst>
          </p:cNvPr>
          <p:cNvSpPr>
            <a:spLocks noGrp="1"/>
          </p:cNvSpPr>
          <p:nvPr>
            <p:ph type="title"/>
          </p:nvPr>
        </p:nvSpPr>
        <p:spPr/>
        <p:txBody>
          <a:bodyPr/>
          <a:lstStyle/>
          <a:p>
            <a:r>
              <a:rPr lang="en-US" dirty="0"/>
              <a:t>Management of services with SLA </a:t>
            </a:r>
            <a:endParaRPr lang="en-IN" dirty="0"/>
          </a:p>
        </p:txBody>
      </p:sp>
      <p:sp>
        <p:nvSpPr>
          <p:cNvPr id="3" name="Content Placeholder 2">
            <a:extLst>
              <a:ext uri="{FF2B5EF4-FFF2-40B4-BE49-F238E27FC236}">
                <a16:creationId xmlns:a16="http://schemas.microsoft.com/office/drawing/2014/main" id="{E60AE64F-4EC2-FE90-9C5A-2E3DBA4EBC29}"/>
              </a:ext>
            </a:extLst>
          </p:cNvPr>
          <p:cNvSpPr>
            <a:spLocks noGrp="1"/>
          </p:cNvSpPr>
          <p:nvPr>
            <p:ph idx="1"/>
          </p:nvPr>
        </p:nvSpPr>
        <p:spPr>
          <a:xfrm>
            <a:off x="838200" y="1414130"/>
            <a:ext cx="10515600" cy="4762833"/>
          </a:xfrm>
        </p:spPr>
        <p:txBody>
          <a:bodyPr>
            <a:normAutofit fontScale="77500" lnSpcReduction="20000"/>
          </a:bodyPr>
          <a:lstStyle/>
          <a:p>
            <a:pPr algn="just"/>
            <a:r>
              <a:rPr lang="en-US" b="0" i="0" dirty="0">
                <a:solidFill>
                  <a:srgbClr val="29261B"/>
                </a:solidFill>
                <a:effectLst/>
                <a:latin typeface="__tiempos_b6f14e"/>
              </a:rPr>
              <a:t>Service Level Agreements (SLAs) are </a:t>
            </a:r>
            <a:r>
              <a:rPr lang="en-US" b="0" i="0" dirty="0">
                <a:solidFill>
                  <a:srgbClr val="FF0000"/>
                </a:solidFill>
                <a:effectLst/>
                <a:latin typeface="__tiempos_b6f14e"/>
              </a:rPr>
              <a:t>formal agreements </a:t>
            </a:r>
            <a:r>
              <a:rPr lang="en-US" b="0" i="0" dirty="0">
                <a:solidFill>
                  <a:srgbClr val="29261B"/>
                </a:solidFill>
                <a:effectLst/>
                <a:latin typeface="__tiempos_b6f14e"/>
              </a:rPr>
              <a:t>between service providers and service consumers that define the expected levels of service quality, performance, availability, and other relevant metrics. </a:t>
            </a:r>
          </a:p>
          <a:p>
            <a:pPr algn="just"/>
            <a:r>
              <a:rPr lang="en-US" b="0" i="0" dirty="0">
                <a:solidFill>
                  <a:srgbClr val="29261B"/>
                </a:solidFill>
                <a:effectLst/>
                <a:latin typeface="__tiempos_b6f14e"/>
              </a:rPr>
              <a:t>In the context of ubiquitous computing, SLAs play a vital role in managing the diverse range of services and ensuring that they meet the agreed-upon requirements.</a:t>
            </a:r>
          </a:p>
          <a:p>
            <a:pPr algn="just"/>
            <a:r>
              <a:rPr lang="en-US" dirty="0">
                <a:solidFill>
                  <a:srgbClr val="29261B"/>
                </a:solidFill>
                <a:latin typeface="__tiempos_b6f14e"/>
              </a:rPr>
              <a:t>S</a:t>
            </a:r>
            <a:r>
              <a:rPr lang="en-US" b="0" i="0" dirty="0">
                <a:solidFill>
                  <a:srgbClr val="29261B"/>
                </a:solidFill>
                <a:effectLst/>
                <a:latin typeface="__tiempos_b6f14e"/>
              </a:rPr>
              <a:t>ome key aspects of managing services with SLAs in ubiquitous computing:</a:t>
            </a:r>
          </a:p>
          <a:p>
            <a:pPr marL="514350" indent="-514350" algn="just">
              <a:buFont typeface="+mj-lt"/>
              <a:buAutoNum type="arabicPeriod"/>
            </a:pPr>
            <a:r>
              <a:rPr lang="en-IN" b="0" i="0" dirty="0">
                <a:solidFill>
                  <a:srgbClr val="29261B"/>
                </a:solidFill>
                <a:effectLst/>
                <a:latin typeface="__tiempos_b6f14e"/>
              </a:rPr>
              <a:t>Service Discovery and Composition</a:t>
            </a:r>
          </a:p>
          <a:p>
            <a:pPr marL="514350" indent="-514350" algn="just">
              <a:buFont typeface="+mj-lt"/>
              <a:buAutoNum type="arabicPeriod"/>
            </a:pPr>
            <a:r>
              <a:rPr lang="en-US" b="0" i="0" dirty="0">
                <a:solidFill>
                  <a:srgbClr val="29261B"/>
                </a:solidFill>
                <a:effectLst/>
                <a:latin typeface="__tiempos_b6f14e"/>
              </a:rPr>
              <a:t>Service Quality and Performance Monitoring</a:t>
            </a:r>
          </a:p>
          <a:p>
            <a:pPr marL="514350" indent="-514350" algn="just">
              <a:buFont typeface="+mj-lt"/>
              <a:buAutoNum type="arabicPeriod"/>
            </a:pPr>
            <a:r>
              <a:rPr lang="en-IN" b="0" i="0" dirty="0">
                <a:solidFill>
                  <a:srgbClr val="29261B"/>
                </a:solidFill>
                <a:effectLst/>
                <a:latin typeface="__tiempos_b6f14e"/>
              </a:rPr>
              <a:t>Resource Management and Allocation</a:t>
            </a:r>
            <a:endParaRPr lang="en-US" dirty="0">
              <a:solidFill>
                <a:srgbClr val="29261B"/>
              </a:solidFill>
              <a:latin typeface="__tiempos_b6f14e"/>
            </a:endParaRPr>
          </a:p>
          <a:p>
            <a:pPr marL="514350" indent="-514350" algn="just">
              <a:buFont typeface="+mj-lt"/>
              <a:buAutoNum type="arabicPeriod"/>
            </a:pPr>
            <a:r>
              <a:rPr lang="en-IN" b="0" i="0" dirty="0">
                <a:solidFill>
                  <a:srgbClr val="29261B"/>
                </a:solidFill>
                <a:effectLst/>
                <a:latin typeface="__tiempos_b6f14e"/>
              </a:rPr>
              <a:t>Context-Awareness and Adaptation</a:t>
            </a:r>
          </a:p>
          <a:p>
            <a:pPr marL="514350" indent="-514350" algn="just">
              <a:buFont typeface="+mj-lt"/>
              <a:buAutoNum type="arabicPeriod"/>
            </a:pPr>
            <a:r>
              <a:rPr lang="en-IN" b="0" i="0" dirty="0">
                <a:solidFill>
                  <a:srgbClr val="29261B"/>
                </a:solidFill>
                <a:effectLst/>
                <a:latin typeface="__tiempos_b6f14e"/>
              </a:rPr>
              <a:t>Fault Tolerance and Reliability</a:t>
            </a:r>
            <a:endParaRPr lang="en-IN" dirty="0">
              <a:solidFill>
                <a:srgbClr val="29261B"/>
              </a:solidFill>
              <a:latin typeface="__tiempos_b6f14e"/>
            </a:endParaRPr>
          </a:p>
          <a:p>
            <a:pPr marL="514350" indent="-514350" algn="just">
              <a:buFont typeface="+mj-lt"/>
              <a:buAutoNum type="arabicPeriod"/>
            </a:pPr>
            <a:r>
              <a:rPr lang="en-IN" b="0" i="0" dirty="0">
                <a:solidFill>
                  <a:srgbClr val="29261B"/>
                </a:solidFill>
                <a:effectLst/>
                <a:latin typeface="__tiempos_b6f14e"/>
              </a:rPr>
              <a:t>Security and Privacy</a:t>
            </a:r>
          </a:p>
          <a:p>
            <a:pPr marL="514350" indent="-514350" algn="just">
              <a:buFont typeface="+mj-lt"/>
              <a:buAutoNum type="arabicPeriod"/>
            </a:pPr>
            <a:r>
              <a:rPr lang="en-IN" b="0" i="0" dirty="0">
                <a:solidFill>
                  <a:srgbClr val="29261B"/>
                </a:solidFill>
                <a:effectLst/>
                <a:latin typeface="__tiempos_b6f14e"/>
              </a:rPr>
              <a:t>Service Lifecycle Management</a:t>
            </a:r>
            <a:endParaRPr lang="en-IN" dirty="0">
              <a:solidFill>
                <a:srgbClr val="29261B"/>
              </a:solidFill>
              <a:latin typeface="__tiempos_b6f14e"/>
            </a:endParaRPr>
          </a:p>
          <a:p>
            <a:pPr marL="514350" indent="-514350" algn="just">
              <a:buFont typeface="+mj-lt"/>
              <a:buAutoNum type="arabicPeriod"/>
            </a:pPr>
            <a:r>
              <a:rPr lang="en-IN" b="0" i="0" dirty="0">
                <a:solidFill>
                  <a:srgbClr val="29261B"/>
                </a:solidFill>
                <a:effectLst/>
                <a:latin typeface="__tiempos_b6f14e"/>
              </a:rPr>
              <a:t>SLA Negotiation and Management</a:t>
            </a:r>
            <a:r>
              <a:rPr lang="en-US" dirty="0">
                <a:solidFill>
                  <a:srgbClr val="29261B"/>
                </a:solidFill>
                <a:latin typeface="__tiempos_b6f14e"/>
              </a:rPr>
              <a:t>	</a:t>
            </a:r>
            <a:endParaRPr lang="en-IN" dirty="0"/>
          </a:p>
        </p:txBody>
      </p:sp>
    </p:spTree>
    <p:extLst>
      <p:ext uri="{BB962C8B-B14F-4D97-AF65-F5344CB8AC3E}">
        <p14:creationId xmlns:p14="http://schemas.microsoft.com/office/powerpoint/2010/main" val="324909622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F30F21-D3FE-4B11-8475-99F926C4F2E4}"/>
              </a:ext>
            </a:extLst>
          </p:cNvPr>
          <p:cNvSpPr>
            <a:spLocks noGrp="1"/>
          </p:cNvSpPr>
          <p:nvPr>
            <p:ph type="title"/>
          </p:nvPr>
        </p:nvSpPr>
        <p:spPr/>
        <p:txBody>
          <a:bodyPr/>
          <a:lstStyle/>
          <a:p>
            <a:r>
              <a:rPr lang="en-IN" b="0" i="0" dirty="0">
                <a:solidFill>
                  <a:srgbClr val="29261B"/>
                </a:solidFill>
                <a:effectLst/>
                <a:latin typeface="__tiempos_b6f14e"/>
              </a:rPr>
              <a:t>1. Service Discovery and Composition</a:t>
            </a:r>
            <a:endParaRPr lang="en-IN" dirty="0"/>
          </a:p>
        </p:txBody>
      </p:sp>
      <p:sp>
        <p:nvSpPr>
          <p:cNvPr id="3" name="Content Placeholder 2">
            <a:extLst>
              <a:ext uri="{FF2B5EF4-FFF2-40B4-BE49-F238E27FC236}">
                <a16:creationId xmlns:a16="http://schemas.microsoft.com/office/drawing/2014/main" id="{0B6556DE-90C8-C8FD-5E2F-8EAC67F8FA67}"/>
              </a:ext>
            </a:extLst>
          </p:cNvPr>
          <p:cNvSpPr>
            <a:spLocks noGrp="1"/>
          </p:cNvSpPr>
          <p:nvPr>
            <p:ph idx="1"/>
          </p:nvPr>
        </p:nvSpPr>
        <p:spPr/>
        <p:txBody>
          <a:bodyPr/>
          <a:lstStyle/>
          <a:p>
            <a:pPr algn="just"/>
            <a:r>
              <a:rPr lang="en-US" b="0" i="0" dirty="0">
                <a:solidFill>
                  <a:srgbClr val="29261B"/>
                </a:solidFill>
                <a:effectLst/>
                <a:latin typeface="__tiempos_b6f14e"/>
              </a:rPr>
              <a:t>In a ubiquitous computing environment, services may be provided by various devices and systems distributed across different locations. </a:t>
            </a:r>
          </a:p>
          <a:p>
            <a:pPr algn="just"/>
            <a:r>
              <a:rPr lang="en-US" b="0" i="0" dirty="0">
                <a:solidFill>
                  <a:srgbClr val="29261B"/>
                </a:solidFill>
                <a:effectLst/>
                <a:latin typeface="__tiempos_b6f14e"/>
              </a:rPr>
              <a:t>Service discovery mechanisms are necessary to identify and locate the available services.</a:t>
            </a:r>
          </a:p>
          <a:p>
            <a:pPr algn="just"/>
            <a:r>
              <a:rPr lang="en-US" dirty="0">
                <a:solidFill>
                  <a:srgbClr val="29261B"/>
                </a:solidFill>
                <a:latin typeface="__tiempos_b6f14e"/>
              </a:rPr>
              <a:t>S</a:t>
            </a:r>
            <a:r>
              <a:rPr lang="en-US" b="0" i="0" dirty="0">
                <a:solidFill>
                  <a:srgbClr val="29261B"/>
                </a:solidFill>
                <a:effectLst/>
                <a:latin typeface="__tiempos_b6f14e"/>
              </a:rPr>
              <a:t>ervice composition techniques enable the integration of multiple services to create more complex functionalities.</a:t>
            </a:r>
            <a:endParaRPr lang="en-IN" dirty="0"/>
          </a:p>
        </p:txBody>
      </p:sp>
    </p:spTree>
    <p:extLst>
      <p:ext uri="{BB962C8B-B14F-4D97-AF65-F5344CB8AC3E}">
        <p14:creationId xmlns:p14="http://schemas.microsoft.com/office/powerpoint/2010/main" val="238132479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6BE1A-1B37-01C9-D6A3-8FC7479FB82A}"/>
              </a:ext>
            </a:extLst>
          </p:cNvPr>
          <p:cNvSpPr>
            <a:spLocks noGrp="1"/>
          </p:cNvSpPr>
          <p:nvPr>
            <p:ph type="title"/>
          </p:nvPr>
        </p:nvSpPr>
        <p:spPr/>
        <p:txBody>
          <a:bodyPr/>
          <a:lstStyle/>
          <a:p>
            <a:r>
              <a:rPr lang="en-US" b="0" i="0" dirty="0">
                <a:solidFill>
                  <a:srgbClr val="29261B"/>
                </a:solidFill>
                <a:effectLst/>
                <a:latin typeface="__tiempos_b6f14e"/>
              </a:rPr>
              <a:t>2. Service Quality and Performance Monitoring</a:t>
            </a:r>
            <a:endParaRPr lang="en-IN" dirty="0"/>
          </a:p>
        </p:txBody>
      </p:sp>
      <p:sp>
        <p:nvSpPr>
          <p:cNvPr id="3" name="Content Placeholder 2">
            <a:extLst>
              <a:ext uri="{FF2B5EF4-FFF2-40B4-BE49-F238E27FC236}">
                <a16:creationId xmlns:a16="http://schemas.microsoft.com/office/drawing/2014/main" id="{8794466A-C568-479A-BC9D-3F1737AC573E}"/>
              </a:ext>
            </a:extLst>
          </p:cNvPr>
          <p:cNvSpPr>
            <a:spLocks noGrp="1"/>
          </p:cNvSpPr>
          <p:nvPr>
            <p:ph idx="1"/>
          </p:nvPr>
        </p:nvSpPr>
        <p:spPr/>
        <p:txBody>
          <a:bodyPr/>
          <a:lstStyle/>
          <a:p>
            <a:pPr algn="just"/>
            <a:r>
              <a:rPr lang="en-US" b="0" i="0" dirty="0">
                <a:solidFill>
                  <a:srgbClr val="29261B"/>
                </a:solidFill>
                <a:effectLst/>
                <a:latin typeface="__tiempos_b6f14e"/>
              </a:rPr>
              <a:t>SLAs typically specify quantitative and qualitative measures for service quality and performance, such as response time, throughput, availability, and reliability. </a:t>
            </a:r>
          </a:p>
          <a:p>
            <a:pPr algn="just"/>
            <a:r>
              <a:rPr lang="en-US" b="0" i="0" dirty="0">
                <a:solidFill>
                  <a:srgbClr val="29261B"/>
                </a:solidFill>
                <a:effectLst/>
                <a:latin typeface="__tiempos_b6f14e"/>
              </a:rPr>
              <a:t>Continuous monitoring of these metrics is essential to ensure that the services are meeting the agreed-upon service levels.</a:t>
            </a:r>
          </a:p>
          <a:p>
            <a:endParaRPr lang="en-IN" dirty="0"/>
          </a:p>
        </p:txBody>
      </p:sp>
    </p:spTree>
    <p:extLst>
      <p:ext uri="{BB962C8B-B14F-4D97-AF65-F5344CB8AC3E}">
        <p14:creationId xmlns:p14="http://schemas.microsoft.com/office/powerpoint/2010/main" val="87064304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1E31C3-4D6B-DC79-1CAC-448E0BDA04D4}"/>
              </a:ext>
            </a:extLst>
          </p:cNvPr>
          <p:cNvSpPr>
            <a:spLocks noGrp="1"/>
          </p:cNvSpPr>
          <p:nvPr>
            <p:ph type="title"/>
          </p:nvPr>
        </p:nvSpPr>
        <p:spPr/>
        <p:txBody>
          <a:bodyPr/>
          <a:lstStyle/>
          <a:p>
            <a:r>
              <a:rPr lang="en-US" b="0" i="0" dirty="0">
                <a:solidFill>
                  <a:srgbClr val="29261B"/>
                </a:solidFill>
                <a:effectLst/>
                <a:latin typeface="__tiempos_b6f14e"/>
              </a:rPr>
              <a:t>3. Resource Management and Allocation</a:t>
            </a:r>
            <a:endParaRPr lang="en-IN" dirty="0"/>
          </a:p>
        </p:txBody>
      </p:sp>
      <p:sp>
        <p:nvSpPr>
          <p:cNvPr id="3" name="Content Placeholder 2">
            <a:extLst>
              <a:ext uri="{FF2B5EF4-FFF2-40B4-BE49-F238E27FC236}">
                <a16:creationId xmlns:a16="http://schemas.microsoft.com/office/drawing/2014/main" id="{9578FD25-2546-248B-2DC9-DA3E0E5C413F}"/>
              </a:ext>
            </a:extLst>
          </p:cNvPr>
          <p:cNvSpPr>
            <a:spLocks noGrp="1"/>
          </p:cNvSpPr>
          <p:nvPr>
            <p:ph idx="1"/>
          </p:nvPr>
        </p:nvSpPr>
        <p:spPr/>
        <p:txBody>
          <a:bodyPr/>
          <a:lstStyle/>
          <a:p>
            <a:pPr algn="just"/>
            <a:r>
              <a:rPr lang="en-US" b="0" i="0" dirty="0">
                <a:solidFill>
                  <a:srgbClr val="29261B"/>
                </a:solidFill>
                <a:effectLst/>
                <a:latin typeface="__tiempos_b6f14e"/>
              </a:rPr>
              <a:t>Ubiquitous computing environments often involve resource-constrained devices and dynamically changing conditions. </a:t>
            </a:r>
          </a:p>
          <a:p>
            <a:pPr algn="just"/>
            <a:r>
              <a:rPr lang="en-US" b="0" i="0" dirty="0">
                <a:solidFill>
                  <a:srgbClr val="29261B"/>
                </a:solidFill>
                <a:effectLst/>
                <a:latin typeface="__tiempos_b6f14e"/>
              </a:rPr>
              <a:t>Effective resource management and allocation strategies are necessary to ensure that the required resources (e.g., network bandwidth, processing power, storage) are available to meet the service levels specified in the SLAs.</a:t>
            </a:r>
          </a:p>
          <a:p>
            <a:endParaRPr lang="en-IN" dirty="0"/>
          </a:p>
        </p:txBody>
      </p:sp>
    </p:spTree>
    <p:extLst>
      <p:ext uri="{BB962C8B-B14F-4D97-AF65-F5344CB8AC3E}">
        <p14:creationId xmlns:p14="http://schemas.microsoft.com/office/powerpoint/2010/main" val="51695683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FC2742-9C37-3AD8-C98E-BB4E6423F44B}"/>
              </a:ext>
            </a:extLst>
          </p:cNvPr>
          <p:cNvSpPr>
            <a:spLocks noGrp="1"/>
          </p:cNvSpPr>
          <p:nvPr>
            <p:ph type="title"/>
          </p:nvPr>
        </p:nvSpPr>
        <p:spPr/>
        <p:txBody>
          <a:bodyPr/>
          <a:lstStyle/>
          <a:p>
            <a:r>
              <a:rPr lang="en-US" b="0" i="0" dirty="0">
                <a:solidFill>
                  <a:srgbClr val="29261B"/>
                </a:solidFill>
                <a:effectLst/>
                <a:latin typeface="__tiempos_b6f14e"/>
              </a:rPr>
              <a:t>4. Context-Awareness and Adaptation</a:t>
            </a:r>
            <a:endParaRPr lang="en-IN" dirty="0"/>
          </a:p>
        </p:txBody>
      </p:sp>
      <p:sp>
        <p:nvSpPr>
          <p:cNvPr id="3" name="Content Placeholder 2">
            <a:extLst>
              <a:ext uri="{FF2B5EF4-FFF2-40B4-BE49-F238E27FC236}">
                <a16:creationId xmlns:a16="http://schemas.microsoft.com/office/drawing/2014/main" id="{567C3A89-5C1B-CE91-D5A2-F7B67DE54043}"/>
              </a:ext>
            </a:extLst>
          </p:cNvPr>
          <p:cNvSpPr>
            <a:spLocks noGrp="1"/>
          </p:cNvSpPr>
          <p:nvPr>
            <p:ph idx="1"/>
          </p:nvPr>
        </p:nvSpPr>
        <p:spPr/>
        <p:txBody>
          <a:bodyPr/>
          <a:lstStyle/>
          <a:p>
            <a:pPr algn="just"/>
            <a:r>
              <a:rPr lang="en-US" b="0" i="0" dirty="0">
                <a:solidFill>
                  <a:srgbClr val="29261B"/>
                </a:solidFill>
                <a:effectLst/>
                <a:latin typeface="__tiempos_b6f14e"/>
              </a:rPr>
              <a:t>Ubiquitous computing systems should be capable of adapting to changing contexts and user preferences. </a:t>
            </a:r>
          </a:p>
          <a:p>
            <a:pPr algn="just"/>
            <a:r>
              <a:rPr lang="en-US" b="0" i="0" dirty="0">
                <a:solidFill>
                  <a:srgbClr val="29261B"/>
                </a:solidFill>
                <a:effectLst/>
                <a:latin typeface="__tiempos_b6f14e"/>
              </a:rPr>
              <a:t>SLAs may need to be dynamically adjusted or renegotiated based on factors such as user mobility, device capabilities, network conditions, and environmental factors.</a:t>
            </a:r>
          </a:p>
          <a:p>
            <a:endParaRPr lang="en-IN" dirty="0"/>
          </a:p>
        </p:txBody>
      </p:sp>
    </p:spTree>
    <p:extLst>
      <p:ext uri="{BB962C8B-B14F-4D97-AF65-F5344CB8AC3E}">
        <p14:creationId xmlns:p14="http://schemas.microsoft.com/office/powerpoint/2010/main" val="72020865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1F002F-CBE7-C723-B9D9-71C1B61AC994}"/>
              </a:ext>
            </a:extLst>
          </p:cNvPr>
          <p:cNvSpPr>
            <a:spLocks noGrp="1"/>
          </p:cNvSpPr>
          <p:nvPr>
            <p:ph type="title"/>
          </p:nvPr>
        </p:nvSpPr>
        <p:spPr/>
        <p:txBody>
          <a:bodyPr/>
          <a:lstStyle/>
          <a:p>
            <a:r>
              <a:rPr lang="en-US" b="0" i="0" dirty="0">
                <a:solidFill>
                  <a:srgbClr val="29261B"/>
                </a:solidFill>
                <a:effectLst/>
                <a:latin typeface="__tiempos_b6f14e"/>
              </a:rPr>
              <a:t>5. Fault Tolerance and Reliability</a:t>
            </a:r>
            <a:endParaRPr lang="en-IN" dirty="0"/>
          </a:p>
        </p:txBody>
      </p:sp>
      <p:sp>
        <p:nvSpPr>
          <p:cNvPr id="3" name="Content Placeholder 2">
            <a:extLst>
              <a:ext uri="{FF2B5EF4-FFF2-40B4-BE49-F238E27FC236}">
                <a16:creationId xmlns:a16="http://schemas.microsoft.com/office/drawing/2014/main" id="{A9EA1CDC-9F7C-5D35-3793-1276FE9785BA}"/>
              </a:ext>
            </a:extLst>
          </p:cNvPr>
          <p:cNvSpPr>
            <a:spLocks noGrp="1"/>
          </p:cNvSpPr>
          <p:nvPr>
            <p:ph idx="1"/>
          </p:nvPr>
        </p:nvSpPr>
        <p:spPr/>
        <p:txBody>
          <a:bodyPr/>
          <a:lstStyle/>
          <a:p>
            <a:pPr algn="just"/>
            <a:r>
              <a:rPr lang="en-US" b="0" i="0" dirty="0">
                <a:solidFill>
                  <a:srgbClr val="29261B"/>
                </a:solidFill>
                <a:effectLst/>
                <a:latin typeface="__tiempos_b6f14e"/>
              </a:rPr>
              <a:t>In a distributed and dynamic environment, services may experience failures or disruptions. </a:t>
            </a:r>
          </a:p>
          <a:p>
            <a:pPr algn="just"/>
            <a:r>
              <a:rPr lang="en-US" b="0" i="0" dirty="0">
                <a:solidFill>
                  <a:srgbClr val="29261B"/>
                </a:solidFill>
                <a:effectLst/>
                <a:latin typeface="__tiempos_b6f14e"/>
              </a:rPr>
              <a:t>Mechanisms for fault tolerance, redundancy, and failover are crucial to maintain the required service levels and meet the SLA requirements.</a:t>
            </a:r>
          </a:p>
          <a:p>
            <a:endParaRPr lang="en-IN" dirty="0"/>
          </a:p>
        </p:txBody>
      </p:sp>
    </p:spTree>
    <p:extLst>
      <p:ext uri="{BB962C8B-B14F-4D97-AF65-F5344CB8AC3E}">
        <p14:creationId xmlns:p14="http://schemas.microsoft.com/office/powerpoint/2010/main" val="347875160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04C8C2-D4F5-399C-17C3-1D205E2B8CBC}"/>
              </a:ext>
            </a:extLst>
          </p:cNvPr>
          <p:cNvSpPr>
            <a:spLocks noGrp="1"/>
          </p:cNvSpPr>
          <p:nvPr>
            <p:ph type="title"/>
          </p:nvPr>
        </p:nvSpPr>
        <p:spPr/>
        <p:txBody>
          <a:bodyPr/>
          <a:lstStyle/>
          <a:p>
            <a:r>
              <a:rPr lang="en-US" b="0" i="0" dirty="0">
                <a:solidFill>
                  <a:srgbClr val="29261B"/>
                </a:solidFill>
                <a:effectLst/>
                <a:latin typeface="__tiempos_b6f14e"/>
              </a:rPr>
              <a:t>6. Security and Privacy</a:t>
            </a:r>
            <a:endParaRPr lang="en-IN" dirty="0"/>
          </a:p>
        </p:txBody>
      </p:sp>
      <p:sp>
        <p:nvSpPr>
          <p:cNvPr id="3" name="Content Placeholder 2">
            <a:extLst>
              <a:ext uri="{FF2B5EF4-FFF2-40B4-BE49-F238E27FC236}">
                <a16:creationId xmlns:a16="http://schemas.microsoft.com/office/drawing/2014/main" id="{DAD4F1A7-470C-11D6-CEC5-B06E8398CBD9}"/>
              </a:ext>
            </a:extLst>
          </p:cNvPr>
          <p:cNvSpPr>
            <a:spLocks noGrp="1"/>
          </p:cNvSpPr>
          <p:nvPr>
            <p:ph idx="1"/>
          </p:nvPr>
        </p:nvSpPr>
        <p:spPr/>
        <p:txBody>
          <a:bodyPr/>
          <a:lstStyle/>
          <a:p>
            <a:pPr algn="just"/>
            <a:r>
              <a:rPr lang="en-US" b="0" i="0" dirty="0">
                <a:solidFill>
                  <a:srgbClr val="29261B"/>
                </a:solidFill>
                <a:effectLst/>
                <a:latin typeface="__tiempos_b6f14e"/>
              </a:rPr>
              <a:t>Ubiquitous computing environments often involve sensitive data and personal information. </a:t>
            </a:r>
          </a:p>
          <a:p>
            <a:pPr algn="just"/>
            <a:r>
              <a:rPr lang="en-US" b="0" i="0" dirty="0">
                <a:solidFill>
                  <a:srgbClr val="29261B"/>
                </a:solidFill>
                <a:effectLst/>
                <a:latin typeface="__tiempos_b6f14e"/>
              </a:rPr>
              <a:t>SLAs should address security and privacy concerns, specifying measures for data protection, access control, and compliance with relevant regulations.</a:t>
            </a:r>
          </a:p>
          <a:p>
            <a:endParaRPr lang="en-IN" dirty="0"/>
          </a:p>
        </p:txBody>
      </p:sp>
    </p:spTree>
    <p:extLst>
      <p:ext uri="{BB962C8B-B14F-4D97-AF65-F5344CB8AC3E}">
        <p14:creationId xmlns:p14="http://schemas.microsoft.com/office/powerpoint/2010/main" val="9127552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BD861D-A938-4034-89AF-FE2FBB6BF4C7}"/>
              </a:ext>
            </a:extLst>
          </p:cNvPr>
          <p:cNvSpPr>
            <a:spLocks noGrp="1"/>
          </p:cNvSpPr>
          <p:nvPr>
            <p:ph type="title"/>
          </p:nvPr>
        </p:nvSpPr>
        <p:spPr>
          <a:xfrm>
            <a:off x="393405" y="365125"/>
            <a:ext cx="11206715" cy="1325563"/>
          </a:xfrm>
        </p:spPr>
        <p:txBody>
          <a:bodyPr/>
          <a:lstStyle/>
          <a:p>
            <a:r>
              <a:rPr lang="en-US" dirty="0"/>
              <a:t>Managing Smart Devices in Virtual Environments</a:t>
            </a:r>
            <a:endParaRPr lang="en-IN" dirty="0"/>
          </a:p>
        </p:txBody>
      </p:sp>
      <p:sp>
        <p:nvSpPr>
          <p:cNvPr id="3" name="Content Placeholder 2">
            <a:extLst>
              <a:ext uri="{FF2B5EF4-FFF2-40B4-BE49-F238E27FC236}">
                <a16:creationId xmlns:a16="http://schemas.microsoft.com/office/drawing/2014/main" id="{695A3597-2D60-A506-227B-D29C9BCCAD32}"/>
              </a:ext>
            </a:extLst>
          </p:cNvPr>
          <p:cNvSpPr>
            <a:spLocks noGrp="1"/>
          </p:cNvSpPr>
          <p:nvPr>
            <p:ph idx="1"/>
          </p:nvPr>
        </p:nvSpPr>
        <p:spPr/>
        <p:txBody>
          <a:bodyPr/>
          <a:lstStyle/>
          <a:p>
            <a:r>
              <a:rPr lang="en-US" dirty="0"/>
              <a:t>Management of smart devices in virtual (ICT) environments is first considered from different viewpoints such as the data processing and the network viewpoint of ICT systems. </a:t>
            </a:r>
          </a:p>
          <a:p>
            <a:pPr algn="just"/>
            <a:r>
              <a:rPr lang="en-US" dirty="0"/>
              <a:t>Then device management is considered concerning which system functions are managed and the type of challenges are described.</a:t>
            </a:r>
            <a:endParaRPr lang="en-IN" dirty="0"/>
          </a:p>
        </p:txBody>
      </p:sp>
    </p:spTree>
    <p:extLst>
      <p:ext uri="{BB962C8B-B14F-4D97-AF65-F5344CB8AC3E}">
        <p14:creationId xmlns:p14="http://schemas.microsoft.com/office/powerpoint/2010/main" val="194362474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037BD0-5D8D-D40D-ABC3-58DD8E144F47}"/>
              </a:ext>
            </a:extLst>
          </p:cNvPr>
          <p:cNvSpPr>
            <a:spLocks noGrp="1"/>
          </p:cNvSpPr>
          <p:nvPr>
            <p:ph type="title"/>
          </p:nvPr>
        </p:nvSpPr>
        <p:spPr/>
        <p:txBody>
          <a:bodyPr/>
          <a:lstStyle/>
          <a:p>
            <a:r>
              <a:rPr lang="en-US" b="0" i="0" dirty="0">
                <a:solidFill>
                  <a:srgbClr val="29261B"/>
                </a:solidFill>
                <a:effectLst/>
                <a:latin typeface="__tiempos_b6f14e"/>
              </a:rPr>
              <a:t>7. Service Lifecycle Management</a:t>
            </a:r>
            <a:endParaRPr lang="en-IN" dirty="0"/>
          </a:p>
        </p:txBody>
      </p:sp>
      <p:sp>
        <p:nvSpPr>
          <p:cNvPr id="3" name="Content Placeholder 2">
            <a:extLst>
              <a:ext uri="{FF2B5EF4-FFF2-40B4-BE49-F238E27FC236}">
                <a16:creationId xmlns:a16="http://schemas.microsoft.com/office/drawing/2014/main" id="{31B1BE04-21A9-5A45-331D-32AD5BA73153}"/>
              </a:ext>
            </a:extLst>
          </p:cNvPr>
          <p:cNvSpPr>
            <a:spLocks noGrp="1"/>
          </p:cNvSpPr>
          <p:nvPr>
            <p:ph idx="1"/>
          </p:nvPr>
        </p:nvSpPr>
        <p:spPr/>
        <p:txBody>
          <a:bodyPr/>
          <a:lstStyle/>
          <a:p>
            <a:pPr algn="just"/>
            <a:r>
              <a:rPr lang="en-US" b="0" i="0" dirty="0">
                <a:solidFill>
                  <a:srgbClr val="29261B"/>
                </a:solidFill>
                <a:effectLst/>
                <a:latin typeface="__tiempos_b6f14e"/>
              </a:rPr>
              <a:t>SLAs should cover the entire lifecycle of services, including service deployment, updates, versioning, and decommissioning. </a:t>
            </a:r>
          </a:p>
          <a:p>
            <a:pPr algn="just"/>
            <a:r>
              <a:rPr lang="en-US" b="0" i="0" dirty="0">
                <a:solidFill>
                  <a:srgbClr val="29261B"/>
                </a:solidFill>
                <a:effectLst/>
                <a:latin typeface="__tiempos_b6f14e"/>
              </a:rPr>
              <a:t>Proper management of service lifecycles ensures seamless transitions and minimizes service disruptions.</a:t>
            </a:r>
          </a:p>
          <a:p>
            <a:endParaRPr lang="en-IN" dirty="0"/>
          </a:p>
        </p:txBody>
      </p:sp>
    </p:spTree>
    <p:extLst>
      <p:ext uri="{BB962C8B-B14F-4D97-AF65-F5344CB8AC3E}">
        <p14:creationId xmlns:p14="http://schemas.microsoft.com/office/powerpoint/2010/main" val="337146759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4C92D5-F9C5-FD46-6E74-1223EDC94443}"/>
              </a:ext>
            </a:extLst>
          </p:cNvPr>
          <p:cNvSpPr>
            <a:spLocks noGrp="1"/>
          </p:cNvSpPr>
          <p:nvPr>
            <p:ph type="title"/>
          </p:nvPr>
        </p:nvSpPr>
        <p:spPr/>
        <p:txBody>
          <a:bodyPr/>
          <a:lstStyle/>
          <a:p>
            <a:r>
              <a:rPr lang="en-US" b="0" i="0" dirty="0">
                <a:solidFill>
                  <a:srgbClr val="29261B"/>
                </a:solidFill>
                <a:effectLst/>
                <a:latin typeface="__tiempos_b6f14e"/>
              </a:rPr>
              <a:t>8. SLA Negotiation and Management</a:t>
            </a:r>
            <a:endParaRPr lang="en-IN" dirty="0"/>
          </a:p>
        </p:txBody>
      </p:sp>
      <p:sp>
        <p:nvSpPr>
          <p:cNvPr id="3" name="Content Placeholder 2">
            <a:extLst>
              <a:ext uri="{FF2B5EF4-FFF2-40B4-BE49-F238E27FC236}">
                <a16:creationId xmlns:a16="http://schemas.microsoft.com/office/drawing/2014/main" id="{5C2B308D-E215-CEA6-0EF9-32AFD3AE4357}"/>
              </a:ext>
            </a:extLst>
          </p:cNvPr>
          <p:cNvSpPr>
            <a:spLocks noGrp="1"/>
          </p:cNvSpPr>
          <p:nvPr>
            <p:ph idx="1"/>
          </p:nvPr>
        </p:nvSpPr>
        <p:spPr/>
        <p:txBody>
          <a:bodyPr/>
          <a:lstStyle/>
          <a:p>
            <a:pPr algn="just"/>
            <a:r>
              <a:rPr lang="en-US" b="0" i="0" dirty="0">
                <a:solidFill>
                  <a:srgbClr val="29261B"/>
                </a:solidFill>
                <a:effectLst/>
                <a:latin typeface="__tiempos_b6f14e"/>
              </a:rPr>
              <a:t>Mechanisms for negotiating, monitoring, and enforcing SLAs are necessary in ubiquitous computing environments. </a:t>
            </a:r>
          </a:p>
          <a:p>
            <a:pPr algn="just"/>
            <a:r>
              <a:rPr lang="en-US" b="0" i="0" dirty="0">
                <a:solidFill>
                  <a:srgbClr val="29261B"/>
                </a:solidFill>
                <a:effectLst/>
                <a:latin typeface="__tiempos_b6f14e"/>
              </a:rPr>
              <a:t>This may involve automated negotiation algorithms, service brokers, and tools for SLA management and reporting.</a:t>
            </a:r>
          </a:p>
          <a:p>
            <a:endParaRPr lang="en-IN" dirty="0"/>
          </a:p>
        </p:txBody>
      </p:sp>
    </p:spTree>
    <p:extLst>
      <p:ext uri="{BB962C8B-B14F-4D97-AF65-F5344CB8AC3E}">
        <p14:creationId xmlns:p14="http://schemas.microsoft.com/office/powerpoint/2010/main" val="259405406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1EC49-CDE6-B5D4-237F-F2BA831783AE}"/>
              </a:ext>
            </a:extLst>
          </p:cNvPr>
          <p:cNvSpPr>
            <a:spLocks noGrp="1"/>
          </p:cNvSpPr>
          <p:nvPr>
            <p:ph type="title"/>
          </p:nvPr>
        </p:nvSpPr>
        <p:spPr/>
        <p:txBody>
          <a:bodyPr/>
          <a:lstStyle/>
          <a:p>
            <a:r>
              <a:rPr lang="en-IN" dirty="0"/>
              <a:t>Information Management in </a:t>
            </a:r>
            <a:r>
              <a:rPr lang="en-IN" dirty="0" err="1"/>
              <a:t>UbiCom</a:t>
            </a:r>
            <a:r>
              <a:rPr lang="en-IN" dirty="0"/>
              <a:t> System Management </a:t>
            </a:r>
          </a:p>
        </p:txBody>
      </p:sp>
      <p:sp>
        <p:nvSpPr>
          <p:cNvPr id="3" name="Content Placeholder 2">
            <a:extLst>
              <a:ext uri="{FF2B5EF4-FFF2-40B4-BE49-F238E27FC236}">
                <a16:creationId xmlns:a16="http://schemas.microsoft.com/office/drawing/2014/main" id="{902FA0A2-39A1-C9FD-B888-A9B58D82212D}"/>
              </a:ext>
            </a:extLst>
          </p:cNvPr>
          <p:cNvSpPr>
            <a:spLocks noGrp="1"/>
          </p:cNvSpPr>
          <p:nvPr>
            <p:ph idx="1"/>
          </p:nvPr>
        </p:nvSpPr>
        <p:spPr/>
        <p:txBody>
          <a:bodyPr>
            <a:normAutofit fontScale="92500"/>
          </a:bodyPr>
          <a:lstStyle/>
          <a:p>
            <a:pPr algn="just"/>
            <a:r>
              <a:rPr lang="en-US" b="0" i="0" dirty="0">
                <a:solidFill>
                  <a:srgbClr val="29261B"/>
                </a:solidFill>
                <a:effectLst/>
                <a:latin typeface="__tiempos_b6f14e"/>
              </a:rPr>
              <a:t>Information management in </a:t>
            </a:r>
            <a:r>
              <a:rPr lang="en-US" b="0" i="0" dirty="0" err="1">
                <a:solidFill>
                  <a:srgbClr val="29261B"/>
                </a:solidFill>
                <a:effectLst/>
                <a:latin typeface="__tiempos_b6f14e"/>
              </a:rPr>
              <a:t>UbiCom</a:t>
            </a:r>
            <a:r>
              <a:rPr lang="en-US" b="0" i="0" dirty="0">
                <a:solidFill>
                  <a:srgbClr val="29261B"/>
                </a:solidFill>
                <a:effectLst/>
                <a:latin typeface="__tiempos_b6f14e"/>
              </a:rPr>
              <a:t> systems encompasses various aspects to ensure efficient and effective handling of data and information.</a:t>
            </a:r>
          </a:p>
          <a:p>
            <a:pPr algn="just"/>
            <a:r>
              <a:rPr lang="en-US" dirty="0">
                <a:solidFill>
                  <a:srgbClr val="29261B"/>
                </a:solidFill>
                <a:latin typeface="__tiempos_b6f14e"/>
              </a:rPr>
              <a:t>Here are the several factors to be considered for Information Management:</a:t>
            </a:r>
          </a:p>
          <a:p>
            <a:pPr marL="514350" indent="-514350" algn="just">
              <a:buAutoNum type="arabicPeriod"/>
            </a:pPr>
            <a:r>
              <a:rPr lang="en-US" b="0" i="0" dirty="0">
                <a:solidFill>
                  <a:srgbClr val="3D3929"/>
                </a:solidFill>
                <a:effectLst/>
                <a:latin typeface="__styreneB_5d855b"/>
              </a:rPr>
              <a:t>Information Application </a:t>
            </a:r>
          </a:p>
          <a:p>
            <a:pPr marL="514350" indent="-514350" algn="just">
              <a:buAutoNum type="arabicPeriod"/>
            </a:pPr>
            <a:r>
              <a:rPr lang="en-US" b="0" i="0" dirty="0">
                <a:solidFill>
                  <a:srgbClr val="3D3929"/>
                </a:solidFill>
                <a:effectLst/>
                <a:latin typeface="__styreneB_5d855b"/>
              </a:rPr>
              <a:t>Rich Vs Lean Information </a:t>
            </a:r>
          </a:p>
          <a:p>
            <a:pPr marL="514350" indent="-514350" algn="just">
              <a:buAutoNum type="arabicPeriod"/>
            </a:pPr>
            <a:r>
              <a:rPr lang="en-US" b="0" i="0" dirty="0">
                <a:solidFill>
                  <a:srgbClr val="3D3929"/>
                </a:solidFill>
                <a:effectLst/>
                <a:latin typeface="__styreneB_5d855b"/>
              </a:rPr>
              <a:t>Hard Vs Soft Information </a:t>
            </a:r>
          </a:p>
          <a:p>
            <a:pPr marL="514350" indent="-514350" algn="just">
              <a:buAutoNum type="arabicPeriod"/>
            </a:pPr>
            <a:r>
              <a:rPr lang="en-US" b="0" i="0" dirty="0">
                <a:solidFill>
                  <a:srgbClr val="3D3929"/>
                </a:solidFill>
                <a:effectLst/>
                <a:latin typeface="__styreneB_5d855b"/>
              </a:rPr>
              <a:t>Managing the Information Explosion </a:t>
            </a:r>
          </a:p>
          <a:p>
            <a:pPr marL="514350" indent="-514350" algn="just">
              <a:buAutoNum type="arabicPeriod"/>
            </a:pPr>
            <a:r>
              <a:rPr lang="en-US" b="0" i="0" dirty="0">
                <a:solidFill>
                  <a:srgbClr val="3D3929"/>
                </a:solidFill>
                <a:effectLst/>
                <a:latin typeface="__styreneB_5d855b"/>
              </a:rPr>
              <a:t>Managing the multimedia data </a:t>
            </a:r>
          </a:p>
          <a:p>
            <a:pPr marL="514350" indent="-514350" algn="just">
              <a:buAutoNum type="arabicPeriod"/>
            </a:pPr>
            <a:r>
              <a:rPr lang="en-US" b="0" i="0" dirty="0">
                <a:solidFill>
                  <a:srgbClr val="3D3929"/>
                </a:solidFill>
                <a:effectLst/>
                <a:latin typeface="__styreneB_5d855b"/>
              </a:rPr>
              <a:t>Managing Metadata</a:t>
            </a:r>
            <a:endParaRPr lang="en-IN" dirty="0"/>
          </a:p>
        </p:txBody>
      </p:sp>
    </p:spTree>
    <p:extLst>
      <p:ext uri="{BB962C8B-B14F-4D97-AF65-F5344CB8AC3E}">
        <p14:creationId xmlns:p14="http://schemas.microsoft.com/office/powerpoint/2010/main" val="259588567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A40911-B3BA-B55A-B20F-8F82DAFF6DEE}"/>
              </a:ext>
            </a:extLst>
          </p:cNvPr>
          <p:cNvSpPr>
            <a:spLocks noGrp="1"/>
          </p:cNvSpPr>
          <p:nvPr>
            <p:ph type="title"/>
          </p:nvPr>
        </p:nvSpPr>
        <p:spPr/>
        <p:txBody>
          <a:bodyPr/>
          <a:lstStyle/>
          <a:p>
            <a:r>
              <a:rPr lang="en-US" dirty="0"/>
              <a:t>1. Information Application</a:t>
            </a:r>
            <a:endParaRPr lang="en-IN" dirty="0"/>
          </a:p>
        </p:txBody>
      </p:sp>
      <p:sp>
        <p:nvSpPr>
          <p:cNvPr id="3" name="Content Placeholder 2">
            <a:extLst>
              <a:ext uri="{FF2B5EF4-FFF2-40B4-BE49-F238E27FC236}">
                <a16:creationId xmlns:a16="http://schemas.microsoft.com/office/drawing/2014/main" id="{2DD2CD18-3096-A35B-A24F-F6A2852ACB8F}"/>
              </a:ext>
            </a:extLst>
          </p:cNvPr>
          <p:cNvSpPr>
            <a:spLocks noGrp="1"/>
          </p:cNvSpPr>
          <p:nvPr>
            <p:ph idx="1"/>
          </p:nvPr>
        </p:nvSpPr>
        <p:spPr/>
        <p:txBody>
          <a:bodyPr/>
          <a:lstStyle/>
          <a:p>
            <a:pPr algn="just"/>
            <a:r>
              <a:rPr lang="en-US" b="0" i="0" dirty="0">
                <a:solidFill>
                  <a:srgbClr val="29261B"/>
                </a:solidFill>
                <a:effectLst/>
                <a:latin typeface="__tiempos_b6f14e"/>
              </a:rPr>
              <a:t>In </a:t>
            </a:r>
            <a:r>
              <a:rPr lang="en-US" b="0" i="0" dirty="0" err="1">
                <a:solidFill>
                  <a:srgbClr val="29261B"/>
                </a:solidFill>
                <a:effectLst/>
                <a:latin typeface="__tiempos_b6f14e"/>
              </a:rPr>
              <a:t>UbiCom</a:t>
            </a:r>
            <a:r>
              <a:rPr lang="en-US" b="0" i="0" dirty="0">
                <a:solidFill>
                  <a:srgbClr val="29261B"/>
                </a:solidFill>
                <a:effectLst/>
                <a:latin typeface="__tiempos_b6f14e"/>
              </a:rPr>
              <a:t> systems, information management strategies should ensure that the right information is delivered to the right applications and services at the right time. </a:t>
            </a:r>
          </a:p>
          <a:p>
            <a:pPr algn="just"/>
            <a:r>
              <a:rPr lang="en-US" b="0" i="0" dirty="0">
                <a:solidFill>
                  <a:srgbClr val="29261B"/>
                </a:solidFill>
                <a:effectLst/>
                <a:latin typeface="__tiempos_b6f14e"/>
              </a:rPr>
              <a:t>This involves understanding the information needs of different applications, such as context-aware services, decision support systems, and user interfaces. </a:t>
            </a:r>
          </a:p>
          <a:p>
            <a:pPr algn="just"/>
            <a:r>
              <a:rPr lang="en-US" b="0" i="0" dirty="0">
                <a:solidFill>
                  <a:srgbClr val="29261B"/>
                </a:solidFill>
                <a:effectLst/>
                <a:latin typeface="__tiempos_b6f14e"/>
              </a:rPr>
              <a:t>Information management techniques should enable the seamless integration and utilization of information by various applications and services within the </a:t>
            </a:r>
            <a:r>
              <a:rPr lang="en-US" b="0" i="0" dirty="0" err="1">
                <a:solidFill>
                  <a:srgbClr val="29261B"/>
                </a:solidFill>
                <a:effectLst/>
                <a:latin typeface="__tiempos_b6f14e"/>
              </a:rPr>
              <a:t>UbiCom</a:t>
            </a:r>
            <a:r>
              <a:rPr lang="en-US" b="0" i="0" dirty="0">
                <a:solidFill>
                  <a:srgbClr val="29261B"/>
                </a:solidFill>
                <a:effectLst/>
                <a:latin typeface="__tiempos_b6f14e"/>
              </a:rPr>
              <a:t> environment.</a:t>
            </a:r>
            <a:endParaRPr lang="en-IN" dirty="0"/>
          </a:p>
        </p:txBody>
      </p:sp>
    </p:spTree>
    <p:extLst>
      <p:ext uri="{BB962C8B-B14F-4D97-AF65-F5344CB8AC3E}">
        <p14:creationId xmlns:p14="http://schemas.microsoft.com/office/powerpoint/2010/main" val="178628706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CFBE7D-0EFB-8F2F-DBEC-6A69C7EE6EB5}"/>
              </a:ext>
            </a:extLst>
          </p:cNvPr>
          <p:cNvSpPr>
            <a:spLocks noGrp="1"/>
          </p:cNvSpPr>
          <p:nvPr>
            <p:ph type="title"/>
          </p:nvPr>
        </p:nvSpPr>
        <p:spPr/>
        <p:txBody>
          <a:bodyPr/>
          <a:lstStyle/>
          <a:p>
            <a:r>
              <a:rPr lang="en-US" dirty="0"/>
              <a:t>2. Rich Vs Lean Information</a:t>
            </a:r>
            <a:endParaRPr lang="en-IN" dirty="0"/>
          </a:p>
        </p:txBody>
      </p:sp>
      <p:sp>
        <p:nvSpPr>
          <p:cNvPr id="3" name="Content Placeholder 2">
            <a:extLst>
              <a:ext uri="{FF2B5EF4-FFF2-40B4-BE49-F238E27FC236}">
                <a16:creationId xmlns:a16="http://schemas.microsoft.com/office/drawing/2014/main" id="{0D1E7DE2-1CFC-738D-0623-77FAA20A85CD}"/>
              </a:ext>
            </a:extLst>
          </p:cNvPr>
          <p:cNvSpPr>
            <a:spLocks noGrp="1"/>
          </p:cNvSpPr>
          <p:nvPr>
            <p:ph idx="1"/>
          </p:nvPr>
        </p:nvSpPr>
        <p:spPr/>
        <p:txBody>
          <a:bodyPr>
            <a:normAutofit/>
          </a:bodyPr>
          <a:lstStyle/>
          <a:p>
            <a:pPr algn="just"/>
            <a:r>
              <a:rPr lang="en-US" b="0" i="0" dirty="0" err="1">
                <a:solidFill>
                  <a:srgbClr val="29261B"/>
                </a:solidFill>
                <a:effectLst/>
                <a:latin typeface="__tiempos_b6f14e"/>
              </a:rPr>
              <a:t>UbiCom</a:t>
            </a:r>
            <a:r>
              <a:rPr lang="en-US" b="0" i="0" dirty="0">
                <a:solidFill>
                  <a:srgbClr val="29261B"/>
                </a:solidFill>
                <a:effectLst/>
                <a:latin typeface="__tiempos_b6f14e"/>
              </a:rPr>
              <a:t> systems deal with both rich and lean information. </a:t>
            </a:r>
          </a:p>
          <a:p>
            <a:pPr algn="just"/>
            <a:r>
              <a:rPr lang="en-US" b="0" i="0" dirty="0">
                <a:solidFill>
                  <a:srgbClr val="29261B"/>
                </a:solidFill>
                <a:effectLst/>
                <a:latin typeface="__tiempos_b6f14e"/>
              </a:rPr>
              <a:t>Rich information refers to detailed, comprehensive, and context-rich data, such as multimedia content, sensor data, and user profiles. </a:t>
            </a:r>
          </a:p>
          <a:p>
            <a:pPr algn="just"/>
            <a:r>
              <a:rPr lang="en-US" b="0" i="0" dirty="0">
                <a:solidFill>
                  <a:srgbClr val="29261B"/>
                </a:solidFill>
                <a:effectLst/>
                <a:latin typeface="__tiempos_b6f14e"/>
              </a:rPr>
              <a:t>Lean information, on the other hand, consists of condensed or summarized data, such as notifications, alerts, and status updates. </a:t>
            </a:r>
          </a:p>
          <a:p>
            <a:pPr algn="just"/>
            <a:r>
              <a:rPr lang="en-US" b="0" i="0" dirty="0">
                <a:solidFill>
                  <a:srgbClr val="29261B"/>
                </a:solidFill>
                <a:effectLst/>
                <a:latin typeface="__tiempos_b6f14e"/>
              </a:rPr>
              <a:t>Information management strategies should handle both types of information effectively, ensuring that rich information is preserved for in-depth analysis and lean information is delivered promptly for real-time decision-making and user interaction.</a:t>
            </a:r>
            <a:endParaRPr lang="en-IN" dirty="0"/>
          </a:p>
        </p:txBody>
      </p:sp>
    </p:spTree>
    <p:extLst>
      <p:ext uri="{BB962C8B-B14F-4D97-AF65-F5344CB8AC3E}">
        <p14:creationId xmlns:p14="http://schemas.microsoft.com/office/powerpoint/2010/main" val="299732691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32E29-0E96-6EB6-9B59-F4CD7458B7BD}"/>
              </a:ext>
            </a:extLst>
          </p:cNvPr>
          <p:cNvSpPr>
            <a:spLocks noGrp="1"/>
          </p:cNvSpPr>
          <p:nvPr>
            <p:ph type="title"/>
          </p:nvPr>
        </p:nvSpPr>
        <p:spPr/>
        <p:txBody>
          <a:bodyPr/>
          <a:lstStyle/>
          <a:p>
            <a:r>
              <a:rPr lang="en-US" dirty="0"/>
              <a:t>3. Hard Vs Soft Information</a:t>
            </a:r>
            <a:endParaRPr lang="en-IN" dirty="0"/>
          </a:p>
        </p:txBody>
      </p:sp>
      <p:sp>
        <p:nvSpPr>
          <p:cNvPr id="3" name="Content Placeholder 2">
            <a:extLst>
              <a:ext uri="{FF2B5EF4-FFF2-40B4-BE49-F238E27FC236}">
                <a16:creationId xmlns:a16="http://schemas.microsoft.com/office/drawing/2014/main" id="{6ADB43B1-F95B-FEAC-B873-5AF6DA7A5895}"/>
              </a:ext>
            </a:extLst>
          </p:cNvPr>
          <p:cNvSpPr>
            <a:spLocks noGrp="1"/>
          </p:cNvSpPr>
          <p:nvPr>
            <p:ph idx="1"/>
          </p:nvPr>
        </p:nvSpPr>
        <p:spPr/>
        <p:txBody>
          <a:bodyPr/>
          <a:lstStyle/>
          <a:p>
            <a:pPr algn="just"/>
            <a:r>
              <a:rPr lang="en-US" b="0" i="0" dirty="0">
                <a:solidFill>
                  <a:srgbClr val="29261B"/>
                </a:solidFill>
                <a:effectLst/>
                <a:latin typeface="__tiempos_b6f14e"/>
              </a:rPr>
              <a:t>Hard information refers to quantitative, objective, and verifiable data, such as sensor readings, location data, and system logs. </a:t>
            </a:r>
          </a:p>
          <a:p>
            <a:pPr algn="just"/>
            <a:r>
              <a:rPr lang="en-US" b="0" i="0" dirty="0">
                <a:solidFill>
                  <a:srgbClr val="29261B"/>
                </a:solidFill>
                <a:effectLst/>
                <a:latin typeface="__tiempos_b6f14e"/>
              </a:rPr>
              <a:t>Soft information, on the other hand, includes subjective, qualitative, and context-dependent data, such as user preferences, opinions, and social interactions. </a:t>
            </a:r>
          </a:p>
          <a:p>
            <a:pPr algn="just"/>
            <a:r>
              <a:rPr lang="en-US" b="0" i="0" dirty="0">
                <a:solidFill>
                  <a:srgbClr val="29261B"/>
                </a:solidFill>
                <a:effectLst/>
                <a:latin typeface="__tiempos_b6f14e"/>
              </a:rPr>
              <a:t>Information management in </a:t>
            </a:r>
            <a:r>
              <a:rPr lang="en-US" b="0" i="0" dirty="0" err="1">
                <a:solidFill>
                  <a:srgbClr val="29261B"/>
                </a:solidFill>
                <a:effectLst/>
                <a:latin typeface="__tiempos_b6f14e"/>
              </a:rPr>
              <a:t>UbiCom</a:t>
            </a:r>
            <a:r>
              <a:rPr lang="en-US" b="0" i="0" dirty="0">
                <a:solidFill>
                  <a:srgbClr val="29261B"/>
                </a:solidFill>
                <a:effectLst/>
                <a:latin typeface="__tiempos_b6f14e"/>
              </a:rPr>
              <a:t> systems should accommodate both hard and soft information, as they provide complementary insights and contribute to a comprehensive understanding of the user's context and needs.</a:t>
            </a:r>
            <a:endParaRPr lang="en-IN" dirty="0"/>
          </a:p>
        </p:txBody>
      </p:sp>
    </p:spTree>
    <p:extLst>
      <p:ext uri="{BB962C8B-B14F-4D97-AF65-F5344CB8AC3E}">
        <p14:creationId xmlns:p14="http://schemas.microsoft.com/office/powerpoint/2010/main" val="305955996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8CAD3-0412-AA8A-A620-81504FE3D213}"/>
              </a:ext>
            </a:extLst>
          </p:cNvPr>
          <p:cNvSpPr>
            <a:spLocks noGrp="1"/>
          </p:cNvSpPr>
          <p:nvPr>
            <p:ph type="title"/>
          </p:nvPr>
        </p:nvSpPr>
        <p:spPr/>
        <p:txBody>
          <a:bodyPr/>
          <a:lstStyle/>
          <a:p>
            <a:r>
              <a:rPr lang="en-US" dirty="0"/>
              <a:t>4. Managing the Information Explosion</a:t>
            </a:r>
            <a:endParaRPr lang="en-IN" dirty="0"/>
          </a:p>
        </p:txBody>
      </p:sp>
      <p:sp>
        <p:nvSpPr>
          <p:cNvPr id="3" name="Content Placeholder 2">
            <a:extLst>
              <a:ext uri="{FF2B5EF4-FFF2-40B4-BE49-F238E27FC236}">
                <a16:creationId xmlns:a16="http://schemas.microsoft.com/office/drawing/2014/main" id="{674548BE-1835-FEC2-7277-83D95EDC7E98}"/>
              </a:ext>
            </a:extLst>
          </p:cNvPr>
          <p:cNvSpPr>
            <a:spLocks noGrp="1"/>
          </p:cNvSpPr>
          <p:nvPr>
            <p:ph idx="1"/>
          </p:nvPr>
        </p:nvSpPr>
        <p:spPr/>
        <p:txBody>
          <a:bodyPr/>
          <a:lstStyle/>
          <a:p>
            <a:pPr algn="just"/>
            <a:r>
              <a:rPr lang="en-US" b="0" i="0" dirty="0" err="1">
                <a:solidFill>
                  <a:srgbClr val="29261B"/>
                </a:solidFill>
                <a:effectLst/>
                <a:latin typeface="__tiempos_b6f14e"/>
              </a:rPr>
              <a:t>UbiCom</a:t>
            </a:r>
            <a:r>
              <a:rPr lang="en-US" b="0" i="0" dirty="0">
                <a:solidFill>
                  <a:srgbClr val="29261B"/>
                </a:solidFill>
                <a:effectLst/>
                <a:latin typeface="__tiempos_b6f14e"/>
              </a:rPr>
              <a:t> systems generate massive amounts of data from various sources, leading to an information explosion. </a:t>
            </a:r>
          </a:p>
          <a:p>
            <a:pPr algn="just"/>
            <a:r>
              <a:rPr lang="en-US" b="0" i="0" dirty="0">
                <a:solidFill>
                  <a:srgbClr val="29261B"/>
                </a:solidFill>
                <a:effectLst/>
                <a:latin typeface="__tiempos_b6f14e"/>
              </a:rPr>
              <a:t>Effective information management strategies are crucial to handle this data deluge. </a:t>
            </a:r>
          </a:p>
          <a:p>
            <a:pPr algn="just"/>
            <a:r>
              <a:rPr lang="en-US" b="0" i="0" dirty="0">
                <a:solidFill>
                  <a:srgbClr val="29261B"/>
                </a:solidFill>
                <a:effectLst/>
                <a:latin typeface="__tiempos_b6f14e"/>
              </a:rPr>
              <a:t>Techniques such as data compression, aggregation, filtering, and archiving can help manage the information overload. </a:t>
            </a:r>
          </a:p>
          <a:p>
            <a:pPr algn="just"/>
            <a:r>
              <a:rPr lang="en-US" b="0" i="0" dirty="0">
                <a:solidFill>
                  <a:srgbClr val="29261B"/>
                </a:solidFill>
                <a:effectLst/>
                <a:latin typeface="__tiempos_b6f14e"/>
              </a:rPr>
              <a:t>Additionally, information prioritization and intelligent caching mechanisms can ensure that the most relevant and time-sensitive information is readily available, while less critical data is stored or discarded based on predefined policies.</a:t>
            </a:r>
            <a:endParaRPr lang="en-IN" dirty="0"/>
          </a:p>
        </p:txBody>
      </p:sp>
    </p:spTree>
    <p:extLst>
      <p:ext uri="{BB962C8B-B14F-4D97-AF65-F5344CB8AC3E}">
        <p14:creationId xmlns:p14="http://schemas.microsoft.com/office/powerpoint/2010/main" val="412317350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ADF849-B151-9161-08B4-815C3E649E89}"/>
              </a:ext>
            </a:extLst>
          </p:cNvPr>
          <p:cNvSpPr>
            <a:spLocks noGrp="1"/>
          </p:cNvSpPr>
          <p:nvPr>
            <p:ph type="title"/>
          </p:nvPr>
        </p:nvSpPr>
        <p:spPr/>
        <p:txBody>
          <a:bodyPr/>
          <a:lstStyle/>
          <a:p>
            <a:r>
              <a:rPr lang="en-US" dirty="0"/>
              <a:t>5. Managing Multimedia Data</a:t>
            </a:r>
            <a:endParaRPr lang="en-IN" dirty="0"/>
          </a:p>
        </p:txBody>
      </p:sp>
      <p:sp>
        <p:nvSpPr>
          <p:cNvPr id="3" name="Content Placeholder 2">
            <a:extLst>
              <a:ext uri="{FF2B5EF4-FFF2-40B4-BE49-F238E27FC236}">
                <a16:creationId xmlns:a16="http://schemas.microsoft.com/office/drawing/2014/main" id="{FA7E1E73-67BD-CF7F-123C-5A4ED8C35442}"/>
              </a:ext>
            </a:extLst>
          </p:cNvPr>
          <p:cNvSpPr>
            <a:spLocks noGrp="1"/>
          </p:cNvSpPr>
          <p:nvPr>
            <p:ph idx="1"/>
          </p:nvPr>
        </p:nvSpPr>
        <p:spPr/>
        <p:txBody>
          <a:bodyPr/>
          <a:lstStyle/>
          <a:p>
            <a:pPr algn="just"/>
            <a:r>
              <a:rPr lang="en-US" b="0" i="0" dirty="0" err="1">
                <a:solidFill>
                  <a:srgbClr val="29261B"/>
                </a:solidFill>
                <a:effectLst/>
                <a:latin typeface="__tiempos_b6f14e"/>
              </a:rPr>
              <a:t>UbiCom</a:t>
            </a:r>
            <a:r>
              <a:rPr lang="en-US" b="0" i="0" dirty="0">
                <a:solidFill>
                  <a:srgbClr val="29261B"/>
                </a:solidFill>
                <a:effectLst/>
                <a:latin typeface="__tiempos_b6f14e"/>
              </a:rPr>
              <a:t> systems often deal with multimedia data, such as images, videos, audio, and sensor data streams. </a:t>
            </a:r>
          </a:p>
          <a:p>
            <a:pPr algn="just"/>
            <a:r>
              <a:rPr lang="en-US" b="0" i="0" dirty="0">
                <a:solidFill>
                  <a:srgbClr val="29261B"/>
                </a:solidFill>
                <a:effectLst/>
                <a:latin typeface="__tiempos_b6f14e"/>
              </a:rPr>
              <a:t>Managing multimedia data presents unique challenges in terms of storage, processing, and delivery. </a:t>
            </a:r>
          </a:p>
          <a:p>
            <a:pPr algn="just"/>
            <a:r>
              <a:rPr lang="en-US" b="0" i="0" dirty="0">
                <a:solidFill>
                  <a:srgbClr val="29261B"/>
                </a:solidFill>
                <a:effectLst/>
                <a:latin typeface="__tiempos_b6f14e"/>
              </a:rPr>
              <a:t>Information management strategies should incorporate techniques for efficient multimedia data compression, indexing, and retrieval. </a:t>
            </a:r>
          </a:p>
          <a:p>
            <a:pPr algn="just"/>
            <a:r>
              <a:rPr lang="en-US" b="0" i="0" dirty="0">
                <a:solidFill>
                  <a:srgbClr val="29261B"/>
                </a:solidFill>
                <a:effectLst/>
                <a:latin typeface="__tiempos_b6f14e"/>
              </a:rPr>
              <a:t>Additionally, content-based analysis and annotation of multimedia data can enhance its usability and enable more effective information retrieval and decision-making.</a:t>
            </a:r>
            <a:endParaRPr lang="en-IN" dirty="0"/>
          </a:p>
        </p:txBody>
      </p:sp>
    </p:spTree>
    <p:extLst>
      <p:ext uri="{BB962C8B-B14F-4D97-AF65-F5344CB8AC3E}">
        <p14:creationId xmlns:p14="http://schemas.microsoft.com/office/powerpoint/2010/main" val="155643402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536E35-E9B3-47DB-C984-64807D0A7C71}"/>
              </a:ext>
            </a:extLst>
          </p:cNvPr>
          <p:cNvSpPr>
            <a:spLocks noGrp="1"/>
          </p:cNvSpPr>
          <p:nvPr>
            <p:ph type="title"/>
          </p:nvPr>
        </p:nvSpPr>
        <p:spPr/>
        <p:txBody>
          <a:bodyPr/>
          <a:lstStyle/>
          <a:p>
            <a:r>
              <a:rPr lang="en-US" dirty="0"/>
              <a:t>6. Managing the Metadata</a:t>
            </a:r>
            <a:endParaRPr lang="en-IN" dirty="0"/>
          </a:p>
        </p:txBody>
      </p:sp>
      <p:sp>
        <p:nvSpPr>
          <p:cNvPr id="3" name="Content Placeholder 2">
            <a:extLst>
              <a:ext uri="{FF2B5EF4-FFF2-40B4-BE49-F238E27FC236}">
                <a16:creationId xmlns:a16="http://schemas.microsoft.com/office/drawing/2014/main" id="{1B4C5B78-A951-7885-AE37-A837790BE4EA}"/>
              </a:ext>
            </a:extLst>
          </p:cNvPr>
          <p:cNvSpPr>
            <a:spLocks noGrp="1"/>
          </p:cNvSpPr>
          <p:nvPr>
            <p:ph idx="1"/>
          </p:nvPr>
        </p:nvSpPr>
        <p:spPr/>
        <p:txBody>
          <a:bodyPr/>
          <a:lstStyle/>
          <a:p>
            <a:pPr algn="just"/>
            <a:r>
              <a:rPr lang="en-US" b="0" i="0" dirty="0">
                <a:solidFill>
                  <a:srgbClr val="29261B"/>
                </a:solidFill>
                <a:effectLst/>
                <a:latin typeface="__tiempos_b6f14e"/>
              </a:rPr>
              <a:t>Metadata, or data about data, plays a crucial role in </a:t>
            </a:r>
            <a:r>
              <a:rPr lang="en-US" b="0" i="0" dirty="0" err="1">
                <a:solidFill>
                  <a:srgbClr val="29261B"/>
                </a:solidFill>
                <a:effectLst/>
                <a:latin typeface="__tiempos_b6f14e"/>
              </a:rPr>
              <a:t>UbiCom</a:t>
            </a:r>
            <a:r>
              <a:rPr lang="en-US" b="0" i="0" dirty="0">
                <a:solidFill>
                  <a:srgbClr val="29261B"/>
                </a:solidFill>
                <a:effectLst/>
                <a:latin typeface="__tiempos_b6f14e"/>
              </a:rPr>
              <a:t> systems. Metadata provides contextual information about the data itself, such as its source, creation date, format, and semantics. </a:t>
            </a:r>
          </a:p>
          <a:p>
            <a:pPr algn="just"/>
            <a:r>
              <a:rPr lang="en-US" b="0" i="0" dirty="0">
                <a:solidFill>
                  <a:srgbClr val="29261B"/>
                </a:solidFill>
                <a:effectLst/>
                <a:latin typeface="__tiempos_b6f14e"/>
              </a:rPr>
              <a:t>Effective information management strategies should include mechanisms for capturing, storing, and utilizing metadata. </a:t>
            </a:r>
          </a:p>
          <a:p>
            <a:pPr algn="just"/>
            <a:r>
              <a:rPr lang="en-US" b="0" i="0" dirty="0">
                <a:solidFill>
                  <a:srgbClr val="29261B"/>
                </a:solidFill>
                <a:effectLst/>
                <a:latin typeface="__tiempos_b6f14e"/>
              </a:rPr>
              <a:t>Metadata can facilitate data discovery, integration, and interpretation, enabling more efficient information management and enabling advanced features like semantic search and knowledge representation.</a:t>
            </a:r>
            <a:endParaRPr lang="en-IN" dirty="0"/>
          </a:p>
        </p:txBody>
      </p:sp>
    </p:spTree>
    <p:extLst>
      <p:ext uri="{BB962C8B-B14F-4D97-AF65-F5344CB8AC3E}">
        <p14:creationId xmlns:p14="http://schemas.microsoft.com/office/powerpoint/2010/main" val="277218525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9DF2CE-4B32-060C-7652-0B468C8D4D26}"/>
              </a:ext>
            </a:extLst>
          </p:cNvPr>
          <p:cNvSpPr>
            <a:spLocks noGrp="1"/>
          </p:cNvSpPr>
          <p:nvPr>
            <p:ph type="title"/>
          </p:nvPr>
        </p:nvSpPr>
        <p:spPr/>
        <p:txBody>
          <a:bodyPr/>
          <a:lstStyle/>
          <a:p>
            <a:r>
              <a:rPr lang="en-IN" b="0" i="0" dirty="0">
                <a:solidFill>
                  <a:srgbClr val="29261B"/>
                </a:solidFill>
                <a:effectLst/>
                <a:latin typeface="__tiempos_b6f14e"/>
              </a:rPr>
              <a:t>Privacy-Invasive Technologies</a:t>
            </a:r>
            <a:endParaRPr lang="en-IN" dirty="0"/>
          </a:p>
        </p:txBody>
      </p:sp>
      <p:sp>
        <p:nvSpPr>
          <p:cNvPr id="3" name="Content Placeholder 2">
            <a:extLst>
              <a:ext uri="{FF2B5EF4-FFF2-40B4-BE49-F238E27FC236}">
                <a16:creationId xmlns:a16="http://schemas.microsoft.com/office/drawing/2014/main" id="{7F734592-B718-27E3-5499-2D38729BDE5A}"/>
              </a:ext>
            </a:extLst>
          </p:cNvPr>
          <p:cNvSpPr>
            <a:spLocks noGrp="1"/>
          </p:cNvSpPr>
          <p:nvPr>
            <p:ph idx="1"/>
          </p:nvPr>
        </p:nvSpPr>
        <p:spPr>
          <a:xfrm>
            <a:off x="838200" y="1275907"/>
            <a:ext cx="10515600" cy="5305646"/>
          </a:xfrm>
        </p:spPr>
        <p:txBody>
          <a:bodyPr>
            <a:normAutofit fontScale="77500" lnSpcReduction="20000"/>
          </a:bodyPr>
          <a:lstStyle/>
          <a:p>
            <a:pPr marL="0" indent="0" algn="just">
              <a:buNone/>
            </a:pPr>
            <a:endParaRPr lang="en-US" b="0" i="0" dirty="0">
              <a:solidFill>
                <a:srgbClr val="29261B"/>
              </a:solidFill>
              <a:effectLst/>
              <a:latin typeface="__tiempos_b6f14e"/>
            </a:endParaRPr>
          </a:p>
          <a:p>
            <a:pPr marL="0" indent="0" algn="just">
              <a:buNone/>
            </a:pPr>
            <a:r>
              <a:rPr lang="en-US" b="0" i="0" dirty="0">
                <a:solidFill>
                  <a:srgbClr val="29261B"/>
                </a:solidFill>
                <a:effectLst/>
                <a:latin typeface="__tiempos_b6f14e"/>
              </a:rPr>
              <a:t>Privacy-invasive technologies in ubiquitous computing are those that have the potential to compromise an individual's privacy by collecting, processing, and sharing personal information without proper consent or protection measures. These technologies can pose significant risks to users' privacy. Some examples include:</a:t>
            </a:r>
          </a:p>
          <a:p>
            <a:pPr marL="514350" indent="-514350" algn="just">
              <a:buFont typeface="+mj-lt"/>
              <a:buAutoNum type="arabicPeriod"/>
            </a:pPr>
            <a:r>
              <a:rPr lang="en-US" b="0" i="0" dirty="0">
                <a:solidFill>
                  <a:srgbClr val="FF0000"/>
                </a:solidFill>
                <a:effectLst/>
                <a:latin typeface="__tiempos_b6f14e"/>
              </a:rPr>
              <a:t>Pervasive Tracking and Monitoring</a:t>
            </a:r>
            <a:r>
              <a:rPr lang="en-US" b="0" i="0" dirty="0">
                <a:solidFill>
                  <a:srgbClr val="29261B"/>
                </a:solidFill>
                <a:effectLst/>
                <a:latin typeface="__tiempos_b6f14e"/>
              </a:rPr>
              <a:t>: Technologies such as RFID tags, GPS tracking, and surveillance cameras can be used to monitor and track individuals' movements, activities, and behaviors without their knowledge or consent.</a:t>
            </a:r>
          </a:p>
          <a:p>
            <a:pPr marL="514350" indent="-514350" algn="just">
              <a:buFont typeface="+mj-lt"/>
              <a:buAutoNum type="arabicPeriod"/>
            </a:pPr>
            <a:r>
              <a:rPr lang="en-US" b="0" i="0" dirty="0">
                <a:solidFill>
                  <a:srgbClr val="FF0000"/>
                </a:solidFill>
                <a:effectLst/>
                <a:latin typeface="__tiempos_b6f14e"/>
              </a:rPr>
              <a:t>Sensor Networks</a:t>
            </a:r>
            <a:r>
              <a:rPr lang="en-US" b="0" i="0" dirty="0">
                <a:solidFill>
                  <a:srgbClr val="29261B"/>
                </a:solidFill>
                <a:effectLst/>
                <a:latin typeface="__tiempos_b6f14e"/>
              </a:rPr>
              <a:t>: Networks of sensors embedded in the environment can collect and transmit various types of data, including audio, video, and environmental information, potentially exposing sensitive personal information.</a:t>
            </a:r>
          </a:p>
          <a:p>
            <a:pPr marL="514350" indent="-514350" algn="just">
              <a:buFont typeface="+mj-lt"/>
              <a:buAutoNum type="arabicPeriod"/>
            </a:pPr>
            <a:r>
              <a:rPr lang="en-US" b="0" i="0" dirty="0">
                <a:solidFill>
                  <a:srgbClr val="FF0000"/>
                </a:solidFill>
                <a:effectLst/>
                <a:latin typeface="__tiempos_b6f14e"/>
              </a:rPr>
              <a:t>Data Mining and Profiling</a:t>
            </a:r>
            <a:r>
              <a:rPr lang="en-US" b="0" i="0" dirty="0">
                <a:solidFill>
                  <a:srgbClr val="29261B"/>
                </a:solidFill>
                <a:effectLst/>
                <a:latin typeface="__tiempos_b6f14e"/>
              </a:rPr>
              <a:t>: Advanced data mining and profiling techniques can be used to analyze and combine data from multiple sources, creating detailed profiles of individuals' preferences, habits, and behaviors.</a:t>
            </a:r>
          </a:p>
          <a:p>
            <a:pPr marL="514350" indent="-514350" algn="just">
              <a:buFont typeface="+mj-lt"/>
              <a:buAutoNum type="arabicPeriod"/>
            </a:pPr>
            <a:r>
              <a:rPr lang="en-US" b="0" i="0" dirty="0">
                <a:solidFill>
                  <a:srgbClr val="FF0000"/>
                </a:solidFill>
                <a:effectLst/>
                <a:latin typeface="__tiempos_b6f14e"/>
              </a:rPr>
              <a:t>Ubiquitous Computing Devices</a:t>
            </a:r>
            <a:r>
              <a:rPr lang="en-US" b="0" i="0" dirty="0">
                <a:solidFill>
                  <a:srgbClr val="29261B"/>
                </a:solidFill>
                <a:effectLst/>
                <a:latin typeface="__tiempos_b6f14e"/>
              </a:rPr>
              <a:t>: Devices like smartphones, wearables, and smart home assistants can collect and transmit personal data, such as location, voice recordings, and user interactions, without adequate privacy controls.</a:t>
            </a:r>
          </a:p>
          <a:p>
            <a:endParaRPr lang="en-IN" dirty="0"/>
          </a:p>
        </p:txBody>
      </p:sp>
    </p:spTree>
    <p:extLst>
      <p:ext uri="{BB962C8B-B14F-4D97-AF65-F5344CB8AC3E}">
        <p14:creationId xmlns:p14="http://schemas.microsoft.com/office/powerpoint/2010/main" val="20679991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E36DFB8-D66F-E5C7-BF1F-2D7F9FF60487}"/>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300" kern="1200">
                <a:solidFill>
                  <a:srgbClr val="FFFFFF"/>
                </a:solidFill>
                <a:latin typeface="+mj-lt"/>
                <a:ea typeface="+mj-ea"/>
                <a:cs typeface="+mj-cs"/>
              </a:rPr>
              <a:t>Management requirements for smart devices</a:t>
            </a:r>
          </a:p>
        </p:txBody>
      </p:sp>
      <p:pic>
        <p:nvPicPr>
          <p:cNvPr id="5" name="Content Placeholder 4" descr="A screenshot of a document&#10;&#10;Description automatically generated">
            <a:extLst>
              <a:ext uri="{FF2B5EF4-FFF2-40B4-BE49-F238E27FC236}">
                <a16:creationId xmlns:a16="http://schemas.microsoft.com/office/drawing/2014/main" id="{E1E51FCE-0026-EB18-22A8-322FC562C527}"/>
              </a:ext>
            </a:extLst>
          </p:cNvPr>
          <p:cNvPicPr>
            <a:picLocks noGrp="1" noChangeAspect="1"/>
          </p:cNvPicPr>
          <p:nvPr>
            <p:ph idx="1"/>
          </p:nvPr>
        </p:nvPicPr>
        <p:blipFill>
          <a:blip r:embed="rId2"/>
          <a:stretch>
            <a:fillRect/>
          </a:stretch>
        </p:blipFill>
        <p:spPr>
          <a:xfrm>
            <a:off x="4891937" y="643466"/>
            <a:ext cx="6551458" cy="5568739"/>
          </a:xfrm>
          <a:prstGeom prst="rect">
            <a:avLst/>
          </a:prstGeom>
        </p:spPr>
      </p:pic>
    </p:spTree>
    <p:extLst>
      <p:ext uri="{BB962C8B-B14F-4D97-AF65-F5344CB8AC3E}">
        <p14:creationId xmlns:p14="http://schemas.microsoft.com/office/powerpoint/2010/main" val="131060238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84D25B-3EA3-9CC4-ED25-2B6FEEBCD940}"/>
              </a:ext>
            </a:extLst>
          </p:cNvPr>
          <p:cNvSpPr>
            <a:spLocks noGrp="1"/>
          </p:cNvSpPr>
          <p:nvPr>
            <p:ph type="title"/>
          </p:nvPr>
        </p:nvSpPr>
        <p:spPr/>
        <p:txBody>
          <a:bodyPr/>
          <a:lstStyle/>
          <a:p>
            <a:r>
              <a:rPr lang="en-IN" b="0" i="0" dirty="0">
                <a:solidFill>
                  <a:srgbClr val="29261B"/>
                </a:solidFill>
                <a:effectLst/>
                <a:latin typeface="__tiempos_b6f14e"/>
              </a:rPr>
              <a:t>Privacy-Enhanced Technologies</a:t>
            </a:r>
            <a:endParaRPr lang="en-IN" dirty="0"/>
          </a:p>
        </p:txBody>
      </p:sp>
      <p:sp>
        <p:nvSpPr>
          <p:cNvPr id="3" name="Content Placeholder 2">
            <a:extLst>
              <a:ext uri="{FF2B5EF4-FFF2-40B4-BE49-F238E27FC236}">
                <a16:creationId xmlns:a16="http://schemas.microsoft.com/office/drawing/2014/main" id="{0000B1F4-2DD4-4CA8-2CC8-FD028A6C5A22}"/>
              </a:ext>
            </a:extLst>
          </p:cNvPr>
          <p:cNvSpPr>
            <a:spLocks noGrp="1"/>
          </p:cNvSpPr>
          <p:nvPr>
            <p:ph idx="1"/>
          </p:nvPr>
        </p:nvSpPr>
        <p:spPr>
          <a:xfrm>
            <a:off x="838200" y="1499190"/>
            <a:ext cx="10515600" cy="5156791"/>
          </a:xfrm>
        </p:spPr>
        <p:txBody>
          <a:bodyPr>
            <a:noAutofit/>
          </a:bodyPr>
          <a:lstStyle/>
          <a:p>
            <a:pPr marL="0" indent="0" algn="just">
              <a:buNone/>
            </a:pPr>
            <a:r>
              <a:rPr lang="en-US" sz="1600" dirty="0"/>
              <a:t>Privacy-enhanced technologies in ubiquitous computing are designed to protect users' privacy and ensure the responsible collection, processing, and sharing of personal information. These technologies aim to empower individuals with control over their data and provide mechanisms for privacy preservation. Some examples include:</a:t>
            </a:r>
          </a:p>
          <a:p>
            <a:pPr marL="342900" indent="-342900" algn="just">
              <a:buFont typeface="+mj-lt"/>
              <a:buAutoNum type="arabicPeriod"/>
            </a:pPr>
            <a:r>
              <a:rPr lang="en-US" sz="1600" dirty="0">
                <a:solidFill>
                  <a:srgbClr val="FF0000"/>
                </a:solidFill>
              </a:rPr>
              <a:t>Privacy-Preserving Data Mining</a:t>
            </a:r>
            <a:r>
              <a:rPr lang="en-US" sz="1600" dirty="0"/>
              <a:t>: Techniques such as differential privacy, k-anonymity, and secure multi-party computation allow data analysis and mining while protecting individual privacy by introducing controlled noise or anonymization.</a:t>
            </a:r>
          </a:p>
          <a:p>
            <a:pPr marL="342900" indent="-342900" algn="just">
              <a:buFont typeface="+mj-lt"/>
              <a:buAutoNum type="arabicPeriod"/>
            </a:pPr>
            <a:r>
              <a:rPr lang="en-US" sz="1600" dirty="0">
                <a:solidFill>
                  <a:srgbClr val="FF0000"/>
                </a:solidFill>
              </a:rPr>
              <a:t>Privacy-Aware Architectures</a:t>
            </a:r>
            <a:r>
              <a:rPr lang="en-US" sz="1600" dirty="0"/>
              <a:t>: Architectural designs that incorporate privacy principles from the ground up, such as decentralized data storage, end-to-end encryption, and access control mechanisms, can help mitigate privacy risks.</a:t>
            </a:r>
          </a:p>
          <a:p>
            <a:pPr marL="342900" indent="-342900" algn="just">
              <a:buFont typeface="+mj-lt"/>
              <a:buAutoNum type="arabicPeriod"/>
            </a:pPr>
            <a:r>
              <a:rPr lang="en-US" sz="1600" dirty="0">
                <a:solidFill>
                  <a:srgbClr val="FF0000"/>
                </a:solidFill>
              </a:rPr>
              <a:t>Privacy-Enhancing Technologies (PETs)</a:t>
            </a:r>
            <a:r>
              <a:rPr lang="en-US" sz="1600" dirty="0"/>
              <a:t>: PETs like anonymous credentials, private information retrieval, and privacy-preserving biometrics enable individuals to selectively disclose or withhold personal information while maintaining privacy.</a:t>
            </a:r>
          </a:p>
          <a:p>
            <a:pPr marL="342900" indent="-342900" algn="just">
              <a:buFont typeface="+mj-lt"/>
              <a:buAutoNum type="arabicPeriod"/>
            </a:pPr>
            <a:r>
              <a:rPr lang="en-US" sz="1600" dirty="0">
                <a:solidFill>
                  <a:srgbClr val="FF0000"/>
                </a:solidFill>
              </a:rPr>
              <a:t>User-Centric Privacy Controls</a:t>
            </a:r>
            <a:r>
              <a:rPr lang="en-US" sz="1600" dirty="0"/>
              <a:t>: Interfaces and control mechanisms that allow users to manage their privacy preferences, such as consent management, data access controls, and privacy dashboards, can empower individuals to make informed decisions about their personal data.</a:t>
            </a:r>
          </a:p>
          <a:p>
            <a:pPr marL="342900" indent="-342900" algn="just">
              <a:buFont typeface="+mj-lt"/>
              <a:buAutoNum type="arabicPeriod"/>
            </a:pPr>
            <a:r>
              <a:rPr lang="en-US" sz="1600" dirty="0">
                <a:solidFill>
                  <a:srgbClr val="FF0000"/>
                </a:solidFill>
              </a:rPr>
              <a:t>Privacy-Preserving Protocols</a:t>
            </a:r>
            <a:r>
              <a:rPr lang="en-US" sz="1600" dirty="0"/>
              <a:t>: Protocols like secure multi-party computation, homomorphic encryption, and zero-knowledge proofs enable computation on encrypted data or sharing of data without revealing the underlying sensitive information.</a:t>
            </a:r>
            <a:endParaRPr lang="en-IN" sz="1600" dirty="0"/>
          </a:p>
        </p:txBody>
      </p:sp>
    </p:spTree>
    <p:extLst>
      <p:ext uri="{BB962C8B-B14F-4D97-AF65-F5344CB8AC3E}">
        <p14:creationId xmlns:p14="http://schemas.microsoft.com/office/powerpoint/2010/main" val="222736018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2178823772"/>
              </p:ext>
            </p:extLst>
          </p:nvPr>
        </p:nvGraphicFramePr>
        <p:xfrm>
          <a:off x="2268415" y="536332"/>
          <a:ext cx="7930662" cy="5633759"/>
        </p:xfrm>
        <a:graphic>
          <a:graphicData uri="http://schemas.openxmlformats.org/drawingml/2006/table">
            <a:tbl>
              <a:tblPr>
                <a:tableStyleId>{616DA210-FB5B-4158-B5E0-FEB733F419BA}</a:tableStyleId>
              </a:tblPr>
              <a:tblGrid>
                <a:gridCol w="1283678">
                  <a:extLst>
                    <a:ext uri="{9D8B030D-6E8A-4147-A177-3AD203B41FA5}">
                      <a16:colId xmlns:a16="http://schemas.microsoft.com/office/drawing/2014/main" val="3759166567"/>
                    </a:ext>
                  </a:extLst>
                </a:gridCol>
                <a:gridCol w="3006970">
                  <a:extLst>
                    <a:ext uri="{9D8B030D-6E8A-4147-A177-3AD203B41FA5}">
                      <a16:colId xmlns:a16="http://schemas.microsoft.com/office/drawing/2014/main" val="4142070164"/>
                    </a:ext>
                  </a:extLst>
                </a:gridCol>
                <a:gridCol w="3640014">
                  <a:extLst>
                    <a:ext uri="{9D8B030D-6E8A-4147-A177-3AD203B41FA5}">
                      <a16:colId xmlns:a16="http://schemas.microsoft.com/office/drawing/2014/main" val="1437047264"/>
                    </a:ext>
                  </a:extLst>
                </a:gridCol>
              </a:tblGrid>
              <a:tr h="239258">
                <a:tc>
                  <a:txBody>
                    <a:bodyPr/>
                    <a:lstStyle/>
                    <a:p>
                      <a:r>
                        <a:rPr lang="en-IN" sz="1200" b="1" dirty="0">
                          <a:effectLst/>
                          <a:latin typeface="Times New Roman" panose="02020603050405020304" pitchFamily="18" charset="0"/>
                          <a:cs typeface="Times New Roman" panose="02020603050405020304" pitchFamily="18" charset="0"/>
                        </a:rPr>
                        <a:t>Characteristic</a:t>
                      </a:r>
                    </a:p>
                  </a:txBody>
                  <a:tcPr marL="26533" marR="26533" marT="13266" marB="13266" anchor="ctr"/>
                </a:tc>
                <a:tc>
                  <a:txBody>
                    <a:bodyPr/>
                    <a:lstStyle/>
                    <a:p>
                      <a:r>
                        <a:rPr lang="en-IN" sz="1200" b="1" dirty="0">
                          <a:effectLst/>
                          <a:latin typeface="Times New Roman" panose="02020603050405020304" pitchFamily="18" charset="0"/>
                          <a:cs typeface="Times New Roman" panose="02020603050405020304" pitchFamily="18" charset="0"/>
                        </a:rPr>
                        <a:t>Privacy Invasive Technologies</a:t>
                      </a:r>
                    </a:p>
                  </a:txBody>
                  <a:tcPr marL="26533" marR="26533" marT="13266" marB="13266" anchor="ctr"/>
                </a:tc>
                <a:tc>
                  <a:txBody>
                    <a:bodyPr/>
                    <a:lstStyle/>
                    <a:p>
                      <a:r>
                        <a:rPr lang="en-IN" sz="1200" b="1" dirty="0">
                          <a:effectLst/>
                          <a:latin typeface="Times New Roman" panose="02020603050405020304" pitchFamily="18" charset="0"/>
                          <a:cs typeface="Times New Roman" panose="02020603050405020304" pitchFamily="18" charset="0"/>
                        </a:rPr>
                        <a:t>Privacy Enhanced Technologies</a:t>
                      </a:r>
                    </a:p>
                  </a:txBody>
                  <a:tcPr marL="26533" marR="26533" marT="13266" marB="13266" anchor="ctr"/>
                </a:tc>
                <a:extLst>
                  <a:ext uri="{0D108BD9-81ED-4DB2-BD59-A6C34878D82A}">
                    <a16:rowId xmlns:a16="http://schemas.microsoft.com/office/drawing/2014/main" val="1507033218"/>
                  </a:ext>
                </a:extLst>
              </a:tr>
              <a:tr h="546875">
                <a:tc>
                  <a:txBody>
                    <a:bodyPr/>
                    <a:lstStyle/>
                    <a:p>
                      <a:r>
                        <a:rPr lang="en-IN" sz="1200">
                          <a:effectLst/>
                          <a:latin typeface="Times New Roman" panose="02020603050405020304" pitchFamily="18" charset="0"/>
                          <a:cs typeface="Times New Roman" panose="02020603050405020304" pitchFamily="18" charset="0"/>
                        </a:rPr>
                        <a:t>Purpose</a:t>
                      </a:r>
                    </a:p>
                  </a:txBody>
                  <a:tcPr marL="26533" marR="26533" marT="13266" marB="13266" anchor="ctr"/>
                </a:tc>
                <a:tc>
                  <a:txBody>
                    <a:bodyPr/>
                    <a:lstStyle/>
                    <a:p>
                      <a:r>
                        <a:rPr lang="en-US" sz="1200">
                          <a:effectLst/>
                          <a:latin typeface="Times New Roman" panose="02020603050405020304" pitchFamily="18" charset="0"/>
                          <a:cs typeface="Times New Roman" panose="02020603050405020304" pitchFamily="18" charset="0"/>
                        </a:rPr>
                        <a:t>Collect and utilize personal data from ubiquitous devices and environments, often without user consent</a:t>
                      </a:r>
                    </a:p>
                  </a:txBody>
                  <a:tcPr marL="26533" marR="26533" marT="13266" marB="13266" anchor="ctr"/>
                </a:tc>
                <a:tc>
                  <a:txBody>
                    <a:bodyPr/>
                    <a:lstStyle/>
                    <a:p>
                      <a:r>
                        <a:rPr lang="en-US" sz="1200">
                          <a:effectLst/>
                          <a:latin typeface="Times New Roman" panose="02020603050405020304" pitchFamily="18" charset="0"/>
                          <a:cs typeface="Times New Roman" panose="02020603050405020304" pitchFamily="18" charset="0"/>
                        </a:rPr>
                        <a:t>Protect user privacy and data security in ubiquitous computing environments</a:t>
                      </a:r>
                    </a:p>
                  </a:txBody>
                  <a:tcPr marL="26533" marR="26533" marT="13266" marB="13266" anchor="ctr"/>
                </a:tc>
                <a:extLst>
                  <a:ext uri="{0D108BD9-81ED-4DB2-BD59-A6C34878D82A}">
                    <a16:rowId xmlns:a16="http://schemas.microsoft.com/office/drawing/2014/main" val="4135947768"/>
                  </a:ext>
                </a:extLst>
              </a:tr>
              <a:tr h="649413">
                <a:tc>
                  <a:txBody>
                    <a:bodyPr/>
                    <a:lstStyle/>
                    <a:p>
                      <a:r>
                        <a:rPr lang="en-IN" sz="1200">
                          <a:effectLst/>
                          <a:latin typeface="Times New Roman" panose="02020603050405020304" pitchFamily="18" charset="0"/>
                          <a:cs typeface="Times New Roman" panose="02020603050405020304" pitchFamily="18" charset="0"/>
                        </a:rPr>
                        <a:t>Examples</a:t>
                      </a:r>
                    </a:p>
                  </a:txBody>
                  <a:tcPr marL="26533" marR="26533" marT="13266" marB="13266" anchor="ctr"/>
                </a:tc>
                <a:tc>
                  <a:txBody>
                    <a:bodyPr/>
                    <a:lstStyle/>
                    <a:p>
                      <a:r>
                        <a:rPr lang="en-US" sz="1200">
                          <a:effectLst/>
                          <a:latin typeface="Times New Roman" panose="02020603050405020304" pitchFamily="18" charset="0"/>
                          <a:cs typeface="Times New Roman" panose="02020603050405020304" pitchFamily="18" charset="0"/>
                        </a:rPr>
                        <a:t>Location tracking, smart home monitoring, wearable data collection, IoT device data mining</a:t>
                      </a:r>
                    </a:p>
                  </a:txBody>
                  <a:tcPr marL="26533" marR="26533" marT="13266" marB="13266" anchor="ctr"/>
                </a:tc>
                <a:tc>
                  <a:txBody>
                    <a:bodyPr/>
                    <a:lstStyle/>
                    <a:p>
                      <a:r>
                        <a:rPr lang="en-US" sz="1200">
                          <a:effectLst/>
                          <a:latin typeface="Times New Roman" panose="02020603050405020304" pitchFamily="18" charset="0"/>
                          <a:cs typeface="Times New Roman" panose="02020603050405020304" pitchFamily="18" charset="0"/>
                        </a:rPr>
                        <a:t>Encrypted communication between devices, anonymization of user data, privacy-focused device configurations, user consent mechanisms</a:t>
                      </a:r>
                    </a:p>
                  </a:txBody>
                  <a:tcPr marL="26533" marR="26533" marT="13266" marB="13266" anchor="ctr"/>
                </a:tc>
                <a:extLst>
                  <a:ext uri="{0D108BD9-81ED-4DB2-BD59-A6C34878D82A}">
                    <a16:rowId xmlns:a16="http://schemas.microsoft.com/office/drawing/2014/main" val="2005611922"/>
                  </a:ext>
                </a:extLst>
              </a:tr>
              <a:tr h="649413">
                <a:tc>
                  <a:txBody>
                    <a:bodyPr/>
                    <a:lstStyle/>
                    <a:p>
                      <a:r>
                        <a:rPr lang="en-IN" sz="1200">
                          <a:effectLst/>
                          <a:latin typeface="Times New Roman" panose="02020603050405020304" pitchFamily="18" charset="0"/>
                          <a:cs typeface="Times New Roman" panose="02020603050405020304" pitchFamily="18" charset="0"/>
                        </a:rPr>
                        <a:t>Data Collection</a:t>
                      </a:r>
                    </a:p>
                  </a:txBody>
                  <a:tcPr marL="26533" marR="26533" marT="13266" marB="13266" anchor="ctr"/>
                </a:tc>
                <a:tc>
                  <a:txBody>
                    <a:bodyPr/>
                    <a:lstStyle/>
                    <a:p>
                      <a:r>
                        <a:rPr lang="en-US" sz="1200">
                          <a:effectLst/>
                          <a:latin typeface="Times New Roman" panose="02020603050405020304" pitchFamily="18" charset="0"/>
                          <a:cs typeface="Times New Roman" panose="02020603050405020304" pitchFamily="18" charset="0"/>
                        </a:rPr>
                        <a:t>Continuous and indiscriminate data collection from ubiquitous devices, often without user awareness</a:t>
                      </a:r>
                    </a:p>
                  </a:txBody>
                  <a:tcPr marL="26533" marR="26533" marT="13266" marB="13266" anchor="ctr"/>
                </a:tc>
                <a:tc>
                  <a:txBody>
                    <a:bodyPr/>
                    <a:lstStyle/>
                    <a:p>
                      <a:r>
                        <a:rPr lang="en-US" sz="1200">
                          <a:effectLst/>
                          <a:latin typeface="Times New Roman" panose="02020603050405020304" pitchFamily="18" charset="0"/>
                          <a:cs typeface="Times New Roman" panose="02020603050405020304" pitchFamily="18" charset="0"/>
                        </a:rPr>
                        <a:t>Minimized data collection, explicit user consent for data sharing, and privacy-preserving data aggregation</a:t>
                      </a:r>
                    </a:p>
                  </a:txBody>
                  <a:tcPr marL="26533" marR="26533" marT="13266" marB="13266" anchor="ctr"/>
                </a:tc>
                <a:extLst>
                  <a:ext uri="{0D108BD9-81ED-4DB2-BD59-A6C34878D82A}">
                    <a16:rowId xmlns:a16="http://schemas.microsoft.com/office/drawing/2014/main" val="71652413"/>
                  </a:ext>
                </a:extLst>
              </a:tr>
              <a:tr h="444335">
                <a:tc>
                  <a:txBody>
                    <a:bodyPr/>
                    <a:lstStyle/>
                    <a:p>
                      <a:r>
                        <a:rPr lang="en-IN" sz="1200">
                          <a:effectLst/>
                          <a:latin typeface="Times New Roman" panose="02020603050405020304" pitchFamily="18" charset="0"/>
                          <a:cs typeface="Times New Roman" panose="02020603050405020304" pitchFamily="18" charset="0"/>
                        </a:rPr>
                        <a:t>Data Usage</a:t>
                      </a:r>
                    </a:p>
                  </a:txBody>
                  <a:tcPr marL="26533" marR="26533" marT="13266" marB="13266" anchor="ctr"/>
                </a:tc>
                <a:tc>
                  <a:txBody>
                    <a:bodyPr/>
                    <a:lstStyle/>
                    <a:p>
                      <a:r>
                        <a:rPr lang="en-US" sz="1200">
                          <a:effectLst/>
                          <a:latin typeface="Times New Roman" panose="02020603050405020304" pitchFamily="18" charset="0"/>
                          <a:cs typeface="Times New Roman" panose="02020603050405020304" pitchFamily="18" charset="0"/>
                        </a:rPr>
                        <a:t>Personal data may be shared, sold, or exploited for commercial or surveillance purposes</a:t>
                      </a:r>
                    </a:p>
                  </a:txBody>
                  <a:tcPr marL="26533" marR="26533" marT="13266" marB="13266" anchor="ctr"/>
                </a:tc>
                <a:tc>
                  <a:txBody>
                    <a:bodyPr/>
                    <a:lstStyle/>
                    <a:p>
                      <a:r>
                        <a:rPr lang="en-US" sz="1200">
                          <a:effectLst/>
                          <a:latin typeface="Times New Roman" panose="02020603050405020304" pitchFamily="18" charset="0"/>
                          <a:cs typeface="Times New Roman" panose="02020603050405020304" pitchFamily="18" charset="0"/>
                        </a:rPr>
                        <a:t>Strict policies and technical controls on data usage, limiting access and sharing</a:t>
                      </a:r>
                    </a:p>
                  </a:txBody>
                  <a:tcPr marL="26533" marR="26533" marT="13266" marB="13266" anchor="ctr"/>
                </a:tc>
                <a:extLst>
                  <a:ext uri="{0D108BD9-81ED-4DB2-BD59-A6C34878D82A}">
                    <a16:rowId xmlns:a16="http://schemas.microsoft.com/office/drawing/2014/main" val="3395000952"/>
                  </a:ext>
                </a:extLst>
              </a:tr>
              <a:tr h="444335">
                <a:tc>
                  <a:txBody>
                    <a:bodyPr/>
                    <a:lstStyle/>
                    <a:p>
                      <a:r>
                        <a:rPr lang="en-IN" sz="1200">
                          <a:effectLst/>
                          <a:latin typeface="Times New Roman" panose="02020603050405020304" pitchFamily="18" charset="0"/>
                          <a:cs typeface="Times New Roman" panose="02020603050405020304" pitchFamily="18" charset="0"/>
                        </a:rPr>
                        <a:t>User Control</a:t>
                      </a:r>
                    </a:p>
                  </a:txBody>
                  <a:tcPr marL="26533" marR="26533" marT="13266" marB="13266" anchor="ctr"/>
                </a:tc>
                <a:tc>
                  <a:txBody>
                    <a:bodyPr/>
                    <a:lstStyle/>
                    <a:p>
                      <a:r>
                        <a:rPr lang="en-US" sz="1200">
                          <a:effectLst/>
                          <a:latin typeface="Times New Roman" panose="02020603050405020304" pitchFamily="18" charset="0"/>
                          <a:cs typeface="Times New Roman" panose="02020603050405020304" pitchFamily="18" charset="0"/>
                        </a:rPr>
                        <a:t>Limited user control over data collection and usage from ubiquitous devices</a:t>
                      </a:r>
                    </a:p>
                  </a:txBody>
                  <a:tcPr marL="26533" marR="26533" marT="13266" marB="13266" anchor="ctr"/>
                </a:tc>
                <a:tc>
                  <a:txBody>
                    <a:bodyPr/>
                    <a:lstStyle/>
                    <a:p>
                      <a:r>
                        <a:rPr lang="en-US" sz="1200">
                          <a:effectLst/>
                          <a:latin typeface="Times New Roman" panose="02020603050405020304" pitchFamily="18" charset="0"/>
                          <a:cs typeface="Times New Roman" panose="02020603050405020304" pitchFamily="18" charset="0"/>
                        </a:rPr>
                        <a:t>Users have control over privacy settings, data sharing, and device configurations</a:t>
                      </a:r>
                    </a:p>
                  </a:txBody>
                  <a:tcPr marL="26533" marR="26533" marT="13266" marB="13266" anchor="ctr"/>
                </a:tc>
                <a:extLst>
                  <a:ext uri="{0D108BD9-81ED-4DB2-BD59-A6C34878D82A}">
                    <a16:rowId xmlns:a16="http://schemas.microsoft.com/office/drawing/2014/main" val="3748679519"/>
                  </a:ext>
                </a:extLst>
              </a:tr>
              <a:tr h="444335">
                <a:tc>
                  <a:txBody>
                    <a:bodyPr/>
                    <a:lstStyle/>
                    <a:p>
                      <a:r>
                        <a:rPr lang="en-IN" sz="1200">
                          <a:effectLst/>
                          <a:latin typeface="Times New Roman" panose="02020603050405020304" pitchFamily="18" charset="0"/>
                          <a:cs typeface="Times New Roman" panose="02020603050405020304" pitchFamily="18" charset="0"/>
                        </a:rPr>
                        <a:t>Privacy Risks</a:t>
                      </a:r>
                    </a:p>
                  </a:txBody>
                  <a:tcPr marL="26533" marR="26533" marT="13266" marB="13266" anchor="ctr"/>
                </a:tc>
                <a:tc>
                  <a:txBody>
                    <a:bodyPr/>
                    <a:lstStyle/>
                    <a:p>
                      <a:r>
                        <a:rPr lang="en-US" sz="1200">
                          <a:effectLst/>
                          <a:latin typeface="Times New Roman" panose="02020603050405020304" pitchFamily="18" charset="0"/>
                          <a:cs typeface="Times New Roman" panose="02020603050405020304" pitchFamily="18" charset="0"/>
                        </a:rPr>
                        <a:t>High risks of privacy violations, data breaches, unauthorized tracking, and profiling</a:t>
                      </a:r>
                    </a:p>
                  </a:txBody>
                  <a:tcPr marL="26533" marR="26533" marT="13266" marB="13266" anchor="ctr"/>
                </a:tc>
                <a:tc>
                  <a:txBody>
                    <a:bodyPr/>
                    <a:lstStyle/>
                    <a:p>
                      <a:r>
                        <a:rPr lang="en-US" sz="1200">
                          <a:effectLst/>
                          <a:latin typeface="Times New Roman" panose="02020603050405020304" pitchFamily="18" charset="0"/>
                          <a:cs typeface="Times New Roman" panose="02020603050405020304" pitchFamily="18" charset="0"/>
                        </a:rPr>
                        <a:t>Lower risks due to robust privacy protections and data minimization techniques</a:t>
                      </a:r>
                    </a:p>
                  </a:txBody>
                  <a:tcPr marL="26533" marR="26533" marT="13266" marB="13266" anchor="ctr"/>
                </a:tc>
                <a:extLst>
                  <a:ext uri="{0D108BD9-81ED-4DB2-BD59-A6C34878D82A}">
                    <a16:rowId xmlns:a16="http://schemas.microsoft.com/office/drawing/2014/main" val="1400553726"/>
                  </a:ext>
                </a:extLst>
              </a:tr>
              <a:tr h="546875">
                <a:tc>
                  <a:txBody>
                    <a:bodyPr/>
                    <a:lstStyle/>
                    <a:p>
                      <a:r>
                        <a:rPr lang="en-IN" sz="1200">
                          <a:effectLst/>
                          <a:latin typeface="Times New Roman" panose="02020603050405020304" pitchFamily="18" charset="0"/>
                          <a:cs typeface="Times New Roman" panose="02020603050405020304" pitchFamily="18" charset="0"/>
                        </a:rPr>
                        <a:t>Transparency</a:t>
                      </a:r>
                    </a:p>
                  </a:txBody>
                  <a:tcPr marL="26533" marR="26533" marT="13266" marB="13266" anchor="ctr"/>
                </a:tc>
                <a:tc>
                  <a:txBody>
                    <a:bodyPr/>
                    <a:lstStyle/>
                    <a:p>
                      <a:r>
                        <a:rPr lang="en-US" sz="1200">
                          <a:effectLst/>
                          <a:latin typeface="Times New Roman" panose="02020603050405020304" pitchFamily="18" charset="0"/>
                          <a:cs typeface="Times New Roman" panose="02020603050405020304" pitchFamily="18" charset="0"/>
                        </a:rPr>
                        <a:t>Often lack transparency about data collection and usage practices from ubiquitous devices</a:t>
                      </a:r>
                    </a:p>
                  </a:txBody>
                  <a:tcPr marL="26533" marR="26533" marT="13266" marB="13266" anchor="ctr"/>
                </a:tc>
                <a:tc>
                  <a:txBody>
                    <a:bodyPr/>
                    <a:lstStyle/>
                    <a:p>
                      <a:r>
                        <a:rPr lang="en-US" sz="1200">
                          <a:effectLst/>
                          <a:latin typeface="Times New Roman" panose="02020603050405020304" pitchFamily="18" charset="0"/>
                          <a:cs typeface="Times New Roman" panose="02020603050405020304" pitchFamily="18" charset="0"/>
                        </a:rPr>
                        <a:t>Clear communication about privacy practices and data handling in ubiquitous computing environments</a:t>
                      </a:r>
                    </a:p>
                  </a:txBody>
                  <a:tcPr marL="26533" marR="26533" marT="13266" marB="13266" anchor="ctr"/>
                </a:tc>
                <a:extLst>
                  <a:ext uri="{0D108BD9-81ED-4DB2-BD59-A6C34878D82A}">
                    <a16:rowId xmlns:a16="http://schemas.microsoft.com/office/drawing/2014/main" val="2000907293"/>
                  </a:ext>
                </a:extLst>
              </a:tr>
              <a:tr h="649413">
                <a:tc>
                  <a:txBody>
                    <a:bodyPr/>
                    <a:lstStyle/>
                    <a:p>
                      <a:r>
                        <a:rPr lang="en-IN" sz="1200">
                          <a:effectLst/>
                          <a:latin typeface="Times New Roman" panose="02020603050405020304" pitchFamily="18" charset="0"/>
                          <a:cs typeface="Times New Roman" panose="02020603050405020304" pitchFamily="18" charset="0"/>
                        </a:rPr>
                        <a:t>Regulatory Compliance</a:t>
                      </a:r>
                    </a:p>
                  </a:txBody>
                  <a:tcPr marL="26533" marR="26533" marT="13266" marB="13266" anchor="ctr"/>
                </a:tc>
                <a:tc>
                  <a:txBody>
                    <a:bodyPr/>
                    <a:lstStyle/>
                    <a:p>
                      <a:r>
                        <a:rPr lang="en-US" sz="1200">
                          <a:effectLst/>
                          <a:latin typeface="Times New Roman" panose="02020603050405020304" pitchFamily="18" charset="0"/>
                          <a:cs typeface="Times New Roman" panose="02020603050405020304" pitchFamily="18" charset="0"/>
                        </a:rPr>
                        <a:t>May violate privacy laws and regulations related to ubiquitous computing and IoT devices</a:t>
                      </a:r>
                    </a:p>
                  </a:txBody>
                  <a:tcPr marL="26533" marR="26533" marT="13266" marB="13266" anchor="ctr"/>
                </a:tc>
                <a:tc>
                  <a:txBody>
                    <a:bodyPr/>
                    <a:lstStyle/>
                    <a:p>
                      <a:r>
                        <a:rPr lang="en-US" sz="1200">
                          <a:effectLst/>
                          <a:latin typeface="Times New Roman" panose="02020603050405020304" pitchFamily="18" charset="0"/>
                          <a:cs typeface="Times New Roman" panose="02020603050405020304" pitchFamily="18" charset="0"/>
                        </a:rPr>
                        <a:t>Designed to comply with privacy laws and regulations for ubiquitous computing environments (e.g., IoT privacy guidelines)</a:t>
                      </a:r>
                    </a:p>
                  </a:txBody>
                  <a:tcPr marL="26533" marR="26533" marT="13266" marB="13266" anchor="ctr"/>
                </a:tc>
                <a:extLst>
                  <a:ext uri="{0D108BD9-81ED-4DB2-BD59-A6C34878D82A}">
                    <a16:rowId xmlns:a16="http://schemas.microsoft.com/office/drawing/2014/main" val="1751314571"/>
                  </a:ext>
                </a:extLst>
              </a:tr>
              <a:tr h="444335">
                <a:tc>
                  <a:txBody>
                    <a:bodyPr/>
                    <a:lstStyle/>
                    <a:p>
                      <a:r>
                        <a:rPr lang="en-IN" sz="1200">
                          <a:effectLst/>
                          <a:latin typeface="Times New Roman" panose="02020603050405020304" pitchFamily="18" charset="0"/>
                          <a:cs typeface="Times New Roman" panose="02020603050405020304" pitchFamily="18" charset="0"/>
                        </a:rPr>
                        <a:t>Public Perception</a:t>
                      </a:r>
                    </a:p>
                  </a:txBody>
                  <a:tcPr marL="26533" marR="26533" marT="13266" marB="13266" anchor="ctr"/>
                </a:tc>
                <a:tc>
                  <a:txBody>
                    <a:bodyPr/>
                    <a:lstStyle/>
                    <a:p>
                      <a:r>
                        <a:rPr lang="en-US" sz="1200">
                          <a:effectLst/>
                          <a:latin typeface="Times New Roman" panose="02020603050405020304" pitchFamily="18" charset="0"/>
                          <a:cs typeface="Times New Roman" panose="02020603050405020304" pitchFamily="18" charset="0"/>
                        </a:rPr>
                        <a:t>Viewed as intrusive and violating user privacy in ubiquitous computing environments</a:t>
                      </a:r>
                    </a:p>
                  </a:txBody>
                  <a:tcPr marL="26533" marR="26533" marT="13266" marB="13266" anchor="ctr"/>
                </a:tc>
                <a:tc>
                  <a:txBody>
                    <a:bodyPr/>
                    <a:lstStyle/>
                    <a:p>
                      <a:r>
                        <a:rPr lang="en-US" sz="1200">
                          <a:effectLst/>
                          <a:latin typeface="Times New Roman" panose="02020603050405020304" pitchFamily="18" charset="0"/>
                          <a:cs typeface="Times New Roman" panose="02020603050405020304" pitchFamily="18" charset="0"/>
                        </a:rPr>
                        <a:t>Viewed as trustworthy and respecting user privacy in ubiquitous computing environments</a:t>
                      </a:r>
                    </a:p>
                  </a:txBody>
                  <a:tcPr marL="26533" marR="26533" marT="13266" marB="13266" anchor="ctr"/>
                </a:tc>
                <a:extLst>
                  <a:ext uri="{0D108BD9-81ED-4DB2-BD59-A6C34878D82A}">
                    <a16:rowId xmlns:a16="http://schemas.microsoft.com/office/drawing/2014/main" val="2913492541"/>
                  </a:ext>
                </a:extLst>
              </a:tr>
              <a:tr h="546875">
                <a:tc>
                  <a:txBody>
                    <a:bodyPr/>
                    <a:lstStyle/>
                    <a:p>
                      <a:r>
                        <a:rPr lang="en-IN" sz="1200">
                          <a:effectLst/>
                          <a:latin typeface="Times New Roman" panose="02020603050405020304" pitchFamily="18" charset="0"/>
                          <a:cs typeface="Times New Roman" panose="02020603050405020304" pitchFamily="18" charset="0"/>
                        </a:rPr>
                        <a:t>Ethical Considerations</a:t>
                      </a:r>
                    </a:p>
                  </a:txBody>
                  <a:tcPr marL="26533" marR="26533" marT="13266" marB="13266" anchor="ctr"/>
                </a:tc>
                <a:tc>
                  <a:txBody>
                    <a:bodyPr/>
                    <a:lstStyle/>
                    <a:p>
                      <a:r>
                        <a:rPr lang="en-US" sz="1200">
                          <a:effectLst/>
                          <a:latin typeface="Times New Roman" panose="02020603050405020304" pitchFamily="18" charset="0"/>
                          <a:cs typeface="Times New Roman" panose="02020603050405020304" pitchFamily="18" charset="0"/>
                        </a:rPr>
                        <a:t>Raise ethical concerns about individual rights, autonomy, and privacy in ubiquitous computing</a:t>
                      </a:r>
                    </a:p>
                  </a:txBody>
                  <a:tcPr marL="26533" marR="26533" marT="13266" marB="13266" anchor="ctr"/>
                </a:tc>
                <a:tc>
                  <a:txBody>
                    <a:bodyPr/>
                    <a:lstStyle/>
                    <a:p>
                      <a:r>
                        <a:rPr lang="en-US" sz="1200" dirty="0">
                          <a:effectLst/>
                          <a:latin typeface="Times New Roman" panose="02020603050405020304" pitchFamily="18" charset="0"/>
                          <a:cs typeface="Times New Roman" panose="02020603050405020304" pitchFamily="18" charset="0"/>
                        </a:rPr>
                        <a:t>Align with ethical principles of data protection, user consent, and privacy in ubiquitous computing</a:t>
                      </a:r>
                    </a:p>
                  </a:txBody>
                  <a:tcPr marL="26533" marR="26533" marT="13266" marB="13266" anchor="ctr"/>
                </a:tc>
                <a:extLst>
                  <a:ext uri="{0D108BD9-81ED-4DB2-BD59-A6C34878D82A}">
                    <a16:rowId xmlns:a16="http://schemas.microsoft.com/office/drawing/2014/main" val="824053411"/>
                  </a:ext>
                </a:extLst>
              </a:tr>
            </a:tbl>
          </a:graphicData>
        </a:graphic>
      </p:graphicFrame>
    </p:spTree>
    <p:extLst>
      <p:ext uri="{BB962C8B-B14F-4D97-AF65-F5344CB8AC3E}">
        <p14:creationId xmlns:p14="http://schemas.microsoft.com/office/powerpoint/2010/main" val="279255167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759776429"/>
              </p:ext>
            </p:extLst>
          </p:nvPr>
        </p:nvGraphicFramePr>
        <p:xfrm>
          <a:off x="1591408" y="123092"/>
          <a:ext cx="8801100" cy="6274022"/>
        </p:xfrm>
        <a:graphic>
          <a:graphicData uri="http://schemas.openxmlformats.org/drawingml/2006/table">
            <a:tbl>
              <a:tblPr/>
              <a:tblGrid>
                <a:gridCol w="1760220">
                  <a:extLst>
                    <a:ext uri="{9D8B030D-6E8A-4147-A177-3AD203B41FA5}">
                      <a16:colId xmlns:a16="http://schemas.microsoft.com/office/drawing/2014/main" val="131627953"/>
                    </a:ext>
                  </a:extLst>
                </a:gridCol>
                <a:gridCol w="1760220">
                  <a:extLst>
                    <a:ext uri="{9D8B030D-6E8A-4147-A177-3AD203B41FA5}">
                      <a16:colId xmlns:a16="http://schemas.microsoft.com/office/drawing/2014/main" val="3851376970"/>
                    </a:ext>
                  </a:extLst>
                </a:gridCol>
                <a:gridCol w="1760220">
                  <a:extLst>
                    <a:ext uri="{9D8B030D-6E8A-4147-A177-3AD203B41FA5}">
                      <a16:colId xmlns:a16="http://schemas.microsoft.com/office/drawing/2014/main" val="3066426567"/>
                    </a:ext>
                  </a:extLst>
                </a:gridCol>
                <a:gridCol w="1760220">
                  <a:extLst>
                    <a:ext uri="{9D8B030D-6E8A-4147-A177-3AD203B41FA5}">
                      <a16:colId xmlns:a16="http://schemas.microsoft.com/office/drawing/2014/main" val="1834223759"/>
                    </a:ext>
                  </a:extLst>
                </a:gridCol>
                <a:gridCol w="1760220">
                  <a:extLst>
                    <a:ext uri="{9D8B030D-6E8A-4147-A177-3AD203B41FA5}">
                      <a16:colId xmlns:a16="http://schemas.microsoft.com/office/drawing/2014/main" val="1357708789"/>
                    </a:ext>
                  </a:extLst>
                </a:gridCol>
              </a:tblGrid>
              <a:tr h="305841">
                <a:tc>
                  <a:txBody>
                    <a:bodyPr/>
                    <a:lstStyle/>
                    <a:p>
                      <a:r>
                        <a:rPr lang="en-IN" sz="1200" b="1" dirty="0">
                          <a:effectLst/>
                          <a:latin typeface="Times New Roman" panose="02020603050405020304" pitchFamily="18" charset="0"/>
                          <a:cs typeface="Times New Roman" panose="02020603050405020304" pitchFamily="18" charset="0"/>
                        </a:rPr>
                        <a:t>Biometric Technique</a:t>
                      </a:r>
                    </a:p>
                  </a:txBody>
                  <a:tcPr marL="23394" marR="23394" marT="11697" marB="11697" anchor="ctr">
                    <a:lnL w="4763" cap="flat" cmpd="sng" algn="ctr">
                      <a:solidFill>
                        <a:srgbClr val="F00E01"/>
                      </a:solidFill>
                      <a:prstDash val="solid"/>
                      <a:round/>
                      <a:headEnd type="none" w="med" len="med"/>
                      <a:tailEnd type="none" w="med" len="med"/>
                    </a:lnL>
                    <a:lnR w="4763" cap="flat" cmpd="sng" algn="ctr">
                      <a:solidFill>
                        <a:srgbClr val="E01201"/>
                      </a:solidFill>
                      <a:prstDash val="solid"/>
                      <a:round/>
                      <a:headEnd type="none" w="med" len="med"/>
                      <a:tailEnd type="none" w="med" len="med"/>
                    </a:lnR>
                    <a:lnT w="4763" cap="flat" cmpd="sng" algn="ctr">
                      <a:solidFill>
                        <a:srgbClr val="F00E01"/>
                      </a:solidFill>
                      <a:prstDash val="solid"/>
                      <a:round/>
                      <a:headEnd type="none" w="med" len="med"/>
                      <a:tailEnd type="none" w="med" len="med"/>
                    </a:lnT>
                    <a:lnB w="4763" cap="flat" cmpd="sng" algn="ctr">
                      <a:solidFill>
                        <a:srgbClr val="F0E846"/>
                      </a:solidFill>
                      <a:prstDash val="solid"/>
                      <a:round/>
                      <a:headEnd type="none" w="med" len="med"/>
                      <a:tailEnd type="none" w="med" len="med"/>
                    </a:lnB>
                  </a:tcPr>
                </a:tc>
                <a:tc>
                  <a:txBody>
                    <a:bodyPr/>
                    <a:lstStyle/>
                    <a:p>
                      <a:r>
                        <a:rPr lang="en-IN" sz="1200" b="1" dirty="0">
                          <a:effectLst/>
                          <a:latin typeface="Times New Roman" panose="02020603050405020304" pitchFamily="18" charset="0"/>
                          <a:cs typeface="Times New Roman" panose="02020603050405020304" pitchFamily="18" charset="0"/>
                        </a:rPr>
                        <a:t>Description</a:t>
                      </a:r>
                    </a:p>
                  </a:txBody>
                  <a:tcPr marL="23394" marR="23394" marT="11697" marB="11697" anchor="ctr">
                    <a:lnL w="4763" cap="flat" cmpd="sng" algn="ctr">
                      <a:solidFill>
                        <a:srgbClr val="E01201"/>
                      </a:solidFill>
                      <a:prstDash val="solid"/>
                      <a:round/>
                      <a:headEnd type="none" w="med" len="med"/>
                      <a:tailEnd type="none" w="med" len="med"/>
                    </a:lnL>
                    <a:lnR w="4763" cap="flat" cmpd="sng" algn="ctr">
                      <a:solidFill>
                        <a:srgbClr val="001201"/>
                      </a:solidFill>
                      <a:prstDash val="solid"/>
                      <a:round/>
                      <a:headEnd type="none" w="med" len="med"/>
                      <a:tailEnd type="none" w="med" len="med"/>
                    </a:lnR>
                    <a:lnT w="4763" cap="flat" cmpd="sng" algn="ctr">
                      <a:solidFill>
                        <a:srgbClr val="E01201"/>
                      </a:solidFill>
                      <a:prstDash val="solid"/>
                      <a:round/>
                      <a:headEnd type="none" w="med" len="med"/>
                      <a:tailEnd type="none" w="med" len="med"/>
                    </a:lnT>
                    <a:lnB w="4763" cap="flat" cmpd="sng" algn="ctr">
                      <a:solidFill>
                        <a:srgbClr val="30E346"/>
                      </a:solidFill>
                      <a:prstDash val="solid"/>
                      <a:round/>
                      <a:headEnd type="none" w="med" len="med"/>
                      <a:tailEnd type="none" w="med" len="med"/>
                    </a:lnB>
                  </a:tcPr>
                </a:tc>
                <a:tc>
                  <a:txBody>
                    <a:bodyPr/>
                    <a:lstStyle/>
                    <a:p>
                      <a:r>
                        <a:rPr lang="en-IN" sz="1200" b="1" dirty="0">
                          <a:effectLst/>
                          <a:latin typeface="Times New Roman" panose="02020603050405020304" pitchFamily="18" charset="0"/>
                          <a:cs typeface="Times New Roman" panose="02020603050405020304" pitchFamily="18" charset="0"/>
                        </a:rPr>
                        <a:t>Advantages</a:t>
                      </a:r>
                    </a:p>
                  </a:txBody>
                  <a:tcPr marL="23394" marR="23394" marT="11697" marB="11697" anchor="ctr">
                    <a:lnL w="4763" cap="flat" cmpd="sng" algn="ctr">
                      <a:solidFill>
                        <a:srgbClr val="001201"/>
                      </a:solidFill>
                      <a:prstDash val="solid"/>
                      <a:round/>
                      <a:headEnd type="none" w="med" len="med"/>
                      <a:tailEnd type="none" w="med" len="med"/>
                    </a:lnL>
                    <a:lnR w="4763" cap="flat" cmpd="sng" algn="ctr">
                      <a:solidFill>
                        <a:srgbClr val="480E01"/>
                      </a:solidFill>
                      <a:prstDash val="solid"/>
                      <a:round/>
                      <a:headEnd type="none" w="med" len="med"/>
                      <a:tailEnd type="none" w="med" len="med"/>
                    </a:lnR>
                    <a:lnT w="4763" cap="flat" cmpd="sng" algn="ctr">
                      <a:solidFill>
                        <a:srgbClr val="001201"/>
                      </a:solidFill>
                      <a:prstDash val="solid"/>
                      <a:round/>
                      <a:headEnd type="none" w="med" len="med"/>
                      <a:tailEnd type="none" w="med" len="med"/>
                    </a:lnT>
                    <a:lnB w="4763" cap="flat" cmpd="sng" algn="ctr">
                      <a:solidFill>
                        <a:srgbClr val="B0E746"/>
                      </a:solidFill>
                      <a:prstDash val="solid"/>
                      <a:round/>
                      <a:headEnd type="none" w="med" len="med"/>
                      <a:tailEnd type="none" w="med" len="med"/>
                    </a:lnB>
                  </a:tcPr>
                </a:tc>
                <a:tc>
                  <a:txBody>
                    <a:bodyPr/>
                    <a:lstStyle/>
                    <a:p>
                      <a:r>
                        <a:rPr lang="en-IN" sz="1200" b="1" dirty="0">
                          <a:effectLst/>
                          <a:latin typeface="Times New Roman" panose="02020603050405020304" pitchFamily="18" charset="0"/>
                          <a:cs typeface="Times New Roman" panose="02020603050405020304" pitchFamily="18" charset="0"/>
                        </a:rPr>
                        <a:t>Disadvantages</a:t>
                      </a:r>
                    </a:p>
                  </a:txBody>
                  <a:tcPr marL="23394" marR="23394" marT="11697" marB="11697" anchor="ctr">
                    <a:lnL w="4763" cap="flat" cmpd="sng" algn="ctr">
                      <a:solidFill>
                        <a:srgbClr val="480E01"/>
                      </a:solidFill>
                      <a:prstDash val="solid"/>
                      <a:round/>
                      <a:headEnd type="none" w="med" len="med"/>
                      <a:tailEnd type="none" w="med" len="med"/>
                    </a:lnL>
                    <a:lnR w="4763" cap="flat" cmpd="sng" algn="ctr">
                      <a:solidFill>
                        <a:srgbClr val="480E01"/>
                      </a:solidFill>
                      <a:prstDash val="solid"/>
                      <a:round/>
                      <a:headEnd type="none" w="med" len="med"/>
                      <a:tailEnd type="none" w="med" len="med"/>
                    </a:lnR>
                    <a:lnT w="4763" cap="flat" cmpd="sng" algn="ctr">
                      <a:solidFill>
                        <a:srgbClr val="480E01"/>
                      </a:solidFill>
                      <a:prstDash val="solid"/>
                      <a:round/>
                      <a:headEnd type="none" w="med" len="med"/>
                      <a:tailEnd type="none" w="med" len="med"/>
                    </a:lnT>
                    <a:lnB w="4763" cap="flat" cmpd="sng" algn="ctr">
                      <a:solidFill>
                        <a:srgbClr val="B0E846"/>
                      </a:solidFill>
                      <a:prstDash val="solid"/>
                      <a:round/>
                      <a:headEnd type="none" w="med" len="med"/>
                      <a:tailEnd type="none" w="med" len="med"/>
                    </a:lnB>
                  </a:tcPr>
                </a:tc>
                <a:tc>
                  <a:txBody>
                    <a:bodyPr/>
                    <a:lstStyle/>
                    <a:p>
                      <a:r>
                        <a:rPr lang="en-IN" sz="1200" b="1" dirty="0">
                          <a:effectLst/>
                          <a:latin typeface="Times New Roman" panose="02020603050405020304" pitchFamily="18" charset="0"/>
                          <a:cs typeface="Times New Roman" panose="02020603050405020304" pitchFamily="18" charset="0"/>
                        </a:rPr>
                        <a:t>Ubiquitous Computing Applications</a:t>
                      </a:r>
                    </a:p>
                  </a:txBody>
                  <a:tcPr marL="23394" marR="23394" marT="11697" marB="11697" anchor="ctr">
                    <a:lnL w="4763" cap="flat" cmpd="sng" algn="ctr">
                      <a:solidFill>
                        <a:srgbClr val="480E01"/>
                      </a:solidFill>
                      <a:prstDash val="solid"/>
                      <a:round/>
                      <a:headEnd type="none" w="med" len="med"/>
                      <a:tailEnd type="none" w="med" len="med"/>
                    </a:lnL>
                    <a:lnR w="4763" cap="flat" cmpd="sng" algn="ctr">
                      <a:solidFill>
                        <a:srgbClr val="480E01"/>
                      </a:solidFill>
                      <a:prstDash val="solid"/>
                      <a:round/>
                      <a:headEnd type="none" w="med" len="med"/>
                      <a:tailEnd type="none" w="med" len="med"/>
                    </a:lnR>
                    <a:lnT w="4763" cap="flat" cmpd="sng" algn="ctr">
                      <a:solidFill>
                        <a:srgbClr val="480E01"/>
                      </a:solidFill>
                      <a:prstDash val="solid"/>
                      <a:round/>
                      <a:headEnd type="none" w="med" len="med"/>
                      <a:tailEnd type="none" w="med" len="med"/>
                    </a:lnT>
                    <a:lnB w="4763" cap="flat" cmpd="sng" algn="ctr">
                      <a:solidFill>
                        <a:srgbClr val="B0E546"/>
                      </a:solidFill>
                      <a:prstDash val="solid"/>
                      <a:round/>
                      <a:headEnd type="none" w="med" len="med"/>
                      <a:tailEnd type="none" w="med" len="med"/>
                    </a:lnB>
                  </a:tcPr>
                </a:tc>
                <a:extLst>
                  <a:ext uri="{0D108BD9-81ED-4DB2-BD59-A6C34878D82A}">
                    <a16:rowId xmlns:a16="http://schemas.microsoft.com/office/drawing/2014/main" val="2641867734"/>
                  </a:ext>
                </a:extLst>
              </a:tr>
              <a:tr h="672848">
                <a:tc>
                  <a:txBody>
                    <a:bodyPr/>
                    <a:lstStyle/>
                    <a:p>
                      <a:r>
                        <a:rPr lang="en-IN" sz="1200">
                          <a:effectLst/>
                          <a:latin typeface="Times New Roman" panose="02020603050405020304" pitchFamily="18" charset="0"/>
                          <a:cs typeface="Times New Roman" panose="02020603050405020304" pitchFamily="18" charset="0"/>
                        </a:rPr>
                        <a:t>Fingerprint Recognition</a:t>
                      </a:r>
                    </a:p>
                  </a:txBody>
                  <a:tcPr marL="23394" marR="23394" marT="11697" marB="11697" anchor="ctr">
                    <a:lnL w="4763" cap="flat" cmpd="sng" algn="ctr">
                      <a:solidFill>
                        <a:srgbClr val="F00E01"/>
                      </a:solidFill>
                      <a:prstDash val="solid"/>
                      <a:round/>
                      <a:headEnd type="none" w="med" len="med"/>
                      <a:tailEnd type="none" w="med" len="med"/>
                    </a:lnL>
                    <a:lnR w="4763" cap="flat" cmpd="sng" algn="ctr">
                      <a:solidFill>
                        <a:srgbClr val="F00E01"/>
                      </a:solidFill>
                      <a:prstDash val="solid"/>
                      <a:round/>
                      <a:headEnd type="none" w="med" len="med"/>
                      <a:tailEnd type="none" w="med" len="med"/>
                    </a:lnR>
                    <a:lnT w="4763" cap="flat" cmpd="sng" algn="ctr">
                      <a:solidFill>
                        <a:srgbClr val="F0E846"/>
                      </a:solidFill>
                      <a:prstDash val="solid"/>
                      <a:round/>
                      <a:headEnd type="none" w="med" len="med"/>
                      <a:tailEnd type="none" w="med" len="med"/>
                    </a:lnT>
                    <a:lnB w="4763" cap="flat" cmpd="sng" algn="ctr">
                      <a:solidFill>
                        <a:srgbClr val="30E846"/>
                      </a:solidFill>
                      <a:prstDash val="solid"/>
                      <a:round/>
                      <a:headEnd type="none" w="med" len="med"/>
                      <a:tailEnd type="none" w="med" len="med"/>
                    </a:lnB>
                  </a:tcPr>
                </a:tc>
                <a:tc>
                  <a:txBody>
                    <a:bodyPr/>
                    <a:lstStyle/>
                    <a:p>
                      <a:r>
                        <a:rPr lang="en-US" sz="1200">
                          <a:effectLst/>
                          <a:latin typeface="Times New Roman" panose="02020603050405020304" pitchFamily="18" charset="0"/>
                          <a:cs typeface="Times New Roman" panose="02020603050405020304" pitchFamily="18" charset="0"/>
                        </a:rPr>
                        <a:t>Scans and analyzes the unique patterns of an individual's fingerprint</a:t>
                      </a:r>
                    </a:p>
                  </a:txBody>
                  <a:tcPr marL="23394" marR="23394" marT="11697" marB="11697" anchor="ctr">
                    <a:lnL w="4763" cap="flat" cmpd="sng" algn="ctr">
                      <a:solidFill>
                        <a:srgbClr val="F00E01"/>
                      </a:solidFill>
                      <a:prstDash val="solid"/>
                      <a:round/>
                      <a:headEnd type="none" w="med" len="med"/>
                      <a:tailEnd type="none" w="med" len="med"/>
                    </a:lnL>
                    <a:lnR w="4763" cap="flat" cmpd="sng" algn="ctr">
                      <a:solidFill>
                        <a:srgbClr val="F00E01"/>
                      </a:solidFill>
                      <a:prstDash val="solid"/>
                      <a:round/>
                      <a:headEnd type="none" w="med" len="med"/>
                      <a:tailEnd type="none" w="med" len="med"/>
                    </a:lnR>
                    <a:lnT w="4763" cap="flat" cmpd="sng" algn="ctr">
                      <a:solidFill>
                        <a:srgbClr val="30E346"/>
                      </a:solidFill>
                      <a:prstDash val="solid"/>
                      <a:round/>
                      <a:headEnd type="none" w="med" len="med"/>
                      <a:tailEnd type="none" w="med" len="med"/>
                    </a:lnT>
                    <a:lnB w="4763" cap="flat" cmpd="sng" algn="ctr">
                      <a:solidFill>
                        <a:srgbClr val="F0E946"/>
                      </a:solidFill>
                      <a:prstDash val="solid"/>
                      <a:round/>
                      <a:headEnd type="none" w="med" len="med"/>
                      <a:tailEnd type="none" w="med" len="med"/>
                    </a:lnB>
                  </a:tcPr>
                </a:tc>
                <a:tc>
                  <a:txBody>
                    <a:bodyPr/>
                    <a:lstStyle/>
                    <a:p>
                      <a:r>
                        <a:rPr lang="en-IN" sz="1200">
                          <a:effectLst/>
                          <a:latin typeface="Times New Roman" panose="02020603050405020304" pitchFamily="18" charset="0"/>
                          <a:cs typeface="Times New Roman" panose="02020603050405020304" pitchFamily="18" charset="0"/>
                        </a:rPr>
                        <a:t>Widely adopted, reliable, cost-effective</a:t>
                      </a:r>
                    </a:p>
                  </a:txBody>
                  <a:tcPr marL="23394" marR="23394" marT="11697" marB="11697" anchor="ctr">
                    <a:lnL w="4763" cap="flat" cmpd="sng" algn="ctr">
                      <a:solidFill>
                        <a:srgbClr val="F00E01"/>
                      </a:solidFill>
                      <a:prstDash val="solid"/>
                      <a:round/>
                      <a:headEnd type="none" w="med" len="med"/>
                      <a:tailEnd type="none" w="med" len="med"/>
                    </a:lnL>
                    <a:lnR w="4763" cap="flat" cmpd="sng" algn="ctr">
                      <a:solidFill>
                        <a:srgbClr val="F00E01"/>
                      </a:solidFill>
                      <a:prstDash val="solid"/>
                      <a:round/>
                      <a:headEnd type="none" w="med" len="med"/>
                      <a:tailEnd type="none" w="med" len="med"/>
                    </a:lnR>
                    <a:lnT w="4763" cap="flat" cmpd="sng" algn="ctr">
                      <a:solidFill>
                        <a:srgbClr val="B0E746"/>
                      </a:solidFill>
                      <a:prstDash val="solid"/>
                      <a:round/>
                      <a:headEnd type="none" w="med" len="med"/>
                      <a:tailEnd type="none" w="med" len="med"/>
                    </a:lnT>
                    <a:lnB w="4763" cap="flat" cmpd="sng" algn="ctr">
                      <a:solidFill>
                        <a:srgbClr val="B0E246"/>
                      </a:solidFill>
                      <a:prstDash val="solid"/>
                      <a:round/>
                      <a:headEnd type="none" w="med" len="med"/>
                      <a:tailEnd type="none" w="med" len="med"/>
                    </a:lnB>
                  </a:tcPr>
                </a:tc>
                <a:tc>
                  <a:txBody>
                    <a:bodyPr/>
                    <a:lstStyle/>
                    <a:p>
                      <a:r>
                        <a:rPr lang="en-US" sz="1200">
                          <a:effectLst/>
                          <a:latin typeface="Times New Roman" panose="02020603050405020304" pitchFamily="18" charset="0"/>
                          <a:cs typeface="Times New Roman" panose="02020603050405020304" pitchFamily="18" charset="0"/>
                        </a:rPr>
                        <a:t>Can be affected by physical factors (cuts, dryness), privacy concerns</a:t>
                      </a:r>
                    </a:p>
                  </a:txBody>
                  <a:tcPr marL="23394" marR="23394" marT="11697" marB="11697" anchor="ctr">
                    <a:lnL w="4763" cap="flat" cmpd="sng" algn="ctr">
                      <a:solidFill>
                        <a:srgbClr val="F00E01"/>
                      </a:solidFill>
                      <a:prstDash val="solid"/>
                      <a:round/>
                      <a:headEnd type="none" w="med" len="med"/>
                      <a:tailEnd type="none" w="med" len="med"/>
                    </a:lnL>
                    <a:lnR w="4763" cap="flat" cmpd="sng" algn="ctr">
                      <a:solidFill>
                        <a:srgbClr val="F00E01"/>
                      </a:solidFill>
                      <a:prstDash val="solid"/>
                      <a:round/>
                      <a:headEnd type="none" w="med" len="med"/>
                      <a:tailEnd type="none" w="med" len="med"/>
                    </a:lnR>
                    <a:lnT w="4763" cap="flat" cmpd="sng" algn="ctr">
                      <a:solidFill>
                        <a:srgbClr val="B0E846"/>
                      </a:solidFill>
                      <a:prstDash val="solid"/>
                      <a:round/>
                      <a:headEnd type="none" w="med" len="med"/>
                      <a:tailEnd type="none" w="med" len="med"/>
                    </a:lnT>
                    <a:lnB w="4763" cap="flat" cmpd="sng" algn="ctr">
                      <a:solidFill>
                        <a:srgbClr val="F0E346"/>
                      </a:solidFill>
                      <a:prstDash val="solid"/>
                      <a:round/>
                      <a:headEnd type="none" w="med" len="med"/>
                      <a:tailEnd type="none" w="med" len="med"/>
                    </a:lnB>
                  </a:tcPr>
                </a:tc>
                <a:tc>
                  <a:txBody>
                    <a:bodyPr/>
                    <a:lstStyle/>
                    <a:p>
                      <a:r>
                        <a:rPr lang="en-US" sz="1200">
                          <a:effectLst/>
                          <a:latin typeface="Times New Roman" panose="02020603050405020304" pitchFamily="18" charset="0"/>
                          <a:cs typeface="Times New Roman" panose="02020603050405020304" pitchFamily="18" charset="0"/>
                        </a:rPr>
                        <a:t>Access control systems, mobile device authentication, attendance tracking</a:t>
                      </a:r>
                    </a:p>
                  </a:txBody>
                  <a:tcPr marL="23394" marR="23394" marT="11697" marB="11697" anchor="ctr">
                    <a:lnL w="4763" cap="flat" cmpd="sng" algn="ctr">
                      <a:solidFill>
                        <a:srgbClr val="F00E01"/>
                      </a:solidFill>
                      <a:prstDash val="solid"/>
                      <a:round/>
                      <a:headEnd type="none" w="med" len="med"/>
                      <a:tailEnd type="none" w="med" len="med"/>
                    </a:lnL>
                    <a:lnR w="4763" cap="flat" cmpd="sng" algn="ctr">
                      <a:solidFill>
                        <a:srgbClr val="F00E01"/>
                      </a:solidFill>
                      <a:prstDash val="solid"/>
                      <a:round/>
                      <a:headEnd type="none" w="med" len="med"/>
                      <a:tailEnd type="none" w="med" len="med"/>
                    </a:lnR>
                    <a:lnT w="4763" cap="flat" cmpd="sng" algn="ctr">
                      <a:solidFill>
                        <a:srgbClr val="B0E546"/>
                      </a:solidFill>
                      <a:prstDash val="solid"/>
                      <a:round/>
                      <a:headEnd type="none" w="med" len="med"/>
                      <a:tailEnd type="none" w="med" len="med"/>
                    </a:lnT>
                    <a:lnB w="4763" cap="flat" cmpd="sng" algn="ctr">
                      <a:solidFill>
                        <a:srgbClr val="B0E246"/>
                      </a:solidFill>
                      <a:prstDash val="solid"/>
                      <a:round/>
                      <a:headEnd type="none" w="med" len="med"/>
                      <a:tailEnd type="none" w="med" len="med"/>
                    </a:lnB>
                  </a:tcPr>
                </a:tc>
                <a:extLst>
                  <a:ext uri="{0D108BD9-81ED-4DB2-BD59-A6C34878D82A}">
                    <a16:rowId xmlns:a16="http://schemas.microsoft.com/office/drawing/2014/main" val="2977300295"/>
                  </a:ext>
                </a:extLst>
              </a:tr>
              <a:tr h="672848">
                <a:tc>
                  <a:txBody>
                    <a:bodyPr/>
                    <a:lstStyle/>
                    <a:p>
                      <a:r>
                        <a:rPr lang="en-IN" sz="1200">
                          <a:effectLst/>
                          <a:latin typeface="Times New Roman" panose="02020603050405020304" pitchFamily="18" charset="0"/>
                          <a:cs typeface="Times New Roman" panose="02020603050405020304" pitchFamily="18" charset="0"/>
                        </a:rPr>
                        <a:t>Facial Recognition</a:t>
                      </a:r>
                    </a:p>
                  </a:txBody>
                  <a:tcPr marL="23394" marR="23394" marT="11697" marB="11697" anchor="ctr">
                    <a:lnL w="4763" cap="flat" cmpd="sng" algn="ctr">
                      <a:solidFill>
                        <a:srgbClr val="181301"/>
                      </a:solidFill>
                      <a:prstDash val="solid"/>
                      <a:round/>
                      <a:headEnd type="none" w="med" len="med"/>
                      <a:tailEnd type="none" w="med" len="med"/>
                    </a:lnL>
                    <a:lnR w="4763" cap="flat" cmpd="sng" algn="ctr">
                      <a:solidFill>
                        <a:srgbClr val="181301"/>
                      </a:solidFill>
                      <a:prstDash val="solid"/>
                      <a:round/>
                      <a:headEnd type="none" w="med" len="med"/>
                      <a:tailEnd type="none" w="med" len="med"/>
                    </a:lnR>
                    <a:lnT w="4763" cap="flat" cmpd="sng" algn="ctr">
                      <a:solidFill>
                        <a:srgbClr val="30E846"/>
                      </a:solidFill>
                      <a:prstDash val="solid"/>
                      <a:round/>
                      <a:headEnd type="none" w="med" len="med"/>
                      <a:tailEnd type="none" w="med" len="med"/>
                    </a:lnT>
                    <a:lnB w="4763" cap="flat" cmpd="sng" algn="ctr">
                      <a:solidFill>
                        <a:srgbClr val="30E846"/>
                      </a:solidFill>
                      <a:prstDash val="solid"/>
                      <a:round/>
                      <a:headEnd type="none" w="med" len="med"/>
                      <a:tailEnd type="none" w="med" len="med"/>
                    </a:lnB>
                  </a:tcPr>
                </a:tc>
                <a:tc>
                  <a:txBody>
                    <a:bodyPr/>
                    <a:lstStyle/>
                    <a:p>
                      <a:r>
                        <a:rPr lang="en-US" sz="1200">
                          <a:effectLst/>
                          <a:latin typeface="Times New Roman" panose="02020603050405020304" pitchFamily="18" charset="0"/>
                          <a:cs typeface="Times New Roman" panose="02020603050405020304" pitchFamily="18" charset="0"/>
                        </a:rPr>
                        <a:t>Identifies individuals based on their facial features and patterns</a:t>
                      </a:r>
                    </a:p>
                  </a:txBody>
                  <a:tcPr marL="23394" marR="23394" marT="11697" marB="11697" anchor="ctr">
                    <a:lnL w="4763" cap="flat" cmpd="sng" algn="ctr">
                      <a:solidFill>
                        <a:srgbClr val="181301"/>
                      </a:solidFill>
                      <a:prstDash val="solid"/>
                      <a:round/>
                      <a:headEnd type="none" w="med" len="med"/>
                      <a:tailEnd type="none" w="med" len="med"/>
                    </a:lnL>
                    <a:lnR w="4763" cap="flat" cmpd="sng" algn="ctr">
                      <a:solidFill>
                        <a:srgbClr val="181301"/>
                      </a:solidFill>
                      <a:prstDash val="solid"/>
                      <a:round/>
                      <a:headEnd type="none" w="med" len="med"/>
                      <a:tailEnd type="none" w="med" len="med"/>
                    </a:lnR>
                    <a:lnT w="4763" cap="flat" cmpd="sng" algn="ctr">
                      <a:solidFill>
                        <a:srgbClr val="F0E946"/>
                      </a:solidFill>
                      <a:prstDash val="solid"/>
                      <a:round/>
                      <a:headEnd type="none" w="med" len="med"/>
                      <a:tailEnd type="none" w="med" len="med"/>
                    </a:lnT>
                    <a:lnB w="4763" cap="flat" cmpd="sng" algn="ctr">
                      <a:solidFill>
                        <a:srgbClr val="B0E946"/>
                      </a:solidFill>
                      <a:prstDash val="solid"/>
                      <a:round/>
                      <a:headEnd type="none" w="med" len="med"/>
                      <a:tailEnd type="none" w="med" len="med"/>
                    </a:lnB>
                  </a:tcPr>
                </a:tc>
                <a:tc>
                  <a:txBody>
                    <a:bodyPr/>
                    <a:lstStyle/>
                    <a:p>
                      <a:r>
                        <a:rPr lang="en-US" sz="1200">
                          <a:effectLst/>
                          <a:latin typeface="Times New Roman" panose="02020603050405020304" pitchFamily="18" charset="0"/>
                          <a:cs typeface="Times New Roman" panose="02020603050405020304" pitchFamily="18" charset="0"/>
                        </a:rPr>
                        <a:t>Non-intrusive, contactless, can work in the background</a:t>
                      </a:r>
                    </a:p>
                  </a:txBody>
                  <a:tcPr marL="23394" marR="23394" marT="11697" marB="11697" anchor="ctr">
                    <a:lnL w="4763" cap="flat" cmpd="sng" algn="ctr">
                      <a:solidFill>
                        <a:srgbClr val="181301"/>
                      </a:solidFill>
                      <a:prstDash val="solid"/>
                      <a:round/>
                      <a:headEnd type="none" w="med" len="med"/>
                      <a:tailEnd type="none" w="med" len="med"/>
                    </a:lnL>
                    <a:lnR w="4763" cap="flat" cmpd="sng" algn="ctr">
                      <a:solidFill>
                        <a:srgbClr val="181301"/>
                      </a:solidFill>
                      <a:prstDash val="solid"/>
                      <a:round/>
                      <a:headEnd type="none" w="med" len="med"/>
                      <a:tailEnd type="none" w="med" len="med"/>
                    </a:lnR>
                    <a:lnT w="4763" cap="flat" cmpd="sng" algn="ctr">
                      <a:solidFill>
                        <a:srgbClr val="B0E246"/>
                      </a:solidFill>
                      <a:prstDash val="solid"/>
                      <a:round/>
                      <a:headEnd type="none" w="med" len="med"/>
                      <a:tailEnd type="none" w="med" len="med"/>
                    </a:lnT>
                    <a:lnB w="4763" cap="flat" cmpd="sng" algn="ctr">
                      <a:solidFill>
                        <a:srgbClr val="B0E746"/>
                      </a:solidFill>
                      <a:prstDash val="solid"/>
                      <a:round/>
                      <a:headEnd type="none" w="med" len="med"/>
                      <a:tailEnd type="none" w="med" len="med"/>
                    </a:lnB>
                  </a:tcPr>
                </a:tc>
                <a:tc>
                  <a:txBody>
                    <a:bodyPr/>
                    <a:lstStyle/>
                    <a:p>
                      <a:r>
                        <a:rPr lang="en-US" sz="1200">
                          <a:effectLst/>
                          <a:latin typeface="Times New Roman" panose="02020603050405020304" pitchFamily="18" charset="0"/>
                          <a:cs typeface="Times New Roman" panose="02020603050405020304" pitchFamily="18" charset="0"/>
                        </a:rPr>
                        <a:t>Affected by lighting conditions, angles, occlusions, privacy concerns</a:t>
                      </a:r>
                    </a:p>
                  </a:txBody>
                  <a:tcPr marL="23394" marR="23394" marT="11697" marB="11697" anchor="ctr">
                    <a:lnL w="4763" cap="flat" cmpd="sng" algn="ctr">
                      <a:solidFill>
                        <a:srgbClr val="181301"/>
                      </a:solidFill>
                      <a:prstDash val="solid"/>
                      <a:round/>
                      <a:headEnd type="none" w="med" len="med"/>
                      <a:tailEnd type="none" w="med" len="med"/>
                    </a:lnL>
                    <a:lnR w="4763" cap="flat" cmpd="sng" algn="ctr">
                      <a:solidFill>
                        <a:srgbClr val="181301"/>
                      </a:solidFill>
                      <a:prstDash val="solid"/>
                      <a:round/>
                      <a:headEnd type="none" w="med" len="med"/>
                      <a:tailEnd type="none" w="med" len="med"/>
                    </a:lnR>
                    <a:lnT w="4763" cap="flat" cmpd="sng" algn="ctr">
                      <a:solidFill>
                        <a:srgbClr val="F0E346"/>
                      </a:solidFill>
                      <a:prstDash val="solid"/>
                      <a:round/>
                      <a:headEnd type="none" w="med" len="med"/>
                      <a:tailEnd type="none" w="med" len="med"/>
                    </a:lnT>
                    <a:lnB w="4763" cap="flat" cmpd="sng" algn="ctr">
                      <a:solidFill>
                        <a:srgbClr val="70E446"/>
                      </a:solidFill>
                      <a:prstDash val="solid"/>
                      <a:round/>
                      <a:headEnd type="none" w="med" len="med"/>
                      <a:tailEnd type="none" w="med" len="med"/>
                    </a:lnB>
                  </a:tcPr>
                </a:tc>
                <a:tc>
                  <a:txBody>
                    <a:bodyPr/>
                    <a:lstStyle/>
                    <a:p>
                      <a:r>
                        <a:rPr lang="en-IN" sz="1200">
                          <a:effectLst/>
                          <a:latin typeface="Times New Roman" panose="02020603050405020304" pitchFamily="18" charset="0"/>
                          <a:cs typeface="Times New Roman" panose="02020603050405020304" pitchFamily="18" charset="0"/>
                        </a:rPr>
                        <a:t>Surveillance systems, access control, user identification in smart environments</a:t>
                      </a:r>
                    </a:p>
                  </a:txBody>
                  <a:tcPr marL="23394" marR="23394" marT="11697" marB="11697" anchor="ctr">
                    <a:lnL w="4763" cap="flat" cmpd="sng" algn="ctr">
                      <a:solidFill>
                        <a:srgbClr val="181301"/>
                      </a:solidFill>
                      <a:prstDash val="solid"/>
                      <a:round/>
                      <a:headEnd type="none" w="med" len="med"/>
                      <a:tailEnd type="none" w="med" len="med"/>
                    </a:lnL>
                    <a:lnR w="4763" cap="flat" cmpd="sng" algn="ctr">
                      <a:solidFill>
                        <a:srgbClr val="181301"/>
                      </a:solidFill>
                      <a:prstDash val="solid"/>
                      <a:round/>
                      <a:headEnd type="none" w="med" len="med"/>
                      <a:tailEnd type="none" w="med" len="med"/>
                    </a:lnR>
                    <a:lnT w="4763" cap="flat" cmpd="sng" algn="ctr">
                      <a:solidFill>
                        <a:srgbClr val="B0E246"/>
                      </a:solidFill>
                      <a:prstDash val="solid"/>
                      <a:round/>
                      <a:headEnd type="none" w="med" len="med"/>
                      <a:tailEnd type="none" w="med" len="med"/>
                    </a:lnT>
                    <a:lnB w="4763" cap="flat" cmpd="sng" algn="ctr">
                      <a:solidFill>
                        <a:srgbClr val="B0E746"/>
                      </a:solidFill>
                      <a:prstDash val="solid"/>
                      <a:round/>
                      <a:headEnd type="none" w="med" len="med"/>
                      <a:tailEnd type="none" w="med" len="med"/>
                    </a:lnB>
                  </a:tcPr>
                </a:tc>
                <a:extLst>
                  <a:ext uri="{0D108BD9-81ED-4DB2-BD59-A6C34878D82A}">
                    <a16:rowId xmlns:a16="http://schemas.microsoft.com/office/drawing/2014/main" val="3969462287"/>
                  </a:ext>
                </a:extLst>
              </a:tr>
              <a:tr h="672848">
                <a:tc>
                  <a:txBody>
                    <a:bodyPr/>
                    <a:lstStyle/>
                    <a:p>
                      <a:r>
                        <a:rPr lang="en-IN" sz="1200">
                          <a:effectLst/>
                          <a:latin typeface="Times New Roman" panose="02020603050405020304" pitchFamily="18" charset="0"/>
                          <a:cs typeface="Times New Roman" panose="02020603050405020304" pitchFamily="18" charset="0"/>
                        </a:rPr>
                        <a:t>Iris Recognition</a:t>
                      </a:r>
                    </a:p>
                  </a:txBody>
                  <a:tcPr marL="23394" marR="23394" marT="11697" marB="11697" anchor="ctr">
                    <a:lnL w="4763" cap="flat" cmpd="sng" algn="ctr">
                      <a:solidFill>
                        <a:srgbClr val="280F01"/>
                      </a:solidFill>
                      <a:prstDash val="solid"/>
                      <a:round/>
                      <a:headEnd type="none" w="med" len="med"/>
                      <a:tailEnd type="none" w="med" len="med"/>
                    </a:lnL>
                    <a:lnR w="4763" cap="flat" cmpd="sng" algn="ctr">
                      <a:solidFill>
                        <a:srgbClr val="280F01"/>
                      </a:solidFill>
                      <a:prstDash val="solid"/>
                      <a:round/>
                      <a:headEnd type="none" w="med" len="med"/>
                      <a:tailEnd type="none" w="med" len="med"/>
                    </a:lnR>
                    <a:lnT w="4763" cap="flat" cmpd="sng" algn="ctr">
                      <a:solidFill>
                        <a:srgbClr val="30E846"/>
                      </a:solidFill>
                      <a:prstDash val="solid"/>
                      <a:round/>
                      <a:headEnd type="none" w="med" len="med"/>
                      <a:tailEnd type="none" w="med" len="med"/>
                    </a:lnT>
                    <a:lnB w="4763" cap="flat" cmpd="sng" algn="ctr">
                      <a:solidFill>
                        <a:srgbClr val="30E646"/>
                      </a:solidFill>
                      <a:prstDash val="solid"/>
                      <a:round/>
                      <a:headEnd type="none" w="med" len="med"/>
                      <a:tailEnd type="none" w="med" len="med"/>
                    </a:lnB>
                  </a:tcPr>
                </a:tc>
                <a:tc>
                  <a:txBody>
                    <a:bodyPr/>
                    <a:lstStyle/>
                    <a:p>
                      <a:r>
                        <a:rPr lang="en-US" sz="1200">
                          <a:effectLst/>
                          <a:latin typeface="Times New Roman" panose="02020603050405020304" pitchFamily="18" charset="0"/>
                          <a:cs typeface="Times New Roman" panose="02020603050405020304" pitchFamily="18" charset="0"/>
                        </a:rPr>
                        <a:t>Analyzes the unique patterns of the iris (colored part of the eye)</a:t>
                      </a:r>
                    </a:p>
                  </a:txBody>
                  <a:tcPr marL="23394" marR="23394" marT="11697" marB="11697" anchor="ctr">
                    <a:lnL w="4763" cap="flat" cmpd="sng" algn="ctr">
                      <a:solidFill>
                        <a:srgbClr val="280F01"/>
                      </a:solidFill>
                      <a:prstDash val="solid"/>
                      <a:round/>
                      <a:headEnd type="none" w="med" len="med"/>
                      <a:tailEnd type="none" w="med" len="med"/>
                    </a:lnL>
                    <a:lnR w="4763" cap="flat" cmpd="sng" algn="ctr">
                      <a:solidFill>
                        <a:srgbClr val="280F01"/>
                      </a:solidFill>
                      <a:prstDash val="solid"/>
                      <a:round/>
                      <a:headEnd type="none" w="med" len="med"/>
                      <a:tailEnd type="none" w="med" len="med"/>
                    </a:lnR>
                    <a:lnT w="4763" cap="flat" cmpd="sng" algn="ctr">
                      <a:solidFill>
                        <a:srgbClr val="B0E946"/>
                      </a:solidFill>
                      <a:prstDash val="solid"/>
                      <a:round/>
                      <a:headEnd type="none" w="med" len="med"/>
                      <a:tailEnd type="none" w="med" len="med"/>
                    </a:lnT>
                    <a:lnB w="4763" cap="flat" cmpd="sng" algn="ctr">
                      <a:solidFill>
                        <a:srgbClr val="B0E546"/>
                      </a:solidFill>
                      <a:prstDash val="solid"/>
                      <a:round/>
                      <a:headEnd type="none" w="med" len="med"/>
                      <a:tailEnd type="none" w="med" len="med"/>
                    </a:lnB>
                  </a:tcPr>
                </a:tc>
                <a:tc>
                  <a:txBody>
                    <a:bodyPr/>
                    <a:lstStyle/>
                    <a:p>
                      <a:r>
                        <a:rPr lang="en-US" sz="1200">
                          <a:effectLst/>
                          <a:latin typeface="Times New Roman" panose="02020603050405020304" pitchFamily="18" charset="0"/>
                          <a:cs typeface="Times New Roman" panose="02020603050405020304" pitchFamily="18" charset="0"/>
                        </a:rPr>
                        <a:t>Highly accurate, stable over time, difficult to spoof</a:t>
                      </a:r>
                    </a:p>
                  </a:txBody>
                  <a:tcPr marL="23394" marR="23394" marT="11697" marB="11697" anchor="ctr">
                    <a:lnL w="4763" cap="flat" cmpd="sng" algn="ctr">
                      <a:solidFill>
                        <a:srgbClr val="280F01"/>
                      </a:solidFill>
                      <a:prstDash val="solid"/>
                      <a:round/>
                      <a:headEnd type="none" w="med" len="med"/>
                      <a:tailEnd type="none" w="med" len="med"/>
                    </a:lnL>
                    <a:lnR w="4763" cap="flat" cmpd="sng" algn="ctr">
                      <a:solidFill>
                        <a:srgbClr val="280F01"/>
                      </a:solidFill>
                      <a:prstDash val="solid"/>
                      <a:round/>
                      <a:headEnd type="none" w="med" len="med"/>
                      <a:tailEnd type="none" w="med" len="med"/>
                    </a:lnR>
                    <a:lnT w="4763" cap="flat" cmpd="sng" algn="ctr">
                      <a:solidFill>
                        <a:srgbClr val="B0E746"/>
                      </a:solidFill>
                      <a:prstDash val="solid"/>
                      <a:round/>
                      <a:headEnd type="none" w="med" len="med"/>
                      <a:tailEnd type="none" w="med" len="med"/>
                    </a:lnT>
                    <a:lnB w="4763" cap="flat" cmpd="sng" algn="ctr">
                      <a:solidFill>
                        <a:srgbClr val="30E346"/>
                      </a:solidFill>
                      <a:prstDash val="solid"/>
                      <a:round/>
                      <a:headEnd type="none" w="med" len="med"/>
                      <a:tailEnd type="none" w="med" len="med"/>
                    </a:lnB>
                  </a:tcPr>
                </a:tc>
                <a:tc>
                  <a:txBody>
                    <a:bodyPr/>
                    <a:lstStyle/>
                    <a:p>
                      <a:r>
                        <a:rPr lang="en-US" sz="1200">
                          <a:effectLst/>
                          <a:latin typeface="Times New Roman" panose="02020603050405020304" pitchFamily="18" charset="0"/>
                          <a:cs typeface="Times New Roman" panose="02020603050405020304" pitchFamily="18" charset="0"/>
                        </a:rPr>
                        <a:t>Requires high-quality image capture, user cooperation, privacy concerns</a:t>
                      </a:r>
                    </a:p>
                  </a:txBody>
                  <a:tcPr marL="23394" marR="23394" marT="11697" marB="11697" anchor="ctr">
                    <a:lnL w="4763" cap="flat" cmpd="sng" algn="ctr">
                      <a:solidFill>
                        <a:srgbClr val="280F01"/>
                      </a:solidFill>
                      <a:prstDash val="solid"/>
                      <a:round/>
                      <a:headEnd type="none" w="med" len="med"/>
                      <a:tailEnd type="none" w="med" len="med"/>
                    </a:lnL>
                    <a:lnR w="4763" cap="flat" cmpd="sng" algn="ctr">
                      <a:solidFill>
                        <a:srgbClr val="280F01"/>
                      </a:solidFill>
                      <a:prstDash val="solid"/>
                      <a:round/>
                      <a:headEnd type="none" w="med" len="med"/>
                      <a:tailEnd type="none" w="med" len="med"/>
                    </a:lnR>
                    <a:lnT w="4763" cap="flat" cmpd="sng" algn="ctr">
                      <a:solidFill>
                        <a:srgbClr val="70E446"/>
                      </a:solidFill>
                      <a:prstDash val="solid"/>
                      <a:round/>
                      <a:headEnd type="none" w="med" len="med"/>
                      <a:tailEnd type="none" w="med" len="med"/>
                    </a:lnT>
                    <a:lnB w="4763" cap="flat" cmpd="sng" algn="ctr">
                      <a:solidFill>
                        <a:srgbClr val="B0E846"/>
                      </a:solidFill>
                      <a:prstDash val="solid"/>
                      <a:round/>
                      <a:headEnd type="none" w="med" len="med"/>
                      <a:tailEnd type="none" w="med" len="med"/>
                    </a:lnB>
                  </a:tcPr>
                </a:tc>
                <a:tc>
                  <a:txBody>
                    <a:bodyPr/>
                    <a:lstStyle/>
                    <a:p>
                      <a:r>
                        <a:rPr lang="en-US" sz="1200">
                          <a:effectLst/>
                          <a:latin typeface="Times New Roman" panose="02020603050405020304" pitchFamily="18" charset="0"/>
                          <a:cs typeface="Times New Roman" panose="02020603050405020304" pitchFamily="18" charset="0"/>
                        </a:rPr>
                        <a:t>High-security access control, border control, financial transactions</a:t>
                      </a:r>
                    </a:p>
                  </a:txBody>
                  <a:tcPr marL="23394" marR="23394" marT="11697" marB="11697" anchor="ctr">
                    <a:lnL w="4763" cap="flat" cmpd="sng" algn="ctr">
                      <a:solidFill>
                        <a:srgbClr val="280F01"/>
                      </a:solidFill>
                      <a:prstDash val="solid"/>
                      <a:round/>
                      <a:headEnd type="none" w="med" len="med"/>
                      <a:tailEnd type="none" w="med" len="med"/>
                    </a:lnL>
                    <a:lnR w="4763" cap="flat" cmpd="sng" algn="ctr">
                      <a:solidFill>
                        <a:srgbClr val="280F01"/>
                      </a:solidFill>
                      <a:prstDash val="solid"/>
                      <a:round/>
                      <a:headEnd type="none" w="med" len="med"/>
                      <a:tailEnd type="none" w="med" len="med"/>
                    </a:lnR>
                    <a:lnT w="4763" cap="flat" cmpd="sng" algn="ctr">
                      <a:solidFill>
                        <a:srgbClr val="B0E746"/>
                      </a:solidFill>
                      <a:prstDash val="solid"/>
                      <a:round/>
                      <a:headEnd type="none" w="med" len="med"/>
                      <a:tailEnd type="none" w="med" len="med"/>
                    </a:lnT>
                    <a:lnB w="4763" cap="flat" cmpd="sng" algn="ctr">
                      <a:solidFill>
                        <a:srgbClr val="B0E846"/>
                      </a:solidFill>
                      <a:prstDash val="solid"/>
                      <a:round/>
                      <a:headEnd type="none" w="med" len="med"/>
                      <a:tailEnd type="none" w="med" len="med"/>
                    </a:lnB>
                  </a:tcPr>
                </a:tc>
                <a:extLst>
                  <a:ext uri="{0D108BD9-81ED-4DB2-BD59-A6C34878D82A}">
                    <a16:rowId xmlns:a16="http://schemas.microsoft.com/office/drawing/2014/main" val="450095363"/>
                  </a:ext>
                </a:extLst>
              </a:tr>
              <a:tr h="764601">
                <a:tc>
                  <a:txBody>
                    <a:bodyPr/>
                    <a:lstStyle/>
                    <a:p>
                      <a:r>
                        <a:rPr lang="en-IN" sz="1200">
                          <a:effectLst/>
                          <a:latin typeface="Times New Roman" panose="02020603050405020304" pitchFamily="18" charset="0"/>
                          <a:cs typeface="Times New Roman" panose="02020603050405020304" pitchFamily="18" charset="0"/>
                        </a:rPr>
                        <a:t>Voice Recognition</a:t>
                      </a:r>
                    </a:p>
                  </a:txBody>
                  <a:tcPr marL="23394" marR="23394" marT="11697" marB="11697" anchor="ctr">
                    <a:lnL w="4763" cap="flat" cmpd="sng" algn="ctr">
                      <a:solidFill>
                        <a:srgbClr val="701201"/>
                      </a:solidFill>
                      <a:prstDash val="solid"/>
                      <a:round/>
                      <a:headEnd type="none" w="med" len="med"/>
                      <a:tailEnd type="none" w="med" len="med"/>
                    </a:lnL>
                    <a:lnR w="4763" cap="flat" cmpd="sng" algn="ctr">
                      <a:solidFill>
                        <a:srgbClr val="701201"/>
                      </a:solidFill>
                      <a:prstDash val="solid"/>
                      <a:round/>
                      <a:headEnd type="none" w="med" len="med"/>
                      <a:tailEnd type="none" w="med" len="med"/>
                    </a:lnR>
                    <a:lnT w="4763" cap="flat" cmpd="sng" algn="ctr">
                      <a:solidFill>
                        <a:srgbClr val="30E646"/>
                      </a:solidFill>
                      <a:prstDash val="solid"/>
                      <a:round/>
                      <a:headEnd type="none" w="med" len="med"/>
                      <a:tailEnd type="none" w="med" len="med"/>
                    </a:lnT>
                    <a:lnB w="4763" cap="flat" cmpd="sng" algn="ctr">
                      <a:solidFill>
                        <a:srgbClr val="B0E746"/>
                      </a:solidFill>
                      <a:prstDash val="solid"/>
                      <a:round/>
                      <a:headEnd type="none" w="med" len="med"/>
                      <a:tailEnd type="none" w="med" len="med"/>
                    </a:lnB>
                  </a:tcPr>
                </a:tc>
                <a:tc>
                  <a:txBody>
                    <a:bodyPr/>
                    <a:lstStyle/>
                    <a:p>
                      <a:r>
                        <a:rPr lang="en-US" sz="1200">
                          <a:effectLst/>
                          <a:latin typeface="Times New Roman" panose="02020603050405020304" pitchFamily="18" charset="0"/>
                          <a:cs typeface="Times New Roman" panose="02020603050405020304" pitchFamily="18" charset="0"/>
                        </a:rPr>
                        <a:t>Analyzes the unique characteristics of an individual's voice</a:t>
                      </a:r>
                    </a:p>
                  </a:txBody>
                  <a:tcPr marL="23394" marR="23394" marT="11697" marB="11697" anchor="ctr">
                    <a:lnL w="4763" cap="flat" cmpd="sng" algn="ctr">
                      <a:solidFill>
                        <a:srgbClr val="701201"/>
                      </a:solidFill>
                      <a:prstDash val="solid"/>
                      <a:round/>
                      <a:headEnd type="none" w="med" len="med"/>
                      <a:tailEnd type="none" w="med" len="med"/>
                    </a:lnL>
                    <a:lnR w="4763" cap="flat" cmpd="sng" algn="ctr">
                      <a:solidFill>
                        <a:srgbClr val="701201"/>
                      </a:solidFill>
                      <a:prstDash val="solid"/>
                      <a:round/>
                      <a:headEnd type="none" w="med" len="med"/>
                      <a:tailEnd type="none" w="med" len="med"/>
                    </a:lnR>
                    <a:lnT w="4763" cap="flat" cmpd="sng" algn="ctr">
                      <a:solidFill>
                        <a:srgbClr val="B0E546"/>
                      </a:solidFill>
                      <a:prstDash val="solid"/>
                      <a:round/>
                      <a:headEnd type="none" w="med" len="med"/>
                      <a:tailEnd type="none" w="med" len="med"/>
                    </a:lnT>
                    <a:lnB w="4763" cap="flat" cmpd="sng" algn="ctr">
                      <a:solidFill>
                        <a:srgbClr val="F0E446"/>
                      </a:solidFill>
                      <a:prstDash val="solid"/>
                      <a:round/>
                      <a:headEnd type="none" w="med" len="med"/>
                      <a:tailEnd type="none" w="med" len="med"/>
                    </a:lnB>
                  </a:tcPr>
                </a:tc>
                <a:tc>
                  <a:txBody>
                    <a:bodyPr/>
                    <a:lstStyle/>
                    <a:p>
                      <a:r>
                        <a:rPr lang="en-US" sz="1200">
                          <a:effectLst/>
                          <a:latin typeface="Times New Roman" panose="02020603050405020304" pitchFamily="18" charset="0"/>
                          <a:cs typeface="Times New Roman" panose="02020603050405020304" pitchFamily="18" charset="0"/>
                        </a:rPr>
                        <a:t>Non-intrusive, can work remotely, natural user interface</a:t>
                      </a:r>
                    </a:p>
                  </a:txBody>
                  <a:tcPr marL="23394" marR="23394" marT="11697" marB="11697" anchor="ctr">
                    <a:lnL w="4763" cap="flat" cmpd="sng" algn="ctr">
                      <a:solidFill>
                        <a:srgbClr val="701201"/>
                      </a:solidFill>
                      <a:prstDash val="solid"/>
                      <a:round/>
                      <a:headEnd type="none" w="med" len="med"/>
                      <a:tailEnd type="none" w="med" len="med"/>
                    </a:lnL>
                    <a:lnR w="4763" cap="flat" cmpd="sng" algn="ctr">
                      <a:solidFill>
                        <a:srgbClr val="701201"/>
                      </a:solidFill>
                      <a:prstDash val="solid"/>
                      <a:round/>
                      <a:headEnd type="none" w="med" len="med"/>
                      <a:tailEnd type="none" w="med" len="med"/>
                    </a:lnR>
                    <a:lnT w="4763" cap="flat" cmpd="sng" algn="ctr">
                      <a:solidFill>
                        <a:srgbClr val="30E346"/>
                      </a:solidFill>
                      <a:prstDash val="solid"/>
                      <a:round/>
                      <a:headEnd type="none" w="med" len="med"/>
                      <a:tailEnd type="none" w="med" len="med"/>
                    </a:lnT>
                    <a:lnB w="4763" cap="flat" cmpd="sng" algn="ctr">
                      <a:solidFill>
                        <a:srgbClr val="B0E246"/>
                      </a:solidFill>
                      <a:prstDash val="solid"/>
                      <a:round/>
                      <a:headEnd type="none" w="med" len="med"/>
                      <a:tailEnd type="none" w="med" len="med"/>
                    </a:lnB>
                  </a:tcPr>
                </a:tc>
                <a:tc>
                  <a:txBody>
                    <a:bodyPr/>
                    <a:lstStyle/>
                    <a:p>
                      <a:r>
                        <a:rPr lang="en-US" sz="1200">
                          <a:effectLst/>
                          <a:latin typeface="Times New Roman" panose="02020603050405020304" pitchFamily="18" charset="0"/>
                          <a:cs typeface="Times New Roman" panose="02020603050405020304" pitchFamily="18" charset="0"/>
                        </a:rPr>
                        <a:t>Affected by background noise, voice changes, limited accuracy</a:t>
                      </a:r>
                    </a:p>
                  </a:txBody>
                  <a:tcPr marL="23394" marR="23394" marT="11697" marB="11697" anchor="ctr">
                    <a:lnL w="4763" cap="flat" cmpd="sng" algn="ctr">
                      <a:solidFill>
                        <a:srgbClr val="701201"/>
                      </a:solidFill>
                      <a:prstDash val="solid"/>
                      <a:round/>
                      <a:headEnd type="none" w="med" len="med"/>
                      <a:tailEnd type="none" w="med" len="med"/>
                    </a:lnL>
                    <a:lnR w="4763" cap="flat" cmpd="sng" algn="ctr">
                      <a:solidFill>
                        <a:srgbClr val="701201"/>
                      </a:solidFill>
                      <a:prstDash val="solid"/>
                      <a:round/>
                      <a:headEnd type="none" w="med" len="med"/>
                      <a:tailEnd type="none" w="med" len="med"/>
                    </a:lnR>
                    <a:lnT w="4763" cap="flat" cmpd="sng" algn="ctr">
                      <a:solidFill>
                        <a:srgbClr val="B0E846"/>
                      </a:solidFill>
                      <a:prstDash val="solid"/>
                      <a:round/>
                      <a:headEnd type="none" w="med" len="med"/>
                      <a:tailEnd type="none" w="med" len="med"/>
                    </a:lnT>
                    <a:lnB w="4763" cap="flat" cmpd="sng" algn="ctr">
                      <a:solidFill>
                        <a:srgbClr val="B0E546"/>
                      </a:solidFill>
                      <a:prstDash val="solid"/>
                      <a:round/>
                      <a:headEnd type="none" w="med" len="med"/>
                      <a:tailEnd type="none" w="med" len="med"/>
                    </a:lnB>
                  </a:tcPr>
                </a:tc>
                <a:tc>
                  <a:txBody>
                    <a:bodyPr/>
                    <a:lstStyle/>
                    <a:p>
                      <a:r>
                        <a:rPr lang="en-US" sz="1200">
                          <a:effectLst/>
                          <a:latin typeface="Times New Roman" panose="02020603050405020304" pitchFamily="18" charset="0"/>
                          <a:cs typeface="Times New Roman" panose="02020603050405020304" pitchFamily="18" charset="0"/>
                        </a:rPr>
                        <a:t>Voice-controlled smart home systems, virtual assistants, authentication in IoT devices</a:t>
                      </a:r>
                    </a:p>
                  </a:txBody>
                  <a:tcPr marL="23394" marR="23394" marT="11697" marB="11697" anchor="ctr">
                    <a:lnL w="4763" cap="flat" cmpd="sng" algn="ctr">
                      <a:solidFill>
                        <a:srgbClr val="701201"/>
                      </a:solidFill>
                      <a:prstDash val="solid"/>
                      <a:round/>
                      <a:headEnd type="none" w="med" len="med"/>
                      <a:tailEnd type="none" w="med" len="med"/>
                    </a:lnL>
                    <a:lnR w="4763" cap="flat" cmpd="sng" algn="ctr">
                      <a:solidFill>
                        <a:srgbClr val="701201"/>
                      </a:solidFill>
                      <a:prstDash val="solid"/>
                      <a:round/>
                      <a:headEnd type="none" w="med" len="med"/>
                      <a:tailEnd type="none" w="med" len="med"/>
                    </a:lnR>
                    <a:lnT w="4763" cap="flat" cmpd="sng" algn="ctr">
                      <a:solidFill>
                        <a:srgbClr val="B0E846"/>
                      </a:solidFill>
                      <a:prstDash val="solid"/>
                      <a:round/>
                      <a:headEnd type="none" w="med" len="med"/>
                      <a:tailEnd type="none" w="med" len="med"/>
                    </a:lnT>
                    <a:lnB w="4763" cap="flat" cmpd="sng" algn="ctr">
                      <a:solidFill>
                        <a:srgbClr val="B0E546"/>
                      </a:solidFill>
                      <a:prstDash val="solid"/>
                      <a:round/>
                      <a:headEnd type="none" w="med" len="med"/>
                      <a:tailEnd type="none" w="med" len="med"/>
                    </a:lnB>
                  </a:tcPr>
                </a:tc>
                <a:extLst>
                  <a:ext uri="{0D108BD9-81ED-4DB2-BD59-A6C34878D82A}">
                    <a16:rowId xmlns:a16="http://schemas.microsoft.com/office/drawing/2014/main" val="2081940177"/>
                  </a:ext>
                </a:extLst>
              </a:tr>
              <a:tr h="581096">
                <a:tc>
                  <a:txBody>
                    <a:bodyPr/>
                    <a:lstStyle/>
                    <a:p>
                      <a:r>
                        <a:rPr lang="en-IN" sz="1200">
                          <a:effectLst/>
                          <a:latin typeface="Times New Roman" panose="02020603050405020304" pitchFamily="18" charset="0"/>
                          <a:cs typeface="Times New Roman" panose="02020603050405020304" pitchFamily="18" charset="0"/>
                        </a:rPr>
                        <a:t>Gait Recognition</a:t>
                      </a:r>
                    </a:p>
                  </a:txBody>
                  <a:tcPr marL="23394" marR="23394" marT="11697" marB="11697" anchor="ctr">
                    <a:lnL w="4763" cap="flat" cmpd="sng" algn="ctr">
                      <a:solidFill>
                        <a:srgbClr val="081001"/>
                      </a:solidFill>
                      <a:prstDash val="solid"/>
                      <a:round/>
                      <a:headEnd type="none" w="med" len="med"/>
                      <a:tailEnd type="none" w="med" len="med"/>
                    </a:lnL>
                    <a:lnR w="4763" cap="flat" cmpd="sng" algn="ctr">
                      <a:solidFill>
                        <a:srgbClr val="081001"/>
                      </a:solidFill>
                      <a:prstDash val="solid"/>
                      <a:round/>
                      <a:headEnd type="none" w="med" len="med"/>
                      <a:tailEnd type="none" w="med" len="med"/>
                    </a:lnR>
                    <a:lnT w="4763" cap="flat" cmpd="sng" algn="ctr">
                      <a:solidFill>
                        <a:srgbClr val="B0E746"/>
                      </a:solidFill>
                      <a:prstDash val="solid"/>
                      <a:round/>
                      <a:headEnd type="none" w="med" len="med"/>
                      <a:tailEnd type="none" w="med" len="med"/>
                    </a:lnT>
                    <a:lnB w="4763" cap="flat" cmpd="sng" algn="ctr">
                      <a:solidFill>
                        <a:srgbClr val="B0E946"/>
                      </a:solidFill>
                      <a:prstDash val="solid"/>
                      <a:round/>
                      <a:headEnd type="none" w="med" len="med"/>
                      <a:tailEnd type="none" w="med" len="med"/>
                    </a:lnB>
                  </a:tcPr>
                </a:tc>
                <a:tc>
                  <a:txBody>
                    <a:bodyPr/>
                    <a:lstStyle/>
                    <a:p>
                      <a:r>
                        <a:rPr lang="en-US" sz="1200">
                          <a:effectLst/>
                          <a:latin typeface="Times New Roman" panose="02020603050405020304" pitchFamily="18" charset="0"/>
                          <a:cs typeface="Times New Roman" panose="02020603050405020304" pitchFamily="18" charset="0"/>
                        </a:rPr>
                        <a:t>Identifies individuals based on their unique walking patterns and body movements</a:t>
                      </a:r>
                    </a:p>
                  </a:txBody>
                  <a:tcPr marL="23394" marR="23394" marT="11697" marB="11697" anchor="ctr">
                    <a:lnL w="4763" cap="flat" cmpd="sng" algn="ctr">
                      <a:solidFill>
                        <a:srgbClr val="081001"/>
                      </a:solidFill>
                      <a:prstDash val="solid"/>
                      <a:round/>
                      <a:headEnd type="none" w="med" len="med"/>
                      <a:tailEnd type="none" w="med" len="med"/>
                    </a:lnL>
                    <a:lnR w="4763" cap="flat" cmpd="sng" algn="ctr">
                      <a:solidFill>
                        <a:srgbClr val="081001"/>
                      </a:solidFill>
                      <a:prstDash val="solid"/>
                      <a:round/>
                      <a:headEnd type="none" w="med" len="med"/>
                      <a:tailEnd type="none" w="med" len="med"/>
                    </a:lnR>
                    <a:lnT w="4763" cap="flat" cmpd="sng" algn="ctr">
                      <a:solidFill>
                        <a:srgbClr val="F0E446"/>
                      </a:solidFill>
                      <a:prstDash val="solid"/>
                      <a:round/>
                      <a:headEnd type="none" w="med" len="med"/>
                      <a:tailEnd type="none" w="med" len="med"/>
                    </a:lnT>
                    <a:lnB w="4763" cap="flat" cmpd="sng" algn="ctr">
                      <a:solidFill>
                        <a:srgbClr val="B0E246"/>
                      </a:solidFill>
                      <a:prstDash val="solid"/>
                      <a:round/>
                      <a:headEnd type="none" w="med" len="med"/>
                      <a:tailEnd type="none" w="med" len="med"/>
                    </a:lnB>
                  </a:tcPr>
                </a:tc>
                <a:tc>
                  <a:txBody>
                    <a:bodyPr/>
                    <a:lstStyle/>
                    <a:p>
                      <a:r>
                        <a:rPr lang="en-US" sz="1200">
                          <a:effectLst/>
                          <a:latin typeface="Times New Roman" panose="02020603050405020304" pitchFamily="18" charset="0"/>
                          <a:cs typeface="Times New Roman" panose="02020603050405020304" pitchFamily="18" charset="0"/>
                        </a:rPr>
                        <a:t>Non-intrusive, can work in the background, difficult to spoof</a:t>
                      </a:r>
                    </a:p>
                  </a:txBody>
                  <a:tcPr marL="23394" marR="23394" marT="11697" marB="11697" anchor="ctr">
                    <a:lnL w="4763" cap="flat" cmpd="sng" algn="ctr">
                      <a:solidFill>
                        <a:srgbClr val="081001"/>
                      </a:solidFill>
                      <a:prstDash val="solid"/>
                      <a:round/>
                      <a:headEnd type="none" w="med" len="med"/>
                      <a:tailEnd type="none" w="med" len="med"/>
                    </a:lnL>
                    <a:lnR w="4763" cap="flat" cmpd="sng" algn="ctr">
                      <a:solidFill>
                        <a:srgbClr val="081001"/>
                      </a:solidFill>
                      <a:prstDash val="solid"/>
                      <a:round/>
                      <a:headEnd type="none" w="med" len="med"/>
                      <a:tailEnd type="none" w="med" len="med"/>
                    </a:lnR>
                    <a:lnT w="4763" cap="flat" cmpd="sng" algn="ctr">
                      <a:solidFill>
                        <a:srgbClr val="B0E246"/>
                      </a:solidFill>
                      <a:prstDash val="solid"/>
                      <a:round/>
                      <a:headEnd type="none" w="med" len="med"/>
                      <a:tailEnd type="none" w="med" len="med"/>
                    </a:lnT>
                    <a:lnB w="4763" cap="flat" cmpd="sng" algn="ctr">
                      <a:solidFill>
                        <a:srgbClr val="B0E246"/>
                      </a:solidFill>
                      <a:prstDash val="solid"/>
                      <a:round/>
                      <a:headEnd type="none" w="med" len="med"/>
                      <a:tailEnd type="none" w="med" len="med"/>
                    </a:lnB>
                  </a:tcPr>
                </a:tc>
                <a:tc>
                  <a:txBody>
                    <a:bodyPr/>
                    <a:lstStyle/>
                    <a:p>
                      <a:r>
                        <a:rPr lang="en-US" sz="1200">
                          <a:effectLst/>
                          <a:latin typeface="Times New Roman" panose="02020603050405020304" pitchFamily="18" charset="0"/>
                          <a:cs typeface="Times New Roman" panose="02020603050405020304" pitchFamily="18" charset="0"/>
                        </a:rPr>
                        <a:t>Affected by environmental factors, clothing, carrying objects</a:t>
                      </a:r>
                    </a:p>
                  </a:txBody>
                  <a:tcPr marL="23394" marR="23394" marT="11697" marB="11697" anchor="ctr">
                    <a:lnL w="4763" cap="flat" cmpd="sng" algn="ctr">
                      <a:solidFill>
                        <a:srgbClr val="081001"/>
                      </a:solidFill>
                      <a:prstDash val="solid"/>
                      <a:round/>
                      <a:headEnd type="none" w="med" len="med"/>
                      <a:tailEnd type="none" w="med" len="med"/>
                    </a:lnL>
                    <a:lnR w="4763" cap="flat" cmpd="sng" algn="ctr">
                      <a:solidFill>
                        <a:srgbClr val="081001"/>
                      </a:solidFill>
                      <a:prstDash val="solid"/>
                      <a:round/>
                      <a:headEnd type="none" w="med" len="med"/>
                      <a:tailEnd type="none" w="med" len="med"/>
                    </a:lnR>
                    <a:lnT w="4763" cap="flat" cmpd="sng" algn="ctr">
                      <a:solidFill>
                        <a:srgbClr val="B0E546"/>
                      </a:solidFill>
                      <a:prstDash val="solid"/>
                      <a:round/>
                      <a:headEnd type="none" w="med" len="med"/>
                      <a:tailEnd type="none" w="med" len="med"/>
                    </a:lnT>
                    <a:lnB w="4763" cap="flat" cmpd="sng" algn="ctr">
                      <a:solidFill>
                        <a:srgbClr val="B0E746"/>
                      </a:solidFill>
                      <a:prstDash val="solid"/>
                      <a:round/>
                      <a:headEnd type="none" w="med" len="med"/>
                      <a:tailEnd type="none" w="med" len="med"/>
                    </a:lnB>
                  </a:tcPr>
                </a:tc>
                <a:tc>
                  <a:txBody>
                    <a:bodyPr/>
                    <a:lstStyle/>
                    <a:p>
                      <a:r>
                        <a:rPr lang="en-US" sz="1200">
                          <a:effectLst/>
                          <a:latin typeface="Times New Roman" panose="02020603050405020304" pitchFamily="18" charset="0"/>
                          <a:cs typeface="Times New Roman" panose="02020603050405020304" pitchFamily="18" charset="0"/>
                        </a:rPr>
                        <a:t>Surveillance systems, activity monitoring, smart home security</a:t>
                      </a:r>
                    </a:p>
                  </a:txBody>
                  <a:tcPr marL="23394" marR="23394" marT="11697" marB="11697" anchor="ctr">
                    <a:lnL w="4763" cap="flat" cmpd="sng" algn="ctr">
                      <a:solidFill>
                        <a:srgbClr val="081001"/>
                      </a:solidFill>
                      <a:prstDash val="solid"/>
                      <a:round/>
                      <a:headEnd type="none" w="med" len="med"/>
                      <a:tailEnd type="none" w="med" len="med"/>
                    </a:lnL>
                    <a:lnR w="4763" cap="flat" cmpd="sng" algn="ctr">
                      <a:solidFill>
                        <a:srgbClr val="081001"/>
                      </a:solidFill>
                      <a:prstDash val="solid"/>
                      <a:round/>
                      <a:headEnd type="none" w="med" len="med"/>
                      <a:tailEnd type="none" w="med" len="med"/>
                    </a:lnR>
                    <a:lnT w="4763" cap="flat" cmpd="sng" algn="ctr">
                      <a:solidFill>
                        <a:srgbClr val="B0E546"/>
                      </a:solidFill>
                      <a:prstDash val="solid"/>
                      <a:round/>
                      <a:headEnd type="none" w="med" len="med"/>
                      <a:tailEnd type="none" w="med" len="med"/>
                    </a:lnT>
                    <a:lnB w="4763" cap="flat" cmpd="sng" algn="ctr">
                      <a:solidFill>
                        <a:srgbClr val="B0E246"/>
                      </a:solidFill>
                      <a:prstDash val="solid"/>
                      <a:round/>
                      <a:headEnd type="none" w="med" len="med"/>
                      <a:tailEnd type="none" w="med" len="med"/>
                    </a:lnB>
                  </a:tcPr>
                </a:tc>
                <a:extLst>
                  <a:ext uri="{0D108BD9-81ED-4DB2-BD59-A6C34878D82A}">
                    <a16:rowId xmlns:a16="http://schemas.microsoft.com/office/drawing/2014/main" val="1764410371"/>
                  </a:ext>
                </a:extLst>
              </a:tr>
              <a:tr h="672848">
                <a:tc>
                  <a:txBody>
                    <a:bodyPr/>
                    <a:lstStyle/>
                    <a:p>
                      <a:r>
                        <a:rPr lang="en-IN" sz="1200">
                          <a:effectLst/>
                          <a:latin typeface="Times New Roman" panose="02020603050405020304" pitchFamily="18" charset="0"/>
                          <a:cs typeface="Times New Roman" panose="02020603050405020304" pitchFamily="18" charset="0"/>
                        </a:rPr>
                        <a:t>Signature Recognition</a:t>
                      </a:r>
                    </a:p>
                  </a:txBody>
                  <a:tcPr marL="23394" marR="23394" marT="11697" marB="11697" anchor="ctr">
                    <a:lnL w="4763" cap="flat" cmpd="sng" algn="ctr">
                      <a:solidFill>
                        <a:srgbClr val="600F01"/>
                      </a:solidFill>
                      <a:prstDash val="solid"/>
                      <a:round/>
                      <a:headEnd type="none" w="med" len="med"/>
                      <a:tailEnd type="none" w="med" len="med"/>
                    </a:lnL>
                    <a:lnR w="4763" cap="flat" cmpd="sng" algn="ctr">
                      <a:solidFill>
                        <a:srgbClr val="600F01"/>
                      </a:solidFill>
                      <a:prstDash val="solid"/>
                      <a:round/>
                      <a:headEnd type="none" w="med" len="med"/>
                      <a:tailEnd type="none" w="med" len="med"/>
                    </a:lnR>
                    <a:lnT w="4763" cap="flat" cmpd="sng" algn="ctr">
                      <a:solidFill>
                        <a:srgbClr val="B0E946"/>
                      </a:solidFill>
                      <a:prstDash val="solid"/>
                      <a:round/>
                      <a:headEnd type="none" w="med" len="med"/>
                      <a:tailEnd type="none" w="med" len="med"/>
                    </a:lnT>
                    <a:lnB w="4763" cap="flat" cmpd="sng" algn="ctr">
                      <a:solidFill>
                        <a:srgbClr val="B0E746"/>
                      </a:solidFill>
                      <a:prstDash val="solid"/>
                      <a:round/>
                      <a:headEnd type="none" w="med" len="med"/>
                      <a:tailEnd type="none" w="med" len="med"/>
                    </a:lnB>
                  </a:tcPr>
                </a:tc>
                <a:tc>
                  <a:txBody>
                    <a:bodyPr/>
                    <a:lstStyle/>
                    <a:p>
                      <a:r>
                        <a:rPr lang="en-US" sz="1200">
                          <a:effectLst/>
                          <a:latin typeface="Times New Roman" panose="02020603050405020304" pitchFamily="18" charset="0"/>
                          <a:cs typeface="Times New Roman" panose="02020603050405020304" pitchFamily="18" charset="0"/>
                        </a:rPr>
                        <a:t>Analyzes the unique characteristics of an individual's handwritten signature</a:t>
                      </a:r>
                    </a:p>
                  </a:txBody>
                  <a:tcPr marL="23394" marR="23394" marT="11697" marB="11697" anchor="ctr">
                    <a:lnL w="4763" cap="flat" cmpd="sng" algn="ctr">
                      <a:solidFill>
                        <a:srgbClr val="600F01"/>
                      </a:solidFill>
                      <a:prstDash val="solid"/>
                      <a:round/>
                      <a:headEnd type="none" w="med" len="med"/>
                      <a:tailEnd type="none" w="med" len="med"/>
                    </a:lnL>
                    <a:lnR w="4763" cap="flat" cmpd="sng" algn="ctr">
                      <a:solidFill>
                        <a:srgbClr val="600F01"/>
                      </a:solidFill>
                      <a:prstDash val="solid"/>
                      <a:round/>
                      <a:headEnd type="none" w="med" len="med"/>
                      <a:tailEnd type="none" w="med" len="med"/>
                    </a:lnR>
                    <a:lnT w="4763" cap="flat" cmpd="sng" algn="ctr">
                      <a:solidFill>
                        <a:srgbClr val="B0E246"/>
                      </a:solidFill>
                      <a:prstDash val="solid"/>
                      <a:round/>
                      <a:headEnd type="none" w="med" len="med"/>
                      <a:tailEnd type="none" w="med" len="med"/>
                    </a:lnT>
                    <a:lnB w="4763" cap="flat" cmpd="sng" algn="ctr">
                      <a:solidFill>
                        <a:srgbClr val="F0E546"/>
                      </a:solidFill>
                      <a:prstDash val="solid"/>
                      <a:round/>
                      <a:headEnd type="none" w="med" len="med"/>
                      <a:tailEnd type="none" w="med" len="med"/>
                    </a:lnB>
                  </a:tcPr>
                </a:tc>
                <a:tc>
                  <a:txBody>
                    <a:bodyPr/>
                    <a:lstStyle/>
                    <a:p>
                      <a:r>
                        <a:rPr lang="en-US" sz="1200">
                          <a:effectLst/>
                          <a:latin typeface="Times New Roman" panose="02020603050405020304" pitchFamily="18" charset="0"/>
                          <a:cs typeface="Times New Roman" panose="02020603050405020304" pitchFamily="18" charset="0"/>
                        </a:rPr>
                        <a:t>Simple and convenient for verification</a:t>
                      </a:r>
                    </a:p>
                  </a:txBody>
                  <a:tcPr marL="23394" marR="23394" marT="11697" marB="11697" anchor="ctr">
                    <a:lnL w="4763" cap="flat" cmpd="sng" algn="ctr">
                      <a:solidFill>
                        <a:srgbClr val="600F01"/>
                      </a:solidFill>
                      <a:prstDash val="solid"/>
                      <a:round/>
                      <a:headEnd type="none" w="med" len="med"/>
                      <a:tailEnd type="none" w="med" len="med"/>
                    </a:lnL>
                    <a:lnR w="4763" cap="flat" cmpd="sng" algn="ctr">
                      <a:solidFill>
                        <a:srgbClr val="600F01"/>
                      </a:solidFill>
                      <a:prstDash val="solid"/>
                      <a:round/>
                      <a:headEnd type="none" w="med" len="med"/>
                      <a:tailEnd type="none" w="med" len="med"/>
                    </a:lnR>
                    <a:lnT w="4763" cap="flat" cmpd="sng" algn="ctr">
                      <a:solidFill>
                        <a:srgbClr val="B0E246"/>
                      </a:solidFill>
                      <a:prstDash val="solid"/>
                      <a:round/>
                      <a:headEnd type="none" w="med" len="med"/>
                      <a:tailEnd type="none" w="med" len="med"/>
                    </a:lnT>
                    <a:lnB w="4763" cap="flat" cmpd="sng" algn="ctr">
                      <a:solidFill>
                        <a:srgbClr val="30E446"/>
                      </a:solidFill>
                      <a:prstDash val="solid"/>
                      <a:round/>
                      <a:headEnd type="none" w="med" len="med"/>
                      <a:tailEnd type="none" w="med" len="med"/>
                    </a:lnB>
                  </a:tcPr>
                </a:tc>
                <a:tc>
                  <a:txBody>
                    <a:bodyPr/>
                    <a:lstStyle/>
                    <a:p>
                      <a:r>
                        <a:rPr lang="en-US" sz="1200">
                          <a:effectLst/>
                          <a:latin typeface="Times New Roman" panose="02020603050405020304" pitchFamily="18" charset="0"/>
                          <a:cs typeface="Times New Roman" panose="02020603050405020304" pitchFamily="18" charset="0"/>
                        </a:rPr>
                        <a:t>Can be forged, affected by physical and emotional factors</a:t>
                      </a:r>
                    </a:p>
                  </a:txBody>
                  <a:tcPr marL="23394" marR="23394" marT="11697" marB="11697" anchor="ctr">
                    <a:lnL w="4763" cap="flat" cmpd="sng" algn="ctr">
                      <a:solidFill>
                        <a:srgbClr val="600F01"/>
                      </a:solidFill>
                      <a:prstDash val="solid"/>
                      <a:round/>
                      <a:headEnd type="none" w="med" len="med"/>
                      <a:tailEnd type="none" w="med" len="med"/>
                    </a:lnL>
                    <a:lnR w="4763" cap="flat" cmpd="sng" algn="ctr">
                      <a:solidFill>
                        <a:srgbClr val="600F01"/>
                      </a:solidFill>
                      <a:prstDash val="solid"/>
                      <a:round/>
                      <a:headEnd type="none" w="med" len="med"/>
                      <a:tailEnd type="none" w="med" len="med"/>
                    </a:lnR>
                    <a:lnT w="4763" cap="flat" cmpd="sng" algn="ctr">
                      <a:solidFill>
                        <a:srgbClr val="B0E746"/>
                      </a:solidFill>
                      <a:prstDash val="solid"/>
                      <a:round/>
                      <a:headEnd type="none" w="med" len="med"/>
                      <a:tailEnd type="none" w="med" len="med"/>
                    </a:lnT>
                    <a:lnB w="4763" cap="flat" cmpd="sng" algn="ctr">
                      <a:solidFill>
                        <a:srgbClr val="F0E346"/>
                      </a:solidFill>
                      <a:prstDash val="solid"/>
                      <a:round/>
                      <a:headEnd type="none" w="med" len="med"/>
                      <a:tailEnd type="none" w="med" len="med"/>
                    </a:lnB>
                  </a:tcPr>
                </a:tc>
                <a:tc>
                  <a:txBody>
                    <a:bodyPr/>
                    <a:lstStyle/>
                    <a:p>
                      <a:r>
                        <a:rPr lang="en-IN" sz="1200">
                          <a:effectLst/>
                          <a:latin typeface="Times New Roman" panose="02020603050405020304" pitchFamily="18" charset="0"/>
                          <a:cs typeface="Times New Roman" panose="02020603050405020304" pitchFamily="18" charset="0"/>
                        </a:rPr>
                        <a:t>Digital document signing, financial transactions, contract authentication</a:t>
                      </a:r>
                    </a:p>
                  </a:txBody>
                  <a:tcPr marL="23394" marR="23394" marT="11697" marB="11697" anchor="ctr">
                    <a:lnL w="4763" cap="flat" cmpd="sng" algn="ctr">
                      <a:solidFill>
                        <a:srgbClr val="600F01"/>
                      </a:solidFill>
                      <a:prstDash val="solid"/>
                      <a:round/>
                      <a:headEnd type="none" w="med" len="med"/>
                      <a:tailEnd type="none" w="med" len="med"/>
                    </a:lnL>
                    <a:lnR w="4763" cap="flat" cmpd="sng" algn="ctr">
                      <a:solidFill>
                        <a:srgbClr val="600F01"/>
                      </a:solidFill>
                      <a:prstDash val="solid"/>
                      <a:round/>
                      <a:headEnd type="none" w="med" len="med"/>
                      <a:tailEnd type="none" w="med" len="med"/>
                    </a:lnR>
                    <a:lnT w="4763" cap="flat" cmpd="sng" algn="ctr">
                      <a:solidFill>
                        <a:srgbClr val="B0E246"/>
                      </a:solidFill>
                      <a:prstDash val="solid"/>
                      <a:round/>
                      <a:headEnd type="none" w="med" len="med"/>
                      <a:tailEnd type="none" w="med" len="med"/>
                    </a:lnT>
                    <a:lnB w="4763" cap="flat" cmpd="sng" algn="ctr">
                      <a:solidFill>
                        <a:srgbClr val="30E346"/>
                      </a:solidFill>
                      <a:prstDash val="solid"/>
                      <a:round/>
                      <a:headEnd type="none" w="med" len="med"/>
                      <a:tailEnd type="none" w="med" len="med"/>
                    </a:lnB>
                  </a:tcPr>
                </a:tc>
                <a:extLst>
                  <a:ext uri="{0D108BD9-81ED-4DB2-BD59-A6C34878D82A}">
                    <a16:rowId xmlns:a16="http://schemas.microsoft.com/office/drawing/2014/main" val="1300481370"/>
                  </a:ext>
                </a:extLst>
              </a:tr>
              <a:tr h="581096">
                <a:tc>
                  <a:txBody>
                    <a:bodyPr/>
                    <a:lstStyle/>
                    <a:p>
                      <a:r>
                        <a:rPr lang="en-IN" sz="1200">
                          <a:effectLst/>
                          <a:latin typeface="Times New Roman" panose="02020603050405020304" pitchFamily="18" charset="0"/>
                          <a:cs typeface="Times New Roman" panose="02020603050405020304" pitchFamily="18" charset="0"/>
                        </a:rPr>
                        <a:t>Keystroke Dynamics</a:t>
                      </a:r>
                    </a:p>
                  </a:txBody>
                  <a:tcPr marL="23394" marR="23394" marT="11697" marB="11697" anchor="ctr">
                    <a:lnL w="4763" cap="flat" cmpd="sng" algn="ctr">
                      <a:solidFill>
                        <a:srgbClr val="081001"/>
                      </a:solidFill>
                      <a:prstDash val="solid"/>
                      <a:round/>
                      <a:headEnd type="none" w="med" len="med"/>
                      <a:tailEnd type="none" w="med" len="med"/>
                    </a:lnL>
                    <a:lnR w="4763" cap="flat" cmpd="sng" algn="ctr">
                      <a:solidFill>
                        <a:srgbClr val="081001"/>
                      </a:solidFill>
                      <a:prstDash val="solid"/>
                      <a:round/>
                      <a:headEnd type="none" w="med" len="med"/>
                      <a:tailEnd type="none" w="med" len="med"/>
                    </a:lnR>
                    <a:lnT w="4763" cap="flat" cmpd="sng" algn="ctr">
                      <a:solidFill>
                        <a:srgbClr val="B0E746"/>
                      </a:solidFill>
                      <a:prstDash val="solid"/>
                      <a:round/>
                      <a:headEnd type="none" w="med" len="med"/>
                      <a:tailEnd type="none" w="med" len="med"/>
                    </a:lnT>
                    <a:lnB w="4763" cap="flat" cmpd="sng" algn="ctr">
                      <a:solidFill>
                        <a:srgbClr val="B0E846"/>
                      </a:solidFill>
                      <a:prstDash val="solid"/>
                      <a:round/>
                      <a:headEnd type="none" w="med" len="med"/>
                      <a:tailEnd type="none" w="med" len="med"/>
                    </a:lnB>
                  </a:tcPr>
                </a:tc>
                <a:tc>
                  <a:txBody>
                    <a:bodyPr/>
                    <a:lstStyle/>
                    <a:p>
                      <a:r>
                        <a:rPr lang="en-US" sz="1200">
                          <a:effectLst/>
                          <a:latin typeface="Times New Roman" panose="02020603050405020304" pitchFamily="18" charset="0"/>
                          <a:cs typeface="Times New Roman" panose="02020603050405020304" pitchFamily="18" charset="0"/>
                        </a:rPr>
                        <a:t>Analyzes the unique typing patterns and rhythms of an individual</a:t>
                      </a:r>
                    </a:p>
                  </a:txBody>
                  <a:tcPr marL="23394" marR="23394" marT="11697" marB="11697" anchor="ctr">
                    <a:lnL w="4763" cap="flat" cmpd="sng" algn="ctr">
                      <a:solidFill>
                        <a:srgbClr val="081001"/>
                      </a:solidFill>
                      <a:prstDash val="solid"/>
                      <a:round/>
                      <a:headEnd type="none" w="med" len="med"/>
                      <a:tailEnd type="none" w="med" len="med"/>
                    </a:lnL>
                    <a:lnR w="4763" cap="flat" cmpd="sng" algn="ctr">
                      <a:solidFill>
                        <a:srgbClr val="081001"/>
                      </a:solidFill>
                      <a:prstDash val="solid"/>
                      <a:round/>
                      <a:headEnd type="none" w="med" len="med"/>
                      <a:tailEnd type="none" w="med" len="med"/>
                    </a:lnR>
                    <a:lnT w="4763" cap="flat" cmpd="sng" algn="ctr">
                      <a:solidFill>
                        <a:srgbClr val="F0E546"/>
                      </a:solidFill>
                      <a:prstDash val="solid"/>
                      <a:round/>
                      <a:headEnd type="none" w="med" len="med"/>
                      <a:tailEnd type="none" w="med" len="med"/>
                    </a:lnT>
                    <a:lnB w="4763" cap="flat" cmpd="sng" algn="ctr">
                      <a:solidFill>
                        <a:srgbClr val="B0E846"/>
                      </a:solidFill>
                      <a:prstDash val="solid"/>
                      <a:round/>
                      <a:headEnd type="none" w="med" len="med"/>
                      <a:tailEnd type="none" w="med" len="med"/>
                    </a:lnB>
                  </a:tcPr>
                </a:tc>
                <a:tc>
                  <a:txBody>
                    <a:bodyPr/>
                    <a:lstStyle/>
                    <a:p>
                      <a:r>
                        <a:rPr lang="en-US" sz="1200">
                          <a:effectLst/>
                          <a:latin typeface="Times New Roman" panose="02020603050405020304" pitchFamily="18" charset="0"/>
                          <a:cs typeface="Times New Roman" panose="02020603050405020304" pitchFamily="18" charset="0"/>
                        </a:rPr>
                        <a:t>Non-intrusive, can work in the background, low-cost</a:t>
                      </a:r>
                    </a:p>
                  </a:txBody>
                  <a:tcPr marL="23394" marR="23394" marT="11697" marB="11697" anchor="ctr">
                    <a:lnL w="4763" cap="flat" cmpd="sng" algn="ctr">
                      <a:solidFill>
                        <a:srgbClr val="081001"/>
                      </a:solidFill>
                      <a:prstDash val="solid"/>
                      <a:round/>
                      <a:headEnd type="none" w="med" len="med"/>
                      <a:tailEnd type="none" w="med" len="med"/>
                    </a:lnL>
                    <a:lnR w="4763" cap="flat" cmpd="sng" algn="ctr">
                      <a:solidFill>
                        <a:srgbClr val="081001"/>
                      </a:solidFill>
                      <a:prstDash val="solid"/>
                      <a:round/>
                      <a:headEnd type="none" w="med" len="med"/>
                      <a:tailEnd type="none" w="med" len="med"/>
                    </a:lnR>
                    <a:lnT w="4763" cap="flat" cmpd="sng" algn="ctr">
                      <a:solidFill>
                        <a:srgbClr val="30E446"/>
                      </a:solidFill>
                      <a:prstDash val="solid"/>
                      <a:round/>
                      <a:headEnd type="none" w="med" len="med"/>
                      <a:tailEnd type="none" w="med" len="med"/>
                    </a:lnT>
                    <a:lnB w="4763" cap="flat" cmpd="sng" algn="ctr">
                      <a:solidFill>
                        <a:srgbClr val="B0E546"/>
                      </a:solidFill>
                      <a:prstDash val="solid"/>
                      <a:round/>
                      <a:headEnd type="none" w="med" len="med"/>
                      <a:tailEnd type="none" w="med" len="med"/>
                    </a:lnB>
                  </a:tcPr>
                </a:tc>
                <a:tc>
                  <a:txBody>
                    <a:bodyPr/>
                    <a:lstStyle/>
                    <a:p>
                      <a:r>
                        <a:rPr lang="en-US" sz="1200">
                          <a:effectLst/>
                          <a:latin typeface="Times New Roman" panose="02020603050405020304" pitchFamily="18" charset="0"/>
                          <a:cs typeface="Times New Roman" panose="02020603050405020304" pitchFamily="18" charset="0"/>
                        </a:rPr>
                        <a:t>Limited accuracy, can be affected by physical and emotional factors</a:t>
                      </a:r>
                    </a:p>
                  </a:txBody>
                  <a:tcPr marL="23394" marR="23394" marT="11697" marB="11697" anchor="ctr">
                    <a:lnL w="4763" cap="flat" cmpd="sng" algn="ctr">
                      <a:solidFill>
                        <a:srgbClr val="081001"/>
                      </a:solidFill>
                      <a:prstDash val="solid"/>
                      <a:round/>
                      <a:headEnd type="none" w="med" len="med"/>
                      <a:tailEnd type="none" w="med" len="med"/>
                    </a:lnL>
                    <a:lnR w="4763" cap="flat" cmpd="sng" algn="ctr">
                      <a:solidFill>
                        <a:srgbClr val="081001"/>
                      </a:solidFill>
                      <a:prstDash val="solid"/>
                      <a:round/>
                      <a:headEnd type="none" w="med" len="med"/>
                      <a:tailEnd type="none" w="med" len="med"/>
                    </a:lnR>
                    <a:lnT w="4763" cap="flat" cmpd="sng" algn="ctr">
                      <a:solidFill>
                        <a:srgbClr val="F0E346"/>
                      </a:solidFill>
                      <a:prstDash val="solid"/>
                      <a:round/>
                      <a:headEnd type="none" w="med" len="med"/>
                      <a:tailEnd type="none" w="med" len="med"/>
                    </a:lnT>
                    <a:lnB w="4763" cap="flat" cmpd="sng" algn="ctr">
                      <a:solidFill>
                        <a:srgbClr val="B0E246"/>
                      </a:solidFill>
                      <a:prstDash val="solid"/>
                      <a:round/>
                      <a:headEnd type="none" w="med" len="med"/>
                      <a:tailEnd type="none" w="med" len="med"/>
                    </a:lnB>
                  </a:tcPr>
                </a:tc>
                <a:tc>
                  <a:txBody>
                    <a:bodyPr/>
                    <a:lstStyle/>
                    <a:p>
                      <a:r>
                        <a:rPr lang="en-US" sz="1200">
                          <a:effectLst/>
                          <a:latin typeface="Times New Roman" panose="02020603050405020304" pitchFamily="18" charset="0"/>
                          <a:cs typeface="Times New Roman" panose="02020603050405020304" pitchFamily="18" charset="0"/>
                        </a:rPr>
                        <a:t>Continuous authentication in computer systems, IoT device access control</a:t>
                      </a:r>
                    </a:p>
                  </a:txBody>
                  <a:tcPr marL="23394" marR="23394" marT="11697" marB="11697" anchor="ctr">
                    <a:lnL w="4763" cap="flat" cmpd="sng" algn="ctr">
                      <a:solidFill>
                        <a:srgbClr val="081001"/>
                      </a:solidFill>
                      <a:prstDash val="solid"/>
                      <a:round/>
                      <a:headEnd type="none" w="med" len="med"/>
                      <a:tailEnd type="none" w="med" len="med"/>
                    </a:lnL>
                    <a:lnR w="4763" cap="flat" cmpd="sng" algn="ctr">
                      <a:solidFill>
                        <a:srgbClr val="081001"/>
                      </a:solidFill>
                      <a:prstDash val="solid"/>
                      <a:round/>
                      <a:headEnd type="none" w="med" len="med"/>
                      <a:tailEnd type="none" w="med" len="med"/>
                    </a:lnR>
                    <a:lnT w="4763" cap="flat" cmpd="sng" algn="ctr">
                      <a:solidFill>
                        <a:srgbClr val="30E346"/>
                      </a:solidFill>
                      <a:prstDash val="solid"/>
                      <a:round/>
                      <a:headEnd type="none" w="med" len="med"/>
                      <a:tailEnd type="none" w="med" len="med"/>
                    </a:lnT>
                    <a:lnB w="4763" cap="flat" cmpd="sng" algn="ctr">
                      <a:solidFill>
                        <a:srgbClr val="70E446"/>
                      </a:solidFill>
                      <a:prstDash val="solid"/>
                      <a:round/>
                      <a:headEnd type="none" w="med" len="med"/>
                      <a:tailEnd type="none" w="med" len="med"/>
                    </a:lnB>
                  </a:tcPr>
                </a:tc>
                <a:extLst>
                  <a:ext uri="{0D108BD9-81ED-4DB2-BD59-A6C34878D82A}">
                    <a16:rowId xmlns:a16="http://schemas.microsoft.com/office/drawing/2014/main" val="4234760183"/>
                  </a:ext>
                </a:extLst>
              </a:tr>
              <a:tr h="764601">
                <a:tc>
                  <a:txBody>
                    <a:bodyPr/>
                    <a:lstStyle/>
                    <a:p>
                      <a:r>
                        <a:rPr lang="en-IN" sz="1200">
                          <a:effectLst/>
                          <a:latin typeface="Times New Roman" panose="02020603050405020304" pitchFamily="18" charset="0"/>
                          <a:cs typeface="Times New Roman" panose="02020603050405020304" pitchFamily="18" charset="0"/>
                        </a:rPr>
                        <a:t>Vein Pattern Recognition</a:t>
                      </a:r>
                    </a:p>
                  </a:txBody>
                  <a:tcPr marL="23394" marR="23394" marT="11697" marB="11697" anchor="ctr">
                    <a:lnL w="4763" cap="flat" cmpd="sng" algn="ctr">
                      <a:solidFill>
                        <a:srgbClr val="600F01"/>
                      </a:solidFill>
                      <a:prstDash val="solid"/>
                      <a:round/>
                      <a:headEnd type="none" w="med" len="med"/>
                      <a:tailEnd type="none" w="med" len="med"/>
                    </a:lnL>
                    <a:lnR w="4763" cap="flat" cmpd="sng" algn="ctr">
                      <a:solidFill>
                        <a:srgbClr val="600F01"/>
                      </a:solidFill>
                      <a:prstDash val="solid"/>
                      <a:round/>
                      <a:headEnd type="none" w="med" len="med"/>
                      <a:tailEnd type="none" w="med" len="med"/>
                    </a:lnR>
                    <a:lnT w="4763" cap="flat" cmpd="sng" algn="ctr">
                      <a:solidFill>
                        <a:srgbClr val="B0E846"/>
                      </a:solidFill>
                      <a:prstDash val="solid"/>
                      <a:round/>
                      <a:headEnd type="none" w="med" len="med"/>
                      <a:tailEnd type="none" w="med" len="med"/>
                    </a:lnT>
                    <a:lnB w="4763" cap="flat" cmpd="sng" algn="ctr">
                      <a:solidFill>
                        <a:srgbClr val="600F01"/>
                      </a:solidFill>
                      <a:prstDash val="solid"/>
                      <a:round/>
                      <a:headEnd type="none" w="med" len="med"/>
                      <a:tailEnd type="none" w="med" len="med"/>
                    </a:lnB>
                  </a:tcPr>
                </a:tc>
                <a:tc>
                  <a:txBody>
                    <a:bodyPr/>
                    <a:lstStyle/>
                    <a:p>
                      <a:r>
                        <a:rPr lang="en-US" sz="1200">
                          <a:effectLst/>
                          <a:latin typeface="Times New Roman" panose="02020603050405020304" pitchFamily="18" charset="0"/>
                          <a:cs typeface="Times New Roman" panose="02020603050405020304" pitchFamily="18" charset="0"/>
                        </a:rPr>
                        <a:t>Analyzes the unique patterns of blood veins in the palm, fingers, or other body parts</a:t>
                      </a:r>
                    </a:p>
                  </a:txBody>
                  <a:tcPr marL="23394" marR="23394" marT="11697" marB="11697" anchor="ctr">
                    <a:lnL w="4763" cap="flat" cmpd="sng" algn="ctr">
                      <a:solidFill>
                        <a:srgbClr val="600F01"/>
                      </a:solidFill>
                      <a:prstDash val="solid"/>
                      <a:round/>
                      <a:headEnd type="none" w="med" len="med"/>
                      <a:tailEnd type="none" w="med" len="med"/>
                    </a:lnL>
                    <a:lnR w="4763" cap="flat" cmpd="sng" algn="ctr">
                      <a:solidFill>
                        <a:srgbClr val="600F01"/>
                      </a:solidFill>
                      <a:prstDash val="solid"/>
                      <a:round/>
                      <a:headEnd type="none" w="med" len="med"/>
                      <a:tailEnd type="none" w="med" len="med"/>
                    </a:lnR>
                    <a:lnT w="4763" cap="flat" cmpd="sng" algn="ctr">
                      <a:solidFill>
                        <a:srgbClr val="B0E846"/>
                      </a:solidFill>
                      <a:prstDash val="solid"/>
                      <a:round/>
                      <a:headEnd type="none" w="med" len="med"/>
                      <a:tailEnd type="none" w="med" len="med"/>
                    </a:lnT>
                    <a:lnB w="4763" cap="flat" cmpd="sng" algn="ctr">
                      <a:solidFill>
                        <a:srgbClr val="600F01"/>
                      </a:solidFill>
                      <a:prstDash val="solid"/>
                      <a:round/>
                      <a:headEnd type="none" w="med" len="med"/>
                      <a:tailEnd type="none" w="med" len="med"/>
                    </a:lnB>
                  </a:tcPr>
                </a:tc>
                <a:tc>
                  <a:txBody>
                    <a:bodyPr/>
                    <a:lstStyle/>
                    <a:p>
                      <a:r>
                        <a:rPr lang="en-US" sz="1200" dirty="0">
                          <a:effectLst/>
                          <a:latin typeface="Times New Roman" panose="02020603050405020304" pitchFamily="18" charset="0"/>
                          <a:cs typeface="Times New Roman" panose="02020603050405020304" pitchFamily="18" charset="0"/>
                        </a:rPr>
                        <a:t>Highly accurate, difficult to spoof, stable over time</a:t>
                      </a:r>
                    </a:p>
                  </a:txBody>
                  <a:tcPr marL="23394" marR="23394" marT="11697" marB="11697" anchor="ctr">
                    <a:lnL w="4763" cap="flat" cmpd="sng" algn="ctr">
                      <a:solidFill>
                        <a:srgbClr val="600F01"/>
                      </a:solidFill>
                      <a:prstDash val="solid"/>
                      <a:round/>
                      <a:headEnd type="none" w="med" len="med"/>
                      <a:tailEnd type="none" w="med" len="med"/>
                    </a:lnL>
                    <a:lnR w="4763" cap="flat" cmpd="sng" algn="ctr">
                      <a:solidFill>
                        <a:srgbClr val="600F01"/>
                      </a:solidFill>
                      <a:prstDash val="solid"/>
                      <a:round/>
                      <a:headEnd type="none" w="med" len="med"/>
                      <a:tailEnd type="none" w="med" len="med"/>
                    </a:lnR>
                    <a:lnT w="4763" cap="flat" cmpd="sng" algn="ctr">
                      <a:solidFill>
                        <a:srgbClr val="B0E546"/>
                      </a:solidFill>
                      <a:prstDash val="solid"/>
                      <a:round/>
                      <a:headEnd type="none" w="med" len="med"/>
                      <a:tailEnd type="none" w="med" len="med"/>
                    </a:lnT>
                    <a:lnB w="4763" cap="flat" cmpd="sng" algn="ctr">
                      <a:solidFill>
                        <a:srgbClr val="600F01"/>
                      </a:solidFill>
                      <a:prstDash val="solid"/>
                      <a:round/>
                      <a:headEnd type="none" w="med" len="med"/>
                      <a:tailEnd type="none" w="med" len="med"/>
                    </a:lnB>
                  </a:tcPr>
                </a:tc>
                <a:tc>
                  <a:txBody>
                    <a:bodyPr/>
                    <a:lstStyle/>
                    <a:p>
                      <a:r>
                        <a:rPr lang="en-US" sz="1200">
                          <a:effectLst/>
                          <a:latin typeface="Times New Roman" panose="02020603050405020304" pitchFamily="18" charset="0"/>
                          <a:cs typeface="Times New Roman" panose="02020603050405020304" pitchFamily="18" charset="0"/>
                        </a:rPr>
                        <a:t>Requires specialized hardware, user cooperation, privacy concerns</a:t>
                      </a:r>
                    </a:p>
                  </a:txBody>
                  <a:tcPr marL="23394" marR="23394" marT="11697" marB="11697" anchor="ctr">
                    <a:lnL w="4763" cap="flat" cmpd="sng" algn="ctr">
                      <a:solidFill>
                        <a:srgbClr val="600F01"/>
                      </a:solidFill>
                      <a:prstDash val="solid"/>
                      <a:round/>
                      <a:headEnd type="none" w="med" len="med"/>
                      <a:tailEnd type="none" w="med" len="med"/>
                    </a:lnL>
                    <a:lnR w="4763" cap="flat" cmpd="sng" algn="ctr">
                      <a:solidFill>
                        <a:srgbClr val="600F01"/>
                      </a:solidFill>
                      <a:prstDash val="solid"/>
                      <a:round/>
                      <a:headEnd type="none" w="med" len="med"/>
                      <a:tailEnd type="none" w="med" len="med"/>
                    </a:lnR>
                    <a:lnT w="4763" cap="flat" cmpd="sng" algn="ctr">
                      <a:solidFill>
                        <a:srgbClr val="B0E246"/>
                      </a:solidFill>
                      <a:prstDash val="solid"/>
                      <a:round/>
                      <a:headEnd type="none" w="med" len="med"/>
                      <a:tailEnd type="none" w="med" len="med"/>
                    </a:lnT>
                    <a:lnB w="4763" cap="flat" cmpd="sng" algn="ctr">
                      <a:solidFill>
                        <a:srgbClr val="600F01"/>
                      </a:solidFill>
                      <a:prstDash val="solid"/>
                      <a:round/>
                      <a:headEnd type="none" w="med" len="med"/>
                      <a:tailEnd type="none" w="med" len="med"/>
                    </a:lnB>
                  </a:tcPr>
                </a:tc>
                <a:tc>
                  <a:txBody>
                    <a:bodyPr/>
                    <a:lstStyle/>
                    <a:p>
                      <a:r>
                        <a:rPr lang="en-US" sz="1200" dirty="0">
                          <a:effectLst/>
                          <a:latin typeface="Times New Roman" panose="02020603050405020304" pitchFamily="18" charset="0"/>
                          <a:cs typeface="Times New Roman" panose="02020603050405020304" pitchFamily="18" charset="0"/>
                        </a:rPr>
                        <a:t>High-security access control, financial transactions, healthcare applications</a:t>
                      </a:r>
                    </a:p>
                  </a:txBody>
                  <a:tcPr marL="23394" marR="23394" marT="11697" marB="11697" anchor="ctr">
                    <a:lnL w="4763" cap="flat" cmpd="sng" algn="ctr">
                      <a:solidFill>
                        <a:srgbClr val="600F01"/>
                      </a:solidFill>
                      <a:prstDash val="solid"/>
                      <a:round/>
                      <a:headEnd type="none" w="med" len="med"/>
                      <a:tailEnd type="none" w="med" len="med"/>
                    </a:lnL>
                    <a:lnR w="4763" cap="flat" cmpd="sng" algn="ctr">
                      <a:solidFill>
                        <a:srgbClr val="600F01"/>
                      </a:solidFill>
                      <a:prstDash val="solid"/>
                      <a:round/>
                      <a:headEnd type="none" w="med" len="med"/>
                      <a:tailEnd type="none" w="med" len="med"/>
                    </a:lnR>
                    <a:lnT w="4763" cap="flat" cmpd="sng" algn="ctr">
                      <a:solidFill>
                        <a:srgbClr val="70E446"/>
                      </a:solidFill>
                      <a:prstDash val="solid"/>
                      <a:round/>
                      <a:headEnd type="none" w="med" len="med"/>
                      <a:tailEnd type="none" w="med" len="med"/>
                    </a:lnT>
                    <a:lnB w="4763" cap="flat" cmpd="sng" algn="ctr">
                      <a:solidFill>
                        <a:srgbClr val="600F01"/>
                      </a:solidFill>
                      <a:prstDash val="solid"/>
                      <a:round/>
                      <a:headEnd type="none" w="med" len="med"/>
                      <a:tailEnd type="none" w="med" len="med"/>
                    </a:lnB>
                  </a:tcPr>
                </a:tc>
                <a:extLst>
                  <a:ext uri="{0D108BD9-81ED-4DB2-BD59-A6C34878D82A}">
                    <a16:rowId xmlns:a16="http://schemas.microsoft.com/office/drawing/2014/main" val="2821429315"/>
                  </a:ext>
                </a:extLst>
              </a:tr>
            </a:tbl>
          </a:graphicData>
        </a:graphic>
      </p:graphicFrame>
    </p:spTree>
    <p:extLst>
      <p:ext uri="{BB962C8B-B14F-4D97-AF65-F5344CB8AC3E}">
        <p14:creationId xmlns:p14="http://schemas.microsoft.com/office/powerpoint/2010/main" val="35837949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2A98C2-46FE-E5A2-84B3-9525C7075B07}"/>
              </a:ext>
            </a:extLst>
          </p:cNvPr>
          <p:cNvSpPr>
            <a:spLocks noGrp="1"/>
          </p:cNvSpPr>
          <p:nvPr>
            <p:ph type="title"/>
          </p:nvPr>
        </p:nvSpPr>
        <p:spPr/>
        <p:txBody>
          <a:bodyPr/>
          <a:lstStyle/>
          <a:p>
            <a:r>
              <a:rPr lang="en-US" dirty="0"/>
              <a:t>1. Process and Application Management</a:t>
            </a:r>
            <a:endParaRPr lang="en-IN" dirty="0"/>
          </a:p>
        </p:txBody>
      </p:sp>
      <p:sp>
        <p:nvSpPr>
          <p:cNvPr id="3" name="Content Placeholder 2">
            <a:extLst>
              <a:ext uri="{FF2B5EF4-FFF2-40B4-BE49-F238E27FC236}">
                <a16:creationId xmlns:a16="http://schemas.microsoft.com/office/drawing/2014/main" id="{030A081C-76FB-F238-E52C-F24D87EAD195}"/>
              </a:ext>
            </a:extLst>
          </p:cNvPr>
          <p:cNvSpPr>
            <a:spLocks noGrp="1"/>
          </p:cNvSpPr>
          <p:nvPr>
            <p:ph idx="1"/>
          </p:nvPr>
        </p:nvSpPr>
        <p:spPr/>
        <p:txBody>
          <a:bodyPr>
            <a:normAutofit fontScale="92500" lnSpcReduction="10000"/>
          </a:bodyPr>
          <a:lstStyle/>
          <a:p>
            <a:pPr algn="just"/>
            <a:r>
              <a:rPr lang="en-US" b="0" i="0" dirty="0">
                <a:solidFill>
                  <a:srgbClr val="0D0D0D"/>
                </a:solidFill>
                <a:effectLst/>
                <a:latin typeface="Söhne"/>
              </a:rPr>
              <a:t>The </a:t>
            </a:r>
            <a:r>
              <a:rPr lang="en-US" b="0" i="0" dirty="0">
                <a:solidFill>
                  <a:srgbClr val="00B050"/>
                </a:solidFill>
                <a:effectLst/>
                <a:latin typeface="Söhne"/>
              </a:rPr>
              <a:t>device operating system (MTOS) </a:t>
            </a:r>
            <a:r>
              <a:rPr lang="en-US" b="0" i="0" dirty="0">
                <a:solidFill>
                  <a:srgbClr val="0D0D0D"/>
                </a:solidFill>
                <a:effectLst/>
                <a:latin typeface="Söhne"/>
              </a:rPr>
              <a:t>facilitates the execution of multiple concurrent process applications on smart devices by managing memory, process control, and communication seamlessly. </a:t>
            </a:r>
          </a:p>
          <a:p>
            <a:pPr algn="just"/>
            <a:r>
              <a:rPr lang="en-US" b="0" i="0" dirty="0">
                <a:solidFill>
                  <a:srgbClr val="0D0D0D"/>
                </a:solidFill>
                <a:effectLst/>
                <a:latin typeface="Söhne"/>
              </a:rPr>
              <a:t>It ensures fairness by preventing processes from monopolizing CPU and I/O resources or overwriting memory. </a:t>
            </a:r>
          </a:p>
          <a:p>
            <a:pPr algn="just"/>
            <a:r>
              <a:rPr lang="en-US" b="0" i="0" dirty="0">
                <a:solidFill>
                  <a:srgbClr val="0D0D0D"/>
                </a:solidFill>
                <a:effectLst/>
                <a:latin typeface="Söhne"/>
              </a:rPr>
              <a:t>In </a:t>
            </a:r>
            <a:r>
              <a:rPr lang="en-US" b="0" i="0" dirty="0">
                <a:solidFill>
                  <a:srgbClr val="00B050"/>
                </a:solidFill>
                <a:effectLst/>
                <a:latin typeface="Söhne"/>
              </a:rPr>
              <a:t>energy-constrained devices</a:t>
            </a:r>
            <a:r>
              <a:rPr lang="en-US" b="0" i="0" dirty="0">
                <a:solidFill>
                  <a:srgbClr val="0D0D0D"/>
                </a:solidFill>
                <a:effectLst/>
                <a:latin typeface="Söhne"/>
              </a:rPr>
              <a:t>, the OS employs power-saving techniques to manage limited energy efficiently. </a:t>
            </a:r>
          </a:p>
          <a:p>
            <a:pPr algn="just"/>
            <a:r>
              <a:rPr lang="en-US" b="0" i="0" dirty="0">
                <a:solidFill>
                  <a:srgbClr val="0D0D0D"/>
                </a:solidFill>
                <a:effectLst/>
                <a:latin typeface="Söhne"/>
              </a:rPr>
              <a:t>Additionally, in </a:t>
            </a:r>
            <a:r>
              <a:rPr lang="en-US" b="0" i="0" dirty="0">
                <a:solidFill>
                  <a:srgbClr val="00B050"/>
                </a:solidFill>
                <a:effectLst/>
                <a:latin typeface="Söhne"/>
              </a:rPr>
              <a:t>mobile devices</a:t>
            </a:r>
            <a:r>
              <a:rPr lang="en-US" b="0" i="0" dirty="0">
                <a:solidFill>
                  <a:srgbClr val="0D0D0D"/>
                </a:solidFill>
                <a:effectLst/>
                <a:latin typeface="Söhne"/>
              </a:rPr>
              <a:t>, it supports global network communication for sending and receiving messages. </a:t>
            </a:r>
          </a:p>
          <a:p>
            <a:pPr algn="just"/>
            <a:r>
              <a:rPr lang="en-US" b="0" i="0" dirty="0">
                <a:solidFill>
                  <a:srgbClr val="0D0D0D"/>
                </a:solidFill>
                <a:effectLst/>
                <a:latin typeface="Söhne"/>
              </a:rPr>
              <a:t>Various strategies for downloading and installing applications onto smart devices are also explored.</a:t>
            </a:r>
            <a:endParaRPr lang="en-IN" dirty="0"/>
          </a:p>
        </p:txBody>
      </p:sp>
    </p:spTree>
    <p:extLst>
      <p:ext uri="{BB962C8B-B14F-4D97-AF65-F5344CB8AC3E}">
        <p14:creationId xmlns:p14="http://schemas.microsoft.com/office/powerpoint/2010/main" val="17273679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5035DE-37AB-E79D-74FD-6AF3ECB9F50B}"/>
              </a:ext>
            </a:extLst>
          </p:cNvPr>
          <p:cNvSpPr>
            <a:spLocks noGrp="1"/>
          </p:cNvSpPr>
          <p:nvPr>
            <p:ph type="title"/>
          </p:nvPr>
        </p:nvSpPr>
        <p:spPr>
          <a:xfrm>
            <a:off x="838199" y="117475"/>
            <a:ext cx="10515600" cy="1325563"/>
          </a:xfrm>
        </p:spPr>
        <p:txBody>
          <a:bodyPr/>
          <a:lstStyle/>
          <a:p>
            <a:r>
              <a:rPr lang="en-US" dirty="0"/>
              <a:t>2. Network-Oriented Management</a:t>
            </a:r>
            <a:endParaRPr lang="en-IN" dirty="0"/>
          </a:p>
        </p:txBody>
      </p:sp>
      <p:sp>
        <p:nvSpPr>
          <p:cNvPr id="3" name="Content Placeholder 2">
            <a:extLst>
              <a:ext uri="{FF2B5EF4-FFF2-40B4-BE49-F238E27FC236}">
                <a16:creationId xmlns:a16="http://schemas.microsoft.com/office/drawing/2014/main" id="{60EB7759-1558-E19C-1CAD-92D6A00E3D5C}"/>
              </a:ext>
            </a:extLst>
          </p:cNvPr>
          <p:cNvSpPr>
            <a:spLocks noGrp="1"/>
          </p:cNvSpPr>
          <p:nvPr>
            <p:ph idx="1"/>
          </p:nvPr>
        </p:nvSpPr>
        <p:spPr>
          <a:xfrm>
            <a:off x="1" y="1104900"/>
            <a:ext cx="11950994" cy="5753099"/>
          </a:xfrm>
        </p:spPr>
        <p:txBody>
          <a:bodyPr>
            <a:noAutofit/>
          </a:bodyPr>
          <a:lstStyle/>
          <a:p>
            <a:pPr algn="just"/>
            <a:r>
              <a:rPr lang="en-US" sz="1600" dirty="0"/>
              <a:t>The network perspective of ICT systems comprises </a:t>
            </a:r>
            <a:r>
              <a:rPr lang="en-US" sz="1600" dirty="0">
                <a:solidFill>
                  <a:srgbClr val="00B050"/>
                </a:solidFill>
              </a:rPr>
              <a:t>computer nodes </a:t>
            </a:r>
            <a:r>
              <a:rPr lang="en-US" sz="1600" dirty="0"/>
              <a:t>and </a:t>
            </a:r>
            <a:r>
              <a:rPr lang="en-US" sz="1600" dirty="0">
                <a:solidFill>
                  <a:srgbClr val="00B050"/>
                </a:solidFill>
              </a:rPr>
              <a:t>network elements </a:t>
            </a:r>
            <a:r>
              <a:rPr lang="en-US" sz="1600" dirty="0"/>
              <a:t>connecting them. </a:t>
            </a:r>
          </a:p>
          <a:p>
            <a:pPr algn="just"/>
            <a:r>
              <a:rPr lang="en-US" sz="1600" dirty="0"/>
              <a:t>While network management and system management are distinct concepts, they are interconnected. </a:t>
            </a:r>
          </a:p>
          <a:p>
            <a:pPr algn="just"/>
            <a:r>
              <a:rPr lang="en-US" sz="1600" dirty="0"/>
              <a:t>Network management involves overseeing </a:t>
            </a:r>
            <a:r>
              <a:rPr lang="en-US" sz="1600" dirty="0">
                <a:solidFill>
                  <a:srgbClr val="00B050"/>
                </a:solidFill>
              </a:rPr>
              <a:t>communication services </a:t>
            </a:r>
            <a:r>
              <a:rPr lang="en-US" sz="1600" dirty="0"/>
              <a:t>on network elements like hubs, switches, routers, gateways, and modems, typically utilizing models like SNMP and often running on ASOS computers. </a:t>
            </a:r>
          </a:p>
          <a:p>
            <a:pPr algn="just"/>
            <a:r>
              <a:rPr lang="en-US" sz="1600" dirty="0"/>
              <a:t>On the other hand, system management focuses on maintaining application services on MTOS computer systems at the network edge, influenced by telecommunications network management initiatives such as the FCAPS (fault, configuration, accounting, performance, and security) model.</a:t>
            </a:r>
          </a:p>
          <a:p>
            <a:pPr algn="just"/>
            <a:r>
              <a:rPr lang="en-US" sz="1600" b="0" i="0" dirty="0">
                <a:solidFill>
                  <a:srgbClr val="0D0D0D"/>
                </a:solidFill>
                <a:effectLst/>
              </a:rPr>
              <a:t>In many single media content networks, essential communication functions and services are primarily managed at the core network level. </a:t>
            </a:r>
          </a:p>
          <a:p>
            <a:pPr algn="just"/>
            <a:r>
              <a:rPr lang="en-US" sz="1600" b="0" i="0" dirty="0">
                <a:solidFill>
                  <a:srgbClr val="0D0D0D"/>
                </a:solidFill>
                <a:effectLst/>
              </a:rPr>
              <a:t>However, there is a noticeable shift towards service-oriented network management, focusing on physical signal distribution, data encoding, channel sharing, error checking, and data transfer control. Regarding heterogeneous content and applications with varied requirements for jitter, delays, and packet loss, two approaches are evident. </a:t>
            </a:r>
          </a:p>
          <a:p>
            <a:pPr algn="just"/>
            <a:r>
              <a:rPr lang="en-US" sz="1600" b="0" i="0" dirty="0">
                <a:solidFill>
                  <a:srgbClr val="0D0D0D"/>
                </a:solidFill>
                <a:effectLst/>
              </a:rPr>
              <a:t>One approach advocates keeping core functions and network routing elements simple, handling diverse requirements at the network edges within applications. </a:t>
            </a:r>
          </a:p>
          <a:p>
            <a:pPr algn="just"/>
            <a:r>
              <a:rPr lang="en-US" sz="1600" b="0" i="0" dirty="0">
                <a:solidFill>
                  <a:srgbClr val="0D0D0D"/>
                </a:solidFill>
                <a:effectLst/>
              </a:rPr>
              <a:t>The alternative approach involves enhancing core network support to better manage the diverse needs of heterogeneous media. This can be achieved using IPv4 protocols like MPLS, </a:t>
            </a:r>
            <a:r>
              <a:rPr lang="en-US" sz="1600" b="0" i="0" dirty="0" err="1">
                <a:solidFill>
                  <a:srgbClr val="0D0D0D"/>
                </a:solidFill>
                <a:effectLst/>
              </a:rPr>
              <a:t>Diffserv</a:t>
            </a:r>
            <a:r>
              <a:rPr lang="en-US" sz="1600" b="0" i="0" dirty="0">
                <a:solidFill>
                  <a:srgbClr val="0D0D0D"/>
                </a:solidFill>
                <a:effectLst/>
              </a:rPr>
              <a:t>, and RSVP, or by leveraging IPv6.</a:t>
            </a:r>
            <a:endParaRPr lang="en-IN" sz="1600" dirty="0"/>
          </a:p>
        </p:txBody>
      </p:sp>
    </p:spTree>
    <p:extLst>
      <p:ext uri="{BB962C8B-B14F-4D97-AF65-F5344CB8AC3E}">
        <p14:creationId xmlns:p14="http://schemas.microsoft.com/office/powerpoint/2010/main" val="30841596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3620D2-D0A8-D11F-03E3-A0C55F7A7E80}"/>
              </a:ext>
            </a:extLst>
          </p:cNvPr>
          <p:cNvSpPr>
            <a:spLocks noGrp="1"/>
          </p:cNvSpPr>
          <p:nvPr>
            <p:ph type="title"/>
          </p:nvPr>
        </p:nvSpPr>
        <p:spPr/>
        <p:txBody>
          <a:bodyPr/>
          <a:lstStyle/>
          <a:p>
            <a:r>
              <a:rPr lang="en-US" dirty="0"/>
              <a:t>FCAPS</a:t>
            </a:r>
            <a:endParaRPr lang="en-IN" dirty="0"/>
          </a:p>
        </p:txBody>
      </p:sp>
      <p:sp>
        <p:nvSpPr>
          <p:cNvPr id="3" name="Content Placeholder 2">
            <a:extLst>
              <a:ext uri="{FF2B5EF4-FFF2-40B4-BE49-F238E27FC236}">
                <a16:creationId xmlns:a16="http://schemas.microsoft.com/office/drawing/2014/main" id="{9FE04F68-AE7C-263D-4D5D-A5C18DAD7814}"/>
              </a:ext>
            </a:extLst>
          </p:cNvPr>
          <p:cNvSpPr>
            <a:spLocks noGrp="1"/>
          </p:cNvSpPr>
          <p:nvPr>
            <p:ph idx="1"/>
          </p:nvPr>
        </p:nvSpPr>
        <p:spPr/>
        <p:txBody>
          <a:bodyPr>
            <a:normAutofit fontScale="77500" lnSpcReduction="20000"/>
          </a:bodyPr>
          <a:lstStyle/>
          <a:p>
            <a:pPr algn="just"/>
            <a:r>
              <a:rPr lang="en-US" altLang="en-US" dirty="0"/>
              <a:t>Standardization of common network management functions </a:t>
            </a:r>
            <a:r>
              <a:rPr lang="en-GB" altLang="en-US" dirty="0"/>
              <a:t>referred to as </a:t>
            </a:r>
            <a:r>
              <a:rPr lang="en-GB" altLang="en-US" i="1" dirty="0"/>
              <a:t>FCAP</a:t>
            </a:r>
          </a:p>
          <a:p>
            <a:pPr algn="just"/>
            <a:r>
              <a:rPr lang="en-GB" altLang="en-US" dirty="0"/>
              <a:t>FCAPS functions define basic requirements for managing distributed computers and hence </a:t>
            </a:r>
            <a:r>
              <a:rPr lang="en-GB" altLang="en-US" dirty="0" err="1"/>
              <a:t>UbiCom</a:t>
            </a:r>
            <a:r>
              <a:rPr lang="en-GB" altLang="en-US" dirty="0"/>
              <a:t> systems. </a:t>
            </a:r>
          </a:p>
          <a:p>
            <a:pPr algn="just"/>
            <a:r>
              <a:rPr lang="en-GB" altLang="en-US" dirty="0"/>
              <a:t> The Telecommunication Network Management (TNM) model for managing Open Systems within a telecommunications network defines four logical layers.</a:t>
            </a:r>
          </a:p>
          <a:p>
            <a:pPr algn="just"/>
            <a:r>
              <a:rPr lang="en-GB" altLang="en-US" dirty="0"/>
              <a:t>FCAPS management functions spread across these logical layers.</a:t>
            </a:r>
          </a:p>
          <a:p>
            <a:r>
              <a:rPr lang="en-GB" altLang="en-US" dirty="0"/>
              <a:t>Many computer service vendors offer client-server type implementations of FCAPS functions via various APIs, </a:t>
            </a:r>
          </a:p>
          <a:p>
            <a:r>
              <a:rPr lang="en-GB" altLang="en-US" dirty="0"/>
              <a:t>Can support via </a:t>
            </a:r>
          </a:p>
          <a:p>
            <a:pPr lvl="1"/>
            <a:r>
              <a:rPr lang="en-GB" altLang="en-US" dirty="0"/>
              <a:t>SNMP. </a:t>
            </a:r>
          </a:p>
          <a:p>
            <a:pPr lvl="1"/>
            <a:r>
              <a:rPr lang="en-GB" altLang="en-US" dirty="0"/>
              <a:t>ICMP</a:t>
            </a:r>
          </a:p>
          <a:p>
            <a:pPr lvl="1"/>
            <a:r>
              <a:rPr lang="en-GB" altLang="en-US" dirty="0"/>
              <a:t>HTTP </a:t>
            </a:r>
          </a:p>
          <a:p>
            <a:pPr lvl="1"/>
            <a:r>
              <a:rPr lang="en-GB" altLang="en-US" dirty="0"/>
              <a:t>Open source implementations</a:t>
            </a:r>
          </a:p>
          <a:p>
            <a:pPr algn="just"/>
            <a:endParaRPr lang="en-GB" altLang="en-US" dirty="0"/>
          </a:p>
          <a:p>
            <a:endParaRPr lang="en-IN" dirty="0"/>
          </a:p>
        </p:txBody>
      </p:sp>
    </p:spTree>
    <p:extLst>
      <p:ext uri="{BB962C8B-B14F-4D97-AF65-F5344CB8AC3E}">
        <p14:creationId xmlns:p14="http://schemas.microsoft.com/office/powerpoint/2010/main" val="10499575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C998C0-EC21-82C6-BC42-5202B05C751C}"/>
              </a:ext>
            </a:extLst>
          </p:cNvPr>
          <p:cNvSpPr>
            <a:spLocks noGrp="1"/>
          </p:cNvSpPr>
          <p:nvPr>
            <p:ph type="title"/>
          </p:nvPr>
        </p:nvSpPr>
        <p:spPr/>
        <p:txBody>
          <a:bodyPr/>
          <a:lstStyle/>
          <a:p>
            <a:r>
              <a:rPr lang="en-US" altLang="en-US" b="1" dirty="0"/>
              <a:t>TNM Model </a:t>
            </a:r>
            <a:endParaRPr lang="en-IN" dirty="0"/>
          </a:p>
        </p:txBody>
      </p:sp>
      <p:pic>
        <p:nvPicPr>
          <p:cNvPr id="4" name="Picture 18">
            <a:extLst>
              <a:ext uri="{FF2B5EF4-FFF2-40B4-BE49-F238E27FC236}">
                <a16:creationId xmlns:a16="http://schemas.microsoft.com/office/drawing/2014/main" id="{2D1882DE-08E1-B8A0-0561-E00799EDED3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28787" y="1948656"/>
            <a:ext cx="8734425" cy="410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1107385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286</TotalTime>
  <Words>5298</Words>
  <Application>Microsoft Office PowerPoint</Application>
  <PresentationFormat>Widescreen</PresentationFormat>
  <Paragraphs>432</Paragraphs>
  <Slides>52</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52</vt:i4>
      </vt:variant>
    </vt:vector>
  </HeadingPairs>
  <TitlesOfParts>
    <vt:vector size="64" baseType="lpstr">
      <vt:lpstr>__styreneB_5d855b</vt:lpstr>
      <vt:lpstr>__tiempos_b6f14e</vt:lpstr>
      <vt:lpstr>AdvTimes</vt:lpstr>
      <vt:lpstr>AdvTimes-i</vt:lpstr>
      <vt:lpstr>Aptos</vt:lpstr>
      <vt:lpstr>Aptos (Body)</vt:lpstr>
      <vt:lpstr>Aptos Display</vt:lpstr>
      <vt:lpstr>Arial</vt:lpstr>
      <vt:lpstr>Söhne</vt:lpstr>
      <vt:lpstr>Symbol</vt:lpstr>
      <vt:lpstr>Times New Roman</vt:lpstr>
      <vt:lpstr>Office Theme</vt:lpstr>
      <vt:lpstr>Chapter 5 Management of Smart Devices</vt:lpstr>
      <vt:lpstr>Contents</vt:lpstr>
      <vt:lpstr>Introduction</vt:lpstr>
      <vt:lpstr>Managing Smart Devices in Virtual Environments</vt:lpstr>
      <vt:lpstr>Management requirements for smart devices</vt:lpstr>
      <vt:lpstr>1. Process and Application Management</vt:lpstr>
      <vt:lpstr>2. Network-Oriented Management</vt:lpstr>
      <vt:lpstr>FCAPS</vt:lpstr>
      <vt:lpstr>TNM Model </vt:lpstr>
      <vt:lpstr>FCAPS network management functions</vt:lpstr>
      <vt:lpstr>Monitoring and Accounting</vt:lpstr>
      <vt:lpstr>Monitoring and Accounting</vt:lpstr>
      <vt:lpstr>ICMP</vt:lpstr>
      <vt:lpstr>SNMP (Simple Network Management Protocol)</vt:lpstr>
      <vt:lpstr>Basic architecture for network management</vt:lpstr>
      <vt:lpstr>Advantages of SNMP</vt:lpstr>
      <vt:lpstr>Limitations of SNMP</vt:lpstr>
      <vt:lpstr>ICMP Vs SNMP</vt:lpstr>
      <vt:lpstr>Configuration Management</vt:lpstr>
      <vt:lpstr>ReConfiguration Management</vt:lpstr>
      <vt:lpstr>Fault Management</vt:lpstr>
      <vt:lpstr>Fault Management</vt:lpstr>
      <vt:lpstr>Performance Management</vt:lpstr>
      <vt:lpstr>Security management </vt:lpstr>
      <vt:lpstr>Security Safeguards</vt:lpstr>
      <vt:lpstr>V-SAT Model for Security Management</vt:lpstr>
      <vt:lpstr>Relation between threats, assets and safeguards from the viewpoint of the user of a smart mobile device</vt:lpstr>
      <vt:lpstr>Rich Vs Lean Information</vt:lpstr>
      <vt:lpstr>Hard Vs Soft Information</vt:lpstr>
      <vt:lpstr>Micro-sized Devices Vs nano-Sized Devices.</vt:lpstr>
      <vt:lpstr>Managing Multimedia Data (1/2)</vt:lpstr>
      <vt:lpstr>Managing Multimedia Data (2/2)</vt:lpstr>
      <vt:lpstr>Management of services with SLA </vt:lpstr>
      <vt:lpstr>1. Service Discovery and Composition</vt:lpstr>
      <vt:lpstr>2. Service Quality and Performance Monitoring</vt:lpstr>
      <vt:lpstr>3. Resource Management and Allocation</vt:lpstr>
      <vt:lpstr>4. Context-Awareness and Adaptation</vt:lpstr>
      <vt:lpstr>5. Fault Tolerance and Reliability</vt:lpstr>
      <vt:lpstr>6. Security and Privacy</vt:lpstr>
      <vt:lpstr>7. Service Lifecycle Management</vt:lpstr>
      <vt:lpstr>8. SLA Negotiation and Management</vt:lpstr>
      <vt:lpstr>Information Management in UbiCom System Management </vt:lpstr>
      <vt:lpstr>1. Information Application</vt:lpstr>
      <vt:lpstr>2. Rich Vs Lean Information</vt:lpstr>
      <vt:lpstr>3. Hard Vs Soft Information</vt:lpstr>
      <vt:lpstr>4. Managing the Information Explosion</vt:lpstr>
      <vt:lpstr>5. Managing Multimedia Data</vt:lpstr>
      <vt:lpstr>6. Managing the Metadata</vt:lpstr>
      <vt:lpstr>Privacy-Invasive Technologies</vt:lpstr>
      <vt:lpstr>Privacy-Enhanced Technologies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5 Management of Smart Devices</dc:title>
  <dc:creator>Nilesh Patil (Dr.)</dc:creator>
  <cp:lastModifiedBy>Nilesh Patil</cp:lastModifiedBy>
  <cp:revision>29</cp:revision>
  <dcterms:created xsi:type="dcterms:W3CDTF">2024-03-18T15:00:39Z</dcterms:created>
  <dcterms:modified xsi:type="dcterms:W3CDTF">2024-04-23T11:55:51Z</dcterms:modified>
</cp:coreProperties>
</file>