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6" r:id="rId8"/>
    <p:sldId id="267" r:id="rId9"/>
    <p:sldId id="268" r:id="rId10"/>
    <p:sldId id="269" r:id="rId11"/>
    <p:sldId id="270" r:id="rId12"/>
    <p:sldId id="271" r:id="rId13"/>
    <p:sldId id="272" r:id="rId14"/>
    <p:sldId id="264" r:id="rId15"/>
    <p:sldId id="263" r:id="rId16"/>
    <p:sldId id="265" r:id="rId17"/>
    <p:sldId id="273" r:id="rId18"/>
    <p:sldId id="274" r:id="rId19"/>
    <p:sldId id="275" r:id="rId20"/>
    <p:sldId id="27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4" d="100"/>
          <a:sy n="64" d="100"/>
        </p:scale>
        <p:origin x="74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6EE6F-623F-8D51-05BC-9E27F293B9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ED7CB06-BD5B-0CD0-FDB5-11AEADE581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7F9214E-77FB-6175-7719-FBB8367FC254}"/>
              </a:ext>
            </a:extLst>
          </p:cNvPr>
          <p:cNvSpPr>
            <a:spLocks noGrp="1"/>
          </p:cNvSpPr>
          <p:nvPr>
            <p:ph type="dt" sz="half" idx="10"/>
          </p:nvPr>
        </p:nvSpPr>
        <p:spPr/>
        <p:txBody>
          <a:bodyPr/>
          <a:lstStyle/>
          <a:p>
            <a:fld id="{BEA0D519-A273-4DB1-BF82-219E40753517}" type="datetimeFigureOut">
              <a:rPr lang="en-IN" smtClean="0"/>
              <a:t>23-04-2024</a:t>
            </a:fld>
            <a:endParaRPr lang="en-IN"/>
          </a:p>
        </p:txBody>
      </p:sp>
      <p:sp>
        <p:nvSpPr>
          <p:cNvPr id="5" name="Footer Placeholder 4">
            <a:extLst>
              <a:ext uri="{FF2B5EF4-FFF2-40B4-BE49-F238E27FC236}">
                <a16:creationId xmlns:a16="http://schemas.microsoft.com/office/drawing/2014/main" id="{755758C0-732D-E6DE-39AF-76FE0945D1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C51920-18AD-43C6-E5C9-4661C22E2AA8}"/>
              </a:ext>
            </a:extLst>
          </p:cNvPr>
          <p:cNvSpPr>
            <a:spLocks noGrp="1"/>
          </p:cNvSpPr>
          <p:nvPr>
            <p:ph type="sldNum" sz="quarter" idx="12"/>
          </p:nvPr>
        </p:nvSpPr>
        <p:spPr/>
        <p:txBody>
          <a:bodyPr/>
          <a:lstStyle/>
          <a:p>
            <a:fld id="{DC5B11C6-8A91-4CE0-B3E8-FC51B572C3C4}" type="slidenum">
              <a:rPr lang="en-IN" smtClean="0"/>
              <a:t>‹#›</a:t>
            </a:fld>
            <a:endParaRPr lang="en-IN"/>
          </a:p>
        </p:txBody>
      </p:sp>
    </p:spTree>
    <p:extLst>
      <p:ext uri="{BB962C8B-B14F-4D97-AF65-F5344CB8AC3E}">
        <p14:creationId xmlns:p14="http://schemas.microsoft.com/office/powerpoint/2010/main" val="9828107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66C37-DA39-23D2-B0EE-87BD48A6C05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861588C-2E3E-EB72-4494-E7030BEF15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A6C873-EDA8-94A7-C300-4549E27AAAF5}"/>
              </a:ext>
            </a:extLst>
          </p:cNvPr>
          <p:cNvSpPr>
            <a:spLocks noGrp="1"/>
          </p:cNvSpPr>
          <p:nvPr>
            <p:ph type="dt" sz="half" idx="10"/>
          </p:nvPr>
        </p:nvSpPr>
        <p:spPr/>
        <p:txBody>
          <a:bodyPr/>
          <a:lstStyle/>
          <a:p>
            <a:fld id="{BEA0D519-A273-4DB1-BF82-219E40753517}" type="datetimeFigureOut">
              <a:rPr lang="en-IN" smtClean="0"/>
              <a:t>23-04-2024</a:t>
            </a:fld>
            <a:endParaRPr lang="en-IN"/>
          </a:p>
        </p:txBody>
      </p:sp>
      <p:sp>
        <p:nvSpPr>
          <p:cNvPr id="5" name="Footer Placeholder 4">
            <a:extLst>
              <a:ext uri="{FF2B5EF4-FFF2-40B4-BE49-F238E27FC236}">
                <a16:creationId xmlns:a16="http://schemas.microsoft.com/office/drawing/2014/main" id="{0FA041EB-13FE-D47D-4F3E-3384FBA7BC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D762FE-3C1A-4ACB-5E4B-001F2F46A41F}"/>
              </a:ext>
            </a:extLst>
          </p:cNvPr>
          <p:cNvSpPr>
            <a:spLocks noGrp="1"/>
          </p:cNvSpPr>
          <p:nvPr>
            <p:ph type="sldNum" sz="quarter" idx="12"/>
          </p:nvPr>
        </p:nvSpPr>
        <p:spPr/>
        <p:txBody>
          <a:bodyPr/>
          <a:lstStyle/>
          <a:p>
            <a:fld id="{DC5B11C6-8A91-4CE0-B3E8-FC51B572C3C4}" type="slidenum">
              <a:rPr lang="en-IN" smtClean="0"/>
              <a:t>‹#›</a:t>
            </a:fld>
            <a:endParaRPr lang="en-IN"/>
          </a:p>
        </p:txBody>
      </p:sp>
    </p:spTree>
    <p:extLst>
      <p:ext uri="{BB962C8B-B14F-4D97-AF65-F5344CB8AC3E}">
        <p14:creationId xmlns:p14="http://schemas.microsoft.com/office/powerpoint/2010/main" val="3706219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3FC047-1375-33EC-611D-CCCCD88F12D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03B90DD-DBA6-B729-CFFB-D50A82F7A3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F821100-4CA3-A470-CDE3-9727F2110AD3}"/>
              </a:ext>
            </a:extLst>
          </p:cNvPr>
          <p:cNvSpPr>
            <a:spLocks noGrp="1"/>
          </p:cNvSpPr>
          <p:nvPr>
            <p:ph type="dt" sz="half" idx="10"/>
          </p:nvPr>
        </p:nvSpPr>
        <p:spPr/>
        <p:txBody>
          <a:bodyPr/>
          <a:lstStyle/>
          <a:p>
            <a:fld id="{BEA0D519-A273-4DB1-BF82-219E40753517}" type="datetimeFigureOut">
              <a:rPr lang="en-IN" smtClean="0"/>
              <a:t>23-04-2024</a:t>
            </a:fld>
            <a:endParaRPr lang="en-IN"/>
          </a:p>
        </p:txBody>
      </p:sp>
      <p:sp>
        <p:nvSpPr>
          <p:cNvPr id="5" name="Footer Placeholder 4">
            <a:extLst>
              <a:ext uri="{FF2B5EF4-FFF2-40B4-BE49-F238E27FC236}">
                <a16:creationId xmlns:a16="http://schemas.microsoft.com/office/drawing/2014/main" id="{2D886F3F-D5A8-5E4C-AD62-8A234BAA34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177615-AC89-C1A0-689B-B2A3C82982E3}"/>
              </a:ext>
            </a:extLst>
          </p:cNvPr>
          <p:cNvSpPr>
            <a:spLocks noGrp="1"/>
          </p:cNvSpPr>
          <p:nvPr>
            <p:ph type="sldNum" sz="quarter" idx="12"/>
          </p:nvPr>
        </p:nvSpPr>
        <p:spPr/>
        <p:txBody>
          <a:bodyPr/>
          <a:lstStyle/>
          <a:p>
            <a:fld id="{DC5B11C6-8A91-4CE0-B3E8-FC51B572C3C4}" type="slidenum">
              <a:rPr lang="en-IN" smtClean="0"/>
              <a:t>‹#›</a:t>
            </a:fld>
            <a:endParaRPr lang="en-IN"/>
          </a:p>
        </p:txBody>
      </p:sp>
    </p:spTree>
    <p:extLst>
      <p:ext uri="{BB962C8B-B14F-4D97-AF65-F5344CB8AC3E}">
        <p14:creationId xmlns:p14="http://schemas.microsoft.com/office/powerpoint/2010/main" val="180817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1A89E-FD91-B966-44CD-30D7ECB110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E35F18-E969-E733-E353-79733FC7AD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492529-A93A-D7F2-00BD-B06D1378FFAB}"/>
              </a:ext>
            </a:extLst>
          </p:cNvPr>
          <p:cNvSpPr>
            <a:spLocks noGrp="1"/>
          </p:cNvSpPr>
          <p:nvPr>
            <p:ph type="dt" sz="half" idx="10"/>
          </p:nvPr>
        </p:nvSpPr>
        <p:spPr/>
        <p:txBody>
          <a:bodyPr/>
          <a:lstStyle/>
          <a:p>
            <a:fld id="{BEA0D519-A273-4DB1-BF82-219E40753517}" type="datetimeFigureOut">
              <a:rPr lang="en-IN" smtClean="0"/>
              <a:t>23-04-2024</a:t>
            </a:fld>
            <a:endParaRPr lang="en-IN"/>
          </a:p>
        </p:txBody>
      </p:sp>
      <p:sp>
        <p:nvSpPr>
          <p:cNvPr id="5" name="Footer Placeholder 4">
            <a:extLst>
              <a:ext uri="{FF2B5EF4-FFF2-40B4-BE49-F238E27FC236}">
                <a16:creationId xmlns:a16="http://schemas.microsoft.com/office/drawing/2014/main" id="{E78A4485-8A7C-A664-ABDB-24539276AC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861447-2F5E-D481-38F3-5B2330FBFFC2}"/>
              </a:ext>
            </a:extLst>
          </p:cNvPr>
          <p:cNvSpPr>
            <a:spLocks noGrp="1"/>
          </p:cNvSpPr>
          <p:nvPr>
            <p:ph type="sldNum" sz="quarter" idx="12"/>
          </p:nvPr>
        </p:nvSpPr>
        <p:spPr/>
        <p:txBody>
          <a:bodyPr/>
          <a:lstStyle/>
          <a:p>
            <a:fld id="{DC5B11C6-8A91-4CE0-B3E8-FC51B572C3C4}" type="slidenum">
              <a:rPr lang="en-IN" smtClean="0"/>
              <a:t>‹#›</a:t>
            </a:fld>
            <a:endParaRPr lang="en-IN"/>
          </a:p>
        </p:txBody>
      </p:sp>
    </p:spTree>
    <p:extLst>
      <p:ext uri="{BB962C8B-B14F-4D97-AF65-F5344CB8AC3E}">
        <p14:creationId xmlns:p14="http://schemas.microsoft.com/office/powerpoint/2010/main" val="1421855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05ECC-D38C-E2AA-E4C3-13A5FAB693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DDB31AE-1935-14E2-BA72-BD4C25AD99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A5849C-6775-8DCB-E232-58E1DAAEE7AE}"/>
              </a:ext>
            </a:extLst>
          </p:cNvPr>
          <p:cNvSpPr>
            <a:spLocks noGrp="1"/>
          </p:cNvSpPr>
          <p:nvPr>
            <p:ph type="dt" sz="half" idx="10"/>
          </p:nvPr>
        </p:nvSpPr>
        <p:spPr/>
        <p:txBody>
          <a:bodyPr/>
          <a:lstStyle/>
          <a:p>
            <a:fld id="{BEA0D519-A273-4DB1-BF82-219E40753517}" type="datetimeFigureOut">
              <a:rPr lang="en-IN" smtClean="0"/>
              <a:t>23-04-2024</a:t>
            </a:fld>
            <a:endParaRPr lang="en-IN"/>
          </a:p>
        </p:txBody>
      </p:sp>
      <p:sp>
        <p:nvSpPr>
          <p:cNvPr id="5" name="Footer Placeholder 4">
            <a:extLst>
              <a:ext uri="{FF2B5EF4-FFF2-40B4-BE49-F238E27FC236}">
                <a16:creationId xmlns:a16="http://schemas.microsoft.com/office/drawing/2014/main" id="{2C2EB20B-AF78-E8F6-209E-1F620837EA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4E68D5-B762-D842-7178-5E184BDF5EE7}"/>
              </a:ext>
            </a:extLst>
          </p:cNvPr>
          <p:cNvSpPr>
            <a:spLocks noGrp="1"/>
          </p:cNvSpPr>
          <p:nvPr>
            <p:ph type="sldNum" sz="quarter" idx="12"/>
          </p:nvPr>
        </p:nvSpPr>
        <p:spPr/>
        <p:txBody>
          <a:bodyPr/>
          <a:lstStyle/>
          <a:p>
            <a:fld id="{DC5B11C6-8A91-4CE0-B3E8-FC51B572C3C4}" type="slidenum">
              <a:rPr lang="en-IN" smtClean="0"/>
              <a:t>‹#›</a:t>
            </a:fld>
            <a:endParaRPr lang="en-IN"/>
          </a:p>
        </p:txBody>
      </p:sp>
    </p:spTree>
    <p:extLst>
      <p:ext uri="{BB962C8B-B14F-4D97-AF65-F5344CB8AC3E}">
        <p14:creationId xmlns:p14="http://schemas.microsoft.com/office/powerpoint/2010/main" val="16965241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5D0C2-3618-7F47-98EA-24BB9C1B10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CAE2C3-6CFE-C93F-400D-B28D022CE5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B46DF80-548C-62C0-B494-B706335D95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8E07D94-6752-D35B-C593-0021C938E6AF}"/>
              </a:ext>
            </a:extLst>
          </p:cNvPr>
          <p:cNvSpPr>
            <a:spLocks noGrp="1"/>
          </p:cNvSpPr>
          <p:nvPr>
            <p:ph type="dt" sz="half" idx="10"/>
          </p:nvPr>
        </p:nvSpPr>
        <p:spPr/>
        <p:txBody>
          <a:bodyPr/>
          <a:lstStyle/>
          <a:p>
            <a:fld id="{BEA0D519-A273-4DB1-BF82-219E40753517}" type="datetimeFigureOut">
              <a:rPr lang="en-IN" smtClean="0"/>
              <a:t>23-04-2024</a:t>
            </a:fld>
            <a:endParaRPr lang="en-IN"/>
          </a:p>
        </p:txBody>
      </p:sp>
      <p:sp>
        <p:nvSpPr>
          <p:cNvPr id="6" name="Footer Placeholder 5">
            <a:extLst>
              <a:ext uri="{FF2B5EF4-FFF2-40B4-BE49-F238E27FC236}">
                <a16:creationId xmlns:a16="http://schemas.microsoft.com/office/drawing/2014/main" id="{FFFC8178-FC6D-B7BF-B513-E6E9AFB940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3C337B0-7750-7BF1-5C68-7F306DB6D6EC}"/>
              </a:ext>
            </a:extLst>
          </p:cNvPr>
          <p:cNvSpPr>
            <a:spLocks noGrp="1"/>
          </p:cNvSpPr>
          <p:nvPr>
            <p:ph type="sldNum" sz="quarter" idx="12"/>
          </p:nvPr>
        </p:nvSpPr>
        <p:spPr/>
        <p:txBody>
          <a:bodyPr/>
          <a:lstStyle/>
          <a:p>
            <a:fld id="{DC5B11C6-8A91-4CE0-B3E8-FC51B572C3C4}" type="slidenum">
              <a:rPr lang="en-IN" smtClean="0"/>
              <a:t>‹#›</a:t>
            </a:fld>
            <a:endParaRPr lang="en-IN"/>
          </a:p>
        </p:txBody>
      </p:sp>
    </p:spTree>
    <p:extLst>
      <p:ext uri="{BB962C8B-B14F-4D97-AF65-F5344CB8AC3E}">
        <p14:creationId xmlns:p14="http://schemas.microsoft.com/office/powerpoint/2010/main" val="475781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8573C-CB1B-C27B-56D7-D561C7F4274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3DC0C5-6B86-4B07-A591-BEF42F7E45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5A7EBD-B9D6-0393-A719-DF488AA4F09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6A6045B-0121-72F8-A833-331978CB3CD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97262B8-52CA-F89F-2D50-7C2E3CFA0F1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4ED3E4A-13CE-B8EC-557D-D935AF0662FB}"/>
              </a:ext>
            </a:extLst>
          </p:cNvPr>
          <p:cNvSpPr>
            <a:spLocks noGrp="1"/>
          </p:cNvSpPr>
          <p:nvPr>
            <p:ph type="dt" sz="half" idx="10"/>
          </p:nvPr>
        </p:nvSpPr>
        <p:spPr/>
        <p:txBody>
          <a:bodyPr/>
          <a:lstStyle/>
          <a:p>
            <a:fld id="{BEA0D519-A273-4DB1-BF82-219E40753517}" type="datetimeFigureOut">
              <a:rPr lang="en-IN" smtClean="0"/>
              <a:t>23-04-2024</a:t>
            </a:fld>
            <a:endParaRPr lang="en-IN"/>
          </a:p>
        </p:txBody>
      </p:sp>
      <p:sp>
        <p:nvSpPr>
          <p:cNvPr id="8" name="Footer Placeholder 7">
            <a:extLst>
              <a:ext uri="{FF2B5EF4-FFF2-40B4-BE49-F238E27FC236}">
                <a16:creationId xmlns:a16="http://schemas.microsoft.com/office/drawing/2014/main" id="{E83CCC1D-BB71-1369-E8E3-FF7DDC28CBF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F0CE4D7-4172-6FBF-CE63-56CF34C531F8}"/>
              </a:ext>
            </a:extLst>
          </p:cNvPr>
          <p:cNvSpPr>
            <a:spLocks noGrp="1"/>
          </p:cNvSpPr>
          <p:nvPr>
            <p:ph type="sldNum" sz="quarter" idx="12"/>
          </p:nvPr>
        </p:nvSpPr>
        <p:spPr/>
        <p:txBody>
          <a:bodyPr/>
          <a:lstStyle/>
          <a:p>
            <a:fld id="{DC5B11C6-8A91-4CE0-B3E8-FC51B572C3C4}" type="slidenum">
              <a:rPr lang="en-IN" smtClean="0"/>
              <a:t>‹#›</a:t>
            </a:fld>
            <a:endParaRPr lang="en-IN"/>
          </a:p>
        </p:txBody>
      </p:sp>
    </p:spTree>
    <p:extLst>
      <p:ext uri="{BB962C8B-B14F-4D97-AF65-F5344CB8AC3E}">
        <p14:creationId xmlns:p14="http://schemas.microsoft.com/office/powerpoint/2010/main" val="3848138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5BA5EA-5473-9CA5-C2EC-6D5C924CFE4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80D8061-079C-2D69-ECE1-CFA42577A9F2}"/>
              </a:ext>
            </a:extLst>
          </p:cNvPr>
          <p:cNvSpPr>
            <a:spLocks noGrp="1"/>
          </p:cNvSpPr>
          <p:nvPr>
            <p:ph type="dt" sz="half" idx="10"/>
          </p:nvPr>
        </p:nvSpPr>
        <p:spPr/>
        <p:txBody>
          <a:bodyPr/>
          <a:lstStyle/>
          <a:p>
            <a:fld id="{BEA0D519-A273-4DB1-BF82-219E40753517}" type="datetimeFigureOut">
              <a:rPr lang="en-IN" smtClean="0"/>
              <a:t>23-04-2024</a:t>
            </a:fld>
            <a:endParaRPr lang="en-IN"/>
          </a:p>
        </p:txBody>
      </p:sp>
      <p:sp>
        <p:nvSpPr>
          <p:cNvPr id="4" name="Footer Placeholder 3">
            <a:extLst>
              <a:ext uri="{FF2B5EF4-FFF2-40B4-BE49-F238E27FC236}">
                <a16:creationId xmlns:a16="http://schemas.microsoft.com/office/drawing/2014/main" id="{2E741BBC-137D-27A9-8519-9D7E8CF2274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F47A8A0-60AD-7C4E-AF0B-BEA06DF1BD90}"/>
              </a:ext>
            </a:extLst>
          </p:cNvPr>
          <p:cNvSpPr>
            <a:spLocks noGrp="1"/>
          </p:cNvSpPr>
          <p:nvPr>
            <p:ph type="sldNum" sz="quarter" idx="12"/>
          </p:nvPr>
        </p:nvSpPr>
        <p:spPr/>
        <p:txBody>
          <a:bodyPr/>
          <a:lstStyle/>
          <a:p>
            <a:fld id="{DC5B11C6-8A91-4CE0-B3E8-FC51B572C3C4}" type="slidenum">
              <a:rPr lang="en-IN" smtClean="0"/>
              <a:t>‹#›</a:t>
            </a:fld>
            <a:endParaRPr lang="en-IN"/>
          </a:p>
        </p:txBody>
      </p:sp>
    </p:spTree>
    <p:extLst>
      <p:ext uri="{BB962C8B-B14F-4D97-AF65-F5344CB8AC3E}">
        <p14:creationId xmlns:p14="http://schemas.microsoft.com/office/powerpoint/2010/main" val="2269554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A87E7F-852C-2EBD-108C-42DCBE96D767}"/>
              </a:ext>
            </a:extLst>
          </p:cNvPr>
          <p:cNvSpPr>
            <a:spLocks noGrp="1"/>
          </p:cNvSpPr>
          <p:nvPr>
            <p:ph type="dt" sz="half" idx="10"/>
          </p:nvPr>
        </p:nvSpPr>
        <p:spPr/>
        <p:txBody>
          <a:bodyPr/>
          <a:lstStyle/>
          <a:p>
            <a:fld id="{BEA0D519-A273-4DB1-BF82-219E40753517}" type="datetimeFigureOut">
              <a:rPr lang="en-IN" smtClean="0"/>
              <a:t>23-04-2024</a:t>
            </a:fld>
            <a:endParaRPr lang="en-IN"/>
          </a:p>
        </p:txBody>
      </p:sp>
      <p:sp>
        <p:nvSpPr>
          <p:cNvPr id="3" name="Footer Placeholder 2">
            <a:extLst>
              <a:ext uri="{FF2B5EF4-FFF2-40B4-BE49-F238E27FC236}">
                <a16:creationId xmlns:a16="http://schemas.microsoft.com/office/drawing/2014/main" id="{18590984-E447-E902-10FB-A4FE3D5D89A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25CAD86-8914-8010-F8BD-6433A6DA4AA7}"/>
              </a:ext>
            </a:extLst>
          </p:cNvPr>
          <p:cNvSpPr>
            <a:spLocks noGrp="1"/>
          </p:cNvSpPr>
          <p:nvPr>
            <p:ph type="sldNum" sz="quarter" idx="12"/>
          </p:nvPr>
        </p:nvSpPr>
        <p:spPr/>
        <p:txBody>
          <a:bodyPr/>
          <a:lstStyle/>
          <a:p>
            <a:fld id="{DC5B11C6-8A91-4CE0-B3E8-FC51B572C3C4}" type="slidenum">
              <a:rPr lang="en-IN" smtClean="0"/>
              <a:t>‹#›</a:t>
            </a:fld>
            <a:endParaRPr lang="en-IN"/>
          </a:p>
        </p:txBody>
      </p:sp>
    </p:spTree>
    <p:extLst>
      <p:ext uri="{BB962C8B-B14F-4D97-AF65-F5344CB8AC3E}">
        <p14:creationId xmlns:p14="http://schemas.microsoft.com/office/powerpoint/2010/main" val="24199043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0D2FE-78E8-606E-73FB-95C601D4CA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50C3F9F-E850-0BD1-FC62-B498AB67AB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0597DFE-AA3C-1BED-9A7D-34EA57B914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5FA225-A069-FBCB-BA93-6E32CCC38CD3}"/>
              </a:ext>
            </a:extLst>
          </p:cNvPr>
          <p:cNvSpPr>
            <a:spLocks noGrp="1"/>
          </p:cNvSpPr>
          <p:nvPr>
            <p:ph type="dt" sz="half" idx="10"/>
          </p:nvPr>
        </p:nvSpPr>
        <p:spPr/>
        <p:txBody>
          <a:bodyPr/>
          <a:lstStyle/>
          <a:p>
            <a:fld id="{BEA0D519-A273-4DB1-BF82-219E40753517}" type="datetimeFigureOut">
              <a:rPr lang="en-IN" smtClean="0"/>
              <a:t>23-04-2024</a:t>
            </a:fld>
            <a:endParaRPr lang="en-IN"/>
          </a:p>
        </p:txBody>
      </p:sp>
      <p:sp>
        <p:nvSpPr>
          <p:cNvPr id="6" name="Footer Placeholder 5">
            <a:extLst>
              <a:ext uri="{FF2B5EF4-FFF2-40B4-BE49-F238E27FC236}">
                <a16:creationId xmlns:a16="http://schemas.microsoft.com/office/drawing/2014/main" id="{F363A797-1F78-879E-DF3D-0104403191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8F3D9A-FE1A-7047-BAF2-3CD126551432}"/>
              </a:ext>
            </a:extLst>
          </p:cNvPr>
          <p:cNvSpPr>
            <a:spLocks noGrp="1"/>
          </p:cNvSpPr>
          <p:nvPr>
            <p:ph type="sldNum" sz="quarter" idx="12"/>
          </p:nvPr>
        </p:nvSpPr>
        <p:spPr/>
        <p:txBody>
          <a:bodyPr/>
          <a:lstStyle/>
          <a:p>
            <a:fld id="{DC5B11C6-8A91-4CE0-B3E8-FC51B572C3C4}" type="slidenum">
              <a:rPr lang="en-IN" smtClean="0"/>
              <a:t>‹#›</a:t>
            </a:fld>
            <a:endParaRPr lang="en-IN"/>
          </a:p>
        </p:txBody>
      </p:sp>
    </p:spTree>
    <p:extLst>
      <p:ext uri="{BB962C8B-B14F-4D97-AF65-F5344CB8AC3E}">
        <p14:creationId xmlns:p14="http://schemas.microsoft.com/office/powerpoint/2010/main" val="390314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D39BD-0427-CA9B-A593-FC6DF79520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B684454-D497-4BCF-FBE6-7B996CBCED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42B41E6F-FBB8-D5EB-BD04-36D5C7BDAA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8CC062-0C87-96FE-FC54-B4630BF99E0D}"/>
              </a:ext>
            </a:extLst>
          </p:cNvPr>
          <p:cNvSpPr>
            <a:spLocks noGrp="1"/>
          </p:cNvSpPr>
          <p:nvPr>
            <p:ph type="dt" sz="half" idx="10"/>
          </p:nvPr>
        </p:nvSpPr>
        <p:spPr/>
        <p:txBody>
          <a:bodyPr/>
          <a:lstStyle/>
          <a:p>
            <a:fld id="{BEA0D519-A273-4DB1-BF82-219E40753517}" type="datetimeFigureOut">
              <a:rPr lang="en-IN" smtClean="0"/>
              <a:t>23-04-2024</a:t>
            </a:fld>
            <a:endParaRPr lang="en-IN"/>
          </a:p>
        </p:txBody>
      </p:sp>
      <p:sp>
        <p:nvSpPr>
          <p:cNvPr id="6" name="Footer Placeholder 5">
            <a:extLst>
              <a:ext uri="{FF2B5EF4-FFF2-40B4-BE49-F238E27FC236}">
                <a16:creationId xmlns:a16="http://schemas.microsoft.com/office/drawing/2014/main" id="{B492D421-78BD-22BB-CABB-7D43BA1CEC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04B533-1802-576F-DF18-04FDFFDEE99A}"/>
              </a:ext>
            </a:extLst>
          </p:cNvPr>
          <p:cNvSpPr>
            <a:spLocks noGrp="1"/>
          </p:cNvSpPr>
          <p:nvPr>
            <p:ph type="sldNum" sz="quarter" idx="12"/>
          </p:nvPr>
        </p:nvSpPr>
        <p:spPr/>
        <p:txBody>
          <a:bodyPr/>
          <a:lstStyle/>
          <a:p>
            <a:fld id="{DC5B11C6-8A91-4CE0-B3E8-FC51B572C3C4}" type="slidenum">
              <a:rPr lang="en-IN" smtClean="0"/>
              <a:t>‹#›</a:t>
            </a:fld>
            <a:endParaRPr lang="en-IN"/>
          </a:p>
        </p:txBody>
      </p:sp>
    </p:spTree>
    <p:extLst>
      <p:ext uri="{BB962C8B-B14F-4D97-AF65-F5344CB8AC3E}">
        <p14:creationId xmlns:p14="http://schemas.microsoft.com/office/powerpoint/2010/main" val="3014701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8127DB9-5E7F-FEE2-B0BF-71C24353B6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F5AD9A5-3C43-B7FC-F1E2-7E818DEA7F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90B490-A47C-C070-7BF2-FF4E2C55DB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EA0D519-A273-4DB1-BF82-219E40753517}" type="datetimeFigureOut">
              <a:rPr lang="en-IN" smtClean="0"/>
              <a:t>23-04-2024</a:t>
            </a:fld>
            <a:endParaRPr lang="en-IN"/>
          </a:p>
        </p:txBody>
      </p:sp>
      <p:sp>
        <p:nvSpPr>
          <p:cNvPr id="5" name="Footer Placeholder 4">
            <a:extLst>
              <a:ext uri="{FF2B5EF4-FFF2-40B4-BE49-F238E27FC236}">
                <a16:creationId xmlns:a16="http://schemas.microsoft.com/office/drawing/2014/main" id="{1B9E9021-0876-6F6E-5EA3-B517B2520C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7D45F350-B3F5-79BF-FC30-905716DA4D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C5B11C6-8A91-4CE0-B3E8-FC51B572C3C4}" type="slidenum">
              <a:rPr lang="en-IN" smtClean="0"/>
              <a:t>‹#›</a:t>
            </a:fld>
            <a:endParaRPr lang="en-IN"/>
          </a:p>
        </p:txBody>
      </p:sp>
    </p:spTree>
    <p:extLst>
      <p:ext uri="{BB962C8B-B14F-4D97-AF65-F5344CB8AC3E}">
        <p14:creationId xmlns:p14="http://schemas.microsoft.com/office/powerpoint/2010/main" val="28378750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E5722E-EF2E-55D2-7F6B-A38EF84B1B5B}"/>
              </a:ext>
            </a:extLst>
          </p:cNvPr>
          <p:cNvSpPr>
            <a:spLocks noGrp="1"/>
          </p:cNvSpPr>
          <p:nvPr>
            <p:ph type="ctrTitle"/>
          </p:nvPr>
        </p:nvSpPr>
        <p:spPr/>
        <p:txBody>
          <a:bodyPr>
            <a:normAutofit fontScale="90000"/>
          </a:bodyPr>
          <a:lstStyle/>
          <a:p>
            <a:r>
              <a:rPr lang="en-US" dirty="0"/>
              <a:t>Chapter 6</a:t>
            </a:r>
            <a:br>
              <a:rPr lang="en-US" dirty="0"/>
            </a:br>
            <a:r>
              <a:rPr lang="en-US" dirty="0"/>
              <a:t>Challenges and Outlook</a:t>
            </a:r>
            <a:endParaRPr lang="en-IN" dirty="0"/>
          </a:p>
        </p:txBody>
      </p:sp>
      <p:sp>
        <p:nvSpPr>
          <p:cNvPr id="3" name="Subtitle 2">
            <a:extLst>
              <a:ext uri="{FF2B5EF4-FFF2-40B4-BE49-F238E27FC236}">
                <a16:creationId xmlns:a16="http://schemas.microsoft.com/office/drawing/2014/main" id="{5128C68F-7362-F818-473B-C90E954229F4}"/>
              </a:ext>
            </a:extLst>
          </p:cNvPr>
          <p:cNvSpPr>
            <a:spLocks noGrp="1"/>
          </p:cNvSpPr>
          <p:nvPr>
            <p:ph type="subTitle" idx="1"/>
          </p:nvPr>
        </p:nvSpPr>
        <p:spPr/>
        <p:txBody>
          <a:bodyPr/>
          <a:lstStyle/>
          <a:p>
            <a:r>
              <a:rPr lang="en-US" dirty="0"/>
              <a:t>By</a:t>
            </a:r>
          </a:p>
          <a:p>
            <a:r>
              <a:rPr lang="en-US" dirty="0"/>
              <a:t>Dr. Nilesh Patil</a:t>
            </a:r>
            <a:endParaRPr lang="en-IN" dirty="0"/>
          </a:p>
        </p:txBody>
      </p:sp>
    </p:spTree>
    <p:extLst>
      <p:ext uri="{BB962C8B-B14F-4D97-AF65-F5344CB8AC3E}">
        <p14:creationId xmlns:p14="http://schemas.microsoft.com/office/powerpoint/2010/main" val="19910006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BF755-C418-05F4-F96E-5117467E068A}"/>
              </a:ext>
            </a:extLst>
          </p:cNvPr>
          <p:cNvSpPr>
            <a:spLocks noGrp="1"/>
          </p:cNvSpPr>
          <p:nvPr>
            <p:ph type="title"/>
          </p:nvPr>
        </p:nvSpPr>
        <p:spPr>
          <a:xfrm>
            <a:off x="105879" y="114869"/>
            <a:ext cx="11882387" cy="1325563"/>
          </a:xfrm>
        </p:spPr>
        <p:txBody>
          <a:bodyPr>
            <a:normAutofit/>
          </a:bodyPr>
          <a:lstStyle/>
          <a:p>
            <a:r>
              <a:rPr lang="en-US" dirty="0"/>
              <a:t>key challenges for smart environment in </a:t>
            </a:r>
            <a:r>
              <a:rPr lang="en-US" dirty="0" err="1"/>
              <a:t>UbiCom</a:t>
            </a:r>
            <a:r>
              <a:rPr lang="en-US" dirty="0"/>
              <a:t> System (2/2)</a:t>
            </a:r>
            <a:endParaRPr lang="en-IN" dirty="0"/>
          </a:p>
        </p:txBody>
      </p:sp>
      <p:sp>
        <p:nvSpPr>
          <p:cNvPr id="3" name="Content Placeholder 2">
            <a:extLst>
              <a:ext uri="{FF2B5EF4-FFF2-40B4-BE49-F238E27FC236}">
                <a16:creationId xmlns:a16="http://schemas.microsoft.com/office/drawing/2014/main" id="{DCAC7838-6D0A-8662-8A5E-85C31FCB76AB}"/>
              </a:ext>
            </a:extLst>
          </p:cNvPr>
          <p:cNvSpPr>
            <a:spLocks noGrp="1"/>
          </p:cNvSpPr>
          <p:nvPr>
            <p:ph idx="1"/>
          </p:nvPr>
        </p:nvSpPr>
        <p:spPr>
          <a:xfrm>
            <a:off x="228600" y="1357162"/>
            <a:ext cx="11759666" cy="5391507"/>
          </a:xfrm>
        </p:spPr>
        <p:txBody>
          <a:bodyPr>
            <a:noAutofit/>
          </a:bodyPr>
          <a:lstStyle/>
          <a:p>
            <a:pPr marL="342900" indent="-342900" algn="just">
              <a:buFont typeface="+mj-lt"/>
              <a:buAutoNum type="arabicPeriod" startAt="5"/>
            </a:pPr>
            <a:r>
              <a:rPr lang="en-US" sz="1400" b="1" dirty="0">
                <a:solidFill>
                  <a:srgbClr val="FF0000"/>
                </a:solidFill>
              </a:rPr>
              <a:t>Security and privacy</a:t>
            </a:r>
            <a:r>
              <a:rPr lang="en-US" sz="1400" dirty="0"/>
              <a:t>: Smart environments collect and process sensitive data related to users' activities, behaviors, and personal information. Ensuring robust security measures, such as secure communication, access control, and privacy-preserving techniques, is a significant challenge.</a:t>
            </a:r>
          </a:p>
          <a:p>
            <a:pPr marL="342900" indent="-342900" algn="just">
              <a:buFont typeface="+mj-lt"/>
              <a:buAutoNum type="arabicPeriod" startAt="5"/>
            </a:pPr>
            <a:r>
              <a:rPr lang="en-US" sz="1400" b="1" dirty="0">
                <a:solidFill>
                  <a:srgbClr val="FF0000"/>
                </a:solidFill>
              </a:rPr>
              <a:t>Fault tolerance and resilience</a:t>
            </a:r>
            <a:r>
              <a:rPr lang="en-US" sz="1400" dirty="0"/>
              <a:t>: Smart environments are distributed systems with multiple interconnected components. Ensuring fault tolerance, resilience, and robust error handling mechanisms is crucial for maintaining the integrity and continuity of services in the event of device or component failures.</a:t>
            </a:r>
          </a:p>
          <a:p>
            <a:pPr marL="342900" indent="-342900" algn="just">
              <a:buFont typeface="+mj-lt"/>
              <a:buAutoNum type="arabicPeriod" startAt="5"/>
            </a:pPr>
            <a:r>
              <a:rPr lang="en-US" sz="1400" b="1" dirty="0">
                <a:solidFill>
                  <a:srgbClr val="FF0000"/>
                </a:solidFill>
              </a:rPr>
              <a:t>User experience and interaction</a:t>
            </a:r>
            <a:r>
              <a:rPr lang="en-US" sz="1400" dirty="0"/>
              <a:t>: Smart environments should provide intuitive and natural user interfaces and interaction models that facilitate seamless control and personalization. Designing user experiences that cater to diverse user preferences, abilities, and contexts is a challenging task.</a:t>
            </a:r>
          </a:p>
          <a:p>
            <a:pPr marL="342900" indent="-342900" algn="just">
              <a:buFont typeface="+mj-lt"/>
              <a:buAutoNum type="arabicPeriod" startAt="5"/>
            </a:pPr>
            <a:r>
              <a:rPr lang="en-US" sz="1400" b="1" dirty="0">
                <a:solidFill>
                  <a:srgbClr val="FF0000"/>
                </a:solidFill>
              </a:rPr>
              <a:t>Integration with existing infrastructure</a:t>
            </a:r>
            <a:r>
              <a:rPr lang="en-US" sz="1400" dirty="0"/>
              <a:t>: Deploying smart environments often requires integrating with existing infrastructure, such as buildings, transportation systems, and utilities. Addressing compatibility issues and ensuring smooth integration with legacy systems is a significant challenge.</a:t>
            </a:r>
          </a:p>
          <a:p>
            <a:pPr marL="342900" indent="-342900" algn="just">
              <a:buFont typeface="+mj-lt"/>
              <a:buAutoNum type="arabicPeriod" startAt="5"/>
            </a:pPr>
            <a:r>
              <a:rPr lang="en-US" sz="1400" b="1" dirty="0">
                <a:solidFill>
                  <a:srgbClr val="FF0000"/>
                </a:solidFill>
              </a:rPr>
              <a:t>Ethical and social implications</a:t>
            </a:r>
            <a:r>
              <a:rPr lang="en-US" sz="1400" dirty="0"/>
              <a:t>: The widespread deployment of smart environments raises ethical and social concerns, such as privacy violations, data misuse, digital divide, and potential unintended consequences. Addressing these concerns and ensuring responsible development and deployment of smart environments is a key challenge.</a:t>
            </a:r>
          </a:p>
          <a:p>
            <a:pPr marL="342900" indent="-342900" algn="just">
              <a:buFont typeface="+mj-lt"/>
              <a:buAutoNum type="arabicPeriod" startAt="5"/>
            </a:pPr>
            <a:r>
              <a:rPr lang="en-US" sz="1400" b="1" dirty="0">
                <a:solidFill>
                  <a:srgbClr val="FF0000"/>
                </a:solidFill>
              </a:rPr>
              <a:t>Standards and regulations</a:t>
            </a:r>
            <a:r>
              <a:rPr lang="en-US" sz="1400" dirty="0"/>
              <a:t>: The lack of well-established standards and regulations for smart environments can hinder their widespread adoption and interoperability. Developing and adhering to common standards and guidelines is a crucial challenge for the successful implementation and integration of smart environments.</a:t>
            </a:r>
            <a:endParaRPr lang="en-IN" sz="1400" dirty="0"/>
          </a:p>
        </p:txBody>
      </p:sp>
    </p:spTree>
    <p:extLst>
      <p:ext uri="{BB962C8B-B14F-4D97-AF65-F5344CB8AC3E}">
        <p14:creationId xmlns:p14="http://schemas.microsoft.com/office/powerpoint/2010/main" val="40408091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F6703-A693-DB40-29DA-2A9C15E7846B}"/>
              </a:ext>
            </a:extLst>
          </p:cNvPr>
          <p:cNvSpPr>
            <a:spLocks noGrp="1"/>
          </p:cNvSpPr>
          <p:nvPr>
            <p:ph type="title"/>
          </p:nvPr>
        </p:nvSpPr>
        <p:spPr>
          <a:xfrm>
            <a:off x="173255" y="136525"/>
            <a:ext cx="11940139" cy="1325563"/>
          </a:xfrm>
        </p:spPr>
        <p:txBody>
          <a:bodyPr>
            <a:noAutofit/>
          </a:bodyPr>
          <a:lstStyle/>
          <a:p>
            <a:r>
              <a:rPr lang="en-US" sz="3200" dirty="0"/>
              <a:t>key challenges and their respective solutions in smart human device interaction (1/3)</a:t>
            </a:r>
            <a:endParaRPr lang="en-IN" sz="3200" dirty="0"/>
          </a:p>
        </p:txBody>
      </p:sp>
      <p:graphicFrame>
        <p:nvGraphicFramePr>
          <p:cNvPr id="4" name="Content Placeholder 3">
            <a:extLst>
              <a:ext uri="{FF2B5EF4-FFF2-40B4-BE49-F238E27FC236}">
                <a16:creationId xmlns:a16="http://schemas.microsoft.com/office/drawing/2014/main" id="{553F45A9-771D-FE54-2025-DAEA3609233A}"/>
              </a:ext>
            </a:extLst>
          </p:cNvPr>
          <p:cNvGraphicFramePr>
            <a:graphicFrameLocks noGrp="1"/>
          </p:cNvGraphicFramePr>
          <p:nvPr>
            <p:ph idx="1"/>
            <p:extLst>
              <p:ext uri="{D42A27DB-BD31-4B8C-83A1-F6EECF244321}">
                <p14:modId xmlns:p14="http://schemas.microsoft.com/office/powerpoint/2010/main" val="2277312247"/>
              </p:ext>
            </p:extLst>
          </p:nvPr>
        </p:nvGraphicFramePr>
        <p:xfrm>
          <a:off x="218661" y="1246473"/>
          <a:ext cx="11135139" cy="6987256"/>
        </p:xfrm>
        <a:graphic>
          <a:graphicData uri="http://schemas.openxmlformats.org/drawingml/2006/table">
            <a:tbl>
              <a:tblPr firstRow="1" bandRow="1">
                <a:tableStyleId>{5C22544A-7EE6-4342-B048-85BDC9FD1C3A}</a:tableStyleId>
              </a:tblPr>
              <a:tblGrid>
                <a:gridCol w="2732915">
                  <a:extLst>
                    <a:ext uri="{9D8B030D-6E8A-4147-A177-3AD203B41FA5}">
                      <a16:colId xmlns:a16="http://schemas.microsoft.com/office/drawing/2014/main" val="2314618628"/>
                    </a:ext>
                  </a:extLst>
                </a:gridCol>
                <a:gridCol w="8402224">
                  <a:extLst>
                    <a:ext uri="{9D8B030D-6E8A-4147-A177-3AD203B41FA5}">
                      <a16:colId xmlns:a16="http://schemas.microsoft.com/office/drawing/2014/main" val="3259236596"/>
                    </a:ext>
                  </a:extLst>
                </a:gridCol>
              </a:tblGrid>
              <a:tr h="382648">
                <a:tc>
                  <a:txBody>
                    <a:bodyPr/>
                    <a:lstStyle/>
                    <a:p>
                      <a:r>
                        <a:rPr lang="en-US" sz="1400" dirty="0"/>
                        <a:t>Challenge</a:t>
                      </a:r>
                      <a:endParaRPr lang="en-IN" sz="1400" dirty="0"/>
                    </a:p>
                  </a:txBody>
                  <a:tcPr/>
                </a:tc>
                <a:tc>
                  <a:txBody>
                    <a:bodyPr/>
                    <a:lstStyle/>
                    <a:p>
                      <a:r>
                        <a:rPr lang="en-US" sz="1200" dirty="0"/>
                        <a:t>Solution</a:t>
                      </a:r>
                      <a:endParaRPr lang="en-IN" sz="1200" dirty="0"/>
                    </a:p>
                  </a:txBody>
                  <a:tcPr/>
                </a:tc>
                <a:extLst>
                  <a:ext uri="{0D108BD9-81ED-4DB2-BD59-A6C34878D82A}">
                    <a16:rowId xmlns:a16="http://schemas.microsoft.com/office/drawing/2014/main" val="1441540858"/>
                  </a:ext>
                </a:extLst>
              </a:tr>
              <a:tr h="1509625">
                <a:tc>
                  <a:txBody>
                    <a:bodyPr/>
                    <a:lstStyle/>
                    <a:p>
                      <a:r>
                        <a:rPr lang="en-US" sz="1400" dirty="0"/>
                        <a:t>1. </a:t>
                      </a:r>
                      <a:r>
                        <a:rPr lang="en-IN" sz="1400" b="0" i="0" kern="1200" dirty="0">
                          <a:solidFill>
                            <a:schemeClr val="dk1"/>
                          </a:solidFill>
                          <a:effectLst/>
                          <a:latin typeface="+mn-lt"/>
                          <a:ea typeface="+mn-ea"/>
                          <a:cs typeface="+mn-cs"/>
                        </a:rPr>
                        <a:t>Natural and intuitive interaction</a:t>
                      </a:r>
                      <a:endParaRPr lang="en-IN" sz="1400" dirty="0"/>
                    </a:p>
                  </a:txBody>
                  <a:tcPr/>
                </a:tc>
                <a:tc>
                  <a:txBody>
                    <a:bodyPr/>
                    <a:lstStyle/>
                    <a:p>
                      <a:pPr algn="just"/>
                      <a:r>
                        <a:rPr lang="en-US" sz="1400" b="0" i="0" kern="1200" dirty="0">
                          <a:solidFill>
                            <a:schemeClr val="dk1"/>
                          </a:solidFill>
                          <a:effectLst/>
                          <a:latin typeface="+mn-lt"/>
                          <a:ea typeface="+mn-ea"/>
                          <a:cs typeface="+mn-cs"/>
                        </a:rPr>
                        <a:t>Develop multimodal interfaces that combine various input and output modalities, such as voice, gesture, gaze, and touch. Additionally, leverage advances in natural language processing, computer vision, and machine learning to enable more natural and context-aware interactions.</a:t>
                      </a:r>
                      <a:endParaRPr lang="en-IN" sz="1400" dirty="0"/>
                    </a:p>
                  </a:txBody>
                  <a:tcPr/>
                </a:tc>
                <a:extLst>
                  <a:ext uri="{0D108BD9-81ED-4DB2-BD59-A6C34878D82A}">
                    <a16:rowId xmlns:a16="http://schemas.microsoft.com/office/drawing/2014/main" val="475150645"/>
                  </a:ext>
                </a:extLst>
              </a:tr>
              <a:tr h="1509625">
                <a:tc>
                  <a:txBody>
                    <a:bodyPr/>
                    <a:lstStyle/>
                    <a:p>
                      <a:r>
                        <a:rPr lang="en-US" sz="1400" dirty="0"/>
                        <a:t>2. </a:t>
                      </a:r>
                      <a:r>
                        <a:rPr lang="en-IN" sz="1400" b="0" i="0" kern="1200" dirty="0">
                          <a:solidFill>
                            <a:schemeClr val="dk1"/>
                          </a:solidFill>
                          <a:effectLst/>
                          <a:latin typeface="+mn-lt"/>
                          <a:ea typeface="+mn-ea"/>
                          <a:cs typeface="+mn-cs"/>
                        </a:rPr>
                        <a:t>Personalization and adaptability</a:t>
                      </a:r>
                      <a:endParaRPr lang="en-IN" sz="1400" dirty="0"/>
                    </a:p>
                  </a:txBody>
                  <a:tcPr/>
                </a:tc>
                <a:tc>
                  <a:txBody>
                    <a:bodyPr/>
                    <a:lstStyle/>
                    <a:p>
                      <a:pPr algn="just"/>
                      <a:r>
                        <a:rPr lang="en-US" sz="1400" b="0" i="0" kern="1200" dirty="0">
                          <a:solidFill>
                            <a:schemeClr val="dk1"/>
                          </a:solidFill>
                          <a:effectLst/>
                          <a:latin typeface="+mn-lt"/>
                          <a:ea typeface="+mn-ea"/>
                          <a:cs typeface="+mn-cs"/>
                        </a:rPr>
                        <a:t>Implement user modeling and profiling techniques to understand individual user preferences, behaviors, and contexts. Use this information to adapt the interaction modalities, content, and functionality of the devices to provide a personalized experience.</a:t>
                      </a:r>
                      <a:endParaRPr lang="en-IN" sz="1400" dirty="0"/>
                    </a:p>
                  </a:txBody>
                  <a:tcPr/>
                </a:tc>
                <a:extLst>
                  <a:ext uri="{0D108BD9-81ED-4DB2-BD59-A6C34878D82A}">
                    <a16:rowId xmlns:a16="http://schemas.microsoft.com/office/drawing/2014/main" val="2121280739"/>
                  </a:ext>
                </a:extLst>
              </a:tr>
              <a:tr h="1792679">
                <a:tc>
                  <a:txBody>
                    <a:bodyPr/>
                    <a:lstStyle/>
                    <a:p>
                      <a:r>
                        <a:rPr lang="en-US" sz="1400" dirty="0"/>
                        <a:t>3. </a:t>
                      </a:r>
                      <a:r>
                        <a:rPr lang="en-IN" sz="1400" b="0" i="0" kern="1200" dirty="0">
                          <a:solidFill>
                            <a:schemeClr val="dk1"/>
                          </a:solidFill>
                          <a:effectLst/>
                          <a:latin typeface="+mn-lt"/>
                          <a:ea typeface="+mn-ea"/>
                          <a:cs typeface="+mn-cs"/>
                        </a:rPr>
                        <a:t>Privacy and security</a:t>
                      </a:r>
                      <a:endParaRPr lang="en-IN" sz="1400" dirty="0"/>
                    </a:p>
                  </a:txBody>
                  <a:tcPr/>
                </a:tc>
                <a:tc>
                  <a:txBody>
                    <a:bodyPr/>
                    <a:lstStyle/>
                    <a:p>
                      <a:pPr algn="just"/>
                      <a:r>
                        <a:rPr lang="en-US" sz="1400" b="0" i="0" kern="1200" dirty="0">
                          <a:solidFill>
                            <a:schemeClr val="dk1"/>
                          </a:solidFill>
                          <a:effectLst/>
                          <a:latin typeface="+mn-lt"/>
                          <a:ea typeface="+mn-ea"/>
                          <a:cs typeface="+mn-cs"/>
                        </a:rPr>
                        <a:t>Implement robust authentication and access control mechanisms, as well as privacy-preserving techniques like differential privacy and secure multi-party computation. Additionally, provide transparent privacy controls and settings to users, allowing them to manage their personal data and preferences.</a:t>
                      </a:r>
                      <a:endParaRPr lang="en-IN" sz="1400" dirty="0"/>
                    </a:p>
                  </a:txBody>
                  <a:tcPr/>
                </a:tc>
                <a:extLst>
                  <a:ext uri="{0D108BD9-81ED-4DB2-BD59-A6C34878D82A}">
                    <a16:rowId xmlns:a16="http://schemas.microsoft.com/office/drawing/2014/main" val="2970172599"/>
                  </a:ext>
                </a:extLst>
              </a:tr>
              <a:tr h="1792679">
                <a:tc>
                  <a:txBody>
                    <a:bodyPr/>
                    <a:lstStyle/>
                    <a:p>
                      <a:r>
                        <a:rPr lang="en-US" sz="1400" dirty="0"/>
                        <a:t>4. </a:t>
                      </a:r>
                      <a:r>
                        <a:rPr lang="en-IN" sz="1400" b="0" i="0" kern="1200" dirty="0">
                          <a:solidFill>
                            <a:schemeClr val="dk1"/>
                          </a:solidFill>
                          <a:effectLst/>
                          <a:latin typeface="+mn-lt"/>
                          <a:ea typeface="+mn-ea"/>
                          <a:cs typeface="+mn-cs"/>
                        </a:rPr>
                        <a:t>Context-awareness and intelligent decision-making</a:t>
                      </a:r>
                      <a:endParaRPr lang="en-IN" sz="1400" dirty="0"/>
                    </a:p>
                  </a:txBody>
                  <a:tcPr/>
                </a:tc>
                <a:tc>
                  <a:txBody>
                    <a:bodyPr/>
                    <a:lstStyle/>
                    <a:p>
                      <a:pPr algn="just"/>
                      <a:r>
                        <a:rPr lang="en-US" sz="1400" b="0" i="0" kern="1200" dirty="0">
                          <a:solidFill>
                            <a:schemeClr val="dk1"/>
                          </a:solidFill>
                          <a:effectLst/>
                          <a:latin typeface="+mn-lt"/>
                          <a:ea typeface="+mn-ea"/>
                          <a:cs typeface="+mn-cs"/>
                        </a:rPr>
                        <a:t>Integrate various sensors and data sources to capture contextual information, such as location, activity, environmental conditions, and user state. Develop intelligent decision-making algorithms and machine learning models to interpret this context and adapt the device's behavior accordingly.</a:t>
                      </a:r>
                      <a:endParaRPr lang="en-IN" sz="1400" dirty="0"/>
                    </a:p>
                  </a:txBody>
                  <a:tcPr/>
                </a:tc>
                <a:extLst>
                  <a:ext uri="{0D108BD9-81ED-4DB2-BD59-A6C34878D82A}">
                    <a16:rowId xmlns:a16="http://schemas.microsoft.com/office/drawing/2014/main" val="2173682229"/>
                  </a:ext>
                </a:extLst>
              </a:tr>
            </a:tbl>
          </a:graphicData>
        </a:graphic>
      </p:graphicFrame>
    </p:spTree>
    <p:extLst>
      <p:ext uri="{BB962C8B-B14F-4D97-AF65-F5344CB8AC3E}">
        <p14:creationId xmlns:p14="http://schemas.microsoft.com/office/powerpoint/2010/main" val="38644708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F6703-A693-DB40-29DA-2A9C15E7846B}"/>
              </a:ext>
            </a:extLst>
          </p:cNvPr>
          <p:cNvSpPr>
            <a:spLocks noGrp="1"/>
          </p:cNvSpPr>
          <p:nvPr>
            <p:ph type="title"/>
          </p:nvPr>
        </p:nvSpPr>
        <p:spPr>
          <a:xfrm>
            <a:off x="838200" y="136525"/>
            <a:ext cx="10515600" cy="1325563"/>
          </a:xfrm>
        </p:spPr>
        <p:txBody>
          <a:bodyPr>
            <a:normAutofit fontScale="90000"/>
          </a:bodyPr>
          <a:lstStyle/>
          <a:p>
            <a:r>
              <a:rPr lang="en-US" dirty="0"/>
              <a:t>key challenges and their respective solutions in smart human device interaction (2/3)</a:t>
            </a:r>
            <a:endParaRPr lang="en-IN" dirty="0"/>
          </a:p>
        </p:txBody>
      </p:sp>
      <p:graphicFrame>
        <p:nvGraphicFramePr>
          <p:cNvPr id="4" name="Content Placeholder 3">
            <a:extLst>
              <a:ext uri="{FF2B5EF4-FFF2-40B4-BE49-F238E27FC236}">
                <a16:creationId xmlns:a16="http://schemas.microsoft.com/office/drawing/2014/main" id="{553F45A9-771D-FE54-2025-DAEA3609233A}"/>
              </a:ext>
            </a:extLst>
          </p:cNvPr>
          <p:cNvGraphicFramePr>
            <a:graphicFrameLocks noGrp="1"/>
          </p:cNvGraphicFramePr>
          <p:nvPr>
            <p:ph idx="1"/>
            <p:extLst>
              <p:ext uri="{D42A27DB-BD31-4B8C-83A1-F6EECF244321}">
                <p14:modId xmlns:p14="http://schemas.microsoft.com/office/powerpoint/2010/main" val="299935620"/>
              </p:ext>
            </p:extLst>
          </p:nvPr>
        </p:nvGraphicFramePr>
        <p:xfrm>
          <a:off x="218661" y="1321435"/>
          <a:ext cx="11135139" cy="5400040"/>
        </p:xfrm>
        <a:graphic>
          <a:graphicData uri="http://schemas.openxmlformats.org/drawingml/2006/table">
            <a:tbl>
              <a:tblPr firstRow="1" bandRow="1">
                <a:tableStyleId>{5C22544A-7EE6-4342-B048-85BDC9FD1C3A}</a:tableStyleId>
              </a:tblPr>
              <a:tblGrid>
                <a:gridCol w="2732915">
                  <a:extLst>
                    <a:ext uri="{9D8B030D-6E8A-4147-A177-3AD203B41FA5}">
                      <a16:colId xmlns:a16="http://schemas.microsoft.com/office/drawing/2014/main" val="2314618628"/>
                    </a:ext>
                  </a:extLst>
                </a:gridCol>
                <a:gridCol w="8402224">
                  <a:extLst>
                    <a:ext uri="{9D8B030D-6E8A-4147-A177-3AD203B41FA5}">
                      <a16:colId xmlns:a16="http://schemas.microsoft.com/office/drawing/2014/main" val="3259236596"/>
                    </a:ext>
                  </a:extLst>
                </a:gridCol>
              </a:tblGrid>
              <a:tr h="370840">
                <a:tc>
                  <a:txBody>
                    <a:bodyPr/>
                    <a:lstStyle/>
                    <a:p>
                      <a:r>
                        <a:rPr lang="en-US" dirty="0"/>
                        <a:t>Challenge</a:t>
                      </a:r>
                      <a:endParaRPr lang="en-IN" dirty="0"/>
                    </a:p>
                  </a:txBody>
                  <a:tcPr/>
                </a:tc>
                <a:tc>
                  <a:txBody>
                    <a:bodyPr/>
                    <a:lstStyle/>
                    <a:p>
                      <a:r>
                        <a:rPr lang="en-US" dirty="0"/>
                        <a:t>Solution</a:t>
                      </a:r>
                      <a:endParaRPr lang="en-IN" dirty="0"/>
                    </a:p>
                  </a:txBody>
                  <a:tcPr/>
                </a:tc>
                <a:extLst>
                  <a:ext uri="{0D108BD9-81ED-4DB2-BD59-A6C34878D82A}">
                    <a16:rowId xmlns:a16="http://schemas.microsoft.com/office/drawing/2014/main" val="1441540858"/>
                  </a:ext>
                </a:extLst>
              </a:tr>
              <a:tr h="370840">
                <a:tc>
                  <a:txBody>
                    <a:bodyPr/>
                    <a:lstStyle/>
                    <a:p>
                      <a:r>
                        <a:rPr lang="en-US" dirty="0"/>
                        <a:t>5. </a:t>
                      </a:r>
                      <a:r>
                        <a:rPr lang="en-US" sz="1800" b="0" i="0" kern="1200" dirty="0">
                          <a:solidFill>
                            <a:schemeClr val="dk1"/>
                          </a:solidFill>
                          <a:effectLst/>
                          <a:latin typeface="+mn-lt"/>
                          <a:ea typeface="+mn-ea"/>
                          <a:cs typeface="+mn-cs"/>
                        </a:rPr>
                        <a:t>Seamless device and service integration</a:t>
                      </a:r>
                      <a:endParaRPr lang="en-IN" dirty="0"/>
                    </a:p>
                  </a:txBody>
                  <a:tcPr/>
                </a:tc>
                <a:tc>
                  <a:txBody>
                    <a:bodyPr/>
                    <a:lstStyle/>
                    <a:p>
                      <a:pPr algn="just"/>
                      <a:r>
                        <a:rPr lang="en-US" sz="1800" b="0" i="0" kern="1200" dirty="0">
                          <a:solidFill>
                            <a:schemeClr val="dk1"/>
                          </a:solidFill>
                          <a:effectLst/>
                          <a:latin typeface="+mn-lt"/>
                          <a:ea typeface="+mn-ea"/>
                          <a:cs typeface="+mn-cs"/>
                        </a:rPr>
                        <a:t>Adopt open standards and protocols for device communication and service discovery, enabling seamless integration across different platforms and ecosystems. Implement service orchestration and composition techniques to create coherent and efficient user experiences across multiple devices and services.</a:t>
                      </a:r>
                      <a:endParaRPr lang="en-IN" dirty="0"/>
                    </a:p>
                  </a:txBody>
                  <a:tcPr/>
                </a:tc>
                <a:extLst>
                  <a:ext uri="{0D108BD9-81ED-4DB2-BD59-A6C34878D82A}">
                    <a16:rowId xmlns:a16="http://schemas.microsoft.com/office/drawing/2014/main" val="475150645"/>
                  </a:ext>
                </a:extLst>
              </a:tr>
              <a:tr h="370840">
                <a:tc>
                  <a:txBody>
                    <a:bodyPr/>
                    <a:lstStyle/>
                    <a:p>
                      <a:r>
                        <a:rPr lang="en-US" dirty="0"/>
                        <a:t>6. </a:t>
                      </a:r>
                      <a:r>
                        <a:rPr lang="en-IN" sz="1800" b="0" i="0" kern="1200" dirty="0">
                          <a:solidFill>
                            <a:schemeClr val="dk1"/>
                          </a:solidFill>
                          <a:effectLst/>
                          <a:latin typeface="+mn-lt"/>
                          <a:ea typeface="+mn-ea"/>
                          <a:cs typeface="+mn-cs"/>
                        </a:rPr>
                        <a:t>Accessibility and universal design</a:t>
                      </a:r>
                      <a:endParaRPr lang="en-IN" dirty="0"/>
                    </a:p>
                  </a:txBody>
                  <a:tcPr/>
                </a:tc>
                <a:tc>
                  <a:txBody>
                    <a:bodyPr/>
                    <a:lstStyle/>
                    <a:p>
                      <a:pPr algn="just"/>
                      <a:r>
                        <a:rPr lang="en-US" sz="1800" b="0" i="0" kern="1200" dirty="0">
                          <a:solidFill>
                            <a:schemeClr val="dk1"/>
                          </a:solidFill>
                          <a:effectLst/>
                          <a:latin typeface="+mn-lt"/>
                          <a:ea typeface="+mn-ea"/>
                          <a:cs typeface="+mn-cs"/>
                        </a:rPr>
                        <a:t>Design interfaces and interactions that are accessible to users with diverse abilities, preferences, and cultural backgrounds. Incorporate principles of universal design and follow accessibility guidelines and standards to ensure inclusive and equitable experiences.</a:t>
                      </a:r>
                      <a:endParaRPr lang="en-IN" dirty="0"/>
                    </a:p>
                  </a:txBody>
                  <a:tcPr/>
                </a:tc>
                <a:extLst>
                  <a:ext uri="{0D108BD9-81ED-4DB2-BD59-A6C34878D82A}">
                    <a16:rowId xmlns:a16="http://schemas.microsoft.com/office/drawing/2014/main" val="2121280739"/>
                  </a:ext>
                </a:extLst>
              </a:tr>
              <a:tr h="370840">
                <a:tc>
                  <a:txBody>
                    <a:bodyPr/>
                    <a:lstStyle/>
                    <a:p>
                      <a:r>
                        <a:rPr lang="en-US" dirty="0"/>
                        <a:t>7. </a:t>
                      </a:r>
                      <a:r>
                        <a:rPr lang="en-IN" sz="1800" b="0" i="0" kern="1200" dirty="0">
                          <a:solidFill>
                            <a:schemeClr val="dk1"/>
                          </a:solidFill>
                          <a:effectLst/>
                          <a:latin typeface="+mn-lt"/>
                          <a:ea typeface="+mn-ea"/>
                          <a:cs typeface="+mn-cs"/>
                        </a:rPr>
                        <a:t>Robustness and fault tolerance</a:t>
                      </a:r>
                      <a:endParaRPr lang="en-IN" dirty="0"/>
                    </a:p>
                  </a:txBody>
                  <a:tcPr/>
                </a:tc>
                <a:tc>
                  <a:txBody>
                    <a:bodyPr/>
                    <a:lstStyle/>
                    <a:p>
                      <a:pPr algn="just"/>
                      <a:r>
                        <a:rPr lang="en-US" sz="1800" b="0" i="0" kern="1200" dirty="0">
                          <a:solidFill>
                            <a:schemeClr val="dk1"/>
                          </a:solidFill>
                          <a:effectLst/>
                          <a:latin typeface="+mn-lt"/>
                          <a:ea typeface="+mn-ea"/>
                          <a:cs typeface="+mn-cs"/>
                        </a:rPr>
                        <a:t>Implement robust error handling, failover mechanisms, and fault tolerance strategies to ensure reliable and consistent interactions, even in the face of device or network failures. Provide clear feedback and recovery mechanisms to users in case of errors or interruptions.</a:t>
                      </a:r>
                      <a:endParaRPr lang="en-IN" dirty="0"/>
                    </a:p>
                  </a:txBody>
                  <a:tcPr/>
                </a:tc>
                <a:extLst>
                  <a:ext uri="{0D108BD9-81ED-4DB2-BD59-A6C34878D82A}">
                    <a16:rowId xmlns:a16="http://schemas.microsoft.com/office/drawing/2014/main" val="2970172599"/>
                  </a:ext>
                </a:extLst>
              </a:tr>
              <a:tr h="370840">
                <a:tc>
                  <a:txBody>
                    <a:bodyPr/>
                    <a:lstStyle/>
                    <a:p>
                      <a:r>
                        <a:rPr lang="en-US" dirty="0"/>
                        <a:t>8. </a:t>
                      </a:r>
                      <a:r>
                        <a:rPr lang="en-IN" sz="1800" b="0" i="0" kern="1200" dirty="0">
                          <a:solidFill>
                            <a:schemeClr val="dk1"/>
                          </a:solidFill>
                          <a:effectLst/>
                          <a:latin typeface="+mn-lt"/>
                          <a:ea typeface="+mn-ea"/>
                          <a:cs typeface="+mn-cs"/>
                        </a:rPr>
                        <a:t>Ethical and social implications</a:t>
                      </a:r>
                      <a:endParaRPr lang="en-IN" dirty="0"/>
                    </a:p>
                  </a:txBody>
                  <a:tcPr/>
                </a:tc>
                <a:tc>
                  <a:txBody>
                    <a:bodyPr/>
                    <a:lstStyle/>
                    <a:p>
                      <a:pPr algn="just"/>
                      <a:r>
                        <a:rPr lang="en-US" sz="1800" b="0" i="0" kern="1200" dirty="0">
                          <a:solidFill>
                            <a:schemeClr val="dk1"/>
                          </a:solidFill>
                          <a:effectLst/>
                          <a:latin typeface="+mn-lt"/>
                          <a:ea typeface="+mn-ea"/>
                          <a:cs typeface="+mn-cs"/>
                        </a:rPr>
                        <a:t>Engage in multidisciplinary research and collaboration to understand and address the ethical and social implications of smart human-device interactions. Develop guidelines and best practices for responsible design, deployment, and use of these technologies, considering factors such as privacy, fairness, and societal impact.</a:t>
                      </a:r>
                      <a:endParaRPr lang="en-IN" dirty="0"/>
                    </a:p>
                  </a:txBody>
                  <a:tcPr/>
                </a:tc>
                <a:extLst>
                  <a:ext uri="{0D108BD9-81ED-4DB2-BD59-A6C34878D82A}">
                    <a16:rowId xmlns:a16="http://schemas.microsoft.com/office/drawing/2014/main" val="2173682229"/>
                  </a:ext>
                </a:extLst>
              </a:tr>
            </a:tbl>
          </a:graphicData>
        </a:graphic>
      </p:graphicFrame>
    </p:spTree>
    <p:extLst>
      <p:ext uri="{BB962C8B-B14F-4D97-AF65-F5344CB8AC3E}">
        <p14:creationId xmlns:p14="http://schemas.microsoft.com/office/powerpoint/2010/main" val="2998234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F6703-A693-DB40-29DA-2A9C15E7846B}"/>
              </a:ext>
            </a:extLst>
          </p:cNvPr>
          <p:cNvSpPr>
            <a:spLocks noGrp="1"/>
          </p:cNvSpPr>
          <p:nvPr>
            <p:ph type="title"/>
          </p:nvPr>
        </p:nvSpPr>
        <p:spPr>
          <a:xfrm>
            <a:off x="838200" y="136525"/>
            <a:ext cx="10515600" cy="1325563"/>
          </a:xfrm>
        </p:spPr>
        <p:txBody>
          <a:bodyPr>
            <a:normAutofit fontScale="90000"/>
          </a:bodyPr>
          <a:lstStyle/>
          <a:p>
            <a:r>
              <a:rPr lang="en-US" dirty="0"/>
              <a:t>key challenges and their respective solutions in smart human device interaction (3/3)</a:t>
            </a:r>
            <a:endParaRPr lang="en-IN" dirty="0"/>
          </a:p>
        </p:txBody>
      </p:sp>
      <p:graphicFrame>
        <p:nvGraphicFramePr>
          <p:cNvPr id="4" name="Content Placeholder 3">
            <a:extLst>
              <a:ext uri="{FF2B5EF4-FFF2-40B4-BE49-F238E27FC236}">
                <a16:creationId xmlns:a16="http://schemas.microsoft.com/office/drawing/2014/main" id="{553F45A9-771D-FE54-2025-DAEA3609233A}"/>
              </a:ext>
            </a:extLst>
          </p:cNvPr>
          <p:cNvGraphicFramePr>
            <a:graphicFrameLocks noGrp="1"/>
          </p:cNvGraphicFramePr>
          <p:nvPr>
            <p:ph idx="1"/>
            <p:extLst>
              <p:ext uri="{D42A27DB-BD31-4B8C-83A1-F6EECF244321}">
                <p14:modId xmlns:p14="http://schemas.microsoft.com/office/powerpoint/2010/main" val="2457540422"/>
              </p:ext>
            </p:extLst>
          </p:nvPr>
        </p:nvGraphicFramePr>
        <p:xfrm>
          <a:off x="218661" y="1321435"/>
          <a:ext cx="11135139" cy="3022600"/>
        </p:xfrm>
        <a:graphic>
          <a:graphicData uri="http://schemas.openxmlformats.org/drawingml/2006/table">
            <a:tbl>
              <a:tblPr firstRow="1" bandRow="1">
                <a:tableStyleId>{5C22544A-7EE6-4342-B048-85BDC9FD1C3A}</a:tableStyleId>
              </a:tblPr>
              <a:tblGrid>
                <a:gridCol w="2732915">
                  <a:extLst>
                    <a:ext uri="{9D8B030D-6E8A-4147-A177-3AD203B41FA5}">
                      <a16:colId xmlns:a16="http://schemas.microsoft.com/office/drawing/2014/main" val="2314618628"/>
                    </a:ext>
                  </a:extLst>
                </a:gridCol>
                <a:gridCol w="8402224">
                  <a:extLst>
                    <a:ext uri="{9D8B030D-6E8A-4147-A177-3AD203B41FA5}">
                      <a16:colId xmlns:a16="http://schemas.microsoft.com/office/drawing/2014/main" val="3259236596"/>
                    </a:ext>
                  </a:extLst>
                </a:gridCol>
              </a:tblGrid>
              <a:tr h="370840">
                <a:tc>
                  <a:txBody>
                    <a:bodyPr/>
                    <a:lstStyle/>
                    <a:p>
                      <a:r>
                        <a:rPr lang="en-US" dirty="0"/>
                        <a:t>Challenge</a:t>
                      </a:r>
                      <a:endParaRPr lang="en-IN" dirty="0"/>
                    </a:p>
                  </a:txBody>
                  <a:tcPr/>
                </a:tc>
                <a:tc>
                  <a:txBody>
                    <a:bodyPr/>
                    <a:lstStyle/>
                    <a:p>
                      <a:r>
                        <a:rPr lang="en-US" dirty="0"/>
                        <a:t>Solution</a:t>
                      </a:r>
                      <a:endParaRPr lang="en-IN" dirty="0"/>
                    </a:p>
                  </a:txBody>
                  <a:tcPr/>
                </a:tc>
                <a:extLst>
                  <a:ext uri="{0D108BD9-81ED-4DB2-BD59-A6C34878D82A}">
                    <a16:rowId xmlns:a16="http://schemas.microsoft.com/office/drawing/2014/main" val="1441540858"/>
                  </a:ext>
                </a:extLst>
              </a:tr>
              <a:tr h="370840">
                <a:tc>
                  <a:txBody>
                    <a:bodyPr/>
                    <a:lstStyle/>
                    <a:p>
                      <a:r>
                        <a:rPr lang="en-US" dirty="0"/>
                        <a:t>9. </a:t>
                      </a:r>
                      <a:r>
                        <a:rPr lang="en-IN" sz="1800" b="0" i="0" kern="1200" dirty="0">
                          <a:solidFill>
                            <a:schemeClr val="dk1"/>
                          </a:solidFill>
                          <a:effectLst/>
                          <a:latin typeface="+mn-lt"/>
                          <a:ea typeface="+mn-ea"/>
                          <a:cs typeface="+mn-cs"/>
                        </a:rPr>
                        <a:t>User adoption and trust </a:t>
                      </a:r>
                      <a:endParaRPr lang="en-IN" dirty="0"/>
                    </a:p>
                  </a:txBody>
                  <a:tcPr/>
                </a:tc>
                <a:tc>
                  <a:txBody>
                    <a:bodyPr/>
                    <a:lstStyle/>
                    <a:p>
                      <a:pPr algn="just"/>
                      <a:r>
                        <a:rPr lang="en-US" sz="1800" b="0" i="0" kern="1200" dirty="0">
                          <a:solidFill>
                            <a:schemeClr val="dk1"/>
                          </a:solidFill>
                          <a:effectLst/>
                          <a:latin typeface="+mn-lt"/>
                          <a:ea typeface="+mn-ea"/>
                          <a:cs typeface="+mn-cs"/>
                        </a:rPr>
                        <a:t>Conduct user studies and usability testing to understand user needs, preferences, and pain points. Incorporate user feedback and iterative design processes to develop intuitive and trustworthy interfaces and interactions. Additionally, provide transparency and education to users about the capabilities and limitations of the technologies.</a:t>
                      </a:r>
                      <a:endParaRPr lang="en-IN" dirty="0"/>
                    </a:p>
                  </a:txBody>
                  <a:tcPr/>
                </a:tc>
                <a:extLst>
                  <a:ext uri="{0D108BD9-81ED-4DB2-BD59-A6C34878D82A}">
                    <a16:rowId xmlns:a16="http://schemas.microsoft.com/office/drawing/2014/main" val="475150645"/>
                  </a:ext>
                </a:extLst>
              </a:tr>
              <a:tr h="370840">
                <a:tc>
                  <a:txBody>
                    <a:bodyPr/>
                    <a:lstStyle/>
                    <a:p>
                      <a:r>
                        <a:rPr lang="en-US" dirty="0"/>
                        <a:t>10. </a:t>
                      </a:r>
                      <a:r>
                        <a:rPr lang="en-US" sz="1800" b="0" i="0" kern="1200" dirty="0">
                          <a:solidFill>
                            <a:schemeClr val="dk1"/>
                          </a:solidFill>
                          <a:effectLst/>
                          <a:latin typeface="+mn-lt"/>
                          <a:ea typeface="+mn-ea"/>
                          <a:cs typeface="+mn-cs"/>
                        </a:rPr>
                        <a:t>Long-term user engagement and evolving needs</a:t>
                      </a:r>
                      <a:endParaRPr lang="en-IN" dirty="0"/>
                    </a:p>
                  </a:txBody>
                  <a:tcPr/>
                </a:tc>
                <a:tc>
                  <a:txBody>
                    <a:bodyPr/>
                    <a:lstStyle/>
                    <a:p>
                      <a:pPr algn="just"/>
                      <a:r>
                        <a:rPr lang="en-US" sz="1800" b="0" i="0" kern="1200" dirty="0">
                          <a:solidFill>
                            <a:schemeClr val="dk1"/>
                          </a:solidFill>
                          <a:effectLst/>
                          <a:latin typeface="+mn-lt"/>
                          <a:ea typeface="+mn-ea"/>
                          <a:cs typeface="+mn-cs"/>
                        </a:rPr>
                        <a:t>Implement continuous learning and adaptation mechanisms to evolve the interaction modalities and device functionality based on user feedback and changing needs over time. Leverage data analytics and machine learning techniques to identify usage patterns and potential areas for improvement.</a:t>
                      </a:r>
                      <a:endParaRPr lang="en-IN" dirty="0"/>
                    </a:p>
                  </a:txBody>
                  <a:tcPr/>
                </a:tc>
                <a:extLst>
                  <a:ext uri="{0D108BD9-81ED-4DB2-BD59-A6C34878D82A}">
                    <a16:rowId xmlns:a16="http://schemas.microsoft.com/office/drawing/2014/main" val="2121280739"/>
                  </a:ext>
                </a:extLst>
              </a:tr>
            </a:tbl>
          </a:graphicData>
        </a:graphic>
      </p:graphicFrame>
    </p:spTree>
    <p:extLst>
      <p:ext uri="{BB962C8B-B14F-4D97-AF65-F5344CB8AC3E}">
        <p14:creationId xmlns:p14="http://schemas.microsoft.com/office/powerpoint/2010/main" val="17670403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9279986-AD00-5880-0774-A1A129CA0AFD}"/>
              </a:ext>
            </a:extLst>
          </p:cNvPr>
          <p:cNvSpPr>
            <a:spLocks noGrp="1"/>
          </p:cNvSpPr>
          <p:nvPr>
            <p:ph type="title"/>
          </p:nvPr>
        </p:nvSpPr>
        <p:spPr>
          <a:xfrm>
            <a:off x="1371597" y="348865"/>
            <a:ext cx="10044023" cy="877729"/>
          </a:xfrm>
        </p:spPr>
        <p:txBody>
          <a:bodyPr anchor="ctr">
            <a:normAutofit/>
          </a:bodyPr>
          <a:lstStyle/>
          <a:p>
            <a:r>
              <a:rPr lang="fr-FR" sz="4000" b="0" i="0">
                <a:solidFill>
                  <a:srgbClr val="FFFFFF"/>
                </a:solidFill>
                <a:effectLst/>
                <a:latin typeface="__styreneB_5d855b"/>
              </a:rPr>
              <a:t>Human Intelligence Vs Machine Intelligence</a:t>
            </a:r>
            <a:endParaRPr lang="en-IN" sz="4000">
              <a:solidFill>
                <a:srgbClr val="FFFFFF"/>
              </a:solidFill>
            </a:endParaRPr>
          </a:p>
        </p:txBody>
      </p:sp>
      <p:graphicFrame>
        <p:nvGraphicFramePr>
          <p:cNvPr id="4" name="Content Placeholder 3">
            <a:extLst>
              <a:ext uri="{FF2B5EF4-FFF2-40B4-BE49-F238E27FC236}">
                <a16:creationId xmlns:a16="http://schemas.microsoft.com/office/drawing/2014/main" id="{6CA6CCDE-7C0A-1AC6-5737-E7535FD1DB33}"/>
              </a:ext>
            </a:extLst>
          </p:cNvPr>
          <p:cNvGraphicFramePr>
            <a:graphicFrameLocks noGrp="1"/>
          </p:cNvGraphicFramePr>
          <p:nvPr>
            <p:ph idx="1"/>
            <p:extLst>
              <p:ext uri="{D42A27DB-BD31-4B8C-83A1-F6EECF244321}">
                <p14:modId xmlns:p14="http://schemas.microsoft.com/office/powerpoint/2010/main" val="1566004737"/>
              </p:ext>
            </p:extLst>
          </p:nvPr>
        </p:nvGraphicFramePr>
        <p:xfrm>
          <a:off x="132080" y="1747521"/>
          <a:ext cx="11866880" cy="4749529"/>
        </p:xfrm>
        <a:graphic>
          <a:graphicData uri="http://schemas.openxmlformats.org/drawingml/2006/table">
            <a:tbl>
              <a:tblPr>
                <a:tableStyleId>{775DCB02-9BB8-47FD-8907-85C794F793BA}</a:tableStyleId>
              </a:tblPr>
              <a:tblGrid>
                <a:gridCol w="2084058">
                  <a:extLst>
                    <a:ext uri="{9D8B030D-6E8A-4147-A177-3AD203B41FA5}">
                      <a16:colId xmlns:a16="http://schemas.microsoft.com/office/drawing/2014/main" val="1977950541"/>
                    </a:ext>
                  </a:extLst>
                </a:gridCol>
                <a:gridCol w="4861224">
                  <a:extLst>
                    <a:ext uri="{9D8B030D-6E8A-4147-A177-3AD203B41FA5}">
                      <a16:colId xmlns:a16="http://schemas.microsoft.com/office/drawing/2014/main" val="995134097"/>
                    </a:ext>
                  </a:extLst>
                </a:gridCol>
                <a:gridCol w="4921598">
                  <a:extLst>
                    <a:ext uri="{9D8B030D-6E8A-4147-A177-3AD203B41FA5}">
                      <a16:colId xmlns:a16="http://schemas.microsoft.com/office/drawing/2014/main" val="2975730125"/>
                    </a:ext>
                  </a:extLst>
                </a:gridCol>
              </a:tblGrid>
              <a:tr h="295187">
                <a:tc>
                  <a:txBody>
                    <a:bodyPr/>
                    <a:lstStyle/>
                    <a:p>
                      <a:r>
                        <a:rPr lang="en-IN" sz="1200" b="1">
                          <a:effectLst/>
                        </a:rPr>
                        <a:t>Aspect</a:t>
                      </a:r>
                    </a:p>
                  </a:txBody>
                  <a:tcPr marL="45762" marR="45762" marT="22882" marB="22882" anchor="ctr"/>
                </a:tc>
                <a:tc>
                  <a:txBody>
                    <a:bodyPr/>
                    <a:lstStyle/>
                    <a:p>
                      <a:r>
                        <a:rPr lang="en-IN" sz="1200" b="1" dirty="0">
                          <a:effectLst/>
                        </a:rPr>
                        <a:t>Human Intelligence</a:t>
                      </a:r>
                    </a:p>
                  </a:txBody>
                  <a:tcPr marL="45762" marR="45762" marT="22882" marB="22882" anchor="ctr"/>
                </a:tc>
                <a:tc>
                  <a:txBody>
                    <a:bodyPr/>
                    <a:lstStyle/>
                    <a:p>
                      <a:r>
                        <a:rPr lang="en-IN" sz="1200" b="1" dirty="0">
                          <a:effectLst/>
                        </a:rPr>
                        <a:t>Machine Intelligence</a:t>
                      </a:r>
                    </a:p>
                  </a:txBody>
                  <a:tcPr marL="45762" marR="45762" marT="22882" marB="22882" anchor="ctr"/>
                </a:tc>
                <a:extLst>
                  <a:ext uri="{0D108BD9-81ED-4DB2-BD59-A6C34878D82A}">
                    <a16:rowId xmlns:a16="http://schemas.microsoft.com/office/drawing/2014/main" val="4189388704"/>
                  </a:ext>
                </a:extLst>
              </a:tr>
              <a:tr h="295187">
                <a:tc>
                  <a:txBody>
                    <a:bodyPr/>
                    <a:lstStyle/>
                    <a:p>
                      <a:r>
                        <a:rPr lang="en-IN" sz="1200" b="1">
                          <a:effectLst/>
                        </a:rPr>
                        <a:t>Nature</a:t>
                      </a:r>
                    </a:p>
                  </a:txBody>
                  <a:tcPr marL="45762" marR="45762" marT="22882" marB="22882" anchor="ctr"/>
                </a:tc>
                <a:tc>
                  <a:txBody>
                    <a:bodyPr/>
                    <a:lstStyle/>
                    <a:p>
                      <a:r>
                        <a:rPr lang="en-IN" sz="1200">
                          <a:effectLst/>
                        </a:rPr>
                        <a:t>Biological, natural intelligence</a:t>
                      </a:r>
                    </a:p>
                  </a:txBody>
                  <a:tcPr marL="45762" marR="45762" marT="22882" marB="22882" anchor="ctr"/>
                </a:tc>
                <a:tc>
                  <a:txBody>
                    <a:bodyPr/>
                    <a:lstStyle/>
                    <a:p>
                      <a:r>
                        <a:rPr lang="en-IN" sz="1200" dirty="0">
                          <a:effectLst/>
                        </a:rPr>
                        <a:t>Artificial, computational intelligence</a:t>
                      </a:r>
                    </a:p>
                  </a:txBody>
                  <a:tcPr marL="45762" marR="45762" marT="22882" marB="22882" anchor="ctr"/>
                </a:tc>
                <a:extLst>
                  <a:ext uri="{0D108BD9-81ED-4DB2-BD59-A6C34878D82A}">
                    <a16:rowId xmlns:a16="http://schemas.microsoft.com/office/drawing/2014/main" val="3303718531"/>
                  </a:ext>
                </a:extLst>
              </a:tr>
              <a:tr h="295187">
                <a:tc>
                  <a:txBody>
                    <a:bodyPr/>
                    <a:lstStyle/>
                    <a:p>
                      <a:r>
                        <a:rPr lang="en-IN" sz="1200" b="1">
                          <a:effectLst/>
                        </a:rPr>
                        <a:t>Origin</a:t>
                      </a:r>
                    </a:p>
                  </a:txBody>
                  <a:tcPr marL="45762" marR="45762" marT="22882" marB="22882" anchor="ctr"/>
                </a:tc>
                <a:tc>
                  <a:txBody>
                    <a:bodyPr/>
                    <a:lstStyle/>
                    <a:p>
                      <a:r>
                        <a:rPr lang="en-US" sz="1200">
                          <a:effectLst/>
                        </a:rPr>
                        <a:t>Evolved over millions of years</a:t>
                      </a:r>
                    </a:p>
                  </a:txBody>
                  <a:tcPr marL="45762" marR="45762" marT="22882" marB="22882" anchor="ctr"/>
                </a:tc>
                <a:tc>
                  <a:txBody>
                    <a:bodyPr/>
                    <a:lstStyle/>
                    <a:p>
                      <a:r>
                        <a:rPr lang="en-US" sz="1200" dirty="0">
                          <a:effectLst/>
                        </a:rPr>
                        <a:t>Designed and programmed by humans</a:t>
                      </a:r>
                    </a:p>
                  </a:txBody>
                  <a:tcPr marL="45762" marR="45762" marT="22882" marB="22882" anchor="ctr"/>
                </a:tc>
                <a:extLst>
                  <a:ext uri="{0D108BD9-81ED-4DB2-BD59-A6C34878D82A}">
                    <a16:rowId xmlns:a16="http://schemas.microsoft.com/office/drawing/2014/main" val="3728367244"/>
                  </a:ext>
                </a:extLst>
              </a:tr>
              <a:tr h="295187">
                <a:tc>
                  <a:txBody>
                    <a:bodyPr/>
                    <a:lstStyle/>
                    <a:p>
                      <a:r>
                        <a:rPr lang="en-IN" sz="1200" b="1">
                          <a:effectLst/>
                        </a:rPr>
                        <a:t>Learning</a:t>
                      </a:r>
                    </a:p>
                  </a:txBody>
                  <a:tcPr marL="45762" marR="45762" marT="22882" marB="22882" anchor="ctr"/>
                </a:tc>
                <a:tc>
                  <a:txBody>
                    <a:bodyPr/>
                    <a:lstStyle/>
                    <a:p>
                      <a:r>
                        <a:rPr lang="en-US" sz="1200">
                          <a:effectLst/>
                        </a:rPr>
                        <a:t>Learns through experience, observation, and reasoning</a:t>
                      </a:r>
                    </a:p>
                  </a:txBody>
                  <a:tcPr marL="45762" marR="45762" marT="22882" marB="22882" anchor="ctr"/>
                </a:tc>
                <a:tc>
                  <a:txBody>
                    <a:bodyPr/>
                    <a:lstStyle/>
                    <a:p>
                      <a:r>
                        <a:rPr lang="en-US" sz="1200" dirty="0">
                          <a:effectLst/>
                        </a:rPr>
                        <a:t>Learns from data and algorithms (e.g., machine learning)</a:t>
                      </a:r>
                    </a:p>
                  </a:txBody>
                  <a:tcPr marL="45762" marR="45762" marT="22882" marB="22882" anchor="ctr"/>
                </a:tc>
                <a:extLst>
                  <a:ext uri="{0D108BD9-81ED-4DB2-BD59-A6C34878D82A}">
                    <a16:rowId xmlns:a16="http://schemas.microsoft.com/office/drawing/2014/main" val="3551549135"/>
                  </a:ext>
                </a:extLst>
              </a:tr>
              <a:tr h="295187">
                <a:tc>
                  <a:txBody>
                    <a:bodyPr/>
                    <a:lstStyle/>
                    <a:p>
                      <a:r>
                        <a:rPr lang="en-IN" sz="1200" b="1">
                          <a:effectLst/>
                        </a:rPr>
                        <a:t>Knowledge Representation</a:t>
                      </a:r>
                    </a:p>
                  </a:txBody>
                  <a:tcPr marL="45762" marR="45762" marT="22882" marB="22882" anchor="ctr"/>
                </a:tc>
                <a:tc>
                  <a:txBody>
                    <a:bodyPr/>
                    <a:lstStyle/>
                    <a:p>
                      <a:r>
                        <a:rPr lang="en-IN" sz="1200">
                          <a:effectLst/>
                        </a:rPr>
                        <a:t>Distributed, associative, and symbolic</a:t>
                      </a:r>
                    </a:p>
                  </a:txBody>
                  <a:tcPr marL="45762" marR="45762" marT="22882" marB="22882" anchor="ctr"/>
                </a:tc>
                <a:tc>
                  <a:txBody>
                    <a:bodyPr/>
                    <a:lstStyle/>
                    <a:p>
                      <a:r>
                        <a:rPr lang="en-IN" sz="1200" dirty="0">
                          <a:effectLst/>
                        </a:rPr>
                        <a:t>Structured, logical, and numerical</a:t>
                      </a:r>
                    </a:p>
                  </a:txBody>
                  <a:tcPr marL="45762" marR="45762" marT="22882" marB="22882" anchor="ctr"/>
                </a:tc>
                <a:extLst>
                  <a:ext uri="{0D108BD9-81ED-4DB2-BD59-A6C34878D82A}">
                    <a16:rowId xmlns:a16="http://schemas.microsoft.com/office/drawing/2014/main" val="1976657004"/>
                  </a:ext>
                </a:extLst>
              </a:tr>
              <a:tr h="295187">
                <a:tc>
                  <a:txBody>
                    <a:bodyPr/>
                    <a:lstStyle/>
                    <a:p>
                      <a:r>
                        <a:rPr lang="en-IN" sz="1200" b="1">
                          <a:effectLst/>
                        </a:rPr>
                        <a:t>Reasoning</a:t>
                      </a:r>
                    </a:p>
                  </a:txBody>
                  <a:tcPr marL="45762" marR="45762" marT="22882" marB="22882" anchor="ctr"/>
                </a:tc>
                <a:tc>
                  <a:txBody>
                    <a:bodyPr/>
                    <a:lstStyle/>
                    <a:p>
                      <a:r>
                        <a:rPr lang="en-US" sz="1200">
                          <a:effectLst/>
                        </a:rPr>
                        <a:t>Inductive, deductive, and abductive reasoning</a:t>
                      </a:r>
                    </a:p>
                  </a:txBody>
                  <a:tcPr marL="45762" marR="45762" marT="22882" marB="22882" anchor="ctr"/>
                </a:tc>
                <a:tc>
                  <a:txBody>
                    <a:bodyPr/>
                    <a:lstStyle/>
                    <a:p>
                      <a:r>
                        <a:rPr lang="en-US" sz="1200" dirty="0">
                          <a:effectLst/>
                        </a:rPr>
                        <a:t>Primarily deductive and statistical reasoning</a:t>
                      </a:r>
                    </a:p>
                  </a:txBody>
                  <a:tcPr marL="45762" marR="45762" marT="22882" marB="22882" anchor="ctr"/>
                </a:tc>
                <a:extLst>
                  <a:ext uri="{0D108BD9-81ED-4DB2-BD59-A6C34878D82A}">
                    <a16:rowId xmlns:a16="http://schemas.microsoft.com/office/drawing/2014/main" val="3095632820"/>
                  </a:ext>
                </a:extLst>
              </a:tr>
              <a:tr h="295187">
                <a:tc>
                  <a:txBody>
                    <a:bodyPr/>
                    <a:lstStyle/>
                    <a:p>
                      <a:r>
                        <a:rPr lang="en-IN" sz="1200" b="1">
                          <a:effectLst/>
                        </a:rPr>
                        <a:t>Flexibility</a:t>
                      </a:r>
                    </a:p>
                  </a:txBody>
                  <a:tcPr marL="45762" marR="45762" marT="22882" marB="22882" anchor="ctr"/>
                </a:tc>
                <a:tc>
                  <a:txBody>
                    <a:bodyPr/>
                    <a:lstStyle/>
                    <a:p>
                      <a:r>
                        <a:rPr lang="en-US" sz="1200">
                          <a:effectLst/>
                        </a:rPr>
                        <a:t>Highly flexible, adaptable, and creative</a:t>
                      </a:r>
                    </a:p>
                  </a:txBody>
                  <a:tcPr marL="45762" marR="45762" marT="22882" marB="22882" anchor="ctr"/>
                </a:tc>
                <a:tc>
                  <a:txBody>
                    <a:bodyPr/>
                    <a:lstStyle/>
                    <a:p>
                      <a:r>
                        <a:rPr lang="en-US" sz="1200" dirty="0">
                          <a:effectLst/>
                        </a:rPr>
                        <a:t>Limited flexibility, based on programming and training data</a:t>
                      </a:r>
                    </a:p>
                  </a:txBody>
                  <a:tcPr marL="45762" marR="45762" marT="22882" marB="22882" anchor="ctr"/>
                </a:tc>
                <a:extLst>
                  <a:ext uri="{0D108BD9-81ED-4DB2-BD59-A6C34878D82A}">
                    <a16:rowId xmlns:a16="http://schemas.microsoft.com/office/drawing/2014/main" val="4080717810"/>
                  </a:ext>
                </a:extLst>
              </a:tr>
              <a:tr h="295187">
                <a:tc>
                  <a:txBody>
                    <a:bodyPr/>
                    <a:lstStyle/>
                    <a:p>
                      <a:r>
                        <a:rPr lang="en-IN" sz="1200" b="1">
                          <a:effectLst/>
                        </a:rPr>
                        <a:t>Generalization</a:t>
                      </a:r>
                    </a:p>
                  </a:txBody>
                  <a:tcPr marL="45762" marR="45762" marT="22882" marB="22882" anchor="ctr"/>
                </a:tc>
                <a:tc>
                  <a:txBody>
                    <a:bodyPr/>
                    <a:lstStyle/>
                    <a:p>
                      <a:r>
                        <a:rPr lang="en-US" sz="1200">
                          <a:effectLst/>
                        </a:rPr>
                        <a:t>Excels at generalizing from limited data</a:t>
                      </a:r>
                    </a:p>
                  </a:txBody>
                  <a:tcPr marL="45762" marR="45762" marT="22882" marB="22882" anchor="ctr"/>
                </a:tc>
                <a:tc>
                  <a:txBody>
                    <a:bodyPr/>
                    <a:lstStyle/>
                    <a:p>
                      <a:r>
                        <a:rPr lang="en-US" sz="1200" dirty="0">
                          <a:effectLst/>
                        </a:rPr>
                        <a:t>Struggles with true generalization beyond training data</a:t>
                      </a:r>
                    </a:p>
                  </a:txBody>
                  <a:tcPr marL="45762" marR="45762" marT="22882" marB="22882" anchor="ctr"/>
                </a:tc>
                <a:extLst>
                  <a:ext uri="{0D108BD9-81ED-4DB2-BD59-A6C34878D82A}">
                    <a16:rowId xmlns:a16="http://schemas.microsoft.com/office/drawing/2014/main" val="2343934158"/>
                  </a:ext>
                </a:extLst>
              </a:tr>
              <a:tr h="295187">
                <a:tc>
                  <a:txBody>
                    <a:bodyPr/>
                    <a:lstStyle/>
                    <a:p>
                      <a:r>
                        <a:rPr lang="en-IN" sz="1200" b="1">
                          <a:effectLst/>
                        </a:rPr>
                        <a:t>Context Awareness</a:t>
                      </a:r>
                    </a:p>
                  </a:txBody>
                  <a:tcPr marL="45762" marR="45762" marT="22882" marB="22882" anchor="ctr"/>
                </a:tc>
                <a:tc>
                  <a:txBody>
                    <a:bodyPr/>
                    <a:lstStyle/>
                    <a:p>
                      <a:r>
                        <a:rPr lang="en-US" sz="1200">
                          <a:effectLst/>
                        </a:rPr>
                        <a:t>Strong context awareness and common sense reasoning</a:t>
                      </a:r>
                    </a:p>
                  </a:txBody>
                  <a:tcPr marL="45762" marR="45762" marT="22882" marB="22882" anchor="ctr"/>
                </a:tc>
                <a:tc>
                  <a:txBody>
                    <a:bodyPr/>
                    <a:lstStyle/>
                    <a:p>
                      <a:r>
                        <a:rPr lang="en-US" sz="1200" dirty="0">
                          <a:effectLst/>
                        </a:rPr>
                        <a:t>Limited context awareness and common sense reasoning</a:t>
                      </a:r>
                    </a:p>
                  </a:txBody>
                  <a:tcPr marL="45762" marR="45762" marT="22882" marB="22882" anchor="ctr"/>
                </a:tc>
                <a:extLst>
                  <a:ext uri="{0D108BD9-81ED-4DB2-BD59-A6C34878D82A}">
                    <a16:rowId xmlns:a16="http://schemas.microsoft.com/office/drawing/2014/main" val="3883084742"/>
                  </a:ext>
                </a:extLst>
              </a:tr>
              <a:tr h="295187">
                <a:tc>
                  <a:txBody>
                    <a:bodyPr/>
                    <a:lstStyle/>
                    <a:p>
                      <a:r>
                        <a:rPr lang="en-IN" sz="1200" b="1">
                          <a:effectLst/>
                        </a:rPr>
                        <a:t>Emotion and Intuition</a:t>
                      </a:r>
                    </a:p>
                  </a:txBody>
                  <a:tcPr marL="45762" marR="45762" marT="22882" marB="22882" anchor="ctr"/>
                </a:tc>
                <a:tc>
                  <a:txBody>
                    <a:bodyPr/>
                    <a:lstStyle/>
                    <a:p>
                      <a:r>
                        <a:rPr lang="en-US" sz="1200">
                          <a:effectLst/>
                        </a:rPr>
                        <a:t>Capable of emotion, intuition, and subjective experiences</a:t>
                      </a:r>
                    </a:p>
                  </a:txBody>
                  <a:tcPr marL="45762" marR="45762" marT="22882" marB="22882" anchor="ctr"/>
                </a:tc>
                <a:tc>
                  <a:txBody>
                    <a:bodyPr/>
                    <a:lstStyle/>
                    <a:p>
                      <a:r>
                        <a:rPr lang="en-US" sz="1200" dirty="0">
                          <a:effectLst/>
                        </a:rPr>
                        <a:t>Limited or no emotion, intuition, or subjective experiences</a:t>
                      </a:r>
                    </a:p>
                  </a:txBody>
                  <a:tcPr marL="45762" marR="45762" marT="22882" marB="22882" anchor="ctr"/>
                </a:tc>
                <a:extLst>
                  <a:ext uri="{0D108BD9-81ED-4DB2-BD59-A6C34878D82A}">
                    <a16:rowId xmlns:a16="http://schemas.microsoft.com/office/drawing/2014/main" val="1726807375"/>
                  </a:ext>
                </a:extLst>
              </a:tr>
              <a:tr h="295187">
                <a:tc>
                  <a:txBody>
                    <a:bodyPr/>
                    <a:lstStyle/>
                    <a:p>
                      <a:r>
                        <a:rPr lang="en-IN" sz="1200" b="1">
                          <a:effectLst/>
                        </a:rPr>
                        <a:t>Self-Awareness</a:t>
                      </a:r>
                    </a:p>
                  </a:txBody>
                  <a:tcPr marL="45762" marR="45762" marT="22882" marB="22882" anchor="ctr"/>
                </a:tc>
                <a:tc>
                  <a:txBody>
                    <a:bodyPr/>
                    <a:lstStyle/>
                    <a:p>
                      <a:r>
                        <a:rPr lang="en-IN" sz="1200">
                          <a:effectLst/>
                        </a:rPr>
                        <a:t>Possesses self-awareness and consciousness</a:t>
                      </a:r>
                    </a:p>
                  </a:txBody>
                  <a:tcPr marL="45762" marR="45762" marT="22882" marB="22882" anchor="ctr"/>
                </a:tc>
                <a:tc>
                  <a:txBody>
                    <a:bodyPr/>
                    <a:lstStyle/>
                    <a:p>
                      <a:r>
                        <a:rPr lang="en-US" sz="1200" dirty="0">
                          <a:effectLst/>
                        </a:rPr>
                        <a:t>Debated, but currently no strong evidence of self-awareness</a:t>
                      </a:r>
                    </a:p>
                  </a:txBody>
                  <a:tcPr marL="45762" marR="45762" marT="22882" marB="22882" anchor="ctr"/>
                </a:tc>
                <a:extLst>
                  <a:ext uri="{0D108BD9-81ED-4DB2-BD59-A6C34878D82A}">
                    <a16:rowId xmlns:a16="http://schemas.microsoft.com/office/drawing/2014/main" val="9851735"/>
                  </a:ext>
                </a:extLst>
              </a:tr>
              <a:tr h="456049">
                <a:tc>
                  <a:txBody>
                    <a:bodyPr/>
                    <a:lstStyle/>
                    <a:p>
                      <a:r>
                        <a:rPr lang="en-IN" sz="1200" b="1">
                          <a:effectLst/>
                        </a:rPr>
                        <a:t>Ethical Reasoning</a:t>
                      </a:r>
                    </a:p>
                  </a:txBody>
                  <a:tcPr marL="45762" marR="45762" marT="22882" marB="22882" anchor="ctr"/>
                </a:tc>
                <a:tc>
                  <a:txBody>
                    <a:bodyPr/>
                    <a:lstStyle/>
                    <a:p>
                      <a:r>
                        <a:rPr lang="en-US" sz="1200">
                          <a:effectLst/>
                        </a:rPr>
                        <a:t>Capable of moral reasoning and ethical decision-making</a:t>
                      </a:r>
                    </a:p>
                  </a:txBody>
                  <a:tcPr marL="45762" marR="45762" marT="22882" marB="22882" anchor="ctr"/>
                </a:tc>
                <a:tc>
                  <a:txBody>
                    <a:bodyPr/>
                    <a:lstStyle/>
                    <a:p>
                      <a:r>
                        <a:rPr lang="en-US" sz="1200" dirty="0">
                          <a:effectLst/>
                        </a:rPr>
                        <a:t>Limited ethical reasoning, based on programmed rules or objectives</a:t>
                      </a:r>
                    </a:p>
                  </a:txBody>
                  <a:tcPr marL="45762" marR="45762" marT="22882" marB="22882" anchor="ctr"/>
                </a:tc>
                <a:extLst>
                  <a:ext uri="{0D108BD9-81ED-4DB2-BD59-A6C34878D82A}">
                    <a16:rowId xmlns:a16="http://schemas.microsoft.com/office/drawing/2014/main" val="4129228987"/>
                  </a:ext>
                </a:extLst>
              </a:tr>
              <a:tr h="456049">
                <a:tc>
                  <a:txBody>
                    <a:bodyPr/>
                    <a:lstStyle/>
                    <a:p>
                      <a:r>
                        <a:rPr lang="en-IN" sz="1200" b="1">
                          <a:effectLst/>
                        </a:rPr>
                        <a:t>Strengths</a:t>
                      </a:r>
                    </a:p>
                  </a:txBody>
                  <a:tcPr marL="45762" marR="45762" marT="22882" marB="22882" anchor="ctr"/>
                </a:tc>
                <a:tc>
                  <a:txBody>
                    <a:bodyPr/>
                    <a:lstStyle/>
                    <a:p>
                      <a:r>
                        <a:rPr lang="en-US" sz="1200">
                          <a:effectLst/>
                        </a:rPr>
                        <a:t>Creativity, problem-solving, emotional intelligence, common sense</a:t>
                      </a:r>
                    </a:p>
                  </a:txBody>
                  <a:tcPr marL="45762" marR="45762" marT="22882" marB="22882" anchor="ctr"/>
                </a:tc>
                <a:tc>
                  <a:txBody>
                    <a:bodyPr/>
                    <a:lstStyle/>
                    <a:p>
                      <a:r>
                        <a:rPr lang="en-IN" sz="1200" dirty="0">
                          <a:effectLst/>
                        </a:rPr>
                        <a:t>Speed, accuracy, parallel processing, data analysis</a:t>
                      </a:r>
                    </a:p>
                  </a:txBody>
                  <a:tcPr marL="45762" marR="45762" marT="22882" marB="22882" anchor="ctr"/>
                </a:tc>
                <a:extLst>
                  <a:ext uri="{0D108BD9-81ED-4DB2-BD59-A6C34878D82A}">
                    <a16:rowId xmlns:a16="http://schemas.microsoft.com/office/drawing/2014/main" val="3471995116"/>
                  </a:ext>
                </a:extLst>
              </a:tr>
              <a:tr h="295187">
                <a:tc>
                  <a:txBody>
                    <a:bodyPr/>
                    <a:lstStyle/>
                    <a:p>
                      <a:r>
                        <a:rPr lang="en-IN" sz="1200" b="1">
                          <a:effectLst/>
                        </a:rPr>
                        <a:t>Weaknesses</a:t>
                      </a:r>
                    </a:p>
                  </a:txBody>
                  <a:tcPr marL="45762" marR="45762" marT="22882" marB="22882" anchor="ctr"/>
                </a:tc>
                <a:tc>
                  <a:txBody>
                    <a:bodyPr/>
                    <a:lstStyle/>
                    <a:p>
                      <a:r>
                        <a:rPr lang="en-US" sz="1200">
                          <a:effectLst/>
                        </a:rPr>
                        <a:t>Limited memory, bias, fatigue, and error-prone</a:t>
                      </a:r>
                    </a:p>
                  </a:txBody>
                  <a:tcPr marL="45762" marR="45762" marT="22882" marB="22882" anchor="ctr"/>
                </a:tc>
                <a:tc>
                  <a:txBody>
                    <a:bodyPr/>
                    <a:lstStyle/>
                    <a:p>
                      <a:r>
                        <a:rPr lang="en-US" sz="1200" dirty="0">
                          <a:effectLst/>
                        </a:rPr>
                        <a:t>Lack of genuine understanding, inflexibility, and potential biases</a:t>
                      </a:r>
                    </a:p>
                  </a:txBody>
                  <a:tcPr marL="45762" marR="45762" marT="22882" marB="22882" anchor="ctr"/>
                </a:tc>
                <a:extLst>
                  <a:ext uri="{0D108BD9-81ED-4DB2-BD59-A6C34878D82A}">
                    <a16:rowId xmlns:a16="http://schemas.microsoft.com/office/drawing/2014/main" val="2276296763"/>
                  </a:ext>
                </a:extLst>
              </a:tr>
              <a:tr h="295187">
                <a:tc>
                  <a:txBody>
                    <a:bodyPr/>
                    <a:lstStyle/>
                    <a:p>
                      <a:r>
                        <a:rPr lang="en-IN" sz="1200" b="1" dirty="0">
                          <a:effectLst/>
                        </a:rPr>
                        <a:t>Applications</a:t>
                      </a:r>
                    </a:p>
                  </a:txBody>
                  <a:tcPr marL="45762" marR="45762" marT="22882" marB="22882" anchor="ctr"/>
                </a:tc>
                <a:tc>
                  <a:txBody>
                    <a:bodyPr/>
                    <a:lstStyle/>
                    <a:p>
                      <a:r>
                        <a:rPr lang="en-US" sz="1200">
                          <a:effectLst/>
                        </a:rPr>
                        <a:t>Complex decision-making, creative tasks, social interactions</a:t>
                      </a:r>
                    </a:p>
                  </a:txBody>
                  <a:tcPr marL="45762" marR="45762" marT="22882" marB="22882" anchor="ctr"/>
                </a:tc>
                <a:tc>
                  <a:txBody>
                    <a:bodyPr/>
                    <a:lstStyle/>
                    <a:p>
                      <a:r>
                        <a:rPr lang="en-US" sz="1200" dirty="0">
                          <a:effectLst/>
                        </a:rPr>
                        <a:t>Data processing, pattern recognition, optimization problems</a:t>
                      </a:r>
                    </a:p>
                  </a:txBody>
                  <a:tcPr marL="45762" marR="45762" marT="22882" marB="22882" anchor="ctr"/>
                </a:tc>
                <a:extLst>
                  <a:ext uri="{0D108BD9-81ED-4DB2-BD59-A6C34878D82A}">
                    <a16:rowId xmlns:a16="http://schemas.microsoft.com/office/drawing/2014/main" val="3103763508"/>
                  </a:ext>
                </a:extLst>
              </a:tr>
            </a:tbl>
          </a:graphicData>
        </a:graphic>
      </p:graphicFrame>
    </p:spTree>
    <p:extLst>
      <p:ext uri="{BB962C8B-B14F-4D97-AF65-F5344CB8AC3E}">
        <p14:creationId xmlns:p14="http://schemas.microsoft.com/office/powerpoint/2010/main" val="2654336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880F91C-8F84-A9CE-2921-4B64AA7C4CED}"/>
              </a:ext>
            </a:extLst>
          </p:cNvPr>
          <p:cNvSpPr>
            <a:spLocks noGrp="1"/>
          </p:cNvSpPr>
          <p:nvPr>
            <p:ph type="title"/>
          </p:nvPr>
        </p:nvSpPr>
        <p:spPr>
          <a:xfrm>
            <a:off x="1371597" y="348865"/>
            <a:ext cx="10044023" cy="877729"/>
          </a:xfrm>
          <a:prstGeom prst="ellipse">
            <a:avLst/>
          </a:prstGeom>
        </p:spPr>
        <p:txBody>
          <a:bodyPr vert="horz" lIns="91440" tIns="45720" rIns="91440" bIns="45720" rtlCol="0" anchor="ctr">
            <a:normAutofit/>
          </a:bodyPr>
          <a:lstStyle/>
          <a:p>
            <a:r>
              <a:rPr lang="en-US" sz="1900" b="1" i="0" kern="1200">
                <a:solidFill>
                  <a:srgbClr val="FFFFFF"/>
                </a:solidFill>
                <a:effectLst/>
                <a:latin typeface="+mj-lt"/>
                <a:ea typeface="+mj-ea"/>
                <a:cs typeface="+mj-cs"/>
              </a:rPr>
              <a:t>Compare and contrast well defined context and context free world</a:t>
            </a:r>
            <a:endParaRPr lang="en-US" sz="1900" kern="1200">
              <a:solidFill>
                <a:srgbClr val="FFFFFF"/>
              </a:solidFill>
              <a:latin typeface="+mj-lt"/>
              <a:ea typeface="+mj-ea"/>
              <a:cs typeface="+mj-cs"/>
            </a:endParaRPr>
          </a:p>
        </p:txBody>
      </p:sp>
      <p:graphicFrame>
        <p:nvGraphicFramePr>
          <p:cNvPr id="4" name="Content Placeholder 3">
            <a:extLst>
              <a:ext uri="{FF2B5EF4-FFF2-40B4-BE49-F238E27FC236}">
                <a16:creationId xmlns:a16="http://schemas.microsoft.com/office/drawing/2014/main" id="{9CD32F05-A6A4-0D03-268E-7D5444919C8A}"/>
              </a:ext>
            </a:extLst>
          </p:cNvPr>
          <p:cNvGraphicFramePr>
            <a:graphicFrameLocks noGrp="1"/>
          </p:cNvGraphicFramePr>
          <p:nvPr>
            <p:ph idx="1"/>
            <p:extLst>
              <p:ext uri="{D42A27DB-BD31-4B8C-83A1-F6EECF244321}">
                <p14:modId xmlns:p14="http://schemas.microsoft.com/office/powerpoint/2010/main" val="1202761588"/>
              </p:ext>
            </p:extLst>
          </p:nvPr>
        </p:nvGraphicFramePr>
        <p:xfrm>
          <a:off x="213360" y="1798320"/>
          <a:ext cx="11684000" cy="4876801"/>
        </p:xfrm>
        <a:graphic>
          <a:graphicData uri="http://schemas.openxmlformats.org/drawingml/2006/table">
            <a:tbl>
              <a:tblPr/>
              <a:tblGrid>
                <a:gridCol w="1724054">
                  <a:extLst>
                    <a:ext uri="{9D8B030D-6E8A-4147-A177-3AD203B41FA5}">
                      <a16:colId xmlns:a16="http://schemas.microsoft.com/office/drawing/2014/main" val="2479438448"/>
                    </a:ext>
                  </a:extLst>
                </a:gridCol>
                <a:gridCol w="4979079">
                  <a:extLst>
                    <a:ext uri="{9D8B030D-6E8A-4147-A177-3AD203B41FA5}">
                      <a16:colId xmlns:a16="http://schemas.microsoft.com/office/drawing/2014/main" val="730055312"/>
                    </a:ext>
                  </a:extLst>
                </a:gridCol>
                <a:gridCol w="4980867">
                  <a:extLst>
                    <a:ext uri="{9D8B030D-6E8A-4147-A177-3AD203B41FA5}">
                      <a16:colId xmlns:a16="http://schemas.microsoft.com/office/drawing/2014/main" val="3218743757"/>
                    </a:ext>
                  </a:extLst>
                </a:gridCol>
              </a:tblGrid>
              <a:tr h="319125">
                <a:tc>
                  <a:txBody>
                    <a:bodyPr/>
                    <a:lstStyle/>
                    <a:p>
                      <a:pPr algn="l" fontAlgn="ctr">
                        <a:spcBef>
                          <a:spcPts val="0"/>
                        </a:spcBef>
                        <a:spcAft>
                          <a:spcPts val="0"/>
                        </a:spcAft>
                      </a:pPr>
                      <a:r>
                        <a:rPr lang="en-IN" sz="1100" b="1" i="0" u="none" strike="noStrike">
                          <a:effectLst/>
                          <a:latin typeface="Arial" panose="020B0604020202020204" pitchFamily="34" charset="0"/>
                        </a:rPr>
                        <a:t>Aspect</a:t>
                      </a:r>
                    </a:p>
                  </a:txBody>
                  <a:tcPr marL="53756" marR="53756" marT="26878" marB="26878" anchor="ctr">
                    <a:lnL w="3175" cap="flat" cmpd="sng" algn="ctr">
                      <a:solidFill>
                        <a:srgbClr val="7017EA"/>
                      </a:solidFill>
                      <a:prstDash val="solid"/>
                      <a:round/>
                      <a:headEnd type="none" w="med" len="med"/>
                      <a:tailEnd type="none" w="med" len="med"/>
                    </a:lnL>
                    <a:lnR w="3175" cap="flat" cmpd="sng" algn="ctr">
                      <a:solidFill>
                        <a:srgbClr val="3021EA"/>
                      </a:solidFill>
                      <a:prstDash val="solid"/>
                      <a:round/>
                      <a:headEnd type="none" w="med" len="med"/>
                      <a:tailEnd type="none" w="med" len="med"/>
                    </a:lnR>
                    <a:lnT w="3175" cap="flat" cmpd="sng" algn="ctr">
                      <a:solidFill>
                        <a:srgbClr val="7017EA"/>
                      </a:solidFill>
                      <a:prstDash val="solid"/>
                      <a:round/>
                      <a:headEnd type="none" w="med" len="med"/>
                      <a:tailEnd type="none" w="med" len="med"/>
                    </a:lnT>
                    <a:lnB w="3175" cap="flat" cmpd="sng" algn="ctr">
                      <a:solidFill>
                        <a:srgbClr val="B021EA"/>
                      </a:solidFill>
                      <a:prstDash val="solid"/>
                      <a:round/>
                      <a:headEnd type="none" w="med" len="med"/>
                      <a:tailEnd type="none" w="med" len="med"/>
                    </a:lnB>
                    <a:noFill/>
                  </a:tcPr>
                </a:tc>
                <a:tc>
                  <a:txBody>
                    <a:bodyPr/>
                    <a:lstStyle/>
                    <a:p>
                      <a:pPr algn="l" fontAlgn="ctr">
                        <a:spcBef>
                          <a:spcPts val="0"/>
                        </a:spcBef>
                        <a:spcAft>
                          <a:spcPts val="0"/>
                        </a:spcAft>
                      </a:pPr>
                      <a:r>
                        <a:rPr lang="en-IN" sz="1100" b="1" i="0" u="none" strike="noStrike">
                          <a:effectLst/>
                          <a:latin typeface="Arial" panose="020B0604020202020204" pitchFamily="34" charset="0"/>
                        </a:rPr>
                        <a:t>Well-defined Context</a:t>
                      </a:r>
                    </a:p>
                  </a:txBody>
                  <a:tcPr marL="53756" marR="53756" marT="26878" marB="26878" anchor="ctr">
                    <a:lnL w="3175" cap="flat" cmpd="sng" algn="ctr">
                      <a:solidFill>
                        <a:srgbClr val="3021EA"/>
                      </a:solidFill>
                      <a:prstDash val="solid"/>
                      <a:round/>
                      <a:headEnd type="none" w="med" len="med"/>
                      <a:tailEnd type="none" w="med" len="med"/>
                    </a:lnL>
                    <a:lnR w="3175" cap="flat" cmpd="sng" algn="ctr">
                      <a:solidFill>
                        <a:srgbClr val="3028EA"/>
                      </a:solidFill>
                      <a:prstDash val="solid"/>
                      <a:round/>
                      <a:headEnd type="none" w="med" len="med"/>
                      <a:tailEnd type="none" w="med" len="med"/>
                    </a:lnR>
                    <a:lnT w="3175" cap="flat" cmpd="sng" algn="ctr">
                      <a:solidFill>
                        <a:srgbClr val="3021EA"/>
                      </a:solidFill>
                      <a:prstDash val="solid"/>
                      <a:round/>
                      <a:headEnd type="none" w="med" len="med"/>
                      <a:tailEnd type="none" w="med" len="med"/>
                    </a:lnT>
                    <a:lnB w="3175" cap="flat" cmpd="sng" algn="ctr">
                      <a:solidFill>
                        <a:srgbClr val="B021EA"/>
                      </a:solidFill>
                      <a:prstDash val="solid"/>
                      <a:round/>
                      <a:headEnd type="none" w="med" len="med"/>
                      <a:tailEnd type="none" w="med" len="med"/>
                    </a:lnB>
                    <a:noFill/>
                  </a:tcPr>
                </a:tc>
                <a:tc>
                  <a:txBody>
                    <a:bodyPr/>
                    <a:lstStyle/>
                    <a:p>
                      <a:pPr algn="l" fontAlgn="ctr">
                        <a:spcBef>
                          <a:spcPts val="0"/>
                        </a:spcBef>
                        <a:spcAft>
                          <a:spcPts val="0"/>
                        </a:spcAft>
                      </a:pPr>
                      <a:r>
                        <a:rPr lang="en-IN" sz="1100" b="1" i="0" u="none" strike="noStrike">
                          <a:effectLst/>
                          <a:latin typeface="Arial" panose="020B0604020202020204" pitchFamily="34" charset="0"/>
                        </a:rPr>
                        <a:t>Context-free World</a:t>
                      </a:r>
                    </a:p>
                  </a:txBody>
                  <a:tcPr marL="53756" marR="53756" marT="26878" marB="26878" anchor="ctr">
                    <a:lnL w="3175" cap="flat" cmpd="sng" algn="ctr">
                      <a:solidFill>
                        <a:srgbClr val="3028EA"/>
                      </a:solidFill>
                      <a:prstDash val="solid"/>
                      <a:round/>
                      <a:headEnd type="none" w="med" len="med"/>
                      <a:tailEnd type="none" w="med" len="med"/>
                    </a:lnL>
                    <a:lnR w="3175" cap="flat" cmpd="sng" algn="ctr">
                      <a:solidFill>
                        <a:srgbClr val="3028EA"/>
                      </a:solidFill>
                      <a:prstDash val="solid"/>
                      <a:round/>
                      <a:headEnd type="none" w="med" len="med"/>
                      <a:tailEnd type="none" w="med" len="med"/>
                    </a:lnR>
                    <a:lnT w="3175" cap="flat" cmpd="sng" algn="ctr">
                      <a:solidFill>
                        <a:srgbClr val="3028EA"/>
                      </a:solidFill>
                      <a:prstDash val="solid"/>
                      <a:round/>
                      <a:headEnd type="none" w="med" len="med"/>
                      <a:tailEnd type="none" w="med" len="med"/>
                    </a:lnT>
                    <a:lnB w="3175" cap="flat" cmpd="sng" algn="ctr">
                      <a:solidFill>
                        <a:srgbClr val="302DEA"/>
                      </a:solidFill>
                      <a:prstDash val="solid"/>
                      <a:round/>
                      <a:headEnd type="none" w="med" len="med"/>
                      <a:tailEnd type="none" w="med" len="med"/>
                    </a:lnB>
                    <a:noFill/>
                  </a:tcPr>
                </a:tc>
                <a:extLst>
                  <a:ext uri="{0D108BD9-81ED-4DB2-BD59-A6C34878D82A}">
                    <a16:rowId xmlns:a16="http://schemas.microsoft.com/office/drawing/2014/main" val="1182507575"/>
                  </a:ext>
                </a:extLst>
              </a:tr>
              <a:tr h="724373">
                <a:tc>
                  <a:txBody>
                    <a:bodyPr/>
                    <a:lstStyle/>
                    <a:p>
                      <a:pPr algn="l" fontAlgn="ctr">
                        <a:spcBef>
                          <a:spcPts val="0"/>
                        </a:spcBef>
                        <a:spcAft>
                          <a:spcPts val="0"/>
                        </a:spcAft>
                      </a:pPr>
                      <a:r>
                        <a:rPr lang="en-IN" sz="1100" b="1" i="0" u="none" strike="noStrike">
                          <a:effectLst/>
                          <a:latin typeface="Arial" panose="020B0604020202020204" pitchFamily="34" charset="0"/>
                        </a:rPr>
                        <a:t>Definition</a:t>
                      </a:r>
                    </a:p>
                  </a:txBody>
                  <a:tcPr marL="53756" marR="53756" marT="26878" marB="26878" anchor="ctr">
                    <a:lnL w="3175" cap="flat" cmpd="sng" algn="ctr">
                      <a:solidFill>
                        <a:srgbClr val="F025EA"/>
                      </a:solidFill>
                      <a:prstDash val="solid"/>
                      <a:round/>
                      <a:headEnd type="none" w="med" len="med"/>
                      <a:tailEnd type="none" w="med" len="med"/>
                    </a:lnL>
                    <a:lnR w="3175" cap="flat" cmpd="sng" algn="ctr">
                      <a:solidFill>
                        <a:srgbClr val="F025EA"/>
                      </a:solidFill>
                      <a:prstDash val="solid"/>
                      <a:round/>
                      <a:headEnd type="none" w="med" len="med"/>
                      <a:tailEnd type="none" w="med" len="med"/>
                    </a:lnR>
                    <a:lnT w="3175" cap="flat" cmpd="sng" algn="ctr">
                      <a:solidFill>
                        <a:srgbClr val="B021EA"/>
                      </a:solidFill>
                      <a:prstDash val="solid"/>
                      <a:round/>
                      <a:headEnd type="none" w="med" len="med"/>
                      <a:tailEnd type="none" w="med" len="med"/>
                    </a:lnT>
                    <a:lnB w="3175" cap="flat" cmpd="sng" algn="ctr">
                      <a:solidFill>
                        <a:srgbClr val="B02DEA"/>
                      </a:solidFill>
                      <a:prstDash val="solid"/>
                      <a:round/>
                      <a:headEnd type="none" w="med" len="med"/>
                      <a:tailEnd type="none" w="med" len="med"/>
                    </a:lnB>
                    <a:noFill/>
                  </a:tcPr>
                </a:tc>
                <a:tc>
                  <a:txBody>
                    <a:bodyPr/>
                    <a:lstStyle/>
                    <a:p>
                      <a:pPr algn="l" fontAlgn="ctr">
                        <a:spcBef>
                          <a:spcPts val="0"/>
                        </a:spcBef>
                        <a:spcAft>
                          <a:spcPts val="0"/>
                        </a:spcAft>
                      </a:pPr>
                      <a:r>
                        <a:rPr lang="en-US" sz="1100" b="0" i="0" u="none" strike="noStrike">
                          <a:effectLst/>
                          <a:latin typeface="Arial" panose="020B0604020202020204" pitchFamily="34" charset="0"/>
                        </a:rPr>
                        <a:t>A well-defined context refers to a computing environment where the context information is explicitly specified, structured, and easily interpretable by the system.</a:t>
                      </a:r>
                    </a:p>
                  </a:txBody>
                  <a:tcPr marL="53756" marR="53756" marT="26878" marB="26878" anchor="ctr">
                    <a:lnL w="3175" cap="flat" cmpd="sng" algn="ctr">
                      <a:solidFill>
                        <a:srgbClr val="F025EA"/>
                      </a:solidFill>
                      <a:prstDash val="solid"/>
                      <a:round/>
                      <a:headEnd type="none" w="med" len="med"/>
                      <a:tailEnd type="none" w="med" len="med"/>
                    </a:lnL>
                    <a:lnR w="3175" cap="flat" cmpd="sng" algn="ctr">
                      <a:solidFill>
                        <a:srgbClr val="F025EA"/>
                      </a:solidFill>
                      <a:prstDash val="solid"/>
                      <a:round/>
                      <a:headEnd type="none" w="med" len="med"/>
                      <a:tailEnd type="none" w="med" len="med"/>
                    </a:lnR>
                    <a:lnT w="3175" cap="flat" cmpd="sng" algn="ctr">
                      <a:solidFill>
                        <a:srgbClr val="B021EA"/>
                      </a:solidFill>
                      <a:prstDash val="solid"/>
                      <a:round/>
                      <a:headEnd type="none" w="med" len="med"/>
                      <a:tailEnd type="none" w="med" len="med"/>
                    </a:lnT>
                    <a:lnB w="3175" cap="flat" cmpd="sng" algn="ctr">
                      <a:solidFill>
                        <a:srgbClr val="7030EA"/>
                      </a:solidFill>
                      <a:prstDash val="solid"/>
                      <a:round/>
                      <a:headEnd type="none" w="med" len="med"/>
                      <a:tailEnd type="none" w="med" len="med"/>
                    </a:lnB>
                    <a:noFill/>
                  </a:tcPr>
                </a:tc>
                <a:tc>
                  <a:txBody>
                    <a:bodyPr/>
                    <a:lstStyle/>
                    <a:p>
                      <a:pPr algn="l" fontAlgn="ctr">
                        <a:spcBef>
                          <a:spcPts val="0"/>
                        </a:spcBef>
                        <a:spcAft>
                          <a:spcPts val="0"/>
                        </a:spcAft>
                      </a:pPr>
                      <a:r>
                        <a:rPr lang="en-US" sz="1100" b="0" i="0" u="none" strike="noStrike">
                          <a:effectLst/>
                          <a:latin typeface="Arial" panose="020B0604020202020204" pitchFamily="34" charset="0"/>
                        </a:rPr>
                        <a:t>A context-free world refers to an environment where the context information is not explicitly defined or structured, and the system must derive context from various sources and cues.</a:t>
                      </a:r>
                    </a:p>
                  </a:txBody>
                  <a:tcPr marL="53756" marR="53756" marT="26878" marB="26878" anchor="ctr">
                    <a:lnL w="3175" cap="flat" cmpd="sng" algn="ctr">
                      <a:solidFill>
                        <a:srgbClr val="F025EA"/>
                      </a:solidFill>
                      <a:prstDash val="solid"/>
                      <a:round/>
                      <a:headEnd type="none" w="med" len="med"/>
                      <a:tailEnd type="none" w="med" len="med"/>
                    </a:lnL>
                    <a:lnR w="3175" cap="flat" cmpd="sng" algn="ctr">
                      <a:solidFill>
                        <a:srgbClr val="F025EA"/>
                      </a:solidFill>
                      <a:prstDash val="solid"/>
                      <a:round/>
                      <a:headEnd type="none" w="med" len="med"/>
                      <a:tailEnd type="none" w="med" len="med"/>
                    </a:lnR>
                    <a:lnT w="3175" cap="flat" cmpd="sng" algn="ctr">
                      <a:solidFill>
                        <a:srgbClr val="302DEA"/>
                      </a:solidFill>
                      <a:prstDash val="solid"/>
                      <a:round/>
                      <a:headEnd type="none" w="med" len="med"/>
                      <a:tailEnd type="none" w="med" len="med"/>
                    </a:lnT>
                    <a:lnB w="3175" cap="flat" cmpd="sng" algn="ctr">
                      <a:solidFill>
                        <a:srgbClr val="B035EA"/>
                      </a:solidFill>
                      <a:prstDash val="solid"/>
                      <a:round/>
                      <a:headEnd type="none" w="med" len="med"/>
                      <a:tailEnd type="none" w="med" len="med"/>
                    </a:lnB>
                    <a:noFill/>
                  </a:tcPr>
                </a:tc>
                <a:extLst>
                  <a:ext uri="{0D108BD9-81ED-4DB2-BD59-A6C34878D82A}">
                    <a16:rowId xmlns:a16="http://schemas.microsoft.com/office/drawing/2014/main" val="65001261"/>
                  </a:ext>
                </a:extLst>
              </a:tr>
              <a:tr h="521749">
                <a:tc>
                  <a:txBody>
                    <a:bodyPr/>
                    <a:lstStyle/>
                    <a:p>
                      <a:pPr algn="l" fontAlgn="ctr">
                        <a:spcBef>
                          <a:spcPts val="0"/>
                        </a:spcBef>
                        <a:spcAft>
                          <a:spcPts val="0"/>
                        </a:spcAft>
                      </a:pPr>
                      <a:r>
                        <a:rPr lang="en-IN" sz="1100" b="1" i="0" u="none" strike="noStrike">
                          <a:effectLst/>
                          <a:latin typeface="Arial" panose="020B0604020202020204" pitchFamily="34" charset="0"/>
                        </a:rPr>
                        <a:t>Context Representation</a:t>
                      </a:r>
                    </a:p>
                  </a:txBody>
                  <a:tcPr marL="53756" marR="53756" marT="26878" marB="26878" anchor="ctr">
                    <a:lnL w="3175" cap="flat" cmpd="sng" algn="ctr">
                      <a:solidFill>
                        <a:srgbClr val="B01EEA"/>
                      </a:solidFill>
                      <a:prstDash val="solid"/>
                      <a:round/>
                      <a:headEnd type="none" w="med" len="med"/>
                      <a:tailEnd type="none" w="med" len="med"/>
                    </a:lnL>
                    <a:lnR w="3175" cap="flat" cmpd="sng" algn="ctr">
                      <a:solidFill>
                        <a:srgbClr val="B01EEA"/>
                      </a:solidFill>
                      <a:prstDash val="solid"/>
                      <a:round/>
                      <a:headEnd type="none" w="med" len="med"/>
                      <a:tailEnd type="none" w="med" len="med"/>
                    </a:lnR>
                    <a:lnT w="3175" cap="flat" cmpd="sng" algn="ctr">
                      <a:solidFill>
                        <a:srgbClr val="B02DEA"/>
                      </a:solidFill>
                      <a:prstDash val="solid"/>
                      <a:round/>
                      <a:headEnd type="none" w="med" len="med"/>
                      <a:tailEnd type="none" w="med" len="med"/>
                    </a:lnT>
                    <a:lnB w="3175" cap="flat" cmpd="sng" algn="ctr">
                      <a:solidFill>
                        <a:srgbClr val="3045EA"/>
                      </a:solidFill>
                      <a:prstDash val="solid"/>
                      <a:round/>
                      <a:headEnd type="none" w="med" len="med"/>
                      <a:tailEnd type="none" w="med" len="med"/>
                    </a:lnB>
                    <a:noFill/>
                  </a:tcPr>
                </a:tc>
                <a:tc>
                  <a:txBody>
                    <a:bodyPr/>
                    <a:lstStyle/>
                    <a:p>
                      <a:pPr algn="l" fontAlgn="ctr">
                        <a:spcBef>
                          <a:spcPts val="0"/>
                        </a:spcBef>
                        <a:spcAft>
                          <a:spcPts val="0"/>
                        </a:spcAft>
                      </a:pPr>
                      <a:r>
                        <a:rPr lang="en-US" sz="1100" b="0" i="0" u="none" strike="noStrike" dirty="0">
                          <a:effectLst/>
                          <a:latin typeface="Arial" panose="020B0604020202020204" pitchFamily="34" charset="0"/>
                        </a:rPr>
                        <a:t>Context is represented using formal models, ontologies, or predefined schemas.</a:t>
                      </a:r>
                    </a:p>
                  </a:txBody>
                  <a:tcPr marL="53756" marR="53756" marT="26878" marB="26878" anchor="ctr">
                    <a:lnL w="3175" cap="flat" cmpd="sng" algn="ctr">
                      <a:solidFill>
                        <a:srgbClr val="B01EEA"/>
                      </a:solidFill>
                      <a:prstDash val="solid"/>
                      <a:round/>
                      <a:headEnd type="none" w="med" len="med"/>
                      <a:tailEnd type="none" w="med" len="med"/>
                    </a:lnL>
                    <a:lnR w="3175" cap="flat" cmpd="sng" algn="ctr">
                      <a:solidFill>
                        <a:srgbClr val="B01EEA"/>
                      </a:solidFill>
                      <a:prstDash val="solid"/>
                      <a:round/>
                      <a:headEnd type="none" w="med" len="med"/>
                      <a:tailEnd type="none" w="med" len="med"/>
                    </a:lnR>
                    <a:lnT w="3175" cap="flat" cmpd="sng" algn="ctr">
                      <a:solidFill>
                        <a:srgbClr val="7030EA"/>
                      </a:solidFill>
                      <a:prstDash val="solid"/>
                      <a:round/>
                      <a:headEnd type="none" w="med" len="med"/>
                      <a:tailEnd type="none" w="med" len="med"/>
                    </a:lnT>
                    <a:lnB w="3175" cap="flat" cmpd="sng" algn="ctr">
                      <a:solidFill>
                        <a:srgbClr val="F040EA"/>
                      </a:solidFill>
                      <a:prstDash val="solid"/>
                      <a:round/>
                      <a:headEnd type="none" w="med" len="med"/>
                      <a:tailEnd type="none" w="med" len="med"/>
                    </a:lnB>
                    <a:noFill/>
                  </a:tcPr>
                </a:tc>
                <a:tc>
                  <a:txBody>
                    <a:bodyPr/>
                    <a:lstStyle/>
                    <a:p>
                      <a:pPr algn="l" fontAlgn="ctr">
                        <a:spcBef>
                          <a:spcPts val="0"/>
                        </a:spcBef>
                        <a:spcAft>
                          <a:spcPts val="0"/>
                        </a:spcAft>
                      </a:pPr>
                      <a:r>
                        <a:rPr lang="en-US" sz="1100" b="0" i="0" u="none" strike="noStrike">
                          <a:effectLst/>
                          <a:latin typeface="Arial" panose="020B0604020202020204" pitchFamily="34" charset="0"/>
                        </a:rPr>
                        <a:t>Context is often represented implicitly or derived from sensor data, user interactions, or other environmental cues.</a:t>
                      </a:r>
                    </a:p>
                  </a:txBody>
                  <a:tcPr marL="53756" marR="53756" marT="26878" marB="26878" anchor="ctr">
                    <a:lnL w="3175" cap="flat" cmpd="sng" algn="ctr">
                      <a:solidFill>
                        <a:srgbClr val="B01EEA"/>
                      </a:solidFill>
                      <a:prstDash val="solid"/>
                      <a:round/>
                      <a:headEnd type="none" w="med" len="med"/>
                      <a:tailEnd type="none" w="med" len="med"/>
                    </a:lnL>
                    <a:lnR w="3175" cap="flat" cmpd="sng" algn="ctr">
                      <a:solidFill>
                        <a:srgbClr val="B01EEA"/>
                      </a:solidFill>
                      <a:prstDash val="solid"/>
                      <a:round/>
                      <a:headEnd type="none" w="med" len="med"/>
                      <a:tailEnd type="none" w="med" len="med"/>
                    </a:lnR>
                    <a:lnT w="3175" cap="flat" cmpd="sng" algn="ctr">
                      <a:solidFill>
                        <a:srgbClr val="B035EA"/>
                      </a:solidFill>
                      <a:prstDash val="solid"/>
                      <a:round/>
                      <a:headEnd type="none" w="med" len="med"/>
                      <a:tailEnd type="none" w="med" len="med"/>
                    </a:lnT>
                    <a:lnB w="3175" cap="flat" cmpd="sng" algn="ctr">
                      <a:solidFill>
                        <a:srgbClr val="B062EA"/>
                      </a:solidFill>
                      <a:prstDash val="solid"/>
                      <a:round/>
                      <a:headEnd type="none" w="med" len="med"/>
                      <a:tailEnd type="none" w="med" len="med"/>
                    </a:lnB>
                    <a:noFill/>
                  </a:tcPr>
                </a:tc>
                <a:extLst>
                  <a:ext uri="{0D108BD9-81ED-4DB2-BD59-A6C34878D82A}">
                    <a16:rowId xmlns:a16="http://schemas.microsoft.com/office/drawing/2014/main" val="2796438261"/>
                  </a:ext>
                </a:extLst>
              </a:tr>
              <a:tr h="521749">
                <a:tc>
                  <a:txBody>
                    <a:bodyPr/>
                    <a:lstStyle/>
                    <a:p>
                      <a:pPr algn="l" fontAlgn="ctr">
                        <a:spcBef>
                          <a:spcPts val="0"/>
                        </a:spcBef>
                        <a:spcAft>
                          <a:spcPts val="0"/>
                        </a:spcAft>
                      </a:pPr>
                      <a:r>
                        <a:rPr lang="en-IN" sz="1100" b="1" i="0" u="none" strike="noStrike">
                          <a:effectLst/>
                          <a:latin typeface="Arial" panose="020B0604020202020204" pitchFamily="34" charset="0"/>
                        </a:rPr>
                        <a:t>Context Acquisition</a:t>
                      </a:r>
                    </a:p>
                  </a:txBody>
                  <a:tcPr marL="53756" marR="53756" marT="26878" marB="26878" anchor="ctr">
                    <a:lnL w="3175" cap="flat" cmpd="sng" algn="ctr">
                      <a:solidFill>
                        <a:srgbClr val="7034EA"/>
                      </a:solidFill>
                      <a:prstDash val="solid"/>
                      <a:round/>
                      <a:headEnd type="none" w="med" len="med"/>
                      <a:tailEnd type="none" w="med" len="med"/>
                    </a:lnL>
                    <a:lnR w="3175" cap="flat" cmpd="sng" algn="ctr">
                      <a:solidFill>
                        <a:srgbClr val="7034EA"/>
                      </a:solidFill>
                      <a:prstDash val="solid"/>
                      <a:round/>
                      <a:headEnd type="none" w="med" len="med"/>
                      <a:tailEnd type="none" w="med" len="med"/>
                    </a:lnR>
                    <a:lnT w="3175" cap="flat" cmpd="sng" algn="ctr">
                      <a:solidFill>
                        <a:srgbClr val="3045EA"/>
                      </a:solidFill>
                      <a:prstDash val="solid"/>
                      <a:round/>
                      <a:headEnd type="none" w="med" len="med"/>
                      <a:tailEnd type="none" w="med" len="med"/>
                    </a:lnT>
                    <a:lnB w="3175" cap="flat" cmpd="sng" algn="ctr">
                      <a:solidFill>
                        <a:srgbClr val="F061EA"/>
                      </a:solidFill>
                      <a:prstDash val="solid"/>
                      <a:round/>
                      <a:headEnd type="none" w="med" len="med"/>
                      <a:tailEnd type="none" w="med" len="med"/>
                    </a:lnB>
                    <a:noFill/>
                  </a:tcPr>
                </a:tc>
                <a:tc>
                  <a:txBody>
                    <a:bodyPr/>
                    <a:lstStyle/>
                    <a:p>
                      <a:pPr algn="l" fontAlgn="ctr">
                        <a:spcBef>
                          <a:spcPts val="0"/>
                        </a:spcBef>
                        <a:spcAft>
                          <a:spcPts val="0"/>
                        </a:spcAft>
                      </a:pPr>
                      <a:r>
                        <a:rPr lang="en-US" sz="1100" b="0" i="0" u="none" strike="noStrike" dirty="0">
                          <a:effectLst/>
                          <a:latin typeface="Arial" panose="020B0604020202020204" pitchFamily="34" charset="0"/>
                        </a:rPr>
                        <a:t>Context information is typically provided or configured by developers, </a:t>
                      </a:r>
                      <a:r>
                        <a:rPr lang="en-US" sz="1200" b="0" i="0" u="none" strike="noStrike" dirty="0">
                          <a:effectLst/>
                          <a:latin typeface="Arial" panose="020B0604020202020204" pitchFamily="34" charset="0"/>
                        </a:rPr>
                        <a:t>administrators</a:t>
                      </a:r>
                      <a:r>
                        <a:rPr lang="en-US" sz="1100" b="0" i="0" u="none" strike="noStrike" dirty="0">
                          <a:effectLst/>
                          <a:latin typeface="Arial" panose="020B0604020202020204" pitchFamily="34" charset="0"/>
                        </a:rPr>
                        <a:t>, or users.</a:t>
                      </a:r>
                    </a:p>
                  </a:txBody>
                  <a:tcPr marL="53756" marR="53756" marT="26878" marB="26878" anchor="ctr">
                    <a:lnL w="3175" cap="flat" cmpd="sng" algn="ctr">
                      <a:solidFill>
                        <a:srgbClr val="7034EA"/>
                      </a:solidFill>
                      <a:prstDash val="solid"/>
                      <a:round/>
                      <a:headEnd type="none" w="med" len="med"/>
                      <a:tailEnd type="none" w="med" len="med"/>
                    </a:lnL>
                    <a:lnR w="3175" cap="flat" cmpd="sng" algn="ctr">
                      <a:solidFill>
                        <a:srgbClr val="7034EA"/>
                      </a:solidFill>
                      <a:prstDash val="solid"/>
                      <a:round/>
                      <a:headEnd type="none" w="med" len="med"/>
                      <a:tailEnd type="none" w="med" len="med"/>
                    </a:lnR>
                    <a:lnT w="3175" cap="flat" cmpd="sng" algn="ctr">
                      <a:solidFill>
                        <a:srgbClr val="F040EA"/>
                      </a:solidFill>
                      <a:prstDash val="solid"/>
                      <a:round/>
                      <a:headEnd type="none" w="med" len="med"/>
                      <a:tailEnd type="none" w="med" len="med"/>
                    </a:lnT>
                    <a:lnB w="3175" cap="flat" cmpd="sng" algn="ctr">
                      <a:solidFill>
                        <a:srgbClr val="F069EA"/>
                      </a:solidFill>
                      <a:prstDash val="solid"/>
                      <a:round/>
                      <a:headEnd type="none" w="med" len="med"/>
                      <a:tailEnd type="none" w="med" len="med"/>
                    </a:lnB>
                    <a:noFill/>
                  </a:tcPr>
                </a:tc>
                <a:tc>
                  <a:txBody>
                    <a:bodyPr/>
                    <a:lstStyle/>
                    <a:p>
                      <a:pPr algn="l" fontAlgn="ctr">
                        <a:spcBef>
                          <a:spcPts val="0"/>
                        </a:spcBef>
                        <a:spcAft>
                          <a:spcPts val="0"/>
                        </a:spcAft>
                      </a:pPr>
                      <a:r>
                        <a:rPr lang="en-US" sz="1100" b="0" i="0" u="none" strike="noStrike">
                          <a:effectLst/>
                          <a:latin typeface="Arial" panose="020B0604020202020204" pitchFamily="34" charset="0"/>
                        </a:rPr>
                        <a:t>Context information is acquired dynamically through sensors, user inputs, or machine learning techniques.</a:t>
                      </a:r>
                    </a:p>
                  </a:txBody>
                  <a:tcPr marL="53756" marR="53756" marT="26878" marB="26878" anchor="ctr">
                    <a:lnL w="3175" cap="flat" cmpd="sng" algn="ctr">
                      <a:solidFill>
                        <a:srgbClr val="7034EA"/>
                      </a:solidFill>
                      <a:prstDash val="solid"/>
                      <a:round/>
                      <a:headEnd type="none" w="med" len="med"/>
                      <a:tailEnd type="none" w="med" len="med"/>
                    </a:lnL>
                    <a:lnR w="3175" cap="flat" cmpd="sng" algn="ctr">
                      <a:solidFill>
                        <a:srgbClr val="7034EA"/>
                      </a:solidFill>
                      <a:prstDash val="solid"/>
                      <a:round/>
                      <a:headEnd type="none" w="med" len="med"/>
                      <a:tailEnd type="none" w="med" len="med"/>
                    </a:lnR>
                    <a:lnT w="3175" cap="flat" cmpd="sng" algn="ctr">
                      <a:solidFill>
                        <a:srgbClr val="B062EA"/>
                      </a:solidFill>
                      <a:prstDash val="solid"/>
                      <a:round/>
                      <a:headEnd type="none" w="med" len="med"/>
                      <a:tailEnd type="none" w="med" len="med"/>
                    </a:lnT>
                    <a:lnB w="3175" cap="flat" cmpd="sng" algn="ctr">
                      <a:solidFill>
                        <a:srgbClr val="7065EA"/>
                      </a:solidFill>
                      <a:prstDash val="solid"/>
                      <a:round/>
                      <a:headEnd type="none" w="med" len="med"/>
                      <a:tailEnd type="none" w="med" len="med"/>
                    </a:lnB>
                    <a:noFill/>
                  </a:tcPr>
                </a:tc>
                <a:extLst>
                  <a:ext uri="{0D108BD9-81ED-4DB2-BD59-A6C34878D82A}">
                    <a16:rowId xmlns:a16="http://schemas.microsoft.com/office/drawing/2014/main" val="4123877177"/>
                  </a:ext>
                </a:extLst>
              </a:tr>
              <a:tr h="521749">
                <a:tc>
                  <a:txBody>
                    <a:bodyPr/>
                    <a:lstStyle/>
                    <a:p>
                      <a:pPr algn="l" fontAlgn="ctr">
                        <a:spcBef>
                          <a:spcPts val="0"/>
                        </a:spcBef>
                        <a:spcAft>
                          <a:spcPts val="0"/>
                        </a:spcAft>
                      </a:pPr>
                      <a:r>
                        <a:rPr lang="en-IN" sz="1100" b="1" i="0" u="none" strike="noStrike">
                          <a:effectLst/>
                          <a:latin typeface="Arial" panose="020B0604020202020204" pitchFamily="34" charset="0"/>
                        </a:rPr>
                        <a:t>Complexity</a:t>
                      </a:r>
                    </a:p>
                  </a:txBody>
                  <a:tcPr marL="53756" marR="53756" marT="26878" marB="26878" anchor="ctr">
                    <a:lnL w="3175" cap="flat" cmpd="sng" algn="ctr">
                      <a:solidFill>
                        <a:srgbClr val="702DEA"/>
                      </a:solidFill>
                      <a:prstDash val="solid"/>
                      <a:round/>
                      <a:headEnd type="none" w="med" len="med"/>
                      <a:tailEnd type="none" w="med" len="med"/>
                    </a:lnL>
                    <a:lnR w="3175" cap="flat" cmpd="sng" algn="ctr">
                      <a:solidFill>
                        <a:srgbClr val="702DEA"/>
                      </a:solidFill>
                      <a:prstDash val="solid"/>
                      <a:round/>
                      <a:headEnd type="none" w="med" len="med"/>
                      <a:tailEnd type="none" w="med" len="med"/>
                    </a:lnR>
                    <a:lnT w="3175" cap="flat" cmpd="sng" algn="ctr">
                      <a:solidFill>
                        <a:srgbClr val="F061EA"/>
                      </a:solidFill>
                      <a:prstDash val="solid"/>
                      <a:round/>
                      <a:headEnd type="none" w="med" len="med"/>
                      <a:tailEnd type="none" w="med" len="med"/>
                    </a:lnT>
                    <a:lnB w="3175" cap="flat" cmpd="sng" algn="ctr">
                      <a:solidFill>
                        <a:srgbClr val="7069EA"/>
                      </a:solidFill>
                      <a:prstDash val="solid"/>
                      <a:round/>
                      <a:headEnd type="none" w="med" len="med"/>
                      <a:tailEnd type="none" w="med" len="med"/>
                    </a:lnB>
                    <a:noFill/>
                  </a:tcPr>
                </a:tc>
                <a:tc>
                  <a:txBody>
                    <a:bodyPr/>
                    <a:lstStyle/>
                    <a:p>
                      <a:pPr algn="l" fontAlgn="ctr">
                        <a:spcBef>
                          <a:spcPts val="0"/>
                        </a:spcBef>
                        <a:spcAft>
                          <a:spcPts val="0"/>
                        </a:spcAft>
                      </a:pPr>
                      <a:r>
                        <a:rPr lang="en-US" sz="1100" b="0" i="0" u="none" strike="noStrike">
                          <a:effectLst/>
                          <a:latin typeface="Arial" panose="020B0604020202020204" pitchFamily="34" charset="0"/>
                        </a:rPr>
                        <a:t>Well-defined contexts are generally simpler and easier to manage, as the context information is explicit and structured.</a:t>
                      </a:r>
                    </a:p>
                  </a:txBody>
                  <a:tcPr marL="53756" marR="53756" marT="26878" marB="26878" anchor="ctr">
                    <a:lnL w="3175" cap="flat" cmpd="sng" algn="ctr">
                      <a:solidFill>
                        <a:srgbClr val="702DEA"/>
                      </a:solidFill>
                      <a:prstDash val="solid"/>
                      <a:round/>
                      <a:headEnd type="none" w="med" len="med"/>
                      <a:tailEnd type="none" w="med" len="med"/>
                    </a:lnL>
                    <a:lnR w="3175" cap="flat" cmpd="sng" algn="ctr">
                      <a:solidFill>
                        <a:srgbClr val="702DEA"/>
                      </a:solidFill>
                      <a:prstDash val="solid"/>
                      <a:round/>
                      <a:headEnd type="none" w="med" len="med"/>
                      <a:tailEnd type="none" w="med" len="med"/>
                    </a:lnR>
                    <a:lnT w="3175" cap="flat" cmpd="sng" algn="ctr">
                      <a:solidFill>
                        <a:srgbClr val="F069EA"/>
                      </a:solidFill>
                      <a:prstDash val="solid"/>
                      <a:round/>
                      <a:headEnd type="none" w="med" len="med"/>
                      <a:tailEnd type="none" w="med" len="med"/>
                    </a:lnT>
                    <a:lnB w="3175" cap="flat" cmpd="sng" algn="ctr">
                      <a:solidFill>
                        <a:srgbClr val="F072EA"/>
                      </a:solidFill>
                      <a:prstDash val="solid"/>
                      <a:round/>
                      <a:headEnd type="none" w="med" len="med"/>
                      <a:tailEnd type="none" w="med" len="med"/>
                    </a:lnB>
                    <a:noFill/>
                  </a:tcPr>
                </a:tc>
                <a:tc>
                  <a:txBody>
                    <a:bodyPr/>
                    <a:lstStyle/>
                    <a:p>
                      <a:pPr algn="l" fontAlgn="ctr">
                        <a:spcBef>
                          <a:spcPts val="0"/>
                        </a:spcBef>
                        <a:spcAft>
                          <a:spcPts val="0"/>
                        </a:spcAft>
                      </a:pPr>
                      <a:r>
                        <a:rPr lang="en-US" sz="1100" b="0" i="0" u="none" strike="noStrike">
                          <a:effectLst/>
                          <a:latin typeface="Arial" panose="020B0604020202020204" pitchFamily="34" charset="0"/>
                        </a:rPr>
                        <a:t>Context-free worlds are more complex, as the system needs to infer context from diverse and unstructured data sources.</a:t>
                      </a:r>
                    </a:p>
                  </a:txBody>
                  <a:tcPr marL="53756" marR="53756" marT="26878" marB="26878" anchor="ctr">
                    <a:lnL w="3175" cap="flat" cmpd="sng" algn="ctr">
                      <a:solidFill>
                        <a:srgbClr val="702DEA"/>
                      </a:solidFill>
                      <a:prstDash val="solid"/>
                      <a:round/>
                      <a:headEnd type="none" w="med" len="med"/>
                      <a:tailEnd type="none" w="med" len="med"/>
                    </a:lnL>
                    <a:lnR w="3175" cap="flat" cmpd="sng" algn="ctr">
                      <a:solidFill>
                        <a:srgbClr val="702DEA"/>
                      </a:solidFill>
                      <a:prstDash val="solid"/>
                      <a:round/>
                      <a:headEnd type="none" w="med" len="med"/>
                      <a:tailEnd type="none" w="med" len="med"/>
                    </a:lnR>
                    <a:lnT w="3175" cap="flat" cmpd="sng" algn="ctr">
                      <a:solidFill>
                        <a:srgbClr val="7065EA"/>
                      </a:solidFill>
                      <a:prstDash val="solid"/>
                      <a:round/>
                      <a:headEnd type="none" w="med" len="med"/>
                      <a:tailEnd type="none" w="med" len="med"/>
                    </a:lnT>
                    <a:lnB w="3175" cap="flat" cmpd="sng" algn="ctr">
                      <a:solidFill>
                        <a:srgbClr val="B076EA"/>
                      </a:solidFill>
                      <a:prstDash val="solid"/>
                      <a:round/>
                      <a:headEnd type="none" w="med" len="med"/>
                      <a:tailEnd type="none" w="med" len="med"/>
                    </a:lnB>
                    <a:noFill/>
                  </a:tcPr>
                </a:tc>
                <a:extLst>
                  <a:ext uri="{0D108BD9-81ED-4DB2-BD59-A6C34878D82A}">
                    <a16:rowId xmlns:a16="http://schemas.microsoft.com/office/drawing/2014/main" val="3432487403"/>
                  </a:ext>
                </a:extLst>
              </a:tr>
              <a:tr h="521749">
                <a:tc>
                  <a:txBody>
                    <a:bodyPr/>
                    <a:lstStyle/>
                    <a:p>
                      <a:pPr algn="l" fontAlgn="ctr">
                        <a:spcBef>
                          <a:spcPts val="0"/>
                        </a:spcBef>
                        <a:spcAft>
                          <a:spcPts val="0"/>
                        </a:spcAft>
                      </a:pPr>
                      <a:r>
                        <a:rPr lang="en-IN" sz="1100" b="1" i="0" u="none" strike="noStrike">
                          <a:effectLst/>
                          <a:latin typeface="Arial" panose="020B0604020202020204" pitchFamily="34" charset="0"/>
                        </a:rPr>
                        <a:t>Adaptability</a:t>
                      </a:r>
                    </a:p>
                  </a:txBody>
                  <a:tcPr marL="53756" marR="53756" marT="26878" marB="26878" anchor="ctr">
                    <a:lnL w="3175" cap="flat" cmpd="sng" algn="ctr">
                      <a:solidFill>
                        <a:srgbClr val="F040EA"/>
                      </a:solidFill>
                      <a:prstDash val="solid"/>
                      <a:round/>
                      <a:headEnd type="none" w="med" len="med"/>
                      <a:tailEnd type="none" w="med" len="med"/>
                    </a:lnL>
                    <a:lnR w="3175" cap="flat" cmpd="sng" algn="ctr">
                      <a:solidFill>
                        <a:srgbClr val="F040EA"/>
                      </a:solidFill>
                      <a:prstDash val="solid"/>
                      <a:round/>
                      <a:headEnd type="none" w="med" len="med"/>
                      <a:tailEnd type="none" w="med" len="med"/>
                    </a:lnR>
                    <a:lnT w="3175" cap="flat" cmpd="sng" algn="ctr">
                      <a:solidFill>
                        <a:srgbClr val="7069EA"/>
                      </a:solidFill>
                      <a:prstDash val="solid"/>
                      <a:round/>
                      <a:headEnd type="none" w="med" len="med"/>
                      <a:tailEnd type="none" w="med" len="med"/>
                    </a:lnT>
                    <a:lnB w="3175" cap="flat" cmpd="sng" algn="ctr">
                      <a:solidFill>
                        <a:srgbClr val="309AEA"/>
                      </a:solidFill>
                      <a:prstDash val="solid"/>
                      <a:round/>
                      <a:headEnd type="none" w="med" len="med"/>
                      <a:tailEnd type="none" w="med" len="med"/>
                    </a:lnB>
                    <a:noFill/>
                  </a:tcPr>
                </a:tc>
                <a:tc>
                  <a:txBody>
                    <a:bodyPr/>
                    <a:lstStyle/>
                    <a:p>
                      <a:pPr algn="l" fontAlgn="ctr">
                        <a:spcBef>
                          <a:spcPts val="0"/>
                        </a:spcBef>
                        <a:spcAft>
                          <a:spcPts val="0"/>
                        </a:spcAft>
                      </a:pPr>
                      <a:r>
                        <a:rPr lang="en-US" sz="1100" b="0" i="0" u="none" strike="noStrike">
                          <a:effectLst/>
                          <a:latin typeface="Arial" panose="020B0604020202020204" pitchFamily="34" charset="0"/>
                        </a:rPr>
                        <a:t>Well-defined contexts may be less adaptable to changes or unexpected situations, as they rely on predefined context models.</a:t>
                      </a:r>
                    </a:p>
                  </a:txBody>
                  <a:tcPr marL="53756" marR="53756" marT="26878" marB="26878" anchor="ctr">
                    <a:lnL w="3175" cap="flat" cmpd="sng" algn="ctr">
                      <a:solidFill>
                        <a:srgbClr val="F040EA"/>
                      </a:solidFill>
                      <a:prstDash val="solid"/>
                      <a:round/>
                      <a:headEnd type="none" w="med" len="med"/>
                      <a:tailEnd type="none" w="med" len="med"/>
                    </a:lnL>
                    <a:lnR w="3175" cap="flat" cmpd="sng" algn="ctr">
                      <a:solidFill>
                        <a:srgbClr val="F040EA"/>
                      </a:solidFill>
                      <a:prstDash val="solid"/>
                      <a:round/>
                      <a:headEnd type="none" w="med" len="med"/>
                      <a:tailEnd type="none" w="med" len="med"/>
                    </a:lnR>
                    <a:lnT w="3175" cap="flat" cmpd="sng" algn="ctr">
                      <a:solidFill>
                        <a:srgbClr val="F072EA"/>
                      </a:solidFill>
                      <a:prstDash val="solid"/>
                      <a:round/>
                      <a:headEnd type="none" w="med" len="med"/>
                      <a:tailEnd type="none" w="med" len="med"/>
                    </a:lnT>
                    <a:lnB w="3175" cap="flat" cmpd="sng" algn="ctr">
                      <a:solidFill>
                        <a:srgbClr val="30A9EA"/>
                      </a:solidFill>
                      <a:prstDash val="solid"/>
                      <a:round/>
                      <a:headEnd type="none" w="med" len="med"/>
                      <a:tailEnd type="none" w="med" len="med"/>
                    </a:lnB>
                    <a:noFill/>
                  </a:tcPr>
                </a:tc>
                <a:tc>
                  <a:txBody>
                    <a:bodyPr/>
                    <a:lstStyle/>
                    <a:p>
                      <a:pPr algn="l" fontAlgn="ctr">
                        <a:spcBef>
                          <a:spcPts val="0"/>
                        </a:spcBef>
                        <a:spcAft>
                          <a:spcPts val="0"/>
                        </a:spcAft>
                      </a:pPr>
                      <a:r>
                        <a:rPr lang="en-US" sz="1100" b="0" i="0" u="none" strike="noStrike">
                          <a:effectLst/>
                          <a:latin typeface="Arial" panose="020B0604020202020204" pitchFamily="34" charset="0"/>
                        </a:rPr>
                        <a:t>Context-free worlds can adapt more easily to changing environments and unforeseen situations, as they rely on dynamic context inference.</a:t>
                      </a:r>
                    </a:p>
                  </a:txBody>
                  <a:tcPr marL="53756" marR="53756" marT="26878" marB="26878" anchor="ctr">
                    <a:lnL w="3175" cap="flat" cmpd="sng" algn="ctr">
                      <a:solidFill>
                        <a:srgbClr val="F040EA"/>
                      </a:solidFill>
                      <a:prstDash val="solid"/>
                      <a:round/>
                      <a:headEnd type="none" w="med" len="med"/>
                      <a:tailEnd type="none" w="med" len="med"/>
                    </a:lnL>
                    <a:lnR w="3175" cap="flat" cmpd="sng" algn="ctr">
                      <a:solidFill>
                        <a:srgbClr val="F040EA"/>
                      </a:solidFill>
                      <a:prstDash val="solid"/>
                      <a:round/>
                      <a:headEnd type="none" w="med" len="med"/>
                      <a:tailEnd type="none" w="med" len="med"/>
                    </a:lnR>
                    <a:lnT w="3175" cap="flat" cmpd="sng" algn="ctr">
                      <a:solidFill>
                        <a:srgbClr val="B076EA"/>
                      </a:solidFill>
                      <a:prstDash val="solid"/>
                      <a:round/>
                      <a:headEnd type="none" w="med" len="med"/>
                      <a:tailEnd type="none" w="med" len="med"/>
                    </a:lnT>
                    <a:lnB w="3175" cap="flat" cmpd="sng" algn="ctr">
                      <a:solidFill>
                        <a:srgbClr val="309EEA"/>
                      </a:solidFill>
                      <a:prstDash val="solid"/>
                      <a:round/>
                      <a:headEnd type="none" w="med" len="med"/>
                      <a:tailEnd type="none" w="med" len="med"/>
                    </a:lnB>
                    <a:noFill/>
                  </a:tcPr>
                </a:tc>
                <a:extLst>
                  <a:ext uri="{0D108BD9-81ED-4DB2-BD59-A6C34878D82A}">
                    <a16:rowId xmlns:a16="http://schemas.microsoft.com/office/drawing/2014/main" val="1543093613"/>
                  </a:ext>
                </a:extLst>
              </a:tr>
              <a:tr h="702809">
                <a:tc>
                  <a:txBody>
                    <a:bodyPr/>
                    <a:lstStyle/>
                    <a:p>
                      <a:pPr algn="l" fontAlgn="ctr">
                        <a:spcBef>
                          <a:spcPts val="0"/>
                        </a:spcBef>
                        <a:spcAft>
                          <a:spcPts val="0"/>
                        </a:spcAft>
                      </a:pPr>
                      <a:r>
                        <a:rPr lang="en-IN" sz="1100" b="1" i="0" u="none" strike="noStrike">
                          <a:effectLst/>
                          <a:latin typeface="Arial" panose="020B0604020202020204" pitchFamily="34" charset="0"/>
                        </a:rPr>
                        <a:t>Privacy and Security</a:t>
                      </a:r>
                    </a:p>
                  </a:txBody>
                  <a:tcPr marL="53756" marR="53756" marT="26878" marB="26878" anchor="ctr">
                    <a:lnL w="3175" cap="flat" cmpd="sng" algn="ctr">
                      <a:solidFill>
                        <a:srgbClr val="3067EA"/>
                      </a:solidFill>
                      <a:prstDash val="solid"/>
                      <a:round/>
                      <a:headEnd type="none" w="med" len="med"/>
                      <a:tailEnd type="none" w="med" len="med"/>
                    </a:lnL>
                    <a:lnR w="3175" cap="flat" cmpd="sng" algn="ctr">
                      <a:solidFill>
                        <a:srgbClr val="3067EA"/>
                      </a:solidFill>
                      <a:prstDash val="solid"/>
                      <a:round/>
                      <a:headEnd type="none" w="med" len="med"/>
                      <a:tailEnd type="none" w="med" len="med"/>
                    </a:lnR>
                    <a:lnT w="3175" cap="flat" cmpd="sng" algn="ctr">
                      <a:solidFill>
                        <a:srgbClr val="309AEA"/>
                      </a:solidFill>
                      <a:prstDash val="solid"/>
                      <a:round/>
                      <a:headEnd type="none" w="med" len="med"/>
                      <a:tailEnd type="none" w="med" len="med"/>
                    </a:lnT>
                    <a:lnB w="3175" cap="flat" cmpd="sng" algn="ctr">
                      <a:solidFill>
                        <a:srgbClr val="F017EA"/>
                      </a:solidFill>
                      <a:prstDash val="solid"/>
                      <a:round/>
                      <a:headEnd type="none" w="med" len="med"/>
                      <a:tailEnd type="none" w="med" len="med"/>
                    </a:lnB>
                    <a:noFill/>
                  </a:tcPr>
                </a:tc>
                <a:tc>
                  <a:txBody>
                    <a:bodyPr/>
                    <a:lstStyle/>
                    <a:p>
                      <a:pPr algn="l" fontAlgn="ctr">
                        <a:spcBef>
                          <a:spcPts val="0"/>
                        </a:spcBef>
                        <a:spcAft>
                          <a:spcPts val="0"/>
                        </a:spcAft>
                      </a:pPr>
                      <a:r>
                        <a:rPr lang="en-US" sz="1100" b="0" i="0" u="none" strike="noStrike">
                          <a:effectLst/>
                          <a:latin typeface="Arial" panose="020B0604020202020204" pitchFamily="34" charset="0"/>
                        </a:rPr>
                        <a:t>Well-defined contexts may provide better privacy and security guarantees, as the context information is explicitly managed and controlled.</a:t>
                      </a:r>
                    </a:p>
                  </a:txBody>
                  <a:tcPr marL="53756" marR="53756" marT="26878" marB="26878" anchor="ctr">
                    <a:lnL w="3175" cap="flat" cmpd="sng" algn="ctr">
                      <a:solidFill>
                        <a:srgbClr val="3067EA"/>
                      </a:solidFill>
                      <a:prstDash val="solid"/>
                      <a:round/>
                      <a:headEnd type="none" w="med" len="med"/>
                      <a:tailEnd type="none" w="med" len="med"/>
                    </a:lnL>
                    <a:lnR w="3175" cap="flat" cmpd="sng" algn="ctr">
                      <a:solidFill>
                        <a:srgbClr val="3067EA"/>
                      </a:solidFill>
                      <a:prstDash val="solid"/>
                      <a:round/>
                      <a:headEnd type="none" w="med" len="med"/>
                      <a:tailEnd type="none" w="med" len="med"/>
                    </a:lnR>
                    <a:lnT w="3175" cap="flat" cmpd="sng" algn="ctr">
                      <a:solidFill>
                        <a:srgbClr val="30A9EA"/>
                      </a:solidFill>
                      <a:prstDash val="solid"/>
                      <a:round/>
                      <a:headEnd type="none" w="med" len="med"/>
                      <a:tailEnd type="none" w="med" len="med"/>
                    </a:lnT>
                    <a:lnB w="3175" cap="flat" cmpd="sng" algn="ctr">
                      <a:solidFill>
                        <a:srgbClr val="B02AEA"/>
                      </a:solidFill>
                      <a:prstDash val="solid"/>
                      <a:round/>
                      <a:headEnd type="none" w="med" len="med"/>
                      <a:tailEnd type="none" w="med" len="med"/>
                    </a:lnB>
                    <a:noFill/>
                  </a:tcPr>
                </a:tc>
                <a:tc>
                  <a:txBody>
                    <a:bodyPr/>
                    <a:lstStyle/>
                    <a:p>
                      <a:pPr algn="l" fontAlgn="ctr">
                        <a:spcBef>
                          <a:spcPts val="0"/>
                        </a:spcBef>
                        <a:spcAft>
                          <a:spcPts val="0"/>
                        </a:spcAft>
                      </a:pPr>
                      <a:r>
                        <a:rPr lang="en-US" sz="1100" b="0" i="0" u="none" strike="noStrike">
                          <a:effectLst/>
                          <a:latin typeface="Arial" panose="020B0604020202020204" pitchFamily="34" charset="0"/>
                        </a:rPr>
                        <a:t>Context-free worlds may pose more privacy and security challenges, as context inference can inadvertently expose sensitive information.</a:t>
                      </a:r>
                    </a:p>
                  </a:txBody>
                  <a:tcPr marL="53756" marR="53756" marT="26878" marB="26878" anchor="ctr">
                    <a:lnL w="3175" cap="flat" cmpd="sng" algn="ctr">
                      <a:solidFill>
                        <a:srgbClr val="3067EA"/>
                      </a:solidFill>
                      <a:prstDash val="solid"/>
                      <a:round/>
                      <a:headEnd type="none" w="med" len="med"/>
                      <a:tailEnd type="none" w="med" len="med"/>
                    </a:lnL>
                    <a:lnR w="3175" cap="flat" cmpd="sng" algn="ctr">
                      <a:solidFill>
                        <a:srgbClr val="3067EA"/>
                      </a:solidFill>
                      <a:prstDash val="solid"/>
                      <a:round/>
                      <a:headEnd type="none" w="med" len="med"/>
                      <a:tailEnd type="none" w="med" len="med"/>
                    </a:lnR>
                    <a:lnT w="3175" cap="flat" cmpd="sng" algn="ctr">
                      <a:solidFill>
                        <a:srgbClr val="309EEA"/>
                      </a:solidFill>
                      <a:prstDash val="solid"/>
                      <a:round/>
                      <a:headEnd type="none" w="med" len="med"/>
                      <a:tailEnd type="none" w="med" len="med"/>
                    </a:lnT>
                    <a:lnB w="3175" cap="flat" cmpd="sng" algn="ctr">
                      <a:solidFill>
                        <a:srgbClr val="70A2EA"/>
                      </a:solidFill>
                      <a:prstDash val="solid"/>
                      <a:round/>
                      <a:headEnd type="none" w="med" len="med"/>
                      <a:tailEnd type="none" w="med" len="med"/>
                    </a:lnB>
                    <a:noFill/>
                  </a:tcPr>
                </a:tc>
                <a:extLst>
                  <a:ext uri="{0D108BD9-81ED-4DB2-BD59-A6C34878D82A}">
                    <a16:rowId xmlns:a16="http://schemas.microsoft.com/office/drawing/2014/main" val="3499428992"/>
                  </a:ext>
                </a:extLst>
              </a:tr>
              <a:tr h="521749">
                <a:tc>
                  <a:txBody>
                    <a:bodyPr/>
                    <a:lstStyle/>
                    <a:p>
                      <a:pPr algn="l" fontAlgn="ctr">
                        <a:spcBef>
                          <a:spcPts val="0"/>
                        </a:spcBef>
                        <a:spcAft>
                          <a:spcPts val="0"/>
                        </a:spcAft>
                      </a:pPr>
                      <a:r>
                        <a:rPr lang="en-IN" sz="1100" b="1" i="0" u="none" strike="noStrike">
                          <a:effectLst/>
                          <a:latin typeface="Arial" panose="020B0604020202020204" pitchFamily="34" charset="0"/>
                        </a:rPr>
                        <a:t>Example Domains</a:t>
                      </a:r>
                    </a:p>
                  </a:txBody>
                  <a:tcPr marL="53756" marR="53756" marT="26878" marB="26878" anchor="ctr">
                    <a:lnL w="3175" cap="flat" cmpd="sng" algn="ctr">
                      <a:solidFill>
                        <a:srgbClr val="F0A0EA"/>
                      </a:solidFill>
                      <a:prstDash val="solid"/>
                      <a:round/>
                      <a:headEnd type="none" w="med" len="med"/>
                      <a:tailEnd type="none" w="med" len="med"/>
                    </a:lnL>
                    <a:lnR w="3175" cap="flat" cmpd="sng" algn="ctr">
                      <a:solidFill>
                        <a:srgbClr val="F0A0EA"/>
                      </a:solidFill>
                      <a:prstDash val="solid"/>
                      <a:round/>
                      <a:headEnd type="none" w="med" len="med"/>
                      <a:tailEnd type="none" w="med" len="med"/>
                    </a:lnR>
                    <a:lnT w="3175" cap="flat" cmpd="sng" algn="ctr">
                      <a:solidFill>
                        <a:srgbClr val="F017EA"/>
                      </a:solidFill>
                      <a:prstDash val="solid"/>
                      <a:round/>
                      <a:headEnd type="none" w="med" len="med"/>
                      <a:tailEnd type="none" w="med" len="med"/>
                    </a:lnT>
                    <a:lnB w="3175" cap="flat" cmpd="sng" algn="ctr">
                      <a:solidFill>
                        <a:srgbClr val="30DBEA"/>
                      </a:solidFill>
                      <a:prstDash val="solid"/>
                      <a:round/>
                      <a:headEnd type="none" w="med" len="med"/>
                      <a:tailEnd type="none" w="med" len="med"/>
                    </a:lnB>
                    <a:noFill/>
                  </a:tcPr>
                </a:tc>
                <a:tc>
                  <a:txBody>
                    <a:bodyPr/>
                    <a:lstStyle/>
                    <a:p>
                      <a:pPr algn="l" fontAlgn="ctr">
                        <a:spcBef>
                          <a:spcPts val="0"/>
                        </a:spcBef>
                        <a:spcAft>
                          <a:spcPts val="0"/>
                        </a:spcAft>
                      </a:pPr>
                      <a:r>
                        <a:rPr lang="en-US" sz="1100" b="0" i="0" u="none" strike="noStrike">
                          <a:effectLst/>
                          <a:latin typeface="Arial" panose="020B0604020202020204" pitchFamily="34" charset="0"/>
                        </a:rPr>
                        <a:t>Smart homes, building automation, manufacturing processes, where the context is well-defined and controlled.</a:t>
                      </a:r>
                    </a:p>
                  </a:txBody>
                  <a:tcPr marL="53756" marR="53756" marT="26878" marB="26878" anchor="ctr">
                    <a:lnL w="3175" cap="flat" cmpd="sng" algn="ctr">
                      <a:solidFill>
                        <a:srgbClr val="F0A0EA"/>
                      </a:solidFill>
                      <a:prstDash val="solid"/>
                      <a:round/>
                      <a:headEnd type="none" w="med" len="med"/>
                      <a:tailEnd type="none" w="med" len="med"/>
                    </a:lnL>
                    <a:lnR w="3175" cap="flat" cmpd="sng" algn="ctr">
                      <a:solidFill>
                        <a:srgbClr val="F0A0EA"/>
                      </a:solidFill>
                      <a:prstDash val="solid"/>
                      <a:round/>
                      <a:headEnd type="none" w="med" len="med"/>
                      <a:tailEnd type="none" w="med" len="med"/>
                    </a:lnR>
                    <a:lnT w="3175" cap="flat" cmpd="sng" algn="ctr">
                      <a:solidFill>
                        <a:srgbClr val="B02AEA"/>
                      </a:solidFill>
                      <a:prstDash val="solid"/>
                      <a:round/>
                      <a:headEnd type="none" w="med" len="med"/>
                      <a:tailEnd type="none" w="med" len="med"/>
                    </a:lnT>
                    <a:lnB w="3175" cap="flat" cmpd="sng" algn="ctr">
                      <a:solidFill>
                        <a:srgbClr val="B05CEA"/>
                      </a:solidFill>
                      <a:prstDash val="solid"/>
                      <a:round/>
                      <a:headEnd type="none" w="med" len="med"/>
                      <a:tailEnd type="none" w="med" len="med"/>
                    </a:lnB>
                    <a:noFill/>
                  </a:tcPr>
                </a:tc>
                <a:tc>
                  <a:txBody>
                    <a:bodyPr/>
                    <a:lstStyle/>
                    <a:p>
                      <a:pPr algn="l" fontAlgn="ctr">
                        <a:spcBef>
                          <a:spcPts val="0"/>
                        </a:spcBef>
                        <a:spcAft>
                          <a:spcPts val="0"/>
                        </a:spcAft>
                      </a:pPr>
                      <a:r>
                        <a:rPr lang="en-US" sz="1100" b="0" i="0" u="none" strike="noStrike">
                          <a:effectLst/>
                          <a:latin typeface="Arial" panose="020B0604020202020204" pitchFamily="34" charset="0"/>
                        </a:rPr>
                        <a:t>Ubiquitous computing, ambient intelligence, where the context is dynamic and diverse.</a:t>
                      </a:r>
                    </a:p>
                  </a:txBody>
                  <a:tcPr marL="53756" marR="53756" marT="26878" marB="26878" anchor="ctr">
                    <a:lnL w="3175" cap="flat" cmpd="sng" algn="ctr">
                      <a:solidFill>
                        <a:srgbClr val="F0A0EA"/>
                      </a:solidFill>
                      <a:prstDash val="solid"/>
                      <a:round/>
                      <a:headEnd type="none" w="med" len="med"/>
                      <a:tailEnd type="none" w="med" len="med"/>
                    </a:lnL>
                    <a:lnR w="3175" cap="flat" cmpd="sng" algn="ctr">
                      <a:solidFill>
                        <a:srgbClr val="F0A0EA"/>
                      </a:solidFill>
                      <a:prstDash val="solid"/>
                      <a:round/>
                      <a:headEnd type="none" w="med" len="med"/>
                      <a:tailEnd type="none" w="med" len="med"/>
                    </a:lnR>
                    <a:lnT w="3175" cap="flat" cmpd="sng" algn="ctr">
                      <a:solidFill>
                        <a:srgbClr val="70A2EA"/>
                      </a:solidFill>
                      <a:prstDash val="solid"/>
                      <a:round/>
                      <a:headEnd type="none" w="med" len="med"/>
                      <a:tailEnd type="none" w="med" len="med"/>
                    </a:lnT>
                    <a:lnB w="3175" cap="flat" cmpd="sng" algn="ctr">
                      <a:solidFill>
                        <a:srgbClr val="D0A0BB"/>
                      </a:solidFill>
                      <a:prstDash val="solid"/>
                      <a:round/>
                      <a:headEnd type="none" w="med" len="med"/>
                      <a:tailEnd type="none" w="med" len="med"/>
                    </a:lnB>
                    <a:noFill/>
                  </a:tcPr>
                </a:tc>
                <a:extLst>
                  <a:ext uri="{0D108BD9-81ED-4DB2-BD59-A6C34878D82A}">
                    <a16:rowId xmlns:a16="http://schemas.microsoft.com/office/drawing/2014/main" val="299070609"/>
                  </a:ext>
                </a:extLst>
              </a:tr>
              <a:tr h="521749">
                <a:tc>
                  <a:txBody>
                    <a:bodyPr/>
                    <a:lstStyle/>
                    <a:p>
                      <a:pPr algn="l" fontAlgn="ctr">
                        <a:spcBef>
                          <a:spcPts val="0"/>
                        </a:spcBef>
                        <a:spcAft>
                          <a:spcPts val="0"/>
                        </a:spcAft>
                      </a:pPr>
                      <a:r>
                        <a:rPr lang="en-IN" sz="1100" b="1" i="0" u="none" strike="noStrike" dirty="0">
                          <a:effectLst/>
                          <a:latin typeface="Arial" panose="020B0604020202020204" pitchFamily="34" charset="0"/>
                        </a:rPr>
                        <a:t>Challenges</a:t>
                      </a:r>
                    </a:p>
                  </a:txBody>
                  <a:tcPr marL="53756" marR="53756" marT="26878" marB="26878" anchor="ctr">
                    <a:lnL w="3175" cap="flat" cmpd="sng" algn="ctr">
                      <a:solidFill>
                        <a:srgbClr val="309EEA"/>
                      </a:solidFill>
                      <a:prstDash val="solid"/>
                      <a:round/>
                      <a:headEnd type="none" w="med" len="med"/>
                      <a:tailEnd type="none" w="med" len="med"/>
                    </a:lnL>
                    <a:lnR w="3175" cap="flat" cmpd="sng" algn="ctr">
                      <a:solidFill>
                        <a:srgbClr val="309EEA"/>
                      </a:solidFill>
                      <a:prstDash val="solid"/>
                      <a:round/>
                      <a:headEnd type="none" w="med" len="med"/>
                      <a:tailEnd type="none" w="med" len="med"/>
                    </a:lnR>
                    <a:lnT w="3175" cap="flat" cmpd="sng" algn="ctr">
                      <a:solidFill>
                        <a:srgbClr val="30DBEA"/>
                      </a:solidFill>
                      <a:prstDash val="solid"/>
                      <a:round/>
                      <a:headEnd type="none" w="med" len="med"/>
                      <a:tailEnd type="none" w="med" len="med"/>
                    </a:lnT>
                    <a:lnB w="3175" cap="flat" cmpd="sng" algn="ctr">
                      <a:solidFill>
                        <a:srgbClr val="309EEA"/>
                      </a:solidFill>
                      <a:prstDash val="solid"/>
                      <a:round/>
                      <a:headEnd type="none" w="med" len="med"/>
                      <a:tailEnd type="none" w="med" len="med"/>
                    </a:lnB>
                    <a:noFill/>
                  </a:tcPr>
                </a:tc>
                <a:tc>
                  <a:txBody>
                    <a:bodyPr/>
                    <a:lstStyle/>
                    <a:p>
                      <a:pPr algn="l" fontAlgn="ctr">
                        <a:spcBef>
                          <a:spcPts val="0"/>
                        </a:spcBef>
                        <a:spcAft>
                          <a:spcPts val="0"/>
                        </a:spcAft>
                      </a:pPr>
                      <a:r>
                        <a:rPr lang="en-US" sz="1100" b="0" i="0" u="none" strike="noStrike">
                          <a:effectLst/>
                          <a:latin typeface="Arial" panose="020B0604020202020204" pitchFamily="34" charset="0"/>
                        </a:rPr>
                        <a:t>Defining and maintaining context models, ensuring consistency and completeness of context information.</a:t>
                      </a:r>
                    </a:p>
                  </a:txBody>
                  <a:tcPr marL="53756" marR="53756" marT="26878" marB="26878" anchor="ctr">
                    <a:lnL w="3175" cap="flat" cmpd="sng" algn="ctr">
                      <a:solidFill>
                        <a:srgbClr val="309EEA"/>
                      </a:solidFill>
                      <a:prstDash val="solid"/>
                      <a:round/>
                      <a:headEnd type="none" w="med" len="med"/>
                      <a:tailEnd type="none" w="med" len="med"/>
                    </a:lnL>
                    <a:lnR w="3175" cap="flat" cmpd="sng" algn="ctr">
                      <a:solidFill>
                        <a:srgbClr val="309EEA"/>
                      </a:solidFill>
                      <a:prstDash val="solid"/>
                      <a:round/>
                      <a:headEnd type="none" w="med" len="med"/>
                      <a:tailEnd type="none" w="med" len="med"/>
                    </a:lnR>
                    <a:lnT w="3175" cap="flat" cmpd="sng" algn="ctr">
                      <a:solidFill>
                        <a:srgbClr val="B05CEA"/>
                      </a:solidFill>
                      <a:prstDash val="solid"/>
                      <a:round/>
                      <a:headEnd type="none" w="med" len="med"/>
                      <a:tailEnd type="none" w="med" len="med"/>
                    </a:lnT>
                    <a:lnB w="3175" cap="flat" cmpd="sng" algn="ctr">
                      <a:solidFill>
                        <a:srgbClr val="309EEA"/>
                      </a:solidFill>
                      <a:prstDash val="solid"/>
                      <a:round/>
                      <a:headEnd type="none" w="med" len="med"/>
                      <a:tailEnd type="none" w="med" len="med"/>
                    </a:lnB>
                    <a:noFill/>
                  </a:tcPr>
                </a:tc>
                <a:tc>
                  <a:txBody>
                    <a:bodyPr/>
                    <a:lstStyle/>
                    <a:p>
                      <a:pPr algn="l" fontAlgn="ctr">
                        <a:spcBef>
                          <a:spcPts val="0"/>
                        </a:spcBef>
                        <a:spcAft>
                          <a:spcPts val="0"/>
                        </a:spcAft>
                      </a:pPr>
                      <a:r>
                        <a:rPr lang="en-US" sz="1100" b="0" i="0" u="none" strike="noStrike" dirty="0">
                          <a:effectLst/>
                          <a:latin typeface="Arial" panose="020B0604020202020204" pitchFamily="34" charset="0"/>
                        </a:rPr>
                        <a:t>Accurately inferring context from noisy and ambiguous data, handling context uncertainty and conflicts, managing system complexity.</a:t>
                      </a:r>
                    </a:p>
                  </a:txBody>
                  <a:tcPr marL="53756" marR="53756" marT="26878" marB="26878" anchor="ctr">
                    <a:lnL w="3175" cap="flat" cmpd="sng" algn="ctr">
                      <a:solidFill>
                        <a:srgbClr val="309EEA"/>
                      </a:solidFill>
                      <a:prstDash val="solid"/>
                      <a:round/>
                      <a:headEnd type="none" w="med" len="med"/>
                      <a:tailEnd type="none" w="med" len="med"/>
                    </a:lnL>
                    <a:lnR w="3175" cap="flat" cmpd="sng" algn="ctr">
                      <a:solidFill>
                        <a:srgbClr val="309EEA"/>
                      </a:solidFill>
                      <a:prstDash val="solid"/>
                      <a:round/>
                      <a:headEnd type="none" w="med" len="med"/>
                      <a:tailEnd type="none" w="med" len="med"/>
                    </a:lnR>
                    <a:lnT w="3175" cap="flat" cmpd="sng" algn="ctr">
                      <a:solidFill>
                        <a:srgbClr val="D0A0BB"/>
                      </a:solidFill>
                      <a:prstDash val="solid"/>
                      <a:round/>
                      <a:headEnd type="none" w="med" len="med"/>
                      <a:tailEnd type="none" w="med" len="med"/>
                    </a:lnT>
                    <a:lnB w="3175" cap="flat" cmpd="sng" algn="ctr">
                      <a:solidFill>
                        <a:srgbClr val="309EEA"/>
                      </a:solidFill>
                      <a:prstDash val="solid"/>
                      <a:round/>
                      <a:headEnd type="none" w="med" len="med"/>
                      <a:tailEnd type="none" w="med" len="med"/>
                    </a:lnB>
                    <a:noFill/>
                  </a:tcPr>
                </a:tc>
                <a:extLst>
                  <a:ext uri="{0D108BD9-81ED-4DB2-BD59-A6C34878D82A}">
                    <a16:rowId xmlns:a16="http://schemas.microsoft.com/office/drawing/2014/main" val="3247646398"/>
                  </a:ext>
                </a:extLst>
              </a:tr>
            </a:tbl>
          </a:graphicData>
        </a:graphic>
      </p:graphicFrame>
    </p:spTree>
    <p:extLst>
      <p:ext uri="{BB962C8B-B14F-4D97-AF65-F5344CB8AC3E}">
        <p14:creationId xmlns:p14="http://schemas.microsoft.com/office/powerpoint/2010/main" val="1217560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C1FF0E2-F202-FC47-32D7-8F34C4514FF2}"/>
              </a:ext>
            </a:extLst>
          </p:cNvPr>
          <p:cNvSpPr>
            <a:spLocks noGrp="1"/>
          </p:cNvSpPr>
          <p:nvPr>
            <p:ph type="title"/>
          </p:nvPr>
        </p:nvSpPr>
        <p:spPr>
          <a:xfrm>
            <a:off x="1371597" y="348865"/>
            <a:ext cx="10044023" cy="877729"/>
          </a:xfrm>
        </p:spPr>
        <p:txBody>
          <a:bodyPr anchor="ctr">
            <a:normAutofit fontScale="90000"/>
          </a:bodyPr>
          <a:lstStyle/>
          <a:p>
            <a:r>
              <a:rPr lang="en-US" sz="3100">
                <a:solidFill>
                  <a:srgbClr val="FFFFFF"/>
                </a:solidFill>
              </a:rPr>
              <a:t>Increased virtual social interaction Vs local social interaction </a:t>
            </a:r>
            <a:endParaRPr lang="en-IN" sz="3100">
              <a:solidFill>
                <a:srgbClr val="FFFFFF"/>
              </a:solidFill>
            </a:endParaRPr>
          </a:p>
        </p:txBody>
      </p:sp>
      <p:graphicFrame>
        <p:nvGraphicFramePr>
          <p:cNvPr id="4" name="Content Placeholder 3">
            <a:extLst>
              <a:ext uri="{FF2B5EF4-FFF2-40B4-BE49-F238E27FC236}">
                <a16:creationId xmlns:a16="http://schemas.microsoft.com/office/drawing/2014/main" id="{2A40B43D-60B2-77FC-96E0-0AF34394E749}"/>
              </a:ext>
            </a:extLst>
          </p:cNvPr>
          <p:cNvGraphicFramePr>
            <a:graphicFrameLocks noGrp="1"/>
          </p:cNvGraphicFramePr>
          <p:nvPr>
            <p:ph idx="1"/>
            <p:extLst>
              <p:ext uri="{D42A27DB-BD31-4B8C-83A1-F6EECF244321}">
                <p14:modId xmlns:p14="http://schemas.microsoft.com/office/powerpoint/2010/main" val="4152738766"/>
              </p:ext>
            </p:extLst>
          </p:nvPr>
        </p:nvGraphicFramePr>
        <p:xfrm>
          <a:off x="238538" y="1679712"/>
          <a:ext cx="11628783" cy="4999386"/>
        </p:xfrm>
        <a:graphic>
          <a:graphicData uri="http://schemas.openxmlformats.org/drawingml/2006/table">
            <a:tbl>
              <a:tblPr>
                <a:tableStyleId>{616DA210-FB5B-4158-B5E0-FEB733F419BA}</a:tableStyleId>
              </a:tblPr>
              <a:tblGrid>
                <a:gridCol w="2267096">
                  <a:extLst>
                    <a:ext uri="{9D8B030D-6E8A-4147-A177-3AD203B41FA5}">
                      <a16:colId xmlns:a16="http://schemas.microsoft.com/office/drawing/2014/main" val="1086110940"/>
                    </a:ext>
                  </a:extLst>
                </a:gridCol>
                <a:gridCol w="4584521">
                  <a:extLst>
                    <a:ext uri="{9D8B030D-6E8A-4147-A177-3AD203B41FA5}">
                      <a16:colId xmlns:a16="http://schemas.microsoft.com/office/drawing/2014/main" val="2125836901"/>
                    </a:ext>
                  </a:extLst>
                </a:gridCol>
                <a:gridCol w="4777166">
                  <a:extLst>
                    <a:ext uri="{9D8B030D-6E8A-4147-A177-3AD203B41FA5}">
                      <a16:colId xmlns:a16="http://schemas.microsoft.com/office/drawing/2014/main" val="667561426"/>
                    </a:ext>
                  </a:extLst>
                </a:gridCol>
              </a:tblGrid>
              <a:tr h="357099">
                <a:tc>
                  <a:txBody>
                    <a:bodyPr/>
                    <a:lstStyle/>
                    <a:p>
                      <a:r>
                        <a:rPr lang="en-IN" sz="1200" b="1" cap="none" spc="0" dirty="0">
                          <a:solidFill>
                            <a:schemeClr val="tx1"/>
                          </a:solidFill>
                          <a:effectLst/>
                        </a:rPr>
                        <a:t>Aspect</a:t>
                      </a:r>
                    </a:p>
                  </a:txBody>
                  <a:tcPr marL="0" marR="39755" marT="15902" marB="119264" anchor="ctr"/>
                </a:tc>
                <a:tc>
                  <a:txBody>
                    <a:bodyPr/>
                    <a:lstStyle/>
                    <a:p>
                      <a:r>
                        <a:rPr lang="en-IN" sz="1200" b="1" cap="none" spc="0" dirty="0">
                          <a:solidFill>
                            <a:schemeClr val="tx1"/>
                          </a:solidFill>
                          <a:effectLst/>
                        </a:rPr>
                        <a:t>Increased Virtual Social Interaction</a:t>
                      </a:r>
                    </a:p>
                  </a:txBody>
                  <a:tcPr marL="0" marR="39755" marT="15902" marB="119264" anchor="ctr"/>
                </a:tc>
                <a:tc>
                  <a:txBody>
                    <a:bodyPr/>
                    <a:lstStyle/>
                    <a:p>
                      <a:r>
                        <a:rPr lang="en-IN" sz="1200" b="1" cap="none" spc="0" dirty="0">
                          <a:solidFill>
                            <a:schemeClr val="tx1"/>
                          </a:solidFill>
                          <a:effectLst/>
                        </a:rPr>
                        <a:t>Local Social Interaction</a:t>
                      </a:r>
                    </a:p>
                  </a:txBody>
                  <a:tcPr marL="0" marR="39755" marT="15902" marB="119264" anchor="ctr"/>
                </a:tc>
                <a:extLst>
                  <a:ext uri="{0D108BD9-81ED-4DB2-BD59-A6C34878D82A}">
                    <a16:rowId xmlns:a16="http://schemas.microsoft.com/office/drawing/2014/main" val="1437531409"/>
                  </a:ext>
                </a:extLst>
              </a:tr>
              <a:tr h="357099">
                <a:tc>
                  <a:txBody>
                    <a:bodyPr/>
                    <a:lstStyle/>
                    <a:p>
                      <a:r>
                        <a:rPr lang="en-IN" sz="1200" b="1" cap="none" spc="0">
                          <a:solidFill>
                            <a:schemeClr val="tx1"/>
                          </a:solidFill>
                          <a:effectLst/>
                        </a:rPr>
                        <a:t>Mode of Interaction</a:t>
                      </a:r>
                    </a:p>
                  </a:txBody>
                  <a:tcPr marL="0" marR="39755" marT="15902" marB="119264" anchor="ctr"/>
                </a:tc>
                <a:tc>
                  <a:txBody>
                    <a:bodyPr/>
                    <a:lstStyle/>
                    <a:p>
                      <a:r>
                        <a:rPr lang="en-US" sz="1200" cap="none" spc="0">
                          <a:solidFill>
                            <a:schemeClr val="tx1"/>
                          </a:solidFill>
                          <a:effectLst/>
                        </a:rPr>
                        <a:t>Online, through digital platforms and technologies</a:t>
                      </a:r>
                    </a:p>
                  </a:txBody>
                  <a:tcPr marL="0" marR="39755" marT="15902" marB="119264" anchor="ctr"/>
                </a:tc>
                <a:tc>
                  <a:txBody>
                    <a:bodyPr/>
                    <a:lstStyle/>
                    <a:p>
                      <a:r>
                        <a:rPr lang="en-IN" sz="1200" cap="none" spc="0">
                          <a:solidFill>
                            <a:schemeClr val="tx1"/>
                          </a:solidFill>
                          <a:effectLst/>
                        </a:rPr>
                        <a:t>Face-to-face, in physical proximity</a:t>
                      </a:r>
                    </a:p>
                  </a:txBody>
                  <a:tcPr marL="0" marR="39755" marT="15902" marB="119264" anchor="ctr"/>
                </a:tc>
                <a:extLst>
                  <a:ext uri="{0D108BD9-81ED-4DB2-BD59-A6C34878D82A}">
                    <a16:rowId xmlns:a16="http://schemas.microsoft.com/office/drawing/2014/main" val="441658665"/>
                  </a:ext>
                </a:extLst>
              </a:tr>
              <a:tr h="357099">
                <a:tc>
                  <a:txBody>
                    <a:bodyPr/>
                    <a:lstStyle/>
                    <a:p>
                      <a:r>
                        <a:rPr lang="en-IN" sz="1200" b="1" cap="none" spc="0">
                          <a:solidFill>
                            <a:schemeClr val="tx1"/>
                          </a:solidFill>
                          <a:effectLst/>
                        </a:rPr>
                        <a:t>Physical Presence</a:t>
                      </a:r>
                    </a:p>
                  </a:txBody>
                  <a:tcPr marL="0" marR="39755" marT="15902" marB="119264" anchor="ctr"/>
                </a:tc>
                <a:tc>
                  <a:txBody>
                    <a:bodyPr/>
                    <a:lstStyle/>
                    <a:p>
                      <a:r>
                        <a:rPr lang="en-IN" sz="1200" cap="none" spc="0">
                          <a:solidFill>
                            <a:schemeClr val="tx1"/>
                          </a:solidFill>
                          <a:effectLst/>
                        </a:rPr>
                        <a:t>No physical presence required</a:t>
                      </a:r>
                    </a:p>
                  </a:txBody>
                  <a:tcPr marL="0" marR="39755" marT="15902" marB="119264" anchor="ctr"/>
                </a:tc>
                <a:tc>
                  <a:txBody>
                    <a:bodyPr/>
                    <a:lstStyle/>
                    <a:p>
                      <a:r>
                        <a:rPr lang="en-IN" sz="1200" cap="none" spc="0">
                          <a:solidFill>
                            <a:schemeClr val="tx1"/>
                          </a:solidFill>
                          <a:effectLst/>
                        </a:rPr>
                        <a:t>Physical presence required</a:t>
                      </a:r>
                    </a:p>
                  </a:txBody>
                  <a:tcPr marL="0" marR="39755" marT="15902" marB="119264" anchor="ctr"/>
                </a:tc>
                <a:extLst>
                  <a:ext uri="{0D108BD9-81ED-4DB2-BD59-A6C34878D82A}">
                    <a16:rowId xmlns:a16="http://schemas.microsoft.com/office/drawing/2014/main" val="1308852727"/>
                  </a:ext>
                </a:extLst>
              </a:tr>
              <a:tr h="357099">
                <a:tc>
                  <a:txBody>
                    <a:bodyPr/>
                    <a:lstStyle/>
                    <a:p>
                      <a:r>
                        <a:rPr lang="en-IN" sz="1200" b="1" cap="none" spc="0">
                          <a:solidFill>
                            <a:schemeClr val="tx1"/>
                          </a:solidFill>
                          <a:effectLst/>
                        </a:rPr>
                        <a:t>Communication Channels</a:t>
                      </a:r>
                    </a:p>
                  </a:txBody>
                  <a:tcPr marL="0" marR="39755" marT="15902" marB="119264" anchor="ctr"/>
                </a:tc>
                <a:tc>
                  <a:txBody>
                    <a:bodyPr/>
                    <a:lstStyle/>
                    <a:p>
                      <a:r>
                        <a:rPr lang="en-IN" sz="1200" cap="none" spc="0">
                          <a:solidFill>
                            <a:schemeClr val="tx1"/>
                          </a:solidFill>
                          <a:effectLst/>
                        </a:rPr>
                        <a:t>Text, audio, video, virtual environments</a:t>
                      </a:r>
                    </a:p>
                  </a:txBody>
                  <a:tcPr marL="0" marR="39755" marT="15902" marB="119264" anchor="ctr"/>
                </a:tc>
                <a:tc>
                  <a:txBody>
                    <a:bodyPr/>
                    <a:lstStyle/>
                    <a:p>
                      <a:r>
                        <a:rPr lang="en-IN" sz="1200" cap="none" spc="0">
                          <a:solidFill>
                            <a:schemeClr val="tx1"/>
                          </a:solidFill>
                          <a:effectLst/>
                        </a:rPr>
                        <a:t>Verbal, non-verbal, body language</a:t>
                      </a:r>
                    </a:p>
                  </a:txBody>
                  <a:tcPr marL="0" marR="39755" marT="15902" marB="119264" anchor="ctr"/>
                </a:tc>
                <a:extLst>
                  <a:ext uri="{0D108BD9-81ED-4DB2-BD59-A6C34878D82A}">
                    <a16:rowId xmlns:a16="http://schemas.microsoft.com/office/drawing/2014/main" val="3847420153"/>
                  </a:ext>
                </a:extLst>
              </a:tr>
              <a:tr h="357099">
                <a:tc>
                  <a:txBody>
                    <a:bodyPr/>
                    <a:lstStyle/>
                    <a:p>
                      <a:r>
                        <a:rPr lang="en-IN" sz="1200" b="1" cap="none" spc="0">
                          <a:solidFill>
                            <a:schemeClr val="tx1"/>
                          </a:solidFill>
                          <a:effectLst/>
                        </a:rPr>
                        <a:t>Geographical Constraints</a:t>
                      </a:r>
                    </a:p>
                  </a:txBody>
                  <a:tcPr marL="0" marR="39755" marT="15902" marB="119264" anchor="ctr"/>
                </a:tc>
                <a:tc>
                  <a:txBody>
                    <a:bodyPr/>
                    <a:lstStyle/>
                    <a:p>
                      <a:r>
                        <a:rPr lang="en-IN" sz="1200" cap="none" spc="0">
                          <a:solidFill>
                            <a:schemeClr val="tx1"/>
                          </a:solidFill>
                          <a:effectLst/>
                        </a:rPr>
                        <a:t>Minimal geographical constraints</a:t>
                      </a:r>
                    </a:p>
                  </a:txBody>
                  <a:tcPr marL="0" marR="39755" marT="15902" marB="119264" anchor="ctr"/>
                </a:tc>
                <a:tc>
                  <a:txBody>
                    <a:bodyPr/>
                    <a:lstStyle/>
                    <a:p>
                      <a:r>
                        <a:rPr lang="en-IN" sz="1200" cap="none" spc="0">
                          <a:solidFill>
                            <a:schemeClr val="tx1"/>
                          </a:solidFill>
                          <a:effectLst/>
                        </a:rPr>
                        <a:t>Geographical proximity required</a:t>
                      </a:r>
                    </a:p>
                  </a:txBody>
                  <a:tcPr marL="0" marR="39755" marT="15902" marB="119264" anchor="ctr"/>
                </a:tc>
                <a:extLst>
                  <a:ext uri="{0D108BD9-81ED-4DB2-BD59-A6C34878D82A}">
                    <a16:rowId xmlns:a16="http://schemas.microsoft.com/office/drawing/2014/main" val="2739051367"/>
                  </a:ext>
                </a:extLst>
              </a:tr>
              <a:tr h="357099">
                <a:tc>
                  <a:txBody>
                    <a:bodyPr/>
                    <a:lstStyle/>
                    <a:p>
                      <a:r>
                        <a:rPr lang="en-IN" sz="1200" b="1" cap="none" spc="0">
                          <a:solidFill>
                            <a:schemeClr val="tx1"/>
                          </a:solidFill>
                          <a:effectLst/>
                        </a:rPr>
                        <a:t>Accessibility</a:t>
                      </a:r>
                    </a:p>
                  </a:txBody>
                  <a:tcPr marL="0" marR="39755" marT="15902" marB="119264" anchor="ctr"/>
                </a:tc>
                <a:tc>
                  <a:txBody>
                    <a:bodyPr/>
                    <a:lstStyle/>
                    <a:p>
                      <a:r>
                        <a:rPr lang="en-US" sz="1200" cap="none" spc="0">
                          <a:solidFill>
                            <a:schemeClr val="tx1"/>
                          </a:solidFill>
                          <a:effectLst/>
                        </a:rPr>
                        <a:t>Accessible to anyone with internet access</a:t>
                      </a:r>
                    </a:p>
                  </a:txBody>
                  <a:tcPr marL="0" marR="39755" marT="15902" marB="119264" anchor="ctr"/>
                </a:tc>
                <a:tc>
                  <a:txBody>
                    <a:bodyPr/>
                    <a:lstStyle/>
                    <a:p>
                      <a:r>
                        <a:rPr lang="en-US" sz="1200" cap="none" spc="0">
                          <a:solidFill>
                            <a:schemeClr val="tx1"/>
                          </a:solidFill>
                          <a:effectLst/>
                        </a:rPr>
                        <a:t>Accessible within a local community or area</a:t>
                      </a:r>
                    </a:p>
                  </a:txBody>
                  <a:tcPr marL="0" marR="39755" marT="15902" marB="119264" anchor="ctr"/>
                </a:tc>
                <a:extLst>
                  <a:ext uri="{0D108BD9-81ED-4DB2-BD59-A6C34878D82A}">
                    <a16:rowId xmlns:a16="http://schemas.microsoft.com/office/drawing/2014/main" val="305668784"/>
                  </a:ext>
                </a:extLst>
              </a:tr>
              <a:tr h="357099">
                <a:tc>
                  <a:txBody>
                    <a:bodyPr/>
                    <a:lstStyle/>
                    <a:p>
                      <a:r>
                        <a:rPr lang="en-IN" sz="1200" b="1" cap="none" spc="0">
                          <a:solidFill>
                            <a:schemeClr val="tx1"/>
                          </a:solidFill>
                          <a:effectLst/>
                        </a:rPr>
                        <a:t>Anonymity</a:t>
                      </a:r>
                    </a:p>
                  </a:txBody>
                  <a:tcPr marL="0" marR="39755" marT="15902" marB="119264" anchor="ctr"/>
                </a:tc>
                <a:tc>
                  <a:txBody>
                    <a:bodyPr/>
                    <a:lstStyle/>
                    <a:p>
                      <a:r>
                        <a:rPr lang="en-US" sz="1200" cap="none" spc="0">
                          <a:solidFill>
                            <a:schemeClr val="tx1"/>
                          </a:solidFill>
                          <a:effectLst/>
                        </a:rPr>
                        <a:t>Potential for anonymity or alternative identities</a:t>
                      </a:r>
                    </a:p>
                  </a:txBody>
                  <a:tcPr marL="0" marR="39755" marT="15902" marB="119264" anchor="ctr"/>
                </a:tc>
                <a:tc>
                  <a:txBody>
                    <a:bodyPr/>
                    <a:lstStyle/>
                    <a:p>
                      <a:r>
                        <a:rPr lang="en-IN" sz="1200" cap="none" spc="0">
                          <a:solidFill>
                            <a:schemeClr val="tx1"/>
                          </a:solidFill>
                          <a:effectLst/>
                        </a:rPr>
                        <a:t>Identity typically known</a:t>
                      </a:r>
                    </a:p>
                  </a:txBody>
                  <a:tcPr marL="0" marR="39755" marT="15902" marB="119264" anchor="ctr"/>
                </a:tc>
                <a:extLst>
                  <a:ext uri="{0D108BD9-81ED-4DB2-BD59-A6C34878D82A}">
                    <a16:rowId xmlns:a16="http://schemas.microsoft.com/office/drawing/2014/main" val="1042738216"/>
                  </a:ext>
                </a:extLst>
              </a:tr>
              <a:tr h="357099">
                <a:tc>
                  <a:txBody>
                    <a:bodyPr/>
                    <a:lstStyle/>
                    <a:p>
                      <a:r>
                        <a:rPr lang="en-IN" sz="1200" b="1" cap="none" spc="0">
                          <a:solidFill>
                            <a:schemeClr val="tx1"/>
                          </a:solidFill>
                          <a:effectLst/>
                        </a:rPr>
                        <a:t>Temporal Flexibility</a:t>
                      </a:r>
                    </a:p>
                  </a:txBody>
                  <a:tcPr marL="0" marR="39755" marT="15902" marB="119264" anchor="ctr"/>
                </a:tc>
                <a:tc>
                  <a:txBody>
                    <a:bodyPr/>
                    <a:lstStyle/>
                    <a:p>
                      <a:r>
                        <a:rPr lang="en-IN" sz="1200" cap="none" spc="0">
                          <a:solidFill>
                            <a:schemeClr val="tx1"/>
                          </a:solidFill>
                          <a:effectLst/>
                        </a:rPr>
                        <a:t>Asynchronous or synchronous interaction possible</a:t>
                      </a:r>
                    </a:p>
                  </a:txBody>
                  <a:tcPr marL="0" marR="39755" marT="15902" marB="119264" anchor="ctr"/>
                </a:tc>
                <a:tc>
                  <a:txBody>
                    <a:bodyPr/>
                    <a:lstStyle/>
                    <a:p>
                      <a:r>
                        <a:rPr lang="en-IN" sz="1200" cap="none" spc="0">
                          <a:solidFill>
                            <a:schemeClr val="tx1"/>
                          </a:solidFill>
                          <a:effectLst/>
                        </a:rPr>
                        <a:t>Typically synchronous interaction</a:t>
                      </a:r>
                    </a:p>
                  </a:txBody>
                  <a:tcPr marL="0" marR="39755" marT="15902" marB="119264" anchor="ctr"/>
                </a:tc>
                <a:extLst>
                  <a:ext uri="{0D108BD9-81ED-4DB2-BD59-A6C34878D82A}">
                    <a16:rowId xmlns:a16="http://schemas.microsoft.com/office/drawing/2014/main" val="3974364948"/>
                  </a:ext>
                </a:extLst>
              </a:tr>
              <a:tr h="357099">
                <a:tc>
                  <a:txBody>
                    <a:bodyPr/>
                    <a:lstStyle/>
                    <a:p>
                      <a:r>
                        <a:rPr lang="en-IN" sz="1200" b="1" cap="none" spc="0">
                          <a:solidFill>
                            <a:schemeClr val="tx1"/>
                          </a:solidFill>
                          <a:effectLst/>
                        </a:rPr>
                        <a:t>Social Cues</a:t>
                      </a:r>
                    </a:p>
                  </a:txBody>
                  <a:tcPr marL="0" marR="39755" marT="15902" marB="119264" anchor="ctr"/>
                </a:tc>
                <a:tc>
                  <a:txBody>
                    <a:bodyPr/>
                    <a:lstStyle/>
                    <a:p>
                      <a:r>
                        <a:rPr lang="en-US" sz="1200" cap="none" spc="0">
                          <a:solidFill>
                            <a:schemeClr val="tx1"/>
                          </a:solidFill>
                          <a:effectLst/>
                        </a:rPr>
                        <a:t>Limited social cues and context</a:t>
                      </a:r>
                    </a:p>
                  </a:txBody>
                  <a:tcPr marL="0" marR="39755" marT="15902" marB="119264" anchor="ctr"/>
                </a:tc>
                <a:tc>
                  <a:txBody>
                    <a:bodyPr/>
                    <a:lstStyle/>
                    <a:p>
                      <a:r>
                        <a:rPr lang="en-US" sz="1200" cap="none" spc="0">
                          <a:solidFill>
                            <a:schemeClr val="tx1"/>
                          </a:solidFill>
                          <a:effectLst/>
                        </a:rPr>
                        <a:t>Rich social cues and context</a:t>
                      </a:r>
                    </a:p>
                  </a:txBody>
                  <a:tcPr marL="0" marR="39755" marT="15902" marB="119264" anchor="ctr"/>
                </a:tc>
                <a:extLst>
                  <a:ext uri="{0D108BD9-81ED-4DB2-BD59-A6C34878D82A}">
                    <a16:rowId xmlns:a16="http://schemas.microsoft.com/office/drawing/2014/main" val="827890681"/>
                  </a:ext>
                </a:extLst>
              </a:tr>
              <a:tr h="357099">
                <a:tc>
                  <a:txBody>
                    <a:bodyPr/>
                    <a:lstStyle/>
                    <a:p>
                      <a:r>
                        <a:rPr lang="en-IN" sz="1200" b="1" cap="none" spc="0">
                          <a:solidFill>
                            <a:schemeClr val="tx1"/>
                          </a:solidFill>
                          <a:effectLst/>
                        </a:rPr>
                        <a:t>Intimacy and Depth</a:t>
                      </a:r>
                    </a:p>
                  </a:txBody>
                  <a:tcPr marL="0" marR="39755" marT="15902" marB="119264" anchor="ctr"/>
                </a:tc>
                <a:tc>
                  <a:txBody>
                    <a:bodyPr/>
                    <a:lstStyle/>
                    <a:p>
                      <a:r>
                        <a:rPr lang="en-IN" sz="1200" cap="none" spc="0">
                          <a:solidFill>
                            <a:schemeClr val="tx1"/>
                          </a:solidFill>
                          <a:effectLst/>
                        </a:rPr>
                        <a:t>Potential for superficial interactions</a:t>
                      </a:r>
                    </a:p>
                  </a:txBody>
                  <a:tcPr marL="0" marR="39755" marT="15902" marB="119264" anchor="ctr"/>
                </a:tc>
                <a:tc>
                  <a:txBody>
                    <a:bodyPr/>
                    <a:lstStyle/>
                    <a:p>
                      <a:r>
                        <a:rPr lang="en-US" sz="1200" cap="none" spc="0">
                          <a:solidFill>
                            <a:schemeClr val="tx1"/>
                          </a:solidFill>
                          <a:effectLst/>
                        </a:rPr>
                        <a:t>Potential for deeper, more intimate interactions</a:t>
                      </a:r>
                    </a:p>
                  </a:txBody>
                  <a:tcPr marL="0" marR="39755" marT="15902" marB="119264" anchor="ctr"/>
                </a:tc>
                <a:extLst>
                  <a:ext uri="{0D108BD9-81ED-4DB2-BD59-A6C34878D82A}">
                    <a16:rowId xmlns:a16="http://schemas.microsoft.com/office/drawing/2014/main" val="4203619300"/>
                  </a:ext>
                </a:extLst>
              </a:tr>
              <a:tr h="357099">
                <a:tc>
                  <a:txBody>
                    <a:bodyPr/>
                    <a:lstStyle/>
                    <a:p>
                      <a:r>
                        <a:rPr lang="en-IN" sz="1200" b="1" cap="none" spc="0">
                          <a:solidFill>
                            <a:schemeClr val="tx1"/>
                          </a:solidFill>
                          <a:effectLst/>
                        </a:rPr>
                        <a:t>Privacy Concerns</a:t>
                      </a:r>
                    </a:p>
                  </a:txBody>
                  <a:tcPr marL="0" marR="39755" marT="15902" marB="119264" anchor="ctr"/>
                </a:tc>
                <a:tc>
                  <a:txBody>
                    <a:bodyPr/>
                    <a:lstStyle/>
                    <a:p>
                      <a:r>
                        <a:rPr lang="en-US" sz="1200" cap="none" spc="0">
                          <a:solidFill>
                            <a:schemeClr val="tx1"/>
                          </a:solidFill>
                          <a:effectLst/>
                        </a:rPr>
                        <a:t>Privacy risks related to data sharing and online presence</a:t>
                      </a:r>
                    </a:p>
                  </a:txBody>
                  <a:tcPr marL="0" marR="39755" marT="15902" marB="119264" anchor="ctr"/>
                </a:tc>
                <a:tc>
                  <a:txBody>
                    <a:bodyPr/>
                    <a:lstStyle/>
                    <a:p>
                      <a:r>
                        <a:rPr lang="en-US" sz="1200" cap="none" spc="0">
                          <a:solidFill>
                            <a:schemeClr val="tx1"/>
                          </a:solidFill>
                          <a:effectLst/>
                        </a:rPr>
                        <a:t>Privacy risks related to physical proximity</a:t>
                      </a:r>
                    </a:p>
                  </a:txBody>
                  <a:tcPr marL="0" marR="39755" marT="15902" marB="119264" anchor="ctr"/>
                </a:tc>
                <a:extLst>
                  <a:ext uri="{0D108BD9-81ED-4DB2-BD59-A6C34878D82A}">
                    <a16:rowId xmlns:a16="http://schemas.microsoft.com/office/drawing/2014/main" val="828428065"/>
                  </a:ext>
                </a:extLst>
              </a:tr>
              <a:tr h="357099">
                <a:tc>
                  <a:txBody>
                    <a:bodyPr/>
                    <a:lstStyle/>
                    <a:p>
                      <a:r>
                        <a:rPr lang="en-IN" sz="1200" b="1" cap="none" spc="0">
                          <a:solidFill>
                            <a:schemeClr val="tx1"/>
                          </a:solidFill>
                          <a:effectLst/>
                        </a:rPr>
                        <a:t>Opportunities</a:t>
                      </a:r>
                    </a:p>
                  </a:txBody>
                  <a:tcPr marL="0" marR="39755" marT="15902" marB="119264" anchor="ctr"/>
                </a:tc>
                <a:tc>
                  <a:txBody>
                    <a:bodyPr/>
                    <a:lstStyle/>
                    <a:p>
                      <a:r>
                        <a:rPr lang="en-US" sz="1200" cap="none" spc="0">
                          <a:solidFill>
                            <a:schemeClr val="tx1"/>
                          </a:solidFill>
                          <a:effectLst/>
                        </a:rPr>
                        <a:t>Global connectivity, access to diverse perspectives, convenience</a:t>
                      </a:r>
                    </a:p>
                  </a:txBody>
                  <a:tcPr marL="0" marR="39755" marT="15902" marB="119264" anchor="ctr"/>
                </a:tc>
                <a:tc>
                  <a:txBody>
                    <a:bodyPr/>
                    <a:lstStyle/>
                    <a:p>
                      <a:r>
                        <a:rPr lang="en-US" sz="1200" cap="none" spc="0">
                          <a:solidFill>
                            <a:schemeClr val="tx1"/>
                          </a:solidFill>
                          <a:effectLst/>
                        </a:rPr>
                        <a:t>Strengthening local communities, fostering trust, and social support</a:t>
                      </a:r>
                    </a:p>
                  </a:txBody>
                  <a:tcPr marL="0" marR="39755" marT="15902" marB="119264" anchor="ctr"/>
                </a:tc>
                <a:extLst>
                  <a:ext uri="{0D108BD9-81ED-4DB2-BD59-A6C34878D82A}">
                    <a16:rowId xmlns:a16="http://schemas.microsoft.com/office/drawing/2014/main" val="4069259845"/>
                  </a:ext>
                </a:extLst>
              </a:tr>
              <a:tr h="357099">
                <a:tc>
                  <a:txBody>
                    <a:bodyPr/>
                    <a:lstStyle/>
                    <a:p>
                      <a:r>
                        <a:rPr lang="en-IN" sz="1200" b="1" cap="none" spc="0">
                          <a:solidFill>
                            <a:schemeClr val="tx1"/>
                          </a:solidFill>
                          <a:effectLst/>
                        </a:rPr>
                        <a:t>Challenges</a:t>
                      </a:r>
                    </a:p>
                  </a:txBody>
                  <a:tcPr marL="0" marR="39755" marT="15902" marB="119264" anchor="ctr"/>
                </a:tc>
                <a:tc>
                  <a:txBody>
                    <a:bodyPr/>
                    <a:lstStyle/>
                    <a:p>
                      <a:r>
                        <a:rPr lang="en-IN" sz="1200" cap="none" spc="0">
                          <a:solidFill>
                            <a:schemeClr val="tx1"/>
                          </a:solidFill>
                          <a:effectLst/>
                        </a:rPr>
                        <a:t>Potential for social isolation, misinformation, cyberbullying</a:t>
                      </a:r>
                    </a:p>
                  </a:txBody>
                  <a:tcPr marL="0" marR="39755" marT="15902" marB="119264" anchor="ctr"/>
                </a:tc>
                <a:tc>
                  <a:txBody>
                    <a:bodyPr/>
                    <a:lstStyle/>
                    <a:p>
                      <a:r>
                        <a:rPr lang="en-US" sz="1200" cap="none" spc="0">
                          <a:solidFill>
                            <a:schemeClr val="tx1"/>
                          </a:solidFill>
                          <a:effectLst/>
                        </a:rPr>
                        <a:t>Logistical barriers, limited diversity of perspectives</a:t>
                      </a:r>
                    </a:p>
                  </a:txBody>
                  <a:tcPr marL="0" marR="39755" marT="15902" marB="119264" anchor="ctr"/>
                </a:tc>
                <a:extLst>
                  <a:ext uri="{0D108BD9-81ED-4DB2-BD59-A6C34878D82A}">
                    <a16:rowId xmlns:a16="http://schemas.microsoft.com/office/drawing/2014/main" val="2676892224"/>
                  </a:ext>
                </a:extLst>
              </a:tr>
              <a:tr h="357099">
                <a:tc>
                  <a:txBody>
                    <a:bodyPr/>
                    <a:lstStyle/>
                    <a:p>
                      <a:r>
                        <a:rPr lang="en-IN" sz="1200" b="1" cap="none" spc="0" dirty="0">
                          <a:solidFill>
                            <a:schemeClr val="tx1"/>
                          </a:solidFill>
                          <a:effectLst/>
                        </a:rPr>
                        <a:t>Examples</a:t>
                      </a:r>
                    </a:p>
                  </a:txBody>
                  <a:tcPr marL="0" marR="39755" marT="15902" marB="119264" anchor="ctr"/>
                </a:tc>
                <a:tc>
                  <a:txBody>
                    <a:bodyPr/>
                    <a:lstStyle/>
                    <a:p>
                      <a:r>
                        <a:rPr lang="en-IN" sz="1200" cap="none" spc="0" dirty="0">
                          <a:solidFill>
                            <a:schemeClr val="tx1"/>
                          </a:solidFill>
                          <a:effectLst/>
                        </a:rPr>
                        <a:t>Social media, online forums, video conferencing</a:t>
                      </a:r>
                    </a:p>
                  </a:txBody>
                  <a:tcPr marL="0" marR="39755" marT="15902" marB="119264" anchor="ctr"/>
                </a:tc>
                <a:tc>
                  <a:txBody>
                    <a:bodyPr/>
                    <a:lstStyle/>
                    <a:p>
                      <a:r>
                        <a:rPr lang="en-US" sz="1200" cap="none" spc="0" dirty="0">
                          <a:solidFill>
                            <a:schemeClr val="tx1"/>
                          </a:solidFill>
                          <a:effectLst/>
                        </a:rPr>
                        <a:t>Local clubs, community gatherings, neighborhood events</a:t>
                      </a:r>
                    </a:p>
                  </a:txBody>
                  <a:tcPr marL="0" marR="39755" marT="15902" marB="119264" anchor="ctr"/>
                </a:tc>
                <a:extLst>
                  <a:ext uri="{0D108BD9-81ED-4DB2-BD59-A6C34878D82A}">
                    <a16:rowId xmlns:a16="http://schemas.microsoft.com/office/drawing/2014/main" val="3684523630"/>
                  </a:ext>
                </a:extLst>
              </a:tr>
            </a:tbl>
          </a:graphicData>
        </a:graphic>
      </p:graphicFrame>
    </p:spTree>
    <p:extLst>
      <p:ext uri="{BB962C8B-B14F-4D97-AF65-F5344CB8AC3E}">
        <p14:creationId xmlns:p14="http://schemas.microsoft.com/office/powerpoint/2010/main" val="2249766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043F4-08D1-468F-ED88-7A2B343E121A}"/>
              </a:ext>
            </a:extLst>
          </p:cNvPr>
          <p:cNvSpPr>
            <a:spLocks noGrp="1"/>
          </p:cNvSpPr>
          <p:nvPr>
            <p:ph type="title"/>
          </p:nvPr>
        </p:nvSpPr>
        <p:spPr/>
        <p:txBody>
          <a:bodyPr/>
          <a:lstStyle/>
          <a:p>
            <a:r>
              <a:rPr lang="en-US" dirty="0"/>
              <a:t>How can </a:t>
            </a:r>
            <a:r>
              <a:rPr lang="en-US" dirty="0" err="1"/>
              <a:t>UbiCom</a:t>
            </a:r>
            <a:r>
              <a:rPr lang="en-US" dirty="0"/>
              <a:t> systems be made accessible to everyone? </a:t>
            </a:r>
            <a:endParaRPr lang="en-IN" dirty="0"/>
          </a:p>
        </p:txBody>
      </p:sp>
      <p:sp>
        <p:nvSpPr>
          <p:cNvPr id="3" name="Content Placeholder 2">
            <a:extLst>
              <a:ext uri="{FF2B5EF4-FFF2-40B4-BE49-F238E27FC236}">
                <a16:creationId xmlns:a16="http://schemas.microsoft.com/office/drawing/2014/main" id="{6B23D4E1-653E-9B1E-A5F3-3652C85916ED}"/>
              </a:ext>
            </a:extLst>
          </p:cNvPr>
          <p:cNvSpPr>
            <a:spLocks noGrp="1"/>
          </p:cNvSpPr>
          <p:nvPr>
            <p:ph idx="1"/>
          </p:nvPr>
        </p:nvSpPr>
        <p:spPr>
          <a:xfrm>
            <a:off x="838200" y="1825625"/>
            <a:ext cx="10515600" cy="4667250"/>
          </a:xfrm>
        </p:spPr>
        <p:txBody>
          <a:bodyPr>
            <a:normAutofit fontScale="40000" lnSpcReduction="20000"/>
          </a:bodyPr>
          <a:lstStyle/>
          <a:p>
            <a:pPr algn="just"/>
            <a:r>
              <a:rPr lang="en-US" sz="4200" dirty="0">
                <a:latin typeface="Times New Roman" panose="02020603050405020304" pitchFamily="18" charset="0"/>
                <a:cs typeface="Times New Roman" panose="02020603050405020304" pitchFamily="18" charset="0"/>
              </a:rPr>
              <a:t>There are a few key ways that ubiquitous computing (</a:t>
            </a:r>
            <a:r>
              <a:rPr lang="en-US" sz="4200" dirty="0" err="1">
                <a:latin typeface="Times New Roman" panose="02020603050405020304" pitchFamily="18" charset="0"/>
                <a:cs typeface="Times New Roman" panose="02020603050405020304" pitchFamily="18" charset="0"/>
              </a:rPr>
              <a:t>UbiCom</a:t>
            </a:r>
            <a:r>
              <a:rPr lang="en-US" sz="4200" dirty="0">
                <a:latin typeface="Times New Roman" panose="02020603050405020304" pitchFamily="18" charset="0"/>
                <a:cs typeface="Times New Roman" panose="02020603050405020304" pitchFamily="18" charset="0"/>
              </a:rPr>
              <a:t>) systems can be made more accessible to everyone:</a:t>
            </a:r>
          </a:p>
          <a:p>
            <a:pPr algn="just">
              <a:buFont typeface="+mj-lt"/>
              <a:buAutoNum type="arabicPeriod"/>
            </a:pPr>
            <a:r>
              <a:rPr lang="en-US" sz="4200" b="1" dirty="0">
                <a:solidFill>
                  <a:srgbClr val="FF0000"/>
                </a:solidFill>
                <a:latin typeface="Times New Roman" panose="02020603050405020304" pitchFamily="18" charset="0"/>
                <a:cs typeface="Times New Roman" panose="02020603050405020304" pitchFamily="18" charset="0"/>
              </a:rPr>
              <a:t>Affordability</a:t>
            </a:r>
            <a:r>
              <a:rPr lang="en-US" sz="4200" dirty="0">
                <a:latin typeface="Times New Roman" panose="02020603050405020304" pitchFamily="18" charset="0"/>
                <a:cs typeface="Times New Roman" panose="02020603050405020304" pitchFamily="18" charset="0"/>
              </a:rPr>
              <a:t> - Ensuring </a:t>
            </a:r>
            <a:r>
              <a:rPr lang="en-US" sz="4200" dirty="0" err="1">
                <a:latin typeface="Times New Roman" panose="02020603050405020304" pitchFamily="18" charset="0"/>
                <a:cs typeface="Times New Roman" panose="02020603050405020304" pitchFamily="18" charset="0"/>
              </a:rPr>
              <a:t>UbiCom</a:t>
            </a:r>
            <a:r>
              <a:rPr lang="en-US" sz="4200" dirty="0">
                <a:latin typeface="Times New Roman" panose="02020603050405020304" pitchFamily="18" charset="0"/>
                <a:cs typeface="Times New Roman" panose="02020603050405020304" pitchFamily="18" charset="0"/>
              </a:rPr>
              <a:t> devices and services are priced in a way that makes them affordable to people of all income levels. This may involve subsidies, discounts for low-income individuals, or alternative purchasing models.</a:t>
            </a:r>
          </a:p>
          <a:p>
            <a:pPr algn="just">
              <a:buFont typeface="+mj-lt"/>
              <a:buAutoNum type="arabicPeriod"/>
            </a:pPr>
            <a:r>
              <a:rPr lang="en-US" sz="4200" b="1" dirty="0">
                <a:solidFill>
                  <a:srgbClr val="FF0000"/>
                </a:solidFill>
                <a:latin typeface="Times New Roman" panose="02020603050405020304" pitchFamily="18" charset="0"/>
                <a:cs typeface="Times New Roman" panose="02020603050405020304" pitchFamily="18" charset="0"/>
              </a:rPr>
              <a:t>Universal design </a:t>
            </a:r>
            <a:r>
              <a:rPr lang="en-US" sz="4200" dirty="0">
                <a:latin typeface="Times New Roman" panose="02020603050405020304" pitchFamily="18" charset="0"/>
                <a:cs typeface="Times New Roman" panose="02020603050405020304" pitchFamily="18" charset="0"/>
              </a:rPr>
              <a:t>- Following principles of universal design to make interfaces and interactions usable by people with a wide range of abilities, including those with sensory, motor, or cognitive impairments. This means considering factors like text size, color contrast, simple language, multiple input modalities, etc.</a:t>
            </a:r>
          </a:p>
          <a:p>
            <a:pPr algn="just">
              <a:buFont typeface="+mj-lt"/>
              <a:buAutoNum type="arabicPeriod"/>
            </a:pPr>
            <a:r>
              <a:rPr lang="en-US" sz="4200" b="1" dirty="0">
                <a:solidFill>
                  <a:srgbClr val="FF0000"/>
                </a:solidFill>
                <a:latin typeface="Times New Roman" panose="02020603050405020304" pitchFamily="18" charset="0"/>
                <a:cs typeface="Times New Roman" panose="02020603050405020304" pitchFamily="18" charset="0"/>
              </a:rPr>
              <a:t>Accessibility features </a:t>
            </a:r>
            <a:r>
              <a:rPr lang="en-US" sz="4200" dirty="0">
                <a:latin typeface="Times New Roman" panose="02020603050405020304" pitchFamily="18" charset="0"/>
                <a:cs typeface="Times New Roman" panose="02020603050405020304" pitchFamily="18" charset="0"/>
              </a:rPr>
              <a:t>- Including dedicated accessibility features and customization options to adapt to individual needs. Things like text-to-speech, magnification, voice control, adaptive inputs, and visual alerts for audio cues.</a:t>
            </a:r>
          </a:p>
          <a:p>
            <a:pPr algn="just">
              <a:buFont typeface="+mj-lt"/>
              <a:buAutoNum type="arabicPeriod"/>
            </a:pPr>
            <a:r>
              <a:rPr lang="en-US" sz="4200" b="1" dirty="0">
                <a:solidFill>
                  <a:srgbClr val="FF0000"/>
                </a:solidFill>
                <a:latin typeface="Times New Roman" panose="02020603050405020304" pitchFamily="18" charset="0"/>
                <a:cs typeface="Times New Roman" panose="02020603050405020304" pitchFamily="18" charset="0"/>
              </a:rPr>
              <a:t>Digital literacy </a:t>
            </a:r>
            <a:r>
              <a:rPr lang="en-US" sz="4200" dirty="0">
                <a:latin typeface="Times New Roman" panose="02020603050405020304" pitchFamily="18" charset="0"/>
                <a:cs typeface="Times New Roman" panose="02020603050405020304" pitchFamily="18" charset="0"/>
              </a:rPr>
              <a:t>- Providing education and support to help people gain the digital literacy skills needed to effectively use </a:t>
            </a:r>
            <a:r>
              <a:rPr lang="en-US" sz="4200" dirty="0" err="1">
                <a:latin typeface="Times New Roman" panose="02020603050405020304" pitchFamily="18" charset="0"/>
                <a:cs typeface="Times New Roman" panose="02020603050405020304" pitchFamily="18" charset="0"/>
              </a:rPr>
              <a:t>UbiCom</a:t>
            </a:r>
            <a:r>
              <a:rPr lang="en-US" sz="4200" dirty="0">
                <a:latin typeface="Times New Roman" panose="02020603050405020304" pitchFamily="18" charset="0"/>
                <a:cs typeface="Times New Roman" panose="02020603050405020304" pitchFamily="18" charset="0"/>
              </a:rPr>
              <a:t> technologies. This is especially important for older adults and underserved communities with less exposure to technology.</a:t>
            </a:r>
          </a:p>
          <a:p>
            <a:pPr algn="just">
              <a:buFont typeface="+mj-lt"/>
              <a:buAutoNum type="arabicPeriod"/>
            </a:pPr>
            <a:r>
              <a:rPr lang="en-US" sz="4200" b="1" dirty="0">
                <a:solidFill>
                  <a:srgbClr val="FF0000"/>
                </a:solidFill>
                <a:latin typeface="Times New Roman" panose="02020603050405020304" pitchFamily="18" charset="0"/>
                <a:cs typeface="Times New Roman" panose="02020603050405020304" pitchFamily="18" charset="0"/>
              </a:rPr>
              <a:t>Inclusive development </a:t>
            </a:r>
            <a:r>
              <a:rPr lang="en-US" sz="4200" dirty="0">
                <a:latin typeface="Times New Roman" panose="02020603050405020304" pitchFamily="18" charset="0"/>
                <a:cs typeface="Times New Roman" panose="02020603050405020304" pitchFamily="18" charset="0"/>
              </a:rPr>
              <a:t>- Involving diverse users, including people with disabilities, in the design and testing process for </a:t>
            </a:r>
            <a:r>
              <a:rPr lang="en-US" sz="4200" dirty="0" err="1">
                <a:latin typeface="Times New Roman" panose="02020603050405020304" pitchFamily="18" charset="0"/>
                <a:cs typeface="Times New Roman" panose="02020603050405020304" pitchFamily="18" charset="0"/>
              </a:rPr>
              <a:t>UbiCom</a:t>
            </a:r>
            <a:r>
              <a:rPr lang="en-US" sz="4200" dirty="0">
                <a:latin typeface="Times New Roman" panose="02020603050405020304" pitchFamily="18" charset="0"/>
                <a:cs typeface="Times New Roman" panose="02020603050405020304" pitchFamily="18" charset="0"/>
              </a:rPr>
              <a:t> systems to uncover usability barriers and get input on accessibility.</a:t>
            </a:r>
          </a:p>
          <a:p>
            <a:pPr algn="just">
              <a:buFont typeface="+mj-lt"/>
              <a:buAutoNum type="arabicPeriod"/>
            </a:pPr>
            <a:r>
              <a:rPr lang="en-US" sz="4200" b="1" dirty="0">
                <a:solidFill>
                  <a:srgbClr val="FF0000"/>
                </a:solidFill>
                <a:latin typeface="Times New Roman" panose="02020603050405020304" pitchFamily="18" charset="0"/>
                <a:cs typeface="Times New Roman" panose="02020603050405020304" pitchFamily="18" charset="0"/>
              </a:rPr>
              <a:t>Policy and standards </a:t>
            </a:r>
            <a:r>
              <a:rPr lang="en-US" sz="4200" dirty="0">
                <a:latin typeface="Times New Roman" panose="02020603050405020304" pitchFamily="18" charset="0"/>
                <a:cs typeface="Times New Roman" panose="02020603050405020304" pitchFamily="18" charset="0"/>
              </a:rPr>
              <a:t>- Enacting policies and industry-wide accessibility standards to ensure a baseline level of accessibility across </a:t>
            </a:r>
            <a:r>
              <a:rPr lang="en-US" sz="4200" dirty="0" err="1">
                <a:latin typeface="Times New Roman" panose="02020603050405020304" pitchFamily="18" charset="0"/>
                <a:cs typeface="Times New Roman" panose="02020603050405020304" pitchFamily="18" charset="0"/>
              </a:rPr>
              <a:t>UbiCom</a:t>
            </a:r>
            <a:r>
              <a:rPr lang="en-US" sz="4200" dirty="0">
                <a:latin typeface="Times New Roman" panose="02020603050405020304" pitchFamily="18" charset="0"/>
                <a:cs typeface="Times New Roman" panose="02020603050405020304" pitchFamily="18" charset="0"/>
              </a:rPr>
              <a:t> products. Government programs and regulations may be needed to enforce inclusive technology practices.</a:t>
            </a:r>
          </a:p>
          <a:p>
            <a:pPr algn="just">
              <a:buFont typeface="+mj-lt"/>
              <a:buAutoNum type="arabicPeriod"/>
            </a:pPr>
            <a:r>
              <a:rPr lang="en-US" sz="4200" b="1" dirty="0">
                <a:solidFill>
                  <a:srgbClr val="FF0000"/>
                </a:solidFill>
                <a:latin typeface="Times New Roman" panose="02020603050405020304" pitchFamily="18" charset="0"/>
                <a:cs typeface="Times New Roman" panose="02020603050405020304" pitchFamily="18" charset="0"/>
              </a:rPr>
              <a:t>Localization</a:t>
            </a:r>
            <a:r>
              <a:rPr lang="en-US" sz="4200" dirty="0">
                <a:latin typeface="Times New Roman" panose="02020603050405020304" pitchFamily="18" charset="0"/>
                <a:cs typeface="Times New Roman" panose="02020603050405020304" pitchFamily="18" charset="0"/>
              </a:rPr>
              <a:t> - Adapting </a:t>
            </a:r>
            <a:r>
              <a:rPr lang="en-US" sz="4200" dirty="0" err="1">
                <a:latin typeface="Times New Roman" panose="02020603050405020304" pitchFamily="18" charset="0"/>
                <a:cs typeface="Times New Roman" panose="02020603050405020304" pitchFamily="18" charset="0"/>
              </a:rPr>
              <a:t>UbiCom</a:t>
            </a:r>
            <a:r>
              <a:rPr lang="en-US" sz="4200" dirty="0">
                <a:latin typeface="Times New Roman" panose="02020603050405020304" pitchFamily="18" charset="0"/>
                <a:cs typeface="Times New Roman" panose="02020603050405020304" pitchFamily="18" charset="0"/>
              </a:rPr>
              <a:t> systems to different languages, cultural contexts, and regional requirements to make them globally accessible.</a:t>
            </a:r>
          </a:p>
          <a:p>
            <a:pPr marL="0" indent="0">
              <a:buNone/>
            </a:pPr>
            <a:endParaRPr lang="en-IN" dirty="0"/>
          </a:p>
        </p:txBody>
      </p:sp>
    </p:spTree>
    <p:extLst>
      <p:ext uri="{BB962C8B-B14F-4D97-AF65-F5344CB8AC3E}">
        <p14:creationId xmlns:p14="http://schemas.microsoft.com/office/powerpoint/2010/main" val="14272587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27E70-1518-1BC0-3C5C-7C9F98BEB25D}"/>
              </a:ext>
            </a:extLst>
          </p:cNvPr>
          <p:cNvSpPr>
            <a:spLocks noGrp="1"/>
          </p:cNvSpPr>
          <p:nvPr>
            <p:ph type="title"/>
          </p:nvPr>
        </p:nvSpPr>
        <p:spPr/>
        <p:txBody>
          <a:bodyPr/>
          <a:lstStyle/>
          <a:p>
            <a:r>
              <a:rPr lang="en-US" dirty="0"/>
              <a:t>How can </a:t>
            </a:r>
            <a:r>
              <a:rPr lang="en-US" dirty="0" err="1"/>
              <a:t>UbiCom</a:t>
            </a:r>
            <a:r>
              <a:rPr lang="en-US" dirty="0"/>
              <a:t> systems be made affordable to everyone? </a:t>
            </a:r>
            <a:endParaRPr lang="en-IN" dirty="0"/>
          </a:p>
        </p:txBody>
      </p:sp>
      <p:sp>
        <p:nvSpPr>
          <p:cNvPr id="3" name="Content Placeholder 2">
            <a:extLst>
              <a:ext uri="{FF2B5EF4-FFF2-40B4-BE49-F238E27FC236}">
                <a16:creationId xmlns:a16="http://schemas.microsoft.com/office/drawing/2014/main" id="{57E8D03D-74FC-D376-695A-3233BDC855ED}"/>
              </a:ext>
            </a:extLst>
          </p:cNvPr>
          <p:cNvSpPr>
            <a:spLocks noGrp="1"/>
          </p:cNvSpPr>
          <p:nvPr>
            <p:ph idx="1"/>
          </p:nvPr>
        </p:nvSpPr>
        <p:spPr>
          <a:xfrm>
            <a:off x="838200" y="1825625"/>
            <a:ext cx="10515600" cy="4744140"/>
          </a:xfrm>
        </p:spPr>
        <p:txBody>
          <a:bodyPr>
            <a:normAutofit fontScale="40000" lnSpcReduction="20000"/>
          </a:bodyPr>
          <a:lstStyle/>
          <a:p>
            <a:pPr algn="just"/>
            <a:r>
              <a:rPr lang="en-US" sz="3800" dirty="0">
                <a:latin typeface="Times New Roman" panose="02020603050405020304" pitchFamily="18" charset="0"/>
                <a:cs typeface="Times New Roman" panose="02020603050405020304" pitchFamily="18" charset="0"/>
              </a:rPr>
              <a:t>Making </a:t>
            </a:r>
            <a:r>
              <a:rPr lang="en-US" sz="3800" dirty="0" err="1">
                <a:latin typeface="Times New Roman" panose="02020603050405020304" pitchFamily="18" charset="0"/>
                <a:cs typeface="Times New Roman" panose="02020603050405020304" pitchFamily="18" charset="0"/>
              </a:rPr>
              <a:t>UbiCom</a:t>
            </a:r>
            <a:r>
              <a:rPr lang="en-US" sz="3800" dirty="0">
                <a:latin typeface="Times New Roman" panose="02020603050405020304" pitchFamily="18" charset="0"/>
                <a:cs typeface="Times New Roman" panose="02020603050405020304" pitchFamily="18" charset="0"/>
              </a:rPr>
              <a:t> systems affordable and accessible to everyone is an important goal. Here are some strategies that could help:</a:t>
            </a:r>
          </a:p>
          <a:p>
            <a:pPr algn="just">
              <a:buFont typeface="+mj-lt"/>
              <a:buAutoNum type="arabicPeriod"/>
            </a:pPr>
            <a:r>
              <a:rPr lang="en-US" sz="3800" b="1" dirty="0">
                <a:solidFill>
                  <a:srgbClr val="FF0000"/>
                </a:solidFill>
                <a:latin typeface="Times New Roman" panose="02020603050405020304" pitchFamily="18" charset="0"/>
                <a:cs typeface="Times New Roman" panose="02020603050405020304" pitchFamily="18" charset="0"/>
              </a:rPr>
              <a:t>Government subsidies and grants</a:t>
            </a:r>
            <a:r>
              <a:rPr lang="en-US" sz="3800" dirty="0">
                <a:latin typeface="Times New Roman" panose="02020603050405020304" pitchFamily="18" charset="0"/>
                <a:cs typeface="Times New Roman" panose="02020603050405020304" pitchFamily="18" charset="0"/>
              </a:rPr>
              <a:t>: Governments could provide funding to support the development and deployment of affordable </a:t>
            </a:r>
            <a:r>
              <a:rPr lang="en-US" sz="3800" dirty="0" err="1">
                <a:latin typeface="Times New Roman" panose="02020603050405020304" pitchFamily="18" charset="0"/>
                <a:cs typeface="Times New Roman" panose="02020603050405020304" pitchFamily="18" charset="0"/>
              </a:rPr>
              <a:t>UbiCom</a:t>
            </a:r>
            <a:r>
              <a:rPr lang="en-US" sz="3800" dirty="0">
                <a:latin typeface="Times New Roman" panose="02020603050405020304" pitchFamily="18" charset="0"/>
                <a:cs typeface="Times New Roman" panose="02020603050405020304" pitchFamily="18" charset="0"/>
              </a:rPr>
              <a:t> solutions, especially for underserved communities. This could include subsidies for low-income households to purchase devices and services.</a:t>
            </a:r>
          </a:p>
          <a:p>
            <a:pPr algn="just">
              <a:buFont typeface="+mj-lt"/>
              <a:buAutoNum type="arabicPeriod"/>
            </a:pPr>
            <a:r>
              <a:rPr lang="en-US" sz="3800" b="1" dirty="0">
                <a:solidFill>
                  <a:srgbClr val="FF0000"/>
                </a:solidFill>
                <a:latin typeface="Times New Roman" panose="02020603050405020304" pitchFamily="18" charset="0"/>
                <a:cs typeface="Times New Roman" panose="02020603050405020304" pitchFamily="18" charset="0"/>
              </a:rPr>
              <a:t>Tiered pricing models</a:t>
            </a:r>
            <a:r>
              <a:rPr lang="en-US" sz="3800" dirty="0">
                <a:latin typeface="Times New Roman" panose="02020603050405020304" pitchFamily="18" charset="0"/>
                <a:cs typeface="Times New Roman" panose="02020603050405020304" pitchFamily="18" charset="0"/>
              </a:rPr>
              <a:t>: Companies could offer different tiers of </a:t>
            </a:r>
            <a:r>
              <a:rPr lang="en-US" sz="3800" dirty="0" err="1">
                <a:latin typeface="Times New Roman" panose="02020603050405020304" pitchFamily="18" charset="0"/>
                <a:cs typeface="Times New Roman" panose="02020603050405020304" pitchFamily="18" charset="0"/>
              </a:rPr>
              <a:t>UbiCom</a:t>
            </a:r>
            <a:r>
              <a:rPr lang="en-US" sz="3800" dirty="0">
                <a:latin typeface="Times New Roman" panose="02020603050405020304" pitchFamily="18" charset="0"/>
                <a:cs typeface="Times New Roman" panose="02020603050405020304" pitchFamily="18" charset="0"/>
              </a:rPr>
              <a:t> services and devices at various price points to cater to different income levels. Basic functionality could be provided at low cost, with advanced features available at higher price tiers.</a:t>
            </a:r>
          </a:p>
          <a:p>
            <a:pPr algn="just">
              <a:buFont typeface="+mj-lt"/>
              <a:buAutoNum type="arabicPeriod"/>
            </a:pPr>
            <a:r>
              <a:rPr lang="en-US" sz="3800" b="1" dirty="0">
                <a:solidFill>
                  <a:srgbClr val="FF0000"/>
                </a:solidFill>
                <a:latin typeface="Times New Roman" panose="02020603050405020304" pitchFamily="18" charset="0"/>
                <a:cs typeface="Times New Roman" panose="02020603050405020304" pitchFamily="18" charset="0"/>
              </a:rPr>
              <a:t>Open source and standardization</a:t>
            </a:r>
            <a:r>
              <a:rPr lang="en-US" sz="3800" dirty="0">
                <a:latin typeface="Times New Roman" panose="02020603050405020304" pitchFamily="18" charset="0"/>
                <a:cs typeface="Times New Roman" panose="02020603050405020304" pitchFamily="18" charset="0"/>
              </a:rPr>
              <a:t>: Promoting open source </a:t>
            </a:r>
            <a:r>
              <a:rPr lang="en-US" sz="3800" dirty="0" err="1">
                <a:latin typeface="Times New Roman" panose="02020603050405020304" pitchFamily="18" charset="0"/>
                <a:cs typeface="Times New Roman" panose="02020603050405020304" pitchFamily="18" charset="0"/>
              </a:rPr>
              <a:t>UbiCom</a:t>
            </a:r>
            <a:r>
              <a:rPr lang="en-US" sz="3800" dirty="0">
                <a:latin typeface="Times New Roman" panose="02020603050405020304" pitchFamily="18" charset="0"/>
                <a:cs typeface="Times New Roman" panose="02020603050405020304" pitchFamily="18" charset="0"/>
              </a:rPr>
              <a:t> platforms and standardized components could drive down costs through collaboration and economies of scale. This would reduce dependence on proprietary solutions.</a:t>
            </a:r>
          </a:p>
          <a:p>
            <a:pPr algn="just">
              <a:buFont typeface="+mj-lt"/>
              <a:buAutoNum type="arabicPeriod"/>
            </a:pPr>
            <a:r>
              <a:rPr lang="en-US" sz="3800" b="1" dirty="0">
                <a:solidFill>
                  <a:srgbClr val="FF0000"/>
                </a:solidFill>
                <a:latin typeface="Times New Roman" panose="02020603050405020304" pitchFamily="18" charset="0"/>
                <a:cs typeface="Times New Roman" panose="02020603050405020304" pitchFamily="18" charset="0"/>
              </a:rPr>
              <a:t>Partnerships with non-profits and community organizations</a:t>
            </a:r>
            <a:r>
              <a:rPr lang="en-US" sz="3800" dirty="0">
                <a:latin typeface="Times New Roman" panose="02020603050405020304" pitchFamily="18" charset="0"/>
                <a:cs typeface="Times New Roman" panose="02020603050405020304" pitchFamily="18" charset="0"/>
              </a:rPr>
              <a:t>: </a:t>
            </a:r>
            <a:r>
              <a:rPr lang="en-US" sz="3800" dirty="0" err="1">
                <a:latin typeface="Times New Roman" panose="02020603050405020304" pitchFamily="18" charset="0"/>
                <a:cs typeface="Times New Roman" panose="02020603050405020304" pitchFamily="18" charset="0"/>
              </a:rPr>
              <a:t>UbiCom</a:t>
            </a:r>
            <a:r>
              <a:rPr lang="en-US" sz="3800" dirty="0">
                <a:latin typeface="Times New Roman" panose="02020603050405020304" pitchFamily="18" charset="0"/>
                <a:cs typeface="Times New Roman" panose="02020603050405020304" pitchFamily="18" charset="0"/>
              </a:rPr>
              <a:t> providers could partner with non-profit and community groups to subsidize and distribute solutions to those who need them most. Corporate social responsibility programs could fund these efforts.</a:t>
            </a:r>
          </a:p>
          <a:p>
            <a:pPr algn="just">
              <a:buFont typeface="+mj-lt"/>
              <a:buAutoNum type="arabicPeriod"/>
            </a:pPr>
            <a:r>
              <a:rPr lang="en-US" sz="3800" b="1" dirty="0">
                <a:solidFill>
                  <a:srgbClr val="FF0000"/>
                </a:solidFill>
                <a:latin typeface="Times New Roman" panose="02020603050405020304" pitchFamily="18" charset="0"/>
                <a:cs typeface="Times New Roman" panose="02020603050405020304" pitchFamily="18" charset="0"/>
              </a:rPr>
              <a:t>Bundling with essential services</a:t>
            </a:r>
            <a:r>
              <a:rPr lang="en-US" sz="3800" dirty="0">
                <a:latin typeface="Times New Roman" panose="02020603050405020304" pitchFamily="18" charset="0"/>
                <a:cs typeface="Times New Roman" panose="02020603050405020304" pitchFamily="18" charset="0"/>
              </a:rPr>
              <a:t>: Integrating </a:t>
            </a:r>
            <a:r>
              <a:rPr lang="en-US" sz="3800" dirty="0" err="1">
                <a:latin typeface="Times New Roman" panose="02020603050405020304" pitchFamily="18" charset="0"/>
                <a:cs typeface="Times New Roman" panose="02020603050405020304" pitchFamily="18" charset="0"/>
              </a:rPr>
              <a:t>UbiCom</a:t>
            </a:r>
            <a:r>
              <a:rPr lang="en-US" sz="3800" dirty="0">
                <a:latin typeface="Times New Roman" panose="02020603050405020304" pitchFamily="18" charset="0"/>
                <a:cs typeface="Times New Roman" panose="02020603050405020304" pitchFamily="18" charset="0"/>
              </a:rPr>
              <a:t> capabilities into essential services like utilities, healthcare, education and public infrastructure could make them more affordable and accessible as part of a larger ecosystem.</a:t>
            </a:r>
          </a:p>
          <a:p>
            <a:pPr algn="just">
              <a:buFont typeface="+mj-lt"/>
              <a:buAutoNum type="arabicPeriod"/>
            </a:pPr>
            <a:r>
              <a:rPr lang="en-US" sz="3800" b="1" dirty="0">
                <a:solidFill>
                  <a:srgbClr val="FF0000"/>
                </a:solidFill>
                <a:latin typeface="Times New Roman" panose="02020603050405020304" pitchFamily="18" charset="0"/>
                <a:cs typeface="Times New Roman" panose="02020603050405020304" pitchFamily="18" charset="0"/>
              </a:rPr>
              <a:t>Rental and pay-per-use models</a:t>
            </a:r>
            <a:r>
              <a:rPr lang="en-US" sz="3800" dirty="0">
                <a:latin typeface="Times New Roman" panose="02020603050405020304" pitchFamily="18" charset="0"/>
                <a:cs typeface="Times New Roman" panose="02020603050405020304" pitchFamily="18" charset="0"/>
              </a:rPr>
              <a:t>: Providing </a:t>
            </a:r>
            <a:r>
              <a:rPr lang="en-US" sz="3800" dirty="0" err="1">
                <a:latin typeface="Times New Roman" panose="02020603050405020304" pitchFamily="18" charset="0"/>
                <a:cs typeface="Times New Roman" panose="02020603050405020304" pitchFamily="18" charset="0"/>
              </a:rPr>
              <a:t>UbiCom</a:t>
            </a:r>
            <a:r>
              <a:rPr lang="en-US" sz="3800" dirty="0">
                <a:latin typeface="Times New Roman" panose="02020603050405020304" pitchFamily="18" charset="0"/>
                <a:cs typeface="Times New Roman" panose="02020603050405020304" pitchFamily="18" charset="0"/>
              </a:rPr>
              <a:t> devices and services on a rental or pay-per-use basis, rather than requiring upfront purchases, could make them more affordable for low-income users. This could be combined with subscription-based pricing.</a:t>
            </a:r>
          </a:p>
          <a:p>
            <a:pPr algn="just">
              <a:buFont typeface="+mj-lt"/>
              <a:buAutoNum type="arabicPeriod"/>
            </a:pPr>
            <a:r>
              <a:rPr lang="en-US" sz="3800" b="1" dirty="0">
                <a:solidFill>
                  <a:srgbClr val="FF0000"/>
                </a:solidFill>
                <a:latin typeface="Times New Roman" panose="02020603050405020304" pitchFamily="18" charset="0"/>
                <a:cs typeface="Times New Roman" panose="02020603050405020304" pitchFamily="18" charset="0"/>
              </a:rPr>
              <a:t>Refurbished and recycled devices</a:t>
            </a:r>
            <a:r>
              <a:rPr lang="en-US" sz="3800" dirty="0">
                <a:latin typeface="Times New Roman" panose="02020603050405020304" pitchFamily="18" charset="0"/>
                <a:cs typeface="Times New Roman" panose="02020603050405020304" pitchFamily="18" charset="0"/>
              </a:rPr>
              <a:t>: Encouraging the use of refurbished and recycled </a:t>
            </a:r>
            <a:r>
              <a:rPr lang="en-US" sz="3800" dirty="0" err="1">
                <a:latin typeface="Times New Roman" panose="02020603050405020304" pitchFamily="18" charset="0"/>
                <a:cs typeface="Times New Roman" panose="02020603050405020304" pitchFamily="18" charset="0"/>
              </a:rPr>
              <a:t>UbiCom</a:t>
            </a:r>
            <a:r>
              <a:rPr lang="en-US" sz="3800" dirty="0">
                <a:latin typeface="Times New Roman" panose="02020603050405020304" pitchFamily="18" charset="0"/>
                <a:cs typeface="Times New Roman" panose="02020603050405020304" pitchFamily="18" charset="0"/>
              </a:rPr>
              <a:t> devices could provide more affordable options while also promoting sustainability. Quality assurance and warranty programs would be needed to build consumer confidence.</a:t>
            </a:r>
          </a:p>
          <a:p>
            <a:pPr algn="just">
              <a:buFont typeface="+mj-lt"/>
              <a:buAutoNum type="arabicPeriod"/>
            </a:pPr>
            <a:r>
              <a:rPr lang="en-US" sz="3800" b="1" dirty="0">
                <a:solidFill>
                  <a:srgbClr val="FF0000"/>
                </a:solidFill>
                <a:latin typeface="Times New Roman" panose="02020603050405020304" pitchFamily="18" charset="0"/>
                <a:cs typeface="Times New Roman" panose="02020603050405020304" pitchFamily="18" charset="0"/>
              </a:rPr>
              <a:t>Microfinance and community lending</a:t>
            </a:r>
            <a:r>
              <a:rPr lang="en-US" sz="3800" dirty="0">
                <a:latin typeface="Times New Roman" panose="02020603050405020304" pitchFamily="18" charset="0"/>
                <a:cs typeface="Times New Roman" panose="02020603050405020304" pitchFamily="18" charset="0"/>
              </a:rPr>
              <a:t>: Partnering with microfinance institutions and community lending programs could help low-income individuals and small businesses afford </a:t>
            </a:r>
            <a:r>
              <a:rPr lang="en-US" sz="3800" dirty="0" err="1">
                <a:latin typeface="Times New Roman" panose="02020603050405020304" pitchFamily="18" charset="0"/>
                <a:cs typeface="Times New Roman" panose="02020603050405020304" pitchFamily="18" charset="0"/>
              </a:rPr>
              <a:t>UbiCom</a:t>
            </a:r>
            <a:r>
              <a:rPr lang="en-US" sz="3800" dirty="0">
                <a:latin typeface="Times New Roman" panose="02020603050405020304" pitchFamily="18" charset="0"/>
                <a:cs typeface="Times New Roman" panose="02020603050405020304" pitchFamily="18" charset="0"/>
              </a:rPr>
              <a:t> solutions through small loans and flexible repayment terms.</a:t>
            </a:r>
          </a:p>
          <a:p>
            <a:endParaRPr lang="en-IN" dirty="0"/>
          </a:p>
        </p:txBody>
      </p:sp>
    </p:spTree>
    <p:extLst>
      <p:ext uri="{BB962C8B-B14F-4D97-AF65-F5344CB8AC3E}">
        <p14:creationId xmlns:p14="http://schemas.microsoft.com/office/powerpoint/2010/main" val="2745974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DCABE-A51A-16E9-7B22-F9D605D6A56B}"/>
              </a:ext>
            </a:extLst>
          </p:cNvPr>
          <p:cNvSpPr>
            <a:spLocks noGrp="1"/>
          </p:cNvSpPr>
          <p:nvPr>
            <p:ph type="title"/>
          </p:nvPr>
        </p:nvSpPr>
        <p:spPr/>
        <p:txBody>
          <a:bodyPr/>
          <a:lstStyle/>
          <a:p>
            <a:r>
              <a:rPr lang="en-US" dirty="0"/>
              <a:t>Legislation in the digital world</a:t>
            </a:r>
            <a:endParaRPr lang="en-IN" dirty="0"/>
          </a:p>
        </p:txBody>
      </p:sp>
      <p:sp>
        <p:nvSpPr>
          <p:cNvPr id="3" name="Content Placeholder 2">
            <a:extLst>
              <a:ext uri="{FF2B5EF4-FFF2-40B4-BE49-F238E27FC236}">
                <a16:creationId xmlns:a16="http://schemas.microsoft.com/office/drawing/2014/main" id="{EE99B3EF-EE6A-13E6-44BD-257CAF50594A}"/>
              </a:ext>
            </a:extLst>
          </p:cNvPr>
          <p:cNvSpPr>
            <a:spLocks noGrp="1"/>
          </p:cNvSpPr>
          <p:nvPr>
            <p:ph idx="1"/>
          </p:nvPr>
        </p:nvSpPr>
        <p:spPr>
          <a:xfrm>
            <a:off x="838200" y="1825625"/>
            <a:ext cx="10515600" cy="4744140"/>
          </a:xfrm>
        </p:spPr>
        <p:txBody>
          <a:bodyPr>
            <a:normAutofit fontScale="62500" lnSpcReduction="20000"/>
          </a:bodyPr>
          <a:lstStyle/>
          <a:p>
            <a:pPr algn="just"/>
            <a:r>
              <a:rPr lang="en-US" dirty="0"/>
              <a:t>In the context of ubiquitous computing (</a:t>
            </a:r>
            <a:r>
              <a:rPr lang="en-US" dirty="0" err="1"/>
              <a:t>UbiCom</a:t>
            </a:r>
            <a:r>
              <a:rPr lang="en-US" dirty="0"/>
              <a:t>) systems, legislation in the digital world and digitizing legislation play crucial roles in ensuring that these systems are developed, deployed, and used in a manner that is legal, ethical, and beneficial to society.</a:t>
            </a:r>
          </a:p>
          <a:p>
            <a:pPr algn="just"/>
            <a:r>
              <a:rPr lang="en-US" dirty="0"/>
              <a:t>Legislation in the digital world for </a:t>
            </a:r>
            <a:r>
              <a:rPr lang="en-US" dirty="0" err="1"/>
              <a:t>UbiCom</a:t>
            </a:r>
            <a:r>
              <a:rPr lang="en-US" dirty="0"/>
              <a:t> systems: As </a:t>
            </a:r>
            <a:r>
              <a:rPr lang="en-US" dirty="0" err="1"/>
              <a:t>UbiCom</a:t>
            </a:r>
            <a:r>
              <a:rPr lang="en-US" dirty="0"/>
              <a:t> technologies become more pervasive and integrated into various aspects of daily life, there is a growing need for specific laws and regulations to govern their use and protect the rights and interests of individuals and society. </a:t>
            </a:r>
          </a:p>
          <a:p>
            <a:pPr algn="just"/>
            <a:r>
              <a:rPr lang="en-US" dirty="0"/>
              <a:t>Some key areas of legislation relevant to </a:t>
            </a:r>
            <a:r>
              <a:rPr lang="en-US" dirty="0" err="1"/>
              <a:t>UbiCom</a:t>
            </a:r>
            <a:r>
              <a:rPr lang="en-US" dirty="0"/>
              <a:t> systems include:</a:t>
            </a:r>
          </a:p>
          <a:p>
            <a:pPr algn="just">
              <a:buFont typeface="+mj-lt"/>
              <a:buAutoNum type="arabicPeriod"/>
            </a:pPr>
            <a:r>
              <a:rPr lang="en-US" b="1" dirty="0">
                <a:solidFill>
                  <a:srgbClr val="FF0000"/>
                </a:solidFill>
              </a:rPr>
              <a:t>Data protection and privacy</a:t>
            </a:r>
            <a:r>
              <a:rPr lang="en-US" dirty="0"/>
              <a:t>: </a:t>
            </a:r>
            <a:r>
              <a:rPr lang="en-US" dirty="0" err="1"/>
              <a:t>UbiCom</a:t>
            </a:r>
            <a:r>
              <a:rPr lang="en-US" dirty="0"/>
              <a:t> systems often rely on the collection and processing of large amounts of personal data from various sensors and devices. Laws are needed to regulate how this data is collected, used, stored, and shared, to protect individual privacy rights and prevent misuse.</a:t>
            </a:r>
          </a:p>
          <a:p>
            <a:pPr algn="just">
              <a:buFont typeface="+mj-lt"/>
              <a:buAutoNum type="arabicPeriod"/>
            </a:pPr>
            <a:r>
              <a:rPr lang="en-US" b="1" dirty="0">
                <a:solidFill>
                  <a:srgbClr val="FF0000"/>
                </a:solidFill>
              </a:rPr>
              <a:t>Cybersecurity</a:t>
            </a:r>
            <a:r>
              <a:rPr lang="en-US" dirty="0"/>
              <a:t>: With </a:t>
            </a:r>
            <a:r>
              <a:rPr lang="en-US" dirty="0" err="1"/>
              <a:t>UbiCom</a:t>
            </a:r>
            <a:r>
              <a:rPr lang="en-US" dirty="0"/>
              <a:t> systems becoming more interconnected and critical to various industries and infrastructure, robust cybersecurity laws are essential to ensure the resilience and integrity of these systems against cyber threats and attacks.</a:t>
            </a:r>
          </a:p>
          <a:p>
            <a:pPr algn="just">
              <a:buFont typeface="+mj-lt"/>
              <a:buAutoNum type="arabicPeriod"/>
            </a:pPr>
            <a:r>
              <a:rPr lang="en-US" b="1" dirty="0">
                <a:solidFill>
                  <a:srgbClr val="FF0000"/>
                </a:solidFill>
              </a:rPr>
              <a:t>Liability and accountability</a:t>
            </a:r>
            <a:r>
              <a:rPr lang="en-US" dirty="0"/>
              <a:t>: As </a:t>
            </a:r>
            <a:r>
              <a:rPr lang="en-US" dirty="0" err="1"/>
              <a:t>UbiCom</a:t>
            </a:r>
            <a:r>
              <a:rPr lang="en-US" dirty="0"/>
              <a:t> systems become more autonomous and make decisions that impact individuals and society, clear legal frameworks are needed to determine liability and accountability in case of system failures, accidents, or unintended consequences.</a:t>
            </a:r>
          </a:p>
          <a:p>
            <a:pPr algn="just">
              <a:buFont typeface="+mj-lt"/>
              <a:buAutoNum type="arabicPeriod"/>
            </a:pPr>
            <a:r>
              <a:rPr lang="en-US" b="1" dirty="0">
                <a:solidFill>
                  <a:srgbClr val="FF0000"/>
                </a:solidFill>
              </a:rPr>
              <a:t>Ethical and social implications</a:t>
            </a:r>
            <a:r>
              <a:rPr lang="en-US" dirty="0"/>
              <a:t>: Laws and regulations may be needed to address the ethical and social implications of </a:t>
            </a:r>
            <a:r>
              <a:rPr lang="en-US" dirty="0" err="1"/>
              <a:t>UbiCom</a:t>
            </a:r>
            <a:r>
              <a:rPr lang="en-US" dirty="0"/>
              <a:t> technologies, such as ensuring fairness, preventing discrimination, and protecting vulnerable groups.</a:t>
            </a:r>
          </a:p>
          <a:p>
            <a:endParaRPr lang="en-IN" dirty="0"/>
          </a:p>
        </p:txBody>
      </p:sp>
    </p:spTree>
    <p:extLst>
      <p:ext uri="{BB962C8B-B14F-4D97-AF65-F5344CB8AC3E}">
        <p14:creationId xmlns:p14="http://schemas.microsoft.com/office/powerpoint/2010/main" val="20652066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858CC-C3A8-CA82-329D-B1EF2176CBBD}"/>
              </a:ext>
            </a:extLst>
          </p:cNvPr>
          <p:cNvSpPr>
            <a:spLocks noGrp="1"/>
          </p:cNvSpPr>
          <p:nvPr>
            <p:ph type="title"/>
          </p:nvPr>
        </p:nvSpPr>
        <p:spPr/>
        <p:txBody>
          <a:bodyPr>
            <a:normAutofit fontScale="90000"/>
          </a:bodyPr>
          <a:lstStyle/>
          <a:p>
            <a:r>
              <a:rPr lang="en-IN" dirty="0"/>
              <a:t>Challenges in designing support for </a:t>
            </a:r>
            <a:r>
              <a:rPr lang="en-IN" dirty="0" err="1"/>
              <a:t>UbiCom</a:t>
            </a:r>
            <a:r>
              <a:rPr lang="en-IN" dirty="0"/>
              <a:t> system properties (1/5)</a:t>
            </a:r>
          </a:p>
        </p:txBody>
      </p:sp>
      <p:graphicFrame>
        <p:nvGraphicFramePr>
          <p:cNvPr id="4" name="Content Placeholder 3">
            <a:extLst>
              <a:ext uri="{FF2B5EF4-FFF2-40B4-BE49-F238E27FC236}">
                <a16:creationId xmlns:a16="http://schemas.microsoft.com/office/drawing/2014/main" id="{03A7D039-5A32-3B02-7874-98D1AC910E8C}"/>
              </a:ext>
            </a:extLst>
          </p:cNvPr>
          <p:cNvGraphicFramePr>
            <a:graphicFrameLocks noGrp="1"/>
          </p:cNvGraphicFramePr>
          <p:nvPr>
            <p:ph idx="1"/>
            <p:extLst>
              <p:ext uri="{D42A27DB-BD31-4B8C-83A1-F6EECF244321}">
                <p14:modId xmlns:p14="http://schemas.microsoft.com/office/powerpoint/2010/main" val="894334705"/>
              </p:ext>
            </p:extLst>
          </p:nvPr>
        </p:nvGraphicFramePr>
        <p:xfrm>
          <a:off x="838200" y="1825625"/>
          <a:ext cx="10515600" cy="4577080"/>
        </p:xfrm>
        <a:graphic>
          <a:graphicData uri="http://schemas.openxmlformats.org/drawingml/2006/table">
            <a:tbl>
              <a:tblPr firstRow="1" bandRow="1">
                <a:tableStyleId>{5C22544A-7EE6-4342-B048-85BDC9FD1C3A}</a:tableStyleId>
              </a:tblPr>
              <a:tblGrid>
                <a:gridCol w="2153478">
                  <a:extLst>
                    <a:ext uri="{9D8B030D-6E8A-4147-A177-3AD203B41FA5}">
                      <a16:colId xmlns:a16="http://schemas.microsoft.com/office/drawing/2014/main" val="3611589512"/>
                    </a:ext>
                  </a:extLst>
                </a:gridCol>
                <a:gridCol w="8362122">
                  <a:extLst>
                    <a:ext uri="{9D8B030D-6E8A-4147-A177-3AD203B41FA5}">
                      <a16:colId xmlns:a16="http://schemas.microsoft.com/office/drawing/2014/main" val="2431252137"/>
                    </a:ext>
                  </a:extLst>
                </a:gridCol>
              </a:tblGrid>
              <a:tr h="370840">
                <a:tc>
                  <a:txBody>
                    <a:bodyPr/>
                    <a:lstStyle/>
                    <a:p>
                      <a:r>
                        <a:rPr lang="en-US" dirty="0"/>
                        <a:t>Property</a:t>
                      </a:r>
                      <a:endParaRPr lang="en-IN" dirty="0"/>
                    </a:p>
                  </a:txBody>
                  <a:tcPr/>
                </a:tc>
                <a:tc>
                  <a:txBody>
                    <a:bodyPr/>
                    <a:lstStyle/>
                    <a:p>
                      <a:r>
                        <a:rPr lang="en-US" dirty="0"/>
                        <a:t>Challenges</a:t>
                      </a:r>
                      <a:endParaRPr lang="en-IN" dirty="0"/>
                    </a:p>
                  </a:txBody>
                  <a:tcPr/>
                </a:tc>
                <a:extLst>
                  <a:ext uri="{0D108BD9-81ED-4DB2-BD59-A6C34878D82A}">
                    <a16:rowId xmlns:a16="http://schemas.microsoft.com/office/drawing/2014/main" val="3970945855"/>
                  </a:ext>
                </a:extLst>
              </a:tr>
              <a:tr h="370840">
                <a:tc>
                  <a:txBody>
                    <a:bodyPr/>
                    <a:lstStyle/>
                    <a:p>
                      <a:r>
                        <a:rPr lang="en-US" dirty="0"/>
                        <a:t>Distributed</a:t>
                      </a:r>
                      <a:endParaRPr lang="en-IN" dirty="0"/>
                    </a:p>
                  </a:txBody>
                  <a:tcPr/>
                </a:tc>
                <a:tc>
                  <a:txBody>
                    <a:bodyPr/>
                    <a:lstStyle/>
                    <a:p>
                      <a:pPr marL="285750" indent="-285750" algn="just">
                        <a:buFont typeface="Arial" panose="020B0604020202020204" pitchFamily="34" charset="0"/>
                        <a:buChar char="•"/>
                      </a:pPr>
                      <a:r>
                        <a:rPr lang="en-US" sz="1800" b="0" i="0" u="none" strike="noStrike" kern="1200" baseline="0" dirty="0">
                          <a:solidFill>
                            <a:schemeClr val="dk1"/>
                          </a:solidFill>
                          <a:latin typeface="+mn-lt"/>
                          <a:ea typeface="+mn-ea"/>
                          <a:cs typeface="+mn-cs"/>
                        </a:rPr>
                        <a:t>Reliability can decrease as systems become more upgradeable and interoperable</a:t>
                      </a:r>
                    </a:p>
                    <a:p>
                      <a:pPr marL="285750" indent="-285750" algn="just">
                        <a:buFont typeface="Arial" panose="020B0604020202020204" pitchFamily="34" charset="0"/>
                        <a:buChar char="•"/>
                      </a:pPr>
                      <a:r>
                        <a:rPr lang="en-US" sz="1800" b="0" i="0" u="none" strike="noStrike" kern="1200" baseline="0" dirty="0">
                          <a:solidFill>
                            <a:schemeClr val="dk1"/>
                          </a:solidFill>
                          <a:latin typeface="+mn-lt"/>
                          <a:ea typeface="+mn-ea"/>
                          <a:cs typeface="+mn-cs"/>
                        </a:rPr>
                        <a:t>Openness increases incompatibilities, freeloader resource use reduces responsiveness</a:t>
                      </a:r>
                    </a:p>
                    <a:p>
                      <a:pPr marL="285750" indent="-285750" algn="just">
                        <a:buFont typeface="Arial" panose="020B0604020202020204" pitchFamily="34" charset="0"/>
                        <a:buChar char="•"/>
                      </a:pPr>
                      <a:r>
                        <a:rPr lang="en-US" sz="1800" b="0" i="0" u="none" strike="noStrike" kern="1200" baseline="0" dirty="0">
                          <a:solidFill>
                            <a:schemeClr val="dk1"/>
                          </a:solidFill>
                          <a:latin typeface="+mn-lt"/>
                          <a:ea typeface="+mn-ea"/>
                          <a:cs typeface="+mn-cs"/>
                        </a:rPr>
                        <a:t>Less clearly defined system boundary</a:t>
                      </a:r>
                    </a:p>
                    <a:p>
                      <a:pPr marL="285750" indent="-285750" algn="just">
                        <a:buFont typeface="Arial" panose="020B0604020202020204" pitchFamily="34" charset="0"/>
                        <a:buChar char="•"/>
                      </a:pPr>
                      <a:r>
                        <a:rPr lang="en-US" sz="1800" b="0" i="0" u="none" strike="noStrike" kern="1200" baseline="0" dirty="0">
                          <a:solidFill>
                            <a:schemeClr val="dk1"/>
                          </a:solidFill>
                          <a:latin typeface="+mn-lt"/>
                          <a:ea typeface="+mn-ea"/>
                          <a:cs typeface="+mn-cs"/>
                        </a:rPr>
                        <a:t>Synchronizing local cached data with remote, possibly centralized data</a:t>
                      </a:r>
                    </a:p>
                    <a:p>
                      <a:pPr marL="285750" indent="-285750" algn="just">
                        <a:buFont typeface="Arial" panose="020B0604020202020204" pitchFamily="34" charset="0"/>
                        <a:buChar char="•"/>
                      </a:pPr>
                      <a:r>
                        <a:rPr lang="en-US" sz="1800" b="0" i="0" u="none" strike="noStrike" kern="1200" baseline="0" dirty="0">
                          <a:solidFill>
                            <a:schemeClr val="dk1"/>
                          </a:solidFill>
                          <a:latin typeface="+mn-lt"/>
                          <a:ea typeface="+mn-ea"/>
                          <a:cs typeface="+mn-cs"/>
                        </a:rPr>
                        <a:t>Bigger chance of unauthorized remote access, disclosure, decreased privacy &amp; security</a:t>
                      </a:r>
                    </a:p>
                    <a:p>
                      <a:pPr marL="285750" indent="-285750" algn="just">
                        <a:buFont typeface="Arial" panose="020B0604020202020204" pitchFamily="34" charset="0"/>
                        <a:buChar char="•"/>
                      </a:pPr>
                      <a:r>
                        <a:rPr lang="en-US" sz="1800" b="0" i="0" u="none" strike="noStrike" kern="1200" baseline="0" dirty="0">
                          <a:solidFill>
                            <a:schemeClr val="dk1"/>
                          </a:solidFill>
                          <a:latin typeface="+mn-lt"/>
                          <a:ea typeface="+mn-ea"/>
                          <a:cs typeface="+mn-cs"/>
                        </a:rPr>
                        <a:t> Low-level events and composite events can flood and interrupt users</a:t>
                      </a:r>
                    </a:p>
                    <a:p>
                      <a:pPr marL="285750" indent="-285750" algn="just">
                        <a:buFont typeface="Arial" panose="020B0604020202020204" pitchFamily="34" charset="0"/>
                        <a:buChar char="•"/>
                      </a:pPr>
                      <a:r>
                        <a:rPr lang="en-US" sz="1800" b="0" i="0" u="none" strike="noStrike" kern="1200" baseline="0" dirty="0">
                          <a:solidFill>
                            <a:schemeClr val="dk1"/>
                          </a:solidFill>
                          <a:latin typeface="+mn-lt"/>
                          <a:ea typeface="+mn-ea"/>
                          <a:cs typeface="+mn-cs"/>
                        </a:rPr>
                        <a:t>Ad hoc interactions can be difficult to control and manage</a:t>
                      </a:r>
                    </a:p>
                    <a:p>
                      <a:pPr marL="285750" indent="-285750" algn="just">
                        <a:buFont typeface="Arial" panose="020B0604020202020204" pitchFamily="34" charset="0"/>
                        <a:buChar char="•"/>
                      </a:pPr>
                      <a:r>
                        <a:rPr lang="en-US" sz="1800" b="0" i="0" u="none" strike="noStrike" kern="1200" baseline="0" dirty="0">
                          <a:solidFill>
                            <a:schemeClr val="dk1"/>
                          </a:solidFill>
                          <a:latin typeface="+mn-lt"/>
                          <a:ea typeface="+mn-ea"/>
                          <a:cs typeface="+mn-cs"/>
                        </a:rPr>
                        <a:t>Undesired, inopportune, or disruptive impromptu interaction disrupts system operation</a:t>
                      </a:r>
                    </a:p>
                    <a:p>
                      <a:pPr marL="285750" indent="-285750" algn="just">
                        <a:buFont typeface="Arial" panose="020B0604020202020204" pitchFamily="34" charset="0"/>
                        <a:buChar char="•"/>
                      </a:pPr>
                      <a:r>
                        <a:rPr lang="en-US" sz="1800" b="0" i="0" u="none" strike="noStrike" kern="1200" baseline="0" dirty="0">
                          <a:solidFill>
                            <a:schemeClr val="dk1"/>
                          </a:solidFill>
                          <a:latin typeface="+mn-lt"/>
                          <a:ea typeface="+mn-ea"/>
                          <a:cs typeface="+mn-cs"/>
                        </a:rPr>
                        <a:t>Overwhelming choice, multiple versions, heterogeneity</a:t>
                      </a:r>
                    </a:p>
                    <a:p>
                      <a:pPr marL="285750" indent="-285750" algn="just">
                        <a:buFont typeface="Arial" panose="020B0604020202020204" pitchFamily="34" charset="0"/>
                        <a:buChar char="•"/>
                      </a:pPr>
                      <a:r>
                        <a:rPr lang="en-US" sz="1800" b="0" i="0" u="none" strike="noStrike" kern="1200" baseline="0" dirty="0">
                          <a:solidFill>
                            <a:schemeClr val="dk1"/>
                          </a:solidFill>
                          <a:latin typeface="+mn-lt"/>
                          <a:ea typeface="+mn-ea"/>
                          <a:cs typeface="+mn-cs"/>
                        </a:rPr>
                        <a:t>Reduced cohesion, more complex trust interaction</a:t>
                      </a:r>
                    </a:p>
                    <a:p>
                      <a:pPr marL="285750" indent="-285750" algn="just">
                        <a:buFont typeface="Arial" panose="020B0604020202020204" pitchFamily="34" charset="0"/>
                        <a:buChar char="•"/>
                      </a:pPr>
                      <a:r>
                        <a:rPr lang="en-US" sz="1800" b="0" i="0" u="none" strike="noStrike" kern="1200" baseline="0" dirty="0">
                          <a:solidFill>
                            <a:schemeClr val="dk1"/>
                          </a:solidFill>
                          <a:latin typeface="+mn-lt"/>
                          <a:ea typeface="+mn-ea"/>
                          <a:cs typeface="+mn-cs"/>
                        </a:rPr>
                        <a:t>Distribution computation and communication costs outweigh gains</a:t>
                      </a:r>
                      <a:endParaRPr lang="en-IN" dirty="0"/>
                    </a:p>
                  </a:txBody>
                  <a:tcPr/>
                </a:tc>
                <a:extLst>
                  <a:ext uri="{0D108BD9-81ED-4DB2-BD59-A6C34878D82A}">
                    <a16:rowId xmlns:a16="http://schemas.microsoft.com/office/drawing/2014/main" val="1546565648"/>
                  </a:ext>
                </a:extLst>
              </a:tr>
            </a:tbl>
          </a:graphicData>
        </a:graphic>
      </p:graphicFrame>
    </p:spTree>
    <p:extLst>
      <p:ext uri="{BB962C8B-B14F-4D97-AF65-F5344CB8AC3E}">
        <p14:creationId xmlns:p14="http://schemas.microsoft.com/office/powerpoint/2010/main" val="27473255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D62D0-F3B8-5947-B40C-81B74378C878}"/>
              </a:ext>
            </a:extLst>
          </p:cNvPr>
          <p:cNvSpPr>
            <a:spLocks noGrp="1"/>
          </p:cNvSpPr>
          <p:nvPr>
            <p:ph type="title"/>
          </p:nvPr>
        </p:nvSpPr>
        <p:spPr/>
        <p:txBody>
          <a:bodyPr/>
          <a:lstStyle/>
          <a:p>
            <a:r>
              <a:rPr lang="en-US" dirty="0" err="1"/>
              <a:t>Digitising</a:t>
            </a:r>
            <a:r>
              <a:rPr lang="en-US" dirty="0"/>
              <a:t> the Legislation</a:t>
            </a:r>
            <a:endParaRPr lang="en-IN" dirty="0"/>
          </a:p>
        </p:txBody>
      </p:sp>
      <p:sp>
        <p:nvSpPr>
          <p:cNvPr id="3" name="Content Placeholder 2">
            <a:extLst>
              <a:ext uri="{FF2B5EF4-FFF2-40B4-BE49-F238E27FC236}">
                <a16:creationId xmlns:a16="http://schemas.microsoft.com/office/drawing/2014/main" id="{B0138439-51C5-28B8-446E-EFD2E28D2A3A}"/>
              </a:ext>
            </a:extLst>
          </p:cNvPr>
          <p:cNvSpPr>
            <a:spLocks noGrp="1"/>
          </p:cNvSpPr>
          <p:nvPr>
            <p:ph idx="1"/>
          </p:nvPr>
        </p:nvSpPr>
        <p:spPr>
          <a:xfrm>
            <a:off x="838200" y="1825625"/>
            <a:ext cx="10515600" cy="4667250"/>
          </a:xfrm>
        </p:spPr>
        <p:txBody>
          <a:bodyPr>
            <a:normAutofit fontScale="70000" lnSpcReduction="20000"/>
          </a:bodyPr>
          <a:lstStyle/>
          <a:p>
            <a:pPr algn="just"/>
            <a:r>
              <a:rPr lang="en-US" dirty="0"/>
              <a:t>Digitizing legislation is particularly important in the context of </a:t>
            </a:r>
            <a:r>
              <a:rPr lang="en-US" dirty="0" err="1"/>
              <a:t>UbiCom</a:t>
            </a:r>
            <a:r>
              <a:rPr lang="en-US" dirty="0"/>
              <a:t> systems, as these systems rely heavily on digital technologies and data. </a:t>
            </a:r>
          </a:p>
          <a:p>
            <a:pPr algn="just"/>
            <a:r>
              <a:rPr lang="en-US" dirty="0"/>
              <a:t>Some key aspects of digitizing legislation for </a:t>
            </a:r>
            <a:r>
              <a:rPr lang="en-US" dirty="0" err="1"/>
              <a:t>UbiCom</a:t>
            </a:r>
            <a:r>
              <a:rPr lang="en-US" dirty="0"/>
              <a:t> include:</a:t>
            </a:r>
          </a:p>
          <a:p>
            <a:pPr algn="just">
              <a:buFont typeface="+mj-lt"/>
              <a:buAutoNum type="arabicPeriod"/>
            </a:pPr>
            <a:r>
              <a:rPr lang="en-US" b="1" dirty="0">
                <a:solidFill>
                  <a:srgbClr val="FF0000"/>
                </a:solidFill>
              </a:rPr>
              <a:t>Machine-readable formats</a:t>
            </a:r>
            <a:r>
              <a:rPr lang="en-US" dirty="0"/>
              <a:t>: Converting laws and regulations related to </a:t>
            </a:r>
            <a:r>
              <a:rPr lang="en-US" dirty="0" err="1"/>
              <a:t>UbiCom</a:t>
            </a:r>
            <a:r>
              <a:rPr lang="en-US" dirty="0"/>
              <a:t> into machine-readable formats, such as XML or JSON, to enable easier integration with </a:t>
            </a:r>
            <a:r>
              <a:rPr lang="en-US" dirty="0" err="1"/>
              <a:t>UbiCom</a:t>
            </a:r>
            <a:r>
              <a:rPr lang="en-US" dirty="0"/>
              <a:t> systems and automated compliance checking.</a:t>
            </a:r>
          </a:p>
          <a:p>
            <a:pPr algn="just">
              <a:buFont typeface="+mj-lt"/>
              <a:buAutoNum type="arabicPeriod"/>
            </a:pPr>
            <a:r>
              <a:rPr lang="en-US" b="1" dirty="0">
                <a:solidFill>
                  <a:srgbClr val="FF0000"/>
                </a:solidFill>
              </a:rPr>
              <a:t>Smart contracts and automated enforcement</a:t>
            </a:r>
            <a:r>
              <a:rPr lang="en-US" dirty="0"/>
              <a:t>: Exploring the use of smart contracts and other automated mechanisms to enforce legal requirements and obligations in </a:t>
            </a:r>
            <a:r>
              <a:rPr lang="en-US" dirty="0" err="1"/>
              <a:t>UbiCom</a:t>
            </a:r>
            <a:r>
              <a:rPr lang="en-US" dirty="0"/>
              <a:t> systems, such as data protection policies or usage restrictions.</a:t>
            </a:r>
          </a:p>
          <a:p>
            <a:pPr algn="just">
              <a:buFont typeface="+mj-lt"/>
              <a:buAutoNum type="arabicPeriod"/>
            </a:pPr>
            <a:r>
              <a:rPr lang="en-US" b="1" dirty="0">
                <a:solidFill>
                  <a:srgbClr val="FF0000"/>
                </a:solidFill>
              </a:rPr>
              <a:t>Real-time updates and adaptability</a:t>
            </a:r>
            <a:r>
              <a:rPr lang="en-US" dirty="0"/>
              <a:t>: Ensuring that digitized legislation for </a:t>
            </a:r>
            <a:r>
              <a:rPr lang="en-US" dirty="0" err="1"/>
              <a:t>UbiCom</a:t>
            </a:r>
            <a:r>
              <a:rPr lang="en-US" dirty="0"/>
              <a:t> can be easily updated and adapted in response to rapid technological changes and evolving social norms, through mechanisms like dynamic legal frameworks or regulatory sandboxes.</a:t>
            </a:r>
          </a:p>
          <a:p>
            <a:pPr algn="just">
              <a:buFont typeface="+mj-lt"/>
              <a:buAutoNum type="arabicPeriod"/>
            </a:pPr>
            <a:r>
              <a:rPr lang="en-US" b="1" dirty="0">
                <a:solidFill>
                  <a:srgbClr val="FF0000"/>
                </a:solidFill>
              </a:rPr>
              <a:t>Interoperability and standardization</a:t>
            </a:r>
            <a:r>
              <a:rPr lang="en-US" dirty="0"/>
              <a:t>: Promoting the development of interoperable and standardized formats for digitized legislation related to </a:t>
            </a:r>
            <a:r>
              <a:rPr lang="en-US" dirty="0" err="1"/>
              <a:t>UbiCom</a:t>
            </a:r>
            <a:r>
              <a:rPr lang="en-US" dirty="0"/>
              <a:t>, to facilitate cross-border data flows and ensure consistent legal frameworks across different jurisdictions.</a:t>
            </a:r>
          </a:p>
          <a:p>
            <a:endParaRPr lang="en-IN" dirty="0"/>
          </a:p>
        </p:txBody>
      </p:sp>
    </p:spTree>
    <p:extLst>
      <p:ext uri="{BB962C8B-B14F-4D97-AF65-F5344CB8AC3E}">
        <p14:creationId xmlns:p14="http://schemas.microsoft.com/office/powerpoint/2010/main" val="2440586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858CC-C3A8-CA82-329D-B1EF2176CBBD}"/>
              </a:ext>
            </a:extLst>
          </p:cNvPr>
          <p:cNvSpPr>
            <a:spLocks noGrp="1"/>
          </p:cNvSpPr>
          <p:nvPr>
            <p:ph type="title"/>
          </p:nvPr>
        </p:nvSpPr>
        <p:spPr/>
        <p:txBody>
          <a:bodyPr>
            <a:normAutofit fontScale="90000"/>
          </a:bodyPr>
          <a:lstStyle/>
          <a:p>
            <a:r>
              <a:rPr lang="en-IN" dirty="0"/>
              <a:t>Challenges in designing support for </a:t>
            </a:r>
            <a:r>
              <a:rPr lang="en-IN" dirty="0" err="1"/>
              <a:t>UbiCom</a:t>
            </a:r>
            <a:r>
              <a:rPr lang="en-IN" dirty="0"/>
              <a:t> system properties (2/5)</a:t>
            </a:r>
          </a:p>
        </p:txBody>
      </p:sp>
      <p:graphicFrame>
        <p:nvGraphicFramePr>
          <p:cNvPr id="4" name="Content Placeholder 3">
            <a:extLst>
              <a:ext uri="{FF2B5EF4-FFF2-40B4-BE49-F238E27FC236}">
                <a16:creationId xmlns:a16="http://schemas.microsoft.com/office/drawing/2014/main" id="{03A7D039-5A32-3B02-7874-98D1AC910E8C}"/>
              </a:ext>
            </a:extLst>
          </p:cNvPr>
          <p:cNvGraphicFramePr>
            <a:graphicFrameLocks noGrp="1"/>
          </p:cNvGraphicFramePr>
          <p:nvPr>
            <p:ph idx="1"/>
            <p:extLst>
              <p:ext uri="{D42A27DB-BD31-4B8C-83A1-F6EECF244321}">
                <p14:modId xmlns:p14="http://schemas.microsoft.com/office/powerpoint/2010/main" val="3959675830"/>
              </p:ext>
            </p:extLst>
          </p:nvPr>
        </p:nvGraphicFramePr>
        <p:xfrm>
          <a:off x="838200" y="1825625"/>
          <a:ext cx="10515600" cy="3205480"/>
        </p:xfrm>
        <a:graphic>
          <a:graphicData uri="http://schemas.openxmlformats.org/drawingml/2006/table">
            <a:tbl>
              <a:tblPr firstRow="1" bandRow="1">
                <a:tableStyleId>{5C22544A-7EE6-4342-B048-85BDC9FD1C3A}</a:tableStyleId>
              </a:tblPr>
              <a:tblGrid>
                <a:gridCol w="2153478">
                  <a:extLst>
                    <a:ext uri="{9D8B030D-6E8A-4147-A177-3AD203B41FA5}">
                      <a16:colId xmlns:a16="http://schemas.microsoft.com/office/drawing/2014/main" val="3611589512"/>
                    </a:ext>
                  </a:extLst>
                </a:gridCol>
                <a:gridCol w="8362122">
                  <a:extLst>
                    <a:ext uri="{9D8B030D-6E8A-4147-A177-3AD203B41FA5}">
                      <a16:colId xmlns:a16="http://schemas.microsoft.com/office/drawing/2014/main" val="2431252137"/>
                    </a:ext>
                  </a:extLst>
                </a:gridCol>
              </a:tblGrid>
              <a:tr h="370840">
                <a:tc>
                  <a:txBody>
                    <a:bodyPr/>
                    <a:lstStyle/>
                    <a:p>
                      <a:r>
                        <a:rPr lang="en-US" dirty="0"/>
                        <a:t>Property</a:t>
                      </a:r>
                      <a:endParaRPr lang="en-IN" dirty="0"/>
                    </a:p>
                  </a:txBody>
                  <a:tcPr/>
                </a:tc>
                <a:tc>
                  <a:txBody>
                    <a:bodyPr/>
                    <a:lstStyle/>
                    <a:p>
                      <a:r>
                        <a:rPr lang="en-US" dirty="0"/>
                        <a:t>Challenges</a:t>
                      </a:r>
                      <a:endParaRPr lang="en-IN" dirty="0"/>
                    </a:p>
                  </a:txBody>
                  <a:tcPr/>
                </a:tc>
                <a:extLst>
                  <a:ext uri="{0D108BD9-81ED-4DB2-BD59-A6C34878D82A}">
                    <a16:rowId xmlns:a16="http://schemas.microsoft.com/office/drawing/2014/main" val="3970945855"/>
                  </a:ext>
                </a:extLst>
              </a:tr>
              <a:tr h="370840">
                <a:tc>
                  <a:txBody>
                    <a:bodyPr/>
                    <a:lstStyle/>
                    <a:p>
                      <a:r>
                        <a:rPr lang="en-US" dirty="0" err="1"/>
                        <a:t>iHCI</a:t>
                      </a:r>
                      <a:endParaRPr lang="en-IN" dirty="0"/>
                    </a:p>
                  </a:txBody>
                  <a:tcPr/>
                </a:tc>
                <a:tc>
                  <a:txBody>
                    <a:bodyPr/>
                    <a:lstStyle/>
                    <a:p>
                      <a:pPr marL="285750" indent="-285750" algn="just">
                        <a:buFont typeface="Arial" panose="020B0604020202020204" pitchFamily="34" charset="0"/>
                        <a:buChar char="•"/>
                      </a:pPr>
                      <a:r>
                        <a:rPr lang="en-US" sz="1800" b="0" i="0" u="none" strike="noStrike" kern="1200" baseline="0" dirty="0">
                          <a:solidFill>
                            <a:schemeClr val="dk1"/>
                          </a:solidFill>
                          <a:latin typeface="+mn-lt"/>
                          <a:ea typeface="+mn-ea"/>
                          <a:cs typeface="+mn-cs"/>
                        </a:rPr>
                        <a:t>Users get overloaded by interaction possibilities as the digital landscape expands</a:t>
                      </a:r>
                    </a:p>
                    <a:p>
                      <a:pPr marL="285750" indent="-285750" algn="just">
                        <a:buFont typeface="Arial" panose="020B0604020202020204" pitchFamily="34" charset="0"/>
                        <a:buChar char="•"/>
                      </a:pPr>
                      <a:r>
                        <a:rPr lang="en-US" sz="1800" b="0" i="0" u="none" strike="noStrike" kern="1200" baseline="0" dirty="0">
                          <a:solidFill>
                            <a:schemeClr val="dk1"/>
                          </a:solidFill>
                          <a:latin typeface="+mn-lt"/>
                          <a:ea typeface="+mn-ea"/>
                          <a:cs typeface="+mn-cs"/>
                        </a:rPr>
                        <a:t>Disappearing technology could lead to uncertainty about whether a system is working</a:t>
                      </a:r>
                    </a:p>
                    <a:p>
                      <a:pPr marL="285750" indent="-285750" algn="just">
                        <a:buFont typeface="Arial" panose="020B0604020202020204" pitchFamily="34" charset="0"/>
                        <a:buChar char="•"/>
                      </a:pPr>
                      <a:r>
                        <a:rPr lang="en-US" sz="1800" b="0" i="0" u="none" strike="noStrike" kern="1200" baseline="0" dirty="0">
                          <a:solidFill>
                            <a:schemeClr val="dk1"/>
                          </a:solidFill>
                          <a:latin typeface="+mn-lt"/>
                          <a:ea typeface="+mn-ea"/>
                          <a:cs typeface="+mn-cs"/>
                        </a:rPr>
                        <a:t>System takes away control from the user</a:t>
                      </a:r>
                    </a:p>
                    <a:p>
                      <a:pPr marL="285750" indent="-285750" algn="just">
                        <a:buFont typeface="Arial" panose="020B0604020202020204" pitchFamily="34" charset="0"/>
                        <a:buChar char="•"/>
                      </a:pPr>
                      <a:r>
                        <a:rPr lang="en-US" sz="1800" b="0" i="0" u="none" strike="noStrike" kern="1200" baseline="0" dirty="0">
                          <a:solidFill>
                            <a:schemeClr val="dk1"/>
                          </a:solidFill>
                          <a:latin typeface="+mn-lt"/>
                          <a:ea typeface="+mn-ea"/>
                          <a:cs typeface="+mn-cs"/>
                        </a:rPr>
                        <a:t>Disruptions can occur from unrecognized and nonsensical sources</a:t>
                      </a:r>
                    </a:p>
                    <a:p>
                      <a:pPr marL="285750" indent="-285750" algn="just">
                        <a:buFont typeface="Arial" panose="020B0604020202020204" pitchFamily="34" charset="0"/>
                        <a:buChar char="•"/>
                      </a:pPr>
                      <a:r>
                        <a:rPr lang="en-IN" sz="1800" b="0" i="0" u="none" strike="noStrike" kern="1200" baseline="0" dirty="0">
                          <a:solidFill>
                            <a:schemeClr val="dk1"/>
                          </a:solidFill>
                          <a:latin typeface="+mn-lt"/>
                          <a:ea typeface="+mn-ea"/>
                          <a:cs typeface="+mn-cs"/>
                        </a:rPr>
                        <a:t>Ambiguous user intentions lead to incorrect system interpretation</a:t>
                      </a:r>
                    </a:p>
                    <a:p>
                      <a:pPr marL="285750" indent="-285750" algn="just">
                        <a:buFont typeface="Arial" panose="020B0604020202020204" pitchFamily="34" charset="0"/>
                        <a:buChar char="•"/>
                      </a:pPr>
                      <a:r>
                        <a:rPr lang="en-US" sz="1800" b="0" i="0" u="none" strike="noStrike" kern="1200" baseline="0" dirty="0">
                          <a:solidFill>
                            <a:schemeClr val="dk1"/>
                          </a:solidFill>
                          <a:latin typeface="+mn-lt"/>
                          <a:ea typeface="+mn-ea"/>
                          <a:cs typeface="+mn-cs"/>
                        </a:rPr>
                        <a:t>Loss of privacy &amp; control because of an increasing indirect tracking capability</a:t>
                      </a:r>
                    </a:p>
                    <a:p>
                      <a:pPr marL="285750" indent="-285750" algn="just">
                        <a:buFont typeface="Arial" panose="020B0604020202020204" pitchFamily="34" charset="0"/>
                        <a:buChar char="•"/>
                      </a:pPr>
                      <a:r>
                        <a:rPr lang="en-US" sz="1800" b="0" i="0" u="none" strike="noStrike" kern="1200" baseline="0" dirty="0">
                          <a:solidFill>
                            <a:schemeClr val="dk1"/>
                          </a:solidFill>
                          <a:latin typeface="+mn-lt"/>
                          <a:ea typeface="+mn-ea"/>
                          <a:cs typeface="+mn-cs"/>
                        </a:rPr>
                        <a:t>Loss of presence in the physical real world because of continuous virtual interaction</a:t>
                      </a:r>
                      <a:endParaRPr lang="en-IN" dirty="0"/>
                    </a:p>
                  </a:txBody>
                  <a:tcPr/>
                </a:tc>
                <a:extLst>
                  <a:ext uri="{0D108BD9-81ED-4DB2-BD59-A6C34878D82A}">
                    <a16:rowId xmlns:a16="http://schemas.microsoft.com/office/drawing/2014/main" val="1546565648"/>
                  </a:ext>
                </a:extLst>
              </a:tr>
            </a:tbl>
          </a:graphicData>
        </a:graphic>
      </p:graphicFrame>
    </p:spTree>
    <p:extLst>
      <p:ext uri="{BB962C8B-B14F-4D97-AF65-F5344CB8AC3E}">
        <p14:creationId xmlns:p14="http://schemas.microsoft.com/office/powerpoint/2010/main" val="4140305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858CC-C3A8-CA82-329D-B1EF2176CBBD}"/>
              </a:ext>
            </a:extLst>
          </p:cNvPr>
          <p:cNvSpPr>
            <a:spLocks noGrp="1"/>
          </p:cNvSpPr>
          <p:nvPr>
            <p:ph type="title"/>
          </p:nvPr>
        </p:nvSpPr>
        <p:spPr/>
        <p:txBody>
          <a:bodyPr>
            <a:normAutofit fontScale="90000"/>
          </a:bodyPr>
          <a:lstStyle/>
          <a:p>
            <a:r>
              <a:rPr lang="en-IN" dirty="0"/>
              <a:t>Challenges in designing support for </a:t>
            </a:r>
            <a:r>
              <a:rPr lang="en-IN" dirty="0" err="1"/>
              <a:t>UbiCom</a:t>
            </a:r>
            <a:r>
              <a:rPr lang="en-IN" dirty="0"/>
              <a:t> system properties (3/5)</a:t>
            </a:r>
          </a:p>
        </p:txBody>
      </p:sp>
      <p:graphicFrame>
        <p:nvGraphicFramePr>
          <p:cNvPr id="4" name="Content Placeholder 3">
            <a:extLst>
              <a:ext uri="{FF2B5EF4-FFF2-40B4-BE49-F238E27FC236}">
                <a16:creationId xmlns:a16="http://schemas.microsoft.com/office/drawing/2014/main" id="{03A7D039-5A32-3B02-7874-98D1AC910E8C}"/>
              </a:ext>
            </a:extLst>
          </p:cNvPr>
          <p:cNvGraphicFramePr>
            <a:graphicFrameLocks noGrp="1"/>
          </p:cNvGraphicFramePr>
          <p:nvPr>
            <p:ph idx="1"/>
            <p:extLst>
              <p:ext uri="{D42A27DB-BD31-4B8C-83A1-F6EECF244321}">
                <p14:modId xmlns:p14="http://schemas.microsoft.com/office/powerpoint/2010/main" val="1090942210"/>
              </p:ext>
            </p:extLst>
          </p:nvPr>
        </p:nvGraphicFramePr>
        <p:xfrm>
          <a:off x="838200" y="1825625"/>
          <a:ext cx="10515600" cy="4028440"/>
        </p:xfrm>
        <a:graphic>
          <a:graphicData uri="http://schemas.openxmlformats.org/drawingml/2006/table">
            <a:tbl>
              <a:tblPr firstRow="1" bandRow="1">
                <a:tableStyleId>{5C22544A-7EE6-4342-B048-85BDC9FD1C3A}</a:tableStyleId>
              </a:tblPr>
              <a:tblGrid>
                <a:gridCol w="2153478">
                  <a:extLst>
                    <a:ext uri="{9D8B030D-6E8A-4147-A177-3AD203B41FA5}">
                      <a16:colId xmlns:a16="http://schemas.microsoft.com/office/drawing/2014/main" val="3611589512"/>
                    </a:ext>
                  </a:extLst>
                </a:gridCol>
                <a:gridCol w="8362122">
                  <a:extLst>
                    <a:ext uri="{9D8B030D-6E8A-4147-A177-3AD203B41FA5}">
                      <a16:colId xmlns:a16="http://schemas.microsoft.com/office/drawing/2014/main" val="2431252137"/>
                    </a:ext>
                  </a:extLst>
                </a:gridCol>
              </a:tblGrid>
              <a:tr h="370840">
                <a:tc>
                  <a:txBody>
                    <a:bodyPr/>
                    <a:lstStyle/>
                    <a:p>
                      <a:r>
                        <a:rPr lang="en-US" dirty="0"/>
                        <a:t>Property</a:t>
                      </a:r>
                      <a:endParaRPr lang="en-IN" dirty="0"/>
                    </a:p>
                  </a:txBody>
                  <a:tcPr/>
                </a:tc>
                <a:tc>
                  <a:txBody>
                    <a:bodyPr/>
                    <a:lstStyle/>
                    <a:p>
                      <a:r>
                        <a:rPr lang="en-US" dirty="0"/>
                        <a:t>Challenges</a:t>
                      </a:r>
                      <a:endParaRPr lang="en-IN" dirty="0"/>
                    </a:p>
                  </a:txBody>
                  <a:tcPr/>
                </a:tc>
                <a:extLst>
                  <a:ext uri="{0D108BD9-81ED-4DB2-BD59-A6C34878D82A}">
                    <a16:rowId xmlns:a16="http://schemas.microsoft.com/office/drawing/2014/main" val="3970945855"/>
                  </a:ext>
                </a:extLst>
              </a:tr>
              <a:tr h="370840">
                <a:tc>
                  <a:txBody>
                    <a:bodyPr/>
                    <a:lstStyle/>
                    <a:p>
                      <a:r>
                        <a:rPr lang="en-US" dirty="0"/>
                        <a:t>Context aware</a:t>
                      </a:r>
                      <a:endParaRPr lang="en-IN" dirty="0"/>
                    </a:p>
                  </a:txBody>
                  <a:tcPr/>
                </a:tc>
                <a:tc>
                  <a:txBody>
                    <a:bodyPr/>
                    <a:lstStyle/>
                    <a:p>
                      <a:pPr marL="285750" indent="-285750" algn="just">
                        <a:buFont typeface="Arial" panose="020B0604020202020204" pitchFamily="34" charset="0"/>
                        <a:buChar char="•"/>
                      </a:pPr>
                      <a:r>
                        <a:rPr lang="en-US" sz="1800" b="0" i="0" u="none" strike="noStrike" kern="1200" baseline="0" dirty="0">
                          <a:solidFill>
                            <a:schemeClr val="dk1"/>
                          </a:solidFill>
                          <a:latin typeface="+mn-lt"/>
                          <a:ea typeface="+mn-ea"/>
                          <a:cs typeface="+mn-cs"/>
                        </a:rPr>
                        <a:t>No omnipresence – sense, and act through layers of the environment that act as filters</a:t>
                      </a:r>
                    </a:p>
                    <a:p>
                      <a:pPr marL="285750" indent="-285750" algn="just">
                        <a:buFont typeface="Arial" panose="020B0604020202020204" pitchFamily="34" charset="0"/>
                        <a:buChar char="•"/>
                      </a:pPr>
                      <a:r>
                        <a:rPr lang="en-US" sz="1800" b="0" i="0" u="none" strike="noStrike" kern="1200" baseline="0" dirty="0">
                          <a:solidFill>
                            <a:schemeClr val="dk1"/>
                          </a:solidFill>
                          <a:latin typeface="+mn-lt"/>
                          <a:ea typeface="+mn-ea"/>
                          <a:cs typeface="+mn-cs"/>
                        </a:rPr>
                        <a:t>Uneven or patchy sensed environment events and context</a:t>
                      </a:r>
                    </a:p>
                    <a:p>
                      <a:pPr marL="285750" indent="-285750" algn="just">
                        <a:buFont typeface="Arial" panose="020B0604020202020204" pitchFamily="34" charset="0"/>
                        <a:buChar char="•"/>
                      </a:pPr>
                      <a:r>
                        <a:rPr lang="en-US" sz="1800" b="0" i="0" u="none" strike="noStrike" kern="1200" baseline="0" dirty="0">
                          <a:solidFill>
                            <a:schemeClr val="dk1"/>
                          </a:solidFill>
                          <a:latin typeface="+mn-lt"/>
                          <a:ea typeface="+mn-ea"/>
                          <a:cs typeface="+mn-cs"/>
                        </a:rPr>
                        <a:t>Incomplete, wrongly inferred, ambiguous, unwanted, context adaptation by the system</a:t>
                      </a:r>
                    </a:p>
                    <a:p>
                      <a:pPr marL="285750" indent="-285750" algn="just">
                        <a:buFont typeface="Arial" panose="020B0604020202020204" pitchFamily="34" charset="0"/>
                        <a:buChar char="•"/>
                      </a:pPr>
                      <a:r>
                        <a:rPr lang="en-US" sz="1800" b="0" i="0" u="none" strike="noStrike" kern="1200" baseline="0" dirty="0">
                          <a:solidFill>
                            <a:schemeClr val="dk1"/>
                          </a:solidFill>
                          <a:latin typeface="+mn-lt"/>
                          <a:ea typeface="+mn-ea"/>
                          <a:cs typeface="+mn-cs"/>
                        </a:rPr>
                        <a:t> Ill-defined contexts, e.g., ICT, power, user, etc. lead to non-optimal performance</a:t>
                      </a:r>
                    </a:p>
                    <a:p>
                      <a:pPr marL="285750" indent="-285750" algn="just">
                        <a:buFont typeface="Arial" panose="020B0604020202020204" pitchFamily="34" charset="0"/>
                        <a:buChar char="•"/>
                      </a:pPr>
                      <a:r>
                        <a:rPr lang="en-US" sz="1800" b="0" i="0" u="none" strike="noStrike" kern="1200" baseline="0" dirty="0">
                          <a:solidFill>
                            <a:schemeClr val="dk1"/>
                          </a:solidFill>
                          <a:latin typeface="+mn-lt"/>
                          <a:ea typeface="+mn-ea"/>
                          <a:cs typeface="+mn-cs"/>
                        </a:rPr>
                        <a:t>Localized scalability: density of interactions falls off as we move away, otherwise, Users are</a:t>
                      </a:r>
                    </a:p>
                    <a:p>
                      <a:pPr marL="285750" indent="-285750" algn="just">
                        <a:buFont typeface="Arial" panose="020B0604020202020204" pitchFamily="34" charset="0"/>
                        <a:buChar char="•"/>
                      </a:pPr>
                      <a:r>
                        <a:rPr lang="en-US" sz="1800" b="0" i="0" u="none" strike="noStrike" kern="1200" baseline="0" dirty="0">
                          <a:solidFill>
                            <a:schemeClr val="dk1"/>
                          </a:solidFill>
                          <a:latin typeface="+mn-lt"/>
                          <a:ea typeface="+mn-ea"/>
                          <a:cs typeface="+mn-cs"/>
                        </a:rPr>
                        <a:t>overwhelmed by distant interactions of little relevance</a:t>
                      </a:r>
                    </a:p>
                    <a:p>
                      <a:pPr marL="285750" indent="-285750" algn="just">
                        <a:buFont typeface="Arial" panose="020B0604020202020204" pitchFamily="34" charset="0"/>
                        <a:buChar char="•"/>
                      </a:pPr>
                      <a:r>
                        <a:rPr lang="en-US" sz="1800" b="0" i="0" u="none" strike="noStrike" kern="1200" baseline="0" dirty="0">
                          <a:solidFill>
                            <a:schemeClr val="dk1"/>
                          </a:solidFill>
                          <a:latin typeface="+mn-lt"/>
                          <a:ea typeface="+mn-ea"/>
                          <a:cs typeface="+mn-cs"/>
                        </a:rPr>
                        <a:t>User goals and context often cannot be clearly defined and inferred</a:t>
                      </a:r>
                    </a:p>
                    <a:p>
                      <a:pPr marL="285750" indent="-285750" algn="just">
                        <a:buFont typeface="Arial" panose="020B0604020202020204" pitchFamily="34" charset="0"/>
                        <a:buChar char="•"/>
                      </a:pPr>
                      <a:r>
                        <a:rPr lang="en-US" sz="1800" b="0" i="0" u="none" strike="noStrike" kern="1200" baseline="0" dirty="0">
                          <a:solidFill>
                            <a:schemeClr val="dk1"/>
                          </a:solidFill>
                          <a:latin typeface="+mn-lt"/>
                          <a:ea typeface="+mn-ea"/>
                          <a:cs typeface="+mn-cs"/>
                        </a:rPr>
                        <a:t>Context adaptation leads to quicker, unconsidered, selection, decisions &amp; commitments</a:t>
                      </a:r>
                    </a:p>
                    <a:p>
                      <a:pPr marL="285750" indent="-285750" algn="just">
                        <a:buFont typeface="Arial" panose="020B0604020202020204" pitchFamily="34" charset="0"/>
                        <a:buChar char="•"/>
                      </a:pPr>
                      <a:r>
                        <a:rPr lang="en-US" sz="1800" b="0" i="0" u="none" strike="noStrike" kern="1200" baseline="0" dirty="0">
                          <a:solidFill>
                            <a:schemeClr val="dk1"/>
                          </a:solidFill>
                          <a:latin typeface="+mn-lt"/>
                          <a:ea typeface="+mn-ea"/>
                          <a:cs typeface="+mn-cs"/>
                        </a:rPr>
                        <a:t>Balancing system versus application versus user control of context adaptation</a:t>
                      </a:r>
                      <a:endParaRPr lang="en-IN" dirty="0"/>
                    </a:p>
                  </a:txBody>
                  <a:tcPr/>
                </a:tc>
                <a:extLst>
                  <a:ext uri="{0D108BD9-81ED-4DB2-BD59-A6C34878D82A}">
                    <a16:rowId xmlns:a16="http://schemas.microsoft.com/office/drawing/2014/main" val="1546565648"/>
                  </a:ext>
                </a:extLst>
              </a:tr>
            </a:tbl>
          </a:graphicData>
        </a:graphic>
      </p:graphicFrame>
    </p:spTree>
    <p:extLst>
      <p:ext uri="{BB962C8B-B14F-4D97-AF65-F5344CB8AC3E}">
        <p14:creationId xmlns:p14="http://schemas.microsoft.com/office/powerpoint/2010/main" val="3169154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858CC-C3A8-CA82-329D-B1EF2176CBBD}"/>
              </a:ext>
            </a:extLst>
          </p:cNvPr>
          <p:cNvSpPr>
            <a:spLocks noGrp="1"/>
          </p:cNvSpPr>
          <p:nvPr>
            <p:ph type="title"/>
          </p:nvPr>
        </p:nvSpPr>
        <p:spPr/>
        <p:txBody>
          <a:bodyPr>
            <a:normAutofit fontScale="90000"/>
          </a:bodyPr>
          <a:lstStyle/>
          <a:p>
            <a:r>
              <a:rPr lang="en-IN" dirty="0"/>
              <a:t>Challenges in designing support for </a:t>
            </a:r>
            <a:r>
              <a:rPr lang="en-IN" dirty="0" err="1"/>
              <a:t>UbiCom</a:t>
            </a:r>
            <a:r>
              <a:rPr lang="en-IN" dirty="0"/>
              <a:t> system properties (4/5)</a:t>
            </a:r>
          </a:p>
        </p:txBody>
      </p:sp>
      <p:graphicFrame>
        <p:nvGraphicFramePr>
          <p:cNvPr id="4" name="Content Placeholder 3">
            <a:extLst>
              <a:ext uri="{FF2B5EF4-FFF2-40B4-BE49-F238E27FC236}">
                <a16:creationId xmlns:a16="http://schemas.microsoft.com/office/drawing/2014/main" id="{03A7D039-5A32-3B02-7874-98D1AC910E8C}"/>
              </a:ext>
            </a:extLst>
          </p:cNvPr>
          <p:cNvGraphicFramePr>
            <a:graphicFrameLocks noGrp="1"/>
          </p:cNvGraphicFramePr>
          <p:nvPr>
            <p:ph idx="1"/>
            <p:extLst>
              <p:ext uri="{D42A27DB-BD31-4B8C-83A1-F6EECF244321}">
                <p14:modId xmlns:p14="http://schemas.microsoft.com/office/powerpoint/2010/main" val="667085148"/>
              </p:ext>
            </p:extLst>
          </p:nvPr>
        </p:nvGraphicFramePr>
        <p:xfrm>
          <a:off x="838200" y="1825625"/>
          <a:ext cx="10015853" cy="3205480"/>
        </p:xfrm>
        <a:graphic>
          <a:graphicData uri="http://schemas.openxmlformats.org/drawingml/2006/table">
            <a:tbl>
              <a:tblPr firstRow="1" bandRow="1">
                <a:tableStyleId>{5C22544A-7EE6-4342-B048-85BDC9FD1C3A}</a:tableStyleId>
              </a:tblPr>
              <a:tblGrid>
                <a:gridCol w="1653731">
                  <a:extLst>
                    <a:ext uri="{9D8B030D-6E8A-4147-A177-3AD203B41FA5}">
                      <a16:colId xmlns:a16="http://schemas.microsoft.com/office/drawing/2014/main" val="3611589512"/>
                    </a:ext>
                  </a:extLst>
                </a:gridCol>
                <a:gridCol w="8362122">
                  <a:extLst>
                    <a:ext uri="{9D8B030D-6E8A-4147-A177-3AD203B41FA5}">
                      <a16:colId xmlns:a16="http://schemas.microsoft.com/office/drawing/2014/main" val="2431252137"/>
                    </a:ext>
                  </a:extLst>
                </a:gridCol>
              </a:tblGrid>
              <a:tr h="370840">
                <a:tc>
                  <a:txBody>
                    <a:bodyPr/>
                    <a:lstStyle/>
                    <a:p>
                      <a:r>
                        <a:rPr lang="en-US" dirty="0"/>
                        <a:t>Property</a:t>
                      </a:r>
                      <a:endParaRPr lang="en-IN" dirty="0"/>
                    </a:p>
                  </a:txBody>
                  <a:tcPr/>
                </a:tc>
                <a:tc>
                  <a:txBody>
                    <a:bodyPr/>
                    <a:lstStyle/>
                    <a:p>
                      <a:r>
                        <a:rPr lang="en-US" dirty="0"/>
                        <a:t>Challenges</a:t>
                      </a:r>
                      <a:endParaRPr lang="en-IN" dirty="0"/>
                    </a:p>
                  </a:txBody>
                  <a:tcPr/>
                </a:tc>
                <a:extLst>
                  <a:ext uri="{0D108BD9-81ED-4DB2-BD59-A6C34878D82A}">
                    <a16:rowId xmlns:a16="http://schemas.microsoft.com/office/drawing/2014/main" val="3970945855"/>
                  </a:ext>
                </a:extLst>
              </a:tr>
              <a:tr h="370840">
                <a:tc>
                  <a:txBody>
                    <a:bodyPr/>
                    <a:lstStyle/>
                    <a:p>
                      <a:r>
                        <a:rPr lang="en-US" dirty="0"/>
                        <a:t>Autonomous</a:t>
                      </a:r>
                      <a:endParaRPr lang="en-IN" dirty="0"/>
                    </a:p>
                  </a:txBody>
                  <a:tcPr/>
                </a:tc>
                <a:tc>
                  <a:txBody>
                    <a:bodyPr/>
                    <a:lstStyle/>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Loss of high-value macro mobile resources; Loss of many low-value micro resources</a:t>
                      </a: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No one wants to be an administrator, administration is more distributed and complex</a:t>
                      </a: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Undesired adaptation or unintelligible re or self-configuration of the system</a:t>
                      </a:r>
                    </a:p>
                    <a:p>
                      <a:pPr marL="285750" indent="-285750">
                        <a:buFont typeface="Arial" panose="020B0604020202020204" pitchFamily="34" charset="0"/>
                        <a:buChar char="•"/>
                      </a:pPr>
                      <a:r>
                        <a:rPr lang="en-IN" sz="1800" b="0" i="0" u="none" strike="noStrike" kern="1200" baseline="0" dirty="0">
                          <a:solidFill>
                            <a:schemeClr val="dk1"/>
                          </a:solidFill>
                          <a:latin typeface="+mn-lt"/>
                          <a:ea typeface="+mn-ea"/>
                          <a:cs typeface="+mn-cs"/>
                        </a:rPr>
                        <a:t>Dependencies, e.g., of applications on the system etc, limit autonomy</a:t>
                      </a: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Unanticipated, undesired and uncontrollable macro-level </a:t>
                      </a:r>
                      <a:r>
                        <a:rPr lang="en-US" sz="1800" b="0" i="0" u="none" strike="noStrike" kern="1200" baseline="0" dirty="0" err="1">
                          <a:solidFill>
                            <a:schemeClr val="dk1"/>
                          </a:solidFill>
                          <a:latin typeface="+mn-lt"/>
                          <a:ea typeface="+mn-ea"/>
                          <a:cs typeface="+mn-cs"/>
                        </a:rPr>
                        <a:t>behaviour</a:t>
                      </a:r>
                      <a:r>
                        <a:rPr lang="en-US" sz="1800" b="0" i="0" u="none" strike="noStrike" kern="1200" baseline="0" dirty="0">
                          <a:solidFill>
                            <a:schemeClr val="dk1"/>
                          </a:solidFill>
                          <a:latin typeface="+mn-lt"/>
                          <a:ea typeface="+mn-ea"/>
                          <a:cs typeface="+mn-cs"/>
                        </a:rPr>
                        <a:t> emerges from micro-level</a:t>
                      </a:r>
                      <a:r>
                        <a:rPr lang="en-IN" sz="1800" b="0" i="0" u="none" strike="noStrike" kern="1200" baseline="0" dirty="0">
                          <a:solidFill>
                            <a:schemeClr val="dk1"/>
                          </a:solidFill>
                          <a:latin typeface="+mn-lt"/>
                          <a:ea typeface="+mn-ea"/>
                          <a:cs typeface="+mn-cs"/>
                        </a:rPr>
                        <a:t> interaction</a:t>
                      </a:r>
                    </a:p>
                    <a:p>
                      <a:pPr marL="285750" indent="-285750" algn="just">
                        <a:buFont typeface="Arial" panose="020B0604020202020204" pitchFamily="34" charset="0"/>
                        <a:buChar char="•"/>
                      </a:pPr>
                      <a:r>
                        <a:rPr lang="en-US" sz="1800" b="0" i="0" u="none" strike="noStrike" kern="1200" baseline="0" dirty="0">
                          <a:solidFill>
                            <a:schemeClr val="dk1"/>
                          </a:solidFill>
                          <a:latin typeface="+mn-lt"/>
                          <a:ea typeface="+mn-ea"/>
                          <a:cs typeface="+mn-cs"/>
                        </a:rPr>
                        <a:t>Loss of control by the user; greater system autonomy means the system can say no</a:t>
                      </a:r>
                      <a:endParaRPr lang="en-IN" dirty="0"/>
                    </a:p>
                  </a:txBody>
                  <a:tcPr/>
                </a:tc>
                <a:extLst>
                  <a:ext uri="{0D108BD9-81ED-4DB2-BD59-A6C34878D82A}">
                    <a16:rowId xmlns:a16="http://schemas.microsoft.com/office/drawing/2014/main" val="1546565648"/>
                  </a:ext>
                </a:extLst>
              </a:tr>
            </a:tbl>
          </a:graphicData>
        </a:graphic>
      </p:graphicFrame>
    </p:spTree>
    <p:extLst>
      <p:ext uri="{BB962C8B-B14F-4D97-AF65-F5344CB8AC3E}">
        <p14:creationId xmlns:p14="http://schemas.microsoft.com/office/powerpoint/2010/main" val="2994249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858CC-C3A8-CA82-329D-B1EF2176CBBD}"/>
              </a:ext>
            </a:extLst>
          </p:cNvPr>
          <p:cNvSpPr>
            <a:spLocks noGrp="1"/>
          </p:cNvSpPr>
          <p:nvPr>
            <p:ph type="title"/>
          </p:nvPr>
        </p:nvSpPr>
        <p:spPr/>
        <p:txBody>
          <a:bodyPr>
            <a:normAutofit fontScale="90000"/>
          </a:bodyPr>
          <a:lstStyle/>
          <a:p>
            <a:r>
              <a:rPr lang="en-IN" dirty="0"/>
              <a:t>Challenges in designing support for </a:t>
            </a:r>
            <a:r>
              <a:rPr lang="en-IN" dirty="0" err="1"/>
              <a:t>UbiCom</a:t>
            </a:r>
            <a:r>
              <a:rPr lang="en-IN" dirty="0"/>
              <a:t> system properties (5/5)</a:t>
            </a:r>
          </a:p>
        </p:txBody>
      </p:sp>
      <p:graphicFrame>
        <p:nvGraphicFramePr>
          <p:cNvPr id="4" name="Content Placeholder 3">
            <a:extLst>
              <a:ext uri="{FF2B5EF4-FFF2-40B4-BE49-F238E27FC236}">
                <a16:creationId xmlns:a16="http://schemas.microsoft.com/office/drawing/2014/main" id="{03A7D039-5A32-3B02-7874-98D1AC910E8C}"/>
              </a:ext>
            </a:extLst>
          </p:cNvPr>
          <p:cNvGraphicFramePr>
            <a:graphicFrameLocks noGrp="1"/>
          </p:cNvGraphicFramePr>
          <p:nvPr>
            <p:ph idx="1"/>
            <p:extLst>
              <p:ext uri="{D42A27DB-BD31-4B8C-83A1-F6EECF244321}">
                <p14:modId xmlns:p14="http://schemas.microsoft.com/office/powerpoint/2010/main" val="1837416523"/>
              </p:ext>
            </p:extLst>
          </p:nvPr>
        </p:nvGraphicFramePr>
        <p:xfrm>
          <a:off x="838200" y="1825625"/>
          <a:ext cx="10015853" cy="2656840"/>
        </p:xfrm>
        <a:graphic>
          <a:graphicData uri="http://schemas.openxmlformats.org/drawingml/2006/table">
            <a:tbl>
              <a:tblPr firstRow="1" bandRow="1">
                <a:tableStyleId>{5C22544A-7EE6-4342-B048-85BDC9FD1C3A}</a:tableStyleId>
              </a:tblPr>
              <a:tblGrid>
                <a:gridCol w="1653731">
                  <a:extLst>
                    <a:ext uri="{9D8B030D-6E8A-4147-A177-3AD203B41FA5}">
                      <a16:colId xmlns:a16="http://schemas.microsoft.com/office/drawing/2014/main" val="3611589512"/>
                    </a:ext>
                  </a:extLst>
                </a:gridCol>
                <a:gridCol w="8362122">
                  <a:extLst>
                    <a:ext uri="{9D8B030D-6E8A-4147-A177-3AD203B41FA5}">
                      <a16:colId xmlns:a16="http://schemas.microsoft.com/office/drawing/2014/main" val="2431252137"/>
                    </a:ext>
                  </a:extLst>
                </a:gridCol>
              </a:tblGrid>
              <a:tr h="370840">
                <a:tc>
                  <a:txBody>
                    <a:bodyPr/>
                    <a:lstStyle/>
                    <a:p>
                      <a:r>
                        <a:rPr lang="en-US" dirty="0"/>
                        <a:t>Property</a:t>
                      </a:r>
                      <a:endParaRPr lang="en-IN" dirty="0"/>
                    </a:p>
                  </a:txBody>
                  <a:tcPr/>
                </a:tc>
                <a:tc>
                  <a:txBody>
                    <a:bodyPr/>
                    <a:lstStyle/>
                    <a:p>
                      <a:r>
                        <a:rPr lang="en-US" dirty="0"/>
                        <a:t>Challenges</a:t>
                      </a:r>
                      <a:endParaRPr lang="en-IN" dirty="0"/>
                    </a:p>
                  </a:txBody>
                  <a:tcPr/>
                </a:tc>
                <a:extLst>
                  <a:ext uri="{0D108BD9-81ED-4DB2-BD59-A6C34878D82A}">
                    <a16:rowId xmlns:a16="http://schemas.microsoft.com/office/drawing/2014/main" val="3970945855"/>
                  </a:ext>
                </a:extLst>
              </a:tr>
              <a:tr h="370840">
                <a:tc>
                  <a:txBody>
                    <a:bodyPr/>
                    <a:lstStyle/>
                    <a:p>
                      <a:r>
                        <a:rPr lang="en-US" dirty="0"/>
                        <a:t>Intelligent</a:t>
                      </a:r>
                      <a:endParaRPr lang="en-IN" dirty="0"/>
                    </a:p>
                  </a:txBody>
                  <a:tcPr/>
                </a:tc>
                <a:tc>
                  <a:txBody>
                    <a:bodyPr/>
                    <a:lstStyle/>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System infers state, knowledge, context, </a:t>
                      </a:r>
                      <a:r>
                        <a:rPr lang="en-US" sz="1800" b="0" i="0" u="none" strike="noStrike" kern="1200" baseline="0" dirty="0" err="1">
                          <a:solidFill>
                            <a:schemeClr val="dk1"/>
                          </a:solidFill>
                          <a:latin typeface="+mn-lt"/>
                          <a:ea typeface="+mn-ea"/>
                          <a:cs typeface="+mn-cs"/>
                        </a:rPr>
                        <a:t>etc</a:t>
                      </a:r>
                      <a:r>
                        <a:rPr lang="en-US" sz="1800" b="0" i="0" u="none" strike="noStrike" kern="1200" baseline="0" dirty="0">
                          <a:solidFill>
                            <a:schemeClr val="dk1"/>
                          </a:solidFill>
                          <a:latin typeface="+mn-lt"/>
                          <a:ea typeface="+mn-ea"/>
                          <a:cs typeface="+mn-cs"/>
                        </a:rPr>
                        <a:t> incorrectly</a:t>
                      </a: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Greater reliance and dependencies on systems of systems, interactions to operate</a:t>
                      </a: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Systems learn to operate outside its safe limits or conflict with user intentions</a:t>
                      </a: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Systems exceed normal human behavior limits, causing physical and mental damage</a:t>
                      </a:r>
                    </a:p>
                    <a:p>
                      <a:pPr marL="285750" indent="-285750">
                        <a:buFont typeface="Arial" panose="020B0604020202020204" pitchFamily="34" charset="0"/>
                        <a:buChar char="•"/>
                      </a:pPr>
                      <a:r>
                        <a:rPr lang="en-IN" sz="1800" b="0" i="0" u="none" strike="noStrike" kern="1200" baseline="0" dirty="0">
                          <a:solidFill>
                            <a:schemeClr val="dk1"/>
                          </a:solidFill>
                          <a:latin typeface="+mn-lt"/>
                          <a:ea typeface="+mn-ea"/>
                          <a:cs typeface="+mn-cs"/>
                        </a:rPr>
                        <a:t>Virtual organisations can masquerade as real organisations</a:t>
                      </a:r>
                    </a:p>
                    <a:p>
                      <a:pPr marL="285750" indent="-285750">
                        <a:buFont typeface="Arial" panose="020B0604020202020204" pitchFamily="34" charset="0"/>
                        <a:buChar char="•"/>
                      </a:pPr>
                      <a:r>
                        <a:rPr lang="en-US" sz="1800" b="0" i="0" u="none" strike="noStrike" kern="1200" baseline="0" dirty="0">
                          <a:solidFill>
                            <a:schemeClr val="dk1"/>
                          </a:solidFill>
                          <a:latin typeface="+mn-lt"/>
                          <a:ea typeface="+mn-ea"/>
                          <a:cs typeface="+mn-cs"/>
                        </a:rPr>
                        <a:t>Byzantine, disruptive and malicious behavior through collusion</a:t>
                      </a:r>
                      <a:endParaRPr lang="en-IN" dirty="0"/>
                    </a:p>
                  </a:txBody>
                  <a:tcPr/>
                </a:tc>
                <a:extLst>
                  <a:ext uri="{0D108BD9-81ED-4DB2-BD59-A6C34878D82A}">
                    <a16:rowId xmlns:a16="http://schemas.microsoft.com/office/drawing/2014/main" val="1546565648"/>
                  </a:ext>
                </a:extLst>
              </a:tr>
            </a:tbl>
          </a:graphicData>
        </a:graphic>
      </p:graphicFrame>
    </p:spTree>
    <p:extLst>
      <p:ext uri="{BB962C8B-B14F-4D97-AF65-F5344CB8AC3E}">
        <p14:creationId xmlns:p14="http://schemas.microsoft.com/office/powerpoint/2010/main" val="1783710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B9F4A-500C-0C0A-E743-43BC0621EB5D}"/>
              </a:ext>
            </a:extLst>
          </p:cNvPr>
          <p:cNvSpPr>
            <a:spLocks noGrp="1"/>
          </p:cNvSpPr>
          <p:nvPr>
            <p:ph type="title"/>
          </p:nvPr>
        </p:nvSpPr>
        <p:spPr/>
        <p:txBody>
          <a:bodyPr/>
          <a:lstStyle/>
          <a:p>
            <a:r>
              <a:rPr lang="en-US" dirty="0"/>
              <a:t>key challenges for smart devices in </a:t>
            </a:r>
            <a:r>
              <a:rPr lang="en-US" dirty="0" err="1"/>
              <a:t>UbiCom</a:t>
            </a:r>
            <a:r>
              <a:rPr lang="en-US" dirty="0"/>
              <a:t> System (1/2)</a:t>
            </a:r>
            <a:endParaRPr lang="en-IN" dirty="0"/>
          </a:p>
        </p:txBody>
      </p:sp>
      <p:sp>
        <p:nvSpPr>
          <p:cNvPr id="3" name="Content Placeholder 2">
            <a:extLst>
              <a:ext uri="{FF2B5EF4-FFF2-40B4-BE49-F238E27FC236}">
                <a16:creationId xmlns:a16="http://schemas.microsoft.com/office/drawing/2014/main" id="{5AC8607C-291A-D227-B073-77C8705A90E1}"/>
              </a:ext>
            </a:extLst>
          </p:cNvPr>
          <p:cNvSpPr>
            <a:spLocks noGrp="1"/>
          </p:cNvSpPr>
          <p:nvPr>
            <p:ph idx="1"/>
          </p:nvPr>
        </p:nvSpPr>
        <p:spPr>
          <a:xfrm>
            <a:off x="838200" y="1628307"/>
            <a:ext cx="10515600" cy="4844682"/>
          </a:xfrm>
        </p:spPr>
        <p:txBody>
          <a:bodyPr>
            <a:noAutofit/>
          </a:bodyPr>
          <a:lstStyle/>
          <a:p>
            <a:pPr algn="just"/>
            <a:r>
              <a:rPr lang="en-US" sz="1400" dirty="0"/>
              <a:t>Ubiquitous computing, which involves the integration of computing devices and technologies into everyday objects and environments, presents several key challenges for smart devices. Here are some of the main challenges:</a:t>
            </a:r>
          </a:p>
          <a:p>
            <a:pPr marL="342900" indent="-342900" algn="just">
              <a:buFont typeface="+mj-lt"/>
              <a:buAutoNum type="arabicPeriod"/>
            </a:pPr>
            <a:r>
              <a:rPr lang="en-US" sz="1400" b="1" dirty="0">
                <a:solidFill>
                  <a:srgbClr val="FF0000"/>
                </a:solidFill>
              </a:rPr>
              <a:t>Energy efficiency and power management</a:t>
            </a:r>
            <a:r>
              <a:rPr lang="en-US" sz="1400" dirty="0"/>
              <a:t>: Smart devices in ubiquitous computing environments often have limited battery life and power resources. Designing energy-efficient hardware and software solutions, as well as effective power management strategies, is crucial for ensuring continuous and reliable operation of these devices.</a:t>
            </a:r>
          </a:p>
          <a:p>
            <a:pPr marL="342900" indent="-342900" algn="just">
              <a:buFont typeface="+mj-lt"/>
              <a:buAutoNum type="arabicPeriod"/>
            </a:pPr>
            <a:r>
              <a:rPr lang="en-US" sz="1400" b="1" dirty="0">
                <a:solidFill>
                  <a:srgbClr val="FF0000"/>
                </a:solidFill>
              </a:rPr>
              <a:t>Seamless connectivity and interoperability</a:t>
            </a:r>
            <a:r>
              <a:rPr lang="en-US" sz="1400" dirty="0"/>
              <a:t>: In a ubiquitous computing environment, smart devices need to seamlessly connect and communicate with various other devices, networks, and systems. Ensuring interoperability between different protocols, standards, and platforms is a significant challenge, as it involves managing compatibility issues and enabling smooth data exchange.</a:t>
            </a:r>
          </a:p>
          <a:p>
            <a:pPr marL="342900" indent="-342900" algn="just">
              <a:buFont typeface="+mj-lt"/>
              <a:buAutoNum type="arabicPeriod"/>
            </a:pPr>
            <a:r>
              <a:rPr lang="en-US" sz="1400" b="1" dirty="0">
                <a:solidFill>
                  <a:srgbClr val="FF0000"/>
                </a:solidFill>
              </a:rPr>
              <a:t>Context-awareness and adaptability</a:t>
            </a:r>
            <a:r>
              <a:rPr lang="en-US" sz="1400" dirty="0"/>
              <a:t>: Smart devices in ubiquitous computing should be able to sense and adapt to the changing context and environment around them. Developing effective context-awareness mechanisms and adaptive behaviors is challenging, as it requires sophisticated sensors, data processing capabilities, and intelligent decision-making algorithms.</a:t>
            </a:r>
          </a:p>
          <a:p>
            <a:pPr marL="342900" indent="-342900" algn="just">
              <a:buFont typeface="+mj-lt"/>
              <a:buAutoNum type="arabicPeriod"/>
            </a:pPr>
            <a:r>
              <a:rPr lang="en-US" sz="1400" b="1" dirty="0">
                <a:solidFill>
                  <a:srgbClr val="FF0000"/>
                </a:solidFill>
              </a:rPr>
              <a:t>Security and privacy</a:t>
            </a:r>
            <a:r>
              <a:rPr lang="en-US" sz="1400" dirty="0"/>
              <a:t>: As smart devices become more prevalent and interconnected, they become potential targets for cyber threats and privacy breaches. Ensuring robust security measures, such as encryption, authentication, and access control, while also protecting user privacy and maintaining transparency, is a significant challenge.</a:t>
            </a:r>
          </a:p>
        </p:txBody>
      </p:sp>
    </p:spTree>
    <p:extLst>
      <p:ext uri="{BB962C8B-B14F-4D97-AF65-F5344CB8AC3E}">
        <p14:creationId xmlns:p14="http://schemas.microsoft.com/office/powerpoint/2010/main" val="158929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F0FDB-979D-B613-2D8E-215417B04D57}"/>
              </a:ext>
            </a:extLst>
          </p:cNvPr>
          <p:cNvSpPr>
            <a:spLocks noGrp="1"/>
          </p:cNvSpPr>
          <p:nvPr>
            <p:ph type="title"/>
          </p:nvPr>
        </p:nvSpPr>
        <p:spPr/>
        <p:txBody>
          <a:bodyPr/>
          <a:lstStyle/>
          <a:p>
            <a:r>
              <a:rPr lang="en-US" dirty="0"/>
              <a:t>key challenges for smart devices in </a:t>
            </a:r>
            <a:r>
              <a:rPr lang="en-US" dirty="0" err="1"/>
              <a:t>UbiCom</a:t>
            </a:r>
            <a:r>
              <a:rPr lang="en-US" dirty="0"/>
              <a:t> System (2/2)</a:t>
            </a:r>
            <a:endParaRPr lang="en-IN" dirty="0"/>
          </a:p>
        </p:txBody>
      </p:sp>
      <p:sp>
        <p:nvSpPr>
          <p:cNvPr id="3" name="Content Placeholder 2">
            <a:extLst>
              <a:ext uri="{FF2B5EF4-FFF2-40B4-BE49-F238E27FC236}">
                <a16:creationId xmlns:a16="http://schemas.microsoft.com/office/drawing/2014/main" id="{B1251BA6-1D57-EAC0-1CF4-D3FCB9DE38FA}"/>
              </a:ext>
            </a:extLst>
          </p:cNvPr>
          <p:cNvSpPr>
            <a:spLocks noGrp="1"/>
          </p:cNvSpPr>
          <p:nvPr>
            <p:ph idx="1"/>
          </p:nvPr>
        </p:nvSpPr>
        <p:spPr/>
        <p:txBody>
          <a:bodyPr>
            <a:normAutofit fontScale="55000" lnSpcReduction="20000"/>
          </a:bodyPr>
          <a:lstStyle/>
          <a:p>
            <a:pPr marL="514350" indent="-514350" algn="just">
              <a:buFont typeface="+mj-lt"/>
              <a:buAutoNum type="arabicPeriod" startAt="5"/>
            </a:pPr>
            <a:r>
              <a:rPr lang="en-US" sz="2800" b="1" dirty="0">
                <a:solidFill>
                  <a:srgbClr val="FF0000"/>
                </a:solidFill>
              </a:rPr>
              <a:t>Usability and user experience</a:t>
            </a:r>
            <a:r>
              <a:rPr lang="en-US" sz="2800" dirty="0"/>
              <a:t>: Smart devices in ubiquitous computing environments should provide intuitive and seamless user experiences, often without explicit user interaction. Designing user interfaces and interaction models that are natural, efficient, and accessible across different devices and environments is a challenge.</a:t>
            </a:r>
          </a:p>
          <a:p>
            <a:pPr marL="514350" indent="-514350" algn="just">
              <a:buFont typeface="+mj-lt"/>
              <a:buAutoNum type="arabicPeriod" startAt="5"/>
            </a:pPr>
            <a:r>
              <a:rPr lang="en-US" sz="2800" b="1" dirty="0">
                <a:solidFill>
                  <a:srgbClr val="FF0000"/>
                </a:solidFill>
              </a:rPr>
              <a:t>Data management and processing</a:t>
            </a:r>
            <a:r>
              <a:rPr lang="en-US" sz="2800" dirty="0"/>
              <a:t>: Smart devices in ubiquitous computing generate and process large amounts of data from various sensors and sources. Managing and processing this data in real-time, while ensuring data integrity, reliability, and scalability, is a significant challenge.</a:t>
            </a:r>
          </a:p>
          <a:p>
            <a:pPr marL="514350" indent="-514350" algn="just">
              <a:buFont typeface="+mj-lt"/>
              <a:buAutoNum type="arabicPeriod" startAt="5"/>
            </a:pPr>
            <a:r>
              <a:rPr lang="en-US" sz="2800" b="1" dirty="0">
                <a:solidFill>
                  <a:srgbClr val="FF0000"/>
                </a:solidFill>
              </a:rPr>
              <a:t>Fault tolerance and reliability</a:t>
            </a:r>
            <a:r>
              <a:rPr lang="en-US" sz="2800" dirty="0"/>
              <a:t>: Ubiquitous computing environments are distributed and dynamic, with devices and systems operating in diverse and sometimes harsh conditions. Ensuring fault tolerance, reliability, and robust error handling mechanisms is crucial for maintaining the integrity and continuity of services.</a:t>
            </a:r>
          </a:p>
          <a:p>
            <a:pPr marL="514350" indent="-514350" algn="just">
              <a:buFont typeface="+mj-lt"/>
              <a:buAutoNum type="arabicPeriod" startAt="5"/>
            </a:pPr>
            <a:r>
              <a:rPr lang="en-US" sz="2800" b="1" dirty="0">
                <a:solidFill>
                  <a:srgbClr val="FF0000"/>
                </a:solidFill>
              </a:rPr>
              <a:t>Resource constraints and heterogeneity</a:t>
            </a:r>
            <a:r>
              <a:rPr lang="en-US" sz="2800" dirty="0"/>
              <a:t>: Smart devices in ubiquitous computing often have limited computational power, memory, and storage resources. Designing efficient algorithms and architectures that can operate within these resource constraints while accommodating the heterogeneity of devices and platforms is a challenge.</a:t>
            </a:r>
          </a:p>
          <a:p>
            <a:pPr marL="514350" indent="-514350" algn="just">
              <a:buFont typeface="+mj-lt"/>
              <a:buAutoNum type="arabicPeriod" startAt="5"/>
            </a:pPr>
            <a:r>
              <a:rPr lang="en-US" sz="2800" b="1" dirty="0">
                <a:solidFill>
                  <a:srgbClr val="FF0000"/>
                </a:solidFill>
              </a:rPr>
              <a:t>Ethical and social implications</a:t>
            </a:r>
            <a:r>
              <a:rPr lang="en-US" sz="2800" dirty="0"/>
              <a:t>: The widespread adoption of ubiquitous computing technologies raises ethical and social concerns, such as privacy violations, digital divide, and the potential for misuse or unintended consequences. Addressing these concerns and ensuring responsible development and deployment of smart devices is a significant challenge.</a:t>
            </a:r>
            <a:endParaRPr lang="en-IN" sz="2800" dirty="0"/>
          </a:p>
          <a:p>
            <a:endParaRPr lang="en-IN" dirty="0"/>
          </a:p>
        </p:txBody>
      </p:sp>
    </p:spTree>
    <p:extLst>
      <p:ext uri="{BB962C8B-B14F-4D97-AF65-F5344CB8AC3E}">
        <p14:creationId xmlns:p14="http://schemas.microsoft.com/office/powerpoint/2010/main" val="437259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4FDF7-21A2-9280-8707-32828116F6E0}"/>
              </a:ext>
            </a:extLst>
          </p:cNvPr>
          <p:cNvSpPr>
            <a:spLocks noGrp="1"/>
          </p:cNvSpPr>
          <p:nvPr>
            <p:ph type="title"/>
          </p:nvPr>
        </p:nvSpPr>
        <p:spPr>
          <a:xfrm>
            <a:off x="202131" y="105243"/>
            <a:ext cx="11627318" cy="1325563"/>
          </a:xfrm>
        </p:spPr>
        <p:txBody>
          <a:bodyPr>
            <a:normAutofit/>
          </a:bodyPr>
          <a:lstStyle/>
          <a:p>
            <a:r>
              <a:rPr lang="en-US" dirty="0"/>
              <a:t>key challenges for smart environment in </a:t>
            </a:r>
            <a:r>
              <a:rPr lang="en-US" dirty="0" err="1"/>
              <a:t>UbiCom</a:t>
            </a:r>
            <a:r>
              <a:rPr lang="en-US" dirty="0"/>
              <a:t> System (1/2)</a:t>
            </a:r>
            <a:endParaRPr lang="en-IN" dirty="0"/>
          </a:p>
        </p:txBody>
      </p:sp>
      <p:sp>
        <p:nvSpPr>
          <p:cNvPr id="3" name="Content Placeholder 2">
            <a:extLst>
              <a:ext uri="{FF2B5EF4-FFF2-40B4-BE49-F238E27FC236}">
                <a16:creationId xmlns:a16="http://schemas.microsoft.com/office/drawing/2014/main" id="{3317EDF5-6A6B-691B-DFA5-AEF739E3BC7B}"/>
              </a:ext>
            </a:extLst>
          </p:cNvPr>
          <p:cNvSpPr>
            <a:spLocks noGrp="1"/>
          </p:cNvSpPr>
          <p:nvPr>
            <p:ph idx="1"/>
          </p:nvPr>
        </p:nvSpPr>
        <p:spPr>
          <a:xfrm>
            <a:off x="757990" y="1315486"/>
            <a:ext cx="10515600" cy="5451074"/>
          </a:xfrm>
        </p:spPr>
        <p:txBody>
          <a:bodyPr>
            <a:noAutofit/>
          </a:bodyPr>
          <a:lstStyle/>
          <a:p>
            <a:pPr algn="just"/>
            <a:r>
              <a:rPr lang="en-US" sz="1600" dirty="0"/>
              <a:t>In ubiquitous computing (</a:t>
            </a:r>
            <a:r>
              <a:rPr lang="en-US" sz="1600" dirty="0" err="1"/>
              <a:t>UbiCom</a:t>
            </a:r>
            <a:r>
              <a:rPr lang="en-US" sz="1600" dirty="0"/>
              <a:t>) systems, smart environments play a crucial role in enabling seamless integration of computing devices and technologies into our daily lives. However, creating and managing smart environments also present several key challenges:</a:t>
            </a:r>
          </a:p>
          <a:p>
            <a:pPr marL="342900" indent="-342900" algn="just">
              <a:buFont typeface="+mj-lt"/>
              <a:buAutoNum type="arabicPeriod"/>
            </a:pPr>
            <a:r>
              <a:rPr lang="en-US" sz="1600" b="1" dirty="0">
                <a:solidFill>
                  <a:srgbClr val="FF0000"/>
                </a:solidFill>
              </a:rPr>
              <a:t>Heterogeneity and interoperability</a:t>
            </a:r>
            <a:r>
              <a:rPr lang="en-US" sz="1600" dirty="0"/>
              <a:t>: Smart environments consist of various devices, sensors, and systems from different manufacturers and adhering to different standards and protocols. Ensuring interoperability and seamless communication among these heterogeneous components is a significant challenge.</a:t>
            </a:r>
          </a:p>
          <a:p>
            <a:pPr marL="342900" indent="-342900" algn="just">
              <a:buFont typeface="+mj-lt"/>
              <a:buAutoNum type="arabicPeriod"/>
            </a:pPr>
            <a:r>
              <a:rPr lang="en-US" sz="1600" b="1" dirty="0">
                <a:solidFill>
                  <a:srgbClr val="FF0000"/>
                </a:solidFill>
              </a:rPr>
              <a:t>Context-awareness and adaptation</a:t>
            </a:r>
            <a:r>
              <a:rPr lang="en-US" sz="1600" dirty="0"/>
              <a:t>: Smart environments should be able to sense and adapt to the changing contexts, such as user activities, environmental conditions, and resource availability. Developing effective context-awareness mechanisms and adaptive behaviors that can handle the complexity and dynamism of smart environments is challenging.</a:t>
            </a:r>
          </a:p>
          <a:p>
            <a:pPr marL="342900" indent="-342900" algn="just">
              <a:buFont typeface="+mj-lt"/>
              <a:buAutoNum type="arabicPeriod"/>
            </a:pPr>
            <a:r>
              <a:rPr lang="en-US" sz="1600" b="1" dirty="0">
                <a:solidFill>
                  <a:srgbClr val="FF0000"/>
                </a:solidFill>
              </a:rPr>
              <a:t>Scalability and resource management</a:t>
            </a:r>
            <a:r>
              <a:rPr lang="en-US" sz="1600" dirty="0"/>
              <a:t>: Smart environments often involve a large number of interconnected devices and systems, generating and processing vast amounts of data. Ensuring scalability in terms of data management, processing, and resource allocation is a key challenge, especially in resource-constrained environments.</a:t>
            </a:r>
          </a:p>
          <a:p>
            <a:pPr marL="342900" indent="-342900" algn="just">
              <a:buFont typeface="+mj-lt"/>
              <a:buAutoNum type="arabicPeriod"/>
            </a:pPr>
            <a:r>
              <a:rPr lang="en-US" sz="1600" b="1" dirty="0">
                <a:solidFill>
                  <a:srgbClr val="FF0000"/>
                </a:solidFill>
              </a:rPr>
              <a:t>Energy efficiency and sustainability</a:t>
            </a:r>
            <a:r>
              <a:rPr lang="en-US" sz="1600" dirty="0"/>
              <a:t>: Many components of smart environments, such as sensors and actuators, have limited power resources. Designing energy-efficient solutions and implementing effective power management strategies is crucial for the long-term sustainability and reliability of smart environments.</a:t>
            </a:r>
            <a:endParaRPr lang="en-IN" sz="1600" dirty="0"/>
          </a:p>
        </p:txBody>
      </p:sp>
    </p:spTree>
    <p:extLst>
      <p:ext uri="{BB962C8B-B14F-4D97-AF65-F5344CB8AC3E}">
        <p14:creationId xmlns:p14="http://schemas.microsoft.com/office/powerpoint/2010/main" val="28271867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Chapter6_Challenges and Outlook</Template>
  <TotalTime>84</TotalTime>
  <Words>3880</Words>
  <Application>Microsoft Office PowerPoint</Application>
  <PresentationFormat>Widescreen</PresentationFormat>
  <Paragraphs>267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__styreneB_5d855b</vt:lpstr>
      <vt:lpstr>Aptos</vt:lpstr>
      <vt:lpstr>Aptos Display</vt:lpstr>
      <vt:lpstr>Arial</vt:lpstr>
      <vt:lpstr>Times New Roman</vt:lpstr>
      <vt:lpstr>Office Theme</vt:lpstr>
      <vt:lpstr>Chapter 6 Challenges and Outlook</vt:lpstr>
      <vt:lpstr>Challenges in designing support for UbiCom system properties (1/5)</vt:lpstr>
      <vt:lpstr>Challenges in designing support for UbiCom system properties (2/5)</vt:lpstr>
      <vt:lpstr>Challenges in designing support for UbiCom system properties (3/5)</vt:lpstr>
      <vt:lpstr>Challenges in designing support for UbiCom system properties (4/5)</vt:lpstr>
      <vt:lpstr>Challenges in designing support for UbiCom system properties (5/5)</vt:lpstr>
      <vt:lpstr>key challenges for smart devices in UbiCom System (1/2)</vt:lpstr>
      <vt:lpstr>key challenges for smart devices in UbiCom System (2/2)</vt:lpstr>
      <vt:lpstr>key challenges for smart environment in UbiCom System (1/2)</vt:lpstr>
      <vt:lpstr>key challenges for smart environment in UbiCom System (2/2)</vt:lpstr>
      <vt:lpstr>key challenges and their respective solutions in smart human device interaction (1/3)</vt:lpstr>
      <vt:lpstr>key challenges and their respective solutions in smart human device interaction (2/3)</vt:lpstr>
      <vt:lpstr>key challenges and their respective solutions in smart human device interaction (3/3)</vt:lpstr>
      <vt:lpstr>Human Intelligence Vs Machine Intelligence</vt:lpstr>
      <vt:lpstr>Compare and contrast well defined context and context free world</vt:lpstr>
      <vt:lpstr>Increased virtual social interaction Vs local social interaction </vt:lpstr>
      <vt:lpstr>How can UbiCom systems be made accessible to everyone? </vt:lpstr>
      <vt:lpstr>How can UbiCom systems be made affordable to everyone? </vt:lpstr>
      <vt:lpstr>Legislation in the digital world</vt:lpstr>
      <vt:lpstr>Digitising the Legislation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Challenges and Outlook</dc:title>
  <dc:creator>Nilesh Patil (Dr.)</dc:creator>
  <cp:lastModifiedBy>Nilesh Patil</cp:lastModifiedBy>
  <cp:revision>13</cp:revision>
  <dcterms:created xsi:type="dcterms:W3CDTF">2024-03-31T14:14:25Z</dcterms:created>
  <dcterms:modified xsi:type="dcterms:W3CDTF">2024-04-23T12:12:34Z</dcterms:modified>
</cp:coreProperties>
</file>