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7" r:id="rId31"/>
    <p:sldId id="285" r:id="rId32"/>
    <p:sldId id="286"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94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B322F-8884-B459-C31C-A5C39E050D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B66354-A47A-BD90-BD71-69EABC3D08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E418DD-3687-2167-CBDF-224B75EC8D7F}"/>
              </a:ext>
            </a:extLst>
          </p:cNvPr>
          <p:cNvSpPr>
            <a:spLocks noGrp="1"/>
          </p:cNvSpPr>
          <p:nvPr>
            <p:ph type="dt" sz="half" idx="10"/>
          </p:nvPr>
        </p:nvSpPr>
        <p:spPr/>
        <p:txBody>
          <a:bodyPr/>
          <a:lstStyle/>
          <a:p>
            <a:fld id="{DF21AFAB-785E-4252-A91B-4C0BFAC80880}" type="datetimeFigureOut">
              <a:rPr lang="en-IN" smtClean="0"/>
              <a:t>26-07-2024</a:t>
            </a:fld>
            <a:endParaRPr lang="en-IN"/>
          </a:p>
        </p:txBody>
      </p:sp>
      <p:sp>
        <p:nvSpPr>
          <p:cNvPr id="5" name="Footer Placeholder 4">
            <a:extLst>
              <a:ext uri="{FF2B5EF4-FFF2-40B4-BE49-F238E27FC236}">
                <a16:creationId xmlns:a16="http://schemas.microsoft.com/office/drawing/2014/main" id="{F1526F23-341C-38EF-D8DA-0469AA931F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40A64A-7E35-7E3D-033F-852707AF5BB7}"/>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2422322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6AE1A-F0E2-541F-8B0F-B3C9B374257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DDF578-E9DA-A88C-B23A-FFBDC4E1D8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0EBDD5-7915-A24B-8999-A3AC123A912D}"/>
              </a:ext>
            </a:extLst>
          </p:cNvPr>
          <p:cNvSpPr>
            <a:spLocks noGrp="1"/>
          </p:cNvSpPr>
          <p:nvPr>
            <p:ph type="dt" sz="half" idx="10"/>
          </p:nvPr>
        </p:nvSpPr>
        <p:spPr/>
        <p:txBody>
          <a:bodyPr/>
          <a:lstStyle/>
          <a:p>
            <a:fld id="{DF21AFAB-785E-4252-A91B-4C0BFAC80880}" type="datetimeFigureOut">
              <a:rPr lang="en-IN" smtClean="0"/>
              <a:t>26-07-2024</a:t>
            </a:fld>
            <a:endParaRPr lang="en-IN"/>
          </a:p>
        </p:txBody>
      </p:sp>
      <p:sp>
        <p:nvSpPr>
          <p:cNvPr id="5" name="Footer Placeholder 4">
            <a:extLst>
              <a:ext uri="{FF2B5EF4-FFF2-40B4-BE49-F238E27FC236}">
                <a16:creationId xmlns:a16="http://schemas.microsoft.com/office/drawing/2014/main" id="{ED30F736-AE44-57F8-5C11-65841CA5AC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AD3EB0-9D62-23C6-4C98-CF1CD1BCBDE1}"/>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35842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053FC2-5380-62C1-FDA4-45A8701BB3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ABFCA6-AAA9-1EDA-FF9E-298EE96181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8303ED-86BE-D7B0-18C5-D296888A8B91}"/>
              </a:ext>
            </a:extLst>
          </p:cNvPr>
          <p:cNvSpPr>
            <a:spLocks noGrp="1"/>
          </p:cNvSpPr>
          <p:nvPr>
            <p:ph type="dt" sz="half" idx="10"/>
          </p:nvPr>
        </p:nvSpPr>
        <p:spPr/>
        <p:txBody>
          <a:bodyPr/>
          <a:lstStyle/>
          <a:p>
            <a:fld id="{DF21AFAB-785E-4252-A91B-4C0BFAC80880}" type="datetimeFigureOut">
              <a:rPr lang="en-IN" smtClean="0"/>
              <a:t>26-07-2024</a:t>
            </a:fld>
            <a:endParaRPr lang="en-IN"/>
          </a:p>
        </p:txBody>
      </p:sp>
      <p:sp>
        <p:nvSpPr>
          <p:cNvPr id="5" name="Footer Placeholder 4">
            <a:extLst>
              <a:ext uri="{FF2B5EF4-FFF2-40B4-BE49-F238E27FC236}">
                <a16:creationId xmlns:a16="http://schemas.microsoft.com/office/drawing/2014/main" id="{162005B4-6127-8769-2B30-31C47A7639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FDE65-C2C0-DBEF-6071-8F2960B63EB5}"/>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287375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14878-3C32-B57A-5E63-96F99266A3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16E741-A474-6D0D-3738-51679D6B3F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954EF6-AB9C-D18F-8B9A-2A323EBE3C2F}"/>
              </a:ext>
            </a:extLst>
          </p:cNvPr>
          <p:cNvSpPr>
            <a:spLocks noGrp="1"/>
          </p:cNvSpPr>
          <p:nvPr>
            <p:ph type="dt" sz="half" idx="10"/>
          </p:nvPr>
        </p:nvSpPr>
        <p:spPr/>
        <p:txBody>
          <a:bodyPr/>
          <a:lstStyle/>
          <a:p>
            <a:fld id="{DF21AFAB-785E-4252-A91B-4C0BFAC80880}" type="datetimeFigureOut">
              <a:rPr lang="en-IN" smtClean="0"/>
              <a:t>26-07-2024</a:t>
            </a:fld>
            <a:endParaRPr lang="en-IN"/>
          </a:p>
        </p:txBody>
      </p:sp>
      <p:sp>
        <p:nvSpPr>
          <p:cNvPr id="5" name="Footer Placeholder 4">
            <a:extLst>
              <a:ext uri="{FF2B5EF4-FFF2-40B4-BE49-F238E27FC236}">
                <a16:creationId xmlns:a16="http://schemas.microsoft.com/office/drawing/2014/main" id="{46AC75CA-0505-E6B4-DDDE-F484A18883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30188C-0DA4-65E8-3E11-5713AB821D37}"/>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345336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08491-8C04-AD2C-0968-1BE5279AFA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F3B598-61C5-AC64-A49A-35F0263A83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0C3B78-CF30-F29F-6D84-CFEDC8ACDE87}"/>
              </a:ext>
            </a:extLst>
          </p:cNvPr>
          <p:cNvSpPr>
            <a:spLocks noGrp="1"/>
          </p:cNvSpPr>
          <p:nvPr>
            <p:ph type="dt" sz="half" idx="10"/>
          </p:nvPr>
        </p:nvSpPr>
        <p:spPr/>
        <p:txBody>
          <a:bodyPr/>
          <a:lstStyle/>
          <a:p>
            <a:fld id="{DF21AFAB-785E-4252-A91B-4C0BFAC80880}" type="datetimeFigureOut">
              <a:rPr lang="en-IN" smtClean="0"/>
              <a:t>26-07-2024</a:t>
            </a:fld>
            <a:endParaRPr lang="en-IN"/>
          </a:p>
        </p:txBody>
      </p:sp>
      <p:sp>
        <p:nvSpPr>
          <p:cNvPr id="5" name="Footer Placeholder 4">
            <a:extLst>
              <a:ext uri="{FF2B5EF4-FFF2-40B4-BE49-F238E27FC236}">
                <a16:creationId xmlns:a16="http://schemas.microsoft.com/office/drawing/2014/main" id="{3A2334A0-DB3F-7E95-EEE8-CA920A8EB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694ED6-4365-A672-4A67-5189414DB9EE}"/>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81501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DD178-E5A8-757B-40ED-795ACE94D64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B16A31-4FBC-B543-158B-ACD6F2BCDA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EFC876-7411-D711-097B-57230CC082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A029BA-DF97-4786-B435-E267DA9EBF11}"/>
              </a:ext>
            </a:extLst>
          </p:cNvPr>
          <p:cNvSpPr>
            <a:spLocks noGrp="1"/>
          </p:cNvSpPr>
          <p:nvPr>
            <p:ph type="dt" sz="half" idx="10"/>
          </p:nvPr>
        </p:nvSpPr>
        <p:spPr/>
        <p:txBody>
          <a:bodyPr/>
          <a:lstStyle/>
          <a:p>
            <a:fld id="{DF21AFAB-785E-4252-A91B-4C0BFAC80880}" type="datetimeFigureOut">
              <a:rPr lang="en-IN" smtClean="0"/>
              <a:t>26-07-2024</a:t>
            </a:fld>
            <a:endParaRPr lang="en-IN"/>
          </a:p>
        </p:txBody>
      </p:sp>
      <p:sp>
        <p:nvSpPr>
          <p:cNvPr id="6" name="Footer Placeholder 5">
            <a:extLst>
              <a:ext uri="{FF2B5EF4-FFF2-40B4-BE49-F238E27FC236}">
                <a16:creationId xmlns:a16="http://schemas.microsoft.com/office/drawing/2014/main" id="{63E6BDE5-0287-37D5-7188-C2CDA89B94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720006-D2C4-799F-CE6E-A661EB06C4FB}"/>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3080451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00DDE-D272-1AED-0D61-8EFE6D851E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E357FF-7F4C-3620-FDBA-73BF935E01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1B7A11-FBFB-8871-278E-473E8FFDE1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33967C-5289-1676-250F-450F2FECDE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F3F888-7E23-F708-22E2-59D8B77F37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AB5E14-AE7A-5D2E-178A-8ECFD0317D60}"/>
              </a:ext>
            </a:extLst>
          </p:cNvPr>
          <p:cNvSpPr>
            <a:spLocks noGrp="1"/>
          </p:cNvSpPr>
          <p:nvPr>
            <p:ph type="dt" sz="half" idx="10"/>
          </p:nvPr>
        </p:nvSpPr>
        <p:spPr/>
        <p:txBody>
          <a:bodyPr/>
          <a:lstStyle/>
          <a:p>
            <a:fld id="{DF21AFAB-785E-4252-A91B-4C0BFAC80880}" type="datetimeFigureOut">
              <a:rPr lang="en-IN" smtClean="0"/>
              <a:t>26-07-2024</a:t>
            </a:fld>
            <a:endParaRPr lang="en-IN"/>
          </a:p>
        </p:txBody>
      </p:sp>
      <p:sp>
        <p:nvSpPr>
          <p:cNvPr id="8" name="Footer Placeholder 7">
            <a:extLst>
              <a:ext uri="{FF2B5EF4-FFF2-40B4-BE49-F238E27FC236}">
                <a16:creationId xmlns:a16="http://schemas.microsoft.com/office/drawing/2014/main" id="{DB1076EE-2B01-7437-EE5D-72DFBD8BA7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634639-B196-6805-40AD-AE675AFB9C55}"/>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1829021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7BA8-02DB-5450-F890-D00C95BD96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234DE5F-62B7-02E3-FE42-DB99113FBABD}"/>
              </a:ext>
            </a:extLst>
          </p:cNvPr>
          <p:cNvSpPr>
            <a:spLocks noGrp="1"/>
          </p:cNvSpPr>
          <p:nvPr>
            <p:ph type="dt" sz="half" idx="10"/>
          </p:nvPr>
        </p:nvSpPr>
        <p:spPr/>
        <p:txBody>
          <a:bodyPr/>
          <a:lstStyle/>
          <a:p>
            <a:fld id="{DF21AFAB-785E-4252-A91B-4C0BFAC80880}" type="datetimeFigureOut">
              <a:rPr lang="en-IN" smtClean="0"/>
              <a:t>26-07-2024</a:t>
            </a:fld>
            <a:endParaRPr lang="en-IN"/>
          </a:p>
        </p:txBody>
      </p:sp>
      <p:sp>
        <p:nvSpPr>
          <p:cNvPr id="4" name="Footer Placeholder 3">
            <a:extLst>
              <a:ext uri="{FF2B5EF4-FFF2-40B4-BE49-F238E27FC236}">
                <a16:creationId xmlns:a16="http://schemas.microsoft.com/office/drawing/2014/main" id="{82D18FBA-0527-B538-139D-D35D026B1C1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C80A93-F02D-1D5D-520B-8BA11B5E3C04}"/>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1872903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E6F368-8301-5B4D-99DB-201F4906FF3C}"/>
              </a:ext>
            </a:extLst>
          </p:cNvPr>
          <p:cNvSpPr>
            <a:spLocks noGrp="1"/>
          </p:cNvSpPr>
          <p:nvPr>
            <p:ph type="dt" sz="half" idx="10"/>
          </p:nvPr>
        </p:nvSpPr>
        <p:spPr/>
        <p:txBody>
          <a:bodyPr/>
          <a:lstStyle/>
          <a:p>
            <a:fld id="{DF21AFAB-785E-4252-A91B-4C0BFAC80880}" type="datetimeFigureOut">
              <a:rPr lang="en-IN" smtClean="0"/>
              <a:t>26-07-2024</a:t>
            </a:fld>
            <a:endParaRPr lang="en-IN"/>
          </a:p>
        </p:txBody>
      </p:sp>
      <p:sp>
        <p:nvSpPr>
          <p:cNvPr id="3" name="Footer Placeholder 2">
            <a:extLst>
              <a:ext uri="{FF2B5EF4-FFF2-40B4-BE49-F238E27FC236}">
                <a16:creationId xmlns:a16="http://schemas.microsoft.com/office/drawing/2014/main" id="{3732853D-6996-7192-C722-3A8F34CADD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28A1DE-14F0-BA8A-D975-96C3DDCD6524}"/>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2658596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CB33-132A-971A-B868-0CE46A9EC9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44F469-5AA8-FFE7-DEA1-566033A55B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021B71-27D2-2B2C-CC91-E802E1090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1CBD72-0CF1-D62E-E799-AFB76B249417}"/>
              </a:ext>
            </a:extLst>
          </p:cNvPr>
          <p:cNvSpPr>
            <a:spLocks noGrp="1"/>
          </p:cNvSpPr>
          <p:nvPr>
            <p:ph type="dt" sz="half" idx="10"/>
          </p:nvPr>
        </p:nvSpPr>
        <p:spPr/>
        <p:txBody>
          <a:bodyPr/>
          <a:lstStyle/>
          <a:p>
            <a:fld id="{DF21AFAB-785E-4252-A91B-4C0BFAC80880}" type="datetimeFigureOut">
              <a:rPr lang="en-IN" smtClean="0"/>
              <a:t>26-07-2024</a:t>
            </a:fld>
            <a:endParaRPr lang="en-IN"/>
          </a:p>
        </p:txBody>
      </p:sp>
      <p:sp>
        <p:nvSpPr>
          <p:cNvPr id="6" name="Footer Placeholder 5">
            <a:extLst>
              <a:ext uri="{FF2B5EF4-FFF2-40B4-BE49-F238E27FC236}">
                <a16:creationId xmlns:a16="http://schemas.microsoft.com/office/drawing/2014/main" id="{0A025023-1408-F22C-8E26-FC196800BE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E9CDC2-324F-1E86-E2E6-C0D2E1C48B39}"/>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2024990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6B86-BEBB-42E9-DD73-EDD37BFA6D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F10A59-ADA5-13A5-E924-C6F2105790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EE84C0-A7AE-BD7D-86C0-C5B4A8F3C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95E4FB-521B-3E82-0EA0-7103020F34E3}"/>
              </a:ext>
            </a:extLst>
          </p:cNvPr>
          <p:cNvSpPr>
            <a:spLocks noGrp="1"/>
          </p:cNvSpPr>
          <p:nvPr>
            <p:ph type="dt" sz="half" idx="10"/>
          </p:nvPr>
        </p:nvSpPr>
        <p:spPr/>
        <p:txBody>
          <a:bodyPr/>
          <a:lstStyle/>
          <a:p>
            <a:fld id="{DF21AFAB-785E-4252-A91B-4C0BFAC80880}" type="datetimeFigureOut">
              <a:rPr lang="en-IN" smtClean="0"/>
              <a:t>26-07-2024</a:t>
            </a:fld>
            <a:endParaRPr lang="en-IN"/>
          </a:p>
        </p:txBody>
      </p:sp>
      <p:sp>
        <p:nvSpPr>
          <p:cNvPr id="6" name="Footer Placeholder 5">
            <a:extLst>
              <a:ext uri="{FF2B5EF4-FFF2-40B4-BE49-F238E27FC236}">
                <a16:creationId xmlns:a16="http://schemas.microsoft.com/office/drawing/2014/main" id="{132DD2DA-0CE7-3609-B731-A2BCFAB88E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47B963-67F3-DFD6-EA23-66508827012E}"/>
              </a:ext>
            </a:extLst>
          </p:cNvPr>
          <p:cNvSpPr>
            <a:spLocks noGrp="1"/>
          </p:cNvSpPr>
          <p:nvPr>
            <p:ph type="sldNum" sz="quarter" idx="12"/>
          </p:nvPr>
        </p:nvSpPr>
        <p:spPr/>
        <p:txBody>
          <a:bodyPr/>
          <a:lstStyle/>
          <a:p>
            <a:fld id="{C3BEA655-009E-41C5-B3F9-F964F28AC91F}" type="slidenum">
              <a:rPr lang="en-IN" smtClean="0"/>
              <a:t>‹#›</a:t>
            </a:fld>
            <a:endParaRPr lang="en-IN"/>
          </a:p>
        </p:txBody>
      </p:sp>
    </p:spTree>
    <p:extLst>
      <p:ext uri="{BB962C8B-B14F-4D97-AF65-F5344CB8AC3E}">
        <p14:creationId xmlns:p14="http://schemas.microsoft.com/office/powerpoint/2010/main" val="14505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FFFA2B-53EF-D748-1FB8-AA8B82F168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5D4A88-F23E-C134-B429-9746EC2349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2AA9AA-499D-540D-D2B3-1FEE185D1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21AFAB-785E-4252-A91B-4C0BFAC80880}" type="datetimeFigureOut">
              <a:rPr lang="en-IN" smtClean="0"/>
              <a:t>26-07-2024</a:t>
            </a:fld>
            <a:endParaRPr lang="en-IN"/>
          </a:p>
        </p:txBody>
      </p:sp>
      <p:sp>
        <p:nvSpPr>
          <p:cNvPr id="5" name="Footer Placeholder 4">
            <a:extLst>
              <a:ext uri="{FF2B5EF4-FFF2-40B4-BE49-F238E27FC236}">
                <a16:creationId xmlns:a16="http://schemas.microsoft.com/office/drawing/2014/main" id="{90739DD5-F561-6294-07C8-D1FEE07286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0744D3E-6EE4-9C83-4A55-73375D2B1E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BEA655-009E-41C5-B3F9-F964F28AC91F}" type="slidenum">
              <a:rPr lang="en-IN" smtClean="0"/>
              <a:t>‹#›</a:t>
            </a:fld>
            <a:endParaRPr lang="en-IN"/>
          </a:p>
        </p:txBody>
      </p:sp>
    </p:spTree>
    <p:extLst>
      <p:ext uri="{BB962C8B-B14F-4D97-AF65-F5344CB8AC3E}">
        <p14:creationId xmlns:p14="http://schemas.microsoft.com/office/powerpoint/2010/main" val="1666058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7347-AA96-6942-A4C5-3D6AFFC70AF8}"/>
              </a:ext>
            </a:extLst>
          </p:cNvPr>
          <p:cNvSpPr>
            <a:spLocks noGrp="1"/>
          </p:cNvSpPr>
          <p:nvPr>
            <p:ph type="ctrTitle"/>
          </p:nvPr>
        </p:nvSpPr>
        <p:spPr/>
        <p:txBody>
          <a:bodyPr/>
          <a:lstStyle/>
          <a:p>
            <a:r>
              <a:rPr lang="en-US" dirty="0"/>
              <a:t>Chapter 4</a:t>
            </a:r>
            <a:br>
              <a:rPr lang="en-US" dirty="0"/>
            </a:br>
            <a:r>
              <a:rPr lang="en-US" dirty="0"/>
              <a:t>Hierarchical Modeling</a:t>
            </a:r>
            <a:endParaRPr lang="en-IN" dirty="0"/>
          </a:p>
        </p:txBody>
      </p:sp>
      <p:sp>
        <p:nvSpPr>
          <p:cNvPr id="3" name="Subtitle 2">
            <a:extLst>
              <a:ext uri="{FF2B5EF4-FFF2-40B4-BE49-F238E27FC236}">
                <a16:creationId xmlns:a16="http://schemas.microsoft.com/office/drawing/2014/main" id="{1A3FE551-9034-5F8D-0CE0-32F72C807A01}"/>
              </a:ext>
            </a:extLst>
          </p:cNvPr>
          <p:cNvSpPr>
            <a:spLocks noGrp="1"/>
          </p:cNvSpPr>
          <p:nvPr>
            <p:ph type="subTitle" idx="1"/>
          </p:nvPr>
        </p:nvSpPr>
        <p:spPr/>
        <p:txBody>
          <a:bodyPr/>
          <a:lstStyle/>
          <a:p>
            <a:r>
              <a:rPr lang="en-US" dirty="0"/>
              <a:t>Dr. Nilesh Patil</a:t>
            </a:r>
            <a:endParaRPr lang="en-IN" dirty="0"/>
          </a:p>
        </p:txBody>
      </p:sp>
    </p:spTree>
    <p:extLst>
      <p:ext uri="{BB962C8B-B14F-4D97-AF65-F5344CB8AC3E}">
        <p14:creationId xmlns:p14="http://schemas.microsoft.com/office/powerpoint/2010/main" val="4008593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04E1A-6298-586B-8D5E-6A602BD6C083}"/>
              </a:ext>
            </a:extLst>
          </p:cNvPr>
          <p:cNvSpPr>
            <a:spLocks noGrp="1"/>
          </p:cNvSpPr>
          <p:nvPr>
            <p:ph type="title"/>
          </p:nvPr>
        </p:nvSpPr>
        <p:spPr/>
        <p:txBody>
          <a:bodyPr/>
          <a:lstStyle/>
          <a:p>
            <a:r>
              <a:rPr lang="en-IN" b="1" i="0" dirty="0">
                <a:solidFill>
                  <a:srgbClr val="000000"/>
                </a:solidFill>
                <a:effectLst/>
                <a:latin typeface="Arial" panose="020B0604020202020204" pitchFamily="34" charset="0"/>
              </a:rPr>
              <a:t>3-stage hierarchical model</a:t>
            </a:r>
            <a:br>
              <a:rPr lang="en-IN" b="1" i="0" dirty="0">
                <a:solidFill>
                  <a:srgbClr val="000000"/>
                </a:solidFill>
                <a:effectLst/>
                <a:latin typeface="Arial" panose="020B0604020202020204" pitchFamily="34" charset="0"/>
              </a:rPr>
            </a:br>
            <a:endParaRPr lang="en-IN" dirty="0"/>
          </a:p>
        </p:txBody>
      </p:sp>
      <p:pic>
        <p:nvPicPr>
          <p:cNvPr id="5" name="Content Placeholder 4">
            <a:extLst>
              <a:ext uri="{FF2B5EF4-FFF2-40B4-BE49-F238E27FC236}">
                <a16:creationId xmlns:a16="http://schemas.microsoft.com/office/drawing/2014/main" id="{3A1640B2-CF4F-149D-E25F-75E128657E66}"/>
              </a:ext>
            </a:extLst>
          </p:cNvPr>
          <p:cNvPicPr>
            <a:picLocks noGrp="1" noChangeAspect="1"/>
          </p:cNvPicPr>
          <p:nvPr>
            <p:ph idx="1"/>
          </p:nvPr>
        </p:nvPicPr>
        <p:blipFill>
          <a:blip r:embed="rId2"/>
          <a:stretch>
            <a:fillRect/>
          </a:stretch>
        </p:blipFill>
        <p:spPr>
          <a:xfrm>
            <a:off x="982070" y="1463877"/>
            <a:ext cx="9052401" cy="1665751"/>
          </a:xfrm>
        </p:spPr>
      </p:pic>
      <p:pic>
        <p:nvPicPr>
          <p:cNvPr id="7" name="Picture 6">
            <a:extLst>
              <a:ext uri="{FF2B5EF4-FFF2-40B4-BE49-F238E27FC236}">
                <a16:creationId xmlns:a16="http://schemas.microsoft.com/office/drawing/2014/main" id="{96508C1B-0307-40BA-B608-FFCD3D37EB4B}"/>
              </a:ext>
            </a:extLst>
          </p:cNvPr>
          <p:cNvPicPr>
            <a:picLocks noChangeAspect="1"/>
          </p:cNvPicPr>
          <p:nvPr/>
        </p:nvPicPr>
        <p:blipFill>
          <a:blip r:embed="rId3"/>
          <a:stretch>
            <a:fillRect/>
          </a:stretch>
        </p:blipFill>
        <p:spPr>
          <a:xfrm>
            <a:off x="1503621" y="3756951"/>
            <a:ext cx="6566492" cy="754558"/>
          </a:xfrm>
          <a:prstGeom prst="rect">
            <a:avLst/>
          </a:prstGeom>
        </p:spPr>
      </p:pic>
    </p:spTree>
    <p:extLst>
      <p:ext uri="{BB962C8B-B14F-4D97-AF65-F5344CB8AC3E}">
        <p14:creationId xmlns:p14="http://schemas.microsoft.com/office/powerpoint/2010/main" val="1210070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79C37-BFCB-1E80-E0F9-94299FD04423}"/>
              </a:ext>
            </a:extLst>
          </p:cNvPr>
          <p:cNvSpPr>
            <a:spLocks noGrp="1"/>
          </p:cNvSpPr>
          <p:nvPr>
            <p:ph type="title"/>
          </p:nvPr>
        </p:nvSpPr>
        <p:spPr/>
        <p:txBody>
          <a:bodyPr/>
          <a:lstStyle/>
          <a:p>
            <a:r>
              <a:rPr lang="en-US" b="0" i="0" dirty="0">
                <a:solidFill>
                  <a:srgbClr val="24292F"/>
                </a:solidFill>
                <a:effectLst/>
                <a:latin typeface="-apple-system"/>
              </a:rPr>
              <a:t>Bayesian Sensitivity </a:t>
            </a:r>
            <a:r>
              <a:rPr lang="en-US" dirty="0">
                <a:solidFill>
                  <a:srgbClr val="24292F"/>
                </a:solidFill>
                <a:latin typeface="-apple-system"/>
              </a:rPr>
              <a:t>A</a:t>
            </a:r>
            <a:r>
              <a:rPr lang="en-US" b="0" i="0" dirty="0">
                <a:solidFill>
                  <a:srgbClr val="24292F"/>
                </a:solidFill>
                <a:effectLst/>
                <a:latin typeface="-apple-system"/>
              </a:rPr>
              <a:t>nalysis</a:t>
            </a:r>
            <a:endParaRPr lang="en-IN" dirty="0"/>
          </a:p>
        </p:txBody>
      </p:sp>
      <p:sp>
        <p:nvSpPr>
          <p:cNvPr id="3" name="Content Placeholder 2">
            <a:extLst>
              <a:ext uri="{FF2B5EF4-FFF2-40B4-BE49-F238E27FC236}">
                <a16:creationId xmlns:a16="http://schemas.microsoft.com/office/drawing/2014/main" id="{D062B412-4833-B114-D56A-42328A3F9B66}"/>
              </a:ext>
            </a:extLst>
          </p:cNvPr>
          <p:cNvSpPr>
            <a:spLocks noGrp="1"/>
          </p:cNvSpPr>
          <p:nvPr>
            <p:ph idx="1"/>
          </p:nvPr>
        </p:nvSpPr>
        <p:spPr/>
        <p:txBody>
          <a:bodyPr>
            <a:normAutofit fontScale="85000" lnSpcReduction="10000"/>
          </a:bodyPr>
          <a:lstStyle/>
          <a:p>
            <a:pPr algn="just"/>
            <a:r>
              <a:rPr lang="en-US" b="0" i="0" dirty="0">
                <a:solidFill>
                  <a:srgbClr val="24292F"/>
                </a:solidFill>
                <a:effectLst/>
                <a:latin typeface="-apple-system"/>
              </a:rPr>
              <a:t>Bayesian sensitivity analysis is a statistical technique used to assess the impact of uncertainty in model parameters on the outcomes of a Bayesian statistical model. </a:t>
            </a:r>
          </a:p>
          <a:p>
            <a:pPr algn="just"/>
            <a:r>
              <a:rPr lang="en-US" b="0" i="0" dirty="0">
                <a:solidFill>
                  <a:srgbClr val="24292F"/>
                </a:solidFill>
                <a:effectLst/>
                <a:latin typeface="-apple-system"/>
              </a:rPr>
              <a:t>It's a way to quantify how changes in input parameters affect the results of a Bayesian analysis, particularly in the context of Bayesian inference and probabilistic modeling.</a:t>
            </a:r>
          </a:p>
          <a:p>
            <a:pPr algn="just"/>
            <a:r>
              <a:rPr lang="en-US" b="0" i="0" dirty="0">
                <a:solidFill>
                  <a:srgbClr val="24292F"/>
                </a:solidFill>
                <a:effectLst/>
                <a:latin typeface="-apple-system"/>
              </a:rPr>
              <a:t>In Bayesian sensitivity analysis, you typically start with a prior distribution for your model parameters, representing your initial beliefs about their values. Then, you update this prior distribution with observed data using Bayes' theorem to obtain a posterior distribution. </a:t>
            </a:r>
          </a:p>
          <a:p>
            <a:pPr algn="just"/>
            <a:r>
              <a:rPr lang="en-US" b="0" i="0" dirty="0">
                <a:solidFill>
                  <a:srgbClr val="24292F"/>
                </a:solidFill>
                <a:effectLst/>
                <a:latin typeface="-apple-system"/>
              </a:rPr>
              <a:t>The sensitivity analysis comes into play when you examine how varying the prior distribution or other aspects of the model influences the posterior distribution and, consequently, your conclusions.</a:t>
            </a:r>
            <a:endParaRPr lang="en-IN" dirty="0"/>
          </a:p>
        </p:txBody>
      </p:sp>
    </p:spTree>
    <p:extLst>
      <p:ext uri="{BB962C8B-B14F-4D97-AF65-F5344CB8AC3E}">
        <p14:creationId xmlns:p14="http://schemas.microsoft.com/office/powerpoint/2010/main" val="908395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E949-EC00-D175-6580-2B5FE6B9D920}"/>
              </a:ext>
            </a:extLst>
          </p:cNvPr>
          <p:cNvSpPr>
            <a:spLocks noGrp="1"/>
          </p:cNvSpPr>
          <p:nvPr>
            <p:ph type="title"/>
          </p:nvPr>
        </p:nvSpPr>
        <p:spPr/>
        <p:txBody>
          <a:bodyPr/>
          <a:lstStyle/>
          <a:p>
            <a:r>
              <a:rPr lang="en-US" b="1" dirty="0"/>
              <a:t>Methods for Bayesian Sensitivity Analysis</a:t>
            </a:r>
            <a:endParaRPr lang="en-IN" b="1" dirty="0"/>
          </a:p>
        </p:txBody>
      </p:sp>
      <p:sp>
        <p:nvSpPr>
          <p:cNvPr id="3" name="Content Placeholder 2">
            <a:extLst>
              <a:ext uri="{FF2B5EF4-FFF2-40B4-BE49-F238E27FC236}">
                <a16:creationId xmlns:a16="http://schemas.microsoft.com/office/drawing/2014/main" id="{935228A9-CA73-AE40-38DF-F4FAD517C197}"/>
              </a:ext>
            </a:extLst>
          </p:cNvPr>
          <p:cNvSpPr>
            <a:spLocks noGrp="1"/>
          </p:cNvSpPr>
          <p:nvPr>
            <p:ph idx="1"/>
          </p:nvPr>
        </p:nvSpPr>
        <p:spPr/>
        <p:txBody>
          <a:bodyPr>
            <a:normAutofit fontScale="77500" lnSpcReduction="20000"/>
          </a:bodyPr>
          <a:lstStyle/>
          <a:p>
            <a:pPr algn="just"/>
            <a:r>
              <a:rPr lang="en-US" b="0" i="0" dirty="0">
                <a:solidFill>
                  <a:srgbClr val="24292F"/>
                </a:solidFill>
                <a:effectLst/>
                <a:latin typeface="-apple-system"/>
              </a:rPr>
              <a:t>Sensitivity analysis in Bayesian modeling can be conducted through various methods, including:</a:t>
            </a:r>
          </a:p>
          <a:p>
            <a:pPr algn="just">
              <a:buFont typeface="+mj-lt"/>
              <a:buAutoNum type="arabicPeriod"/>
            </a:pPr>
            <a:r>
              <a:rPr lang="en-US" b="1" i="0" dirty="0">
                <a:solidFill>
                  <a:srgbClr val="24292F"/>
                </a:solidFill>
                <a:effectLst/>
                <a:latin typeface="-apple-system"/>
              </a:rPr>
              <a:t>Posterior Predictive Checks</a:t>
            </a:r>
            <a:r>
              <a:rPr lang="en-US" b="0" i="0" dirty="0">
                <a:solidFill>
                  <a:srgbClr val="24292F"/>
                </a:solidFill>
                <a:effectLst/>
                <a:latin typeface="-apple-system"/>
              </a:rPr>
              <a:t>: By simulating data from the posterior distribution and comparing it to the observed data, you can assess how well your model accounts for uncertainty.</a:t>
            </a:r>
          </a:p>
          <a:p>
            <a:pPr algn="just">
              <a:buFont typeface="+mj-lt"/>
              <a:buAutoNum type="arabicPeriod"/>
            </a:pPr>
            <a:r>
              <a:rPr lang="en-US" b="1" i="0" dirty="0">
                <a:solidFill>
                  <a:srgbClr val="24292F"/>
                </a:solidFill>
                <a:effectLst/>
                <a:latin typeface="-apple-system"/>
              </a:rPr>
              <a:t>Varying Prior Distributions</a:t>
            </a:r>
            <a:r>
              <a:rPr lang="en-US" b="0" i="0" dirty="0">
                <a:solidFill>
                  <a:srgbClr val="24292F"/>
                </a:solidFill>
                <a:effectLst/>
                <a:latin typeface="-apple-system"/>
              </a:rPr>
              <a:t>: Changing the prior distribution or its parameters can help you understand how your conclusions might change with different assumptions.</a:t>
            </a:r>
          </a:p>
          <a:p>
            <a:pPr algn="just">
              <a:buFont typeface="+mj-lt"/>
              <a:buAutoNum type="arabicPeriod"/>
            </a:pPr>
            <a:r>
              <a:rPr lang="en-US" b="1" i="0" dirty="0">
                <a:solidFill>
                  <a:srgbClr val="24292F"/>
                </a:solidFill>
                <a:effectLst/>
                <a:latin typeface="-apple-system"/>
              </a:rPr>
              <a:t>Threshold and Credible Intervals</a:t>
            </a:r>
            <a:r>
              <a:rPr lang="en-US" b="0" i="0" dirty="0">
                <a:solidFill>
                  <a:srgbClr val="24292F"/>
                </a:solidFill>
                <a:effectLst/>
                <a:latin typeface="-apple-system"/>
              </a:rPr>
              <a:t>: Examining how credible intervals change as you vary model parameters can provide insight into sensitivity.</a:t>
            </a:r>
          </a:p>
          <a:p>
            <a:pPr algn="just">
              <a:buFont typeface="+mj-lt"/>
              <a:buAutoNum type="arabicPeriod"/>
            </a:pPr>
            <a:r>
              <a:rPr lang="en-US" b="1" i="0" dirty="0">
                <a:solidFill>
                  <a:srgbClr val="24292F"/>
                </a:solidFill>
                <a:effectLst/>
                <a:latin typeface="-apple-system"/>
              </a:rPr>
              <a:t>Sensitivity to Data</a:t>
            </a:r>
            <a:r>
              <a:rPr lang="en-US" b="0" i="0" dirty="0">
                <a:solidFill>
                  <a:srgbClr val="24292F"/>
                </a:solidFill>
                <a:effectLst/>
                <a:latin typeface="-apple-system"/>
              </a:rPr>
              <a:t>: Assessing how the model responds to different subsets of the data or changes in data quality.</a:t>
            </a:r>
          </a:p>
          <a:p>
            <a:pPr algn="just">
              <a:buFont typeface="+mj-lt"/>
              <a:buAutoNum type="arabicPeriod"/>
            </a:pPr>
            <a:r>
              <a:rPr lang="en-US" b="1" i="0" dirty="0">
                <a:solidFill>
                  <a:srgbClr val="24292F"/>
                </a:solidFill>
                <a:effectLst/>
                <a:latin typeface="-apple-system"/>
              </a:rPr>
              <a:t>Monte Carlo Markov Chain (MCMC) Diagnostics</a:t>
            </a:r>
            <a:r>
              <a:rPr lang="en-US" b="0" i="0" dirty="0">
                <a:solidFill>
                  <a:srgbClr val="24292F"/>
                </a:solidFill>
                <a:effectLst/>
                <a:latin typeface="-apple-system"/>
              </a:rPr>
              <a:t>: MCMC methods used in Bayesian analysis can provide diagnostics like trace plots, Gelman-Rubin statistics, or effective sample size to assess convergence and sensitivity.</a:t>
            </a:r>
          </a:p>
          <a:p>
            <a:endParaRPr lang="en-IN" dirty="0"/>
          </a:p>
        </p:txBody>
      </p:sp>
    </p:spTree>
    <p:extLst>
      <p:ext uri="{BB962C8B-B14F-4D97-AF65-F5344CB8AC3E}">
        <p14:creationId xmlns:p14="http://schemas.microsoft.com/office/powerpoint/2010/main" val="3345229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6415A-B0AB-351A-9F2A-47CADD195180}"/>
              </a:ext>
            </a:extLst>
          </p:cNvPr>
          <p:cNvSpPr>
            <a:spLocks noGrp="1"/>
          </p:cNvSpPr>
          <p:nvPr>
            <p:ph type="title"/>
          </p:nvPr>
        </p:nvSpPr>
        <p:spPr/>
        <p:txBody>
          <a:bodyPr/>
          <a:lstStyle/>
          <a:p>
            <a:r>
              <a:rPr lang="en-US" dirty="0"/>
              <a:t>Applications of Bayesian Sensitivity Analysis</a:t>
            </a:r>
            <a:endParaRPr lang="en-IN" dirty="0"/>
          </a:p>
        </p:txBody>
      </p:sp>
      <p:sp>
        <p:nvSpPr>
          <p:cNvPr id="3" name="Content Placeholder 2">
            <a:extLst>
              <a:ext uri="{FF2B5EF4-FFF2-40B4-BE49-F238E27FC236}">
                <a16:creationId xmlns:a16="http://schemas.microsoft.com/office/drawing/2014/main" id="{A6C7687B-0289-07EF-1E5C-44C3C7BFC7F8}"/>
              </a:ext>
            </a:extLst>
          </p:cNvPr>
          <p:cNvSpPr>
            <a:spLocks noGrp="1"/>
          </p:cNvSpPr>
          <p:nvPr>
            <p:ph idx="1"/>
          </p:nvPr>
        </p:nvSpPr>
        <p:spPr/>
        <p:txBody>
          <a:bodyPr>
            <a:normAutofit fontScale="77500" lnSpcReduction="20000"/>
          </a:bodyPr>
          <a:lstStyle/>
          <a:p>
            <a:pPr algn="just">
              <a:buFont typeface="+mj-lt"/>
              <a:buAutoNum type="arabicPeriod"/>
            </a:pPr>
            <a:r>
              <a:rPr lang="en-US" b="1" i="0" dirty="0">
                <a:solidFill>
                  <a:srgbClr val="374151"/>
                </a:solidFill>
                <a:effectLst/>
                <a:latin typeface="Söhne"/>
              </a:rPr>
              <a:t>Monte Carlo Simulation:</a:t>
            </a:r>
            <a:r>
              <a:rPr lang="en-US" b="0" i="0" dirty="0">
                <a:solidFill>
                  <a:srgbClr val="374151"/>
                </a:solidFill>
                <a:effectLst/>
                <a:latin typeface="Söhne"/>
              </a:rPr>
              <a:t> Perform a Bayesian sensitivity analysis on a financial model to assess the impact of varying input parameters on the net present value.</a:t>
            </a:r>
          </a:p>
          <a:p>
            <a:pPr algn="just">
              <a:buFont typeface="+mj-lt"/>
              <a:buAutoNum type="arabicPeriod"/>
            </a:pPr>
            <a:r>
              <a:rPr lang="en-US" b="1" i="0" dirty="0">
                <a:solidFill>
                  <a:srgbClr val="374151"/>
                </a:solidFill>
                <a:effectLst/>
                <a:latin typeface="Söhne"/>
              </a:rPr>
              <a:t>Drug Efficacy:</a:t>
            </a:r>
            <a:r>
              <a:rPr lang="en-US" b="0" i="0" dirty="0">
                <a:solidFill>
                  <a:srgbClr val="374151"/>
                </a:solidFill>
                <a:effectLst/>
                <a:latin typeface="Söhne"/>
              </a:rPr>
              <a:t> Use Bayesian sensitivity analysis to evaluate how uncertainty in prior beliefs affects the posterior distribution of a new drug's effectiveness.</a:t>
            </a:r>
          </a:p>
          <a:p>
            <a:pPr algn="just">
              <a:buFont typeface="+mj-lt"/>
              <a:buAutoNum type="arabicPeriod"/>
            </a:pPr>
            <a:r>
              <a:rPr lang="en-US" b="1" i="0" dirty="0">
                <a:solidFill>
                  <a:srgbClr val="374151"/>
                </a:solidFill>
                <a:effectLst/>
                <a:latin typeface="Söhne"/>
              </a:rPr>
              <a:t>Environmental Risk:</a:t>
            </a:r>
            <a:r>
              <a:rPr lang="en-US" b="0" i="0" dirty="0">
                <a:solidFill>
                  <a:srgbClr val="374151"/>
                </a:solidFill>
                <a:effectLst/>
                <a:latin typeface="Söhne"/>
              </a:rPr>
              <a:t> Conduct a Bayesian sensitivity analysis to determine the sensitivity of ecological risk assessments to variations in input data for a proposed construction project.</a:t>
            </a:r>
          </a:p>
          <a:p>
            <a:pPr algn="just">
              <a:buFont typeface="+mj-lt"/>
              <a:buAutoNum type="arabicPeriod"/>
            </a:pPr>
            <a:r>
              <a:rPr lang="en-US" b="1" i="0" dirty="0">
                <a:solidFill>
                  <a:srgbClr val="374151"/>
                </a:solidFill>
                <a:effectLst/>
                <a:latin typeface="Söhne"/>
              </a:rPr>
              <a:t>Supply Chain Optimization:</a:t>
            </a:r>
            <a:r>
              <a:rPr lang="en-US" b="0" i="0" dirty="0">
                <a:solidFill>
                  <a:srgbClr val="374151"/>
                </a:solidFill>
                <a:effectLst/>
                <a:latin typeface="Söhne"/>
              </a:rPr>
              <a:t> Apply Bayesian sensitivity analysis to a supply chain model to understand how changes in demand forecasts and lead times affect inventory levels and costs.</a:t>
            </a:r>
          </a:p>
          <a:p>
            <a:pPr algn="just">
              <a:buFont typeface="+mj-lt"/>
              <a:buAutoNum type="arabicPeriod"/>
            </a:pPr>
            <a:r>
              <a:rPr lang="en-US" b="1" i="0" dirty="0">
                <a:solidFill>
                  <a:srgbClr val="374151"/>
                </a:solidFill>
                <a:effectLst/>
                <a:latin typeface="Söhne"/>
              </a:rPr>
              <a:t>Portfolio Optimization:</a:t>
            </a:r>
            <a:r>
              <a:rPr lang="en-US" b="0" i="0" dirty="0">
                <a:solidFill>
                  <a:srgbClr val="374151"/>
                </a:solidFill>
                <a:effectLst/>
                <a:latin typeface="Söhne"/>
              </a:rPr>
              <a:t> Use Bayesian sensitivity analysis to investigate how different assumptions about asset return distributions impact the allocation of investments in a portfolio.</a:t>
            </a:r>
          </a:p>
          <a:p>
            <a:pPr marL="0" indent="0">
              <a:buNone/>
            </a:pPr>
            <a:endParaRPr lang="en-IN" dirty="0"/>
          </a:p>
        </p:txBody>
      </p:sp>
    </p:spTree>
    <p:extLst>
      <p:ext uri="{BB962C8B-B14F-4D97-AF65-F5344CB8AC3E}">
        <p14:creationId xmlns:p14="http://schemas.microsoft.com/office/powerpoint/2010/main" val="405636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7DE0-C9B6-FB8C-963B-6F55C002950A}"/>
              </a:ext>
            </a:extLst>
          </p:cNvPr>
          <p:cNvSpPr>
            <a:spLocks noGrp="1"/>
          </p:cNvSpPr>
          <p:nvPr>
            <p:ph type="title"/>
          </p:nvPr>
        </p:nvSpPr>
        <p:spPr/>
        <p:txBody>
          <a:bodyPr/>
          <a:lstStyle/>
          <a:p>
            <a:r>
              <a:rPr lang="en-US" dirty="0"/>
              <a:t>Model Comparison</a:t>
            </a:r>
            <a:endParaRPr lang="en-IN" dirty="0"/>
          </a:p>
        </p:txBody>
      </p:sp>
      <p:sp>
        <p:nvSpPr>
          <p:cNvPr id="3" name="Content Placeholder 2">
            <a:extLst>
              <a:ext uri="{FF2B5EF4-FFF2-40B4-BE49-F238E27FC236}">
                <a16:creationId xmlns:a16="http://schemas.microsoft.com/office/drawing/2014/main" id="{91392DC9-C484-28A9-E563-62D9D0180A5A}"/>
              </a:ext>
            </a:extLst>
          </p:cNvPr>
          <p:cNvSpPr>
            <a:spLocks noGrp="1"/>
          </p:cNvSpPr>
          <p:nvPr>
            <p:ph idx="1"/>
          </p:nvPr>
        </p:nvSpPr>
        <p:spPr/>
        <p:txBody>
          <a:bodyPr>
            <a:normAutofit fontScale="85000" lnSpcReduction="10000"/>
          </a:bodyPr>
          <a:lstStyle/>
          <a:p>
            <a:pPr algn="just"/>
            <a:r>
              <a:rPr lang="en-US" b="0" i="0" dirty="0">
                <a:solidFill>
                  <a:srgbClr val="374151"/>
                </a:solidFill>
                <a:effectLst/>
                <a:latin typeface="Söhne"/>
              </a:rPr>
              <a:t>In Bayesian statistics, model comparison involves evaluating the relative performance of different statistical models in explaining observed data. </a:t>
            </a:r>
          </a:p>
          <a:p>
            <a:pPr algn="just"/>
            <a:r>
              <a:rPr lang="en-US" b="0" i="0" dirty="0">
                <a:solidFill>
                  <a:srgbClr val="374151"/>
                </a:solidFill>
                <a:effectLst/>
                <a:latin typeface="Söhne"/>
              </a:rPr>
              <a:t>This is typically done by comparing the posterior probabilities of these models given the data. </a:t>
            </a:r>
          </a:p>
          <a:p>
            <a:pPr algn="just"/>
            <a:r>
              <a:rPr lang="en-US" b="0" i="0" dirty="0">
                <a:solidFill>
                  <a:srgbClr val="374151"/>
                </a:solidFill>
                <a:effectLst/>
                <a:latin typeface="Söhne"/>
              </a:rPr>
              <a:t>Here are some key points about model comparison in Bayesian statistics:</a:t>
            </a:r>
          </a:p>
          <a:p>
            <a:pPr marL="514350" indent="-514350" algn="just">
              <a:buFont typeface="+mj-lt"/>
              <a:buAutoNum type="arabicPeriod"/>
            </a:pPr>
            <a:r>
              <a:rPr lang="en-US" dirty="0" err="1">
                <a:solidFill>
                  <a:srgbClr val="374151"/>
                </a:solidFill>
                <a:latin typeface="Söhne"/>
              </a:rPr>
              <a:t>Baye’s</a:t>
            </a:r>
            <a:r>
              <a:rPr lang="en-US" dirty="0">
                <a:solidFill>
                  <a:srgbClr val="374151"/>
                </a:solidFill>
                <a:latin typeface="Söhne"/>
              </a:rPr>
              <a:t> Theorem</a:t>
            </a:r>
          </a:p>
          <a:p>
            <a:pPr marL="514350" indent="-514350" algn="just">
              <a:buFont typeface="+mj-lt"/>
              <a:buAutoNum type="arabicPeriod"/>
            </a:pPr>
            <a:r>
              <a:rPr lang="en-US" dirty="0" err="1">
                <a:solidFill>
                  <a:srgbClr val="374151"/>
                </a:solidFill>
                <a:latin typeface="Söhne"/>
              </a:rPr>
              <a:t>Baye’s</a:t>
            </a:r>
            <a:r>
              <a:rPr lang="en-US" dirty="0">
                <a:solidFill>
                  <a:srgbClr val="374151"/>
                </a:solidFill>
                <a:latin typeface="Söhne"/>
              </a:rPr>
              <a:t> Factor</a:t>
            </a:r>
          </a:p>
          <a:p>
            <a:pPr marL="514350" indent="-514350" algn="just">
              <a:buFont typeface="+mj-lt"/>
              <a:buAutoNum type="arabicPeriod"/>
            </a:pPr>
            <a:r>
              <a:rPr lang="en-US" dirty="0">
                <a:solidFill>
                  <a:srgbClr val="374151"/>
                </a:solidFill>
                <a:latin typeface="Söhne"/>
              </a:rPr>
              <a:t>Model selection Criteria</a:t>
            </a:r>
          </a:p>
          <a:p>
            <a:pPr marL="514350" indent="-514350" algn="just">
              <a:buFont typeface="+mj-lt"/>
              <a:buAutoNum type="arabicPeriod"/>
            </a:pPr>
            <a:r>
              <a:rPr lang="en-US" dirty="0">
                <a:solidFill>
                  <a:srgbClr val="374151"/>
                </a:solidFill>
                <a:latin typeface="Söhne"/>
              </a:rPr>
              <a:t>Model Averaging</a:t>
            </a:r>
          </a:p>
          <a:p>
            <a:pPr marL="514350" indent="-514350" algn="just">
              <a:buFont typeface="+mj-lt"/>
              <a:buAutoNum type="arabicPeriod"/>
            </a:pPr>
            <a:r>
              <a:rPr lang="en-US" dirty="0">
                <a:solidFill>
                  <a:srgbClr val="374151"/>
                </a:solidFill>
                <a:latin typeface="Söhne"/>
              </a:rPr>
              <a:t>Prior Sensitivity</a:t>
            </a:r>
          </a:p>
          <a:p>
            <a:pPr marL="514350" indent="-514350" algn="just">
              <a:buFont typeface="+mj-lt"/>
              <a:buAutoNum type="arabicPeriod"/>
            </a:pPr>
            <a:r>
              <a:rPr lang="en-US" dirty="0">
                <a:solidFill>
                  <a:srgbClr val="374151"/>
                </a:solidFill>
                <a:latin typeface="Söhne"/>
              </a:rPr>
              <a:t>Computational Methods</a:t>
            </a:r>
            <a:endParaRPr lang="en-IN" dirty="0"/>
          </a:p>
        </p:txBody>
      </p:sp>
    </p:spTree>
    <p:extLst>
      <p:ext uri="{BB962C8B-B14F-4D97-AF65-F5344CB8AC3E}">
        <p14:creationId xmlns:p14="http://schemas.microsoft.com/office/powerpoint/2010/main" val="2446506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180B-C42D-7230-263D-4164DA48C233}"/>
              </a:ext>
            </a:extLst>
          </p:cNvPr>
          <p:cNvSpPr>
            <a:spLocks noGrp="1"/>
          </p:cNvSpPr>
          <p:nvPr>
            <p:ph type="title"/>
          </p:nvPr>
        </p:nvSpPr>
        <p:spPr/>
        <p:txBody>
          <a:bodyPr/>
          <a:lstStyle/>
          <a:p>
            <a:r>
              <a:rPr lang="en-US" dirty="0" err="1"/>
              <a:t>Baye’s</a:t>
            </a:r>
            <a:r>
              <a:rPr lang="en-US" dirty="0"/>
              <a:t> Theorem</a:t>
            </a:r>
            <a:endParaRPr lang="en-IN" dirty="0"/>
          </a:p>
        </p:txBody>
      </p:sp>
      <p:sp>
        <p:nvSpPr>
          <p:cNvPr id="3" name="Content Placeholder 2">
            <a:extLst>
              <a:ext uri="{FF2B5EF4-FFF2-40B4-BE49-F238E27FC236}">
                <a16:creationId xmlns:a16="http://schemas.microsoft.com/office/drawing/2014/main" id="{A54E8442-EBE3-E244-8E2F-D0156BCDD0D9}"/>
              </a:ext>
            </a:extLst>
          </p:cNvPr>
          <p:cNvSpPr>
            <a:spLocks noGrp="1"/>
          </p:cNvSpPr>
          <p:nvPr>
            <p:ph idx="1"/>
          </p:nvPr>
        </p:nvSpPr>
        <p:spPr/>
        <p:txBody>
          <a:bodyPr/>
          <a:lstStyle/>
          <a:p>
            <a:pPr algn="just"/>
            <a:r>
              <a:rPr lang="en-US" b="0" i="0" dirty="0">
                <a:solidFill>
                  <a:srgbClr val="374151"/>
                </a:solidFill>
                <a:effectLst/>
                <a:latin typeface="Söhne"/>
              </a:rPr>
              <a:t>Model comparison in Bayesian statistics relies on Bayes' theorem, which relates the posterior probability of a model (given the data) to the prior probability of the model and the likelihood of the data given the model. Mathematically, it can be expressed as:</a:t>
            </a:r>
          </a:p>
          <a:p>
            <a:pPr marL="0" indent="0" algn="just">
              <a:buNone/>
            </a:pPr>
            <a:endParaRPr lang="en-IN" dirty="0"/>
          </a:p>
        </p:txBody>
      </p:sp>
      <p:pic>
        <p:nvPicPr>
          <p:cNvPr id="5" name="Picture 4">
            <a:extLst>
              <a:ext uri="{FF2B5EF4-FFF2-40B4-BE49-F238E27FC236}">
                <a16:creationId xmlns:a16="http://schemas.microsoft.com/office/drawing/2014/main" id="{6CC48D00-518B-EF55-92A6-EAEEBA22F737}"/>
              </a:ext>
            </a:extLst>
          </p:cNvPr>
          <p:cNvPicPr>
            <a:picLocks noChangeAspect="1"/>
          </p:cNvPicPr>
          <p:nvPr/>
        </p:nvPicPr>
        <p:blipFill>
          <a:blip r:embed="rId2"/>
          <a:stretch>
            <a:fillRect/>
          </a:stretch>
        </p:blipFill>
        <p:spPr>
          <a:xfrm>
            <a:off x="1650663" y="3843254"/>
            <a:ext cx="7029450" cy="2105025"/>
          </a:xfrm>
          <a:prstGeom prst="rect">
            <a:avLst/>
          </a:prstGeom>
        </p:spPr>
      </p:pic>
    </p:spTree>
    <p:extLst>
      <p:ext uri="{BB962C8B-B14F-4D97-AF65-F5344CB8AC3E}">
        <p14:creationId xmlns:p14="http://schemas.microsoft.com/office/powerpoint/2010/main" val="3931849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681A8-A276-99BA-3FED-E6CF6B0F93BB}"/>
              </a:ext>
            </a:extLst>
          </p:cNvPr>
          <p:cNvSpPr>
            <a:spLocks noGrp="1"/>
          </p:cNvSpPr>
          <p:nvPr>
            <p:ph type="title"/>
          </p:nvPr>
        </p:nvSpPr>
        <p:spPr/>
        <p:txBody>
          <a:bodyPr/>
          <a:lstStyle/>
          <a:p>
            <a:r>
              <a:rPr lang="en-US" dirty="0" err="1"/>
              <a:t>Baye’s</a:t>
            </a:r>
            <a:r>
              <a:rPr lang="en-US" dirty="0"/>
              <a:t> Factor</a:t>
            </a:r>
            <a:endParaRPr lang="en-IN" dirty="0"/>
          </a:p>
        </p:txBody>
      </p:sp>
      <p:sp>
        <p:nvSpPr>
          <p:cNvPr id="3" name="Content Placeholder 2">
            <a:extLst>
              <a:ext uri="{FF2B5EF4-FFF2-40B4-BE49-F238E27FC236}">
                <a16:creationId xmlns:a16="http://schemas.microsoft.com/office/drawing/2014/main" id="{C351F295-4A7D-6572-70BA-D467C0CD9F98}"/>
              </a:ext>
            </a:extLst>
          </p:cNvPr>
          <p:cNvSpPr>
            <a:spLocks noGrp="1"/>
          </p:cNvSpPr>
          <p:nvPr>
            <p:ph idx="1"/>
          </p:nvPr>
        </p:nvSpPr>
        <p:spPr/>
        <p:txBody>
          <a:bodyPr/>
          <a:lstStyle/>
          <a:p>
            <a:pPr algn="just"/>
            <a:r>
              <a:rPr lang="en-US" b="0" i="0" dirty="0">
                <a:solidFill>
                  <a:srgbClr val="374151"/>
                </a:solidFill>
                <a:effectLst/>
                <a:latin typeface="Söhne"/>
              </a:rPr>
              <a:t>The Bayes factor is a common measure used for model comparison. </a:t>
            </a:r>
          </a:p>
          <a:p>
            <a:pPr algn="just"/>
            <a:r>
              <a:rPr lang="en-US" b="0" i="0" dirty="0">
                <a:solidFill>
                  <a:srgbClr val="374151"/>
                </a:solidFill>
                <a:effectLst/>
                <a:latin typeface="Söhne"/>
              </a:rPr>
              <a:t>It quantifies the relative support in the data for one model over another. </a:t>
            </a:r>
          </a:p>
          <a:p>
            <a:pPr algn="just"/>
            <a:r>
              <a:rPr lang="en-US" b="0" i="0" dirty="0">
                <a:solidFill>
                  <a:srgbClr val="374151"/>
                </a:solidFill>
                <a:effectLst/>
                <a:latin typeface="Söhne"/>
              </a:rPr>
              <a:t>It can be calculated as the ratio of the marginal likelihoods of the two models:</a:t>
            </a:r>
          </a:p>
          <a:p>
            <a:pPr algn="just"/>
            <a:endParaRPr lang="en-US" dirty="0">
              <a:solidFill>
                <a:srgbClr val="374151"/>
              </a:solidFill>
              <a:latin typeface="Söhne"/>
            </a:endParaRPr>
          </a:p>
          <a:p>
            <a:pPr algn="just"/>
            <a:r>
              <a:rPr lang="en-US" b="0" i="0" dirty="0">
                <a:solidFill>
                  <a:srgbClr val="374151"/>
                </a:solidFill>
                <a:effectLst/>
                <a:latin typeface="Söhne"/>
              </a:rPr>
              <a:t>A Bayes factor greater than 1 indicates that model </a:t>
            </a:r>
            <a:r>
              <a:rPr lang="en-US" b="0" i="1" dirty="0">
                <a:solidFill>
                  <a:srgbClr val="374151"/>
                </a:solidFill>
                <a:effectLst/>
                <a:latin typeface="KaTeX_Math"/>
              </a:rPr>
              <a:t>M</a:t>
            </a:r>
            <a:r>
              <a:rPr lang="en-US" b="0" i="1" baseline="-25000" dirty="0">
                <a:solidFill>
                  <a:srgbClr val="374151"/>
                </a:solidFill>
                <a:effectLst/>
                <a:latin typeface="KaTeX_Math"/>
              </a:rPr>
              <a:t>i</a:t>
            </a:r>
            <a:r>
              <a:rPr lang="en-US" b="0" i="0" dirty="0">
                <a:solidFill>
                  <a:srgbClr val="374151"/>
                </a:solidFill>
                <a:effectLst/>
                <a:latin typeface="KaTeX_Main"/>
              </a:rPr>
              <a:t>​</a:t>
            </a:r>
            <a:r>
              <a:rPr lang="en-US" b="0" i="0" dirty="0">
                <a:solidFill>
                  <a:srgbClr val="374151"/>
                </a:solidFill>
                <a:effectLst/>
                <a:latin typeface="Söhne"/>
              </a:rPr>
              <a:t> is more supported by the data compared to model </a:t>
            </a:r>
            <a:r>
              <a:rPr lang="en-US" b="0" i="1" dirty="0" err="1">
                <a:solidFill>
                  <a:srgbClr val="374151"/>
                </a:solidFill>
                <a:effectLst/>
                <a:latin typeface="KaTeX_Math"/>
              </a:rPr>
              <a:t>M</a:t>
            </a:r>
            <a:r>
              <a:rPr lang="en-US" b="0" i="1" baseline="-25000" dirty="0" err="1">
                <a:solidFill>
                  <a:srgbClr val="374151"/>
                </a:solidFill>
                <a:effectLst/>
                <a:latin typeface="KaTeX_Math"/>
              </a:rPr>
              <a:t>j</a:t>
            </a:r>
            <a:r>
              <a:rPr lang="en-US" b="0" i="0" dirty="0">
                <a:solidFill>
                  <a:srgbClr val="374151"/>
                </a:solidFill>
                <a:effectLst/>
                <a:latin typeface="KaTeX_Main"/>
              </a:rPr>
              <a:t>​</a:t>
            </a:r>
            <a:r>
              <a:rPr lang="en-US" b="0" i="0" dirty="0">
                <a:solidFill>
                  <a:srgbClr val="374151"/>
                </a:solidFill>
                <a:effectLst/>
                <a:latin typeface="Söhne"/>
              </a:rPr>
              <a:t>.</a:t>
            </a:r>
            <a:endParaRPr lang="en-IN" dirty="0"/>
          </a:p>
        </p:txBody>
      </p:sp>
      <p:pic>
        <p:nvPicPr>
          <p:cNvPr id="5" name="Picture 4">
            <a:extLst>
              <a:ext uri="{FF2B5EF4-FFF2-40B4-BE49-F238E27FC236}">
                <a16:creationId xmlns:a16="http://schemas.microsoft.com/office/drawing/2014/main" id="{E742A11C-0E73-8C91-4F56-15AF3572EA22}"/>
              </a:ext>
            </a:extLst>
          </p:cNvPr>
          <p:cNvPicPr>
            <a:picLocks noChangeAspect="1"/>
          </p:cNvPicPr>
          <p:nvPr/>
        </p:nvPicPr>
        <p:blipFill>
          <a:blip r:embed="rId2"/>
          <a:stretch>
            <a:fillRect/>
          </a:stretch>
        </p:blipFill>
        <p:spPr>
          <a:xfrm>
            <a:off x="2829257" y="3875789"/>
            <a:ext cx="2328601" cy="685578"/>
          </a:xfrm>
          <a:prstGeom prst="rect">
            <a:avLst/>
          </a:prstGeom>
        </p:spPr>
      </p:pic>
    </p:spTree>
    <p:extLst>
      <p:ext uri="{BB962C8B-B14F-4D97-AF65-F5344CB8AC3E}">
        <p14:creationId xmlns:p14="http://schemas.microsoft.com/office/powerpoint/2010/main" val="3374582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9EB75-902D-B141-0A51-513BFA715FC9}"/>
              </a:ext>
            </a:extLst>
          </p:cNvPr>
          <p:cNvSpPr>
            <a:spLocks noGrp="1"/>
          </p:cNvSpPr>
          <p:nvPr>
            <p:ph type="title"/>
          </p:nvPr>
        </p:nvSpPr>
        <p:spPr/>
        <p:txBody>
          <a:bodyPr/>
          <a:lstStyle/>
          <a:p>
            <a:r>
              <a:rPr lang="en-IN" dirty="0"/>
              <a:t>Model Selection Criteria</a:t>
            </a:r>
          </a:p>
        </p:txBody>
      </p:sp>
      <p:sp>
        <p:nvSpPr>
          <p:cNvPr id="3" name="Content Placeholder 2">
            <a:extLst>
              <a:ext uri="{FF2B5EF4-FFF2-40B4-BE49-F238E27FC236}">
                <a16:creationId xmlns:a16="http://schemas.microsoft.com/office/drawing/2014/main" id="{D26A607D-E736-7720-3048-3A9DD5FFDF1B}"/>
              </a:ext>
            </a:extLst>
          </p:cNvPr>
          <p:cNvSpPr>
            <a:spLocks noGrp="1"/>
          </p:cNvSpPr>
          <p:nvPr>
            <p:ph idx="1"/>
          </p:nvPr>
        </p:nvSpPr>
        <p:spPr/>
        <p:txBody>
          <a:bodyPr/>
          <a:lstStyle/>
          <a:p>
            <a:pPr algn="just"/>
            <a:r>
              <a:rPr lang="en-US" b="0" i="0" dirty="0">
                <a:solidFill>
                  <a:srgbClr val="374151"/>
                </a:solidFill>
                <a:effectLst/>
                <a:latin typeface="Söhne"/>
              </a:rPr>
              <a:t>Bayesian model comparison often involves comparing different models based on information criteria like the Bayesian Information Criterion (BIC) and the Deviance Information Criterion (DIC). </a:t>
            </a:r>
          </a:p>
          <a:p>
            <a:pPr algn="just"/>
            <a:r>
              <a:rPr lang="en-US" b="0" i="0" dirty="0">
                <a:solidFill>
                  <a:srgbClr val="374151"/>
                </a:solidFill>
                <a:effectLst/>
                <a:latin typeface="Söhne"/>
              </a:rPr>
              <a:t>These criteria balance the goodness of fit and model complexity, providing a quantitative way to assess which model is more suitable for the data.</a:t>
            </a:r>
            <a:endParaRPr lang="en-IN" dirty="0"/>
          </a:p>
        </p:txBody>
      </p:sp>
    </p:spTree>
    <p:extLst>
      <p:ext uri="{BB962C8B-B14F-4D97-AF65-F5344CB8AC3E}">
        <p14:creationId xmlns:p14="http://schemas.microsoft.com/office/powerpoint/2010/main" val="92340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AF88A-0222-2907-3322-CB8A8E1095D8}"/>
              </a:ext>
            </a:extLst>
          </p:cNvPr>
          <p:cNvSpPr>
            <a:spLocks noGrp="1"/>
          </p:cNvSpPr>
          <p:nvPr>
            <p:ph type="title"/>
          </p:nvPr>
        </p:nvSpPr>
        <p:spPr/>
        <p:txBody>
          <a:bodyPr/>
          <a:lstStyle/>
          <a:p>
            <a:r>
              <a:rPr lang="en-US" dirty="0"/>
              <a:t>Model Averaging</a:t>
            </a:r>
            <a:endParaRPr lang="en-IN" dirty="0"/>
          </a:p>
        </p:txBody>
      </p:sp>
      <p:sp>
        <p:nvSpPr>
          <p:cNvPr id="3" name="Content Placeholder 2">
            <a:extLst>
              <a:ext uri="{FF2B5EF4-FFF2-40B4-BE49-F238E27FC236}">
                <a16:creationId xmlns:a16="http://schemas.microsoft.com/office/drawing/2014/main" id="{63C8A49E-EAE1-F7B5-E231-48B5F42B7F90}"/>
              </a:ext>
            </a:extLst>
          </p:cNvPr>
          <p:cNvSpPr>
            <a:spLocks noGrp="1"/>
          </p:cNvSpPr>
          <p:nvPr>
            <p:ph idx="1"/>
          </p:nvPr>
        </p:nvSpPr>
        <p:spPr/>
        <p:txBody>
          <a:bodyPr/>
          <a:lstStyle/>
          <a:p>
            <a:pPr algn="just"/>
            <a:r>
              <a:rPr lang="en-US" b="0" i="0" dirty="0">
                <a:solidFill>
                  <a:srgbClr val="374151"/>
                </a:solidFill>
                <a:effectLst/>
                <a:latin typeface="Söhne"/>
              </a:rPr>
              <a:t>Instead of selecting a single model, Bayesian model comparison can also involve model averaging. </a:t>
            </a:r>
          </a:p>
          <a:p>
            <a:pPr algn="just"/>
            <a:r>
              <a:rPr lang="en-US" b="0" i="0" dirty="0">
                <a:solidFill>
                  <a:srgbClr val="374151"/>
                </a:solidFill>
                <a:effectLst/>
                <a:latin typeface="Söhne"/>
              </a:rPr>
              <a:t>This means combining information from multiple models based on their posterior probabilities to make predictions or inference.</a:t>
            </a:r>
            <a:endParaRPr lang="en-IN" dirty="0"/>
          </a:p>
        </p:txBody>
      </p:sp>
    </p:spTree>
    <p:extLst>
      <p:ext uri="{BB962C8B-B14F-4D97-AF65-F5344CB8AC3E}">
        <p14:creationId xmlns:p14="http://schemas.microsoft.com/office/powerpoint/2010/main" val="286216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4D8D-C512-FF61-9779-3DB291B84652}"/>
              </a:ext>
            </a:extLst>
          </p:cNvPr>
          <p:cNvSpPr>
            <a:spLocks noGrp="1"/>
          </p:cNvSpPr>
          <p:nvPr>
            <p:ph type="title"/>
          </p:nvPr>
        </p:nvSpPr>
        <p:spPr/>
        <p:txBody>
          <a:bodyPr/>
          <a:lstStyle/>
          <a:p>
            <a:r>
              <a:rPr lang="en-US" dirty="0"/>
              <a:t>Prior Sensitivity</a:t>
            </a:r>
            <a:endParaRPr lang="en-IN" dirty="0"/>
          </a:p>
        </p:txBody>
      </p:sp>
      <p:sp>
        <p:nvSpPr>
          <p:cNvPr id="3" name="Content Placeholder 2">
            <a:extLst>
              <a:ext uri="{FF2B5EF4-FFF2-40B4-BE49-F238E27FC236}">
                <a16:creationId xmlns:a16="http://schemas.microsoft.com/office/drawing/2014/main" id="{8A9F757F-B83A-EE59-5BF7-42095B6CD82D}"/>
              </a:ext>
            </a:extLst>
          </p:cNvPr>
          <p:cNvSpPr>
            <a:spLocks noGrp="1"/>
          </p:cNvSpPr>
          <p:nvPr>
            <p:ph idx="1"/>
          </p:nvPr>
        </p:nvSpPr>
        <p:spPr/>
        <p:txBody>
          <a:bodyPr/>
          <a:lstStyle/>
          <a:p>
            <a:pPr algn="just"/>
            <a:r>
              <a:rPr lang="en-US" b="0" i="0" dirty="0">
                <a:solidFill>
                  <a:srgbClr val="374151"/>
                </a:solidFill>
                <a:effectLst/>
                <a:latin typeface="Söhne"/>
              </a:rPr>
              <a:t>The choice of prior distributions for model parameters can impact model comparison results. </a:t>
            </a:r>
          </a:p>
          <a:p>
            <a:pPr algn="just"/>
            <a:r>
              <a:rPr lang="en-US" b="0" i="0" dirty="0">
                <a:solidFill>
                  <a:srgbClr val="374151"/>
                </a:solidFill>
                <a:effectLst/>
                <a:latin typeface="Söhne"/>
              </a:rPr>
              <a:t>Sensitivity analysis, which involves assessing how different priors influence the outcomes, is a crucial aspect of Bayesian model comparison.</a:t>
            </a:r>
            <a:endParaRPr lang="en-IN" dirty="0"/>
          </a:p>
        </p:txBody>
      </p:sp>
    </p:spTree>
    <p:extLst>
      <p:ext uri="{BB962C8B-B14F-4D97-AF65-F5344CB8AC3E}">
        <p14:creationId xmlns:p14="http://schemas.microsoft.com/office/powerpoint/2010/main" val="342112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14DFA-8EE6-06C4-3E7C-168E6B21F98F}"/>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4E75339-12A0-B5AB-5924-925BC058D79C}"/>
              </a:ext>
            </a:extLst>
          </p:cNvPr>
          <p:cNvSpPr>
            <a:spLocks noGrp="1"/>
          </p:cNvSpPr>
          <p:nvPr>
            <p:ph idx="1"/>
          </p:nvPr>
        </p:nvSpPr>
        <p:spPr/>
        <p:txBody>
          <a:bodyPr/>
          <a:lstStyle/>
          <a:p>
            <a:pPr algn="just"/>
            <a:r>
              <a:rPr lang="en-US" dirty="0"/>
              <a:t>Bayesian hierarchical modeling is a statistical model written in </a:t>
            </a:r>
            <a:r>
              <a:rPr lang="en-US" dirty="0">
                <a:solidFill>
                  <a:srgbClr val="FF0000"/>
                </a:solidFill>
              </a:rPr>
              <a:t>multiple levels (hierarchical form) </a:t>
            </a:r>
            <a:r>
              <a:rPr lang="en-US" dirty="0"/>
              <a:t>that estimates the parameters of the </a:t>
            </a:r>
            <a:r>
              <a:rPr lang="en-US" dirty="0">
                <a:solidFill>
                  <a:srgbClr val="0070C0"/>
                </a:solidFill>
              </a:rPr>
              <a:t>posterior distribution </a:t>
            </a:r>
            <a:r>
              <a:rPr lang="en-US" dirty="0"/>
              <a:t>using the </a:t>
            </a:r>
            <a:r>
              <a:rPr lang="en-US" dirty="0">
                <a:solidFill>
                  <a:srgbClr val="00B050"/>
                </a:solidFill>
              </a:rPr>
              <a:t>Bayesian method</a:t>
            </a:r>
            <a:r>
              <a:rPr lang="en-US" dirty="0"/>
              <a:t>. </a:t>
            </a:r>
          </a:p>
          <a:p>
            <a:pPr algn="just"/>
            <a:r>
              <a:rPr lang="en-US" dirty="0"/>
              <a:t>The sub-models combine to form the hierarchical model, and </a:t>
            </a:r>
            <a:r>
              <a:rPr lang="en-US" dirty="0">
                <a:solidFill>
                  <a:srgbClr val="7030A0"/>
                </a:solidFill>
              </a:rPr>
              <a:t>Bayes' theorem</a:t>
            </a:r>
            <a:r>
              <a:rPr lang="en-US" dirty="0"/>
              <a:t> is used to integrate them with the observed data and account for all </a:t>
            </a:r>
            <a:r>
              <a:rPr lang="en-US" dirty="0">
                <a:solidFill>
                  <a:schemeClr val="accent2">
                    <a:lumMod val="75000"/>
                  </a:schemeClr>
                </a:solidFill>
              </a:rPr>
              <a:t>the uncertainty </a:t>
            </a:r>
            <a:r>
              <a:rPr lang="en-US" dirty="0"/>
              <a:t>that is present. </a:t>
            </a:r>
          </a:p>
          <a:p>
            <a:pPr algn="just"/>
            <a:r>
              <a:rPr lang="en-US" dirty="0"/>
              <a:t>The result of this integration is the posterior distribution, also known as the </a:t>
            </a:r>
            <a:r>
              <a:rPr lang="en-US" dirty="0">
                <a:solidFill>
                  <a:srgbClr val="00B0F0"/>
                </a:solidFill>
              </a:rPr>
              <a:t>updated probability estimate</a:t>
            </a:r>
            <a:r>
              <a:rPr lang="en-US" dirty="0"/>
              <a:t>, as additional evidence on the </a:t>
            </a:r>
            <a:r>
              <a:rPr lang="en-US" dirty="0">
                <a:solidFill>
                  <a:schemeClr val="accent4">
                    <a:lumMod val="75000"/>
                  </a:schemeClr>
                </a:solidFill>
              </a:rPr>
              <a:t>prior distribution </a:t>
            </a:r>
            <a:r>
              <a:rPr lang="en-US" dirty="0"/>
              <a:t>is acquired.</a:t>
            </a:r>
            <a:endParaRPr lang="en-IN" dirty="0"/>
          </a:p>
        </p:txBody>
      </p:sp>
    </p:spTree>
    <p:extLst>
      <p:ext uri="{BB962C8B-B14F-4D97-AF65-F5344CB8AC3E}">
        <p14:creationId xmlns:p14="http://schemas.microsoft.com/office/powerpoint/2010/main" val="3033580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9255B-7B07-85C1-EA39-7563E7F6E053}"/>
              </a:ext>
            </a:extLst>
          </p:cNvPr>
          <p:cNvSpPr>
            <a:spLocks noGrp="1"/>
          </p:cNvSpPr>
          <p:nvPr>
            <p:ph type="title"/>
          </p:nvPr>
        </p:nvSpPr>
        <p:spPr/>
        <p:txBody>
          <a:bodyPr/>
          <a:lstStyle/>
          <a:p>
            <a:r>
              <a:rPr lang="en-US" dirty="0"/>
              <a:t>Computational Methods</a:t>
            </a:r>
            <a:endParaRPr lang="en-IN" dirty="0"/>
          </a:p>
        </p:txBody>
      </p:sp>
      <p:sp>
        <p:nvSpPr>
          <p:cNvPr id="3" name="Content Placeholder 2">
            <a:extLst>
              <a:ext uri="{FF2B5EF4-FFF2-40B4-BE49-F238E27FC236}">
                <a16:creationId xmlns:a16="http://schemas.microsoft.com/office/drawing/2014/main" id="{ABAA521E-3D7D-F509-F13F-A218DBE2A10B}"/>
              </a:ext>
            </a:extLst>
          </p:cNvPr>
          <p:cNvSpPr>
            <a:spLocks noGrp="1"/>
          </p:cNvSpPr>
          <p:nvPr>
            <p:ph idx="1"/>
          </p:nvPr>
        </p:nvSpPr>
        <p:spPr/>
        <p:txBody>
          <a:bodyPr/>
          <a:lstStyle/>
          <a:p>
            <a:pPr algn="just"/>
            <a:r>
              <a:rPr lang="en-IN" b="0" i="0" dirty="0">
                <a:solidFill>
                  <a:srgbClr val="374151"/>
                </a:solidFill>
                <a:effectLst/>
                <a:latin typeface="Söhne"/>
              </a:rPr>
              <a:t>Bayesian model comparison often requires complex calculations, especially for estimating marginal likelihoods. </a:t>
            </a:r>
          </a:p>
          <a:p>
            <a:pPr algn="just"/>
            <a:r>
              <a:rPr lang="en-IN" b="0" i="0" dirty="0">
                <a:solidFill>
                  <a:srgbClr val="374151"/>
                </a:solidFill>
                <a:effectLst/>
                <a:latin typeface="Söhne"/>
              </a:rPr>
              <a:t>Markov Chain Monte Carlo (MCMC) and other Bayesian computational techniques are commonly used to perform these calculations.</a:t>
            </a:r>
            <a:endParaRPr lang="en-IN" dirty="0"/>
          </a:p>
        </p:txBody>
      </p:sp>
    </p:spTree>
    <p:extLst>
      <p:ext uri="{BB962C8B-B14F-4D97-AF65-F5344CB8AC3E}">
        <p14:creationId xmlns:p14="http://schemas.microsoft.com/office/powerpoint/2010/main" val="2045553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45399-1C14-8B05-372E-A4E01CC6D717}"/>
              </a:ext>
            </a:extLst>
          </p:cNvPr>
          <p:cNvSpPr>
            <a:spLocks noGrp="1"/>
          </p:cNvSpPr>
          <p:nvPr>
            <p:ph type="title"/>
          </p:nvPr>
        </p:nvSpPr>
        <p:spPr/>
        <p:txBody>
          <a:bodyPr/>
          <a:lstStyle/>
          <a:p>
            <a:r>
              <a:rPr lang="en-US" dirty="0"/>
              <a:t>Comparison of Hypotheses</a:t>
            </a:r>
            <a:endParaRPr lang="en-IN" dirty="0"/>
          </a:p>
        </p:txBody>
      </p:sp>
      <p:sp>
        <p:nvSpPr>
          <p:cNvPr id="3" name="Content Placeholder 2">
            <a:extLst>
              <a:ext uri="{FF2B5EF4-FFF2-40B4-BE49-F238E27FC236}">
                <a16:creationId xmlns:a16="http://schemas.microsoft.com/office/drawing/2014/main" id="{FD235AF8-0E67-74F1-EE44-084D80624AD3}"/>
              </a:ext>
            </a:extLst>
          </p:cNvPr>
          <p:cNvSpPr>
            <a:spLocks noGrp="1"/>
          </p:cNvSpPr>
          <p:nvPr>
            <p:ph idx="1"/>
          </p:nvPr>
        </p:nvSpPr>
        <p:spPr>
          <a:xfrm>
            <a:off x="838200" y="1275907"/>
            <a:ext cx="10515600" cy="5411972"/>
          </a:xfrm>
        </p:spPr>
        <p:txBody>
          <a:bodyPr>
            <a:noAutofit/>
          </a:bodyPr>
          <a:lstStyle/>
          <a:p>
            <a:pPr algn="just"/>
            <a:r>
              <a:rPr lang="en-US" sz="1600" b="0" i="0" dirty="0">
                <a:solidFill>
                  <a:srgbClr val="24292F"/>
                </a:solidFill>
                <a:effectLst/>
                <a:latin typeface="Times New Roman" panose="02020603050405020304" pitchFamily="18" charset="0"/>
                <a:cs typeface="Times New Roman" panose="02020603050405020304" pitchFamily="18" charset="0"/>
              </a:rPr>
              <a:t>Hypotheses are statements or educated guesses that researchers make before conducting experiments or studies. </a:t>
            </a:r>
          </a:p>
          <a:p>
            <a:pPr algn="just"/>
            <a:r>
              <a:rPr lang="en-US" sz="1600" b="0" i="0" dirty="0">
                <a:solidFill>
                  <a:srgbClr val="24292F"/>
                </a:solidFill>
                <a:effectLst/>
                <a:latin typeface="Times New Roman" panose="02020603050405020304" pitchFamily="18" charset="0"/>
                <a:cs typeface="Times New Roman" panose="02020603050405020304" pitchFamily="18" charset="0"/>
              </a:rPr>
              <a:t>Comparing hypotheses typically involves evaluating their similarities and differences. </a:t>
            </a:r>
          </a:p>
          <a:p>
            <a:pPr algn="just"/>
            <a:r>
              <a:rPr lang="en-US" sz="1600" b="0" i="0" dirty="0">
                <a:solidFill>
                  <a:srgbClr val="24292F"/>
                </a:solidFill>
                <a:effectLst/>
                <a:latin typeface="Times New Roman" panose="02020603050405020304" pitchFamily="18" charset="0"/>
                <a:cs typeface="Times New Roman" panose="02020603050405020304" pitchFamily="18" charset="0"/>
              </a:rPr>
              <a:t>Here are some examples to help you understand how hypotheses can be compared:</a:t>
            </a:r>
          </a:p>
          <a:p>
            <a:pPr algn="l">
              <a:buFont typeface="+mj-lt"/>
              <a:buAutoNum type="arabicPeriod"/>
            </a:pPr>
            <a:r>
              <a:rPr lang="en-US" sz="1600" b="1" i="0" dirty="0">
                <a:solidFill>
                  <a:srgbClr val="24292F"/>
                </a:solidFill>
                <a:effectLst/>
                <a:latin typeface="Times New Roman" panose="02020603050405020304" pitchFamily="18" charset="0"/>
                <a:cs typeface="Times New Roman" panose="02020603050405020304" pitchFamily="18" charset="0"/>
              </a:rPr>
              <a:t>Null vs. Alternative Hypothesis:</a:t>
            </a:r>
            <a:endParaRPr lang="en-US" sz="1600" b="0" i="0" dirty="0">
              <a:solidFill>
                <a:srgbClr val="24292F"/>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1" i="0" dirty="0">
                <a:solidFill>
                  <a:srgbClr val="24292F"/>
                </a:solidFill>
                <a:effectLst/>
                <a:latin typeface="Times New Roman" panose="02020603050405020304" pitchFamily="18" charset="0"/>
                <a:cs typeface="Times New Roman" panose="02020603050405020304" pitchFamily="18" charset="0"/>
              </a:rPr>
              <a:t>Null Hypothesis (H0):</a:t>
            </a:r>
            <a:r>
              <a:rPr lang="en-US" sz="1600" b="0" i="0" dirty="0">
                <a:solidFill>
                  <a:srgbClr val="24292F"/>
                </a:solidFill>
                <a:effectLst/>
                <a:latin typeface="Times New Roman" panose="02020603050405020304" pitchFamily="18" charset="0"/>
                <a:cs typeface="Times New Roman" panose="02020603050405020304" pitchFamily="18" charset="0"/>
              </a:rPr>
              <a:t> There is no significant difference between Group A and Group B in terms of their test scores.</a:t>
            </a:r>
          </a:p>
          <a:p>
            <a:pPr marL="742950" lvl="1" indent="-285750" algn="l">
              <a:buFont typeface="+mj-lt"/>
              <a:buAutoNum type="arabicPeriod"/>
            </a:pPr>
            <a:r>
              <a:rPr lang="en-US" sz="1600" b="1" i="0" dirty="0">
                <a:solidFill>
                  <a:srgbClr val="24292F"/>
                </a:solidFill>
                <a:effectLst/>
                <a:latin typeface="Times New Roman" panose="02020603050405020304" pitchFamily="18" charset="0"/>
                <a:cs typeface="Times New Roman" panose="02020603050405020304" pitchFamily="18" charset="0"/>
              </a:rPr>
              <a:t>Alternative Hypothesis (H1):</a:t>
            </a:r>
            <a:r>
              <a:rPr lang="en-US" sz="1600" b="0" i="0" dirty="0">
                <a:solidFill>
                  <a:srgbClr val="24292F"/>
                </a:solidFill>
                <a:effectLst/>
                <a:latin typeface="Times New Roman" panose="02020603050405020304" pitchFamily="18" charset="0"/>
                <a:cs typeface="Times New Roman" panose="02020603050405020304" pitchFamily="18" charset="0"/>
              </a:rPr>
              <a:t> There is a significant difference between Group A and Group B in terms of their test scores.</a:t>
            </a:r>
          </a:p>
          <a:p>
            <a:pPr marL="457200" lvl="1" indent="0" algn="l">
              <a:buNone/>
            </a:pPr>
            <a:r>
              <a:rPr lang="en-US" sz="1600" b="0" i="0" dirty="0">
                <a:solidFill>
                  <a:srgbClr val="24292F"/>
                </a:solidFill>
                <a:effectLst/>
                <a:latin typeface="Times New Roman" panose="02020603050405020304" pitchFamily="18" charset="0"/>
                <a:cs typeface="Times New Roman" panose="02020603050405020304" pitchFamily="18" charset="0"/>
              </a:rPr>
              <a:t>This is a common comparison in statistical hypothesis testing.</a:t>
            </a:r>
          </a:p>
          <a:p>
            <a:pPr algn="l">
              <a:buFont typeface="+mj-lt"/>
              <a:buAutoNum type="arabicPeriod"/>
            </a:pPr>
            <a:r>
              <a:rPr lang="en-US" sz="1600" b="1" i="0" dirty="0">
                <a:solidFill>
                  <a:srgbClr val="24292F"/>
                </a:solidFill>
                <a:effectLst/>
                <a:latin typeface="Times New Roman" panose="02020603050405020304" pitchFamily="18" charset="0"/>
                <a:cs typeface="Times New Roman" panose="02020603050405020304" pitchFamily="18" charset="0"/>
              </a:rPr>
              <a:t>Directional vs. Non-Directional Hypotheses:</a:t>
            </a:r>
            <a:endParaRPr lang="en-US" sz="1600" b="0" i="0" dirty="0">
              <a:solidFill>
                <a:srgbClr val="24292F"/>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r>
              <a:rPr lang="en-US" sz="1600" b="1" i="0" dirty="0">
                <a:solidFill>
                  <a:srgbClr val="24292F"/>
                </a:solidFill>
                <a:effectLst/>
                <a:latin typeface="Times New Roman" panose="02020603050405020304" pitchFamily="18" charset="0"/>
                <a:cs typeface="Times New Roman" panose="02020603050405020304" pitchFamily="18" charset="0"/>
              </a:rPr>
              <a:t>Directional Hypothesis:</a:t>
            </a:r>
            <a:r>
              <a:rPr lang="en-US" sz="1600" b="0" i="0" dirty="0">
                <a:solidFill>
                  <a:srgbClr val="24292F"/>
                </a:solidFill>
                <a:effectLst/>
                <a:latin typeface="Times New Roman" panose="02020603050405020304" pitchFamily="18" charset="0"/>
                <a:cs typeface="Times New Roman" panose="02020603050405020304" pitchFamily="18" charset="0"/>
              </a:rPr>
              <a:t> The new drug will improve patient recovery time compared to the current treatment.</a:t>
            </a:r>
          </a:p>
          <a:p>
            <a:pPr marL="742950" lvl="1" indent="-285750" algn="l">
              <a:buFont typeface="+mj-lt"/>
              <a:buAutoNum type="arabicPeriod"/>
            </a:pPr>
            <a:r>
              <a:rPr lang="en-US" sz="1600" b="1" i="0" dirty="0">
                <a:solidFill>
                  <a:srgbClr val="24292F"/>
                </a:solidFill>
                <a:effectLst/>
                <a:latin typeface="Times New Roman" panose="02020603050405020304" pitchFamily="18" charset="0"/>
                <a:cs typeface="Times New Roman" panose="02020603050405020304" pitchFamily="18" charset="0"/>
              </a:rPr>
              <a:t>Non-Directional Hypothesis:</a:t>
            </a:r>
            <a:r>
              <a:rPr lang="en-US" sz="1600" b="0" i="0" dirty="0">
                <a:solidFill>
                  <a:srgbClr val="24292F"/>
                </a:solidFill>
                <a:effectLst/>
                <a:latin typeface="Times New Roman" panose="02020603050405020304" pitchFamily="18" charset="0"/>
                <a:cs typeface="Times New Roman" panose="02020603050405020304" pitchFamily="18" charset="0"/>
              </a:rPr>
              <a:t> There will be a difference in patient recovery time between the new drug and the current treatment.</a:t>
            </a:r>
          </a:p>
          <a:p>
            <a:pPr marL="457200" lvl="1" indent="0" algn="l">
              <a:buNone/>
            </a:pPr>
            <a:r>
              <a:rPr lang="en-US" sz="1600" b="0" i="0" dirty="0">
                <a:solidFill>
                  <a:srgbClr val="24292F"/>
                </a:solidFill>
                <a:effectLst/>
                <a:latin typeface="Times New Roman" panose="02020603050405020304" pitchFamily="18" charset="0"/>
                <a:cs typeface="Times New Roman" panose="02020603050405020304" pitchFamily="18" charset="0"/>
              </a:rPr>
              <a:t>Directional hypotheses predict the direction of the effect (i.e., improvement or decline), while non-directional hypotheses only predict the presence of a difference.</a:t>
            </a:r>
          </a:p>
          <a:p>
            <a:pPr marL="0" indent="0" algn="l">
              <a:buNone/>
            </a:pPr>
            <a:r>
              <a:rPr lang="en-US" sz="1600" b="1" i="0" dirty="0">
                <a:solidFill>
                  <a:srgbClr val="24292F"/>
                </a:solidFill>
                <a:effectLst/>
                <a:latin typeface="Times New Roman" panose="02020603050405020304" pitchFamily="18" charset="0"/>
                <a:cs typeface="Times New Roman" panose="02020603050405020304" pitchFamily="18" charset="0"/>
              </a:rPr>
              <a:t>3.  Comparative Hypotheses:</a:t>
            </a:r>
            <a:endParaRPr lang="en-US" sz="1600" b="0" i="0" dirty="0">
              <a:solidFill>
                <a:srgbClr val="24292F"/>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600" b="1" i="0" dirty="0">
                <a:solidFill>
                  <a:srgbClr val="24292F"/>
                </a:solidFill>
                <a:effectLst/>
                <a:latin typeface="Times New Roman" panose="02020603050405020304" pitchFamily="18" charset="0"/>
                <a:cs typeface="Times New Roman" panose="02020603050405020304" pitchFamily="18" charset="0"/>
              </a:rPr>
              <a:t>Hypothesis 1:</a:t>
            </a:r>
            <a:r>
              <a:rPr lang="en-US" sz="1600" b="0" i="0" dirty="0">
                <a:solidFill>
                  <a:srgbClr val="24292F"/>
                </a:solidFill>
                <a:effectLst/>
                <a:latin typeface="Times New Roman" panose="02020603050405020304" pitchFamily="18" charset="0"/>
                <a:cs typeface="Times New Roman" panose="02020603050405020304" pitchFamily="18" charset="0"/>
              </a:rPr>
              <a:t> Male students will score higher on the math test than female students.</a:t>
            </a:r>
          </a:p>
          <a:p>
            <a:pPr algn="l">
              <a:buFont typeface="Arial" panose="020B0604020202020204" pitchFamily="34" charset="0"/>
              <a:buChar char="•"/>
            </a:pPr>
            <a:r>
              <a:rPr lang="en-US" sz="1600" b="1" i="0" dirty="0">
                <a:solidFill>
                  <a:srgbClr val="24292F"/>
                </a:solidFill>
                <a:effectLst/>
                <a:latin typeface="Times New Roman" panose="02020603050405020304" pitchFamily="18" charset="0"/>
                <a:cs typeface="Times New Roman" panose="02020603050405020304" pitchFamily="18" charset="0"/>
              </a:rPr>
              <a:t>Hypothesis 2:</a:t>
            </a:r>
            <a:r>
              <a:rPr lang="en-US" sz="1600" b="0" i="0" dirty="0">
                <a:solidFill>
                  <a:srgbClr val="24292F"/>
                </a:solidFill>
                <a:effectLst/>
                <a:latin typeface="Times New Roman" panose="02020603050405020304" pitchFamily="18" charset="0"/>
                <a:cs typeface="Times New Roman" panose="02020603050405020304" pitchFamily="18" charset="0"/>
              </a:rPr>
              <a:t> Female students will score higher on the language arts test than male students.</a:t>
            </a:r>
          </a:p>
          <a:p>
            <a:pPr marL="0" indent="0">
              <a:buNone/>
            </a:pPr>
            <a:br>
              <a:rPr lang="en-US" sz="1600" b="0" i="0" dirty="0">
                <a:solidFill>
                  <a:srgbClr val="24292F"/>
                </a:solidFill>
                <a:effectLst/>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7674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635" y="117567"/>
            <a:ext cx="11652068" cy="1045028"/>
          </a:xfrm>
        </p:spPr>
        <p:txBody>
          <a:bodyPr>
            <a:normAutofit fontScale="90000"/>
          </a:bodyPr>
          <a:lstStyle/>
          <a:p>
            <a:r>
              <a:rPr lang="en-US" b="1" dirty="0"/>
              <a:t>Hypothesis Testing: Upper-, Lower, and Two Tailed Tests</a:t>
            </a:r>
            <a:br>
              <a:rPr lang="en-US" b="1" dirty="0"/>
            </a:br>
            <a:endParaRPr lang="en-IN" dirty="0"/>
          </a:p>
        </p:txBody>
      </p:sp>
      <p:sp>
        <p:nvSpPr>
          <p:cNvPr id="3" name="Content Placeholder 2"/>
          <p:cNvSpPr>
            <a:spLocks noGrp="1"/>
          </p:cNvSpPr>
          <p:nvPr>
            <p:ph idx="1"/>
          </p:nvPr>
        </p:nvSpPr>
        <p:spPr>
          <a:xfrm>
            <a:off x="838200" y="809897"/>
            <a:ext cx="10515600" cy="5367066"/>
          </a:xfrm>
        </p:spPr>
        <p:txBody>
          <a:bodyPr/>
          <a:lstStyle/>
          <a:p>
            <a:pPr marL="0" indent="0">
              <a:buNone/>
            </a:pPr>
            <a:r>
              <a:rPr lang="en-US" b="1" dirty="0"/>
              <a:t>Step 1.</a:t>
            </a:r>
            <a:r>
              <a:rPr lang="en-US" dirty="0"/>
              <a:t> Set up hypotheses and select the level of significance α.</a:t>
            </a:r>
          </a:p>
          <a:p>
            <a:pPr lvl="1"/>
            <a:r>
              <a:rPr lang="en-US" dirty="0"/>
              <a:t>H</a:t>
            </a:r>
            <a:r>
              <a:rPr lang="en-US" baseline="-25000" dirty="0"/>
              <a:t>0</a:t>
            </a:r>
            <a:r>
              <a:rPr lang="en-US" dirty="0"/>
              <a:t>: Null hypothesis (no change, no difference);  </a:t>
            </a:r>
          </a:p>
          <a:p>
            <a:pPr lvl="1"/>
            <a:r>
              <a:rPr lang="en-US" dirty="0"/>
              <a:t>H</a:t>
            </a:r>
            <a:r>
              <a:rPr lang="en-US" baseline="-25000" dirty="0"/>
              <a:t>1</a:t>
            </a:r>
            <a:r>
              <a:rPr lang="en-US" dirty="0"/>
              <a:t>: Research hypothesis (investigator's belief); α =0.05</a:t>
            </a:r>
          </a:p>
          <a:p>
            <a:pPr marL="0" indent="0">
              <a:buNone/>
            </a:pPr>
            <a:r>
              <a:rPr lang="en-US" b="1" dirty="0"/>
              <a:t>Step 2.</a:t>
            </a:r>
            <a:r>
              <a:rPr lang="en-US" dirty="0"/>
              <a:t> Select the appropriate test statistic.  </a:t>
            </a:r>
          </a:p>
          <a:p>
            <a:pPr lvl="1"/>
            <a:r>
              <a:rPr lang="en-US" dirty="0"/>
              <a:t>The test statistic is a single number that summarizes the sample information.</a:t>
            </a:r>
          </a:p>
          <a:p>
            <a:pPr lvl="1"/>
            <a:r>
              <a:rPr lang="en-US" dirty="0"/>
              <a:t>An example of a test statistic is the Z statistic computed as follows: </a:t>
            </a:r>
            <a:endParaRPr lang="en-IN" dirty="0"/>
          </a:p>
        </p:txBody>
      </p:sp>
      <p:pic>
        <p:nvPicPr>
          <p:cNvPr id="5" name="Picture 4"/>
          <p:cNvPicPr>
            <a:picLocks noChangeAspect="1"/>
          </p:cNvPicPr>
          <p:nvPr/>
        </p:nvPicPr>
        <p:blipFill>
          <a:blip r:embed="rId2"/>
          <a:stretch>
            <a:fillRect/>
          </a:stretch>
        </p:blipFill>
        <p:spPr>
          <a:xfrm>
            <a:off x="10076905" y="2924244"/>
            <a:ext cx="830580" cy="600959"/>
          </a:xfrm>
          <a:prstGeom prst="rect">
            <a:avLst/>
          </a:prstGeom>
        </p:spPr>
      </p:pic>
      <p:sp>
        <p:nvSpPr>
          <p:cNvPr id="6" name="Rectangle 5"/>
          <p:cNvSpPr/>
          <p:nvPr/>
        </p:nvSpPr>
        <p:spPr>
          <a:xfrm>
            <a:off x="1606278" y="3369117"/>
            <a:ext cx="5609228" cy="369332"/>
          </a:xfrm>
          <a:prstGeom prst="rect">
            <a:avLst/>
          </a:prstGeom>
        </p:spPr>
        <p:txBody>
          <a:bodyPr wrap="none">
            <a:spAutoFit/>
          </a:bodyPr>
          <a:lstStyle/>
          <a:p>
            <a:r>
              <a:rPr lang="en-US" dirty="0">
                <a:solidFill>
                  <a:srgbClr val="000000"/>
                </a:solidFill>
                <a:latin typeface="Arial" panose="020B0604020202020204" pitchFamily="34" charset="0"/>
              </a:rPr>
              <a:t>When the sample size is small, we will use t statistics</a:t>
            </a:r>
            <a:endParaRPr lang="en-IN" dirty="0"/>
          </a:p>
        </p:txBody>
      </p:sp>
      <p:sp>
        <p:nvSpPr>
          <p:cNvPr id="7" name="Rectangle 6"/>
          <p:cNvSpPr/>
          <p:nvPr/>
        </p:nvSpPr>
        <p:spPr>
          <a:xfrm>
            <a:off x="827622" y="3651953"/>
            <a:ext cx="4471224" cy="523220"/>
          </a:xfrm>
          <a:prstGeom prst="rect">
            <a:avLst/>
          </a:prstGeom>
        </p:spPr>
        <p:txBody>
          <a:bodyPr wrap="none">
            <a:spAutoFit/>
          </a:bodyPr>
          <a:lstStyle/>
          <a:p>
            <a:r>
              <a:rPr lang="en-US" sz="2800" b="1" dirty="0"/>
              <a:t>Step 3.</a:t>
            </a:r>
            <a:r>
              <a:rPr lang="en-US" sz="2800" dirty="0"/>
              <a:t>  Set up decision rule. </a:t>
            </a:r>
            <a:r>
              <a:rPr lang="en-US" dirty="0">
                <a:solidFill>
                  <a:srgbClr val="000000"/>
                </a:solidFill>
                <a:latin typeface="Arial" panose="020B0604020202020204" pitchFamily="34" charset="0"/>
              </a:rPr>
              <a:t> </a:t>
            </a:r>
            <a:endParaRPr lang="en-US" b="0" i="0" dirty="0">
              <a:solidFill>
                <a:srgbClr val="000000"/>
              </a:solidFill>
              <a:effectLst/>
              <a:latin typeface="Arial" panose="020B0604020202020204" pitchFamily="34" charset="0"/>
            </a:endParaRPr>
          </a:p>
        </p:txBody>
      </p:sp>
      <p:sp>
        <p:nvSpPr>
          <p:cNvPr id="8" name="Rectangle 7"/>
          <p:cNvSpPr/>
          <p:nvPr/>
        </p:nvSpPr>
        <p:spPr>
          <a:xfrm>
            <a:off x="1339261" y="4021285"/>
            <a:ext cx="10652442" cy="1938992"/>
          </a:xfrm>
          <a:prstGeom prst="rect">
            <a:avLst/>
          </a:prstGeom>
        </p:spPr>
        <p:txBody>
          <a:bodyPr wrap="square">
            <a:spAutoFit/>
          </a:bodyPr>
          <a:lstStyle/>
          <a:p>
            <a:pPr marL="285750" indent="-285750">
              <a:buFont typeface="Arial" panose="020B0604020202020204" pitchFamily="34" charset="0"/>
              <a:buChar char="•"/>
            </a:pPr>
            <a:r>
              <a:rPr lang="en-US" sz="2400" dirty="0"/>
              <a:t>The decision rule is a statement that tells under what circumstances to reject the null hypothesis. The decision rule is based on specific values of the test statistic (e.g., reject H0 if Z &gt; 1.645). The decision rule for a specific test depends on 3 factors: the research or alternative hypothesis, the test statistic and the level of significance.</a:t>
            </a:r>
            <a:endParaRPr lang="en-US" sz="2400" dirty="0">
              <a:solidFill>
                <a:srgbClr val="000000"/>
              </a:solidFill>
              <a:latin typeface="Arial" panose="020B0604020202020204" pitchFamily="34" charset="0"/>
            </a:endParaRPr>
          </a:p>
        </p:txBody>
      </p:sp>
      <p:sp>
        <p:nvSpPr>
          <p:cNvPr id="9" name="Rectangle 8"/>
          <p:cNvSpPr/>
          <p:nvPr/>
        </p:nvSpPr>
        <p:spPr>
          <a:xfrm>
            <a:off x="838200" y="5807010"/>
            <a:ext cx="5202258" cy="523220"/>
          </a:xfrm>
          <a:prstGeom prst="rect">
            <a:avLst/>
          </a:prstGeom>
        </p:spPr>
        <p:txBody>
          <a:bodyPr wrap="none">
            <a:spAutoFit/>
          </a:bodyPr>
          <a:lstStyle/>
          <a:p>
            <a:r>
              <a:rPr lang="en-US" sz="2800" b="1" dirty="0"/>
              <a:t>Step 4.</a:t>
            </a:r>
            <a:r>
              <a:rPr lang="en-US" sz="2800" dirty="0"/>
              <a:t> Compute the test statistic. </a:t>
            </a:r>
            <a:endParaRPr lang="en-IN" sz="2800" dirty="0"/>
          </a:p>
        </p:txBody>
      </p:sp>
      <p:sp>
        <p:nvSpPr>
          <p:cNvPr id="10" name="Rectangle 9"/>
          <p:cNvSpPr/>
          <p:nvPr/>
        </p:nvSpPr>
        <p:spPr>
          <a:xfrm>
            <a:off x="6299622" y="5819140"/>
            <a:ext cx="3264483" cy="523220"/>
          </a:xfrm>
          <a:prstGeom prst="rect">
            <a:avLst/>
          </a:prstGeom>
        </p:spPr>
        <p:txBody>
          <a:bodyPr wrap="none">
            <a:spAutoFit/>
          </a:bodyPr>
          <a:lstStyle/>
          <a:p>
            <a:r>
              <a:rPr lang="en-IN" sz="2800" b="1" dirty="0"/>
              <a:t>Step 5.</a:t>
            </a:r>
            <a:r>
              <a:rPr lang="en-IN" sz="2800" dirty="0"/>
              <a:t> Conclusion.  </a:t>
            </a:r>
            <a:endParaRPr lang="en-IN" sz="2800" b="0" i="0" dirty="0">
              <a:effectLst/>
            </a:endParaRPr>
          </a:p>
        </p:txBody>
      </p:sp>
      <p:sp>
        <p:nvSpPr>
          <p:cNvPr id="11" name="Rectangle 10"/>
          <p:cNvSpPr/>
          <p:nvPr/>
        </p:nvSpPr>
        <p:spPr>
          <a:xfrm>
            <a:off x="6253275" y="6211669"/>
            <a:ext cx="5738428" cy="646331"/>
          </a:xfrm>
          <a:prstGeom prst="rect">
            <a:avLst/>
          </a:prstGeom>
        </p:spPr>
        <p:txBody>
          <a:bodyPr wrap="square">
            <a:spAutoFit/>
          </a:bodyPr>
          <a:lstStyle/>
          <a:p>
            <a:r>
              <a:rPr lang="en-US" dirty="0">
                <a:solidFill>
                  <a:srgbClr val="000000"/>
                </a:solidFill>
                <a:latin typeface="Arial" panose="020B0604020202020204" pitchFamily="34" charset="0"/>
              </a:rPr>
              <a:t>The final conclusion will be either to reject the null hypothesis or not to reject the null hypothesis.</a:t>
            </a:r>
            <a:endParaRPr lang="en-IN" dirty="0"/>
          </a:p>
        </p:txBody>
      </p:sp>
    </p:spTree>
    <p:extLst>
      <p:ext uri="{BB962C8B-B14F-4D97-AF65-F5344CB8AC3E}">
        <p14:creationId xmlns:p14="http://schemas.microsoft.com/office/powerpoint/2010/main" val="242428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0"/>
            <a:ext cx="4752975" cy="3057525"/>
          </a:xfrm>
          <a:prstGeom prst="rect">
            <a:avLst/>
          </a:prstGeom>
        </p:spPr>
      </p:pic>
      <p:pic>
        <p:nvPicPr>
          <p:cNvPr id="6" name="Picture 5"/>
          <p:cNvPicPr>
            <a:picLocks noChangeAspect="1"/>
          </p:cNvPicPr>
          <p:nvPr/>
        </p:nvPicPr>
        <p:blipFill>
          <a:blip r:embed="rId3"/>
          <a:stretch>
            <a:fillRect/>
          </a:stretch>
        </p:blipFill>
        <p:spPr>
          <a:xfrm>
            <a:off x="4880745" y="0"/>
            <a:ext cx="1611494" cy="2266950"/>
          </a:xfrm>
          <a:prstGeom prst="rect">
            <a:avLst/>
          </a:prstGeom>
        </p:spPr>
      </p:pic>
      <p:pic>
        <p:nvPicPr>
          <p:cNvPr id="7" name="Picture 6"/>
          <p:cNvPicPr>
            <a:picLocks noChangeAspect="1"/>
          </p:cNvPicPr>
          <p:nvPr/>
        </p:nvPicPr>
        <p:blipFill>
          <a:blip r:embed="rId4"/>
          <a:stretch>
            <a:fillRect/>
          </a:stretch>
        </p:blipFill>
        <p:spPr>
          <a:xfrm>
            <a:off x="247649" y="3536632"/>
            <a:ext cx="4257675" cy="3076575"/>
          </a:xfrm>
          <a:prstGeom prst="rect">
            <a:avLst/>
          </a:prstGeom>
        </p:spPr>
      </p:pic>
      <p:pic>
        <p:nvPicPr>
          <p:cNvPr id="8" name="Picture 7"/>
          <p:cNvPicPr>
            <a:picLocks noChangeAspect="1"/>
          </p:cNvPicPr>
          <p:nvPr/>
        </p:nvPicPr>
        <p:blipFill>
          <a:blip r:embed="rId5"/>
          <a:stretch>
            <a:fillRect/>
          </a:stretch>
        </p:blipFill>
        <p:spPr>
          <a:xfrm>
            <a:off x="4929048" y="3536631"/>
            <a:ext cx="1563191" cy="2459219"/>
          </a:xfrm>
          <a:prstGeom prst="rect">
            <a:avLst/>
          </a:prstGeom>
        </p:spPr>
      </p:pic>
      <p:pic>
        <p:nvPicPr>
          <p:cNvPr id="9" name="Picture 8"/>
          <p:cNvPicPr>
            <a:picLocks noChangeAspect="1"/>
          </p:cNvPicPr>
          <p:nvPr/>
        </p:nvPicPr>
        <p:blipFill>
          <a:blip r:embed="rId6"/>
          <a:stretch>
            <a:fillRect/>
          </a:stretch>
        </p:blipFill>
        <p:spPr>
          <a:xfrm>
            <a:off x="7082790" y="124641"/>
            <a:ext cx="4610100" cy="2933700"/>
          </a:xfrm>
          <a:prstGeom prst="rect">
            <a:avLst/>
          </a:prstGeom>
        </p:spPr>
      </p:pic>
      <p:pic>
        <p:nvPicPr>
          <p:cNvPr id="10" name="Picture 9"/>
          <p:cNvPicPr>
            <a:picLocks noChangeAspect="1"/>
          </p:cNvPicPr>
          <p:nvPr/>
        </p:nvPicPr>
        <p:blipFill>
          <a:blip r:embed="rId7"/>
          <a:stretch>
            <a:fillRect/>
          </a:stretch>
        </p:blipFill>
        <p:spPr>
          <a:xfrm>
            <a:off x="9051335" y="3536632"/>
            <a:ext cx="1581831" cy="2247900"/>
          </a:xfrm>
          <a:prstGeom prst="rect">
            <a:avLst/>
          </a:prstGeom>
        </p:spPr>
      </p:pic>
    </p:spTree>
    <p:extLst>
      <p:ext uri="{BB962C8B-B14F-4D97-AF65-F5344CB8AC3E}">
        <p14:creationId xmlns:p14="http://schemas.microsoft.com/office/powerpoint/2010/main" val="40759291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13360" y="349572"/>
            <a:ext cx="11125200" cy="369332"/>
          </a:xfrm>
          <a:prstGeom prst="rect">
            <a:avLst/>
          </a:prstGeom>
        </p:spPr>
        <p:txBody>
          <a:bodyPr wrap="square">
            <a:spAutoFit/>
          </a:bodyPr>
          <a:lstStyle/>
          <a:p>
            <a:r>
              <a:rPr lang="en-US" dirty="0">
                <a:solidFill>
                  <a:srgbClr val="000000"/>
                </a:solidFill>
                <a:latin typeface="Arial" panose="020B0604020202020204" pitchFamily="34" charset="0"/>
              </a:rPr>
              <a:t>Example1 : Suppose that the mean weight in men in 2006 is more than 191 pounds. </a:t>
            </a:r>
            <a:endParaRPr lang="en-IN" dirty="0"/>
          </a:p>
        </p:txBody>
      </p:sp>
      <p:pic>
        <p:nvPicPr>
          <p:cNvPr id="8" name="Picture 7"/>
          <p:cNvPicPr>
            <a:picLocks noChangeAspect="1"/>
          </p:cNvPicPr>
          <p:nvPr/>
        </p:nvPicPr>
        <p:blipFill>
          <a:blip r:embed="rId2"/>
          <a:stretch>
            <a:fillRect/>
          </a:stretch>
        </p:blipFill>
        <p:spPr>
          <a:xfrm>
            <a:off x="1508214" y="718903"/>
            <a:ext cx="7732459" cy="365313"/>
          </a:xfrm>
          <a:prstGeom prst="rect">
            <a:avLst/>
          </a:prstGeom>
        </p:spPr>
      </p:pic>
      <p:pic>
        <p:nvPicPr>
          <p:cNvPr id="9" name="Picture 8"/>
          <p:cNvPicPr>
            <a:picLocks noChangeAspect="1"/>
          </p:cNvPicPr>
          <p:nvPr/>
        </p:nvPicPr>
        <p:blipFill>
          <a:blip r:embed="rId3"/>
          <a:stretch>
            <a:fillRect/>
          </a:stretch>
        </p:blipFill>
        <p:spPr>
          <a:xfrm>
            <a:off x="664029" y="1326425"/>
            <a:ext cx="10543902" cy="4288378"/>
          </a:xfrm>
          <a:prstGeom prst="rect">
            <a:avLst/>
          </a:prstGeom>
        </p:spPr>
      </p:pic>
      <p:sp>
        <p:nvSpPr>
          <p:cNvPr id="10" name="Rectangle 9"/>
          <p:cNvSpPr/>
          <p:nvPr/>
        </p:nvSpPr>
        <p:spPr>
          <a:xfrm>
            <a:off x="1108232" y="5672346"/>
            <a:ext cx="3888244" cy="369332"/>
          </a:xfrm>
          <a:prstGeom prst="rect">
            <a:avLst/>
          </a:prstGeom>
        </p:spPr>
        <p:txBody>
          <a:bodyPr wrap="none">
            <a:spAutoFit/>
          </a:bodyPr>
          <a:lstStyle/>
          <a:p>
            <a:r>
              <a:rPr lang="en-US" dirty="0">
                <a:solidFill>
                  <a:srgbClr val="000000"/>
                </a:solidFill>
                <a:latin typeface="Arial" panose="020B0604020202020204" pitchFamily="34" charset="0"/>
              </a:rPr>
              <a:t>We reject H</a:t>
            </a:r>
            <a:r>
              <a:rPr lang="en-US" baseline="-25000" dirty="0">
                <a:solidFill>
                  <a:srgbClr val="000000"/>
                </a:solidFill>
                <a:latin typeface="Arial" panose="020B0604020202020204" pitchFamily="34" charset="0"/>
              </a:rPr>
              <a:t>0</a:t>
            </a:r>
            <a:r>
              <a:rPr lang="en-US" dirty="0">
                <a:solidFill>
                  <a:srgbClr val="000000"/>
                </a:solidFill>
                <a:latin typeface="Arial" panose="020B0604020202020204" pitchFamily="34" charset="0"/>
              </a:rPr>
              <a:t> because 2.38 </a:t>
            </a:r>
            <a:r>
              <a:rPr lang="en-US" u="sng" dirty="0">
                <a:solidFill>
                  <a:srgbClr val="000000"/>
                </a:solidFill>
                <a:latin typeface="Arial" panose="020B0604020202020204" pitchFamily="34" charset="0"/>
              </a:rPr>
              <a:t>&gt;</a:t>
            </a:r>
            <a:r>
              <a:rPr lang="en-US" dirty="0">
                <a:solidFill>
                  <a:srgbClr val="000000"/>
                </a:solidFill>
                <a:latin typeface="Arial" panose="020B0604020202020204" pitchFamily="34" charset="0"/>
              </a:rPr>
              <a:t> 1.645. </a:t>
            </a:r>
            <a:endParaRPr lang="en-IN" dirty="0"/>
          </a:p>
        </p:txBody>
      </p:sp>
    </p:spTree>
    <p:extLst>
      <p:ext uri="{BB962C8B-B14F-4D97-AF65-F5344CB8AC3E}">
        <p14:creationId xmlns:p14="http://schemas.microsoft.com/office/powerpoint/2010/main" val="3873209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I and Type II Errors</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560344255"/>
              </p:ext>
            </p:extLst>
          </p:nvPr>
        </p:nvGraphicFramePr>
        <p:xfrm>
          <a:off x="838200" y="2965268"/>
          <a:ext cx="10515600" cy="1525701"/>
        </p:xfrm>
        <a:graphic>
          <a:graphicData uri="http://schemas.openxmlformats.org/drawingml/2006/table">
            <a:tbl>
              <a:tblPr/>
              <a:tblGrid>
                <a:gridCol w="3505200">
                  <a:extLst>
                    <a:ext uri="{9D8B030D-6E8A-4147-A177-3AD203B41FA5}">
                      <a16:colId xmlns:a16="http://schemas.microsoft.com/office/drawing/2014/main" val="2338193456"/>
                    </a:ext>
                  </a:extLst>
                </a:gridCol>
                <a:gridCol w="3505200">
                  <a:extLst>
                    <a:ext uri="{9D8B030D-6E8A-4147-A177-3AD203B41FA5}">
                      <a16:colId xmlns:a16="http://schemas.microsoft.com/office/drawing/2014/main" val="17731428"/>
                    </a:ext>
                  </a:extLst>
                </a:gridCol>
                <a:gridCol w="3505200">
                  <a:extLst>
                    <a:ext uri="{9D8B030D-6E8A-4147-A177-3AD203B41FA5}">
                      <a16:colId xmlns:a16="http://schemas.microsoft.com/office/drawing/2014/main" val="1070284815"/>
                    </a:ext>
                  </a:extLst>
                </a:gridCol>
              </a:tblGrid>
              <a:tr h="508567">
                <a:tc>
                  <a:txBody>
                    <a:bodyPr/>
                    <a:lstStyle/>
                    <a:p>
                      <a:pPr algn="ctr" fontAlgn="t"/>
                      <a:r>
                        <a:rPr lang="en-IN" sz="1600" b="1">
                          <a:solidFill>
                            <a:srgbClr val="000000"/>
                          </a:solidFill>
                          <a:effectLst/>
                        </a:rPr>
                        <a:t>Do Not Reject H</a:t>
                      </a:r>
                      <a:r>
                        <a:rPr lang="en-IN" sz="1600" b="1" baseline="-25000">
                          <a:solidFill>
                            <a:srgbClr val="000000"/>
                          </a:solidFill>
                          <a:effectLst/>
                        </a:rPr>
                        <a:t>0</a:t>
                      </a:r>
                      <a:endParaRPr lang="en-IN" sz="1600">
                        <a:solidFill>
                          <a:srgbClr val="000000"/>
                        </a:solidFill>
                        <a:effectLst/>
                      </a:endParaRPr>
                    </a:p>
                  </a:txBody>
                  <a:tcPr marL="81612" marR="81612" marT="40806" marB="4080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1600" b="1" dirty="0">
                          <a:solidFill>
                            <a:srgbClr val="000000"/>
                          </a:solidFill>
                          <a:effectLst/>
                        </a:rPr>
                        <a:t>Reject H</a:t>
                      </a:r>
                      <a:r>
                        <a:rPr lang="en-IN" sz="1600" b="1" baseline="-25000" dirty="0">
                          <a:solidFill>
                            <a:srgbClr val="000000"/>
                          </a:solidFill>
                          <a:effectLst/>
                        </a:rPr>
                        <a:t>0</a:t>
                      </a:r>
                      <a:endParaRPr lang="en-IN" sz="1600" dirty="0">
                        <a:solidFill>
                          <a:srgbClr val="000000"/>
                        </a:solidFill>
                        <a:effectLst/>
                      </a:endParaRPr>
                    </a:p>
                  </a:txBody>
                  <a:tcPr marL="81612" marR="81612" marT="40806" marB="4080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endParaRPr lang="en-IN" sz="1600"/>
                    </a:p>
                  </a:txBody>
                  <a:tcPr marL="81612" marR="81612" marT="40806" marB="40806">
                    <a:lnL w="9525" cap="flat" cmpd="sng" algn="ctr">
                      <a:solidFill>
                        <a:srgbClr val="000000"/>
                      </a:solidFill>
                      <a:prstDash val="solid"/>
                      <a:round/>
                      <a:headEnd type="none" w="med" len="med"/>
                      <a:tailEnd type="none" w="med" len="med"/>
                    </a:lnL>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7038372"/>
                  </a:ext>
                </a:extLst>
              </a:tr>
              <a:tr h="508567">
                <a:tc>
                  <a:txBody>
                    <a:bodyPr/>
                    <a:lstStyle/>
                    <a:p>
                      <a:pPr algn="ctr" fontAlgn="t"/>
                      <a:r>
                        <a:rPr lang="en-IN" sz="1600" b="1">
                          <a:solidFill>
                            <a:srgbClr val="000000"/>
                          </a:solidFill>
                          <a:effectLst/>
                        </a:rPr>
                        <a:t>H</a:t>
                      </a:r>
                      <a:r>
                        <a:rPr lang="en-IN" sz="1600" b="1" baseline="-25000">
                          <a:solidFill>
                            <a:srgbClr val="000000"/>
                          </a:solidFill>
                          <a:effectLst/>
                        </a:rPr>
                        <a:t>0</a:t>
                      </a:r>
                      <a:r>
                        <a:rPr lang="en-IN" sz="1600" b="1">
                          <a:solidFill>
                            <a:srgbClr val="000000"/>
                          </a:solidFill>
                          <a:effectLst/>
                        </a:rPr>
                        <a:t> is True</a:t>
                      </a:r>
                      <a:endParaRPr lang="en-IN" sz="1600">
                        <a:solidFill>
                          <a:srgbClr val="000000"/>
                        </a:solidFill>
                        <a:effectLst/>
                      </a:endParaRPr>
                    </a:p>
                  </a:txBody>
                  <a:tcPr marL="81612" marR="81612" marT="40806" marB="4080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1600">
                          <a:solidFill>
                            <a:srgbClr val="000000"/>
                          </a:solidFill>
                          <a:effectLst/>
                        </a:rPr>
                        <a:t>Correct Decision</a:t>
                      </a:r>
                    </a:p>
                  </a:txBody>
                  <a:tcPr marL="81612" marR="81612" marT="40806" marB="4080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1600">
                          <a:solidFill>
                            <a:srgbClr val="000000"/>
                          </a:solidFill>
                          <a:effectLst/>
                        </a:rPr>
                        <a:t>Type I Error</a:t>
                      </a:r>
                    </a:p>
                  </a:txBody>
                  <a:tcPr marL="81612" marR="81612" marT="40806" marB="4080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557199377"/>
                  </a:ext>
                </a:extLst>
              </a:tr>
              <a:tr h="508567">
                <a:tc>
                  <a:txBody>
                    <a:bodyPr/>
                    <a:lstStyle/>
                    <a:p>
                      <a:pPr algn="ctr" fontAlgn="t"/>
                      <a:r>
                        <a:rPr lang="en-IN" sz="1600" b="1">
                          <a:solidFill>
                            <a:srgbClr val="000000"/>
                          </a:solidFill>
                          <a:effectLst/>
                        </a:rPr>
                        <a:t>H</a:t>
                      </a:r>
                      <a:r>
                        <a:rPr lang="en-IN" sz="1600" b="1" baseline="-25000">
                          <a:solidFill>
                            <a:srgbClr val="000000"/>
                          </a:solidFill>
                          <a:effectLst/>
                        </a:rPr>
                        <a:t>0</a:t>
                      </a:r>
                      <a:r>
                        <a:rPr lang="en-IN" sz="1600" b="1">
                          <a:solidFill>
                            <a:srgbClr val="000000"/>
                          </a:solidFill>
                          <a:effectLst/>
                        </a:rPr>
                        <a:t> is False</a:t>
                      </a:r>
                      <a:endParaRPr lang="en-IN" sz="1600">
                        <a:solidFill>
                          <a:srgbClr val="000000"/>
                        </a:solidFill>
                        <a:effectLst/>
                      </a:endParaRPr>
                    </a:p>
                  </a:txBody>
                  <a:tcPr marL="81612" marR="81612" marT="40806" marB="4080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1600">
                          <a:solidFill>
                            <a:srgbClr val="000000"/>
                          </a:solidFill>
                          <a:effectLst/>
                        </a:rPr>
                        <a:t>Type II Error</a:t>
                      </a:r>
                    </a:p>
                  </a:txBody>
                  <a:tcPr marL="81612" marR="81612" marT="40806" marB="4080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fontAlgn="t"/>
                      <a:r>
                        <a:rPr lang="en-IN" sz="1600" dirty="0">
                          <a:solidFill>
                            <a:srgbClr val="000000"/>
                          </a:solidFill>
                          <a:effectLst/>
                        </a:rPr>
                        <a:t>Correct Decision</a:t>
                      </a:r>
                    </a:p>
                  </a:txBody>
                  <a:tcPr marL="81612" marR="81612" marT="40806" marB="40806">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0002972"/>
                  </a:ext>
                </a:extLst>
              </a:tr>
            </a:tbl>
          </a:graphicData>
        </a:graphic>
      </p:graphicFrame>
    </p:spTree>
    <p:extLst>
      <p:ext uri="{BB962C8B-B14F-4D97-AF65-F5344CB8AC3E}">
        <p14:creationId xmlns:p14="http://schemas.microsoft.com/office/powerpoint/2010/main" val="101355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30630" y="119301"/>
                <a:ext cx="11874136" cy="1815882"/>
              </a:xfrm>
              <a:prstGeom prst="rect">
                <a:avLst/>
              </a:prstGeom>
            </p:spPr>
            <p:txBody>
              <a:bodyPr wrap="square">
                <a:spAutoFit/>
              </a:bodyPr>
              <a:lstStyle/>
              <a:p>
                <a:pPr algn="just"/>
                <a:r>
                  <a:rPr lang="en-US" sz="1600" dirty="0">
                    <a:solidFill>
                      <a:srgbClr val="000000"/>
                    </a:solidFill>
                  </a:rPr>
                  <a:t>Example 2: The National Center for Health Statistics (NCHS) published a report in 2005 entitled </a:t>
                </a:r>
                <a:r>
                  <a:rPr lang="en-US" sz="1600" i="1" dirty="0">
                    <a:solidFill>
                      <a:srgbClr val="000000"/>
                    </a:solidFill>
                  </a:rPr>
                  <a:t>Health, United States,</a:t>
                </a:r>
                <a:r>
                  <a:rPr lang="en-US" sz="1600" dirty="0">
                    <a:solidFill>
                      <a:srgbClr val="000000"/>
                    </a:solidFill>
                  </a:rPr>
                  <a:t> containing extensive information on major trends in the health of Americans. Data are provided for the US population as a whole and for specific ages, sexes and races.  The NCHS report indicated that in 2002 Americans paid an average of $3,302 per year on health care and prescription drugs. An investigator hypothesizes that in 2005 expenditures have decreased primarily due to the availability of generic drugs. To test the hypothesis, a sample of 100 Americans are selected and their expenditures on health care and prescription drugs in 2005 are measured.  The sample data are summarized as follows: n = 100, </a:t>
                </a:r>
                <a14:m>
                  <m:oMath xmlns:m="http://schemas.openxmlformats.org/officeDocument/2006/math">
                    <m:acc>
                      <m:accPr>
                        <m:chr m:val="̅"/>
                        <m:ctrlPr>
                          <a:rPr lang="en-US" sz="1600" i="1" smtClean="0">
                            <a:solidFill>
                              <a:srgbClr val="000000"/>
                            </a:solidFill>
                            <a:latin typeface="Cambria Math" panose="02040503050406030204" pitchFamily="18" charset="0"/>
                          </a:rPr>
                        </m:ctrlPr>
                      </m:accPr>
                      <m:e>
                        <m:r>
                          <a:rPr lang="en-US" sz="1600" b="0" i="1" smtClean="0">
                            <a:solidFill>
                              <a:srgbClr val="000000"/>
                            </a:solidFill>
                            <a:latin typeface="Cambria Math" panose="02040503050406030204" pitchFamily="18" charset="0"/>
                          </a:rPr>
                          <m:t>𝑋</m:t>
                        </m:r>
                      </m:e>
                    </m:acc>
                    <m:r>
                      <a:rPr lang="en-US" sz="1600" b="0" i="1" smtClean="0">
                        <a:solidFill>
                          <a:srgbClr val="000000"/>
                        </a:solidFill>
                        <a:latin typeface="Cambria Math" panose="02040503050406030204" pitchFamily="18" charset="0"/>
                      </a:rPr>
                      <m:t>=$3190</m:t>
                    </m:r>
                  </m:oMath>
                </a14:m>
                <a:r>
                  <a:rPr lang="en-IN" sz="1600" dirty="0"/>
                  <a:t>, and s = $890. </a:t>
                </a:r>
                <a:r>
                  <a:rPr lang="en-US" sz="1600" dirty="0"/>
                  <a:t>Is there statistical evidence of a reduction in expenditures on health care and prescription drugs in 2005? Is the sample mean of $3,190 evidence of a true reduction in the mean or is it within chance fluctuation? </a:t>
                </a:r>
                <a:endParaRPr lang="en-IN" sz="1600" dirty="0"/>
              </a:p>
            </p:txBody>
          </p:sp>
        </mc:Choice>
        <mc:Fallback xmlns="">
          <p:sp>
            <p:nvSpPr>
              <p:cNvPr id="4" name="Rectangle 3"/>
              <p:cNvSpPr>
                <a:spLocks noRot="1" noChangeAspect="1" noMove="1" noResize="1" noEditPoints="1" noAdjustHandles="1" noChangeArrowheads="1" noChangeShapeType="1" noTextEdit="1"/>
              </p:cNvSpPr>
              <p:nvPr/>
            </p:nvSpPr>
            <p:spPr>
              <a:xfrm>
                <a:off x="130630" y="119301"/>
                <a:ext cx="11874136" cy="1815882"/>
              </a:xfrm>
              <a:prstGeom prst="rect">
                <a:avLst/>
              </a:prstGeom>
              <a:blipFill>
                <a:blip r:embed="rId2"/>
                <a:stretch>
                  <a:fillRect l="-257" t="-1010" r="-308" b="-3704"/>
                </a:stretch>
              </a:blipFill>
            </p:spPr>
            <p:txBody>
              <a:bodyPr/>
              <a:lstStyle/>
              <a:p>
                <a:r>
                  <a:rPr lang="en-IN">
                    <a:noFill/>
                  </a:rPr>
                  <a:t> </a:t>
                </a:r>
              </a:p>
            </p:txBody>
          </p:sp>
        </mc:Fallback>
      </mc:AlternateContent>
      <p:pic>
        <p:nvPicPr>
          <p:cNvPr id="5" name="Picture 4"/>
          <p:cNvPicPr>
            <a:picLocks noChangeAspect="1"/>
          </p:cNvPicPr>
          <p:nvPr/>
        </p:nvPicPr>
        <p:blipFill>
          <a:blip r:embed="rId3"/>
          <a:stretch>
            <a:fillRect/>
          </a:stretch>
        </p:blipFill>
        <p:spPr>
          <a:xfrm>
            <a:off x="603749" y="2054270"/>
            <a:ext cx="6334125" cy="4238625"/>
          </a:xfrm>
          <a:prstGeom prst="rect">
            <a:avLst/>
          </a:prstGeom>
        </p:spPr>
      </p:pic>
      <p:sp>
        <p:nvSpPr>
          <p:cNvPr id="6" name="Rectangle 5"/>
          <p:cNvSpPr/>
          <p:nvPr/>
        </p:nvSpPr>
        <p:spPr>
          <a:xfrm>
            <a:off x="3069772" y="5934670"/>
            <a:ext cx="9026434" cy="923330"/>
          </a:xfrm>
          <a:prstGeom prst="rect">
            <a:avLst/>
          </a:prstGeom>
        </p:spPr>
        <p:txBody>
          <a:bodyPr wrap="square">
            <a:spAutoFit/>
          </a:bodyPr>
          <a:lstStyle/>
          <a:p>
            <a:r>
              <a:rPr lang="en-US" dirty="0">
                <a:solidFill>
                  <a:srgbClr val="000000"/>
                </a:solidFill>
                <a:latin typeface="Arial" panose="020B0604020202020204" pitchFamily="34" charset="0"/>
              </a:rPr>
              <a:t>We do not reject H</a:t>
            </a:r>
            <a:r>
              <a:rPr lang="en-US" baseline="-25000" dirty="0">
                <a:solidFill>
                  <a:srgbClr val="000000"/>
                </a:solidFill>
                <a:latin typeface="Arial" panose="020B0604020202020204" pitchFamily="34" charset="0"/>
              </a:rPr>
              <a:t>0</a:t>
            </a:r>
            <a:r>
              <a:rPr lang="en-US" dirty="0">
                <a:solidFill>
                  <a:srgbClr val="000000"/>
                </a:solidFill>
                <a:latin typeface="Arial" panose="020B0604020202020204" pitchFamily="34" charset="0"/>
              </a:rPr>
              <a:t> because -1.26 &gt; -1.645. We do not have statistically significant evidence at α=0.05 to show that the mean expenditures on health care and prescription drugs are lower in 2005 than the mean of $3,302 reported in 2002.  </a:t>
            </a:r>
            <a:endParaRPr lang="en-IN" dirty="0"/>
          </a:p>
        </p:txBody>
      </p:sp>
    </p:spTree>
    <p:extLst>
      <p:ext uri="{BB962C8B-B14F-4D97-AF65-F5344CB8AC3E}">
        <p14:creationId xmlns:p14="http://schemas.microsoft.com/office/powerpoint/2010/main" val="3483215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148046" y="0"/>
                <a:ext cx="12043954" cy="1224759"/>
              </a:xfrm>
              <a:prstGeom prst="rect">
                <a:avLst/>
              </a:prstGeom>
            </p:spPr>
            <p:txBody>
              <a:bodyPr wrap="square">
                <a:spAutoFit/>
              </a:bodyPr>
              <a:lstStyle/>
              <a:p>
                <a:pPr algn="just"/>
                <a:r>
                  <a:rPr lang="en-US" dirty="0">
                    <a:solidFill>
                      <a:srgbClr val="000000"/>
                    </a:solidFill>
                    <a:latin typeface="Arial" panose="020B0604020202020204" pitchFamily="34" charset="0"/>
                  </a:rPr>
                  <a:t>Example 3: The NCHS reported that the mean total cholesterol level in 2002 for all adults was 203. Total cholesterol levels in participants who attended the seventh examination of the Offspring in the Framingham Heart Study are summarized as follows: n=3,310, </a:t>
                </a:r>
                <a14:m>
                  <m:oMath xmlns:m="http://schemas.openxmlformats.org/officeDocument/2006/math">
                    <m:acc>
                      <m:accPr>
                        <m:chr m:val="̅"/>
                        <m:ctrlPr>
                          <a:rPr lang="en-US" i="1" smtClean="0">
                            <a:solidFill>
                              <a:srgbClr val="000000"/>
                            </a:solidFill>
                            <a:latin typeface="Cambria Math" panose="02040503050406030204" pitchFamily="18" charset="0"/>
                          </a:rPr>
                        </m:ctrlPr>
                      </m:accPr>
                      <m:e>
                        <m:r>
                          <a:rPr lang="en-US" b="0" i="1" smtClean="0">
                            <a:solidFill>
                              <a:srgbClr val="000000"/>
                            </a:solidFill>
                            <a:latin typeface="Cambria Math" panose="02040503050406030204" pitchFamily="18" charset="0"/>
                          </a:rPr>
                          <m:t>𝑋</m:t>
                        </m:r>
                      </m:e>
                    </m:acc>
                    <m:r>
                      <a:rPr lang="en-US" i="1">
                        <a:solidFill>
                          <a:srgbClr val="000000"/>
                        </a:solidFill>
                        <a:latin typeface="Cambria Math" panose="02040503050406030204" pitchFamily="18" charset="0"/>
                      </a:rPr>
                      <m:t> </m:t>
                    </m:r>
                  </m:oMath>
                </a14:m>
                <a:r>
                  <a:rPr lang="en-US" dirty="0">
                    <a:solidFill>
                      <a:srgbClr val="000000"/>
                    </a:solidFill>
                    <a:latin typeface="Arial" panose="020B0604020202020204" pitchFamily="34" charset="0"/>
                  </a:rPr>
                  <a:t>=200.3, and s=36.8. Is there statistical evidence of a difference in mean cholesterol levels in the Framingham Offspring?</a:t>
                </a:r>
                <a:endParaRPr lang="en-IN" dirty="0"/>
              </a:p>
            </p:txBody>
          </p:sp>
        </mc:Choice>
        <mc:Fallback xmlns="">
          <p:sp>
            <p:nvSpPr>
              <p:cNvPr id="4" name="Rectangle 3"/>
              <p:cNvSpPr>
                <a:spLocks noRot="1" noChangeAspect="1" noMove="1" noResize="1" noEditPoints="1" noAdjustHandles="1" noChangeArrowheads="1" noChangeShapeType="1" noTextEdit="1"/>
              </p:cNvSpPr>
              <p:nvPr/>
            </p:nvSpPr>
            <p:spPr>
              <a:xfrm>
                <a:off x="148046" y="0"/>
                <a:ext cx="12043954" cy="1224759"/>
              </a:xfrm>
              <a:prstGeom prst="rect">
                <a:avLst/>
              </a:prstGeom>
              <a:blipFill>
                <a:blip r:embed="rId2"/>
                <a:stretch>
                  <a:fillRect l="-405" t="-2488" r="-455" b="-4478"/>
                </a:stretch>
              </a:blipFill>
            </p:spPr>
            <p:txBody>
              <a:bodyPr/>
              <a:lstStyle/>
              <a:p>
                <a:r>
                  <a:rPr lang="en-IN">
                    <a:noFill/>
                  </a:rPr>
                  <a:t> </a:t>
                </a:r>
              </a:p>
            </p:txBody>
          </p:sp>
        </mc:Fallback>
      </mc:AlternateContent>
      <p:sp>
        <p:nvSpPr>
          <p:cNvPr id="5" name="Rectangle 4"/>
          <p:cNvSpPr/>
          <p:nvPr/>
        </p:nvSpPr>
        <p:spPr>
          <a:xfrm>
            <a:off x="74022" y="1224759"/>
            <a:ext cx="11747863" cy="646331"/>
          </a:xfrm>
          <a:prstGeom prst="rect">
            <a:avLst/>
          </a:prstGeom>
        </p:spPr>
        <p:txBody>
          <a:bodyPr wrap="square">
            <a:spAutoFit/>
          </a:bodyPr>
          <a:lstStyle/>
          <a:p>
            <a:r>
              <a:rPr lang="en-US" dirty="0">
                <a:solidFill>
                  <a:srgbClr val="000000"/>
                </a:solidFill>
                <a:latin typeface="Arial" panose="020B0604020202020204" pitchFamily="34" charset="0"/>
              </a:rPr>
              <a:t>Solution: Here we want to assess whether the sample mean of 200.3 in the Framingham sample is statistically significantly different from 203 (i.e., beyond what we would expect by chance).</a:t>
            </a:r>
            <a:endParaRPr lang="en-IN" dirty="0"/>
          </a:p>
        </p:txBody>
      </p:sp>
      <p:pic>
        <p:nvPicPr>
          <p:cNvPr id="6" name="Picture 5"/>
          <p:cNvPicPr>
            <a:picLocks noChangeAspect="1"/>
          </p:cNvPicPr>
          <p:nvPr/>
        </p:nvPicPr>
        <p:blipFill>
          <a:blip r:embed="rId3"/>
          <a:stretch>
            <a:fillRect/>
          </a:stretch>
        </p:blipFill>
        <p:spPr>
          <a:xfrm>
            <a:off x="329565" y="1871090"/>
            <a:ext cx="8058150" cy="4162425"/>
          </a:xfrm>
          <a:prstGeom prst="rect">
            <a:avLst/>
          </a:prstGeom>
        </p:spPr>
      </p:pic>
      <p:sp>
        <p:nvSpPr>
          <p:cNvPr id="7" name="Rectangle 6"/>
          <p:cNvSpPr/>
          <p:nvPr/>
        </p:nvSpPr>
        <p:spPr>
          <a:xfrm>
            <a:off x="2211977" y="5934670"/>
            <a:ext cx="9766663" cy="923330"/>
          </a:xfrm>
          <a:prstGeom prst="rect">
            <a:avLst/>
          </a:prstGeom>
        </p:spPr>
        <p:txBody>
          <a:bodyPr wrap="square">
            <a:spAutoFit/>
          </a:bodyPr>
          <a:lstStyle/>
          <a:p>
            <a:r>
              <a:rPr lang="en-US" dirty="0">
                <a:solidFill>
                  <a:srgbClr val="000000"/>
                </a:solidFill>
                <a:latin typeface="Arial" panose="020B0604020202020204" pitchFamily="34" charset="0"/>
              </a:rPr>
              <a:t>We reject H</a:t>
            </a:r>
            <a:r>
              <a:rPr lang="en-US" baseline="-25000" dirty="0">
                <a:solidFill>
                  <a:srgbClr val="000000"/>
                </a:solidFill>
                <a:latin typeface="Arial" panose="020B0604020202020204" pitchFamily="34" charset="0"/>
              </a:rPr>
              <a:t>0</a:t>
            </a:r>
            <a:r>
              <a:rPr lang="en-US" dirty="0">
                <a:solidFill>
                  <a:srgbClr val="000000"/>
                </a:solidFill>
                <a:latin typeface="Arial" panose="020B0604020202020204" pitchFamily="34" charset="0"/>
              </a:rPr>
              <a:t> because -4.22 ≤ -1.960. We have statistically significant evidence at α=0.05 to show that the mean total cholesterol level in the Framingham Offspring is different from the national average of 203 reported in 2002. </a:t>
            </a:r>
            <a:endParaRPr lang="en-IN" dirty="0"/>
          </a:p>
        </p:txBody>
      </p:sp>
    </p:spTree>
    <p:extLst>
      <p:ext uri="{BB962C8B-B14F-4D97-AF65-F5344CB8AC3E}">
        <p14:creationId xmlns:p14="http://schemas.microsoft.com/office/powerpoint/2010/main" val="2039218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278673" y="252608"/>
                <a:ext cx="11295017" cy="1754326"/>
              </a:xfrm>
              <a:prstGeom prst="rect">
                <a:avLst/>
              </a:prstGeom>
            </p:spPr>
            <p:txBody>
              <a:bodyPr wrap="square">
                <a:spAutoFit/>
              </a:bodyPr>
              <a:lstStyle/>
              <a:p>
                <a:r>
                  <a:rPr lang="en-US" dirty="0">
                    <a:solidFill>
                      <a:srgbClr val="000000"/>
                    </a:solidFill>
                    <a:latin typeface="Arial" panose="020B0604020202020204" pitchFamily="34" charset="0"/>
                  </a:rPr>
                  <a:t>Example 4: Consider again the NCHS-reported mean total cholesterol level in 2002 for all adults of 203. Suppose a new drug is proposed to lower total cholesterol. A study is designed to evaluate the efficacy of the drug in lowering cholesterol.   Fifteen patients are enrolled in the study and asked to take the new drug for 6 weeks. At the end of 6 weeks, each patient's total cholesterol level is measured and the sample statistics are as follows:   n=15, </a:t>
                </a:r>
                <a14:m>
                  <m:oMath xmlns:m="http://schemas.openxmlformats.org/officeDocument/2006/math">
                    <m:acc>
                      <m:accPr>
                        <m:chr m:val="̅"/>
                        <m:ctrlPr>
                          <a:rPr lang="en-US" i="1">
                            <a:solidFill>
                              <a:srgbClr val="000000"/>
                            </a:solidFill>
                            <a:latin typeface="Cambria Math" panose="02040503050406030204" pitchFamily="18" charset="0"/>
                          </a:rPr>
                        </m:ctrlPr>
                      </m:accPr>
                      <m:e>
                        <m:r>
                          <a:rPr lang="en-US" i="1">
                            <a:solidFill>
                              <a:srgbClr val="000000"/>
                            </a:solidFill>
                            <a:latin typeface="Cambria Math" panose="02040503050406030204" pitchFamily="18" charset="0"/>
                          </a:rPr>
                          <m:t>𝑋</m:t>
                        </m:r>
                      </m:e>
                    </m:acc>
                  </m:oMath>
                </a14:m>
                <a:r>
                  <a:rPr lang="en-US" dirty="0">
                    <a:solidFill>
                      <a:srgbClr val="000000"/>
                    </a:solidFill>
                    <a:latin typeface="Arial" panose="020B0604020202020204" pitchFamily="34" charset="0"/>
                  </a:rPr>
                  <a:t>=195.9 and s=28.7. Is there statistical evidence of a reduction in mean total cholesterol in patients after using the new drug for 6 weeks? </a:t>
                </a:r>
                <a:endParaRPr lang="en-IN" dirty="0"/>
              </a:p>
            </p:txBody>
          </p:sp>
        </mc:Choice>
        <mc:Fallback xmlns="">
          <p:sp>
            <p:nvSpPr>
              <p:cNvPr id="4" name="Rectangle 3"/>
              <p:cNvSpPr>
                <a:spLocks noRot="1" noChangeAspect="1" noMove="1" noResize="1" noEditPoints="1" noAdjustHandles="1" noChangeArrowheads="1" noChangeShapeType="1" noTextEdit="1"/>
              </p:cNvSpPr>
              <p:nvPr/>
            </p:nvSpPr>
            <p:spPr>
              <a:xfrm>
                <a:off x="278673" y="252608"/>
                <a:ext cx="11295017" cy="1754326"/>
              </a:xfrm>
              <a:prstGeom prst="rect">
                <a:avLst/>
              </a:prstGeom>
              <a:blipFill>
                <a:blip r:embed="rId2"/>
                <a:stretch>
                  <a:fillRect l="-486" t="-1736" r="-486" b="-4167"/>
                </a:stretch>
              </a:blipFill>
            </p:spPr>
            <p:txBody>
              <a:bodyPr/>
              <a:lstStyle/>
              <a:p>
                <a:r>
                  <a:rPr lang="en-IN">
                    <a:noFill/>
                  </a:rPr>
                  <a:t> </a:t>
                </a:r>
              </a:p>
            </p:txBody>
          </p:sp>
        </mc:Fallback>
      </mc:AlternateContent>
      <p:pic>
        <p:nvPicPr>
          <p:cNvPr id="5" name="Picture 4"/>
          <p:cNvPicPr>
            <a:picLocks noChangeAspect="1"/>
          </p:cNvPicPr>
          <p:nvPr/>
        </p:nvPicPr>
        <p:blipFill>
          <a:blip r:embed="rId3"/>
          <a:stretch>
            <a:fillRect/>
          </a:stretch>
        </p:blipFill>
        <p:spPr>
          <a:xfrm>
            <a:off x="399506" y="2139043"/>
            <a:ext cx="4495800" cy="2057400"/>
          </a:xfrm>
          <a:prstGeom prst="rect">
            <a:avLst/>
          </a:prstGeom>
        </p:spPr>
      </p:pic>
      <p:sp>
        <p:nvSpPr>
          <p:cNvPr id="6" name="Rectangle 5"/>
          <p:cNvSpPr/>
          <p:nvPr/>
        </p:nvSpPr>
        <p:spPr>
          <a:xfrm>
            <a:off x="399506" y="4196443"/>
            <a:ext cx="11605260" cy="461665"/>
          </a:xfrm>
          <a:prstGeom prst="rect">
            <a:avLst/>
          </a:prstGeom>
        </p:spPr>
        <p:txBody>
          <a:bodyPr wrap="square">
            <a:spAutoFit/>
          </a:bodyPr>
          <a:lstStyle/>
          <a:p>
            <a:r>
              <a:rPr lang="en-US" sz="1200" dirty="0">
                <a:solidFill>
                  <a:srgbClr val="000000"/>
                </a:solidFill>
                <a:latin typeface="Arial" panose="020B0604020202020204" pitchFamily="34" charset="0"/>
              </a:rPr>
              <a:t>This is a lower tailed test, using a t statistic and a 5% level of significance. In order to determine the critical value of t, we need degrees of freedom, </a:t>
            </a:r>
            <a:r>
              <a:rPr lang="en-US" sz="1200" dirty="0" err="1">
                <a:solidFill>
                  <a:srgbClr val="000000"/>
                </a:solidFill>
                <a:latin typeface="Arial" panose="020B0604020202020204" pitchFamily="34" charset="0"/>
              </a:rPr>
              <a:t>df</a:t>
            </a:r>
            <a:r>
              <a:rPr lang="en-US" sz="1200" dirty="0">
                <a:solidFill>
                  <a:srgbClr val="000000"/>
                </a:solidFill>
                <a:latin typeface="Arial" panose="020B0604020202020204" pitchFamily="34" charset="0"/>
              </a:rPr>
              <a:t>, defined as </a:t>
            </a:r>
            <a:r>
              <a:rPr lang="en-US" sz="1200" dirty="0" err="1">
                <a:solidFill>
                  <a:srgbClr val="000000"/>
                </a:solidFill>
                <a:latin typeface="Arial" panose="020B0604020202020204" pitchFamily="34" charset="0"/>
              </a:rPr>
              <a:t>df</a:t>
            </a:r>
            <a:r>
              <a:rPr lang="en-US" sz="1200" dirty="0">
                <a:solidFill>
                  <a:srgbClr val="000000"/>
                </a:solidFill>
                <a:latin typeface="Arial" panose="020B0604020202020204" pitchFamily="34" charset="0"/>
              </a:rPr>
              <a:t>=n-1. In this example </a:t>
            </a:r>
            <a:r>
              <a:rPr lang="en-US" sz="1200" dirty="0" err="1">
                <a:solidFill>
                  <a:srgbClr val="000000"/>
                </a:solidFill>
                <a:latin typeface="Arial" panose="020B0604020202020204" pitchFamily="34" charset="0"/>
              </a:rPr>
              <a:t>df</a:t>
            </a:r>
            <a:r>
              <a:rPr lang="en-US" sz="1200" dirty="0">
                <a:solidFill>
                  <a:srgbClr val="000000"/>
                </a:solidFill>
                <a:latin typeface="Arial" panose="020B0604020202020204" pitchFamily="34" charset="0"/>
              </a:rPr>
              <a:t>=15-1=14. The critical value for a lower tailed test with </a:t>
            </a:r>
            <a:r>
              <a:rPr lang="en-US" sz="1200" dirty="0" err="1">
                <a:solidFill>
                  <a:srgbClr val="000000"/>
                </a:solidFill>
                <a:latin typeface="Arial" panose="020B0604020202020204" pitchFamily="34" charset="0"/>
              </a:rPr>
              <a:t>df</a:t>
            </a:r>
            <a:r>
              <a:rPr lang="en-US" sz="1200" dirty="0">
                <a:solidFill>
                  <a:srgbClr val="000000"/>
                </a:solidFill>
                <a:latin typeface="Arial" panose="020B0604020202020204" pitchFamily="34" charset="0"/>
              </a:rPr>
              <a:t>=14 and a =0.05 is -2.145 and the decision rule is as follows:   Reject H</a:t>
            </a:r>
            <a:r>
              <a:rPr lang="en-US" sz="1200" baseline="-25000" dirty="0">
                <a:solidFill>
                  <a:srgbClr val="000000"/>
                </a:solidFill>
                <a:latin typeface="Arial" panose="020B0604020202020204" pitchFamily="34" charset="0"/>
              </a:rPr>
              <a:t>0</a:t>
            </a:r>
            <a:r>
              <a:rPr lang="en-US" sz="1200" dirty="0">
                <a:solidFill>
                  <a:srgbClr val="000000"/>
                </a:solidFill>
                <a:latin typeface="Arial" panose="020B0604020202020204" pitchFamily="34" charset="0"/>
              </a:rPr>
              <a:t> if t </a:t>
            </a:r>
            <a:r>
              <a:rPr lang="en-US" sz="1200" u="sng" dirty="0">
                <a:solidFill>
                  <a:srgbClr val="000000"/>
                </a:solidFill>
                <a:latin typeface="Arial" panose="020B0604020202020204" pitchFamily="34" charset="0"/>
              </a:rPr>
              <a:t>&lt;</a:t>
            </a:r>
            <a:r>
              <a:rPr lang="en-US" sz="1200" dirty="0">
                <a:solidFill>
                  <a:srgbClr val="000000"/>
                </a:solidFill>
                <a:latin typeface="Arial" panose="020B0604020202020204" pitchFamily="34" charset="0"/>
              </a:rPr>
              <a:t> -2.145.</a:t>
            </a:r>
            <a:endParaRPr lang="en-IN" sz="1200" dirty="0"/>
          </a:p>
        </p:txBody>
      </p:sp>
      <p:pic>
        <p:nvPicPr>
          <p:cNvPr id="7" name="Picture 6"/>
          <p:cNvPicPr>
            <a:picLocks noChangeAspect="1"/>
          </p:cNvPicPr>
          <p:nvPr/>
        </p:nvPicPr>
        <p:blipFill>
          <a:blip r:embed="rId4"/>
          <a:stretch>
            <a:fillRect/>
          </a:stretch>
        </p:blipFill>
        <p:spPr>
          <a:xfrm>
            <a:off x="399506" y="4882243"/>
            <a:ext cx="5600700" cy="1371600"/>
          </a:xfrm>
          <a:prstGeom prst="rect">
            <a:avLst/>
          </a:prstGeom>
        </p:spPr>
      </p:pic>
      <p:sp>
        <p:nvSpPr>
          <p:cNvPr id="8" name="Rectangle 7"/>
          <p:cNvSpPr/>
          <p:nvPr/>
        </p:nvSpPr>
        <p:spPr>
          <a:xfrm>
            <a:off x="2290351" y="6016313"/>
            <a:ext cx="9714415" cy="923330"/>
          </a:xfrm>
          <a:prstGeom prst="rect">
            <a:avLst/>
          </a:prstGeom>
        </p:spPr>
        <p:txBody>
          <a:bodyPr wrap="square">
            <a:spAutoFit/>
          </a:bodyPr>
          <a:lstStyle/>
          <a:p>
            <a:r>
              <a:rPr lang="en-US" dirty="0">
                <a:solidFill>
                  <a:srgbClr val="000000"/>
                </a:solidFill>
                <a:latin typeface="Arial" panose="020B0604020202020204" pitchFamily="34" charset="0"/>
              </a:rPr>
              <a:t>We do not reject H</a:t>
            </a:r>
            <a:r>
              <a:rPr lang="en-US" baseline="-25000" dirty="0">
                <a:solidFill>
                  <a:srgbClr val="000000"/>
                </a:solidFill>
                <a:latin typeface="Arial" panose="020B0604020202020204" pitchFamily="34" charset="0"/>
              </a:rPr>
              <a:t>0</a:t>
            </a:r>
            <a:r>
              <a:rPr lang="en-US" dirty="0">
                <a:solidFill>
                  <a:srgbClr val="000000"/>
                </a:solidFill>
                <a:latin typeface="Arial" panose="020B0604020202020204" pitchFamily="34" charset="0"/>
              </a:rPr>
              <a:t> because -0.96 &gt; -2.145. We do not have statistically significant evidence at α=0.05 to show that the mean total cholesterol level is lower than the national mean in patients taking the new drug for 6 weeks.</a:t>
            </a:r>
            <a:endParaRPr lang="en-IN" dirty="0"/>
          </a:p>
        </p:txBody>
      </p:sp>
    </p:spTree>
    <p:extLst>
      <p:ext uri="{BB962C8B-B14F-4D97-AF65-F5344CB8AC3E}">
        <p14:creationId xmlns:p14="http://schemas.microsoft.com/office/powerpoint/2010/main" val="19183639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E4DDF-9641-C636-DF86-A5E20DBEC1B1}"/>
              </a:ext>
            </a:extLst>
          </p:cNvPr>
          <p:cNvSpPr>
            <a:spLocks noGrp="1"/>
          </p:cNvSpPr>
          <p:nvPr>
            <p:ph type="title"/>
          </p:nvPr>
        </p:nvSpPr>
        <p:spPr/>
        <p:txBody>
          <a:bodyPr/>
          <a:lstStyle/>
          <a:p>
            <a:r>
              <a:rPr lang="en-US" sz="2800" b="1" i="0" u="none" strike="noStrike" baseline="0" dirty="0">
                <a:solidFill>
                  <a:srgbClr val="000000"/>
                </a:solidFill>
                <a:latin typeface="Times New Roman" panose="02020603050405020304" pitchFamily="18" charset="0"/>
              </a:rPr>
              <a:t>A Test of Independence in a Two-Way Contingency Table </a:t>
            </a:r>
            <a:r>
              <a:rPr lang="en-US" sz="1800" b="0" i="0" u="none" strike="noStrike" baseline="0" dirty="0">
                <a:solidFill>
                  <a:srgbClr val="000000"/>
                </a:solidFill>
                <a:latin typeface="Times New Roman" panose="02020603050405020304" pitchFamily="18" charset="0"/>
              </a:rPr>
              <a:t>	</a:t>
            </a:r>
            <a:endParaRPr lang="en-IN" dirty="0"/>
          </a:p>
        </p:txBody>
      </p:sp>
      <p:sp>
        <p:nvSpPr>
          <p:cNvPr id="3" name="Content Placeholder 2">
            <a:extLst>
              <a:ext uri="{FF2B5EF4-FFF2-40B4-BE49-F238E27FC236}">
                <a16:creationId xmlns:a16="http://schemas.microsoft.com/office/drawing/2014/main" id="{D5E18D37-EDDD-9AC9-8AB3-B66FB3FA372F}"/>
              </a:ext>
            </a:extLst>
          </p:cNvPr>
          <p:cNvSpPr>
            <a:spLocks noGrp="1"/>
          </p:cNvSpPr>
          <p:nvPr>
            <p:ph idx="1"/>
          </p:nvPr>
        </p:nvSpPr>
        <p:spPr/>
        <p:txBody>
          <a:bodyPr>
            <a:normAutofit fontScale="92500" lnSpcReduction="20000"/>
          </a:bodyPr>
          <a:lstStyle/>
          <a:p>
            <a:pPr algn="just"/>
            <a:r>
              <a:rPr lang="en-US" b="0" i="0" dirty="0">
                <a:solidFill>
                  <a:srgbClr val="3B444F"/>
                </a:solidFill>
                <a:effectLst/>
                <a:latin typeface="open-sans"/>
              </a:rPr>
              <a:t>The primary method for displaying the summarization of categorical variables is called a </a:t>
            </a:r>
            <a:r>
              <a:rPr lang="en-US" b="1" i="0" dirty="0">
                <a:solidFill>
                  <a:srgbClr val="3B444F"/>
                </a:solidFill>
                <a:effectLst/>
                <a:latin typeface="open-sans"/>
              </a:rPr>
              <a:t>contingency table.</a:t>
            </a:r>
            <a:r>
              <a:rPr lang="en-US" b="0" i="0" dirty="0">
                <a:solidFill>
                  <a:srgbClr val="3B444F"/>
                </a:solidFill>
                <a:effectLst/>
                <a:latin typeface="open-sans"/>
              </a:rPr>
              <a:t> </a:t>
            </a:r>
          </a:p>
          <a:p>
            <a:pPr algn="just"/>
            <a:r>
              <a:rPr lang="en-US" b="0" i="0" dirty="0">
                <a:solidFill>
                  <a:srgbClr val="3B444F"/>
                </a:solidFill>
                <a:effectLst/>
                <a:latin typeface="open-sans"/>
              </a:rPr>
              <a:t>When we have two measurements on our subjects that are both categorical, the contingency table is sometimes referred to as a </a:t>
            </a:r>
            <a:r>
              <a:rPr lang="en-US" b="1" i="0" dirty="0">
                <a:solidFill>
                  <a:srgbClr val="3B444F"/>
                </a:solidFill>
                <a:effectLst/>
                <a:latin typeface="open-sans"/>
              </a:rPr>
              <a:t>two-way table.</a:t>
            </a:r>
          </a:p>
          <a:p>
            <a:pPr algn="just"/>
            <a:r>
              <a:rPr lang="en-US" dirty="0"/>
              <a:t>The size of a contingency table is defined by the number of rows times the number of columns associated with the levels of the two categorical variables. The size is notated r x c, where r is the number of rows of the table and c is the number of columns.</a:t>
            </a:r>
          </a:p>
          <a:p>
            <a:pPr algn="just"/>
            <a:r>
              <a:rPr lang="en-US" b="0" i="0" dirty="0">
                <a:solidFill>
                  <a:srgbClr val="3B444F"/>
                </a:solidFill>
                <a:effectLst/>
                <a:latin typeface="open-sans"/>
              </a:rPr>
              <a:t>A </a:t>
            </a:r>
            <a:r>
              <a:rPr lang="en-US" b="1" i="0" dirty="0">
                <a:solidFill>
                  <a:srgbClr val="3B444F"/>
                </a:solidFill>
                <a:effectLst/>
                <a:latin typeface="open-sans"/>
              </a:rPr>
              <a:t>cell</a:t>
            </a:r>
            <a:r>
              <a:rPr lang="en-US" b="0" i="0" dirty="0">
                <a:solidFill>
                  <a:srgbClr val="3B444F"/>
                </a:solidFill>
                <a:effectLst/>
                <a:latin typeface="open-sans"/>
              </a:rPr>
              <a:t> displays the count for the intersection of a row and column. Thus, the size of a contingency table also gives the number of cells for that table. </a:t>
            </a:r>
          </a:p>
          <a:p>
            <a:pPr algn="just"/>
            <a:r>
              <a:rPr lang="en-US" b="0" i="0" dirty="0">
                <a:solidFill>
                  <a:srgbClr val="3B444F"/>
                </a:solidFill>
                <a:effectLst/>
                <a:latin typeface="open-sans"/>
              </a:rPr>
              <a:t>For example, if we have a </a:t>
            </a:r>
            <a:r>
              <a:rPr lang="en-US" dirty="0"/>
              <a:t>2×2</a:t>
            </a:r>
            <a:r>
              <a:rPr lang="en-US" b="0" i="0" dirty="0">
                <a:solidFill>
                  <a:srgbClr val="3B444F"/>
                </a:solidFill>
                <a:effectLst/>
                <a:latin typeface="open-sans"/>
              </a:rPr>
              <a:t> table, then we have </a:t>
            </a:r>
            <a:r>
              <a:rPr lang="en-US" dirty="0"/>
              <a:t>2(2)=4</a:t>
            </a:r>
            <a:r>
              <a:rPr lang="en-US" b="0" i="0" dirty="0">
                <a:solidFill>
                  <a:srgbClr val="3B444F"/>
                </a:solidFill>
                <a:effectLst/>
                <a:latin typeface="open-sans"/>
              </a:rPr>
              <a:t> cells.</a:t>
            </a:r>
            <a:endParaRPr lang="en-IN" dirty="0"/>
          </a:p>
        </p:txBody>
      </p:sp>
    </p:spTree>
    <p:extLst>
      <p:ext uri="{BB962C8B-B14F-4D97-AF65-F5344CB8AC3E}">
        <p14:creationId xmlns:p14="http://schemas.microsoft.com/office/powerpoint/2010/main" val="608374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688ED-87A3-133D-B6ED-C37C8F12A450}"/>
              </a:ext>
            </a:extLst>
          </p:cNvPr>
          <p:cNvSpPr>
            <a:spLocks noGrp="1"/>
          </p:cNvSpPr>
          <p:nvPr>
            <p:ph type="title"/>
          </p:nvPr>
        </p:nvSpPr>
        <p:spPr/>
        <p:txBody>
          <a:bodyPr/>
          <a:lstStyle/>
          <a:p>
            <a:r>
              <a:rPr lang="en-US" dirty="0"/>
              <a:t>Examples of Hierarchical Model</a:t>
            </a:r>
            <a:endParaRPr lang="en-IN" dirty="0"/>
          </a:p>
        </p:txBody>
      </p:sp>
      <p:sp>
        <p:nvSpPr>
          <p:cNvPr id="3" name="Content Placeholder 2">
            <a:extLst>
              <a:ext uri="{FF2B5EF4-FFF2-40B4-BE49-F238E27FC236}">
                <a16:creationId xmlns:a16="http://schemas.microsoft.com/office/drawing/2014/main" id="{C4B9741B-20F3-0D0B-4FC9-70582DB549D9}"/>
              </a:ext>
            </a:extLst>
          </p:cNvPr>
          <p:cNvSpPr>
            <a:spLocks noGrp="1"/>
          </p:cNvSpPr>
          <p:nvPr>
            <p:ph idx="1"/>
          </p:nvPr>
        </p:nvSpPr>
        <p:spPr/>
        <p:txBody>
          <a:bodyPr/>
          <a:lstStyle/>
          <a:p>
            <a:pPr marL="514350" indent="-514350" algn="just">
              <a:buFont typeface="+mj-lt"/>
              <a:buAutoNum type="arabicPeriod"/>
            </a:pPr>
            <a:r>
              <a:rPr lang="en-US" dirty="0">
                <a:solidFill>
                  <a:srgbClr val="202122"/>
                </a:solidFill>
                <a:latin typeface="Arial" panose="020B0604020202020204" pitchFamily="34" charset="0"/>
              </a:rPr>
              <a:t>I</a:t>
            </a:r>
            <a:r>
              <a:rPr lang="en-US" b="0" i="0" dirty="0">
                <a:solidFill>
                  <a:srgbClr val="202122"/>
                </a:solidFill>
                <a:effectLst/>
                <a:latin typeface="Arial" panose="020B0604020202020204" pitchFamily="34" charset="0"/>
              </a:rPr>
              <a:t>n </a:t>
            </a:r>
            <a:r>
              <a:rPr lang="en-US" b="0" i="0" dirty="0">
                <a:solidFill>
                  <a:srgbClr val="FF0000"/>
                </a:solidFill>
                <a:effectLst/>
                <a:latin typeface="Arial" panose="020B0604020202020204" pitchFamily="34" charset="0"/>
              </a:rPr>
              <a:t>epidemiological modeling </a:t>
            </a:r>
            <a:r>
              <a:rPr lang="en-US" b="0" i="0" dirty="0">
                <a:solidFill>
                  <a:srgbClr val="202122"/>
                </a:solidFill>
                <a:effectLst/>
                <a:latin typeface="Arial" panose="020B0604020202020204" pitchFamily="34" charset="0"/>
              </a:rPr>
              <a:t>to describe infection trajectories for multiple countries, observational units are countries, and each country has its own temporal profile of daily infected cases.</a:t>
            </a:r>
          </a:p>
          <a:p>
            <a:pPr marL="514350" indent="-514350" algn="just">
              <a:buFont typeface="+mj-lt"/>
              <a:buAutoNum type="arabicPeriod"/>
            </a:pPr>
            <a:r>
              <a:rPr lang="en-US" dirty="0"/>
              <a:t>In </a:t>
            </a:r>
            <a:r>
              <a:rPr lang="en-US" dirty="0">
                <a:solidFill>
                  <a:srgbClr val="FF0000"/>
                </a:solidFill>
              </a:rPr>
              <a:t>decline curve analysis </a:t>
            </a:r>
            <a:r>
              <a:rPr lang="en-US" dirty="0"/>
              <a:t>to describe oil or gas production decline curve for multiple wells, observational units are oil or gas wells in a reservoir region, and each well has each own temporal profile of oil or gas production rates (usually, barrels per month).</a:t>
            </a:r>
            <a:endParaRPr lang="en-IN" dirty="0"/>
          </a:p>
        </p:txBody>
      </p:sp>
    </p:spTree>
    <p:extLst>
      <p:ext uri="{BB962C8B-B14F-4D97-AF65-F5344CB8AC3E}">
        <p14:creationId xmlns:p14="http://schemas.microsoft.com/office/powerpoint/2010/main" val="3048728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1BE412-1D48-FA42-90D1-5AA214AAD265}"/>
              </a:ext>
            </a:extLst>
          </p:cNvPr>
          <p:cNvPicPr>
            <a:picLocks noChangeAspect="1"/>
          </p:cNvPicPr>
          <p:nvPr/>
        </p:nvPicPr>
        <p:blipFill>
          <a:blip r:embed="rId2"/>
          <a:stretch>
            <a:fillRect/>
          </a:stretch>
        </p:blipFill>
        <p:spPr>
          <a:xfrm>
            <a:off x="1862137" y="61912"/>
            <a:ext cx="8467725" cy="6734175"/>
          </a:xfrm>
          <a:prstGeom prst="rect">
            <a:avLst/>
          </a:prstGeom>
        </p:spPr>
      </p:pic>
    </p:spTree>
    <p:extLst>
      <p:ext uri="{BB962C8B-B14F-4D97-AF65-F5344CB8AC3E}">
        <p14:creationId xmlns:p14="http://schemas.microsoft.com/office/powerpoint/2010/main" val="712930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120874-EDC2-87CD-C499-BD5FDEDFB934}"/>
              </a:ext>
            </a:extLst>
          </p:cNvPr>
          <p:cNvSpPr txBox="1"/>
          <p:nvPr/>
        </p:nvSpPr>
        <p:spPr>
          <a:xfrm>
            <a:off x="167462" y="149431"/>
            <a:ext cx="11836695" cy="646331"/>
          </a:xfrm>
          <a:prstGeom prst="rect">
            <a:avLst/>
          </a:prstGeom>
          <a:noFill/>
        </p:spPr>
        <p:txBody>
          <a:bodyPr wrap="square">
            <a:spAutoFit/>
          </a:bodyPr>
          <a:lstStyle/>
          <a:p>
            <a:r>
              <a:rPr lang="en-US" b="0" i="0" dirty="0">
                <a:solidFill>
                  <a:srgbClr val="3B444F"/>
                </a:solidFill>
                <a:effectLst/>
                <a:latin typeface="open-sans"/>
              </a:rPr>
              <a:t>Example 1: A random sample of 500 U.S. adults is questioned regarding their political affiliation and opinion on a tax reform bill. The results of this survey are summarized in the following contingency table:</a:t>
            </a:r>
            <a:endParaRPr lang="en-IN" dirty="0"/>
          </a:p>
        </p:txBody>
      </p:sp>
      <p:pic>
        <p:nvPicPr>
          <p:cNvPr id="7" name="Picture 6">
            <a:extLst>
              <a:ext uri="{FF2B5EF4-FFF2-40B4-BE49-F238E27FC236}">
                <a16:creationId xmlns:a16="http://schemas.microsoft.com/office/drawing/2014/main" id="{5CAABF36-FA77-447A-DD7C-253EB65F80C7}"/>
              </a:ext>
            </a:extLst>
          </p:cNvPr>
          <p:cNvPicPr>
            <a:picLocks noChangeAspect="1"/>
          </p:cNvPicPr>
          <p:nvPr/>
        </p:nvPicPr>
        <p:blipFill>
          <a:blip r:embed="rId2"/>
          <a:stretch>
            <a:fillRect/>
          </a:stretch>
        </p:blipFill>
        <p:spPr>
          <a:xfrm>
            <a:off x="317315" y="795762"/>
            <a:ext cx="7134225" cy="1924050"/>
          </a:xfrm>
          <a:prstGeom prst="rect">
            <a:avLst/>
          </a:prstGeom>
        </p:spPr>
      </p:pic>
      <p:sp>
        <p:nvSpPr>
          <p:cNvPr id="9" name="TextBox 8">
            <a:extLst>
              <a:ext uri="{FF2B5EF4-FFF2-40B4-BE49-F238E27FC236}">
                <a16:creationId xmlns:a16="http://schemas.microsoft.com/office/drawing/2014/main" id="{4288A0D4-0E8B-8BEE-D050-AD1E5CDF76B8}"/>
              </a:ext>
            </a:extLst>
          </p:cNvPr>
          <p:cNvSpPr txBox="1"/>
          <p:nvPr/>
        </p:nvSpPr>
        <p:spPr>
          <a:xfrm>
            <a:off x="317315" y="2719812"/>
            <a:ext cx="11557370" cy="646331"/>
          </a:xfrm>
          <a:prstGeom prst="rect">
            <a:avLst/>
          </a:prstGeom>
          <a:noFill/>
        </p:spPr>
        <p:txBody>
          <a:bodyPr wrap="square">
            <a:spAutoFit/>
          </a:bodyPr>
          <a:lstStyle/>
          <a:p>
            <a:r>
              <a:rPr lang="en-US" dirty="0">
                <a:solidFill>
                  <a:srgbClr val="3B444F"/>
                </a:solidFill>
                <a:latin typeface="open-sans"/>
              </a:rPr>
              <a:t>T</a:t>
            </a:r>
            <a:r>
              <a:rPr lang="en-US" b="0" i="0" dirty="0">
                <a:solidFill>
                  <a:srgbClr val="3B444F"/>
                </a:solidFill>
                <a:effectLst/>
                <a:latin typeface="open-sans"/>
              </a:rPr>
              <a:t>est if the political affiliation and their opinion on a tax reform bill are dependent at a 5% level of significance using Chi-Square test.</a:t>
            </a:r>
            <a:endParaRPr lang="en-IN" dirty="0"/>
          </a:p>
        </p:txBody>
      </p:sp>
      <p:sp>
        <p:nvSpPr>
          <p:cNvPr id="11" name="TextBox 10">
            <a:extLst>
              <a:ext uri="{FF2B5EF4-FFF2-40B4-BE49-F238E27FC236}">
                <a16:creationId xmlns:a16="http://schemas.microsoft.com/office/drawing/2014/main" id="{E23E13AE-6856-9B9A-0B7C-AF4A8791FD51}"/>
              </a:ext>
            </a:extLst>
          </p:cNvPr>
          <p:cNvSpPr txBox="1"/>
          <p:nvPr/>
        </p:nvSpPr>
        <p:spPr>
          <a:xfrm>
            <a:off x="317315" y="3648371"/>
            <a:ext cx="6097772" cy="646331"/>
          </a:xfrm>
          <a:prstGeom prst="rect">
            <a:avLst/>
          </a:prstGeom>
          <a:noFill/>
        </p:spPr>
        <p:txBody>
          <a:bodyPr wrap="square">
            <a:spAutoFit/>
          </a:bodyPr>
          <a:lstStyle/>
          <a:p>
            <a:r>
              <a:rPr lang="en-US" b="1" i="0" dirty="0">
                <a:solidFill>
                  <a:srgbClr val="3B444F"/>
                </a:solidFill>
                <a:effectLst/>
                <a:latin typeface="open-sans"/>
              </a:rPr>
              <a:t>Solution</a:t>
            </a:r>
            <a:r>
              <a:rPr lang="en-US" b="0" i="0" dirty="0">
                <a:solidFill>
                  <a:srgbClr val="3B444F"/>
                </a:solidFill>
                <a:effectLst/>
                <a:latin typeface="open-sans"/>
              </a:rPr>
              <a:t>: </a:t>
            </a:r>
          </a:p>
          <a:p>
            <a:r>
              <a:rPr lang="en-US" dirty="0">
                <a:solidFill>
                  <a:srgbClr val="FF0000"/>
                </a:solidFill>
                <a:latin typeface="open-sans"/>
              </a:rPr>
              <a:t>Step1</a:t>
            </a:r>
            <a:r>
              <a:rPr lang="en-US" dirty="0">
                <a:solidFill>
                  <a:srgbClr val="3B444F"/>
                </a:solidFill>
                <a:latin typeface="open-sans"/>
              </a:rPr>
              <a:t>:</a:t>
            </a:r>
            <a:r>
              <a:rPr lang="en-US" b="0" i="0" dirty="0">
                <a:solidFill>
                  <a:srgbClr val="3B444F"/>
                </a:solidFill>
                <a:effectLst/>
                <a:latin typeface="open-sans"/>
              </a:rPr>
              <a:t>Find the expected counts for all of the cells.</a:t>
            </a:r>
            <a:endParaRPr lang="en-IN" dirty="0"/>
          </a:p>
        </p:txBody>
      </p:sp>
      <p:pic>
        <p:nvPicPr>
          <p:cNvPr id="13" name="Picture 12">
            <a:extLst>
              <a:ext uri="{FF2B5EF4-FFF2-40B4-BE49-F238E27FC236}">
                <a16:creationId xmlns:a16="http://schemas.microsoft.com/office/drawing/2014/main" id="{AE898FB1-660B-25EC-057E-80F88085BCDF}"/>
              </a:ext>
            </a:extLst>
          </p:cNvPr>
          <p:cNvPicPr>
            <a:picLocks noChangeAspect="1"/>
          </p:cNvPicPr>
          <p:nvPr/>
        </p:nvPicPr>
        <p:blipFill>
          <a:blip r:embed="rId3"/>
          <a:stretch>
            <a:fillRect/>
          </a:stretch>
        </p:blipFill>
        <p:spPr>
          <a:xfrm>
            <a:off x="1099251" y="4576930"/>
            <a:ext cx="7781925" cy="2019300"/>
          </a:xfrm>
          <a:prstGeom prst="rect">
            <a:avLst/>
          </a:prstGeom>
        </p:spPr>
      </p:pic>
    </p:spTree>
    <p:extLst>
      <p:ext uri="{BB962C8B-B14F-4D97-AF65-F5344CB8AC3E}">
        <p14:creationId xmlns:p14="http://schemas.microsoft.com/office/powerpoint/2010/main" val="1490638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D257DB-B1D2-3E4F-2291-4373891D9EF3}"/>
              </a:ext>
            </a:extLst>
          </p:cNvPr>
          <p:cNvPicPr>
            <a:picLocks noChangeAspect="1"/>
          </p:cNvPicPr>
          <p:nvPr/>
        </p:nvPicPr>
        <p:blipFill>
          <a:blip r:embed="rId2"/>
          <a:stretch>
            <a:fillRect/>
          </a:stretch>
        </p:blipFill>
        <p:spPr>
          <a:xfrm>
            <a:off x="1102462" y="148705"/>
            <a:ext cx="9391650" cy="1933575"/>
          </a:xfrm>
          <a:prstGeom prst="rect">
            <a:avLst/>
          </a:prstGeom>
        </p:spPr>
      </p:pic>
      <p:sp>
        <p:nvSpPr>
          <p:cNvPr id="6" name="TextBox 5">
            <a:extLst>
              <a:ext uri="{FF2B5EF4-FFF2-40B4-BE49-F238E27FC236}">
                <a16:creationId xmlns:a16="http://schemas.microsoft.com/office/drawing/2014/main" id="{C6D91A8A-A0B2-5B4C-3979-D5D07E3BED87}"/>
              </a:ext>
            </a:extLst>
          </p:cNvPr>
          <p:cNvSpPr txBox="1"/>
          <p:nvPr/>
        </p:nvSpPr>
        <p:spPr>
          <a:xfrm>
            <a:off x="202019" y="159488"/>
            <a:ext cx="1212111" cy="369332"/>
          </a:xfrm>
          <a:prstGeom prst="rect">
            <a:avLst/>
          </a:prstGeom>
          <a:noFill/>
        </p:spPr>
        <p:txBody>
          <a:bodyPr wrap="square" rtlCol="0">
            <a:spAutoFit/>
          </a:bodyPr>
          <a:lstStyle/>
          <a:p>
            <a:r>
              <a:rPr lang="en-US" dirty="0">
                <a:solidFill>
                  <a:srgbClr val="FF0000"/>
                </a:solidFill>
              </a:rPr>
              <a:t>Step 2:</a:t>
            </a:r>
            <a:endParaRPr lang="en-IN" dirty="0">
              <a:solidFill>
                <a:srgbClr val="FF0000"/>
              </a:solidFill>
            </a:endParaRPr>
          </a:p>
        </p:txBody>
      </p:sp>
      <p:sp>
        <p:nvSpPr>
          <p:cNvPr id="8" name="TextBox 7">
            <a:extLst>
              <a:ext uri="{FF2B5EF4-FFF2-40B4-BE49-F238E27FC236}">
                <a16:creationId xmlns:a16="http://schemas.microsoft.com/office/drawing/2014/main" id="{088F9663-569B-955B-B4DD-5082CF19F118}"/>
              </a:ext>
            </a:extLst>
          </p:cNvPr>
          <p:cNvSpPr txBox="1"/>
          <p:nvPr/>
        </p:nvSpPr>
        <p:spPr>
          <a:xfrm>
            <a:off x="1102462" y="2093063"/>
            <a:ext cx="9391649" cy="369332"/>
          </a:xfrm>
          <a:prstGeom prst="rect">
            <a:avLst/>
          </a:prstGeom>
          <a:noFill/>
        </p:spPr>
        <p:txBody>
          <a:bodyPr wrap="square">
            <a:spAutoFit/>
          </a:bodyPr>
          <a:lstStyle/>
          <a:p>
            <a:r>
              <a:rPr lang="en-US" dirty="0">
                <a:solidFill>
                  <a:srgbClr val="3B444F"/>
                </a:solidFill>
                <a:latin typeface="open-sans"/>
              </a:rPr>
              <a:t>T</a:t>
            </a:r>
            <a:r>
              <a:rPr lang="en-US" b="0" i="0" dirty="0">
                <a:solidFill>
                  <a:srgbClr val="3B444F"/>
                </a:solidFill>
                <a:effectLst/>
                <a:latin typeface="open-sans"/>
              </a:rPr>
              <a:t>he test statistic follows a Chi-Square distribution with degrees of freedom equal to </a:t>
            </a:r>
            <a:r>
              <a:rPr lang="en-US" dirty="0"/>
              <a:t>(r−1)(c−1)</a:t>
            </a:r>
            <a:r>
              <a:rPr lang="en-US" b="0" i="0" dirty="0">
                <a:solidFill>
                  <a:srgbClr val="3B444F"/>
                </a:solidFill>
                <a:effectLst/>
                <a:latin typeface="open-sans"/>
              </a:rPr>
              <a:t>,</a:t>
            </a:r>
            <a:endParaRPr lang="en-IN" dirty="0"/>
          </a:p>
        </p:txBody>
      </p:sp>
      <p:pic>
        <p:nvPicPr>
          <p:cNvPr id="10" name="Picture 9">
            <a:extLst>
              <a:ext uri="{FF2B5EF4-FFF2-40B4-BE49-F238E27FC236}">
                <a16:creationId xmlns:a16="http://schemas.microsoft.com/office/drawing/2014/main" id="{7C12E34A-B979-70F4-95C2-6A176A7ECB57}"/>
              </a:ext>
            </a:extLst>
          </p:cNvPr>
          <p:cNvPicPr>
            <a:picLocks noChangeAspect="1"/>
          </p:cNvPicPr>
          <p:nvPr/>
        </p:nvPicPr>
        <p:blipFill>
          <a:blip r:embed="rId3"/>
          <a:stretch>
            <a:fillRect/>
          </a:stretch>
        </p:blipFill>
        <p:spPr>
          <a:xfrm>
            <a:off x="1181100" y="2649792"/>
            <a:ext cx="9829800" cy="1655507"/>
          </a:xfrm>
          <a:prstGeom prst="rect">
            <a:avLst/>
          </a:prstGeom>
        </p:spPr>
      </p:pic>
      <p:sp>
        <p:nvSpPr>
          <p:cNvPr id="12" name="TextBox 11">
            <a:extLst>
              <a:ext uri="{FF2B5EF4-FFF2-40B4-BE49-F238E27FC236}">
                <a16:creationId xmlns:a16="http://schemas.microsoft.com/office/drawing/2014/main" id="{040981F3-726C-3B92-5EDC-254E3AC8D9BF}"/>
              </a:ext>
            </a:extLst>
          </p:cNvPr>
          <p:cNvSpPr txBox="1"/>
          <p:nvPr/>
        </p:nvSpPr>
        <p:spPr>
          <a:xfrm>
            <a:off x="1414130" y="4395605"/>
            <a:ext cx="6097772" cy="369332"/>
          </a:xfrm>
          <a:prstGeom prst="rect">
            <a:avLst/>
          </a:prstGeom>
          <a:noFill/>
        </p:spPr>
        <p:txBody>
          <a:bodyPr wrap="square">
            <a:spAutoFit/>
          </a:bodyPr>
          <a:lstStyle/>
          <a:p>
            <a:r>
              <a:rPr lang="en-US" dirty="0">
                <a:solidFill>
                  <a:srgbClr val="3B444F"/>
                </a:solidFill>
                <a:latin typeface="open-sans"/>
              </a:rPr>
              <a:t>D</a:t>
            </a:r>
            <a:r>
              <a:rPr lang="en-US" b="0" i="0" dirty="0">
                <a:solidFill>
                  <a:srgbClr val="3B444F"/>
                </a:solidFill>
                <a:effectLst/>
                <a:latin typeface="open-sans"/>
              </a:rPr>
              <a:t>egrees for freedom equal to </a:t>
            </a:r>
            <a:r>
              <a:rPr lang="en-US" dirty="0"/>
              <a:t>(2−1)(3−1)=2</a:t>
            </a:r>
            <a:r>
              <a:rPr lang="en-US" b="0" i="0" dirty="0">
                <a:solidFill>
                  <a:srgbClr val="3B444F"/>
                </a:solidFill>
                <a:effectLst/>
                <a:latin typeface="open-sans"/>
              </a:rPr>
              <a:t>.</a:t>
            </a:r>
            <a:endParaRPr lang="en-IN" dirty="0"/>
          </a:p>
        </p:txBody>
      </p:sp>
      <p:sp>
        <p:nvSpPr>
          <p:cNvPr id="13" name="TextBox 12">
            <a:extLst>
              <a:ext uri="{FF2B5EF4-FFF2-40B4-BE49-F238E27FC236}">
                <a16:creationId xmlns:a16="http://schemas.microsoft.com/office/drawing/2014/main" id="{A5D0C506-F1DD-90A1-F400-6F529BF4BB30}"/>
              </a:ext>
            </a:extLst>
          </p:cNvPr>
          <p:cNvSpPr txBox="1"/>
          <p:nvPr/>
        </p:nvSpPr>
        <p:spPr>
          <a:xfrm>
            <a:off x="255181" y="4855242"/>
            <a:ext cx="9909545" cy="369332"/>
          </a:xfrm>
          <a:prstGeom prst="rect">
            <a:avLst/>
          </a:prstGeom>
          <a:noFill/>
        </p:spPr>
        <p:txBody>
          <a:bodyPr wrap="square" rtlCol="0">
            <a:spAutoFit/>
          </a:bodyPr>
          <a:lstStyle/>
          <a:p>
            <a:r>
              <a:rPr lang="en-US" dirty="0">
                <a:solidFill>
                  <a:srgbClr val="FF0000"/>
                </a:solidFill>
              </a:rPr>
              <a:t>Step 3</a:t>
            </a:r>
            <a:r>
              <a:rPr lang="en-US" dirty="0"/>
              <a:t>: At 5% level of significance and degree of freedom = 2, the critical value of chi-square = 5.991 </a:t>
            </a:r>
            <a:endParaRPr lang="en-IN" dirty="0"/>
          </a:p>
        </p:txBody>
      </p:sp>
      <p:sp>
        <p:nvSpPr>
          <p:cNvPr id="16" name="TextBox 15">
            <a:extLst>
              <a:ext uri="{FF2B5EF4-FFF2-40B4-BE49-F238E27FC236}">
                <a16:creationId xmlns:a16="http://schemas.microsoft.com/office/drawing/2014/main" id="{8D95BD1E-A1D5-77E9-8EE6-29F42A30B774}"/>
              </a:ext>
            </a:extLst>
          </p:cNvPr>
          <p:cNvSpPr txBox="1"/>
          <p:nvPr/>
        </p:nvSpPr>
        <p:spPr>
          <a:xfrm>
            <a:off x="382771" y="5411972"/>
            <a:ext cx="10628129" cy="923330"/>
          </a:xfrm>
          <a:prstGeom prst="rect">
            <a:avLst/>
          </a:prstGeom>
          <a:noFill/>
        </p:spPr>
        <p:txBody>
          <a:bodyPr wrap="square" rtlCol="0">
            <a:spAutoFit/>
          </a:bodyPr>
          <a:lstStyle/>
          <a:p>
            <a:r>
              <a:rPr lang="en-US" dirty="0"/>
              <a:t>Since the calculated chi-square value is greater than the critical chi-square value, we reject the null hypothesis that political affiliation and their opinion on a tax reform bill are independent. We conclude that there is evidence that the two variables are dependent (i.e., that there is an association between the two variables).</a:t>
            </a:r>
            <a:endParaRPr lang="en-IN" dirty="0"/>
          </a:p>
        </p:txBody>
      </p:sp>
    </p:spTree>
    <p:extLst>
      <p:ext uri="{BB962C8B-B14F-4D97-AF65-F5344CB8AC3E}">
        <p14:creationId xmlns:p14="http://schemas.microsoft.com/office/powerpoint/2010/main" val="612302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F1E1FA-0697-E232-93BA-BAB785B0CFE5}"/>
              </a:ext>
            </a:extLst>
          </p:cNvPr>
          <p:cNvSpPr txBox="1"/>
          <p:nvPr/>
        </p:nvSpPr>
        <p:spPr>
          <a:xfrm>
            <a:off x="358849" y="148603"/>
            <a:ext cx="11549616" cy="1477328"/>
          </a:xfrm>
          <a:prstGeom prst="rect">
            <a:avLst/>
          </a:prstGeom>
          <a:noFill/>
        </p:spPr>
        <p:txBody>
          <a:bodyPr wrap="square">
            <a:spAutoFit/>
          </a:bodyPr>
          <a:lstStyle/>
          <a:p>
            <a:pPr algn="just"/>
            <a:r>
              <a:rPr lang="en-US" b="0" i="0" dirty="0">
                <a:effectLst/>
                <a:latin typeface="open-sans"/>
              </a:rPr>
              <a:t>Example 2: The operations manager of a company that manufactures tires wants to determine whether there are any differences in the quality of work among the three daily shifts. She randomly selects 496 tires and carefully inspects them. Each tire is either classified as perfect, satisfactory, or defective, and the shift that produced it is also recorded. The two categorical variables of interest are the shift and condition of the tire produced. Does the data provide sufficient evidence at the 5% significance level to infer that there are differences in quality among the three shifts?</a:t>
            </a:r>
            <a:endParaRPr lang="en-IN" dirty="0"/>
          </a:p>
        </p:txBody>
      </p:sp>
      <p:pic>
        <p:nvPicPr>
          <p:cNvPr id="7" name="Picture 6">
            <a:extLst>
              <a:ext uri="{FF2B5EF4-FFF2-40B4-BE49-F238E27FC236}">
                <a16:creationId xmlns:a16="http://schemas.microsoft.com/office/drawing/2014/main" id="{8354A2AF-47BF-536E-2473-28FA59556219}"/>
              </a:ext>
            </a:extLst>
          </p:cNvPr>
          <p:cNvPicPr>
            <a:picLocks noChangeAspect="1"/>
          </p:cNvPicPr>
          <p:nvPr/>
        </p:nvPicPr>
        <p:blipFill>
          <a:blip r:embed="rId2"/>
          <a:stretch>
            <a:fillRect/>
          </a:stretch>
        </p:blipFill>
        <p:spPr>
          <a:xfrm>
            <a:off x="994476" y="1741525"/>
            <a:ext cx="5248275" cy="2247900"/>
          </a:xfrm>
          <a:prstGeom prst="rect">
            <a:avLst/>
          </a:prstGeom>
        </p:spPr>
      </p:pic>
      <p:sp>
        <p:nvSpPr>
          <p:cNvPr id="9" name="TextBox 8">
            <a:extLst>
              <a:ext uri="{FF2B5EF4-FFF2-40B4-BE49-F238E27FC236}">
                <a16:creationId xmlns:a16="http://schemas.microsoft.com/office/drawing/2014/main" id="{3C06C27A-CDBD-3B58-54D5-721576F43144}"/>
              </a:ext>
            </a:extLst>
          </p:cNvPr>
          <p:cNvSpPr txBox="1"/>
          <p:nvPr/>
        </p:nvSpPr>
        <p:spPr>
          <a:xfrm>
            <a:off x="273788" y="4105019"/>
            <a:ext cx="6097772" cy="646331"/>
          </a:xfrm>
          <a:prstGeom prst="rect">
            <a:avLst/>
          </a:prstGeom>
          <a:noFill/>
        </p:spPr>
        <p:txBody>
          <a:bodyPr wrap="square">
            <a:spAutoFit/>
          </a:bodyPr>
          <a:lstStyle/>
          <a:p>
            <a:r>
              <a:rPr lang="en-US" b="1" i="0" dirty="0">
                <a:solidFill>
                  <a:srgbClr val="3B444F"/>
                </a:solidFill>
                <a:effectLst/>
                <a:latin typeface="open-sans"/>
              </a:rPr>
              <a:t>Solution</a:t>
            </a:r>
            <a:r>
              <a:rPr lang="en-US" b="0" i="0" dirty="0">
                <a:solidFill>
                  <a:srgbClr val="3B444F"/>
                </a:solidFill>
                <a:effectLst/>
                <a:latin typeface="open-sans"/>
              </a:rPr>
              <a:t>: </a:t>
            </a:r>
          </a:p>
          <a:p>
            <a:r>
              <a:rPr lang="en-US" dirty="0">
                <a:solidFill>
                  <a:srgbClr val="FF0000"/>
                </a:solidFill>
                <a:latin typeface="open-sans"/>
              </a:rPr>
              <a:t>Step1</a:t>
            </a:r>
            <a:r>
              <a:rPr lang="en-US" dirty="0">
                <a:solidFill>
                  <a:srgbClr val="3B444F"/>
                </a:solidFill>
                <a:latin typeface="open-sans"/>
              </a:rPr>
              <a:t>:</a:t>
            </a:r>
            <a:r>
              <a:rPr lang="en-US" b="0" i="0" dirty="0">
                <a:solidFill>
                  <a:srgbClr val="3B444F"/>
                </a:solidFill>
                <a:effectLst/>
                <a:latin typeface="open-sans"/>
              </a:rPr>
              <a:t>Find the expected counts for all of the cells.</a:t>
            </a:r>
            <a:endParaRPr lang="en-IN" dirty="0"/>
          </a:p>
        </p:txBody>
      </p:sp>
      <p:grpSp>
        <p:nvGrpSpPr>
          <p:cNvPr id="15" name="Group 14">
            <a:extLst>
              <a:ext uri="{FF2B5EF4-FFF2-40B4-BE49-F238E27FC236}">
                <a16:creationId xmlns:a16="http://schemas.microsoft.com/office/drawing/2014/main" id="{1111F287-4182-75E6-8621-707D6DDB02C0}"/>
              </a:ext>
            </a:extLst>
          </p:cNvPr>
          <p:cNvGrpSpPr/>
          <p:nvPr/>
        </p:nvGrpSpPr>
        <p:grpSpPr>
          <a:xfrm>
            <a:off x="7034655" y="1657094"/>
            <a:ext cx="5077879" cy="4895850"/>
            <a:chOff x="7034655" y="1657094"/>
            <a:chExt cx="5077879" cy="4895850"/>
          </a:xfrm>
        </p:grpSpPr>
        <p:pic>
          <p:nvPicPr>
            <p:cNvPr id="11" name="Picture 10">
              <a:extLst>
                <a:ext uri="{FF2B5EF4-FFF2-40B4-BE49-F238E27FC236}">
                  <a16:creationId xmlns:a16="http://schemas.microsoft.com/office/drawing/2014/main" id="{AC08D7BE-38B5-07BF-DCBC-87C5AD34C321}"/>
                </a:ext>
              </a:extLst>
            </p:cNvPr>
            <p:cNvPicPr>
              <a:picLocks noChangeAspect="1"/>
            </p:cNvPicPr>
            <p:nvPr/>
          </p:nvPicPr>
          <p:blipFill>
            <a:blip r:embed="rId3"/>
            <a:stretch>
              <a:fillRect/>
            </a:stretch>
          </p:blipFill>
          <p:spPr>
            <a:xfrm>
              <a:off x="7034655" y="1657094"/>
              <a:ext cx="4714875" cy="4895850"/>
            </a:xfrm>
            <a:prstGeom prst="rect">
              <a:avLst/>
            </a:prstGeom>
          </p:spPr>
        </p:pic>
        <p:sp>
          <p:nvSpPr>
            <p:cNvPr id="12" name="TextBox 11">
              <a:extLst>
                <a:ext uri="{FF2B5EF4-FFF2-40B4-BE49-F238E27FC236}">
                  <a16:creationId xmlns:a16="http://schemas.microsoft.com/office/drawing/2014/main" id="{0C7B7DC6-BF1A-0BD7-F61D-3C99F72C6B50}"/>
                </a:ext>
              </a:extLst>
            </p:cNvPr>
            <p:cNvSpPr txBox="1"/>
            <p:nvPr/>
          </p:nvSpPr>
          <p:spPr>
            <a:xfrm>
              <a:off x="10951536" y="2945219"/>
              <a:ext cx="1112874" cy="369332"/>
            </a:xfrm>
            <a:prstGeom prst="rect">
              <a:avLst/>
            </a:prstGeom>
            <a:noFill/>
          </p:spPr>
          <p:txBody>
            <a:bodyPr wrap="square" rtlCol="0">
              <a:spAutoFit/>
            </a:bodyPr>
            <a:lstStyle/>
            <a:p>
              <a:r>
                <a:rPr lang="en-US" dirty="0"/>
                <a:t>Expected</a:t>
              </a:r>
              <a:endParaRPr lang="en-IN" dirty="0"/>
            </a:p>
          </p:txBody>
        </p:sp>
        <p:sp>
          <p:nvSpPr>
            <p:cNvPr id="13" name="TextBox 12">
              <a:extLst>
                <a:ext uri="{FF2B5EF4-FFF2-40B4-BE49-F238E27FC236}">
                  <a16:creationId xmlns:a16="http://schemas.microsoft.com/office/drawing/2014/main" id="{F3B91634-55A0-C82A-863F-7DBD6E4344A8}"/>
                </a:ext>
              </a:extLst>
            </p:cNvPr>
            <p:cNvSpPr txBox="1"/>
            <p:nvPr/>
          </p:nvSpPr>
          <p:spPr>
            <a:xfrm>
              <a:off x="10951536" y="4206763"/>
              <a:ext cx="1112874" cy="369332"/>
            </a:xfrm>
            <a:prstGeom prst="rect">
              <a:avLst/>
            </a:prstGeom>
            <a:noFill/>
          </p:spPr>
          <p:txBody>
            <a:bodyPr wrap="square" rtlCol="0">
              <a:spAutoFit/>
            </a:bodyPr>
            <a:lstStyle/>
            <a:p>
              <a:r>
                <a:rPr lang="en-US" dirty="0"/>
                <a:t>Expected</a:t>
              </a:r>
              <a:endParaRPr lang="en-IN" dirty="0"/>
            </a:p>
          </p:txBody>
        </p:sp>
        <p:sp>
          <p:nvSpPr>
            <p:cNvPr id="14" name="TextBox 13">
              <a:extLst>
                <a:ext uri="{FF2B5EF4-FFF2-40B4-BE49-F238E27FC236}">
                  <a16:creationId xmlns:a16="http://schemas.microsoft.com/office/drawing/2014/main" id="{3107183B-9F13-1478-B007-906350E6DA60}"/>
                </a:ext>
              </a:extLst>
            </p:cNvPr>
            <p:cNvSpPr txBox="1"/>
            <p:nvPr/>
          </p:nvSpPr>
          <p:spPr>
            <a:xfrm>
              <a:off x="10999660" y="5435824"/>
              <a:ext cx="1112874" cy="369332"/>
            </a:xfrm>
            <a:prstGeom prst="rect">
              <a:avLst/>
            </a:prstGeom>
            <a:noFill/>
          </p:spPr>
          <p:txBody>
            <a:bodyPr wrap="square" rtlCol="0">
              <a:spAutoFit/>
            </a:bodyPr>
            <a:lstStyle/>
            <a:p>
              <a:r>
                <a:rPr lang="en-US" dirty="0"/>
                <a:t>Expected</a:t>
              </a:r>
              <a:endParaRPr lang="en-IN" dirty="0"/>
            </a:p>
          </p:txBody>
        </p:sp>
      </p:grpSp>
    </p:spTree>
    <p:extLst>
      <p:ext uri="{BB962C8B-B14F-4D97-AF65-F5344CB8AC3E}">
        <p14:creationId xmlns:p14="http://schemas.microsoft.com/office/powerpoint/2010/main" val="26453416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2361209-E721-EFE5-BFB8-C4695BAB928F}"/>
              </a:ext>
            </a:extLst>
          </p:cNvPr>
          <p:cNvSpPr txBox="1"/>
          <p:nvPr/>
        </p:nvSpPr>
        <p:spPr>
          <a:xfrm>
            <a:off x="202019" y="159488"/>
            <a:ext cx="1212111" cy="369332"/>
          </a:xfrm>
          <a:prstGeom prst="rect">
            <a:avLst/>
          </a:prstGeom>
          <a:noFill/>
        </p:spPr>
        <p:txBody>
          <a:bodyPr wrap="square" rtlCol="0">
            <a:spAutoFit/>
          </a:bodyPr>
          <a:lstStyle/>
          <a:p>
            <a:r>
              <a:rPr lang="en-US" dirty="0">
                <a:solidFill>
                  <a:srgbClr val="FF0000"/>
                </a:solidFill>
              </a:rPr>
              <a:t>Step 2:</a:t>
            </a:r>
            <a:endParaRPr lang="en-IN" dirty="0">
              <a:solidFill>
                <a:srgbClr val="FF0000"/>
              </a:solidFill>
            </a:endParaRPr>
          </a:p>
        </p:txBody>
      </p:sp>
      <p:pic>
        <p:nvPicPr>
          <p:cNvPr id="5" name="Picture 4">
            <a:extLst>
              <a:ext uri="{FF2B5EF4-FFF2-40B4-BE49-F238E27FC236}">
                <a16:creationId xmlns:a16="http://schemas.microsoft.com/office/drawing/2014/main" id="{1B965EED-FD03-0723-951B-4448FC1F6F98}"/>
              </a:ext>
            </a:extLst>
          </p:cNvPr>
          <p:cNvPicPr>
            <a:picLocks noChangeAspect="1"/>
          </p:cNvPicPr>
          <p:nvPr/>
        </p:nvPicPr>
        <p:blipFill>
          <a:blip r:embed="rId2"/>
          <a:stretch>
            <a:fillRect/>
          </a:stretch>
        </p:blipFill>
        <p:spPr>
          <a:xfrm>
            <a:off x="1102462" y="148705"/>
            <a:ext cx="9391650" cy="1933575"/>
          </a:xfrm>
          <a:prstGeom prst="rect">
            <a:avLst/>
          </a:prstGeom>
        </p:spPr>
      </p:pic>
      <p:sp>
        <p:nvSpPr>
          <p:cNvPr id="7" name="TextBox 6">
            <a:extLst>
              <a:ext uri="{FF2B5EF4-FFF2-40B4-BE49-F238E27FC236}">
                <a16:creationId xmlns:a16="http://schemas.microsoft.com/office/drawing/2014/main" id="{B2617479-47E7-AF9F-2089-F4E97E71E3A8}"/>
              </a:ext>
            </a:extLst>
          </p:cNvPr>
          <p:cNvSpPr txBox="1"/>
          <p:nvPr/>
        </p:nvSpPr>
        <p:spPr>
          <a:xfrm>
            <a:off x="1007434" y="2093063"/>
            <a:ext cx="9486677" cy="369332"/>
          </a:xfrm>
          <a:prstGeom prst="rect">
            <a:avLst/>
          </a:prstGeom>
          <a:noFill/>
        </p:spPr>
        <p:txBody>
          <a:bodyPr wrap="square">
            <a:spAutoFit/>
          </a:bodyPr>
          <a:lstStyle/>
          <a:p>
            <a:r>
              <a:rPr lang="en-US" dirty="0">
                <a:solidFill>
                  <a:srgbClr val="3B444F"/>
                </a:solidFill>
                <a:latin typeface="open-sans"/>
              </a:rPr>
              <a:t>T</a:t>
            </a:r>
            <a:r>
              <a:rPr lang="en-US" b="0" i="0" dirty="0">
                <a:solidFill>
                  <a:srgbClr val="3B444F"/>
                </a:solidFill>
                <a:effectLst/>
                <a:latin typeface="open-sans"/>
              </a:rPr>
              <a:t>he test statistic follows a Chi-Square distribution with degrees of freedom equal to </a:t>
            </a:r>
            <a:r>
              <a:rPr lang="en-US" dirty="0"/>
              <a:t>(r−1)(c−1)</a:t>
            </a:r>
            <a:r>
              <a:rPr lang="en-US" b="0" i="0" dirty="0">
                <a:solidFill>
                  <a:srgbClr val="3B444F"/>
                </a:solidFill>
                <a:effectLst/>
                <a:latin typeface="open-sans"/>
              </a:rPr>
              <a:t>,</a:t>
            </a:r>
            <a:endParaRPr lang="en-IN"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A8FF752-D659-62FF-9F82-22741556CF03}"/>
                  </a:ext>
                </a:extLst>
              </p:cNvPr>
              <p:cNvSpPr txBox="1"/>
              <p:nvPr/>
            </p:nvSpPr>
            <p:spPr>
              <a:xfrm>
                <a:off x="808074" y="2735092"/>
                <a:ext cx="10717619" cy="1152944"/>
              </a:xfrm>
              <a:prstGeom prst="rect">
                <a:avLst/>
              </a:prstGeom>
              <a:noFill/>
            </p:spPr>
            <p:txBody>
              <a:bodyPr wrap="square" lIns="0" tIns="0" rIns="0" bIns="0" rtlCol="0">
                <a:spAutoFit/>
              </a:bodyPr>
              <a:lstStyle/>
              <a:p>
                <a14:m>
                  <m:oMath xmlns:m="http://schemas.openxmlformats.org/officeDocument/2006/math">
                    <m:sSup>
                      <m:sSupPr>
                        <m:ctrlPr>
                          <a:rPr lang="en-IN" sz="2400" i="1" smtClean="0">
                            <a:latin typeface="Cambria Math" panose="02040503050406030204" pitchFamily="18" charset="0"/>
                          </a:rPr>
                        </m:ctrlPr>
                      </m:sSupPr>
                      <m:e>
                        <m:r>
                          <a:rPr lang="en-IN" sz="2400" i="1" smtClean="0">
                            <a:latin typeface="Cambria Math" panose="02040503050406030204" pitchFamily="18" charset="0"/>
                            <a:ea typeface="Cambria Math" panose="02040503050406030204" pitchFamily="18" charset="0"/>
                          </a:rPr>
                          <m:t>𝜒</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(106−97.80)</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97.80</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(124−130.87)</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130.87</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(1−2.33)</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2.33</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(67−64.78)</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64.78</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(85−86.68)</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86.68</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(1−1.54)</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1.54</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(37−47.42)</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47.42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(72−63.45)</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63.45</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(3−1.13)</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1.13</m:t>
                        </m:r>
                      </m:den>
                    </m:f>
                  </m:oMath>
                </a14:m>
                <a:r>
                  <a:rPr lang="en-IN" sz="2400" dirty="0"/>
                  <a:t> = 8.647</a:t>
                </a:r>
              </a:p>
            </p:txBody>
          </p:sp>
        </mc:Choice>
        <mc:Fallback xmlns="">
          <p:sp>
            <p:nvSpPr>
              <p:cNvPr id="8" name="TextBox 7">
                <a:extLst>
                  <a:ext uri="{FF2B5EF4-FFF2-40B4-BE49-F238E27FC236}">
                    <a16:creationId xmlns:a16="http://schemas.microsoft.com/office/drawing/2014/main" id="{6A8FF752-D659-62FF-9F82-22741556CF03}"/>
                  </a:ext>
                </a:extLst>
              </p:cNvPr>
              <p:cNvSpPr txBox="1">
                <a:spLocks noRot="1" noChangeAspect="1" noMove="1" noResize="1" noEditPoints="1" noAdjustHandles="1" noChangeArrowheads="1" noChangeShapeType="1" noTextEdit="1"/>
              </p:cNvSpPr>
              <p:nvPr/>
            </p:nvSpPr>
            <p:spPr>
              <a:xfrm>
                <a:off x="808074" y="2735092"/>
                <a:ext cx="10717619" cy="1152944"/>
              </a:xfrm>
              <a:prstGeom prst="rect">
                <a:avLst/>
              </a:prstGeom>
              <a:blipFill>
                <a:blip r:embed="rId3"/>
                <a:stretch>
                  <a:fillRect l="-114" b="-8466"/>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A9CF6655-9CB4-034F-EC3B-554BA210EF5C}"/>
              </a:ext>
            </a:extLst>
          </p:cNvPr>
          <p:cNvSpPr txBox="1"/>
          <p:nvPr/>
        </p:nvSpPr>
        <p:spPr>
          <a:xfrm>
            <a:off x="1326411" y="4171516"/>
            <a:ext cx="6097772" cy="369332"/>
          </a:xfrm>
          <a:prstGeom prst="rect">
            <a:avLst/>
          </a:prstGeom>
          <a:noFill/>
        </p:spPr>
        <p:txBody>
          <a:bodyPr wrap="square">
            <a:spAutoFit/>
          </a:bodyPr>
          <a:lstStyle/>
          <a:p>
            <a:r>
              <a:rPr lang="en-US" dirty="0">
                <a:solidFill>
                  <a:srgbClr val="3B444F"/>
                </a:solidFill>
                <a:latin typeface="open-sans"/>
              </a:rPr>
              <a:t>D</a:t>
            </a:r>
            <a:r>
              <a:rPr lang="en-US" b="0" i="0" dirty="0">
                <a:solidFill>
                  <a:srgbClr val="3B444F"/>
                </a:solidFill>
                <a:effectLst/>
                <a:latin typeface="open-sans"/>
              </a:rPr>
              <a:t>egrees for freedom equal to </a:t>
            </a:r>
            <a:r>
              <a:rPr lang="en-US" dirty="0"/>
              <a:t>(3−1)(3−1)=4</a:t>
            </a:r>
            <a:r>
              <a:rPr lang="en-US" b="0" i="0" dirty="0">
                <a:solidFill>
                  <a:srgbClr val="3B444F"/>
                </a:solidFill>
                <a:effectLst/>
                <a:latin typeface="open-sans"/>
              </a:rPr>
              <a:t>.</a:t>
            </a:r>
            <a:endParaRPr lang="en-IN" dirty="0"/>
          </a:p>
        </p:txBody>
      </p:sp>
      <p:sp>
        <p:nvSpPr>
          <p:cNvPr id="16" name="TextBox 15">
            <a:extLst>
              <a:ext uri="{FF2B5EF4-FFF2-40B4-BE49-F238E27FC236}">
                <a16:creationId xmlns:a16="http://schemas.microsoft.com/office/drawing/2014/main" id="{C9BED812-F737-7119-1C80-5FE9E27A856D}"/>
              </a:ext>
            </a:extLst>
          </p:cNvPr>
          <p:cNvSpPr txBox="1"/>
          <p:nvPr/>
        </p:nvSpPr>
        <p:spPr>
          <a:xfrm>
            <a:off x="255181" y="4855242"/>
            <a:ext cx="9909545" cy="369332"/>
          </a:xfrm>
          <a:prstGeom prst="rect">
            <a:avLst/>
          </a:prstGeom>
          <a:noFill/>
        </p:spPr>
        <p:txBody>
          <a:bodyPr wrap="square" rtlCol="0">
            <a:spAutoFit/>
          </a:bodyPr>
          <a:lstStyle/>
          <a:p>
            <a:r>
              <a:rPr lang="en-US" dirty="0">
                <a:solidFill>
                  <a:srgbClr val="FF0000"/>
                </a:solidFill>
              </a:rPr>
              <a:t>Step 3</a:t>
            </a:r>
            <a:r>
              <a:rPr lang="en-US" dirty="0"/>
              <a:t>: At 5% level of significance and degree of freedom = 4, the critical value of chi-square = 9.488 </a:t>
            </a:r>
            <a:endParaRPr lang="en-IN" dirty="0"/>
          </a:p>
        </p:txBody>
      </p:sp>
      <p:sp>
        <p:nvSpPr>
          <p:cNvPr id="18" name="TextBox 17">
            <a:extLst>
              <a:ext uri="{FF2B5EF4-FFF2-40B4-BE49-F238E27FC236}">
                <a16:creationId xmlns:a16="http://schemas.microsoft.com/office/drawing/2014/main" id="{7D5C22CE-4A91-F55E-41CB-E4A8C1931CAB}"/>
              </a:ext>
            </a:extLst>
          </p:cNvPr>
          <p:cNvSpPr txBox="1"/>
          <p:nvPr/>
        </p:nvSpPr>
        <p:spPr>
          <a:xfrm>
            <a:off x="890477" y="5217145"/>
            <a:ext cx="9688918" cy="646331"/>
          </a:xfrm>
          <a:prstGeom prst="rect">
            <a:avLst/>
          </a:prstGeom>
          <a:noFill/>
        </p:spPr>
        <p:txBody>
          <a:bodyPr wrap="square">
            <a:spAutoFit/>
          </a:bodyPr>
          <a:lstStyle/>
          <a:p>
            <a:r>
              <a:rPr lang="en-US" dirty="0"/>
              <a:t>Since the calculated chi-square value is smaller than the critical chi-square value, we accept the null hypothesis that the shift and the condition of tire are independent. </a:t>
            </a:r>
            <a:endParaRPr lang="en-IN" dirty="0"/>
          </a:p>
        </p:txBody>
      </p:sp>
    </p:spTree>
    <p:extLst>
      <p:ext uri="{BB962C8B-B14F-4D97-AF65-F5344CB8AC3E}">
        <p14:creationId xmlns:p14="http://schemas.microsoft.com/office/powerpoint/2010/main" val="3754548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E58DD48-109E-BF8C-0BBE-B7CCAE7C46CA}"/>
              </a:ext>
            </a:extLst>
          </p:cNvPr>
          <p:cNvSpPr txBox="1"/>
          <p:nvPr/>
        </p:nvSpPr>
        <p:spPr>
          <a:xfrm>
            <a:off x="178094" y="106625"/>
            <a:ext cx="11900491" cy="923330"/>
          </a:xfrm>
          <a:prstGeom prst="rect">
            <a:avLst/>
          </a:prstGeom>
          <a:noFill/>
        </p:spPr>
        <p:txBody>
          <a:bodyPr wrap="square">
            <a:spAutoFit/>
          </a:bodyPr>
          <a:lstStyle/>
          <a:p>
            <a:pPr algn="just"/>
            <a:r>
              <a:rPr lang="en-US" b="0" i="0" dirty="0">
                <a:solidFill>
                  <a:srgbClr val="3B444F"/>
                </a:solidFill>
                <a:effectLst/>
                <a:latin typeface="open-sans"/>
              </a:rPr>
              <a:t>Example 3: A food services manager for a baseball park wants to know if there is a relationship between gender (male or female) and the preferred condiment on a hot dog. The following table summarizes the results. Test the hypothesis with a significance level of 10%.</a:t>
            </a:r>
            <a:endParaRPr lang="en-IN" dirty="0"/>
          </a:p>
        </p:txBody>
      </p:sp>
      <p:pic>
        <p:nvPicPr>
          <p:cNvPr id="9" name="Picture 8">
            <a:extLst>
              <a:ext uri="{FF2B5EF4-FFF2-40B4-BE49-F238E27FC236}">
                <a16:creationId xmlns:a16="http://schemas.microsoft.com/office/drawing/2014/main" id="{7876C855-B478-A1D3-2BBD-18442868413F}"/>
              </a:ext>
            </a:extLst>
          </p:cNvPr>
          <p:cNvPicPr>
            <a:picLocks noChangeAspect="1"/>
          </p:cNvPicPr>
          <p:nvPr/>
        </p:nvPicPr>
        <p:blipFill>
          <a:blip r:embed="rId2"/>
          <a:stretch>
            <a:fillRect/>
          </a:stretch>
        </p:blipFill>
        <p:spPr>
          <a:xfrm>
            <a:off x="1301159" y="1057276"/>
            <a:ext cx="4557381" cy="1856046"/>
          </a:xfrm>
          <a:prstGeom prst="rect">
            <a:avLst/>
          </a:prstGeom>
        </p:spPr>
      </p:pic>
      <p:pic>
        <p:nvPicPr>
          <p:cNvPr id="11" name="Picture 10">
            <a:extLst>
              <a:ext uri="{FF2B5EF4-FFF2-40B4-BE49-F238E27FC236}">
                <a16:creationId xmlns:a16="http://schemas.microsoft.com/office/drawing/2014/main" id="{5E507FC2-827F-0E45-A97E-01D25222E68C}"/>
              </a:ext>
            </a:extLst>
          </p:cNvPr>
          <p:cNvPicPr>
            <a:picLocks noChangeAspect="1"/>
          </p:cNvPicPr>
          <p:nvPr/>
        </p:nvPicPr>
        <p:blipFill>
          <a:blip r:embed="rId3"/>
          <a:stretch>
            <a:fillRect/>
          </a:stretch>
        </p:blipFill>
        <p:spPr>
          <a:xfrm>
            <a:off x="178094" y="3220779"/>
            <a:ext cx="6753225" cy="1447800"/>
          </a:xfrm>
          <a:prstGeom prst="rect">
            <a:avLst/>
          </a:prstGeom>
        </p:spPr>
      </p:pic>
    </p:spTree>
    <p:extLst>
      <p:ext uri="{BB962C8B-B14F-4D97-AF65-F5344CB8AC3E}">
        <p14:creationId xmlns:p14="http://schemas.microsoft.com/office/powerpoint/2010/main" val="23031082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081A96-763A-7AB9-4600-D049D3277975}"/>
              </a:ext>
            </a:extLst>
          </p:cNvPr>
          <p:cNvPicPr>
            <a:picLocks noChangeAspect="1"/>
          </p:cNvPicPr>
          <p:nvPr/>
        </p:nvPicPr>
        <p:blipFill>
          <a:blip r:embed="rId2"/>
          <a:stretch>
            <a:fillRect/>
          </a:stretch>
        </p:blipFill>
        <p:spPr>
          <a:xfrm>
            <a:off x="239897" y="128588"/>
            <a:ext cx="7085936" cy="3550278"/>
          </a:xfrm>
          <a:prstGeom prst="rect">
            <a:avLst/>
          </a:prstGeom>
        </p:spPr>
      </p:pic>
      <p:pic>
        <p:nvPicPr>
          <p:cNvPr id="7" name="Picture 6">
            <a:extLst>
              <a:ext uri="{FF2B5EF4-FFF2-40B4-BE49-F238E27FC236}">
                <a16:creationId xmlns:a16="http://schemas.microsoft.com/office/drawing/2014/main" id="{C23C0FBA-9BEB-E2A3-E09F-E46E04879D59}"/>
              </a:ext>
            </a:extLst>
          </p:cNvPr>
          <p:cNvPicPr>
            <a:picLocks noChangeAspect="1"/>
          </p:cNvPicPr>
          <p:nvPr/>
        </p:nvPicPr>
        <p:blipFill>
          <a:blip r:embed="rId3"/>
          <a:stretch>
            <a:fillRect/>
          </a:stretch>
        </p:blipFill>
        <p:spPr>
          <a:xfrm>
            <a:off x="536280" y="3678866"/>
            <a:ext cx="9163050" cy="1285875"/>
          </a:xfrm>
          <a:prstGeom prst="rect">
            <a:avLst/>
          </a:prstGeom>
        </p:spPr>
      </p:pic>
      <p:sp>
        <p:nvSpPr>
          <p:cNvPr id="9" name="TextBox 8">
            <a:extLst>
              <a:ext uri="{FF2B5EF4-FFF2-40B4-BE49-F238E27FC236}">
                <a16:creationId xmlns:a16="http://schemas.microsoft.com/office/drawing/2014/main" id="{213FC338-62A3-BACD-6DF3-0AD6AFADE55B}"/>
              </a:ext>
            </a:extLst>
          </p:cNvPr>
          <p:cNvSpPr txBox="1"/>
          <p:nvPr/>
        </p:nvSpPr>
        <p:spPr>
          <a:xfrm>
            <a:off x="858579" y="4964741"/>
            <a:ext cx="6097772" cy="369332"/>
          </a:xfrm>
          <a:prstGeom prst="rect">
            <a:avLst/>
          </a:prstGeom>
          <a:noFill/>
        </p:spPr>
        <p:txBody>
          <a:bodyPr wrap="square">
            <a:spAutoFit/>
          </a:bodyPr>
          <a:lstStyle/>
          <a:p>
            <a:r>
              <a:rPr lang="en-US" dirty="0">
                <a:solidFill>
                  <a:srgbClr val="3B444F"/>
                </a:solidFill>
                <a:latin typeface="open-sans"/>
              </a:rPr>
              <a:t>D</a:t>
            </a:r>
            <a:r>
              <a:rPr lang="en-US" b="0" i="0" dirty="0">
                <a:solidFill>
                  <a:srgbClr val="3B444F"/>
                </a:solidFill>
                <a:effectLst/>
                <a:latin typeface="open-sans"/>
              </a:rPr>
              <a:t>egrees for freedom equal to </a:t>
            </a:r>
            <a:r>
              <a:rPr lang="en-US" dirty="0"/>
              <a:t>(2−1)(3−1)=2</a:t>
            </a:r>
            <a:r>
              <a:rPr lang="en-US" b="0" i="0" dirty="0">
                <a:solidFill>
                  <a:srgbClr val="3B444F"/>
                </a:solidFill>
                <a:effectLst/>
                <a:latin typeface="open-sans"/>
              </a:rPr>
              <a:t>.</a:t>
            </a:r>
            <a:endParaRPr lang="en-IN" dirty="0"/>
          </a:p>
        </p:txBody>
      </p:sp>
      <p:sp>
        <p:nvSpPr>
          <p:cNvPr id="11" name="TextBox 10">
            <a:extLst>
              <a:ext uri="{FF2B5EF4-FFF2-40B4-BE49-F238E27FC236}">
                <a16:creationId xmlns:a16="http://schemas.microsoft.com/office/drawing/2014/main" id="{8AE1C7FB-B77D-FAB2-888D-1B93A4FF5068}"/>
              </a:ext>
            </a:extLst>
          </p:cNvPr>
          <p:cNvSpPr txBox="1"/>
          <p:nvPr/>
        </p:nvSpPr>
        <p:spPr>
          <a:xfrm>
            <a:off x="536279" y="5334073"/>
            <a:ext cx="9947422" cy="369332"/>
          </a:xfrm>
          <a:prstGeom prst="rect">
            <a:avLst/>
          </a:prstGeom>
          <a:noFill/>
        </p:spPr>
        <p:txBody>
          <a:bodyPr wrap="square">
            <a:spAutoFit/>
          </a:bodyPr>
          <a:lstStyle/>
          <a:p>
            <a:r>
              <a:rPr lang="en-US" dirty="0"/>
              <a:t>At 10% level of significance and degree of freedom = 2, the critical value of chi-square = 7.779 </a:t>
            </a:r>
            <a:endParaRPr lang="en-IN" dirty="0"/>
          </a:p>
        </p:txBody>
      </p:sp>
      <p:sp>
        <p:nvSpPr>
          <p:cNvPr id="13" name="TextBox 12">
            <a:extLst>
              <a:ext uri="{FF2B5EF4-FFF2-40B4-BE49-F238E27FC236}">
                <a16:creationId xmlns:a16="http://schemas.microsoft.com/office/drawing/2014/main" id="{7CCBEC84-5D59-AC1B-CC98-97AF04760756}"/>
              </a:ext>
            </a:extLst>
          </p:cNvPr>
          <p:cNvSpPr txBox="1"/>
          <p:nvPr/>
        </p:nvSpPr>
        <p:spPr>
          <a:xfrm>
            <a:off x="536279" y="5703405"/>
            <a:ext cx="9585915" cy="646331"/>
          </a:xfrm>
          <a:prstGeom prst="rect">
            <a:avLst/>
          </a:prstGeom>
          <a:noFill/>
        </p:spPr>
        <p:txBody>
          <a:bodyPr wrap="square">
            <a:spAutoFit/>
          </a:bodyPr>
          <a:lstStyle/>
          <a:p>
            <a:r>
              <a:rPr lang="en-US" dirty="0"/>
              <a:t>Since the calculated chi-square value is smaller than the critical chi-square value, we accept the null hypothesis that the gender and the condiment are independent. </a:t>
            </a:r>
            <a:endParaRPr lang="en-IN" dirty="0"/>
          </a:p>
        </p:txBody>
      </p:sp>
    </p:spTree>
    <p:extLst>
      <p:ext uri="{BB962C8B-B14F-4D97-AF65-F5344CB8AC3E}">
        <p14:creationId xmlns:p14="http://schemas.microsoft.com/office/powerpoint/2010/main" val="327707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45E0-BF84-7FF1-AA95-1E9EF5872CC7}"/>
              </a:ext>
            </a:extLst>
          </p:cNvPr>
          <p:cNvSpPr>
            <a:spLocks noGrp="1"/>
          </p:cNvSpPr>
          <p:nvPr>
            <p:ph type="title"/>
          </p:nvPr>
        </p:nvSpPr>
        <p:spPr/>
        <p:txBody>
          <a:bodyPr/>
          <a:lstStyle/>
          <a:p>
            <a:r>
              <a:rPr lang="en-US" dirty="0"/>
              <a:t>Posterior Distribution</a:t>
            </a:r>
            <a:endParaRPr lang="en-IN" dirty="0"/>
          </a:p>
        </p:txBody>
      </p:sp>
      <p:sp>
        <p:nvSpPr>
          <p:cNvPr id="3" name="Content Placeholder 2">
            <a:extLst>
              <a:ext uri="{FF2B5EF4-FFF2-40B4-BE49-F238E27FC236}">
                <a16:creationId xmlns:a16="http://schemas.microsoft.com/office/drawing/2014/main" id="{5DD06FB1-6B2D-E04B-9985-87CF48B7295A}"/>
              </a:ext>
            </a:extLst>
          </p:cNvPr>
          <p:cNvSpPr>
            <a:spLocks noGrp="1"/>
          </p:cNvSpPr>
          <p:nvPr>
            <p:ph idx="1"/>
          </p:nvPr>
        </p:nvSpPr>
        <p:spPr/>
        <p:txBody>
          <a:bodyPr>
            <a:normAutofit lnSpcReduction="10000"/>
          </a:bodyPr>
          <a:lstStyle/>
          <a:p>
            <a:pPr algn="just"/>
            <a:r>
              <a:rPr lang="en-US" dirty="0"/>
              <a:t>Suppose a model family has parameters θ, which determine a probability distribution over outcomes, and a set of observations y arises as a collection of independent trials from this distribution.</a:t>
            </a:r>
          </a:p>
          <a:p>
            <a:pPr algn="just"/>
            <a:r>
              <a:rPr lang="en-US" dirty="0"/>
              <a:t>Using the basic property of conditional probability, the posterior distribution will yield:</a:t>
            </a:r>
          </a:p>
          <a:p>
            <a:pPr algn="just"/>
            <a:endParaRPr lang="en-US" dirty="0"/>
          </a:p>
          <a:p>
            <a:pPr algn="just"/>
            <a:endParaRPr lang="en-US" dirty="0"/>
          </a:p>
          <a:p>
            <a:pPr algn="just"/>
            <a:r>
              <a:rPr lang="en-US" b="0" i="0" dirty="0">
                <a:solidFill>
                  <a:srgbClr val="202122"/>
                </a:solidFill>
                <a:effectLst/>
                <a:latin typeface="Arial" panose="020B0604020202020204" pitchFamily="34" charset="0"/>
              </a:rPr>
              <a:t>This equation, showing the relationship between the conditional probability and the individual events, is known as </a:t>
            </a:r>
            <a:r>
              <a:rPr lang="en-US" b="0" i="0" dirty="0">
                <a:solidFill>
                  <a:srgbClr val="FF0000"/>
                </a:solidFill>
                <a:effectLst/>
                <a:latin typeface="Arial" panose="020B0604020202020204" pitchFamily="34" charset="0"/>
              </a:rPr>
              <a:t>Bayes' theorem</a:t>
            </a:r>
            <a:r>
              <a:rPr lang="en-US" b="0" i="0" dirty="0">
                <a:solidFill>
                  <a:srgbClr val="202122"/>
                </a:solidFill>
                <a:effectLst/>
                <a:latin typeface="Arial" panose="020B0604020202020204" pitchFamily="34" charset="0"/>
              </a:rPr>
              <a:t>.</a:t>
            </a:r>
            <a:endParaRPr lang="en-IN" dirty="0"/>
          </a:p>
        </p:txBody>
      </p:sp>
      <p:pic>
        <p:nvPicPr>
          <p:cNvPr id="5" name="Picture 4">
            <a:extLst>
              <a:ext uri="{FF2B5EF4-FFF2-40B4-BE49-F238E27FC236}">
                <a16:creationId xmlns:a16="http://schemas.microsoft.com/office/drawing/2014/main" id="{0B93D0B1-3AC1-5EC8-2622-2DAE04867E9C}"/>
              </a:ext>
            </a:extLst>
          </p:cNvPr>
          <p:cNvPicPr>
            <a:picLocks noChangeAspect="1"/>
          </p:cNvPicPr>
          <p:nvPr/>
        </p:nvPicPr>
        <p:blipFill>
          <a:blip r:embed="rId2"/>
          <a:stretch>
            <a:fillRect/>
          </a:stretch>
        </p:blipFill>
        <p:spPr>
          <a:xfrm>
            <a:off x="3753625" y="3842562"/>
            <a:ext cx="3876675" cy="895350"/>
          </a:xfrm>
          <a:prstGeom prst="rect">
            <a:avLst/>
          </a:prstGeom>
        </p:spPr>
      </p:pic>
    </p:spTree>
    <p:extLst>
      <p:ext uri="{BB962C8B-B14F-4D97-AF65-F5344CB8AC3E}">
        <p14:creationId xmlns:p14="http://schemas.microsoft.com/office/powerpoint/2010/main" val="25197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9A68F-D7F9-C3FF-1C29-A8A4346E7C49}"/>
              </a:ext>
            </a:extLst>
          </p:cNvPr>
          <p:cNvSpPr>
            <a:spLocks noGrp="1"/>
          </p:cNvSpPr>
          <p:nvPr>
            <p:ph type="title"/>
          </p:nvPr>
        </p:nvSpPr>
        <p:spPr/>
        <p:txBody>
          <a:bodyPr/>
          <a:lstStyle/>
          <a:p>
            <a:r>
              <a:rPr lang="en-US" b="1" dirty="0"/>
              <a:t>Exchangeability</a:t>
            </a:r>
            <a:endParaRPr lang="en-IN" b="1" dirty="0"/>
          </a:p>
        </p:txBody>
      </p:sp>
      <p:sp>
        <p:nvSpPr>
          <p:cNvPr id="3" name="Content Placeholder 2">
            <a:extLst>
              <a:ext uri="{FF2B5EF4-FFF2-40B4-BE49-F238E27FC236}">
                <a16:creationId xmlns:a16="http://schemas.microsoft.com/office/drawing/2014/main" id="{2ABA478C-0A7B-6BF8-3B8A-2CF4B3C1138E}"/>
              </a:ext>
            </a:extLst>
          </p:cNvPr>
          <p:cNvSpPr>
            <a:spLocks noGrp="1"/>
          </p:cNvSpPr>
          <p:nvPr>
            <p:ph idx="1"/>
          </p:nvPr>
        </p:nvSpPr>
        <p:spPr/>
        <p:txBody>
          <a:bodyPr>
            <a:normAutofit fontScale="85000" lnSpcReduction="20000"/>
          </a:bodyPr>
          <a:lstStyle/>
          <a:p>
            <a:pPr algn="just"/>
            <a:r>
              <a:rPr lang="en-US" dirty="0"/>
              <a:t>Exchangeability in statistics refers to the assumption that the order of observations does not affect the statistical analysis.</a:t>
            </a:r>
          </a:p>
          <a:p>
            <a:r>
              <a:rPr lang="en-US" dirty="0"/>
              <a:t>In statistical analysis, we assume that the </a:t>
            </a:r>
            <a:r>
              <a:rPr lang="en-US" i="1" dirty="0"/>
              <a:t>n</a:t>
            </a:r>
            <a:r>
              <a:rPr lang="en-US" dirty="0"/>
              <a:t> values </a:t>
            </a:r>
            <a:r>
              <a:rPr lang="en-US" i="1" dirty="0"/>
              <a:t>y</a:t>
            </a:r>
            <a:r>
              <a:rPr lang="en-US" i="1" baseline="-25000" dirty="0"/>
              <a:t>1</a:t>
            </a:r>
            <a:r>
              <a:rPr lang="en-US" i="1" dirty="0"/>
              <a:t>, y</a:t>
            </a:r>
            <a:r>
              <a:rPr lang="en-US" i="1" baseline="-25000" dirty="0"/>
              <a:t>2</a:t>
            </a:r>
            <a:r>
              <a:rPr lang="en-US" i="1" dirty="0"/>
              <a:t>, …, </a:t>
            </a:r>
            <a:r>
              <a:rPr lang="en-US" i="1" dirty="0" err="1"/>
              <a:t>y</a:t>
            </a:r>
            <a:r>
              <a:rPr lang="en-US" i="1" baseline="-25000" dirty="0" err="1"/>
              <a:t>n</a:t>
            </a:r>
            <a:r>
              <a:rPr lang="en-US" i="1" dirty="0"/>
              <a:t> </a:t>
            </a:r>
            <a:r>
              <a:rPr lang="en-US" dirty="0"/>
              <a:t>are exchangeable.</a:t>
            </a:r>
          </a:p>
          <a:p>
            <a:pPr algn="just"/>
            <a:r>
              <a:rPr lang="en-US" dirty="0"/>
              <a:t>If no information – </a:t>
            </a:r>
            <a:r>
              <a:rPr lang="en-US" dirty="0">
                <a:solidFill>
                  <a:srgbClr val="FF0000"/>
                </a:solidFill>
              </a:rPr>
              <a:t>other than data y </a:t>
            </a:r>
            <a:r>
              <a:rPr lang="en-US" dirty="0"/>
              <a:t>– is available to distinguish any of the </a:t>
            </a:r>
            <a:r>
              <a:rPr lang="el-GR" dirty="0"/>
              <a:t>θ</a:t>
            </a:r>
            <a:r>
              <a:rPr lang="en-US" baseline="-25000" dirty="0"/>
              <a:t>j</a:t>
            </a:r>
            <a:r>
              <a:rPr lang="en-US" dirty="0"/>
              <a:t>’s, from any others, and no ordering or grouping of the parameters can be made, one must assume </a:t>
            </a:r>
            <a:r>
              <a:rPr lang="en-US" dirty="0">
                <a:solidFill>
                  <a:srgbClr val="FF0000"/>
                </a:solidFill>
              </a:rPr>
              <a:t>symmetry</a:t>
            </a:r>
            <a:r>
              <a:rPr lang="en-US" dirty="0"/>
              <a:t> among the parameters in their prior distribution.</a:t>
            </a:r>
          </a:p>
          <a:p>
            <a:pPr algn="just"/>
            <a:r>
              <a:rPr lang="en-US" dirty="0"/>
              <a:t>This symmetry is represented probabilistically by </a:t>
            </a:r>
            <a:r>
              <a:rPr lang="en-US" dirty="0">
                <a:solidFill>
                  <a:srgbClr val="FF0000"/>
                </a:solidFill>
              </a:rPr>
              <a:t>exchangeability</a:t>
            </a:r>
            <a:r>
              <a:rPr lang="en-US" dirty="0"/>
              <a:t>.</a:t>
            </a:r>
          </a:p>
          <a:p>
            <a:pPr algn="just"/>
            <a:r>
              <a:rPr lang="en-US" dirty="0"/>
              <a:t>Generally, it is useful and appropriate to model data from an exchangeable distribution as </a:t>
            </a:r>
            <a:r>
              <a:rPr lang="en-US" dirty="0">
                <a:solidFill>
                  <a:srgbClr val="FF0000"/>
                </a:solidFill>
              </a:rPr>
              <a:t>independently and identically distributed</a:t>
            </a:r>
            <a:r>
              <a:rPr lang="en-US" dirty="0"/>
              <a:t>, given some unknown parameter vector </a:t>
            </a:r>
            <a:r>
              <a:rPr lang="el-GR" dirty="0"/>
              <a:t>θ</a:t>
            </a:r>
            <a:r>
              <a:rPr lang="en-US" dirty="0"/>
              <a:t>, with distribution P(</a:t>
            </a:r>
            <a:r>
              <a:rPr lang="el-GR" dirty="0"/>
              <a:t>θ</a:t>
            </a:r>
            <a:r>
              <a:rPr lang="en-US" dirty="0"/>
              <a:t>).</a:t>
            </a:r>
          </a:p>
          <a:p>
            <a:pPr algn="just"/>
            <a:r>
              <a:rPr lang="en-US" dirty="0"/>
              <a:t>Types:</a:t>
            </a:r>
          </a:p>
          <a:p>
            <a:pPr marL="971550" lvl="1" indent="-514350" algn="just">
              <a:buFont typeface="+mj-lt"/>
              <a:buAutoNum type="arabicPeriod"/>
            </a:pPr>
            <a:r>
              <a:rPr lang="en-US" dirty="0"/>
              <a:t>Finite Exchangeability</a:t>
            </a:r>
          </a:p>
          <a:p>
            <a:pPr marL="971550" lvl="1" indent="-514350" algn="just">
              <a:buFont typeface="+mj-lt"/>
              <a:buAutoNum type="arabicPeriod"/>
            </a:pPr>
            <a:r>
              <a:rPr lang="en-US" dirty="0"/>
              <a:t>Infinite Exchangeability</a:t>
            </a:r>
          </a:p>
          <a:p>
            <a:endParaRPr lang="en-IN" dirty="0"/>
          </a:p>
        </p:txBody>
      </p:sp>
    </p:spTree>
    <p:extLst>
      <p:ext uri="{BB962C8B-B14F-4D97-AF65-F5344CB8AC3E}">
        <p14:creationId xmlns:p14="http://schemas.microsoft.com/office/powerpoint/2010/main" val="2575509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07675-276B-4512-F73C-825188BCE0F8}"/>
              </a:ext>
            </a:extLst>
          </p:cNvPr>
          <p:cNvSpPr>
            <a:spLocks noGrp="1"/>
          </p:cNvSpPr>
          <p:nvPr>
            <p:ph type="title"/>
          </p:nvPr>
        </p:nvSpPr>
        <p:spPr>
          <a:xfrm>
            <a:off x="838200" y="365125"/>
            <a:ext cx="10515600" cy="655601"/>
          </a:xfrm>
        </p:spPr>
        <p:txBody>
          <a:bodyPr>
            <a:normAutofit fontScale="90000"/>
          </a:bodyPr>
          <a:lstStyle/>
          <a:p>
            <a:r>
              <a:rPr lang="en-US" b="1" dirty="0"/>
              <a:t>Finite Exchangeability</a:t>
            </a:r>
            <a:endParaRPr lang="en-IN" b="1" dirty="0"/>
          </a:p>
        </p:txBody>
      </p:sp>
      <p:sp>
        <p:nvSpPr>
          <p:cNvPr id="3" name="Content Placeholder 2">
            <a:extLst>
              <a:ext uri="{FF2B5EF4-FFF2-40B4-BE49-F238E27FC236}">
                <a16:creationId xmlns:a16="http://schemas.microsoft.com/office/drawing/2014/main" id="{5720AF17-5D27-6441-A870-50112D2DC06D}"/>
              </a:ext>
            </a:extLst>
          </p:cNvPr>
          <p:cNvSpPr>
            <a:spLocks noGrp="1"/>
          </p:cNvSpPr>
          <p:nvPr>
            <p:ph idx="1"/>
          </p:nvPr>
        </p:nvSpPr>
        <p:spPr>
          <a:xfrm>
            <a:off x="838200" y="914400"/>
            <a:ext cx="10515600" cy="5262563"/>
          </a:xfrm>
        </p:spPr>
        <p:txBody>
          <a:bodyPr>
            <a:normAutofit fontScale="92500"/>
          </a:bodyPr>
          <a:lstStyle/>
          <a:p>
            <a:pPr algn="just"/>
            <a:r>
              <a:rPr lang="en-US" dirty="0"/>
              <a:t>For a fixed number n, the set </a:t>
            </a:r>
            <a:r>
              <a:rPr lang="en-US" i="1" dirty="0"/>
              <a:t>y</a:t>
            </a:r>
            <a:r>
              <a:rPr lang="en-US" i="1" baseline="-25000" dirty="0"/>
              <a:t>1</a:t>
            </a:r>
            <a:r>
              <a:rPr lang="en-US" i="1" dirty="0"/>
              <a:t>, y</a:t>
            </a:r>
            <a:r>
              <a:rPr lang="en-US" i="1" baseline="-25000" dirty="0"/>
              <a:t>2</a:t>
            </a:r>
            <a:r>
              <a:rPr lang="en-US" i="1" dirty="0"/>
              <a:t>, …, </a:t>
            </a:r>
            <a:r>
              <a:rPr lang="en-US" i="1" dirty="0" err="1"/>
              <a:t>y</a:t>
            </a:r>
            <a:r>
              <a:rPr lang="en-US" i="1" baseline="-25000" dirty="0" err="1"/>
              <a:t>n</a:t>
            </a:r>
            <a:r>
              <a:rPr lang="en-US" i="1" baseline="-25000" dirty="0"/>
              <a:t> </a:t>
            </a:r>
            <a:r>
              <a:rPr lang="en-US" dirty="0"/>
              <a:t>is exchangeable if the joint probability P(</a:t>
            </a:r>
            <a:r>
              <a:rPr lang="en-US" i="1" dirty="0"/>
              <a:t>y</a:t>
            </a:r>
            <a:r>
              <a:rPr lang="en-US" i="1" baseline="-25000" dirty="0"/>
              <a:t>1</a:t>
            </a:r>
            <a:r>
              <a:rPr lang="en-US" i="1" dirty="0"/>
              <a:t>, y</a:t>
            </a:r>
            <a:r>
              <a:rPr lang="en-US" i="1" baseline="-25000" dirty="0"/>
              <a:t>2</a:t>
            </a:r>
            <a:r>
              <a:rPr lang="en-US" i="1" dirty="0"/>
              <a:t>, …, </a:t>
            </a:r>
            <a:r>
              <a:rPr lang="en-US" i="1" dirty="0" err="1"/>
              <a:t>y</a:t>
            </a:r>
            <a:r>
              <a:rPr lang="en-US" i="1" baseline="-25000" dirty="0" err="1"/>
              <a:t>n</a:t>
            </a:r>
            <a:r>
              <a:rPr lang="en-US" dirty="0"/>
              <a:t>) is invariant under permutations of the indices. That is, for every permutation </a:t>
            </a:r>
            <a:r>
              <a:rPr lang="el-GR" dirty="0"/>
              <a:t>π</a:t>
            </a:r>
            <a:r>
              <a:rPr lang="en-US" dirty="0"/>
              <a:t> or (</a:t>
            </a:r>
            <a:r>
              <a:rPr lang="el-GR" dirty="0"/>
              <a:t>π</a:t>
            </a:r>
            <a:r>
              <a:rPr lang="en-US" baseline="-25000" dirty="0"/>
              <a:t>1</a:t>
            </a:r>
            <a:r>
              <a:rPr lang="en-US" dirty="0"/>
              <a:t>, </a:t>
            </a:r>
            <a:r>
              <a:rPr lang="el-GR" dirty="0"/>
              <a:t>π</a:t>
            </a:r>
            <a:r>
              <a:rPr lang="en-US" baseline="-25000" dirty="0"/>
              <a:t>2</a:t>
            </a:r>
            <a:r>
              <a:rPr lang="en-US" dirty="0"/>
              <a:t>, …, </a:t>
            </a:r>
            <a:r>
              <a:rPr lang="el-GR" dirty="0"/>
              <a:t>π</a:t>
            </a:r>
            <a:r>
              <a:rPr lang="en-US" baseline="-25000" dirty="0"/>
              <a:t>n</a:t>
            </a:r>
            <a:r>
              <a:rPr lang="en-US" dirty="0"/>
              <a:t>) of 1, 2, …, n, P(</a:t>
            </a:r>
            <a:r>
              <a:rPr lang="en-US" i="1" dirty="0"/>
              <a:t>y</a:t>
            </a:r>
            <a:r>
              <a:rPr lang="en-US" i="1" baseline="-25000" dirty="0"/>
              <a:t>1</a:t>
            </a:r>
            <a:r>
              <a:rPr lang="en-US" i="1" dirty="0"/>
              <a:t>, y</a:t>
            </a:r>
            <a:r>
              <a:rPr lang="en-US" i="1" baseline="-25000" dirty="0"/>
              <a:t>2</a:t>
            </a:r>
            <a:r>
              <a:rPr lang="en-US" i="1" dirty="0"/>
              <a:t>, …, </a:t>
            </a:r>
            <a:r>
              <a:rPr lang="en-US" i="1" dirty="0" err="1"/>
              <a:t>y</a:t>
            </a:r>
            <a:r>
              <a:rPr lang="en-US" i="1" baseline="-25000" dirty="0" err="1"/>
              <a:t>n</a:t>
            </a:r>
            <a:r>
              <a:rPr lang="en-US" dirty="0"/>
              <a:t>) = P(</a:t>
            </a:r>
            <a:r>
              <a:rPr lang="en-US" i="1" dirty="0"/>
              <a:t>y</a:t>
            </a:r>
            <a:r>
              <a:rPr lang="el-GR" baseline="-25000" dirty="0"/>
              <a:t>π</a:t>
            </a:r>
            <a:r>
              <a:rPr lang="en-US" baseline="-25000" dirty="0"/>
              <a:t>1</a:t>
            </a:r>
            <a:r>
              <a:rPr lang="en-US" i="1" dirty="0"/>
              <a:t>, y</a:t>
            </a:r>
            <a:r>
              <a:rPr lang="el-GR" baseline="-25000" dirty="0"/>
              <a:t>π</a:t>
            </a:r>
            <a:r>
              <a:rPr lang="en-US" baseline="-25000" dirty="0"/>
              <a:t>2</a:t>
            </a:r>
            <a:r>
              <a:rPr lang="en-US" i="1" dirty="0"/>
              <a:t>, …, y</a:t>
            </a:r>
            <a:r>
              <a:rPr lang="el-GR" dirty="0"/>
              <a:t> </a:t>
            </a:r>
            <a:r>
              <a:rPr lang="el-GR" baseline="-25000" dirty="0"/>
              <a:t>π</a:t>
            </a:r>
            <a:r>
              <a:rPr lang="en-US" baseline="-25000" dirty="0"/>
              <a:t>n</a:t>
            </a:r>
            <a:r>
              <a:rPr lang="en-US" dirty="0"/>
              <a:t>).</a:t>
            </a:r>
          </a:p>
          <a:p>
            <a:pPr algn="just"/>
            <a:r>
              <a:rPr lang="en-US" dirty="0"/>
              <a:t>Example:  Consider an urn with a red ball and a blue ball inside, with a probability 0.5 of drawing either. Balls are drawn without replacement, i.e., after one ball is drawn from the n balls, there will be (n-1) balls remaining for the next draw.</a:t>
            </a:r>
          </a:p>
          <a:p>
            <a:pPr algn="just"/>
            <a:endParaRPr lang="en-US" dirty="0"/>
          </a:p>
          <a:p>
            <a:pPr algn="just"/>
            <a:r>
              <a:rPr lang="en-US" dirty="0"/>
              <a:t>Since the probability of selecting a red ball in the first draw and a blue ball in the second draw is equal to the probability of selecting a blue ball on the first draw and a red on the second draw, both of which are equal to 0.5, i.e. </a:t>
            </a:r>
          </a:p>
          <a:p>
            <a:pPr marL="0" indent="0" algn="just">
              <a:buNone/>
            </a:pPr>
            <a:r>
              <a:rPr lang="en-US" dirty="0"/>
              <a:t> </a:t>
            </a:r>
            <a:r>
              <a:rPr lang="en-US" i="1" dirty="0"/>
              <a:t>y</a:t>
            </a:r>
            <a:r>
              <a:rPr lang="en-US" i="1" baseline="-25000" dirty="0"/>
              <a:t>1</a:t>
            </a:r>
            <a:r>
              <a:rPr lang="en-US" i="1" dirty="0"/>
              <a:t>, and y</a:t>
            </a:r>
            <a:r>
              <a:rPr lang="en-US" i="1" baseline="-25000" dirty="0"/>
              <a:t>2 </a:t>
            </a:r>
            <a:r>
              <a:rPr lang="en-US" dirty="0"/>
              <a:t> are exchangeable.</a:t>
            </a:r>
            <a:endParaRPr lang="en-IN" dirty="0"/>
          </a:p>
        </p:txBody>
      </p:sp>
      <p:pic>
        <p:nvPicPr>
          <p:cNvPr id="8" name="Picture 7">
            <a:extLst>
              <a:ext uri="{FF2B5EF4-FFF2-40B4-BE49-F238E27FC236}">
                <a16:creationId xmlns:a16="http://schemas.microsoft.com/office/drawing/2014/main" id="{F3186424-B534-7CE7-CDA7-7D599B852EC9}"/>
              </a:ext>
            </a:extLst>
          </p:cNvPr>
          <p:cNvPicPr>
            <a:picLocks noChangeAspect="1"/>
          </p:cNvPicPr>
          <p:nvPr/>
        </p:nvPicPr>
        <p:blipFill>
          <a:blip r:embed="rId2"/>
          <a:stretch>
            <a:fillRect/>
          </a:stretch>
        </p:blipFill>
        <p:spPr>
          <a:xfrm>
            <a:off x="7012837" y="3673324"/>
            <a:ext cx="3879660" cy="672067"/>
          </a:xfrm>
          <a:prstGeom prst="rect">
            <a:avLst/>
          </a:prstGeom>
        </p:spPr>
      </p:pic>
      <p:pic>
        <p:nvPicPr>
          <p:cNvPr id="10" name="Picture 9">
            <a:extLst>
              <a:ext uri="{FF2B5EF4-FFF2-40B4-BE49-F238E27FC236}">
                <a16:creationId xmlns:a16="http://schemas.microsoft.com/office/drawing/2014/main" id="{DE10ECD7-9135-FEBB-EA46-88250DA2092A}"/>
              </a:ext>
            </a:extLst>
          </p:cNvPr>
          <p:cNvPicPr>
            <a:picLocks noChangeAspect="1"/>
          </p:cNvPicPr>
          <p:nvPr/>
        </p:nvPicPr>
        <p:blipFill>
          <a:blip r:embed="rId3"/>
          <a:stretch>
            <a:fillRect/>
          </a:stretch>
        </p:blipFill>
        <p:spPr>
          <a:xfrm>
            <a:off x="3688391" y="5416512"/>
            <a:ext cx="4530108" cy="527088"/>
          </a:xfrm>
          <a:prstGeom prst="rect">
            <a:avLst/>
          </a:prstGeom>
        </p:spPr>
      </p:pic>
    </p:spTree>
    <p:extLst>
      <p:ext uri="{BB962C8B-B14F-4D97-AF65-F5344CB8AC3E}">
        <p14:creationId xmlns:p14="http://schemas.microsoft.com/office/powerpoint/2010/main" val="1673014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6BA97-23FC-3D05-DF6B-F2A0ED6B78AC}"/>
              </a:ext>
            </a:extLst>
          </p:cNvPr>
          <p:cNvSpPr>
            <a:spLocks noGrp="1"/>
          </p:cNvSpPr>
          <p:nvPr>
            <p:ph type="title"/>
          </p:nvPr>
        </p:nvSpPr>
        <p:spPr/>
        <p:txBody>
          <a:bodyPr/>
          <a:lstStyle/>
          <a:p>
            <a:r>
              <a:rPr lang="en-IN" b="1" i="0" dirty="0">
                <a:solidFill>
                  <a:srgbClr val="000000"/>
                </a:solidFill>
                <a:effectLst/>
                <a:latin typeface="Arial" panose="020B0604020202020204" pitchFamily="34" charset="0"/>
              </a:rPr>
              <a:t>Infinite exchangeability</a:t>
            </a:r>
            <a:endParaRPr lang="en-IN" dirty="0"/>
          </a:p>
        </p:txBody>
      </p:sp>
      <p:sp>
        <p:nvSpPr>
          <p:cNvPr id="3" name="Content Placeholder 2">
            <a:extLst>
              <a:ext uri="{FF2B5EF4-FFF2-40B4-BE49-F238E27FC236}">
                <a16:creationId xmlns:a16="http://schemas.microsoft.com/office/drawing/2014/main" id="{3019C3DD-5C58-4B8B-C517-82CCDDC5A5AD}"/>
              </a:ext>
            </a:extLst>
          </p:cNvPr>
          <p:cNvSpPr>
            <a:spLocks noGrp="1"/>
          </p:cNvSpPr>
          <p:nvPr>
            <p:ph idx="1"/>
          </p:nvPr>
        </p:nvSpPr>
        <p:spPr/>
        <p:txBody>
          <a:bodyPr/>
          <a:lstStyle/>
          <a:p>
            <a:r>
              <a:rPr lang="en-US" dirty="0"/>
              <a:t>Infinite exchangeability is the property that every finite subset of an infinite sequence </a:t>
            </a:r>
            <a:r>
              <a:rPr lang="en-US" i="1" dirty="0"/>
              <a:t>y</a:t>
            </a:r>
            <a:r>
              <a:rPr lang="en-US" i="1" baseline="-25000" dirty="0"/>
              <a:t>1</a:t>
            </a:r>
            <a:r>
              <a:rPr lang="en-US" i="1" dirty="0"/>
              <a:t>, y</a:t>
            </a:r>
            <a:r>
              <a:rPr lang="en-US" i="1" baseline="-25000" dirty="0"/>
              <a:t>2</a:t>
            </a:r>
            <a:r>
              <a:rPr lang="en-US" i="1" dirty="0"/>
              <a:t>, …..</a:t>
            </a:r>
            <a:r>
              <a:rPr lang="en-US" i="1" baseline="-25000" dirty="0"/>
              <a:t> </a:t>
            </a:r>
            <a:r>
              <a:rPr lang="en-US" dirty="0"/>
              <a:t>is exchangeable. </a:t>
            </a:r>
          </a:p>
          <a:p>
            <a:r>
              <a:rPr lang="en-US" dirty="0"/>
              <a:t>That is, for any n, the sequence </a:t>
            </a:r>
            <a:r>
              <a:rPr lang="en-US" i="1" dirty="0"/>
              <a:t>y</a:t>
            </a:r>
            <a:r>
              <a:rPr lang="en-US" i="1" baseline="-25000" dirty="0"/>
              <a:t>1</a:t>
            </a:r>
            <a:r>
              <a:rPr lang="en-US" i="1" dirty="0"/>
              <a:t>, y</a:t>
            </a:r>
            <a:r>
              <a:rPr lang="en-US" i="1" baseline="-25000" dirty="0"/>
              <a:t>2</a:t>
            </a:r>
            <a:r>
              <a:rPr lang="en-US" i="1" dirty="0"/>
              <a:t>, …, </a:t>
            </a:r>
            <a:r>
              <a:rPr lang="en-US" i="1" dirty="0" err="1"/>
              <a:t>y</a:t>
            </a:r>
            <a:r>
              <a:rPr lang="en-US" i="1" baseline="-25000" dirty="0" err="1"/>
              <a:t>n</a:t>
            </a:r>
            <a:r>
              <a:rPr lang="en-US" i="1" baseline="-25000" dirty="0"/>
              <a:t> </a:t>
            </a:r>
            <a:r>
              <a:rPr lang="en-US" dirty="0"/>
              <a:t>is exchangeable.</a:t>
            </a:r>
            <a:endParaRPr lang="en-IN" dirty="0"/>
          </a:p>
        </p:txBody>
      </p:sp>
    </p:spTree>
    <p:extLst>
      <p:ext uri="{BB962C8B-B14F-4D97-AF65-F5344CB8AC3E}">
        <p14:creationId xmlns:p14="http://schemas.microsoft.com/office/powerpoint/2010/main" val="387851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D10AD-7CCA-B6E1-15E5-22908101FD71}"/>
              </a:ext>
            </a:extLst>
          </p:cNvPr>
          <p:cNvSpPr>
            <a:spLocks noGrp="1"/>
          </p:cNvSpPr>
          <p:nvPr>
            <p:ph type="title"/>
          </p:nvPr>
        </p:nvSpPr>
        <p:spPr/>
        <p:txBody>
          <a:bodyPr/>
          <a:lstStyle/>
          <a:p>
            <a:r>
              <a:rPr lang="en-US" b="1" dirty="0"/>
              <a:t>Components of Hierarchical Model</a:t>
            </a:r>
            <a:endParaRPr lang="en-IN" b="1" dirty="0"/>
          </a:p>
        </p:txBody>
      </p:sp>
      <p:sp>
        <p:nvSpPr>
          <p:cNvPr id="3" name="Content Placeholder 2">
            <a:extLst>
              <a:ext uri="{FF2B5EF4-FFF2-40B4-BE49-F238E27FC236}">
                <a16:creationId xmlns:a16="http://schemas.microsoft.com/office/drawing/2014/main" id="{77CA2BFA-BE1B-2C3C-3EF5-36424FC796F0}"/>
              </a:ext>
            </a:extLst>
          </p:cNvPr>
          <p:cNvSpPr>
            <a:spLocks noGrp="1"/>
          </p:cNvSpPr>
          <p:nvPr>
            <p:ph idx="1"/>
          </p:nvPr>
        </p:nvSpPr>
        <p:spPr/>
        <p:txBody>
          <a:bodyPr>
            <a:normAutofit fontScale="92500" lnSpcReduction="20000"/>
          </a:bodyPr>
          <a:lstStyle/>
          <a:p>
            <a:r>
              <a:rPr lang="en-US" dirty="0"/>
              <a:t>Bayesian hierarchical modeling makes use of two important concepts in deriving the posterior distribution, namely:</a:t>
            </a:r>
          </a:p>
          <a:p>
            <a:pPr marL="971550" lvl="1" indent="-514350">
              <a:buFont typeface="+mj-lt"/>
              <a:buAutoNum type="arabicPeriod"/>
            </a:pPr>
            <a:r>
              <a:rPr lang="en-US" dirty="0">
                <a:solidFill>
                  <a:srgbClr val="FF0000"/>
                </a:solidFill>
              </a:rPr>
              <a:t>Hyperparameters</a:t>
            </a:r>
            <a:r>
              <a:rPr lang="en-US" dirty="0"/>
              <a:t>: parameters of the prior distribution</a:t>
            </a:r>
          </a:p>
          <a:p>
            <a:pPr marL="971550" lvl="1" indent="-514350">
              <a:buFont typeface="+mj-lt"/>
              <a:buAutoNum type="arabicPeriod"/>
            </a:pPr>
            <a:r>
              <a:rPr lang="en-US" dirty="0">
                <a:solidFill>
                  <a:srgbClr val="FF0000"/>
                </a:solidFill>
              </a:rPr>
              <a:t>Hyperpriors</a:t>
            </a:r>
            <a:r>
              <a:rPr lang="en-US" dirty="0"/>
              <a:t>: distributions of Hyperparameters</a:t>
            </a:r>
            <a:endParaRPr lang="en-IN" dirty="0"/>
          </a:p>
          <a:p>
            <a:pPr algn="just"/>
            <a:r>
              <a:rPr lang="en-US" dirty="0"/>
              <a:t>Suppose a random variable Y follows a normal distribution with parameter θ as the mean and 1 as the variance, i.e. Y| θ ~N(θ,1).</a:t>
            </a:r>
          </a:p>
          <a:p>
            <a:pPr algn="just"/>
            <a:r>
              <a:rPr lang="en-US" dirty="0"/>
              <a:t>Suppose also that the parameter θ has a distribution given by a normal distribution with mean </a:t>
            </a:r>
            <a:r>
              <a:rPr lang="el-GR" dirty="0"/>
              <a:t>μ</a:t>
            </a:r>
            <a:r>
              <a:rPr lang="en-US" dirty="0"/>
              <a:t> and variance 1, i.e. θ|</a:t>
            </a:r>
            <a:r>
              <a:rPr lang="el-GR" dirty="0"/>
              <a:t> μ</a:t>
            </a:r>
            <a:r>
              <a:rPr lang="en-US" dirty="0"/>
              <a:t> ~ N(</a:t>
            </a:r>
            <a:r>
              <a:rPr lang="el-GR" dirty="0"/>
              <a:t>μ</a:t>
            </a:r>
            <a:r>
              <a:rPr lang="en-US" dirty="0"/>
              <a:t>,1).</a:t>
            </a:r>
          </a:p>
          <a:p>
            <a:pPr algn="just"/>
            <a:r>
              <a:rPr lang="en-US" dirty="0"/>
              <a:t>Furthermore, </a:t>
            </a:r>
            <a:r>
              <a:rPr lang="el-GR" dirty="0"/>
              <a:t>μ</a:t>
            </a:r>
            <a:r>
              <a:rPr lang="en-US" dirty="0"/>
              <a:t> follows another distribution given, for example, by the standard normal distribution, N(0,1).</a:t>
            </a:r>
          </a:p>
          <a:p>
            <a:pPr algn="just"/>
            <a:r>
              <a:rPr lang="en-US" dirty="0"/>
              <a:t>The parameter </a:t>
            </a:r>
            <a:r>
              <a:rPr lang="el-GR" dirty="0"/>
              <a:t>μ</a:t>
            </a:r>
            <a:r>
              <a:rPr lang="en-US" dirty="0"/>
              <a:t>  is called the </a:t>
            </a:r>
            <a:r>
              <a:rPr lang="en-US" dirty="0">
                <a:solidFill>
                  <a:srgbClr val="FF0000"/>
                </a:solidFill>
              </a:rPr>
              <a:t>hyperparameter</a:t>
            </a:r>
            <a:r>
              <a:rPr lang="en-US" dirty="0"/>
              <a:t>, while its distribution given by N(0,1) is an example of a </a:t>
            </a:r>
            <a:r>
              <a:rPr lang="en-US" dirty="0">
                <a:solidFill>
                  <a:srgbClr val="FF0000"/>
                </a:solidFill>
              </a:rPr>
              <a:t>hyperprior distribution</a:t>
            </a:r>
            <a:r>
              <a:rPr lang="en-US" dirty="0"/>
              <a:t>.</a:t>
            </a:r>
          </a:p>
          <a:p>
            <a:endParaRPr lang="en-US" dirty="0"/>
          </a:p>
        </p:txBody>
      </p:sp>
    </p:spTree>
    <p:extLst>
      <p:ext uri="{BB962C8B-B14F-4D97-AF65-F5344CB8AC3E}">
        <p14:creationId xmlns:p14="http://schemas.microsoft.com/office/powerpoint/2010/main" val="91944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B032C-3B10-DCF4-D2DE-8FB81C3A8B74}"/>
              </a:ext>
            </a:extLst>
          </p:cNvPr>
          <p:cNvSpPr>
            <a:spLocks noGrp="1"/>
          </p:cNvSpPr>
          <p:nvPr>
            <p:ph type="title"/>
          </p:nvPr>
        </p:nvSpPr>
        <p:spPr/>
        <p:txBody>
          <a:bodyPr/>
          <a:lstStyle/>
          <a:p>
            <a:pPr algn="l"/>
            <a:r>
              <a:rPr lang="en-IN" b="1" i="0" dirty="0">
                <a:solidFill>
                  <a:srgbClr val="000000"/>
                </a:solidFill>
                <a:effectLst/>
                <a:latin typeface="Arial" panose="020B0604020202020204" pitchFamily="34" charset="0"/>
              </a:rPr>
              <a:t>2-stage hierarchical model</a:t>
            </a:r>
          </a:p>
        </p:txBody>
      </p:sp>
      <p:pic>
        <p:nvPicPr>
          <p:cNvPr id="5" name="Content Placeholder 4">
            <a:extLst>
              <a:ext uri="{FF2B5EF4-FFF2-40B4-BE49-F238E27FC236}">
                <a16:creationId xmlns:a16="http://schemas.microsoft.com/office/drawing/2014/main" id="{A956FE1B-14DE-3FE9-C973-9A5BCBD79CE4}"/>
              </a:ext>
            </a:extLst>
          </p:cNvPr>
          <p:cNvPicPr>
            <a:picLocks noGrp="1" noChangeAspect="1"/>
          </p:cNvPicPr>
          <p:nvPr>
            <p:ph idx="1"/>
          </p:nvPr>
        </p:nvPicPr>
        <p:blipFill>
          <a:blip r:embed="rId2"/>
          <a:stretch>
            <a:fillRect/>
          </a:stretch>
        </p:blipFill>
        <p:spPr>
          <a:xfrm>
            <a:off x="1149867" y="1690688"/>
            <a:ext cx="8440380" cy="1201368"/>
          </a:xfrm>
        </p:spPr>
      </p:pic>
      <p:pic>
        <p:nvPicPr>
          <p:cNvPr id="7" name="Picture 6">
            <a:extLst>
              <a:ext uri="{FF2B5EF4-FFF2-40B4-BE49-F238E27FC236}">
                <a16:creationId xmlns:a16="http://schemas.microsoft.com/office/drawing/2014/main" id="{40F0291D-796B-F2C5-BB93-B4CE789BD131}"/>
              </a:ext>
            </a:extLst>
          </p:cNvPr>
          <p:cNvPicPr>
            <a:picLocks noChangeAspect="1"/>
          </p:cNvPicPr>
          <p:nvPr/>
        </p:nvPicPr>
        <p:blipFill>
          <a:blip r:embed="rId3"/>
          <a:stretch>
            <a:fillRect/>
          </a:stretch>
        </p:blipFill>
        <p:spPr>
          <a:xfrm>
            <a:off x="1487340" y="3154477"/>
            <a:ext cx="5162616" cy="683879"/>
          </a:xfrm>
          <a:prstGeom prst="rect">
            <a:avLst/>
          </a:prstGeom>
        </p:spPr>
      </p:pic>
    </p:spTree>
    <p:extLst>
      <p:ext uri="{BB962C8B-B14F-4D97-AF65-F5344CB8AC3E}">
        <p14:creationId xmlns:p14="http://schemas.microsoft.com/office/powerpoint/2010/main" val="2331465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838</TotalTime>
  <Words>3374</Words>
  <Application>Microsoft Office PowerPoint</Application>
  <PresentationFormat>Widescreen</PresentationFormat>
  <Paragraphs>170</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-apple-system</vt:lpstr>
      <vt:lpstr>Arial</vt:lpstr>
      <vt:lpstr>Calibri</vt:lpstr>
      <vt:lpstr>Calibri Light</vt:lpstr>
      <vt:lpstr>Cambria Math</vt:lpstr>
      <vt:lpstr>KaTeX_Main</vt:lpstr>
      <vt:lpstr>KaTeX_Math</vt:lpstr>
      <vt:lpstr>open-sans</vt:lpstr>
      <vt:lpstr>Söhne</vt:lpstr>
      <vt:lpstr>Times New Roman</vt:lpstr>
      <vt:lpstr>Office Theme</vt:lpstr>
      <vt:lpstr>Chapter 4 Hierarchical Modeling</vt:lpstr>
      <vt:lpstr>Introduction</vt:lpstr>
      <vt:lpstr>Examples of Hierarchical Model</vt:lpstr>
      <vt:lpstr>Posterior Distribution</vt:lpstr>
      <vt:lpstr>Exchangeability</vt:lpstr>
      <vt:lpstr>Finite Exchangeability</vt:lpstr>
      <vt:lpstr>Infinite exchangeability</vt:lpstr>
      <vt:lpstr>Components of Hierarchical Model</vt:lpstr>
      <vt:lpstr>2-stage hierarchical model</vt:lpstr>
      <vt:lpstr>3-stage hierarchical model </vt:lpstr>
      <vt:lpstr>Bayesian Sensitivity Analysis</vt:lpstr>
      <vt:lpstr>Methods for Bayesian Sensitivity Analysis</vt:lpstr>
      <vt:lpstr>Applications of Bayesian Sensitivity Analysis</vt:lpstr>
      <vt:lpstr>Model Comparison</vt:lpstr>
      <vt:lpstr>Baye’s Theorem</vt:lpstr>
      <vt:lpstr>Baye’s Factor</vt:lpstr>
      <vt:lpstr>Model Selection Criteria</vt:lpstr>
      <vt:lpstr>Model Averaging</vt:lpstr>
      <vt:lpstr>Prior Sensitivity</vt:lpstr>
      <vt:lpstr>Computational Methods</vt:lpstr>
      <vt:lpstr>Comparison of Hypotheses</vt:lpstr>
      <vt:lpstr>Hypothesis Testing: Upper-, Lower, and Two Tailed Tests </vt:lpstr>
      <vt:lpstr>PowerPoint Presentation</vt:lpstr>
      <vt:lpstr>PowerPoint Presentation</vt:lpstr>
      <vt:lpstr>Type I and Type II Errors</vt:lpstr>
      <vt:lpstr>PowerPoint Presentation</vt:lpstr>
      <vt:lpstr>PowerPoint Presentation</vt:lpstr>
      <vt:lpstr>PowerPoint Presentation</vt:lpstr>
      <vt:lpstr>A Test of Independence in a Two-Way Contingency Table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Hierarchical Modeling</dc:title>
  <dc:creator>Nilesh Patil</dc:creator>
  <cp:lastModifiedBy>Nilesh Patil (Dr.)</cp:lastModifiedBy>
  <cp:revision>27</cp:revision>
  <dcterms:created xsi:type="dcterms:W3CDTF">2023-10-20T13:20:54Z</dcterms:created>
  <dcterms:modified xsi:type="dcterms:W3CDTF">2024-07-26T15:10:52Z</dcterms:modified>
</cp:coreProperties>
</file>