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46"/>
  </p:notesMasterIdLst>
  <p:handoutMasterIdLst>
    <p:handoutMasterId r:id="rId47"/>
  </p:handoutMasterIdLst>
  <p:sldIdLst>
    <p:sldId id="256" r:id="rId5"/>
    <p:sldId id="288" r:id="rId6"/>
    <p:sldId id="314" r:id="rId7"/>
    <p:sldId id="315" r:id="rId8"/>
    <p:sldId id="302" r:id="rId9"/>
    <p:sldId id="316" r:id="rId10"/>
    <p:sldId id="317" r:id="rId11"/>
    <p:sldId id="306" r:id="rId12"/>
    <p:sldId id="307" r:id="rId13"/>
    <p:sldId id="318" r:id="rId14"/>
    <p:sldId id="319" r:id="rId15"/>
    <p:sldId id="312" r:id="rId16"/>
    <p:sldId id="313" r:id="rId17"/>
    <p:sldId id="320" r:id="rId18"/>
    <p:sldId id="321" r:id="rId19"/>
    <p:sldId id="322" r:id="rId20"/>
    <p:sldId id="323" r:id="rId21"/>
    <p:sldId id="324" r:id="rId22"/>
    <p:sldId id="325" r:id="rId23"/>
    <p:sldId id="326" r:id="rId24"/>
    <p:sldId id="327" r:id="rId25"/>
    <p:sldId id="329" r:id="rId26"/>
    <p:sldId id="331" r:id="rId27"/>
    <p:sldId id="328" r:id="rId28"/>
    <p:sldId id="330" r:id="rId29"/>
    <p:sldId id="332" r:id="rId30"/>
    <p:sldId id="333" r:id="rId31"/>
    <p:sldId id="336" r:id="rId32"/>
    <p:sldId id="337" r:id="rId33"/>
    <p:sldId id="338" r:id="rId34"/>
    <p:sldId id="339" r:id="rId35"/>
    <p:sldId id="340" r:id="rId36"/>
    <p:sldId id="341" r:id="rId37"/>
    <p:sldId id="343" r:id="rId38"/>
    <p:sldId id="344" r:id="rId39"/>
    <p:sldId id="346" r:id="rId40"/>
    <p:sldId id="345" r:id="rId41"/>
    <p:sldId id="348" r:id="rId42"/>
    <p:sldId id="347" r:id="rId43"/>
    <p:sldId id="349" r:id="rId44"/>
    <p:sldId id="35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8"/>
            <p14:sldId id="314"/>
            <p14:sldId id="315"/>
          </p14:sldIdLst>
        </p14:section>
        <p14:section name="Learn More" id="{2CC34DB2-6590-42C0-AD4B-A04C6060184E}">
          <p14:sldIdLst>
            <p14:sldId id="302"/>
            <p14:sldId id="316"/>
            <p14:sldId id="317"/>
            <p14:sldId id="306"/>
            <p14:sldId id="307"/>
            <p14:sldId id="318"/>
            <p14:sldId id="319"/>
            <p14:sldId id="312"/>
            <p14:sldId id="313"/>
            <p14:sldId id="320"/>
            <p14:sldId id="321"/>
            <p14:sldId id="322"/>
            <p14:sldId id="323"/>
            <p14:sldId id="324"/>
            <p14:sldId id="325"/>
            <p14:sldId id="326"/>
            <p14:sldId id="327"/>
            <p14:sldId id="329"/>
            <p14:sldId id="331"/>
            <p14:sldId id="328"/>
            <p14:sldId id="330"/>
            <p14:sldId id="332"/>
            <p14:sldId id="333"/>
            <p14:sldId id="336"/>
            <p14:sldId id="337"/>
            <p14:sldId id="338"/>
            <p14:sldId id="339"/>
            <p14:sldId id="340"/>
            <p14:sldId id="341"/>
            <p14:sldId id="343"/>
            <p14:sldId id="344"/>
            <p14:sldId id="346"/>
            <p14:sldId id="345"/>
            <p14:sldId id="348"/>
            <p14:sldId id="347"/>
            <p14:sldId id="349"/>
            <p14:sldId id="35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D24726"/>
    <a:srgbClr val="404040"/>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43" autoAdjust="0"/>
    <p:restoredTop sz="94241" autoAdjust="0"/>
  </p:normalViewPr>
  <p:slideViewPr>
    <p:cSldViewPr snapToGrid="0">
      <p:cViewPr varScale="1">
        <p:scale>
          <a:sx n="112" d="100"/>
          <a:sy n="112" d="100"/>
        </p:scale>
        <p:origin x="47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9/20/2024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9/20/2024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499513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Bayesian Computing</a:t>
            </a:r>
          </a:p>
        </p:txBody>
      </p:sp>
      <p:sp>
        <p:nvSpPr>
          <p:cNvPr id="3" name="Subtitle 2"/>
          <p:cNvSpPr>
            <a:spLocks noGrp="1"/>
          </p:cNvSpPr>
          <p:nvPr>
            <p:ph type="subTitle" idx="4294967295"/>
          </p:nvPr>
        </p:nvSpPr>
        <p:spPr>
          <a:xfrm>
            <a:off x="855620" y="2933104"/>
            <a:ext cx="10895102" cy="3590525"/>
          </a:xfrm>
        </p:spPr>
        <p:txBody>
          <a:bodyPr>
            <a:normAutofit/>
          </a:bodyPr>
          <a:lstStyle/>
          <a:p>
            <a:r>
              <a:rPr lang="en-IN" sz="1600" b="1" dirty="0">
                <a:solidFill>
                  <a:schemeClr val="bg1"/>
                </a:solidFill>
              </a:rPr>
              <a:t>Class: Final </a:t>
            </a:r>
            <a:r>
              <a:rPr lang="en-IN" sz="1600" b="1" dirty="0" err="1">
                <a:solidFill>
                  <a:schemeClr val="bg1"/>
                </a:solidFill>
              </a:rPr>
              <a:t>Yr</a:t>
            </a:r>
            <a:r>
              <a:rPr lang="en-IN" sz="1600" b="1" dirty="0">
                <a:solidFill>
                  <a:schemeClr val="bg1"/>
                </a:solidFill>
              </a:rPr>
              <a:t> </a:t>
            </a:r>
            <a:r>
              <a:rPr lang="en-IN" sz="1600" b="1" dirty="0" err="1">
                <a:solidFill>
                  <a:schemeClr val="bg1"/>
                </a:solidFill>
              </a:rPr>
              <a:t>B.Tech</a:t>
            </a:r>
            <a:r>
              <a:rPr lang="en-IN" sz="1600" b="1" dirty="0">
                <a:solidFill>
                  <a:schemeClr val="bg1"/>
                </a:solidFill>
              </a:rPr>
              <a:t>.</a:t>
            </a:r>
          </a:p>
          <a:p>
            <a:r>
              <a:rPr lang="en-IN" sz="1600" b="1" dirty="0">
                <a:solidFill>
                  <a:schemeClr val="bg1"/>
                </a:solidFill>
              </a:rPr>
              <a:t>Course Code:  DJ19CEHN1C3</a:t>
            </a:r>
            <a:r>
              <a:rPr lang="en-IN" sz="1600" b="1" i="1" dirty="0">
                <a:solidFill>
                  <a:schemeClr val="bg1"/>
                </a:solidFill>
              </a:rPr>
              <a:t>					                             </a:t>
            </a:r>
          </a:p>
          <a:p>
            <a:r>
              <a:rPr lang="en-IN" sz="1600" b="1" i="1" dirty="0">
                <a:solidFill>
                  <a:schemeClr val="bg1"/>
                </a:solidFill>
              </a:rPr>
              <a:t>							</a:t>
            </a:r>
          </a:p>
          <a:p>
            <a:r>
              <a:rPr lang="en-IN" sz="1600" b="1" i="1" dirty="0">
                <a:solidFill>
                  <a:schemeClr val="bg1"/>
                </a:solidFill>
              </a:rPr>
              <a:t>							</a:t>
            </a:r>
            <a:r>
              <a:rPr lang="en-IN" b="1" i="1" dirty="0">
                <a:solidFill>
                  <a:schemeClr val="bg1"/>
                </a:solidFill>
              </a:rPr>
              <a:t>An adaptation of online resources for educational purpose</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solidFill>
                  <a:schemeClr val="accent2"/>
                </a:solidFill>
              </a:rPr>
              <a:t>A Business Planning Example using Monte-Carlo Simulation</a:t>
            </a:r>
            <a:r>
              <a:rPr lang="en-US" altLang="en-US" b="1" dirty="0">
                <a:solidFill>
                  <a:schemeClr val="accent2"/>
                </a:solidFill>
              </a:rPr>
              <a:t>?</a:t>
            </a:r>
            <a:endParaRPr lang="en-US" b="1" dirty="0">
              <a:solidFill>
                <a:schemeClr val="accent2"/>
              </a:solidFill>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TextBox 1">
            <a:extLst>
              <a:ext uri="{FF2B5EF4-FFF2-40B4-BE49-F238E27FC236}">
                <a16:creationId xmlns:a16="http://schemas.microsoft.com/office/drawing/2014/main" id="{7DCB004D-CC77-174D-B092-B49F0AF8B064}"/>
              </a:ext>
            </a:extLst>
          </p:cNvPr>
          <p:cNvSpPr txBox="1"/>
          <p:nvPr/>
        </p:nvSpPr>
        <p:spPr>
          <a:xfrm>
            <a:off x="752047" y="1332698"/>
            <a:ext cx="10487410"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t>Imagine you are the marketing manager for a firm that is planning to introduce a new product. You need to estimate the first year net profit from this product, which will depend on:</a:t>
            </a:r>
          </a:p>
          <a:p>
            <a:pPr lvl="1" algn="just">
              <a:buFont typeface=""/>
              <a:buChar char="•"/>
            </a:pPr>
            <a:r>
              <a:rPr lang="en-US" sz="2000" dirty="0"/>
              <a:t>Sales volume in units</a:t>
            </a:r>
          </a:p>
          <a:p>
            <a:pPr lvl="1" algn="just">
              <a:buFont typeface=""/>
              <a:buChar char="•"/>
            </a:pPr>
            <a:r>
              <a:rPr lang="en-US" sz="2000" dirty="0"/>
              <a:t>Price per unit</a:t>
            </a:r>
          </a:p>
          <a:p>
            <a:pPr lvl="1" algn="just">
              <a:buFont typeface=""/>
              <a:buChar char="•"/>
            </a:pPr>
            <a:r>
              <a:rPr lang="en-US" sz="2000" dirty="0"/>
              <a:t>Unit cost</a:t>
            </a:r>
          </a:p>
          <a:p>
            <a:pPr lvl="1" algn="just">
              <a:buFont typeface=""/>
              <a:buChar char="•"/>
            </a:pPr>
            <a:r>
              <a:rPr lang="en-US" sz="2000" dirty="0"/>
              <a:t>Fixed costs</a:t>
            </a:r>
          </a:p>
          <a:p>
            <a:pPr algn="just">
              <a:buFont typeface=""/>
              <a:buChar char="•"/>
            </a:pPr>
            <a:endParaRPr lang="en-US" sz="2000" dirty="0"/>
          </a:p>
          <a:p>
            <a:pPr algn="just">
              <a:buFont typeface=""/>
              <a:buChar char="•"/>
            </a:pPr>
            <a:r>
              <a:rPr lang="en-US" sz="2000" dirty="0"/>
              <a:t>Net profit = Net Profit = Sales Volume* (Selling Price - Unit cost) - Fixed costs</a:t>
            </a:r>
          </a:p>
          <a:p>
            <a:pPr lvl="1" algn="just">
              <a:buFont typeface="Courier New"/>
              <a:buChar char="o"/>
            </a:pPr>
            <a:r>
              <a:rPr lang="en-US" sz="2000" dirty="0"/>
              <a:t> Fixed costs (for overhead, advertising, etc.) are known to be $120,000. </a:t>
            </a:r>
          </a:p>
          <a:p>
            <a:pPr marL="228600" lvl="1" algn="just"/>
            <a:r>
              <a:rPr lang="en-US" sz="2000" dirty="0"/>
              <a:t>But the other factors all involve some uncertainty. </a:t>
            </a:r>
          </a:p>
          <a:p>
            <a:pPr lvl="1" algn="just">
              <a:buFont typeface="Courier New"/>
              <a:buChar char="o"/>
            </a:pPr>
            <a:r>
              <a:rPr lang="en-US" sz="2000" dirty="0"/>
              <a:t> Sales volume (in units) can cover quite a range, and the selling price per unit will depend on competitor actions. </a:t>
            </a:r>
          </a:p>
          <a:p>
            <a:pPr lvl="1" algn="just">
              <a:buFont typeface="Courier New"/>
              <a:buChar char="o"/>
            </a:pPr>
            <a:r>
              <a:rPr lang="en-US" sz="2000" dirty="0"/>
              <a:t>Unit costs will also vary depending on vendor prices and production experience.</a:t>
            </a:r>
          </a:p>
        </p:txBody>
      </p:sp>
    </p:spTree>
    <p:extLst>
      <p:ext uri="{BB962C8B-B14F-4D97-AF65-F5344CB8AC3E}">
        <p14:creationId xmlns:p14="http://schemas.microsoft.com/office/powerpoint/2010/main" val="1671106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solidFill>
                  <a:schemeClr val="accent2"/>
                </a:solidFill>
              </a:rPr>
              <a:t>A Business Planning Example using Monte-Carlo Simulation</a:t>
            </a:r>
            <a:r>
              <a:rPr lang="en-US" altLang="en-US" b="1" dirty="0">
                <a:solidFill>
                  <a:schemeClr val="accent2"/>
                </a:solidFill>
              </a:rPr>
              <a:t>?</a:t>
            </a:r>
            <a:endParaRPr lang="en-US" b="1" dirty="0">
              <a:solidFill>
                <a:schemeClr val="accent2"/>
              </a:solidFill>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TextBox 1">
            <a:extLst>
              <a:ext uri="{FF2B5EF4-FFF2-40B4-BE49-F238E27FC236}">
                <a16:creationId xmlns:a16="http://schemas.microsoft.com/office/drawing/2014/main" id="{7DCB004D-CC77-174D-B092-B49F0AF8B064}"/>
              </a:ext>
            </a:extLst>
          </p:cNvPr>
          <p:cNvSpPr txBox="1"/>
          <p:nvPr/>
        </p:nvSpPr>
        <p:spPr>
          <a:xfrm>
            <a:off x="752047" y="1332698"/>
            <a:ext cx="1048741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Font typeface="Arial"/>
              <a:buChar char="•"/>
            </a:pPr>
            <a:r>
              <a:rPr lang="en-US" sz="2400" dirty="0"/>
              <a:t>Uncertain Variables</a:t>
            </a:r>
          </a:p>
          <a:p>
            <a:pPr marL="800100" lvl="1" indent="-342900" algn="just">
              <a:buFont typeface="Courier New" panose="02070309020205020404" pitchFamily="49" charset="0"/>
              <a:buChar char="o"/>
            </a:pPr>
            <a:r>
              <a:rPr lang="en-US" sz="2400" dirty="0"/>
              <a:t>To build a risk analysis model, we must first identify the uncertain variables -- also called random variables.  While there's some uncertainty in almost all variables in a business model, we want to focus on variables where the range of values is significant.</a:t>
            </a:r>
          </a:p>
          <a:p>
            <a:pPr lvl="1">
              <a:buFont typeface="Courier New"/>
              <a:buChar char="o"/>
            </a:pPr>
            <a:endParaRPr lang="en-US" sz="2000" dirty="0"/>
          </a:p>
        </p:txBody>
      </p:sp>
    </p:spTree>
    <p:extLst>
      <p:ext uri="{BB962C8B-B14F-4D97-AF65-F5344CB8AC3E}">
        <p14:creationId xmlns:p14="http://schemas.microsoft.com/office/powerpoint/2010/main" val="1582215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solidFill>
                  <a:schemeClr val="accent2"/>
                </a:solidFill>
              </a:rPr>
              <a:t>A Business Planning Example using Monte-Carlo Simulation</a:t>
            </a:r>
            <a:r>
              <a:rPr lang="en-US" altLang="en-US" b="1" dirty="0">
                <a:solidFill>
                  <a:schemeClr val="accent2"/>
                </a:solidFill>
              </a:rPr>
              <a:t>?</a:t>
            </a:r>
            <a:endParaRPr lang="en-US" b="1" dirty="0">
              <a:solidFill>
                <a:schemeClr val="accent2"/>
              </a:solidFill>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4" name="TextBox 3">
            <a:extLst>
              <a:ext uri="{FF2B5EF4-FFF2-40B4-BE49-F238E27FC236}">
                <a16:creationId xmlns:a16="http://schemas.microsoft.com/office/drawing/2014/main" id="{12909683-32BA-3069-51F5-799FF7CDEF22}"/>
              </a:ext>
            </a:extLst>
          </p:cNvPr>
          <p:cNvSpPr txBox="1"/>
          <p:nvPr/>
        </p:nvSpPr>
        <p:spPr>
          <a:xfrm>
            <a:off x="627619" y="1535054"/>
            <a:ext cx="10850380"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t>Sales and Price</a:t>
            </a:r>
          </a:p>
          <a:p>
            <a:pPr algn="just"/>
            <a:r>
              <a:rPr lang="en-US" sz="2400" dirty="0"/>
              <a:t>Based on your market research, you believe that there are equal chances that the market will be Slow, OK, or Hot.</a:t>
            </a:r>
          </a:p>
          <a:p>
            <a:pPr marL="342900" indent="-342900" algn="just">
              <a:buFont typeface="Courier New" panose="02070309020205020404" pitchFamily="49" charset="0"/>
              <a:buChar char="o"/>
            </a:pPr>
            <a:r>
              <a:rPr lang="en-US" sz="2200" dirty="0"/>
              <a:t>In the "Slow market" scenario, you expect to sell 50,000 units at an average selling price of $11.00 per unit.</a:t>
            </a:r>
          </a:p>
          <a:p>
            <a:pPr marL="342900" indent="-342900" algn="just">
              <a:buFont typeface="Courier New" panose="02070309020205020404" pitchFamily="49" charset="0"/>
              <a:buChar char="o"/>
            </a:pPr>
            <a:r>
              <a:rPr lang="en-US" sz="2200" dirty="0"/>
              <a:t>In the "OK market" scenario, you expect to sell 75,000 units, but you'll likely realize a lower average selling price of $10.00 per unit.</a:t>
            </a:r>
          </a:p>
          <a:p>
            <a:pPr marL="342900" indent="-342900" algn="just">
              <a:buFont typeface="Courier New" panose="02070309020205020404" pitchFamily="49" charset="0"/>
              <a:buChar char="o"/>
            </a:pPr>
            <a:r>
              <a:rPr lang="en-US" sz="2200" dirty="0"/>
              <a:t>In the "Hot market" scenario, you expect to sell 100,000 units, but this will bring in competitors who will drive down the average selling price to $8.00 per unit.</a:t>
            </a:r>
          </a:p>
          <a:p>
            <a:pPr algn="just"/>
            <a:r>
              <a:rPr lang="en-US" sz="2400" dirty="0"/>
              <a:t>As a result, you expect to sell 75,000 units (i.e., (50,000+75,000+100,000)/3 = 75,000) at an average selling price of $9.67 per unit (i.e., ($11+$10+$8)/3 = $9.67).</a:t>
            </a:r>
          </a:p>
          <a:p>
            <a:pPr algn="just"/>
            <a:endParaRPr lang="en-US" sz="2400" dirty="0"/>
          </a:p>
        </p:txBody>
      </p:sp>
    </p:spTree>
    <p:extLst>
      <p:ext uri="{BB962C8B-B14F-4D97-AF65-F5344CB8AC3E}">
        <p14:creationId xmlns:p14="http://schemas.microsoft.com/office/powerpoint/2010/main" val="34999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solidFill>
                  <a:schemeClr val="accent2"/>
                </a:solidFill>
              </a:rPr>
              <a:t>A Business Planning Example using Monte-Carlo Simulation</a:t>
            </a:r>
            <a:r>
              <a:rPr lang="en-US" altLang="en-US" b="1" dirty="0">
                <a:solidFill>
                  <a:schemeClr val="accent2"/>
                </a:solidFill>
              </a:rPr>
              <a:t>?</a:t>
            </a:r>
            <a:endParaRPr lang="en-US" b="1" dirty="0">
              <a:solidFill>
                <a:schemeClr val="accent2"/>
              </a:solidFill>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443841"/>
            <a:ext cx="10895121" cy="3477875"/>
          </a:xfrm>
          <a:prstGeom prst="rect">
            <a:avLst/>
          </a:prstGeom>
        </p:spPr>
        <p:txBody>
          <a:bodyPr wrap="square">
            <a:spAutoFit/>
          </a:bodyPr>
          <a:lstStyle/>
          <a:p>
            <a:pPr marL="342900" indent="-342900" algn="just">
              <a:buFont typeface="Arial" panose="020B0604020202020204" pitchFamily="34" charset="0"/>
              <a:buChar char="•"/>
            </a:pPr>
            <a:r>
              <a:rPr lang="en-US" sz="2200" b="1" dirty="0"/>
              <a:t>Unit Cost</a:t>
            </a:r>
          </a:p>
          <a:p>
            <a:pPr algn="just"/>
            <a:r>
              <a:rPr lang="en-US" sz="2200" dirty="0"/>
              <a:t>	Another uncertain variable is Unit Cost.  Your firm’s production manager advises you that unit costs may be anywhere from $5.50 to $7.50, with a most likely cost of $6.50. In this case, the most likely cost is also the average cost.</a:t>
            </a:r>
          </a:p>
          <a:p>
            <a:pPr algn="just"/>
            <a:r>
              <a:rPr lang="en-US" sz="2200" dirty="0"/>
              <a:t>Uncertain Functions</a:t>
            </a:r>
          </a:p>
          <a:p>
            <a:pPr marL="342900" indent="-342900" algn="just">
              <a:buFont typeface="Arial" panose="020B0604020202020204" pitchFamily="34" charset="0"/>
              <a:buChar char="•"/>
            </a:pPr>
            <a:r>
              <a:rPr lang="en-US" sz="2200" b="1" dirty="0"/>
              <a:t>Net Profit</a:t>
            </a:r>
          </a:p>
          <a:p>
            <a:pPr algn="just"/>
            <a:r>
              <a:rPr lang="en-US" sz="2200" dirty="0"/>
              <a:t>	Our next step is to identify uncertain functions -- also called functions of a random variable.  Recall that Net Profit is calculated as Net Profit = Sales Volume * (Selling Price - Unit cost) - Fixed costs.  However, Sales Volume, Selling Price and Unit Cost are all uncertain variables, so Net Profit is an uncertain function.</a:t>
            </a:r>
          </a:p>
        </p:txBody>
      </p:sp>
    </p:spTree>
    <p:extLst>
      <p:ext uri="{BB962C8B-B14F-4D97-AF65-F5344CB8AC3E}">
        <p14:creationId xmlns:p14="http://schemas.microsoft.com/office/powerpoint/2010/main" val="113352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solidFill>
                  <a:schemeClr val="accent2"/>
                </a:solidFill>
              </a:rPr>
              <a:t>A Business Planning Example using Monte-Carlo Simulation</a:t>
            </a:r>
            <a:r>
              <a:rPr lang="en-US" altLang="en-US" b="1" dirty="0">
                <a:solidFill>
                  <a:schemeClr val="accent2"/>
                </a:solidFill>
              </a:rPr>
              <a:t>?</a:t>
            </a:r>
            <a:endParaRPr lang="en-US" b="1" dirty="0">
              <a:solidFill>
                <a:schemeClr val="accent2"/>
              </a:solidFill>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3" name="Rectangle 2"/>
          <p:cNvSpPr/>
          <p:nvPr/>
        </p:nvSpPr>
        <p:spPr>
          <a:xfrm>
            <a:off x="685270" y="1330386"/>
            <a:ext cx="2989023" cy="369332"/>
          </a:xfrm>
          <a:prstGeom prst="rect">
            <a:avLst/>
          </a:prstGeom>
        </p:spPr>
        <p:txBody>
          <a:bodyPr wrap="none">
            <a:spAutoFit/>
          </a:bodyPr>
          <a:lstStyle/>
          <a:p>
            <a:r>
              <a:rPr lang="en-IN" dirty="0">
                <a:solidFill>
                  <a:srgbClr val="222222"/>
                </a:solidFill>
                <a:latin typeface="Gotham SSm A"/>
              </a:rPr>
              <a:t>The Flawed Average Model</a:t>
            </a:r>
            <a:endParaRPr lang="en-IN" b="0" i="0" dirty="0">
              <a:solidFill>
                <a:srgbClr val="222222"/>
              </a:solidFill>
              <a:effectLst/>
              <a:latin typeface="Gotham SSm A"/>
            </a:endParaRPr>
          </a:p>
        </p:txBody>
      </p:sp>
      <p:pic>
        <p:nvPicPr>
          <p:cNvPr id="1026" name="Picture 2" descr="Flawed Average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61" y="1875209"/>
            <a:ext cx="6252965" cy="4451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539063" y="1854290"/>
            <a:ext cx="5403555" cy="4154984"/>
          </a:xfrm>
          <a:prstGeom prst="rect">
            <a:avLst/>
          </a:prstGeom>
        </p:spPr>
        <p:txBody>
          <a:bodyPr wrap="square">
            <a:spAutoFit/>
          </a:bodyPr>
          <a:lstStyle/>
          <a:p>
            <a:pPr marL="342900" indent="-342900" algn="just">
              <a:buFont typeface="Arial" panose="020B0604020202020204" pitchFamily="34" charset="0"/>
              <a:buChar char="•"/>
            </a:pPr>
            <a:r>
              <a:rPr lang="en-US" sz="2200" dirty="0"/>
              <a:t>Intuition-plugging the average value of our uncertain inputs (Sales Volume, Selling Price, and Unit Cost) into our model should produce the average value of the output (Net Profit).  </a:t>
            </a:r>
          </a:p>
          <a:p>
            <a:pPr marL="342900" indent="-342900" algn="just">
              <a:buFont typeface="Arial" panose="020B0604020202020204" pitchFamily="34" charset="0"/>
              <a:buChar char="•"/>
            </a:pPr>
            <a:r>
              <a:rPr lang="en-US" sz="2200" dirty="0"/>
              <a:t>However, </a:t>
            </a:r>
          </a:p>
          <a:p>
            <a:pPr marL="342900" indent="-342900" algn="just">
              <a:buFont typeface="Courier New" panose="02070309020205020404" pitchFamily="49" charset="0"/>
              <a:buChar char="o"/>
            </a:pPr>
            <a:r>
              <a:rPr lang="en-US" sz="2200" dirty="0"/>
              <a:t>Net Profit figure of $117,750 calculated by this model, based on average values for the uncertain factors, is quite misleading. </a:t>
            </a:r>
          </a:p>
          <a:p>
            <a:pPr marL="342900" indent="-342900" algn="just">
              <a:buFont typeface="Courier New" panose="02070309020205020404" pitchFamily="49" charset="0"/>
              <a:buChar char="o"/>
            </a:pPr>
            <a:r>
              <a:rPr lang="en-US" sz="2200" dirty="0"/>
              <a:t>The true average Net Profit is closer to $93,000! </a:t>
            </a:r>
            <a:endParaRPr lang="en-IN" sz="2200" dirty="0"/>
          </a:p>
        </p:txBody>
      </p:sp>
    </p:spTree>
    <p:extLst>
      <p:ext uri="{BB962C8B-B14F-4D97-AF65-F5344CB8AC3E}">
        <p14:creationId xmlns:p14="http://schemas.microsoft.com/office/powerpoint/2010/main" val="722879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solidFill>
                  <a:schemeClr val="accent2"/>
                </a:solidFill>
              </a:rPr>
              <a:t>How does the Monte-Carlo Simulation work</a:t>
            </a:r>
            <a:r>
              <a:rPr lang="en-US" altLang="en-US" b="1" dirty="0">
                <a:solidFill>
                  <a:schemeClr val="accent2"/>
                </a:solidFill>
              </a:rPr>
              <a:t>?</a:t>
            </a:r>
            <a:endParaRPr lang="en-US" b="1" dirty="0">
              <a:solidFill>
                <a:schemeClr val="accent2"/>
              </a:solidFill>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443841"/>
            <a:ext cx="10895121" cy="4154984"/>
          </a:xfrm>
          <a:prstGeom prst="rect">
            <a:avLst/>
          </a:prstGeom>
        </p:spPr>
        <p:txBody>
          <a:bodyPr wrap="square">
            <a:spAutoFit/>
          </a:bodyPr>
          <a:lstStyle/>
          <a:p>
            <a:pPr marL="342900" indent="-342900" algn="just">
              <a:buFont typeface="Arial" panose="020B0604020202020204" pitchFamily="34" charset="0"/>
              <a:buChar char="•"/>
            </a:pPr>
            <a:r>
              <a:rPr lang="en-US" sz="2200" b="1" dirty="0"/>
              <a:t>Basic principle – ergodicity</a:t>
            </a:r>
          </a:p>
          <a:p>
            <a:pPr marL="800100" lvl="1" indent="-342900" algn="just">
              <a:buFont typeface="Courier New" panose="02070309020205020404" pitchFamily="49" charset="0"/>
              <a:buChar char="o"/>
            </a:pPr>
            <a:r>
              <a:rPr lang="en-US" sz="2200" dirty="0"/>
              <a:t>The statistical behavior of a moving point in an enclosed system</a:t>
            </a:r>
          </a:p>
          <a:p>
            <a:pPr marL="342900" indent="-342900" algn="just">
              <a:buFont typeface="Arial" panose="020B0604020202020204" pitchFamily="34" charset="0"/>
              <a:buChar char="•"/>
            </a:pPr>
            <a:r>
              <a:rPr lang="en-US" sz="2200" dirty="0"/>
              <a:t>This becomes the basis of the Monte Carlo simulation, in which the computer runs enough simulations to produce the eventual outcome of different inputs.</a:t>
            </a:r>
          </a:p>
          <a:p>
            <a:pPr marL="342900" indent="-342900" algn="just">
              <a:buFont typeface="Arial" panose="020B0604020202020204" pitchFamily="34" charset="0"/>
              <a:buChar char="•"/>
            </a:pPr>
            <a:r>
              <a:rPr lang="en-US" sz="2200" dirty="0"/>
              <a:t>For example, a six-sided die has a one-sixth chance of landing on a specific number. When you roll the die six times, you might not land the die on six different numbers.</a:t>
            </a:r>
          </a:p>
          <a:p>
            <a:pPr marL="342900" indent="-342900" algn="just">
              <a:buFont typeface="Arial" panose="020B0604020202020204" pitchFamily="34" charset="0"/>
              <a:buChar char="•"/>
            </a:pPr>
            <a:r>
              <a:rPr lang="en-US" sz="2200" dirty="0"/>
              <a:t>However, you will achieve the theoretical probability of one-sixth for each number when you continue indefinitely rolling. </a:t>
            </a:r>
          </a:p>
          <a:p>
            <a:pPr marL="342900" indent="-342900" algn="just">
              <a:buFont typeface="Arial" panose="020B0604020202020204" pitchFamily="34" charset="0"/>
              <a:buChar char="•"/>
            </a:pPr>
            <a:r>
              <a:rPr lang="en-US" sz="2200" dirty="0"/>
              <a:t>The result accuracy is proportional to the number of simulations. </a:t>
            </a:r>
          </a:p>
          <a:p>
            <a:pPr marL="342900" indent="-342900" algn="just">
              <a:buFont typeface="Arial" panose="020B0604020202020204" pitchFamily="34" charset="0"/>
              <a:buChar char="•"/>
            </a:pPr>
            <a:r>
              <a:rPr lang="en-US" sz="2200" dirty="0"/>
              <a:t>i.e. running 10,000 simulations produces more accurate results than 100 simulations. </a:t>
            </a:r>
          </a:p>
          <a:p>
            <a:pPr algn="just"/>
            <a:r>
              <a:rPr lang="en-US" sz="2200" dirty="0"/>
              <a:t>	</a:t>
            </a:r>
          </a:p>
        </p:txBody>
      </p:sp>
    </p:spTree>
    <p:extLst>
      <p:ext uri="{BB962C8B-B14F-4D97-AF65-F5344CB8AC3E}">
        <p14:creationId xmlns:p14="http://schemas.microsoft.com/office/powerpoint/2010/main" val="189722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solidFill>
                  <a:schemeClr val="accent2"/>
                </a:solidFill>
              </a:rPr>
              <a:t>The Monte Carlo simulation compared to machine learning</a:t>
            </a:r>
            <a:r>
              <a:rPr lang="en-US" altLang="en-US" b="1" dirty="0">
                <a:solidFill>
                  <a:schemeClr val="accent2"/>
                </a:solidFill>
              </a:rPr>
              <a:t>?</a:t>
            </a:r>
            <a:endParaRPr lang="en-US" b="1" dirty="0">
              <a:solidFill>
                <a:schemeClr val="accent2"/>
              </a:solidFill>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443841"/>
            <a:ext cx="10895121" cy="2123658"/>
          </a:xfrm>
          <a:prstGeom prst="rect">
            <a:avLst/>
          </a:prstGeom>
        </p:spPr>
        <p:txBody>
          <a:bodyPr wrap="square">
            <a:spAutoFit/>
          </a:bodyPr>
          <a:lstStyle/>
          <a:p>
            <a:pPr marL="342900" indent="-342900" algn="just">
              <a:buFont typeface="Arial" panose="020B0604020202020204" pitchFamily="34" charset="0"/>
              <a:buChar char="•"/>
            </a:pPr>
            <a:r>
              <a:rPr lang="en-US" sz="2200" dirty="0"/>
              <a:t>Machine learning (ML) is a computer technology that uses a large sample of input and output (I/O) data to train software to understand the correlation between both.</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A Monte Carlo simulation, on the other hand, uses samples of input data and a known mathematical model to predict probable outcomes occurring in a system. You use ML models to test and confirm the results in Monte Carlo simulations.</a:t>
            </a:r>
          </a:p>
        </p:txBody>
      </p:sp>
    </p:spTree>
    <p:extLst>
      <p:ext uri="{BB962C8B-B14F-4D97-AF65-F5344CB8AC3E}">
        <p14:creationId xmlns:p14="http://schemas.microsoft.com/office/powerpoint/2010/main" val="31099341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solidFill>
                  <a:schemeClr val="accent2"/>
                </a:solidFill>
              </a:rPr>
              <a:t>What are the components of a Monte Carlo simulation</a:t>
            </a:r>
            <a:r>
              <a:rPr lang="en-US" altLang="en-US" b="1" dirty="0">
                <a:solidFill>
                  <a:schemeClr val="accent2"/>
                </a:solidFill>
              </a:rPr>
              <a:t>?</a:t>
            </a:r>
            <a:endParaRPr lang="en-US" b="1" dirty="0">
              <a:solidFill>
                <a:schemeClr val="accent2"/>
              </a:solidFill>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443841"/>
            <a:ext cx="10895121" cy="4832092"/>
          </a:xfrm>
          <a:prstGeom prst="rect">
            <a:avLst/>
          </a:prstGeom>
        </p:spPr>
        <p:txBody>
          <a:bodyPr wrap="square">
            <a:spAutoFit/>
          </a:bodyPr>
          <a:lstStyle/>
          <a:p>
            <a:pPr marL="342900" indent="-342900" algn="just">
              <a:buFont typeface="Arial" panose="020B0604020202020204" pitchFamily="34" charset="0"/>
              <a:buChar char="•"/>
            </a:pPr>
            <a:r>
              <a:rPr lang="en-US" sz="2200" b="1" dirty="0"/>
              <a:t>Input variables</a:t>
            </a:r>
          </a:p>
          <a:p>
            <a:pPr marL="800100" lvl="1" indent="-342900" algn="just">
              <a:buFont typeface="Courier New" panose="02070309020205020404" pitchFamily="49" charset="0"/>
              <a:buChar char="o"/>
            </a:pPr>
            <a:r>
              <a:rPr lang="en-US" sz="2200" dirty="0"/>
              <a:t>Ex. For example, manufacturing quality and temperature are input variables that influence a smartphone's durability. </a:t>
            </a:r>
          </a:p>
          <a:p>
            <a:pPr marL="342900" indent="-342900" algn="just">
              <a:buFont typeface="Arial" panose="020B0604020202020204" pitchFamily="34" charset="0"/>
              <a:buChar char="•"/>
            </a:pPr>
            <a:r>
              <a:rPr lang="en-US" sz="2200" b="1" dirty="0"/>
              <a:t>Output variables</a:t>
            </a:r>
          </a:p>
          <a:p>
            <a:pPr marL="800100" lvl="1" indent="-342900" algn="just">
              <a:buFont typeface="Courier New" panose="02070309020205020404" pitchFamily="49" charset="0"/>
              <a:buChar char="o"/>
            </a:pPr>
            <a:r>
              <a:rPr lang="en-US" sz="2200" dirty="0"/>
              <a:t> For example, an electronic device’s life expectancy is an output variable, with its value being a time such as 6 months or 2 years.</a:t>
            </a:r>
          </a:p>
          <a:p>
            <a:pPr marL="342900" indent="-342900" algn="just">
              <a:buFont typeface="Arial" panose="020B0604020202020204" pitchFamily="34" charset="0"/>
              <a:buChar char="•"/>
            </a:pPr>
            <a:r>
              <a:rPr lang="en-US" sz="2200" b="1" dirty="0"/>
              <a:t>Mathematical model</a:t>
            </a:r>
          </a:p>
          <a:p>
            <a:pPr marL="800100" lvl="1" indent="-342900" algn="just">
              <a:buFont typeface="Arial" panose="020B0604020202020204" pitchFamily="34" charset="0"/>
              <a:buChar char="•"/>
            </a:pPr>
            <a:r>
              <a:rPr lang="en-US" sz="2200" dirty="0"/>
              <a:t>For example, the mathematical model for profitability is Profit = Revenue − Expenses.</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The Monte Carlo software replaces revenue and expenses with probable values based on the probability distribution type. Then it repeats the simulation to get a highly accurate result. The Monte Carlo simulation can run for hours when the mathematical model involves many random variables. </a:t>
            </a:r>
          </a:p>
        </p:txBody>
      </p:sp>
    </p:spTree>
    <p:extLst>
      <p:ext uri="{BB962C8B-B14F-4D97-AF65-F5344CB8AC3E}">
        <p14:creationId xmlns:p14="http://schemas.microsoft.com/office/powerpoint/2010/main" val="1475369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solidFill>
                  <a:schemeClr val="accent2"/>
                </a:solidFill>
              </a:rPr>
              <a:t>What are probability distributions in the Monte Carlo simulation?</a:t>
            </a:r>
            <a:endParaRPr lang="en-US" b="1" dirty="0">
              <a:solidFill>
                <a:schemeClr val="accent2"/>
              </a:solidFill>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443841"/>
            <a:ext cx="10895121" cy="3816429"/>
          </a:xfrm>
          <a:prstGeom prst="rect">
            <a:avLst/>
          </a:prstGeom>
        </p:spPr>
        <p:txBody>
          <a:bodyPr wrap="square">
            <a:spAutoFit/>
          </a:bodyPr>
          <a:lstStyle/>
          <a:p>
            <a:pPr marL="342900" indent="-342900" algn="just">
              <a:buFont typeface="Arial" panose="020B0604020202020204" pitchFamily="34" charset="0"/>
              <a:buChar char="•"/>
            </a:pPr>
            <a:r>
              <a:rPr lang="en-US" sz="2200" dirty="0"/>
              <a:t>Probability distributions are statistical functions that represent a range of values distributed between limits. </a:t>
            </a:r>
          </a:p>
          <a:p>
            <a:pPr marL="342900" indent="-342900" algn="just">
              <a:buFont typeface="Arial" panose="020B0604020202020204" pitchFamily="34" charset="0"/>
              <a:buChar char="•"/>
            </a:pPr>
            <a:r>
              <a:rPr lang="en-US" sz="2200" dirty="0"/>
              <a:t>Statistics experts use probability distributions to predict the possible occurrence of an uncertain variable, which might consist of discrete or continuous values. </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Discrete probability distribution is represented by whole numbers or a sequence of finite numbers. </a:t>
            </a:r>
          </a:p>
          <a:p>
            <a:pPr marL="342900" indent="-342900" algn="just">
              <a:buFont typeface="Arial" panose="020B0604020202020204" pitchFamily="34" charset="0"/>
              <a:buChar char="•"/>
            </a:pPr>
            <a:r>
              <a:rPr lang="en-US" sz="2200" dirty="0"/>
              <a:t>Each of the discrete values has a probability greater than zero. </a:t>
            </a:r>
          </a:p>
          <a:p>
            <a:pPr marL="342900" indent="-342900" algn="just">
              <a:buFont typeface="Arial" panose="020B0604020202020204" pitchFamily="34" charset="0"/>
              <a:buChar char="•"/>
            </a:pPr>
            <a:r>
              <a:rPr lang="en-US" sz="2200" dirty="0"/>
              <a:t>Statisticians plot discrete probability distribution on a table, but they plot continuous probability distribution as a curve between two given points on the x-axis of a graph. </a:t>
            </a:r>
          </a:p>
        </p:txBody>
      </p:sp>
    </p:spTree>
    <p:extLst>
      <p:ext uri="{BB962C8B-B14F-4D97-AF65-F5344CB8AC3E}">
        <p14:creationId xmlns:p14="http://schemas.microsoft.com/office/powerpoint/2010/main" val="32638694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solidFill>
                  <a:schemeClr val="accent2"/>
                </a:solidFill>
              </a:rPr>
              <a:t>What are probability distributions in the Monte Carlo simulation?</a:t>
            </a:r>
            <a:endParaRPr lang="en-US" b="1" dirty="0">
              <a:solidFill>
                <a:schemeClr val="accent2"/>
              </a:solidFill>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260303"/>
            <a:ext cx="10895121" cy="4862870"/>
          </a:xfrm>
          <a:prstGeom prst="rect">
            <a:avLst/>
          </a:prstGeom>
        </p:spPr>
        <p:txBody>
          <a:bodyPr wrap="square">
            <a:spAutoFit/>
          </a:bodyPr>
          <a:lstStyle/>
          <a:p>
            <a:pPr algn="just"/>
            <a:r>
              <a:rPr lang="en-US" sz="2200" dirty="0"/>
              <a:t>The following are common types of probability distributions that a Monte Carlo simulation can model.</a:t>
            </a:r>
          </a:p>
          <a:p>
            <a:pPr marL="342900" indent="-342900" algn="just">
              <a:buFont typeface="Arial" panose="020B0604020202020204" pitchFamily="34" charset="0"/>
              <a:buChar char="•"/>
            </a:pPr>
            <a:r>
              <a:rPr lang="en-US" sz="2200" b="1" dirty="0"/>
              <a:t>Normal distribution </a:t>
            </a:r>
          </a:p>
          <a:p>
            <a:pPr marL="800100" lvl="1" indent="-342900" algn="just">
              <a:buFont typeface="Courier New" panose="02070309020205020404" pitchFamily="49" charset="0"/>
              <a:buChar char="o"/>
            </a:pPr>
            <a:r>
              <a:rPr lang="en-US" sz="2000" dirty="0"/>
              <a:t>known as the bell curve, is symmetrically shaped like a bell and represents most real-life events.</a:t>
            </a:r>
          </a:p>
          <a:p>
            <a:pPr marL="800100" lvl="1" indent="-342900" algn="just">
              <a:buFont typeface="Courier New" panose="02070309020205020404" pitchFamily="49" charset="0"/>
              <a:buChar char="o"/>
            </a:pPr>
            <a:r>
              <a:rPr lang="en-US" sz="2000" dirty="0"/>
              <a:t>For example, a repeated random sampling of the weight of students in a particular classroom gives you a normal distribution chart.</a:t>
            </a:r>
            <a:endParaRPr lang="en-US" sz="2200" dirty="0"/>
          </a:p>
          <a:p>
            <a:pPr marL="342900" indent="-342900" algn="just">
              <a:buFont typeface="Arial" panose="020B0604020202020204" pitchFamily="34" charset="0"/>
              <a:buChar char="•"/>
            </a:pPr>
            <a:r>
              <a:rPr lang="en-US" sz="2200" b="1" dirty="0"/>
              <a:t>Uniform distribution</a:t>
            </a:r>
            <a:r>
              <a:rPr lang="en-US" sz="2200" dirty="0"/>
              <a:t> </a:t>
            </a:r>
          </a:p>
          <a:p>
            <a:pPr marL="800100" lvl="1" indent="-342900" algn="just">
              <a:buFont typeface="Courier New" panose="02070309020205020404" pitchFamily="49" charset="0"/>
              <a:buChar char="o"/>
            </a:pPr>
            <a:r>
              <a:rPr lang="en-US" sz="2000" dirty="0"/>
              <a:t>statistical representation of random variables with equal chance.</a:t>
            </a:r>
          </a:p>
          <a:p>
            <a:pPr marL="800100" lvl="1" indent="-342900" algn="just">
              <a:buFont typeface="Courier New" panose="02070309020205020404" pitchFamily="49" charset="0"/>
              <a:buChar char="o"/>
            </a:pPr>
            <a:r>
              <a:rPr lang="en-US" sz="2000" dirty="0"/>
              <a:t>For example, the uniform distribution represents the likelihood of rolling and landing on each side of a die.</a:t>
            </a:r>
          </a:p>
          <a:p>
            <a:pPr marL="342900" indent="-342900" algn="just">
              <a:buFont typeface="Arial" panose="020B0604020202020204" pitchFamily="34" charset="0"/>
              <a:buChar char="•"/>
            </a:pPr>
            <a:r>
              <a:rPr lang="en-US" sz="2200" b="1" dirty="0"/>
              <a:t>Triangular distribution</a:t>
            </a:r>
          </a:p>
          <a:p>
            <a:pPr marL="800100" lvl="1" indent="-342900" algn="just">
              <a:buFont typeface="Courier New" panose="02070309020205020404" pitchFamily="49" charset="0"/>
              <a:buChar char="o"/>
            </a:pPr>
            <a:r>
              <a:rPr lang="en-US" sz="2000" dirty="0"/>
              <a:t>uses minimum, maximum, and most-likely values to represent random variables.</a:t>
            </a:r>
          </a:p>
          <a:p>
            <a:pPr marL="800100" lvl="1" indent="-342900" algn="just">
              <a:buFont typeface="Courier New" panose="02070309020205020404" pitchFamily="49" charset="0"/>
              <a:buChar char="o"/>
            </a:pPr>
            <a:r>
              <a:rPr lang="en-US" sz="2000" dirty="0"/>
              <a:t>upcoming sales volumes by establishing the triangle's minimum, maximum, and peak value.</a:t>
            </a:r>
          </a:p>
        </p:txBody>
      </p:sp>
    </p:spTree>
    <p:extLst>
      <p:ext uri="{BB962C8B-B14F-4D97-AF65-F5344CB8AC3E}">
        <p14:creationId xmlns:p14="http://schemas.microsoft.com/office/powerpoint/2010/main" val="602737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2563" y="2292368"/>
            <a:ext cx="10515600" cy="2387600"/>
          </a:xfrm>
        </p:spPr>
        <p:txBody>
          <a:bodyPr anchor="ctr" anchorCtr="0">
            <a:normAutofit/>
          </a:bodyPr>
          <a:lstStyle/>
          <a:p>
            <a:r>
              <a:rPr lang="en-US" sz="4400" b="1" dirty="0">
                <a:solidFill>
                  <a:schemeClr val="bg1"/>
                </a:solidFill>
              </a:rPr>
              <a:t>Unit 3: Markov Chain Monte Carlo Methods</a:t>
            </a:r>
            <a:br>
              <a:rPr lang="en-US" sz="4800" b="1" dirty="0">
                <a:solidFill>
                  <a:schemeClr val="bg1"/>
                </a:solidFill>
              </a:rPr>
            </a:br>
            <a:endParaRPr lang="en-US" sz="4800" b="1" dirty="0">
              <a:solidFill>
                <a:schemeClr val="bg1"/>
              </a:solidFill>
            </a:endParaRPr>
          </a:p>
        </p:txBody>
      </p:sp>
      <p:sp>
        <p:nvSpPr>
          <p:cNvPr id="3" name="Subtitle 2"/>
          <p:cNvSpPr>
            <a:spLocks noGrp="1"/>
          </p:cNvSpPr>
          <p:nvPr>
            <p:ph type="subTitle" idx="4294967295"/>
          </p:nvPr>
        </p:nvSpPr>
        <p:spPr>
          <a:xfrm>
            <a:off x="710013" y="5161661"/>
            <a:ext cx="10895102" cy="658026"/>
          </a:xfrm>
        </p:spPr>
        <p:txBody>
          <a:bodyPr>
            <a:noAutofit/>
          </a:bodyPr>
          <a:lstStyle/>
          <a:p>
            <a:endParaRPr lang="en-IN" b="1" i="1" dirty="0">
              <a:solidFill>
                <a:schemeClr val="bg1"/>
              </a:solidFill>
            </a:endParaRPr>
          </a:p>
          <a:p>
            <a:r>
              <a:rPr lang="en-IN" b="1" i="1" dirty="0">
                <a:solidFill>
                  <a:schemeClr val="bg1"/>
                </a:solidFill>
              </a:rPr>
              <a:t>					                    		</a:t>
            </a:r>
            <a:r>
              <a:rPr lang="en-IN" sz="1100" b="1" i="1" dirty="0">
                <a:solidFill>
                  <a:schemeClr val="bg1"/>
                </a:solidFill>
              </a:rPr>
              <a:t>An adaptation of online resources for educational purpose</a:t>
            </a:r>
          </a:p>
        </p:txBody>
      </p:sp>
    </p:spTree>
    <p:extLst>
      <p:ext uri="{BB962C8B-B14F-4D97-AF65-F5344CB8AC3E}">
        <p14:creationId xmlns:p14="http://schemas.microsoft.com/office/powerpoint/2010/main" val="2337187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solidFill>
                  <a:schemeClr val="accent2"/>
                </a:solidFill>
              </a:rPr>
              <a:t>What are the steps in performing the Monte Carlo simulation?</a:t>
            </a:r>
            <a:endParaRPr lang="en-US" b="1" dirty="0">
              <a:solidFill>
                <a:schemeClr val="accent2"/>
              </a:solidFill>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503773"/>
            <a:ext cx="10895121" cy="3046988"/>
          </a:xfrm>
          <a:prstGeom prst="rect">
            <a:avLst/>
          </a:prstGeom>
        </p:spPr>
        <p:txBody>
          <a:bodyPr wrap="square">
            <a:spAutoFit/>
          </a:bodyPr>
          <a:lstStyle/>
          <a:p>
            <a:pPr algn="just"/>
            <a:r>
              <a:rPr lang="en-US" sz="2800" dirty="0"/>
              <a:t>Monte Carlo method involves the following steps,</a:t>
            </a:r>
          </a:p>
          <a:p>
            <a:pPr algn="just"/>
            <a:endParaRPr lang="en-US" sz="2200" dirty="0"/>
          </a:p>
          <a:p>
            <a:pPr marL="914400" lvl="1" indent="-457200">
              <a:buFont typeface="+mj-lt"/>
              <a:buAutoNum type="arabicPeriod"/>
            </a:pPr>
            <a:r>
              <a:rPr lang="en-US" sz="2400" dirty="0"/>
              <a:t>Establish the mathematical model</a:t>
            </a:r>
            <a:endParaRPr lang="en-US" sz="2400" b="1" dirty="0"/>
          </a:p>
          <a:p>
            <a:pPr marL="914400" lvl="1" indent="-457200">
              <a:buFont typeface="+mj-lt"/>
              <a:buAutoNum type="arabicPeriod"/>
            </a:pPr>
            <a:r>
              <a:rPr lang="en-US" sz="2400" dirty="0"/>
              <a:t>Determine the input values</a:t>
            </a:r>
            <a:endParaRPr lang="en-US" sz="2400" b="1" dirty="0"/>
          </a:p>
          <a:p>
            <a:pPr marL="914400" lvl="1" indent="-457200">
              <a:buFont typeface="+mj-lt"/>
              <a:buAutoNum type="arabicPeriod"/>
            </a:pPr>
            <a:r>
              <a:rPr lang="en-US" sz="2400" dirty="0"/>
              <a:t>Create a sample dataset</a:t>
            </a:r>
            <a:endParaRPr lang="en-US" sz="2400" b="1" dirty="0"/>
          </a:p>
          <a:p>
            <a:pPr marL="914400" lvl="1" indent="-457200">
              <a:buFont typeface="+mj-lt"/>
              <a:buAutoNum type="arabicPeriod"/>
            </a:pPr>
            <a:r>
              <a:rPr lang="en-US" sz="2400" dirty="0"/>
              <a:t>Set up the Monte Carlo simulation software </a:t>
            </a:r>
            <a:endParaRPr lang="en-US" sz="2400" b="1" dirty="0"/>
          </a:p>
          <a:p>
            <a:pPr marL="914400" lvl="1" indent="-457200">
              <a:buFont typeface="+mj-lt"/>
              <a:buAutoNum type="arabicPeriod"/>
            </a:pPr>
            <a:r>
              <a:rPr lang="en-US" sz="2400" dirty="0"/>
              <a:t>Analyze the results</a:t>
            </a:r>
            <a:endParaRPr lang="en-US" sz="2400" b="1" dirty="0"/>
          </a:p>
          <a:p>
            <a:pPr algn="just"/>
            <a:endParaRPr lang="en-US" sz="2200" dirty="0"/>
          </a:p>
        </p:txBody>
      </p:sp>
    </p:spTree>
    <p:extLst>
      <p:ext uri="{BB962C8B-B14F-4D97-AF65-F5344CB8AC3E}">
        <p14:creationId xmlns:p14="http://schemas.microsoft.com/office/powerpoint/2010/main" val="38166377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solidFill>
                  <a:schemeClr val="accent2"/>
                </a:solidFill>
              </a:rPr>
              <a:t>What are the challenges of the Monte Carlo simulation?</a:t>
            </a:r>
            <a:endParaRPr lang="en-US" b="1" dirty="0">
              <a:solidFill>
                <a:schemeClr val="accent2"/>
              </a:solidFill>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503773"/>
            <a:ext cx="10895121" cy="3016210"/>
          </a:xfrm>
          <a:prstGeom prst="rect">
            <a:avLst/>
          </a:prstGeom>
        </p:spPr>
        <p:txBody>
          <a:bodyPr wrap="square">
            <a:spAutoFit/>
          </a:bodyPr>
          <a:lstStyle/>
          <a:p>
            <a:pPr algn="just"/>
            <a:r>
              <a:rPr lang="en-US" sz="2400" dirty="0"/>
              <a:t>These are two common challenges when using Monte Carlo simulations: </a:t>
            </a:r>
          </a:p>
          <a:p>
            <a:pPr algn="just"/>
            <a:endParaRPr lang="en-US" sz="2200" dirty="0"/>
          </a:p>
          <a:p>
            <a:pPr marL="457200" indent="-457200" algn="just">
              <a:buFont typeface="+mj-lt"/>
              <a:buAutoNum type="arabicPeriod"/>
            </a:pPr>
            <a:r>
              <a:rPr lang="en-US" sz="2400" dirty="0"/>
              <a:t>The Monte Carlo simulation is highly dependent on the input values and distribution. If mistakes are made when electing the input and probability distribution, it can lead to inaccurate results. </a:t>
            </a:r>
          </a:p>
          <a:p>
            <a:pPr marL="457200" indent="-457200" algn="just">
              <a:buFont typeface="+mj-lt"/>
              <a:buAutoNum type="arabicPeriod"/>
            </a:pPr>
            <a:r>
              <a:rPr lang="en-US" sz="2400" dirty="0"/>
              <a:t>It might take excessive computational power to perform Monte Carlo experiments. Computing with the Monte Carlo method can take hours or days to complete on a single computer. </a:t>
            </a:r>
          </a:p>
        </p:txBody>
      </p:sp>
    </p:spTree>
    <p:extLst>
      <p:ext uri="{BB962C8B-B14F-4D97-AF65-F5344CB8AC3E}">
        <p14:creationId xmlns:p14="http://schemas.microsoft.com/office/powerpoint/2010/main" val="1313093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solidFill>
                  <a:schemeClr val="accent2"/>
                </a:solidFill>
              </a:rPr>
              <a:t>Monte Carlo simulation</a:t>
            </a:r>
            <a:endParaRPr lang="en-US" b="1" dirty="0">
              <a:solidFill>
                <a:schemeClr val="accent2"/>
              </a:solidFill>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503773"/>
            <a:ext cx="10895121" cy="461665"/>
          </a:xfrm>
          <a:prstGeom prst="rect">
            <a:avLst/>
          </a:prstGeom>
        </p:spPr>
        <p:txBody>
          <a:bodyPr wrap="square">
            <a:spAutoFit/>
          </a:bodyPr>
          <a:lstStyle/>
          <a:p>
            <a:pPr algn="just"/>
            <a:r>
              <a:rPr lang="en-US" sz="2400" dirty="0"/>
              <a:t>Monte Carlo simulations: </a:t>
            </a:r>
          </a:p>
        </p:txBody>
      </p:sp>
      <p:pic>
        <p:nvPicPr>
          <p:cNvPr id="3" name="Picture 2"/>
          <p:cNvPicPr>
            <a:picLocks noChangeAspect="1"/>
          </p:cNvPicPr>
          <p:nvPr/>
        </p:nvPicPr>
        <p:blipFill rotWithShape="1">
          <a:blip r:embed="rId2"/>
          <a:srcRect l="8614" t="17545" r="10098"/>
          <a:stretch/>
        </p:blipFill>
        <p:spPr>
          <a:xfrm>
            <a:off x="415636" y="2441287"/>
            <a:ext cx="4461164" cy="3543300"/>
          </a:xfrm>
          <a:prstGeom prst="rect">
            <a:avLst/>
          </a:prstGeom>
        </p:spPr>
      </p:pic>
      <p:pic>
        <p:nvPicPr>
          <p:cNvPr id="4" name="Picture 3"/>
          <p:cNvPicPr>
            <a:picLocks noChangeAspect="1"/>
          </p:cNvPicPr>
          <p:nvPr/>
        </p:nvPicPr>
        <p:blipFill>
          <a:blip r:embed="rId3"/>
          <a:stretch>
            <a:fillRect/>
          </a:stretch>
        </p:blipFill>
        <p:spPr>
          <a:xfrm>
            <a:off x="5325917" y="190500"/>
            <a:ext cx="6419273" cy="2959380"/>
          </a:xfrm>
          <a:prstGeom prst="rect">
            <a:avLst/>
          </a:prstGeom>
        </p:spPr>
      </p:pic>
      <p:pic>
        <p:nvPicPr>
          <p:cNvPr id="7" name="Picture 6"/>
          <p:cNvPicPr>
            <a:picLocks noChangeAspect="1"/>
          </p:cNvPicPr>
          <p:nvPr/>
        </p:nvPicPr>
        <p:blipFill>
          <a:blip r:embed="rId4"/>
          <a:stretch>
            <a:fillRect/>
          </a:stretch>
        </p:blipFill>
        <p:spPr>
          <a:xfrm>
            <a:off x="5325917" y="3231944"/>
            <a:ext cx="6419273" cy="3257756"/>
          </a:xfrm>
          <a:prstGeom prst="rect">
            <a:avLst/>
          </a:prstGeom>
        </p:spPr>
      </p:pic>
    </p:spTree>
    <p:extLst>
      <p:ext uri="{BB962C8B-B14F-4D97-AF65-F5344CB8AC3E}">
        <p14:creationId xmlns:p14="http://schemas.microsoft.com/office/powerpoint/2010/main" val="1130460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t>What Is a Markov Chain?</a:t>
            </a: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503773"/>
            <a:ext cx="10895121" cy="769441"/>
          </a:xfrm>
          <a:prstGeom prst="rect">
            <a:avLst/>
          </a:prstGeom>
        </p:spPr>
        <p:txBody>
          <a:bodyPr wrap="square">
            <a:spAutoFit/>
          </a:bodyPr>
          <a:lstStyle/>
          <a:p>
            <a:pPr algn="just"/>
            <a:r>
              <a:rPr lang="en-US" sz="2200" dirty="0"/>
              <a:t>These are two common challenges when using Monte Carlo simulations: </a:t>
            </a:r>
          </a:p>
          <a:p>
            <a:pPr algn="just"/>
            <a:endParaRPr lang="en-US" sz="2200" dirty="0"/>
          </a:p>
        </p:txBody>
      </p:sp>
    </p:spTree>
    <p:extLst>
      <p:ext uri="{BB962C8B-B14F-4D97-AF65-F5344CB8AC3E}">
        <p14:creationId xmlns:p14="http://schemas.microsoft.com/office/powerpoint/2010/main" val="636671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t>What Is a Markov Chain?</a:t>
            </a: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503773"/>
            <a:ext cx="10895121" cy="769441"/>
          </a:xfrm>
          <a:prstGeom prst="rect">
            <a:avLst/>
          </a:prstGeom>
        </p:spPr>
        <p:txBody>
          <a:bodyPr wrap="square">
            <a:spAutoFit/>
          </a:bodyPr>
          <a:lstStyle/>
          <a:p>
            <a:pPr algn="just"/>
            <a:r>
              <a:rPr lang="en-US" sz="2200" dirty="0"/>
              <a:t>These are two common challenges when using Monte Carlo simulations: </a:t>
            </a:r>
          </a:p>
          <a:p>
            <a:pPr algn="just"/>
            <a:endParaRPr lang="en-US" sz="2200" dirty="0"/>
          </a:p>
        </p:txBody>
      </p:sp>
      <p:pic>
        <p:nvPicPr>
          <p:cNvPr id="3" name="Picture 2"/>
          <p:cNvPicPr>
            <a:picLocks noChangeAspect="1"/>
          </p:cNvPicPr>
          <p:nvPr/>
        </p:nvPicPr>
        <p:blipFill rotWithShape="1">
          <a:blip r:embed="rId2"/>
          <a:srcRect l="21945" t="20801" r="21008" b="21318"/>
          <a:stretch/>
        </p:blipFill>
        <p:spPr>
          <a:xfrm>
            <a:off x="1539018" y="2068706"/>
            <a:ext cx="8667898" cy="4423145"/>
          </a:xfrm>
          <a:prstGeom prst="rect">
            <a:avLst/>
          </a:prstGeom>
        </p:spPr>
      </p:pic>
    </p:spTree>
    <p:extLst>
      <p:ext uri="{BB962C8B-B14F-4D97-AF65-F5344CB8AC3E}">
        <p14:creationId xmlns:p14="http://schemas.microsoft.com/office/powerpoint/2010/main" val="28426109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solidFill>
                  <a:schemeClr val="accent2"/>
                </a:solidFill>
              </a:rPr>
              <a:t>Monte Carlo simulation</a:t>
            </a:r>
            <a:endParaRPr lang="en-US" b="1" dirty="0">
              <a:solidFill>
                <a:schemeClr val="accent2"/>
              </a:solidFill>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503773"/>
            <a:ext cx="10895121" cy="461665"/>
          </a:xfrm>
          <a:prstGeom prst="rect">
            <a:avLst/>
          </a:prstGeom>
        </p:spPr>
        <p:txBody>
          <a:bodyPr wrap="square">
            <a:spAutoFit/>
          </a:bodyPr>
          <a:lstStyle/>
          <a:p>
            <a:pPr algn="just"/>
            <a:r>
              <a:rPr lang="en-US" sz="2400" dirty="0"/>
              <a:t>Monte Carlo simulations: </a:t>
            </a:r>
          </a:p>
        </p:txBody>
      </p:sp>
      <p:pic>
        <p:nvPicPr>
          <p:cNvPr id="7" name="Picture 6"/>
          <p:cNvPicPr>
            <a:picLocks noChangeAspect="1"/>
          </p:cNvPicPr>
          <p:nvPr/>
        </p:nvPicPr>
        <p:blipFill rotWithShape="1">
          <a:blip r:embed="rId2"/>
          <a:srcRect l="22639" t="23951" r="23750" b="18396"/>
          <a:stretch/>
        </p:blipFill>
        <p:spPr>
          <a:xfrm>
            <a:off x="1337210" y="2064590"/>
            <a:ext cx="9225801" cy="4299125"/>
          </a:xfrm>
          <a:prstGeom prst="rect">
            <a:avLst/>
          </a:prstGeom>
        </p:spPr>
      </p:pic>
    </p:spTree>
    <p:extLst>
      <p:ext uri="{BB962C8B-B14F-4D97-AF65-F5344CB8AC3E}">
        <p14:creationId xmlns:p14="http://schemas.microsoft.com/office/powerpoint/2010/main" val="8036936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t>Bayesian Analysis : Prior and Posterior Distribution</a:t>
            </a: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417490" y="1214121"/>
            <a:ext cx="11076305" cy="4893647"/>
          </a:xfrm>
          <a:prstGeom prst="rect">
            <a:avLst/>
          </a:prstGeom>
        </p:spPr>
        <p:txBody>
          <a:bodyPr wrap="square">
            <a:spAutoFit/>
          </a:bodyPr>
          <a:lstStyle/>
          <a:p>
            <a:pPr marL="342900" indent="-342900" algn="just">
              <a:buFont typeface="Arial" panose="020B0604020202020204" pitchFamily="34" charset="0"/>
              <a:buChar char="•"/>
            </a:pPr>
            <a:r>
              <a:rPr lang="en-US" sz="2600" dirty="0"/>
              <a:t>Our treatment of parameter estimation thus far has assumed that θ is an unknown but non-random quantity—it is some fixed parameter describing the true distribution of data, and our goal was to determine this parameter. </a:t>
            </a:r>
          </a:p>
          <a:p>
            <a:pPr marL="342900" indent="-342900" algn="just">
              <a:buFont typeface="Arial" panose="020B0604020202020204" pitchFamily="34" charset="0"/>
              <a:buChar char="•"/>
            </a:pPr>
            <a:r>
              <a:rPr lang="en-US" sz="2600" dirty="0"/>
              <a:t>This is the called the frequentist paradigm of statistical inference. </a:t>
            </a:r>
          </a:p>
          <a:p>
            <a:pPr marL="342900" indent="-342900" algn="just">
              <a:buFont typeface="Arial" panose="020B0604020202020204" pitchFamily="34" charset="0"/>
              <a:buChar char="•"/>
            </a:pPr>
            <a:r>
              <a:rPr lang="en-US" sz="2600" dirty="0"/>
              <a:t>In Bayesian paradigm, θ itself is modeled as a random variable. </a:t>
            </a:r>
          </a:p>
          <a:p>
            <a:pPr marL="342900" indent="-342900" algn="just">
              <a:buFont typeface="Arial" panose="020B0604020202020204" pitchFamily="34" charset="0"/>
              <a:buChar char="•"/>
            </a:pPr>
            <a:r>
              <a:rPr lang="en-US" sz="2600" dirty="0"/>
              <a:t>The Bayesian paradigm naturally incorporates our prior belief about the unknown parameter θ, and updates this belief based on observed data.</a:t>
            </a:r>
          </a:p>
          <a:p>
            <a:pPr marL="342900" indent="-342900" algn="just">
              <a:buFont typeface="Arial" panose="020B0604020202020204" pitchFamily="34" charset="0"/>
              <a:buChar char="•"/>
            </a:pPr>
            <a:r>
              <a:rPr lang="en-US" sz="2600" dirty="0"/>
              <a:t>Prior distribution: Before data is observed, the unknown parameter is modeled as a random variable Θ having a probability distribution </a:t>
            </a:r>
            <a:r>
              <a:rPr lang="en-US" sz="2600" dirty="0" err="1"/>
              <a:t>fΘ</a:t>
            </a:r>
            <a:r>
              <a:rPr lang="en-US" sz="2600" dirty="0"/>
              <a:t>(θ)</a:t>
            </a:r>
          </a:p>
          <a:p>
            <a:pPr marL="342900" indent="-342900" algn="just">
              <a:buFont typeface="Arial" panose="020B0604020202020204" pitchFamily="34" charset="0"/>
              <a:buChar char="•"/>
            </a:pPr>
            <a:r>
              <a:rPr lang="en-US" sz="2600" dirty="0"/>
              <a:t>This distribution represents our prior belief about the value of this parameter.</a:t>
            </a:r>
          </a:p>
        </p:txBody>
      </p:sp>
    </p:spTree>
    <p:extLst>
      <p:ext uri="{BB962C8B-B14F-4D97-AF65-F5344CB8AC3E}">
        <p14:creationId xmlns:p14="http://schemas.microsoft.com/office/powerpoint/2010/main" val="495928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t>Bayesian Analysis : Prior and Posterior Distribution</a:t>
            </a: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503773"/>
            <a:ext cx="11076305" cy="4524315"/>
          </a:xfrm>
          <a:prstGeom prst="rect">
            <a:avLst/>
          </a:prstGeom>
        </p:spPr>
        <p:txBody>
          <a:bodyPr wrap="square">
            <a:spAutoFit/>
          </a:bodyPr>
          <a:lstStyle/>
          <a:p>
            <a:pPr marL="342900" indent="-342900" algn="just">
              <a:buFont typeface="Arial" panose="020B0604020202020204" pitchFamily="34" charset="0"/>
              <a:buChar char="•"/>
            </a:pPr>
            <a:r>
              <a:rPr lang="en-US" sz="2400" dirty="0"/>
              <a:t>Posterior probability adds a layer to this by factoring in subsequent data and adjusting your prior belief accordingly – it’s effectively like taking another look with fresh eyes.</a:t>
            </a:r>
          </a:p>
          <a:p>
            <a:pPr marL="342900" indent="-342900" algn="just">
              <a:buFont typeface="Arial" panose="020B0604020202020204" pitchFamily="34" charset="0"/>
              <a:buChar char="•"/>
            </a:pPr>
            <a:r>
              <a:rPr lang="en-US" sz="2400" dirty="0"/>
              <a:t>The posterior distribution describes the state of knowledge about θ after observing the data.</a:t>
            </a:r>
          </a:p>
          <a:p>
            <a:pPr marL="342900" indent="-342900" algn="just">
              <a:buFont typeface="Arial" panose="020B0604020202020204" pitchFamily="34" charset="0"/>
              <a:buChar char="•"/>
            </a:pPr>
            <a:r>
              <a:rPr lang="en-US" sz="2400" dirty="0"/>
              <a:t>Given prior information combined with data from observations or experiments, the posterior summarizes all you know after factoring in that new evidence. </a:t>
            </a:r>
          </a:p>
          <a:p>
            <a:pPr marL="342900" indent="-342900" algn="just">
              <a:buFont typeface="Arial" panose="020B0604020202020204" pitchFamily="34" charset="0"/>
              <a:buChar char="•"/>
            </a:pPr>
            <a:r>
              <a:rPr lang="en-US" sz="2400" dirty="0"/>
              <a:t>It provides estimates of parameters like intervals or points as well as predictions about future data outcomes through probabilistic evaluations to help inform decisions under uncertain conditions.</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1974963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t>Bayesian Analysis : Prior and Posterior Distribution</a:t>
            </a: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214121"/>
            <a:ext cx="11076305" cy="2246769"/>
          </a:xfrm>
          <a:prstGeom prst="rect">
            <a:avLst/>
          </a:prstGeom>
        </p:spPr>
        <p:txBody>
          <a:bodyPr wrap="square">
            <a:spAutoFit/>
          </a:bodyPr>
          <a:lstStyle/>
          <a:p>
            <a:pPr marL="342900" indent="-342900" algn="just">
              <a:buFont typeface="Arial" panose="020B0604020202020204" pitchFamily="34" charset="0"/>
              <a:buChar char="•"/>
            </a:pPr>
            <a:r>
              <a:rPr lang="en-US" sz="2800" dirty="0"/>
              <a:t>The Probability Density Function(PDF) defines the probability function representing the density of a continuous random variable lying between a specific range of values.</a:t>
            </a:r>
          </a:p>
          <a:p>
            <a:pPr marL="342900" indent="-342900" algn="just">
              <a:buFont typeface="Arial" panose="020B0604020202020204" pitchFamily="34" charset="0"/>
              <a:buChar char="•"/>
            </a:pPr>
            <a:r>
              <a:rPr lang="en-US" sz="2800" dirty="0"/>
              <a:t>It produces the likelihood of values of the continuous random variable.</a:t>
            </a:r>
          </a:p>
        </p:txBody>
      </p:sp>
    </p:spTree>
    <p:extLst>
      <p:ext uri="{BB962C8B-B14F-4D97-AF65-F5344CB8AC3E}">
        <p14:creationId xmlns:p14="http://schemas.microsoft.com/office/powerpoint/2010/main" val="396948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t>Bayesian Analysis : Prior and Posterior Distribution</a:t>
            </a: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214121"/>
            <a:ext cx="11076305" cy="5693866"/>
          </a:xfrm>
          <a:prstGeom prst="rect">
            <a:avLst/>
          </a:prstGeom>
        </p:spPr>
        <p:txBody>
          <a:bodyPr wrap="square">
            <a:spAutoFit/>
          </a:bodyPr>
          <a:lstStyle/>
          <a:p>
            <a:pPr marL="342900" indent="-342900" algn="just">
              <a:buFont typeface="Arial" panose="020B0604020202020204" pitchFamily="34" charset="0"/>
              <a:buChar char="•"/>
            </a:pPr>
            <a:r>
              <a:rPr lang="en-US" sz="2800" dirty="0"/>
              <a:t>For continuous random variable, </a:t>
            </a:r>
          </a:p>
          <a:p>
            <a:pPr marL="914400" lvl="1" indent="-457200" algn="just">
              <a:buFont typeface="Courier New" panose="02070309020205020404" pitchFamily="49" charset="0"/>
              <a:buChar char="o"/>
            </a:pPr>
            <a:r>
              <a:rPr lang="en-US" sz="2800" dirty="0"/>
              <a:t>P(X = x)= 0 </a:t>
            </a:r>
          </a:p>
          <a:p>
            <a:pPr marL="914400" lvl="1" indent="-457200" algn="just">
              <a:buFont typeface="Courier New" panose="02070309020205020404" pitchFamily="49" charset="0"/>
              <a:buChar char="o"/>
            </a:pPr>
            <a:r>
              <a:rPr lang="en-US" sz="2800" dirty="0"/>
              <a:t>Calculate P(a&lt; X&lt; b), using PDF. </a:t>
            </a:r>
          </a:p>
          <a:p>
            <a:pPr marL="914400" lvl="1" indent="-457200" algn="just">
              <a:buFont typeface="Courier New" panose="02070309020205020404" pitchFamily="49" charset="0"/>
              <a:buChar char="o"/>
            </a:pPr>
            <a:r>
              <a:rPr lang="en-US" sz="2800" dirty="0"/>
              <a:t>The Probability density function formula is given as,</a:t>
            </a:r>
          </a:p>
          <a:p>
            <a:pPr marL="914400" lvl="1" indent="-457200" algn="just">
              <a:buFont typeface="Courier New" panose="02070309020205020404" pitchFamily="49" charset="0"/>
              <a:buChar char="o"/>
            </a:pPr>
            <a:endParaRPr lang="en-US" sz="2800" dirty="0"/>
          </a:p>
          <a:p>
            <a:pPr marL="914400" lvl="1" indent="-457200" algn="just">
              <a:buFont typeface="Courier New" panose="02070309020205020404" pitchFamily="49" charset="0"/>
              <a:buChar char="o"/>
            </a:pPr>
            <a:endParaRPr lang="en-US" sz="2800" dirty="0"/>
          </a:p>
          <a:p>
            <a:pPr marL="914400" lvl="1" indent="-457200" algn="just">
              <a:buFont typeface="Courier New" panose="02070309020205020404" pitchFamily="49" charset="0"/>
              <a:buChar char="o"/>
            </a:pPr>
            <a:endParaRPr lang="en-US" sz="2800" dirty="0"/>
          </a:p>
          <a:p>
            <a:pPr marL="914400" lvl="1" indent="-457200" algn="just">
              <a:buFont typeface="Courier New" panose="02070309020205020404" pitchFamily="49" charset="0"/>
              <a:buChar char="o"/>
            </a:pPr>
            <a:endParaRPr lang="en-US" sz="2800" dirty="0"/>
          </a:p>
          <a:p>
            <a:pPr marL="914400" lvl="1" indent="-457200" algn="just">
              <a:buFont typeface="Courier New" panose="02070309020205020404" pitchFamily="49" charset="0"/>
              <a:buChar char="o"/>
            </a:pPr>
            <a:r>
              <a:rPr lang="en-US" sz="2800" dirty="0"/>
              <a:t>For continuous X, ignore  the endpoints of intervals while finding probabilities of continuous random variables. </a:t>
            </a:r>
          </a:p>
          <a:p>
            <a:pPr marL="914400" lvl="1" indent="-457200" algn="just">
              <a:buFont typeface="Courier New" panose="02070309020205020404" pitchFamily="49" charset="0"/>
              <a:buChar char="o"/>
            </a:pPr>
            <a:r>
              <a:rPr lang="en-US" sz="2800" dirty="0"/>
              <a:t>That means, for any constants a and b,</a:t>
            </a:r>
          </a:p>
          <a:p>
            <a:r>
              <a:rPr lang="en-US" sz="2800" dirty="0"/>
              <a:t>          P(a ≤ X ≤ b) = P(a &lt; X ≤ b) = P(a ≤ X &lt; b) = P(a &lt; X &lt; b).</a:t>
            </a:r>
          </a:p>
          <a:p>
            <a:pPr marL="914400" lvl="1" indent="-457200" algn="just">
              <a:buFont typeface="Courier New" panose="02070309020205020404" pitchFamily="49" charset="0"/>
              <a:buChar char="o"/>
            </a:pPr>
            <a:endParaRPr lang="en-US" sz="2800" dirty="0"/>
          </a:p>
        </p:txBody>
      </p:sp>
      <p:pic>
        <p:nvPicPr>
          <p:cNvPr id="3" name="Picture 2"/>
          <p:cNvPicPr>
            <a:picLocks noChangeAspect="1"/>
          </p:cNvPicPr>
          <p:nvPr/>
        </p:nvPicPr>
        <p:blipFill>
          <a:blip r:embed="rId2"/>
          <a:stretch>
            <a:fillRect/>
          </a:stretch>
        </p:blipFill>
        <p:spPr>
          <a:xfrm>
            <a:off x="2648382" y="3056908"/>
            <a:ext cx="5282119" cy="1385782"/>
          </a:xfrm>
          <a:prstGeom prst="rect">
            <a:avLst/>
          </a:prstGeom>
        </p:spPr>
      </p:pic>
    </p:spTree>
    <p:extLst>
      <p:ext uri="{BB962C8B-B14F-4D97-AF65-F5344CB8AC3E}">
        <p14:creationId xmlns:p14="http://schemas.microsoft.com/office/powerpoint/2010/main" val="1812446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ltLang="en-US" b="1" dirty="0">
                <a:solidFill>
                  <a:schemeClr val="accent2"/>
                </a:solidFill>
              </a:rPr>
              <a:t>What is Simulation?</a:t>
            </a:r>
            <a:endParaRPr lang="en-US"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6" name="TextBox 5"/>
          <p:cNvSpPr txBox="1"/>
          <p:nvPr/>
        </p:nvSpPr>
        <p:spPr>
          <a:xfrm>
            <a:off x="775855" y="1260303"/>
            <a:ext cx="10619731" cy="5539978"/>
          </a:xfrm>
          <a:prstGeom prst="rect">
            <a:avLst/>
          </a:prstGeom>
          <a:noFill/>
        </p:spPr>
        <p:txBody>
          <a:bodyPr wrap="square" rtlCol="0">
            <a:spAutoFit/>
          </a:bodyPr>
          <a:lstStyle/>
          <a:p>
            <a:pPr marL="342900" indent="-342900">
              <a:buFont typeface="Arial" panose="020B0604020202020204" pitchFamily="34" charset="0"/>
              <a:buChar char="•"/>
            </a:pPr>
            <a:r>
              <a:rPr lang="en-US" sz="2400" dirty="0"/>
              <a:t>Simulation is the imitation of the operation of real world process or system over time</a:t>
            </a:r>
          </a:p>
          <a:p>
            <a:pPr marL="800100" lvl="1" indent="-342900">
              <a:buFont typeface="Courier New" panose="02070309020205020404" pitchFamily="49" charset="0"/>
              <a:buChar char="o"/>
            </a:pPr>
            <a:r>
              <a:rPr lang="en-US" sz="2400" dirty="0"/>
              <a:t>Hypothesis viability</a:t>
            </a:r>
          </a:p>
          <a:p>
            <a:pPr marL="800100" lvl="1" indent="-342900">
              <a:buFont typeface="Courier New" panose="02070309020205020404" pitchFamily="49" charset="0"/>
              <a:buChar char="o"/>
            </a:pPr>
            <a:r>
              <a:rPr lang="en-US" sz="2400" dirty="0"/>
              <a:t>Effects of process change</a:t>
            </a:r>
          </a:p>
          <a:p>
            <a:pPr marL="800100" lvl="1" indent="-342900">
              <a:buFont typeface="Courier New" panose="02070309020205020404" pitchFamily="49" charset="0"/>
              <a:buChar char="o"/>
            </a:pPr>
            <a:r>
              <a:rPr lang="en-US" sz="2400" dirty="0"/>
              <a:t>Performance of planned system</a:t>
            </a:r>
          </a:p>
          <a:p>
            <a:pPr marL="800100" lvl="1" indent="-342900">
              <a:buFont typeface="Courier New" panose="02070309020205020404" pitchFamily="49" charset="0"/>
              <a:buChar char="o"/>
            </a:pPr>
            <a:r>
              <a:rPr lang="en-US" sz="2400" dirty="0"/>
              <a:t>Faster decision making</a:t>
            </a:r>
          </a:p>
          <a:p>
            <a:pPr lvl="1"/>
            <a:endParaRPr lang="en-US" sz="2400" dirty="0"/>
          </a:p>
          <a:p>
            <a:pPr marL="342900" indent="-342900">
              <a:buFont typeface="Arial" panose="020B0604020202020204" pitchFamily="34" charset="0"/>
              <a:buChar char="•"/>
            </a:pPr>
            <a:r>
              <a:rPr lang="en-US" sz="2400" dirty="0"/>
              <a:t>Simulation AI &amp; ML</a:t>
            </a:r>
          </a:p>
          <a:p>
            <a:pPr marL="800100" lvl="1" indent="-342900">
              <a:buFont typeface="Courier New" panose="02070309020205020404" pitchFamily="49" charset="0"/>
              <a:buChar char="o"/>
            </a:pPr>
            <a:r>
              <a:rPr lang="en-US" sz="2400" dirty="0"/>
              <a:t>Generates more training and testing data</a:t>
            </a:r>
          </a:p>
          <a:p>
            <a:pPr marL="800100" lvl="1" indent="-342900">
              <a:buFont typeface="Courier New" panose="02070309020205020404" pitchFamily="49" charset="0"/>
              <a:buChar char="o"/>
            </a:pPr>
            <a:r>
              <a:rPr lang="en-US" sz="2400" dirty="0"/>
              <a:t>High quality ground truth</a:t>
            </a:r>
          </a:p>
          <a:p>
            <a:pPr marL="800100" lvl="1" indent="-342900">
              <a:buFont typeface="Courier New" panose="02070309020205020404" pitchFamily="49" charset="0"/>
              <a:buChar char="o"/>
            </a:pPr>
            <a:endParaRPr lang="en-US" sz="2400" dirty="0"/>
          </a:p>
          <a:p>
            <a:pPr marL="342900" indent="-342900">
              <a:buFont typeface="Arial" panose="020B0604020202020204" pitchFamily="34" charset="0"/>
              <a:buChar char="•"/>
            </a:pPr>
            <a:r>
              <a:rPr lang="en-US" sz="2400" dirty="0"/>
              <a:t>It does not produce an exact answer but in fact it is a </a:t>
            </a:r>
            <a:r>
              <a:rPr lang="en-US" sz="2400" b="1" dirty="0"/>
              <a:t>statistical estimate with error</a:t>
            </a:r>
          </a:p>
          <a:p>
            <a:pPr marL="342900" indent="-342900">
              <a:buFont typeface="Arial" panose="020B0604020202020204" pitchFamily="34" charset="0"/>
              <a:buChar char="•"/>
            </a:pPr>
            <a:endParaRPr lang="en-US" sz="2400" dirty="0"/>
          </a:p>
          <a:p>
            <a:endParaRPr lang="en-US" dirty="0"/>
          </a:p>
        </p:txBody>
      </p:sp>
    </p:spTree>
    <p:extLst>
      <p:ext uri="{BB962C8B-B14F-4D97-AF65-F5344CB8AC3E}">
        <p14:creationId xmlns:p14="http://schemas.microsoft.com/office/powerpoint/2010/main" val="4099434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t>Bayesian Analysis : Prior and Posterior Distribution</a:t>
            </a: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214121"/>
            <a:ext cx="11076305" cy="1815882"/>
          </a:xfrm>
          <a:prstGeom prst="rect">
            <a:avLst/>
          </a:prstGeom>
        </p:spPr>
        <p:txBody>
          <a:bodyPr wrap="square">
            <a:spAutoFit/>
          </a:bodyPr>
          <a:lstStyle/>
          <a:p>
            <a:pPr marL="342900" indent="-342900" algn="just">
              <a:buFont typeface="Arial" panose="020B0604020202020204" pitchFamily="34" charset="0"/>
              <a:buChar char="•"/>
            </a:pPr>
            <a:r>
              <a:rPr lang="en-US" sz="2800" dirty="0"/>
              <a:t>The probability density function is defined as an integral of the density of the variable density over a given range. </a:t>
            </a:r>
          </a:p>
          <a:p>
            <a:pPr marL="342900" indent="-342900" algn="just">
              <a:buFont typeface="Arial" panose="020B0604020202020204" pitchFamily="34" charset="0"/>
              <a:buChar char="•"/>
            </a:pPr>
            <a:r>
              <a:rPr lang="en-US" sz="2800" dirty="0"/>
              <a:t>It is denoted by f (x)</a:t>
            </a:r>
          </a:p>
          <a:p>
            <a:pPr marL="914400" lvl="1" indent="-457200" algn="just">
              <a:buFont typeface="Courier New" panose="02070309020205020404" pitchFamily="49" charset="0"/>
              <a:buChar char="o"/>
            </a:pP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798" y="2819347"/>
            <a:ext cx="6138542" cy="2888725"/>
          </a:xfrm>
          <a:prstGeom prst="rect">
            <a:avLst/>
          </a:prstGeom>
        </p:spPr>
      </p:pic>
    </p:spTree>
    <p:extLst>
      <p:ext uri="{BB962C8B-B14F-4D97-AF65-F5344CB8AC3E}">
        <p14:creationId xmlns:p14="http://schemas.microsoft.com/office/powerpoint/2010/main" val="4224392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t>Bayesian Analysis : Prior and Posterior Distribution</a:t>
            </a: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214121"/>
            <a:ext cx="11076305" cy="1815882"/>
          </a:xfrm>
          <a:prstGeom prst="rect">
            <a:avLst/>
          </a:prstGeom>
        </p:spPr>
        <p:txBody>
          <a:bodyPr wrap="square">
            <a:spAutoFit/>
          </a:bodyPr>
          <a:lstStyle/>
          <a:p>
            <a:pPr marL="342900" indent="-342900" algn="just">
              <a:buFont typeface="Arial" panose="020B0604020202020204" pitchFamily="34" charset="0"/>
              <a:buChar char="•"/>
            </a:pPr>
            <a:r>
              <a:rPr lang="en-US" sz="2800" dirty="0"/>
              <a:t>The probability density function is defined as an integral of the density of the variable density over a given range. </a:t>
            </a:r>
          </a:p>
          <a:p>
            <a:pPr marL="342900" indent="-342900" algn="just">
              <a:buFont typeface="Arial" panose="020B0604020202020204" pitchFamily="34" charset="0"/>
              <a:buChar char="•"/>
            </a:pPr>
            <a:r>
              <a:rPr lang="en-US" sz="2800" dirty="0"/>
              <a:t>It is denoted by f (x)</a:t>
            </a:r>
          </a:p>
          <a:p>
            <a:pPr marL="914400" lvl="1" indent="-457200" algn="just">
              <a:buFont typeface="Courier New" panose="02070309020205020404" pitchFamily="49" charset="0"/>
              <a:buChar char="o"/>
            </a:pPr>
            <a:endParaRPr lang="en-US"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798" y="2819347"/>
            <a:ext cx="6138542" cy="2888725"/>
          </a:xfrm>
          <a:prstGeom prst="rect">
            <a:avLst/>
          </a:prstGeom>
        </p:spPr>
      </p:pic>
    </p:spTree>
    <p:extLst>
      <p:ext uri="{BB962C8B-B14F-4D97-AF65-F5344CB8AC3E}">
        <p14:creationId xmlns:p14="http://schemas.microsoft.com/office/powerpoint/2010/main" val="252746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t>Bayesian Analysis : Computing Integrals</a:t>
            </a: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214121"/>
            <a:ext cx="11076305" cy="4832092"/>
          </a:xfrm>
          <a:prstGeom prst="rect">
            <a:avLst/>
          </a:prstGeom>
        </p:spPr>
        <p:txBody>
          <a:bodyPr wrap="square">
            <a:spAutoFit/>
          </a:bodyPr>
          <a:lstStyle/>
          <a:p>
            <a:pPr marL="342900" indent="-342900" algn="just">
              <a:buFont typeface="Arial" panose="020B0604020202020204" pitchFamily="34" charset="0"/>
              <a:buChar char="•"/>
            </a:pPr>
            <a:r>
              <a:rPr lang="en-US" sz="2800" dirty="0"/>
              <a:t>If we observe data y from a sampling density </a:t>
            </a:r>
            <a:r>
              <a:rPr lang="en-US" sz="2800" b="1" i="1" dirty="0"/>
              <a:t>f(</a:t>
            </a:r>
            <a:r>
              <a:rPr lang="en-US" sz="2800" b="1" i="1" dirty="0" err="1"/>
              <a:t>y|θ</a:t>
            </a:r>
            <a:r>
              <a:rPr lang="en-US" sz="2800" b="1" i="1" dirty="0"/>
              <a:t>)</a:t>
            </a:r>
            <a:r>
              <a:rPr lang="en-US" sz="2800" dirty="0"/>
              <a:t>, where θ is a vector of parameters and one assigns θ a prior </a:t>
            </a:r>
            <a:r>
              <a:rPr lang="en-US" sz="2800" b="1" i="1" dirty="0"/>
              <a:t>g(θ)</a:t>
            </a:r>
            <a:r>
              <a:rPr lang="en-US" sz="2800" dirty="0"/>
              <a:t>, then the posterior density of θ is proportional to</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b="1" dirty="0"/>
              <a:t>Computational problem </a:t>
            </a:r>
          </a:p>
          <a:p>
            <a:pPr marL="914400" lvl="1" indent="-457200" algn="just">
              <a:buFont typeface="Courier New" panose="02070309020205020404" pitchFamily="49" charset="0"/>
              <a:buChar char="o"/>
            </a:pPr>
            <a:r>
              <a:rPr lang="en-US" sz="2800" dirty="0"/>
              <a:t>To summarize this multivariate probability distribution to perform inference about functions of θ.</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p:txBody>
      </p:sp>
      <p:pic>
        <p:nvPicPr>
          <p:cNvPr id="3" name="Picture 2"/>
          <p:cNvPicPr>
            <a:picLocks noChangeAspect="1"/>
          </p:cNvPicPr>
          <p:nvPr/>
        </p:nvPicPr>
        <p:blipFill>
          <a:blip r:embed="rId2"/>
          <a:stretch>
            <a:fillRect/>
          </a:stretch>
        </p:blipFill>
        <p:spPr>
          <a:xfrm>
            <a:off x="3632262" y="2854651"/>
            <a:ext cx="4115666" cy="1002075"/>
          </a:xfrm>
          <a:prstGeom prst="rect">
            <a:avLst/>
          </a:prstGeom>
        </p:spPr>
      </p:pic>
    </p:spTree>
    <p:extLst>
      <p:ext uri="{BB962C8B-B14F-4D97-AF65-F5344CB8AC3E}">
        <p14:creationId xmlns:p14="http://schemas.microsoft.com/office/powerpoint/2010/main" val="1465071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t>Bayesian Analysis : Computing Integrals</a:t>
            </a: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214121"/>
            <a:ext cx="11076305" cy="5262979"/>
          </a:xfrm>
          <a:prstGeom prst="rect">
            <a:avLst/>
          </a:prstGeom>
        </p:spPr>
        <p:txBody>
          <a:bodyPr wrap="square">
            <a:spAutoFit/>
          </a:bodyPr>
          <a:lstStyle/>
          <a:p>
            <a:pPr marL="342900" indent="-342900" algn="just">
              <a:buFont typeface="Arial" panose="020B0604020202020204" pitchFamily="34" charset="0"/>
              <a:buChar char="•"/>
            </a:pPr>
            <a:r>
              <a:rPr lang="en-US" sz="2800" dirty="0"/>
              <a:t>The Bayesian recipe for inference is conceptually simple. If we observe data y from a sampling density </a:t>
            </a:r>
            <a:r>
              <a:rPr lang="en-US" sz="2800" b="1" i="1" dirty="0"/>
              <a:t>f(</a:t>
            </a:r>
            <a:r>
              <a:rPr lang="en-US" sz="2800" b="1" i="1" dirty="0" err="1"/>
              <a:t>y|θ</a:t>
            </a:r>
            <a:r>
              <a:rPr lang="en-US" sz="2800" b="1" i="1" dirty="0"/>
              <a:t>)</a:t>
            </a:r>
            <a:r>
              <a:rPr lang="en-US" sz="2800" dirty="0"/>
              <a:t>, where θ is a vector of parameters and one assigns θ a prior </a:t>
            </a:r>
            <a:r>
              <a:rPr lang="en-US" sz="2800" b="1" i="1" dirty="0"/>
              <a:t>g(θ)</a:t>
            </a:r>
            <a:r>
              <a:rPr lang="en-US" sz="2800" dirty="0"/>
              <a:t>, then the posterior density of θ is proportional to</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b="1" dirty="0"/>
              <a:t>Computational problem </a:t>
            </a:r>
          </a:p>
          <a:p>
            <a:pPr marL="914400" lvl="1" indent="-457200" algn="just">
              <a:buFont typeface="Courier New" panose="02070309020205020404" pitchFamily="49" charset="0"/>
              <a:buChar char="o"/>
            </a:pPr>
            <a:r>
              <a:rPr lang="en-US" sz="2800" dirty="0"/>
              <a:t>To summarize this multivariate probability distribution to perform inference about functions of θ.</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p:txBody>
      </p:sp>
      <p:pic>
        <p:nvPicPr>
          <p:cNvPr id="3" name="Picture 2"/>
          <p:cNvPicPr>
            <a:picLocks noChangeAspect="1"/>
          </p:cNvPicPr>
          <p:nvPr/>
        </p:nvPicPr>
        <p:blipFill>
          <a:blip r:embed="rId2"/>
          <a:stretch>
            <a:fillRect/>
          </a:stretch>
        </p:blipFill>
        <p:spPr>
          <a:xfrm>
            <a:off x="3615170" y="3162300"/>
            <a:ext cx="4115666" cy="1002075"/>
          </a:xfrm>
          <a:prstGeom prst="rect">
            <a:avLst/>
          </a:prstGeom>
        </p:spPr>
      </p:pic>
    </p:spTree>
    <p:extLst>
      <p:ext uri="{BB962C8B-B14F-4D97-AF65-F5344CB8AC3E}">
        <p14:creationId xmlns:p14="http://schemas.microsoft.com/office/powerpoint/2010/main" val="3946122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t>Bayesian Analysis : Computing Integrals</a:t>
            </a: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214121"/>
            <a:ext cx="11076305" cy="4832092"/>
          </a:xfrm>
          <a:prstGeom prst="rect">
            <a:avLst/>
          </a:prstGeom>
        </p:spPr>
        <p:txBody>
          <a:bodyPr wrap="square">
            <a:spAutoFit/>
          </a:bodyPr>
          <a:lstStyle/>
          <a:p>
            <a:pPr marL="342900" indent="-342900" algn="just">
              <a:buFont typeface="Arial" panose="020B0604020202020204" pitchFamily="34" charset="0"/>
              <a:buChar char="•"/>
            </a:pPr>
            <a:r>
              <a:rPr lang="en-US" sz="2800" dirty="0"/>
              <a:t>Many of the posterior summaries are expressible in terms of integrals. </a:t>
            </a:r>
          </a:p>
          <a:p>
            <a:pPr marL="342900" indent="-342900" algn="just">
              <a:buFont typeface="Arial" panose="020B0604020202020204" pitchFamily="34" charset="0"/>
              <a:buChar char="•"/>
            </a:pPr>
            <a:r>
              <a:rPr lang="en-US" sz="2800" dirty="0"/>
              <a:t>Suppose we are interested in the posterior mean of a function h(θ).</a:t>
            </a:r>
          </a:p>
          <a:p>
            <a:pPr marL="342900" indent="-342900" algn="just">
              <a:buFont typeface="Arial" panose="020B0604020202020204" pitchFamily="34" charset="0"/>
              <a:buChar char="•"/>
            </a:pPr>
            <a:r>
              <a:rPr lang="en-US" sz="2800" dirty="0"/>
              <a:t>This mean is expressible as a ratio of integrals</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If we are interested in the posterior probability that h(θ) falls in a set A, we wish to compute</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p:txBody>
      </p:sp>
      <p:pic>
        <p:nvPicPr>
          <p:cNvPr id="5" name="Picture 4"/>
          <p:cNvPicPr>
            <a:picLocks noChangeAspect="1"/>
          </p:cNvPicPr>
          <p:nvPr/>
        </p:nvPicPr>
        <p:blipFill>
          <a:blip r:embed="rId2"/>
          <a:stretch>
            <a:fillRect/>
          </a:stretch>
        </p:blipFill>
        <p:spPr>
          <a:xfrm>
            <a:off x="2871311" y="3149880"/>
            <a:ext cx="5132820" cy="1234121"/>
          </a:xfrm>
          <a:prstGeom prst="rect">
            <a:avLst/>
          </a:prstGeom>
        </p:spPr>
      </p:pic>
      <p:pic>
        <p:nvPicPr>
          <p:cNvPr id="6" name="Picture 5"/>
          <p:cNvPicPr>
            <a:picLocks noChangeAspect="1"/>
          </p:cNvPicPr>
          <p:nvPr/>
        </p:nvPicPr>
        <p:blipFill>
          <a:blip r:embed="rId3"/>
          <a:stretch>
            <a:fillRect/>
          </a:stretch>
        </p:blipFill>
        <p:spPr>
          <a:xfrm>
            <a:off x="2723529" y="5340362"/>
            <a:ext cx="6146080" cy="1152765"/>
          </a:xfrm>
          <a:prstGeom prst="rect">
            <a:avLst/>
          </a:prstGeom>
        </p:spPr>
      </p:pic>
    </p:spTree>
    <p:extLst>
      <p:ext uri="{BB962C8B-B14F-4D97-AF65-F5344CB8AC3E}">
        <p14:creationId xmlns:p14="http://schemas.microsoft.com/office/powerpoint/2010/main" val="2569951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t> Monte Carlo Method for Computing Integrals</a:t>
            </a: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214121"/>
            <a:ext cx="11076305" cy="6124754"/>
          </a:xfrm>
          <a:prstGeom prst="rect">
            <a:avLst/>
          </a:prstGeom>
        </p:spPr>
        <p:txBody>
          <a:bodyPr wrap="square">
            <a:spAutoFit/>
          </a:bodyPr>
          <a:lstStyle/>
          <a:p>
            <a:pPr marL="342900" indent="-342900" algn="just">
              <a:buFont typeface="Arial" panose="020B0604020202020204" pitchFamily="34" charset="0"/>
              <a:buChar char="•"/>
            </a:pPr>
            <a:r>
              <a:rPr lang="en-US" sz="2800" dirty="0"/>
              <a:t>A second general approach for summarizing a posterior distribution is based on simulation. </a:t>
            </a:r>
          </a:p>
          <a:p>
            <a:pPr marL="342900" indent="-342900" algn="just">
              <a:buFont typeface="Arial" panose="020B0604020202020204" pitchFamily="34" charset="0"/>
              <a:buChar char="•"/>
            </a:pPr>
            <a:r>
              <a:rPr lang="en-US" sz="2800" dirty="0"/>
              <a:t>Suppose that θ has a posterior density g(</a:t>
            </a:r>
            <a:r>
              <a:rPr lang="en-US" sz="2800" dirty="0" err="1"/>
              <a:t>θ|y</a:t>
            </a:r>
            <a:r>
              <a:rPr lang="en-US" sz="2800" dirty="0"/>
              <a:t>) and we are interested in learning about a particular function of the parameters h(θ). </a:t>
            </a:r>
          </a:p>
          <a:p>
            <a:pPr marL="342900" indent="-342900" algn="just">
              <a:buFont typeface="Arial" panose="020B0604020202020204" pitchFamily="34" charset="0"/>
              <a:buChar char="•"/>
            </a:pPr>
            <a:r>
              <a:rPr lang="en-US" sz="2800" dirty="0"/>
              <a:t>The posterior mean of h(θ) is given by,</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Suppose we are able to simulate an independent sample θ</a:t>
            </a:r>
            <a:r>
              <a:rPr lang="en-US" sz="2800" baseline="30000" dirty="0"/>
              <a:t>1</a:t>
            </a:r>
            <a:r>
              <a:rPr lang="en-US" sz="2800" dirty="0"/>
              <a:t>,...,θ</a:t>
            </a:r>
            <a:r>
              <a:rPr lang="en-US" sz="2800" baseline="30000" dirty="0"/>
              <a:t>m</a:t>
            </a:r>
            <a:r>
              <a:rPr lang="en-US" sz="2800" dirty="0"/>
              <a:t> from the posterior density. </a:t>
            </a:r>
          </a:p>
          <a:p>
            <a:pPr marL="342900" indent="-342900" algn="just">
              <a:buFont typeface="Arial" panose="020B0604020202020204" pitchFamily="34" charset="0"/>
              <a:buChar char="•"/>
            </a:pPr>
            <a:r>
              <a:rPr lang="en-US" sz="2800" dirty="0"/>
              <a:t>Then the Monte Carlo estimate at the posterior mean is given by the sample mean</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p:txBody>
      </p:sp>
      <p:pic>
        <p:nvPicPr>
          <p:cNvPr id="3" name="Picture 2"/>
          <p:cNvPicPr>
            <a:picLocks noChangeAspect="1"/>
          </p:cNvPicPr>
          <p:nvPr/>
        </p:nvPicPr>
        <p:blipFill>
          <a:blip r:embed="rId2"/>
          <a:stretch>
            <a:fillRect/>
          </a:stretch>
        </p:blipFill>
        <p:spPr>
          <a:xfrm>
            <a:off x="3369828" y="3427269"/>
            <a:ext cx="5062971" cy="802985"/>
          </a:xfrm>
          <a:prstGeom prst="rect">
            <a:avLst/>
          </a:prstGeom>
        </p:spPr>
      </p:pic>
      <p:pic>
        <p:nvPicPr>
          <p:cNvPr id="4" name="Picture 3"/>
          <p:cNvPicPr>
            <a:picLocks noChangeAspect="1"/>
          </p:cNvPicPr>
          <p:nvPr/>
        </p:nvPicPr>
        <p:blipFill>
          <a:blip r:embed="rId3"/>
          <a:stretch>
            <a:fillRect/>
          </a:stretch>
        </p:blipFill>
        <p:spPr>
          <a:xfrm>
            <a:off x="5005241" y="5488983"/>
            <a:ext cx="3316723" cy="1150966"/>
          </a:xfrm>
          <a:prstGeom prst="rect">
            <a:avLst/>
          </a:prstGeom>
        </p:spPr>
      </p:pic>
    </p:spTree>
    <p:extLst>
      <p:ext uri="{BB962C8B-B14F-4D97-AF65-F5344CB8AC3E}">
        <p14:creationId xmlns:p14="http://schemas.microsoft.com/office/powerpoint/2010/main" val="25608669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t>Discrete Markov Chains</a:t>
            </a: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214121"/>
            <a:ext cx="11384649" cy="5262979"/>
          </a:xfrm>
          <a:prstGeom prst="rect">
            <a:avLst/>
          </a:prstGeom>
        </p:spPr>
        <p:txBody>
          <a:bodyPr wrap="square">
            <a:spAutoFit/>
          </a:bodyPr>
          <a:lstStyle/>
          <a:p>
            <a:pPr marL="342900" indent="-342900" algn="just">
              <a:buFont typeface="Arial" panose="020B0604020202020204" pitchFamily="34" charset="0"/>
              <a:buChar char="•"/>
            </a:pPr>
            <a:r>
              <a:rPr lang="en-US" sz="2400" dirty="0"/>
              <a:t>A Markov chain is a stochastic process that evolves over time by transitioning into different states. </a:t>
            </a:r>
          </a:p>
          <a:p>
            <a:pPr marL="342900" indent="-342900" algn="just">
              <a:buFont typeface="Arial" panose="020B0604020202020204" pitchFamily="34" charset="0"/>
              <a:buChar char="•"/>
            </a:pPr>
            <a:r>
              <a:rPr lang="en-US" sz="2400" dirty="0"/>
              <a:t>The sequence of states is denoted by the collection  { X </a:t>
            </a:r>
            <a:r>
              <a:rPr lang="en-US" sz="2400" baseline="-25000" dirty="0"/>
              <a:t>i</a:t>
            </a:r>
            <a:r>
              <a:rPr lang="en-US" sz="2400" dirty="0"/>
              <a:t> } </a:t>
            </a:r>
          </a:p>
          <a:p>
            <a:pPr marL="342900" indent="-342900" algn="just">
              <a:buFont typeface="Arial" panose="020B0604020202020204" pitchFamily="34" charset="0"/>
              <a:buChar char="•"/>
            </a:pPr>
            <a:r>
              <a:rPr lang="en-US" sz="2400" dirty="0"/>
              <a:t>Transition between states is random, following the rule</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b="1" dirty="0"/>
              <a:t>Markov property </a:t>
            </a:r>
          </a:p>
          <a:p>
            <a:pPr marL="800100" lvl="1" indent="-342900" algn="just">
              <a:buFont typeface="Courier New" panose="02070309020205020404" pitchFamily="49" charset="0"/>
              <a:buChar char="o"/>
            </a:pPr>
            <a:r>
              <a:rPr lang="en-US" sz="2400" dirty="0"/>
              <a:t>This relationship means that the probability distribution of the process at time ‘</a:t>
            </a:r>
            <a:r>
              <a:rPr lang="en-US" sz="2400" i="1" dirty="0"/>
              <a:t>t</a:t>
            </a:r>
            <a:r>
              <a:rPr lang="en-US" sz="2400" dirty="0"/>
              <a:t>’, given all of the previous values of the chain, is equal to the probability distribution given just the previous value </a:t>
            </a:r>
          </a:p>
          <a:p>
            <a:pPr marL="800100" lvl="1" indent="-342900" algn="just">
              <a:buFont typeface="Courier New" panose="02070309020205020404" pitchFamily="49" charset="0"/>
              <a:buChar char="o"/>
            </a:pPr>
            <a:r>
              <a:rPr lang="en-US" sz="2400" dirty="0"/>
              <a:t>A Markov chain describes probabilistic movement between a number of states.</a:t>
            </a:r>
          </a:p>
          <a:p>
            <a:pPr marL="800100" lvl="1" indent="-342900" algn="just">
              <a:buFont typeface="Courier New" panose="02070309020205020404" pitchFamily="49" charset="0"/>
              <a:buChar char="o"/>
            </a:pPr>
            <a:r>
              <a:rPr lang="en-US" sz="2400" dirty="0"/>
              <a:t>So in determining the sequence of values that the chain takes, we can determine the distribution of our next value given just our current value.</a:t>
            </a:r>
          </a:p>
        </p:txBody>
      </p:sp>
      <p:pic>
        <p:nvPicPr>
          <p:cNvPr id="3" name="Picture 2"/>
          <p:cNvPicPr>
            <a:picLocks noChangeAspect="1"/>
          </p:cNvPicPr>
          <p:nvPr/>
        </p:nvPicPr>
        <p:blipFill>
          <a:blip r:embed="rId2"/>
          <a:stretch>
            <a:fillRect/>
          </a:stretch>
        </p:blipFill>
        <p:spPr>
          <a:xfrm>
            <a:off x="2438544" y="2845398"/>
            <a:ext cx="6379590" cy="664420"/>
          </a:xfrm>
          <a:prstGeom prst="rect">
            <a:avLst/>
          </a:prstGeom>
        </p:spPr>
      </p:pic>
    </p:spTree>
    <p:extLst>
      <p:ext uri="{BB962C8B-B14F-4D97-AF65-F5344CB8AC3E}">
        <p14:creationId xmlns:p14="http://schemas.microsoft.com/office/powerpoint/2010/main" val="41231073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t>Discrete Markov Chains</a:t>
            </a: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214121"/>
            <a:ext cx="11076305" cy="5262979"/>
          </a:xfrm>
          <a:prstGeom prst="rect">
            <a:avLst/>
          </a:prstGeom>
        </p:spPr>
        <p:txBody>
          <a:bodyPr wrap="square">
            <a:spAutoFit/>
          </a:bodyPr>
          <a:lstStyle/>
          <a:p>
            <a:pPr marL="342900" indent="-342900" algn="just">
              <a:buFont typeface="Arial" panose="020B0604020202020204" pitchFamily="34" charset="0"/>
              <a:buChar char="•"/>
            </a:pPr>
            <a:r>
              <a:rPr lang="en-US" sz="2800" dirty="0"/>
              <a:t>Random walk - 1, 2, 3, 4, 5, 6</a:t>
            </a:r>
          </a:p>
          <a:p>
            <a:pPr marL="342900" indent="-342900" algn="just">
              <a:buFont typeface="Arial" panose="020B0604020202020204" pitchFamily="34" charset="0"/>
              <a:buChar char="•"/>
            </a:pPr>
            <a:r>
              <a:rPr lang="en-US" sz="2800" dirty="0"/>
              <a:t>Interior value (2, 3, 4, or 5) </a:t>
            </a:r>
          </a:p>
          <a:p>
            <a:pPr marL="342900" indent="-342900" algn="just">
              <a:buFont typeface="Arial" panose="020B0604020202020204" pitchFamily="34" charset="0"/>
              <a:buChar char="•"/>
            </a:pPr>
            <a:r>
              <a:rPr lang="en-US" sz="2800" dirty="0"/>
              <a:t>Next move - equally likely to remain at that number or move to an adjacent number</a:t>
            </a:r>
          </a:p>
          <a:p>
            <a:pPr marL="342900" indent="-342900" algn="just">
              <a:buFont typeface="Arial" panose="020B0604020202020204" pitchFamily="34" charset="0"/>
              <a:buChar char="•"/>
            </a:pPr>
            <a:r>
              <a:rPr lang="en-US" sz="2800" dirty="0"/>
              <a:t>Next move…</a:t>
            </a:r>
          </a:p>
          <a:p>
            <a:pPr marL="342900" indent="-342900" algn="just">
              <a:buFont typeface="Arial" panose="020B0604020202020204" pitchFamily="34" charset="0"/>
              <a:buChar char="•"/>
            </a:pPr>
            <a:r>
              <a:rPr lang="en-US" sz="2800" dirty="0"/>
              <a:t>Transition Matrix T:</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p:txBody>
      </p:sp>
      <p:pic>
        <p:nvPicPr>
          <p:cNvPr id="5" name="Picture 4"/>
          <p:cNvPicPr>
            <a:picLocks noChangeAspect="1"/>
          </p:cNvPicPr>
          <p:nvPr/>
        </p:nvPicPr>
        <p:blipFill>
          <a:blip r:embed="rId2"/>
          <a:stretch>
            <a:fillRect/>
          </a:stretch>
        </p:blipFill>
        <p:spPr>
          <a:xfrm>
            <a:off x="3479474" y="3888524"/>
            <a:ext cx="5518533" cy="2394229"/>
          </a:xfrm>
          <a:prstGeom prst="rect">
            <a:avLst/>
          </a:prstGeom>
        </p:spPr>
      </p:pic>
    </p:spTree>
    <p:extLst>
      <p:ext uri="{BB962C8B-B14F-4D97-AF65-F5344CB8AC3E}">
        <p14:creationId xmlns:p14="http://schemas.microsoft.com/office/powerpoint/2010/main" val="1626768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t>Discrete Markov Chains</a:t>
            </a: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214121"/>
            <a:ext cx="11076305" cy="3970318"/>
          </a:xfrm>
          <a:prstGeom prst="rect">
            <a:avLst/>
          </a:prstGeom>
        </p:spPr>
        <p:txBody>
          <a:bodyPr wrap="square">
            <a:spAutoFit/>
          </a:bodyPr>
          <a:lstStyle/>
          <a:p>
            <a:pPr marL="342900" indent="-342900" algn="just">
              <a:buFont typeface="Arial" panose="020B0604020202020204" pitchFamily="34" charset="0"/>
              <a:buChar char="•"/>
            </a:pPr>
            <a:r>
              <a:rPr lang="en-IN" sz="2800" dirty="0"/>
              <a:t>One’s current location - a probability row vector</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where pi represents the probability the person is currently in state i. If </a:t>
            </a:r>
            <a:r>
              <a:rPr lang="en-US" sz="2800" dirty="0" err="1"/>
              <a:t>pj</a:t>
            </a:r>
            <a:r>
              <a:rPr lang="en-US" sz="2800" dirty="0"/>
              <a:t> represents the location of the traveler at step j, then the location of the traveler at the j + 1 step is given by the matrix product</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endParaRPr lang="en-US" sz="2800" dirty="0"/>
          </a:p>
        </p:txBody>
      </p:sp>
      <p:pic>
        <p:nvPicPr>
          <p:cNvPr id="3" name="Picture 2"/>
          <p:cNvPicPr>
            <a:picLocks noChangeAspect="1"/>
          </p:cNvPicPr>
          <p:nvPr/>
        </p:nvPicPr>
        <p:blipFill>
          <a:blip r:embed="rId2"/>
          <a:stretch>
            <a:fillRect/>
          </a:stretch>
        </p:blipFill>
        <p:spPr>
          <a:xfrm>
            <a:off x="4542866" y="4064927"/>
            <a:ext cx="2660284" cy="779275"/>
          </a:xfrm>
          <a:prstGeom prst="rect">
            <a:avLst/>
          </a:prstGeom>
        </p:spPr>
      </p:pic>
      <p:pic>
        <p:nvPicPr>
          <p:cNvPr id="9" name="Picture 8"/>
          <p:cNvPicPr>
            <a:picLocks noChangeAspect="1"/>
          </p:cNvPicPr>
          <p:nvPr/>
        </p:nvPicPr>
        <p:blipFill>
          <a:blip r:embed="rId3"/>
          <a:stretch>
            <a:fillRect/>
          </a:stretch>
        </p:blipFill>
        <p:spPr>
          <a:xfrm>
            <a:off x="3756563" y="1772360"/>
            <a:ext cx="4232891" cy="826755"/>
          </a:xfrm>
          <a:prstGeom prst="rect">
            <a:avLst/>
          </a:prstGeom>
        </p:spPr>
      </p:pic>
    </p:spTree>
    <p:extLst>
      <p:ext uri="{BB962C8B-B14F-4D97-AF65-F5344CB8AC3E}">
        <p14:creationId xmlns:p14="http://schemas.microsoft.com/office/powerpoint/2010/main" val="1118003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b="1" dirty="0"/>
              <a:t>Discrete Markov Chains Properties</a:t>
            </a:r>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214121"/>
            <a:ext cx="11076305" cy="4401205"/>
          </a:xfrm>
          <a:prstGeom prst="rect">
            <a:avLst/>
          </a:prstGeom>
        </p:spPr>
        <p:txBody>
          <a:bodyPr wrap="square">
            <a:spAutoFit/>
          </a:bodyPr>
          <a:lstStyle/>
          <a:p>
            <a:pPr marL="342900" indent="-342900" algn="just">
              <a:buFont typeface="Arial" panose="020B0604020202020204" pitchFamily="34" charset="0"/>
              <a:buChar char="•"/>
            </a:pPr>
            <a:r>
              <a:rPr lang="en-IN" sz="2800" b="1" dirty="0"/>
              <a:t>Irreducible</a:t>
            </a:r>
            <a:r>
              <a:rPr lang="en-IN" sz="2800" dirty="0"/>
              <a:t> - </a:t>
            </a:r>
            <a:r>
              <a:rPr lang="en-US" sz="2800" dirty="0"/>
              <a:t>It is possible to go from every state to every state in one or more steps</a:t>
            </a:r>
            <a:endParaRPr lang="en-IN" sz="2800" dirty="0"/>
          </a:p>
          <a:p>
            <a:pPr marL="342900" indent="-342900" algn="just">
              <a:buFont typeface="Arial" panose="020B0604020202020204" pitchFamily="34" charset="0"/>
              <a:buChar char="•"/>
            </a:pPr>
            <a:r>
              <a:rPr lang="en-IN" sz="2800" b="1" dirty="0"/>
              <a:t>Periodic</a:t>
            </a:r>
            <a:r>
              <a:rPr lang="en-IN" sz="2800" dirty="0"/>
              <a:t> - </a:t>
            </a:r>
            <a:r>
              <a:rPr lang="en-US" sz="2800" dirty="0"/>
              <a:t>Given that the person is in a particular state, if the person can only return to this state at regular intervals</a:t>
            </a:r>
          </a:p>
          <a:p>
            <a:pPr marL="342900" indent="-342900" algn="just">
              <a:buFont typeface="Arial" panose="020B0604020202020204" pitchFamily="34" charset="0"/>
              <a:buChar char="•"/>
            </a:pPr>
            <a:r>
              <a:rPr lang="en-US" sz="2800" b="1" dirty="0"/>
              <a:t>Stationary state</a:t>
            </a:r>
            <a:r>
              <a:rPr lang="en-US" sz="2800" dirty="0"/>
              <a:t> – If a Markov chain is irreducible and aperiodic, then it has a unique stationary distribution</a:t>
            </a:r>
          </a:p>
          <a:p>
            <a:pPr marL="914400" lvl="1" indent="-457200" algn="just">
              <a:buFont typeface="Courier New" panose="02070309020205020404" pitchFamily="49" charset="0"/>
              <a:buChar char="o"/>
            </a:pPr>
            <a:r>
              <a:rPr lang="en-IN" sz="2800" dirty="0"/>
              <a:t>Probability vector w, such that</a:t>
            </a:r>
          </a:p>
          <a:p>
            <a:pPr marL="914400" lvl="1" indent="-457200" algn="just">
              <a:buFont typeface="Courier New" panose="02070309020205020404" pitchFamily="49" charset="0"/>
              <a:buChar char="o"/>
            </a:pPr>
            <a:r>
              <a:rPr lang="en-US" sz="2800" dirty="0"/>
              <a:t>Then w is said to be the stationary distribution</a:t>
            </a:r>
          </a:p>
          <a:p>
            <a:pPr algn="just"/>
            <a:endParaRPr lang="en-US" sz="2800" dirty="0"/>
          </a:p>
          <a:p>
            <a:pPr marL="342900" indent="-342900" algn="just">
              <a:buFont typeface="Arial" panose="020B0604020202020204" pitchFamily="34" charset="0"/>
              <a:buChar char="•"/>
            </a:pPr>
            <a:endParaRPr lang="en-IN" sz="2800" dirty="0"/>
          </a:p>
        </p:txBody>
      </p:sp>
      <p:pic>
        <p:nvPicPr>
          <p:cNvPr id="3" name="Picture 2"/>
          <p:cNvPicPr>
            <a:picLocks noChangeAspect="1"/>
          </p:cNvPicPr>
          <p:nvPr/>
        </p:nvPicPr>
        <p:blipFill>
          <a:blip r:embed="rId2"/>
          <a:stretch>
            <a:fillRect/>
          </a:stretch>
        </p:blipFill>
        <p:spPr>
          <a:xfrm>
            <a:off x="6288374" y="3750243"/>
            <a:ext cx="1772855" cy="544665"/>
          </a:xfrm>
          <a:prstGeom prst="rect">
            <a:avLst/>
          </a:prstGeom>
        </p:spPr>
      </p:pic>
    </p:spTree>
    <p:extLst>
      <p:ext uri="{BB962C8B-B14F-4D97-AF65-F5344CB8AC3E}">
        <p14:creationId xmlns:p14="http://schemas.microsoft.com/office/powerpoint/2010/main" val="3455546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ltLang="en-US" b="1" dirty="0">
                <a:solidFill>
                  <a:schemeClr val="accent2"/>
                </a:solidFill>
              </a:rPr>
              <a:t>What is Monte Carlo Simulation?</a:t>
            </a:r>
            <a:endParaRPr lang="en-US"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6" name="TextBox 5"/>
          <p:cNvSpPr txBox="1"/>
          <p:nvPr/>
        </p:nvSpPr>
        <p:spPr>
          <a:xfrm>
            <a:off x="775855" y="1260303"/>
            <a:ext cx="10619731" cy="5539978"/>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Mathematical technique that predicts possible outcomes of an uncertain event</a:t>
            </a:r>
          </a:p>
          <a:p>
            <a:pPr marL="342900" indent="-342900" algn="just">
              <a:buFont typeface="Arial" panose="020B0604020202020204" pitchFamily="34" charset="0"/>
              <a:buChar char="•"/>
            </a:pPr>
            <a:r>
              <a:rPr lang="en-US" sz="2400" dirty="0"/>
              <a:t>It uses a computer system to run enough simulations to produce different outcomes that mimic real-life results. The system uses random number generators to recreate the inherent uncertainty of the input parameters. Random number generators are computer programs that produce an unpredictable sequence of random numbers. </a:t>
            </a:r>
          </a:p>
          <a:p>
            <a:pPr marL="342900" indent="-342900" algn="just">
              <a:buFont typeface="Arial" panose="020B0604020202020204" pitchFamily="34" charset="0"/>
              <a:buChar char="•"/>
            </a:pPr>
            <a:r>
              <a:rPr lang="en-US" sz="2400" dirty="0"/>
              <a:t>Simple implementation on computer</a:t>
            </a:r>
          </a:p>
          <a:p>
            <a:pPr marL="342900" indent="-342900" algn="just">
              <a:buFont typeface="Arial" panose="020B0604020202020204" pitchFamily="34" charset="0"/>
              <a:buChar char="•"/>
            </a:pPr>
            <a:r>
              <a:rPr lang="en-US" sz="2400" dirty="0"/>
              <a:t>Applicable for complex problems</a:t>
            </a:r>
          </a:p>
          <a:p>
            <a:pPr marL="342900" indent="-342900" algn="just">
              <a:buFont typeface="Arial" panose="020B0604020202020204" pitchFamily="34" charset="0"/>
              <a:buChar char="•"/>
            </a:pPr>
            <a:r>
              <a:rPr lang="en-US" sz="2400" dirty="0"/>
              <a:t>It does not produce an exact answer but in fact it is a </a:t>
            </a:r>
            <a:r>
              <a:rPr lang="en-US" sz="2400" b="1" dirty="0"/>
              <a:t>statistical estimate with error</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dirty="0"/>
          </a:p>
          <a:p>
            <a:endParaRPr lang="en-US" dirty="0"/>
          </a:p>
        </p:txBody>
      </p:sp>
    </p:spTree>
    <p:extLst>
      <p:ext uri="{BB962C8B-B14F-4D97-AF65-F5344CB8AC3E}">
        <p14:creationId xmlns:p14="http://schemas.microsoft.com/office/powerpoint/2010/main" val="42246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it-IT" dirty="0"/>
              <a:t>Markov Chain Monte Carlo Methods</a:t>
            </a:r>
            <a:endParaRPr lang="en-US" dirty="0"/>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214121"/>
            <a:ext cx="11076305" cy="3108543"/>
          </a:xfrm>
          <a:prstGeom prst="rect">
            <a:avLst/>
          </a:prstGeom>
        </p:spPr>
        <p:txBody>
          <a:bodyPr wrap="square">
            <a:spAutoFit/>
          </a:bodyPr>
          <a:lstStyle/>
          <a:p>
            <a:pPr marL="342900" indent="-342900" algn="just">
              <a:buFont typeface="Arial" panose="020B0604020202020204" pitchFamily="34" charset="0"/>
              <a:buChar char="•"/>
            </a:pPr>
            <a:r>
              <a:rPr lang="en-US" sz="2800" dirty="0"/>
              <a:t>Simulating from a general posterior distribution</a:t>
            </a:r>
          </a:p>
          <a:p>
            <a:pPr marL="342900" indent="-342900" algn="just">
              <a:buFont typeface="Arial" panose="020B0604020202020204" pitchFamily="34" charset="0"/>
              <a:buChar char="•"/>
            </a:pPr>
            <a:r>
              <a:rPr lang="en-US" sz="2800" dirty="0"/>
              <a:t>A continuous-valued generalization of the discrete Markov chain</a:t>
            </a:r>
          </a:p>
          <a:p>
            <a:pPr marL="342900" indent="-342900" algn="just">
              <a:buFont typeface="Arial" panose="020B0604020202020204" pitchFamily="34" charset="0"/>
              <a:buChar char="•"/>
            </a:pPr>
            <a:endParaRPr lang="en-US" sz="2800" i="1" dirty="0"/>
          </a:p>
          <a:p>
            <a:pPr marL="342900" indent="-342900" algn="just">
              <a:buFont typeface="Arial" panose="020B0604020202020204" pitchFamily="34" charset="0"/>
              <a:buChar char="•"/>
            </a:pPr>
            <a:r>
              <a:rPr lang="en-US" sz="2800" i="1" dirty="0"/>
              <a:t>The MCMC sampling strategy sets up an irreducible, aperiodic Markov chain for which the stationary distribution equals the posterior distribution of interest. </a:t>
            </a:r>
          </a:p>
          <a:p>
            <a:pPr algn="just"/>
            <a:endParaRPr lang="en-IN" sz="2800" dirty="0"/>
          </a:p>
        </p:txBody>
      </p:sp>
    </p:spTree>
    <p:extLst>
      <p:ext uri="{BB962C8B-B14F-4D97-AF65-F5344CB8AC3E}">
        <p14:creationId xmlns:p14="http://schemas.microsoft.com/office/powerpoint/2010/main" val="2966716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IN" dirty="0"/>
              <a:t>Metropolis-Hasting Algorithms</a:t>
            </a:r>
            <a:endParaRPr lang="en-US" dirty="0"/>
          </a:p>
        </p:txBody>
      </p:sp>
      <p:sp>
        <p:nvSpPr>
          <p:cNvPr id="38" name="Content Placeholder 17"/>
          <p:cNvSpPr txBox="1">
            <a:spLocks/>
          </p:cNvSpPr>
          <p:nvPr/>
        </p:nvSpPr>
        <p:spPr>
          <a:xfrm>
            <a:off x="502551" y="1214121"/>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02551" y="1214121"/>
            <a:ext cx="11076305" cy="523220"/>
          </a:xfrm>
          <a:prstGeom prst="rect">
            <a:avLst/>
          </a:prstGeom>
        </p:spPr>
        <p:txBody>
          <a:bodyPr wrap="square">
            <a:spAutoFit/>
          </a:bodyPr>
          <a:lstStyle/>
          <a:p>
            <a:pPr marL="342900" indent="-342900" algn="just">
              <a:buFont typeface="Arial" panose="020B0604020202020204" pitchFamily="34" charset="0"/>
              <a:buChar char="•"/>
            </a:pPr>
            <a:r>
              <a:rPr lang="en-US" sz="2800" dirty="0"/>
              <a:t>General way of constructing a Markov chain</a:t>
            </a:r>
            <a:endParaRPr lang="en-IN" sz="2800" dirty="0"/>
          </a:p>
        </p:txBody>
      </p:sp>
    </p:spTree>
    <p:extLst>
      <p:ext uri="{BB962C8B-B14F-4D97-AF65-F5344CB8AC3E}">
        <p14:creationId xmlns:p14="http://schemas.microsoft.com/office/powerpoint/2010/main" val="1216351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ltLang="en-US" b="1" dirty="0">
                <a:solidFill>
                  <a:schemeClr val="accent2"/>
                </a:solidFill>
              </a:rPr>
              <a:t>Why Monte Carlo Simulations?</a:t>
            </a:r>
            <a:endParaRPr lang="en-US"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6" name="TextBox 5"/>
          <p:cNvSpPr txBox="1"/>
          <p:nvPr/>
        </p:nvSpPr>
        <p:spPr>
          <a:xfrm>
            <a:off x="775855" y="1260303"/>
            <a:ext cx="10619731" cy="4431983"/>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Probabilistic model with an element of uncertainty or randomness </a:t>
            </a:r>
          </a:p>
          <a:p>
            <a:pPr marL="800100" lvl="1" indent="-342900" algn="just">
              <a:buFont typeface="Courier New" panose="02070309020205020404" pitchFamily="49" charset="0"/>
              <a:buChar char="o"/>
            </a:pPr>
            <a:r>
              <a:rPr lang="en-US" sz="2400" dirty="0"/>
              <a:t>For example, the distance between your home and office is fixed. </a:t>
            </a:r>
          </a:p>
          <a:p>
            <a:pPr marL="914400" lvl="1" indent="-457200" algn="just">
              <a:buFont typeface="Courier New" panose="02070309020205020404" pitchFamily="49" charset="0"/>
              <a:buChar char="o"/>
            </a:pPr>
            <a:r>
              <a:rPr lang="en-US" sz="2400" dirty="0"/>
              <a:t>However, a probabilistic simulation might predict different travel times by considering factors such as congestion, bad weather, and vehicle breakdowns.</a:t>
            </a:r>
          </a:p>
          <a:p>
            <a:pPr lvl="1" algn="just"/>
            <a:endParaRPr lang="en-US" sz="2400" dirty="0"/>
          </a:p>
          <a:p>
            <a:pPr marL="342900" indent="-342900" algn="just">
              <a:buFont typeface="Arial" panose="020B0604020202020204" pitchFamily="34" charset="0"/>
              <a:buChar char="•"/>
            </a:pPr>
            <a:r>
              <a:rPr lang="en-US" sz="2400" dirty="0"/>
              <a:t>Conventional forecasting methods are more deterministic</a:t>
            </a:r>
          </a:p>
          <a:p>
            <a:pPr marL="800100" lvl="1" indent="-342900" algn="just">
              <a:buFont typeface="Courier New" panose="02070309020205020404" pitchFamily="49" charset="0"/>
              <a:buChar char="o"/>
            </a:pPr>
            <a:r>
              <a:rPr lang="en-US" sz="2400" dirty="0"/>
              <a:t>They provide a definite answer to the prediction and cannot factor in uncertainty. For instance, they might tell you the minimum and maximum travel time, but both answers are less accurate. </a:t>
            </a:r>
          </a:p>
          <a:p>
            <a:pPr marL="342900" indent="-342900">
              <a:buFont typeface="Arial" panose="020B0604020202020204" pitchFamily="34" charset="0"/>
              <a:buChar char="•"/>
            </a:pPr>
            <a:endParaRPr lang="en-US" sz="2400" dirty="0"/>
          </a:p>
          <a:p>
            <a:endParaRPr lang="en-US" dirty="0"/>
          </a:p>
        </p:txBody>
      </p:sp>
    </p:spTree>
    <p:extLst>
      <p:ext uri="{BB962C8B-B14F-4D97-AF65-F5344CB8AC3E}">
        <p14:creationId xmlns:p14="http://schemas.microsoft.com/office/powerpoint/2010/main" val="14854619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ltLang="en-US" b="1" dirty="0">
                <a:solidFill>
                  <a:schemeClr val="accent2"/>
                </a:solidFill>
              </a:rPr>
              <a:t>Benefits of Monte Carlo Simulations?</a:t>
            </a:r>
            <a:endParaRPr lang="en-US"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6" name="TextBox 5"/>
          <p:cNvSpPr txBox="1"/>
          <p:nvPr/>
        </p:nvSpPr>
        <p:spPr>
          <a:xfrm>
            <a:off x="775855" y="1260303"/>
            <a:ext cx="10619731" cy="2215991"/>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Large pool of random data samples</a:t>
            </a:r>
          </a:p>
          <a:p>
            <a:pPr marL="342900" indent="-342900" algn="just">
              <a:buFont typeface="Arial" panose="020B0604020202020204" pitchFamily="34" charset="0"/>
              <a:buChar char="•"/>
            </a:pPr>
            <a:r>
              <a:rPr lang="en-US" sz="2400" dirty="0"/>
              <a:t>It offers a clearer picture than a deterministic forecast</a:t>
            </a:r>
          </a:p>
          <a:p>
            <a:pPr marL="342900" indent="-342900" algn="just">
              <a:buFont typeface="Arial" panose="020B0604020202020204" pitchFamily="34" charset="0"/>
              <a:buChar char="•"/>
            </a:pPr>
            <a:r>
              <a:rPr lang="en-US" sz="2400" dirty="0"/>
              <a:t>For instance, forecasting financial risks requires analyzing dozens or hundreds of risk factors. Financial analysts use the Monte Carlo simulation to produce the probability of every possible outcome. </a:t>
            </a:r>
          </a:p>
          <a:p>
            <a:endParaRPr lang="en-US" dirty="0"/>
          </a:p>
        </p:txBody>
      </p:sp>
    </p:spTree>
    <p:extLst>
      <p:ext uri="{BB962C8B-B14F-4D97-AF65-F5344CB8AC3E}">
        <p14:creationId xmlns:p14="http://schemas.microsoft.com/office/powerpoint/2010/main" val="17983553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altLang="en-US" b="1" dirty="0">
                <a:solidFill>
                  <a:schemeClr val="accent2"/>
                </a:solidFill>
              </a:rPr>
              <a:t>History of Monte Carlo Simulations?</a:t>
            </a:r>
            <a:endParaRPr lang="en-US"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6" name="TextBox 5"/>
          <p:cNvSpPr txBox="1"/>
          <p:nvPr/>
        </p:nvSpPr>
        <p:spPr>
          <a:xfrm>
            <a:off x="775855" y="1260303"/>
            <a:ext cx="10619731"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John von Neumann and Stanislaw </a:t>
            </a:r>
            <a:r>
              <a:rPr lang="en-US" sz="2400" dirty="0" err="1"/>
              <a:t>Ulam</a:t>
            </a:r>
            <a:r>
              <a:rPr lang="en-US" sz="2400" dirty="0"/>
              <a:t> invented the Monte Carlo simulation, or the Monte Carlo method, in the 1940s. </a:t>
            </a:r>
          </a:p>
          <a:p>
            <a:pPr marL="342900" indent="-342900" algn="just">
              <a:buFont typeface="Arial" panose="020B0604020202020204" pitchFamily="34" charset="0"/>
              <a:buChar char="•"/>
            </a:pPr>
            <a:r>
              <a:rPr lang="en-US" sz="2400" dirty="0"/>
              <a:t>They named it after the famous gambling location in Monaco because the method shares the same random characteristic as a roulette game.</a:t>
            </a:r>
            <a:endParaRPr lang="en-US" dirty="0"/>
          </a:p>
        </p:txBody>
      </p:sp>
    </p:spTree>
    <p:extLst>
      <p:ext uri="{BB962C8B-B14F-4D97-AF65-F5344CB8AC3E}">
        <p14:creationId xmlns:p14="http://schemas.microsoft.com/office/powerpoint/2010/main" val="11965829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altLang="en-US" b="1" dirty="0">
                <a:solidFill>
                  <a:schemeClr val="accent2"/>
                </a:solidFill>
              </a:rPr>
              <a:t>What are the Monte Carlo simulation use cases?</a:t>
            </a:r>
            <a:endParaRPr lang="en-US"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3" name="Rectangle 2"/>
          <p:cNvSpPr/>
          <p:nvPr/>
        </p:nvSpPr>
        <p:spPr>
          <a:xfrm>
            <a:off x="502551" y="1260303"/>
            <a:ext cx="10653299" cy="4708981"/>
          </a:xfrm>
          <a:prstGeom prst="rect">
            <a:avLst/>
          </a:prstGeom>
        </p:spPr>
        <p:txBody>
          <a:bodyPr wrap="square">
            <a:spAutoFit/>
          </a:bodyPr>
          <a:lstStyle/>
          <a:p>
            <a:pPr marL="342900" indent="-342900" algn="just">
              <a:buFont typeface="Arial" panose="020B0604020202020204" pitchFamily="34" charset="0"/>
              <a:buChar char="•"/>
            </a:pPr>
            <a:r>
              <a:rPr lang="en-US" sz="2000" dirty="0"/>
              <a:t>Companies use Monte Carlo methods to assess risks and make accurate long-term predictions. The following are some examples of use cases.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Business</a:t>
            </a:r>
          </a:p>
          <a:p>
            <a:pPr marL="342900" indent="-342900" algn="just">
              <a:buFont typeface="Arial" panose="020B0604020202020204" pitchFamily="34" charset="0"/>
              <a:buChar char="•"/>
            </a:pPr>
            <a:r>
              <a:rPr lang="en-US" sz="2000" dirty="0"/>
              <a:t>Business leaders use Monte Carlo methods to project realistic scenarios when making decisions. For example, a marketer needs to decide whether it's feasible to increase the advertising budget for an online yoga course. They could use the Monte Carlo mathematical model on uncertain factors or variables such as the following:</a:t>
            </a:r>
          </a:p>
          <a:p>
            <a:pPr marL="342900" indent="-342900" algn="just">
              <a:buFont typeface="Arial" panose="020B0604020202020204" pitchFamily="34" charset="0"/>
              <a:buChar char="•"/>
            </a:pPr>
            <a:r>
              <a:rPr lang="en-US" sz="2000" dirty="0"/>
              <a:t>Subscription fee</a:t>
            </a:r>
          </a:p>
          <a:p>
            <a:pPr marL="342900" indent="-342900" algn="just">
              <a:buFont typeface="Arial" panose="020B0604020202020204" pitchFamily="34" charset="0"/>
              <a:buChar char="•"/>
            </a:pPr>
            <a:r>
              <a:rPr lang="en-US" sz="2000" dirty="0"/>
              <a:t>Advertising cost</a:t>
            </a:r>
          </a:p>
          <a:p>
            <a:pPr marL="342900" indent="-342900" algn="just">
              <a:buFont typeface="Arial" panose="020B0604020202020204" pitchFamily="34" charset="0"/>
              <a:buChar char="•"/>
            </a:pPr>
            <a:r>
              <a:rPr lang="en-US" sz="2000" dirty="0"/>
              <a:t>Sign-up rate </a:t>
            </a:r>
          </a:p>
          <a:p>
            <a:pPr marL="342900" indent="-342900" algn="just">
              <a:buFont typeface="Arial" panose="020B0604020202020204" pitchFamily="34" charset="0"/>
              <a:buChar char="•"/>
            </a:pPr>
            <a:r>
              <a:rPr lang="en-US" sz="2000" dirty="0"/>
              <a:t>Retention </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simulation would then predict the impact of changes on these factors to indicate whether the decision is profitable. </a:t>
            </a:r>
          </a:p>
        </p:txBody>
      </p:sp>
    </p:spTree>
    <p:extLst>
      <p:ext uri="{BB962C8B-B14F-4D97-AF65-F5344CB8AC3E}">
        <p14:creationId xmlns:p14="http://schemas.microsoft.com/office/powerpoint/2010/main" val="2704213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9833028" cy="640080"/>
          </a:xfrm>
        </p:spPr>
        <p:txBody>
          <a:bodyPr>
            <a:noAutofit/>
          </a:bodyPr>
          <a:lstStyle/>
          <a:p>
            <a:r>
              <a:rPr lang="en-US" altLang="en-US" b="1" dirty="0">
                <a:solidFill>
                  <a:schemeClr val="accent2"/>
                </a:solidFill>
              </a:rPr>
              <a:t>What are the Monte Carlo simulation use cases?</a:t>
            </a:r>
            <a:endParaRPr lang="en-US" b="1" dirty="0">
              <a:latin typeface="Segoe UI Light" panose="020B0502040204020203" pitchFamily="34" charset="0"/>
              <a:cs typeface="Segoe UI Light" panose="020B0502040204020203" pitchFamily="34" charset="0"/>
            </a:endParaRPr>
          </a:p>
        </p:txBody>
      </p:sp>
      <p:sp>
        <p:nvSpPr>
          <p:cNvPr id="38" name="Content Placeholder 17"/>
          <p:cNvSpPr txBox="1">
            <a:spLocks/>
          </p:cNvSpPr>
          <p:nvPr/>
        </p:nvSpPr>
        <p:spPr>
          <a:xfrm>
            <a:off x="502551" y="1260303"/>
            <a:ext cx="6856716"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IN" sz="1600" dirty="0"/>
          </a:p>
        </p:txBody>
      </p:sp>
      <p:sp>
        <p:nvSpPr>
          <p:cNvPr id="2" name="Rectangle 1"/>
          <p:cNvSpPr/>
          <p:nvPr/>
        </p:nvSpPr>
        <p:spPr>
          <a:xfrm>
            <a:off x="521207" y="1260303"/>
            <a:ext cx="11325652" cy="5016758"/>
          </a:xfrm>
          <a:prstGeom prst="rect">
            <a:avLst/>
          </a:prstGeom>
        </p:spPr>
        <p:txBody>
          <a:bodyPr wrap="square">
            <a:spAutoFit/>
          </a:bodyPr>
          <a:lstStyle/>
          <a:p>
            <a:pPr algn="just"/>
            <a:r>
              <a:rPr lang="en-US" sz="2000" b="1" dirty="0"/>
              <a:t>Finance</a:t>
            </a:r>
          </a:p>
          <a:p>
            <a:pPr algn="just"/>
            <a:r>
              <a:rPr lang="en-US" sz="2000" dirty="0"/>
              <a:t>Financial analysts often make long-term forecasts on stock prices and then advise their clients of appropriate strategies. While doing so, they must consider market factors that could cause drastic changes to the investment value. As a result, they use the Monte Carlo simulation to predict probable outcomes to support their strategies.</a:t>
            </a:r>
          </a:p>
          <a:p>
            <a:pPr algn="just"/>
            <a:endParaRPr lang="en-US" sz="2000" dirty="0"/>
          </a:p>
          <a:p>
            <a:pPr algn="just"/>
            <a:r>
              <a:rPr lang="en-US" sz="2000" b="1" dirty="0"/>
              <a:t>Online gaming</a:t>
            </a:r>
          </a:p>
          <a:p>
            <a:pPr algn="just"/>
            <a:r>
              <a:rPr lang="en-US" sz="2000" dirty="0"/>
              <a:t>Strict regulations govern the online gaming and betting industry. Customers expect gaming software to be fair and mimic the characteristics of its physical counterpart. Therefore, game programmers use the Monte Carlo method to simulate results and ensure a fair-play experience.</a:t>
            </a:r>
          </a:p>
          <a:p>
            <a:pPr algn="just"/>
            <a:endParaRPr lang="en-US" sz="2000" dirty="0"/>
          </a:p>
          <a:p>
            <a:pPr algn="just"/>
            <a:r>
              <a:rPr lang="en-US" sz="2000" b="1" dirty="0"/>
              <a:t>Engineering</a:t>
            </a:r>
          </a:p>
          <a:p>
            <a:pPr algn="just"/>
            <a:r>
              <a:rPr lang="en-US" sz="2000" dirty="0"/>
              <a:t>Engineers must ensure the reliability and robustness of every product and system they create before making it available to the public. They use Monte Carlo methods to simulate a product’s probable failure rate based on existing variables. For example, mechanical engineers use the Monte Carlo simulation to estimate the durability of an engine when it operates in various conditions.</a:t>
            </a:r>
          </a:p>
        </p:txBody>
      </p:sp>
    </p:spTree>
    <p:extLst>
      <p:ext uri="{BB962C8B-B14F-4D97-AF65-F5344CB8AC3E}">
        <p14:creationId xmlns:p14="http://schemas.microsoft.com/office/powerpoint/2010/main" val="26702280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purl.org/dc/terms/"/>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elements/1.1/"/>
    <ds:schemaRef ds:uri="http://schemas.openxmlformats.org/package/2006/metadata/core-properties"/>
    <ds:schemaRef ds:uri="16c05727-aa75-4e4a-9b5f-8a80a1165891"/>
    <ds:schemaRef ds:uri="71af3243-3dd4-4a8d-8c0d-dd76da1f02a5"/>
    <ds:schemaRef ds:uri="http://purl.org/dc/dcmitype/"/>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2539</Words>
  <Application>Microsoft Office PowerPoint</Application>
  <PresentationFormat>Widescreen</PresentationFormat>
  <Paragraphs>261</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WelcomeDoc</vt:lpstr>
      <vt:lpstr>Bayesian Computing</vt:lpstr>
      <vt:lpstr>Unit 3: Markov Chain Monte Carlo Methods </vt:lpstr>
      <vt:lpstr>What is Simulation?</vt:lpstr>
      <vt:lpstr>What is Monte Carlo Simulation?</vt:lpstr>
      <vt:lpstr>Why Monte Carlo Simulations?</vt:lpstr>
      <vt:lpstr>Benefits of Monte Carlo Simulations?</vt:lpstr>
      <vt:lpstr>History of Monte Carlo Simulations?</vt:lpstr>
      <vt:lpstr>What are the Monte Carlo simulation use cases?</vt:lpstr>
      <vt:lpstr>What are the Monte Carlo simulation use cases?</vt:lpstr>
      <vt:lpstr>A Business Planning Example using Monte-Carlo Simulation?</vt:lpstr>
      <vt:lpstr>A Business Planning Example using Monte-Carlo Simulation?</vt:lpstr>
      <vt:lpstr>A Business Planning Example using Monte-Carlo Simulation?</vt:lpstr>
      <vt:lpstr>A Business Planning Example using Monte-Carlo Simulation?</vt:lpstr>
      <vt:lpstr>A Business Planning Example using Monte-Carlo Simulation?</vt:lpstr>
      <vt:lpstr>How does the Monte-Carlo Simulation work?</vt:lpstr>
      <vt:lpstr>The Monte Carlo simulation compared to machine learning?</vt:lpstr>
      <vt:lpstr>What are the components of a Monte Carlo simulation?</vt:lpstr>
      <vt:lpstr>What are probability distributions in the Monte Carlo simulation?</vt:lpstr>
      <vt:lpstr>What are probability distributions in the Monte Carlo simulation?</vt:lpstr>
      <vt:lpstr>What are the steps in performing the Monte Carlo simulation?</vt:lpstr>
      <vt:lpstr>What are the challenges of the Monte Carlo simulation?</vt:lpstr>
      <vt:lpstr>Monte Carlo simulation</vt:lpstr>
      <vt:lpstr>What Is a Markov Chain?</vt:lpstr>
      <vt:lpstr>What Is a Markov Chain?</vt:lpstr>
      <vt:lpstr>Monte Carlo simulation</vt:lpstr>
      <vt:lpstr>Bayesian Analysis : Prior and Posterior Distribution</vt:lpstr>
      <vt:lpstr>Bayesian Analysis : Prior and Posterior Distribution</vt:lpstr>
      <vt:lpstr>Bayesian Analysis : Prior and Posterior Distribution</vt:lpstr>
      <vt:lpstr>Bayesian Analysis : Prior and Posterior Distribution</vt:lpstr>
      <vt:lpstr>Bayesian Analysis : Prior and Posterior Distribution</vt:lpstr>
      <vt:lpstr>Bayesian Analysis : Prior and Posterior Distribution</vt:lpstr>
      <vt:lpstr>Bayesian Analysis : Computing Integrals</vt:lpstr>
      <vt:lpstr>Bayesian Analysis : Computing Integrals</vt:lpstr>
      <vt:lpstr>Bayesian Analysis : Computing Integrals</vt:lpstr>
      <vt:lpstr> Monte Carlo Method for Computing Integrals</vt:lpstr>
      <vt:lpstr>Discrete Markov Chains</vt:lpstr>
      <vt:lpstr>Discrete Markov Chains</vt:lpstr>
      <vt:lpstr>Discrete Markov Chains</vt:lpstr>
      <vt:lpstr>Discrete Markov Chains Properties</vt:lpstr>
      <vt:lpstr>Markov Chain Monte Carlo Methods</vt:lpstr>
      <vt:lpstr>Metropolis-Hasting Algorithms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Algorithm</dc:title>
  <dc:creator/>
  <cp:keywords/>
  <cp:lastModifiedBy/>
  <cp:revision>58</cp:revision>
  <dcterms:created xsi:type="dcterms:W3CDTF">2022-03-03T10:10:02Z</dcterms:created>
  <dcterms:modified xsi:type="dcterms:W3CDTF">2024-09-20T13:00:21Z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