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79"/>
  </p:notesMasterIdLst>
  <p:handoutMasterIdLst>
    <p:handoutMasterId r:id="rId80"/>
  </p:handoutMasterIdLst>
  <p:sldIdLst>
    <p:sldId id="378" r:id="rId2"/>
    <p:sldId id="379" r:id="rId3"/>
    <p:sldId id="380" r:id="rId4"/>
    <p:sldId id="381" r:id="rId5"/>
    <p:sldId id="382" r:id="rId6"/>
    <p:sldId id="383" r:id="rId7"/>
    <p:sldId id="384" r:id="rId8"/>
    <p:sldId id="385" r:id="rId9"/>
    <p:sldId id="425" r:id="rId10"/>
    <p:sldId id="387" r:id="rId11"/>
    <p:sldId id="388" r:id="rId12"/>
    <p:sldId id="389" r:id="rId13"/>
    <p:sldId id="390" r:id="rId14"/>
    <p:sldId id="391" r:id="rId15"/>
    <p:sldId id="392" r:id="rId16"/>
    <p:sldId id="393" r:id="rId17"/>
    <p:sldId id="394" r:id="rId18"/>
    <p:sldId id="395" r:id="rId19"/>
    <p:sldId id="396" r:id="rId20"/>
    <p:sldId id="397" r:id="rId21"/>
    <p:sldId id="398" r:id="rId22"/>
    <p:sldId id="399" r:id="rId23"/>
    <p:sldId id="426"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9" r:id="rId37"/>
    <p:sldId id="420" r:id="rId38"/>
    <p:sldId id="421" r:id="rId39"/>
    <p:sldId id="422" r:id="rId40"/>
    <p:sldId id="423" r:id="rId41"/>
    <p:sldId id="424" r:id="rId42"/>
    <p:sldId id="427" r:id="rId43"/>
    <p:sldId id="428" r:id="rId44"/>
    <p:sldId id="429" r:id="rId45"/>
    <p:sldId id="440" r:id="rId46"/>
    <p:sldId id="430" r:id="rId47"/>
    <p:sldId id="431" r:id="rId48"/>
    <p:sldId id="432" r:id="rId49"/>
    <p:sldId id="433" r:id="rId50"/>
    <p:sldId id="434" r:id="rId51"/>
    <p:sldId id="435"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9" r:id="rId70"/>
    <p:sldId id="460" r:id="rId71"/>
    <p:sldId id="461" r:id="rId72"/>
    <p:sldId id="462" r:id="rId73"/>
    <p:sldId id="463" r:id="rId74"/>
    <p:sldId id="464" r:id="rId75"/>
    <p:sldId id="465" r:id="rId76"/>
    <p:sldId id="466" r:id="rId77"/>
    <p:sldId id="467" r:id="rId7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620"/>
    <p:restoredTop sz="94660"/>
  </p:normalViewPr>
  <p:slideViewPr>
    <p:cSldViewPr>
      <p:cViewPr>
        <p:scale>
          <a:sx n="60" d="100"/>
          <a:sy n="60" d="100"/>
        </p:scale>
        <p:origin x="-222" y="12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42.wmf"/><Relationship Id="rId1" Type="http://schemas.openxmlformats.org/officeDocument/2006/relationships/image" Target="../media/image43.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45.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24985E-2242-40D3-955A-E0FA7B551483}" type="datetimeFigureOut">
              <a:rPr lang="en-US" smtClean="0"/>
              <a:t>10/2/2012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68BBCE-9C84-4EEE-BB6F-31E1A4B0DCF8}"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66AF1BE2-7164-42AC-9104-14EA91252591}" type="datetimeFigureOut">
              <a:rPr lang="en-US"/>
              <a:pPr>
                <a:defRPr/>
              </a:pPr>
              <a:t>10/2/2012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67971CBD-3338-4516-8996-5E4546CCEAB2}" type="slidenum">
              <a:rPr lang="en-US"/>
              <a:pPr>
                <a:defRPr/>
              </a:pPr>
              <a:t>‹#›</a:t>
            </a:fld>
            <a:endParaRPr lang="en-US"/>
          </a:p>
        </p:txBody>
      </p:sp>
    </p:spTree>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088" y="69850"/>
            <a:ext cx="9013825" cy="6691313"/>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3500" y="1449388"/>
            <a:ext cx="9020175" cy="15271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3500" y="1397000"/>
            <a:ext cx="9020175" cy="12065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0" name="Rectangle 9"/>
          <p:cNvSpPr/>
          <p:nvPr/>
        </p:nvSpPr>
        <p:spPr>
          <a:xfrm>
            <a:off x="63500" y="2976563"/>
            <a:ext cx="9020175" cy="1111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lang="en-US" smtClean="0"/>
              <a:t>Click to edit Master title style</a:t>
            </a:r>
            <a:endParaRPr lang="en-US"/>
          </a:p>
        </p:txBody>
      </p:sp>
      <p:sp>
        <p:nvSpPr>
          <p:cNvPr id="11" name="Date Placeholder 27"/>
          <p:cNvSpPr>
            <a:spLocks noGrp="1"/>
          </p:cNvSpPr>
          <p:nvPr>
            <p:ph type="dt" sz="half" idx="10"/>
          </p:nvPr>
        </p:nvSpPr>
        <p:spPr/>
        <p:txBody>
          <a:bodyPr/>
          <a:lstStyle>
            <a:lvl1pPr>
              <a:defRPr/>
            </a:lvl1pPr>
          </a:lstStyle>
          <a:p>
            <a:pPr>
              <a:defRPr/>
            </a:pPr>
            <a:fld id="{A897BACA-5FE3-4832-9100-88AF5C1D1BEC}" type="datetime3">
              <a:rPr lang="en-US" smtClean="0"/>
              <a:t>2 October 2012</a:t>
            </a:fld>
            <a:endParaRPr lang="en-US"/>
          </a:p>
        </p:txBody>
      </p:sp>
      <p:sp>
        <p:nvSpPr>
          <p:cNvPr id="12" name="Footer Placeholder 16"/>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13" name="Slide Number Placeholder 28"/>
          <p:cNvSpPr>
            <a:spLocks noGrp="1"/>
          </p:cNvSpPr>
          <p:nvPr>
            <p:ph type="sldNum" sz="quarter" idx="12"/>
          </p:nvPr>
        </p:nvSpPr>
        <p:spPr/>
        <p:txBody>
          <a:bodyPr/>
          <a:lstStyle>
            <a:lvl1pPr>
              <a:defRPr sz="1400" smtClean="0">
                <a:solidFill>
                  <a:srgbClr val="FFFFFF"/>
                </a:solidFill>
              </a:defRPr>
            </a:lvl1pPr>
          </a:lstStyle>
          <a:p>
            <a:pPr>
              <a:defRPr/>
            </a:pPr>
            <a:fld id="{6DE2FCEC-A0A3-4FF4-92B4-9F7E74C079C1}"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FDD5DA12-A994-4360-AA87-D2853CF5B605}" type="datetime3">
              <a:rPr lang="en-US" smtClean="0"/>
              <a:t>2 October 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6" name="Slide Number Placeholder 22"/>
          <p:cNvSpPr>
            <a:spLocks noGrp="1"/>
          </p:cNvSpPr>
          <p:nvPr>
            <p:ph type="sldNum" sz="quarter" idx="12"/>
          </p:nvPr>
        </p:nvSpPr>
        <p:spPr/>
        <p:txBody>
          <a:bodyPr/>
          <a:lstStyle>
            <a:lvl1pPr>
              <a:defRPr/>
            </a:lvl1pPr>
          </a:lstStyle>
          <a:p>
            <a:pPr>
              <a:defRPr/>
            </a:pPr>
            <a:fld id="{B3A94C2E-ACA3-45E9-BFB3-93865EE60F7D}"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0D3C4826-B31C-4336-B03E-F03BF62D7306}" type="datetime3">
              <a:rPr lang="en-US" smtClean="0"/>
              <a:t>2 October 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6" name="Slide Number Placeholder 22"/>
          <p:cNvSpPr>
            <a:spLocks noGrp="1"/>
          </p:cNvSpPr>
          <p:nvPr>
            <p:ph type="sldNum" sz="quarter" idx="12"/>
          </p:nvPr>
        </p:nvSpPr>
        <p:spPr/>
        <p:txBody>
          <a:bodyPr/>
          <a:lstStyle>
            <a:lvl1pPr>
              <a:defRPr/>
            </a:lvl1pPr>
          </a:lstStyle>
          <a:p>
            <a:pPr>
              <a:defRPr/>
            </a:pPr>
            <a:fld id="{2DC44C14-EA1F-4EFD-8013-89764AED0BB3}"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914400" y="1447800"/>
            <a:ext cx="777240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13"/>
          <p:cNvSpPr>
            <a:spLocks noGrp="1"/>
          </p:cNvSpPr>
          <p:nvPr>
            <p:ph type="dt" sz="half" idx="10"/>
          </p:nvPr>
        </p:nvSpPr>
        <p:spPr/>
        <p:txBody>
          <a:bodyPr/>
          <a:lstStyle>
            <a:lvl1pPr>
              <a:defRPr/>
            </a:lvl1pPr>
          </a:lstStyle>
          <a:p>
            <a:pPr>
              <a:defRPr/>
            </a:pPr>
            <a:fld id="{9CB0BAAE-DBE2-4B8E-B20B-CDEB385A536E}" type="datetime3">
              <a:rPr lang="en-US" smtClean="0"/>
              <a:t>2 October 2012</a:t>
            </a:fld>
            <a:endParaRPr lang="en-US"/>
          </a:p>
        </p:txBody>
      </p:sp>
      <p:sp>
        <p:nvSpPr>
          <p:cNvPr id="5"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6" name="Slide Number Placeholder 22"/>
          <p:cNvSpPr>
            <a:spLocks noGrp="1"/>
          </p:cNvSpPr>
          <p:nvPr>
            <p:ph type="sldNum" sz="quarter" idx="12"/>
          </p:nvPr>
        </p:nvSpPr>
        <p:spPr/>
        <p:txBody>
          <a:bodyPr/>
          <a:lstStyle>
            <a:lvl1pPr>
              <a:defRPr/>
            </a:lvl1pPr>
          </a:lstStyle>
          <a:p>
            <a:pPr>
              <a:defRPr/>
            </a:pPr>
            <a:fld id="{B55AFB5D-0062-414A-A2B8-5F6EDBCE5A4E}"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5" name="Rounded Rectangle 4"/>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flipV="1">
            <a:off x="69850" y="2376488"/>
            <a:ext cx="901382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9850" y="2341563"/>
            <a:ext cx="901382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8" name="Rectangle 7"/>
          <p:cNvSpPr/>
          <p:nvPr/>
        </p:nvSpPr>
        <p:spPr>
          <a:xfrm>
            <a:off x="68263" y="2468563"/>
            <a:ext cx="9015412" cy="4603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722313" y="952500"/>
            <a:ext cx="7772400" cy="1362075"/>
          </a:xfrm>
        </p:spPr>
        <p:txBody>
          <a:bodyPr/>
          <a:lstStyle>
            <a:lvl1pPr algn="l">
              <a:buNone/>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722313" y="2547938"/>
            <a:ext cx="7772400" cy="1338262"/>
          </a:xfrm>
        </p:spPr>
        <p:txBody>
          <a:bodyPr/>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9" name="Date Placeholder 3"/>
          <p:cNvSpPr>
            <a:spLocks noGrp="1"/>
          </p:cNvSpPr>
          <p:nvPr>
            <p:ph type="dt" sz="half" idx="10"/>
          </p:nvPr>
        </p:nvSpPr>
        <p:spPr/>
        <p:txBody>
          <a:bodyPr/>
          <a:lstStyle>
            <a:lvl1pPr>
              <a:defRPr/>
            </a:lvl1pPr>
          </a:lstStyle>
          <a:p>
            <a:pPr>
              <a:defRPr/>
            </a:pPr>
            <a:fld id="{15F3783A-41E6-4A8E-B5C8-329F82D69A81}" type="datetime3">
              <a:rPr lang="en-US" smtClean="0"/>
              <a:t>2 October 2012</a:t>
            </a:fld>
            <a:endParaRPr lang="en-US"/>
          </a:p>
        </p:txBody>
      </p:sp>
      <p:sp>
        <p:nvSpPr>
          <p:cNvPr id="10" name="Footer Placeholder 4"/>
          <p:cNvSpPr>
            <a:spLocks noGrp="1"/>
          </p:cNvSpPr>
          <p:nvPr>
            <p:ph type="ftr" sz="quarter" idx="11"/>
          </p:nvPr>
        </p:nvSpPr>
        <p:spPr>
          <a:xfrm>
            <a:off x="800100" y="6172200"/>
            <a:ext cx="4000500" cy="457200"/>
          </a:xfrm>
        </p:spPr>
        <p:txBody>
          <a:bodyPr/>
          <a:lstStyle>
            <a:lvl1pPr>
              <a:defRPr/>
            </a:lvl1pPr>
          </a:lstStyle>
          <a:p>
            <a:pPr>
              <a:defRPr/>
            </a:pPr>
            <a:r>
              <a:rPr lang="en-US" smtClean="0"/>
              <a:t>ALGORITHMS AND COMPLEXITY</a:t>
            </a:r>
            <a:endParaRPr lang="en-US"/>
          </a:p>
        </p:txBody>
      </p:sp>
      <p:sp>
        <p:nvSpPr>
          <p:cNvPr id="11" name="Slide Number Placeholder 5"/>
          <p:cNvSpPr>
            <a:spLocks noGrp="1"/>
          </p:cNvSpPr>
          <p:nvPr>
            <p:ph type="sldNum" sz="quarter" idx="12"/>
          </p:nvPr>
        </p:nvSpPr>
        <p:spPr>
          <a:xfrm>
            <a:off x="146050" y="6208713"/>
            <a:ext cx="457200" cy="457200"/>
          </a:xfrm>
        </p:spPr>
        <p:txBody>
          <a:bodyPr/>
          <a:lstStyle>
            <a:lvl1pPr>
              <a:defRPr/>
            </a:lvl1pPr>
          </a:lstStyle>
          <a:p>
            <a:pPr>
              <a:defRPr/>
            </a:pPr>
            <a:fld id="{44F7D6CD-7043-4CEB-A192-C2A0CA3437EF}"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
          </p:nvPr>
        </p:nvSpPr>
        <p:spPr>
          <a:xfrm>
            <a:off x="91440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2"/>
          </p:nvPr>
        </p:nvSpPr>
        <p:spPr>
          <a:xfrm>
            <a:off x="4933950" y="1447800"/>
            <a:ext cx="3749040" cy="4572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13"/>
          <p:cNvSpPr>
            <a:spLocks noGrp="1"/>
          </p:cNvSpPr>
          <p:nvPr>
            <p:ph type="dt" sz="half" idx="10"/>
          </p:nvPr>
        </p:nvSpPr>
        <p:spPr/>
        <p:txBody>
          <a:bodyPr/>
          <a:lstStyle>
            <a:lvl1pPr>
              <a:defRPr/>
            </a:lvl1pPr>
          </a:lstStyle>
          <a:p>
            <a:pPr>
              <a:defRPr/>
            </a:pPr>
            <a:fld id="{0F59E32C-B680-44A0-B62C-4CA863DA1F13}" type="datetime3">
              <a:rPr lang="en-US" smtClean="0"/>
              <a:t>2 October 2012</a:t>
            </a:fld>
            <a:endParaRPr lang="en-US"/>
          </a:p>
        </p:txBody>
      </p:sp>
      <p:sp>
        <p:nvSpPr>
          <p:cNvPr id="6"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7" name="Slide Number Placeholder 22"/>
          <p:cNvSpPr>
            <a:spLocks noGrp="1"/>
          </p:cNvSpPr>
          <p:nvPr>
            <p:ph type="sldNum" sz="quarter" idx="12"/>
          </p:nvPr>
        </p:nvSpPr>
        <p:spPr/>
        <p:txBody>
          <a:bodyPr/>
          <a:lstStyle>
            <a:lvl1pPr>
              <a:defRPr/>
            </a:lvl1pPr>
          </a:lstStyle>
          <a:p>
            <a:pPr>
              <a:defRPr/>
            </a:pPr>
            <a:fld id="{7112DFA1-E708-4482-BF90-01D1C417AE6E}"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anchor="b">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11" name="Content Placeholder 10"/>
          <p:cNvSpPr>
            <a:spLocks noGrp="1"/>
          </p:cNvSpPr>
          <p:nvPr>
            <p:ph sz="half" idx="2"/>
          </p:nvPr>
        </p:nvSpPr>
        <p:spPr>
          <a:xfrm>
            <a:off x="9144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Content Placeholder 12"/>
          <p:cNvSpPr>
            <a:spLocks noGrp="1"/>
          </p:cNvSpPr>
          <p:nvPr>
            <p:ph sz="half" idx="4"/>
          </p:nvPr>
        </p:nvSpPr>
        <p:spPr>
          <a:xfrm>
            <a:off x="4953000" y="2247900"/>
            <a:ext cx="3733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13"/>
          <p:cNvSpPr>
            <a:spLocks noGrp="1"/>
          </p:cNvSpPr>
          <p:nvPr>
            <p:ph type="dt" sz="half" idx="10"/>
          </p:nvPr>
        </p:nvSpPr>
        <p:spPr/>
        <p:txBody>
          <a:bodyPr/>
          <a:lstStyle>
            <a:lvl1pPr>
              <a:defRPr/>
            </a:lvl1pPr>
          </a:lstStyle>
          <a:p>
            <a:pPr>
              <a:defRPr/>
            </a:pPr>
            <a:fld id="{5D2886B1-58BD-41BD-B802-CD1F3E939CBA}" type="datetime3">
              <a:rPr lang="en-US" smtClean="0"/>
              <a:t>2 October 2012</a:t>
            </a:fld>
            <a:endParaRPr lang="en-US"/>
          </a:p>
        </p:txBody>
      </p:sp>
      <p:sp>
        <p:nvSpPr>
          <p:cNvPr id="8"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9" name="Slide Number Placeholder 22"/>
          <p:cNvSpPr>
            <a:spLocks noGrp="1"/>
          </p:cNvSpPr>
          <p:nvPr>
            <p:ph type="sldNum" sz="quarter" idx="12"/>
          </p:nvPr>
        </p:nvSpPr>
        <p:spPr/>
        <p:txBody>
          <a:bodyPr/>
          <a:lstStyle>
            <a:lvl1pPr>
              <a:defRPr/>
            </a:lvl1pPr>
          </a:lstStyle>
          <a:p>
            <a:pPr>
              <a:defRPr/>
            </a:pPr>
            <a:fld id="{1C7EA350-2E47-4014-9959-9196E820FBB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13"/>
          <p:cNvSpPr>
            <a:spLocks noGrp="1"/>
          </p:cNvSpPr>
          <p:nvPr>
            <p:ph type="dt" sz="half" idx="10"/>
          </p:nvPr>
        </p:nvSpPr>
        <p:spPr/>
        <p:txBody>
          <a:bodyPr/>
          <a:lstStyle>
            <a:lvl1pPr>
              <a:defRPr/>
            </a:lvl1pPr>
          </a:lstStyle>
          <a:p>
            <a:pPr>
              <a:defRPr/>
            </a:pPr>
            <a:fld id="{203D70BB-AB54-4BC5-A8A3-B02696C6E317}" type="datetime3">
              <a:rPr lang="en-US" smtClean="0"/>
              <a:t>2 October 2012</a:t>
            </a:fld>
            <a:endParaRPr lang="en-US"/>
          </a:p>
        </p:txBody>
      </p:sp>
      <p:sp>
        <p:nvSpPr>
          <p:cNvPr id="4"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5" name="Slide Number Placeholder 22"/>
          <p:cNvSpPr>
            <a:spLocks noGrp="1"/>
          </p:cNvSpPr>
          <p:nvPr>
            <p:ph type="sldNum" sz="quarter" idx="12"/>
          </p:nvPr>
        </p:nvSpPr>
        <p:spPr/>
        <p:txBody>
          <a:bodyPr/>
          <a:lstStyle>
            <a:lvl1pPr>
              <a:defRPr/>
            </a:lvl1pPr>
          </a:lstStyle>
          <a:p>
            <a:pPr>
              <a:defRPr/>
            </a:pPr>
            <a:fld id="{17970BA7-F599-410D-9628-18CB08BE57FC}"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p:cNvSpPr>
            <a:spLocks noGrp="1"/>
          </p:cNvSpPr>
          <p:nvPr>
            <p:ph type="dt" sz="half" idx="10"/>
          </p:nvPr>
        </p:nvSpPr>
        <p:spPr/>
        <p:txBody>
          <a:bodyPr/>
          <a:lstStyle>
            <a:lvl1pPr>
              <a:defRPr/>
            </a:lvl1pPr>
          </a:lstStyle>
          <a:p>
            <a:pPr>
              <a:defRPr/>
            </a:pPr>
            <a:fld id="{8ABD23BC-A51F-4636-8ADD-ABAB46DAA1E7}" type="datetime3">
              <a:rPr lang="en-US" smtClean="0"/>
              <a:t>2 October 2012</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4" name="Slide Number Placeholder 22"/>
          <p:cNvSpPr>
            <a:spLocks noGrp="1"/>
          </p:cNvSpPr>
          <p:nvPr>
            <p:ph type="sldNum" sz="quarter" idx="12"/>
          </p:nvPr>
        </p:nvSpPr>
        <p:spPr/>
        <p:txBody>
          <a:bodyPr/>
          <a:lstStyle>
            <a:lvl1pPr>
              <a:defRPr/>
            </a:lvl1pPr>
          </a:lstStyle>
          <a:p>
            <a:pPr>
              <a:defRPr/>
            </a:pPr>
            <a:fld id="{A3D0EFCE-8473-4EE4-8CEE-6CDC859F6290}"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useBgFill="1">
        <p:nvSpPr>
          <p:cNvPr id="6" name="Rounded Rectangle 5"/>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273050"/>
            <a:ext cx="7772400" cy="1143000"/>
          </a:xfrm>
        </p:spPr>
        <p:txBody>
          <a:bodyPr/>
          <a:lstStyle>
            <a:lvl1pPr algn="l">
              <a:buNone/>
              <a:defRPr sz="4000" b="0"/>
            </a:lvl1pPr>
          </a:lstStyle>
          <a:p>
            <a:r>
              <a:rPr lang="en-US" smtClean="0"/>
              <a:t>Click to edit Master title style</a:t>
            </a:r>
            <a:endParaRPr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11" name="Content Placeholder 10"/>
          <p:cNvSpPr>
            <a:spLocks noGrp="1"/>
          </p:cNvSpPr>
          <p:nvPr>
            <p:ph sz="quarter" idx="1"/>
          </p:nvPr>
        </p:nvSpPr>
        <p:spPr>
          <a:xfrm>
            <a:off x="2971800" y="1600200"/>
            <a:ext cx="5715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fld id="{30E1D02F-269C-4B90-9072-EA8F7CBE6890}" type="datetime3">
              <a:rPr lang="en-US" smtClean="0"/>
              <a:t>2 October 2012</a:t>
            </a:fld>
            <a:endParaRPr lang="en-US"/>
          </a:p>
        </p:txBody>
      </p:sp>
      <p:sp>
        <p:nvSpPr>
          <p:cNvPr id="8" name="Footer Placeholder 5"/>
          <p:cNvSpPr>
            <a:spLocks noGrp="1"/>
          </p:cNvSpPr>
          <p:nvPr>
            <p:ph type="ftr" sz="quarter" idx="11"/>
          </p:nvPr>
        </p:nvSpPr>
        <p:spPr/>
        <p:txBody>
          <a:bodyPr/>
          <a:lstStyle>
            <a:lvl1pPr>
              <a:defRPr/>
            </a:lvl1pPr>
          </a:lstStyle>
          <a:p>
            <a:pPr>
              <a:defRPr/>
            </a:pPr>
            <a:r>
              <a:rPr lang="en-US" smtClean="0"/>
              <a:t>ALGORITHMS AND COMPLEXITY</a:t>
            </a:r>
            <a:endParaRPr lang="en-US"/>
          </a:p>
        </p:txBody>
      </p:sp>
      <p:sp>
        <p:nvSpPr>
          <p:cNvPr id="9" name="Slide Number Placeholder 6"/>
          <p:cNvSpPr>
            <a:spLocks noGrp="1"/>
          </p:cNvSpPr>
          <p:nvPr>
            <p:ph type="sldNum" sz="quarter" idx="12"/>
          </p:nvPr>
        </p:nvSpPr>
        <p:spPr/>
        <p:txBody>
          <a:bodyPr/>
          <a:lstStyle>
            <a:lvl1pPr>
              <a:defRPr/>
            </a:lvl1pPr>
          </a:lstStyle>
          <a:p>
            <a:pPr>
              <a:defRPr/>
            </a:pPr>
            <a:fld id="{6AEB9D82-16D7-4D6F-805C-B4002A04604F}"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p:cNvSpPr/>
          <p:nvPr/>
        </p:nvSpPr>
        <p:spPr>
          <a:xfrm flipV="1">
            <a:off x="68263" y="4683125"/>
            <a:ext cx="9007475" cy="92075"/>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6" name="Rectangle 5"/>
          <p:cNvSpPr/>
          <p:nvPr/>
        </p:nvSpPr>
        <p:spPr>
          <a:xfrm>
            <a:off x="68263" y="4649788"/>
            <a:ext cx="9007475" cy="46037"/>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7" name="Rectangle 6"/>
          <p:cNvSpPr/>
          <p:nvPr/>
        </p:nvSpPr>
        <p:spPr>
          <a:xfrm>
            <a:off x="68263" y="4773613"/>
            <a:ext cx="9007475" cy="47625"/>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lang="en-US" smtClean="0"/>
              <a:t>Click to edit Master title style</a:t>
            </a:r>
            <a:endParaRPr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a:r>
              <a:rPr lang="en-US" smtClean="0"/>
              <a:t>Click to edit Master text styles</a:t>
            </a:r>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normAutofit/>
          </a:bodyPr>
          <a:lstStyle>
            <a:lvl1pPr marL="0" indent="0">
              <a:buNone/>
              <a:defRPr sz="3200"/>
            </a:lvl1pPr>
          </a:lstStyle>
          <a:p>
            <a:pPr lvl="0"/>
            <a:r>
              <a:rPr lang="en-US" noProof="0" smtClean="0"/>
              <a:t>Click icon to add picture</a:t>
            </a:r>
            <a:endParaRPr lang="en-US" noProof="0" dirty="0"/>
          </a:p>
        </p:txBody>
      </p:sp>
      <p:sp>
        <p:nvSpPr>
          <p:cNvPr id="8" name="Date Placeholder 4"/>
          <p:cNvSpPr>
            <a:spLocks noGrp="1"/>
          </p:cNvSpPr>
          <p:nvPr>
            <p:ph type="dt" sz="half" idx="10"/>
          </p:nvPr>
        </p:nvSpPr>
        <p:spPr/>
        <p:txBody>
          <a:bodyPr/>
          <a:lstStyle>
            <a:lvl1pPr>
              <a:defRPr/>
            </a:lvl1pPr>
          </a:lstStyle>
          <a:p>
            <a:pPr>
              <a:defRPr/>
            </a:pPr>
            <a:fld id="{13BD0982-7660-410C-B7C3-CB65E7467940}" type="datetime3">
              <a:rPr lang="en-US" smtClean="0"/>
              <a:t>2 October 2012</a:t>
            </a:fld>
            <a:endParaRPr lang="en-US"/>
          </a:p>
        </p:txBody>
      </p:sp>
      <p:sp>
        <p:nvSpPr>
          <p:cNvPr id="9" name="Footer Placeholder 5"/>
          <p:cNvSpPr>
            <a:spLocks noGrp="1"/>
          </p:cNvSpPr>
          <p:nvPr>
            <p:ph type="ftr" sz="quarter" idx="11"/>
          </p:nvPr>
        </p:nvSpPr>
        <p:spPr>
          <a:xfrm>
            <a:off x="914400" y="6172200"/>
            <a:ext cx="3886200" cy="457200"/>
          </a:xfrm>
        </p:spPr>
        <p:txBody>
          <a:bodyPr/>
          <a:lstStyle>
            <a:lvl1pPr>
              <a:defRPr/>
            </a:lvl1pPr>
          </a:lstStyle>
          <a:p>
            <a:pPr>
              <a:defRPr/>
            </a:pPr>
            <a:r>
              <a:rPr lang="en-US" smtClean="0"/>
              <a:t>ALGORITHMS AND COMPLEXITY</a:t>
            </a:r>
            <a:endParaRPr lang="en-US"/>
          </a:p>
        </p:txBody>
      </p:sp>
      <p:sp>
        <p:nvSpPr>
          <p:cNvPr id="10" name="Slide Number Placeholder 6"/>
          <p:cNvSpPr>
            <a:spLocks noGrp="1"/>
          </p:cNvSpPr>
          <p:nvPr>
            <p:ph type="sldNum" sz="quarter" idx="12"/>
          </p:nvPr>
        </p:nvSpPr>
        <p:spPr>
          <a:xfrm>
            <a:off x="146050" y="6208713"/>
            <a:ext cx="457200" cy="457200"/>
          </a:xfrm>
        </p:spPr>
        <p:txBody>
          <a:bodyPr/>
          <a:lstStyle>
            <a:lvl1pPr>
              <a:defRPr/>
            </a:lvl1pPr>
          </a:lstStyle>
          <a:p>
            <a:pPr>
              <a:defRPr/>
            </a:pPr>
            <a:fld id="{2CA8F728-DC5F-452A-A414-26DA9D70C53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a:defRPr/>
            </a:pPr>
            <a:endParaRPr lang="en-US"/>
          </a:p>
        </p:txBody>
      </p:sp>
      <p:sp useBgFill="1">
        <p:nvSpPr>
          <p:cNvPr id="8" name="Rounded Rectangle 7"/>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a:defRPr/>
            </a:pPr>
            <a:endParaRPr lang="en-US"/>
          </a:p>
        </p:txBody>
      </p:sp>
      <p:sp>
        <p:nvSpPr>
          <p:cNvPr id="1028" name="Title Placeholder 21"/>
          <p:cNvSpPr>
            <a:spLocks noGrp="1"/>
          </p:cNvSpPr>
          <p:nvPr>
            <p:ph type="title"/>
          </p:nvPr>
        </p:nvSpPr>
        <p:spPr bwMode="auto">
          <a:xfrm>
            <a:off x="914400" y="2746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lvl="0"/>
            <a:r>
              <a:rPr lang="en-US" smtClean="0"/>
              <a:t>Click to edit Master title style</a:t>
            </a:r>
          </a:p>
        </p:txBody>
      </p:sp>
      <p:sp>
        <p:nvSpPr>
          <p:cNvPr id="1029" name="Text Placeholder 12"/>
          <p:cNvSpPr>
            <a:spLocks noGrp="1"/>
          </p:cNvSpPr>
          <p:nvPr>
            <p:ph type="body" idx="1"/>
          </p:nvPr>
        </p:nvSpPr>
        <p:spPr bwMode="auto">
          <a:xfrm>
            <a:off x="914400" y="1447800"/>
            <a:ext cx="7772400"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smtClean="0">
                <a:solidFill>
                  <a:schemeClr val="tx2"/>
                </a:solidFill>
              </a:defRPr>
            </a:lvl1pPr>
          </a:lstStyle>
          <a:p>
            <a:pPr>
              <a:defRPr/>
            </a:pPr>
            <a:fld id="{9AE8EC22-DB8E-4B0F-87B1-CFE0C630822B}" type="datetime3">
              <a:rPr lang="en-US" smtClean="0"/>
              <a:t>2 October 2012</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smtClean="0">
                <a:solidFill>
                  <a:schemeClr val="tx2"/>
                </a:solidFill>
              </a:defRPr>
            </a:lvl1pPr>
          </a:lstStyle>
          <a:p>
            <a:pPr>
              <a:defRPr/>
            </a:pPr>
            <a:r>
              <a:rPr lang="en-US" smtClean="0"/>
              <a:t>ALGORITHMS AND COMPLEXITY</a:t>
            </a:r>
            <a:endParaRPr lang="en-US"/>
          </a:p>
        </p:txBody>
      </p:sp>
      <p:sp>
        <p:nvSpPr>
          <p:cNvPr id="23" name="Slide Number Placeholder 22"/>
          <p:cNvSpPr>
            <a:spLocks noGrp="1"/>
          </p:cNvSpPr>
          <p:nvPr>
            <p:ph type="sldNum" sz="quarter" idx="4"/>
          </p:nvPr>
        </p:nvSpPr>
        <p:spPr>
          <a:xfrm>
            <a:off x="146050"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smtClean="0">
                <a:solidFill>
                  <a:srgbClr val="FFFFFF"/>
                </a:solidFill>
                <a:latin typeface="+mj-lt"/>
                <a:ea typeface="+mj-ea"/>
                <a:cs typeface="+mj-cs"/>
              </a:defRPr>
            </a:lvl1pPr>
          </a:lstStyle>
          <a:p>
            <a:pPr>
              <a:defRPr/>
            </a:pPr>
            <a:fld id="{6A4FBB02-3638-4EA7-8522-33E9CED072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7" r:id="rId1"/>
    <p:sldLayoutId id="2147483820" r:id="rId2"/>
    <p:sldLayoutId id="2147483828" r:id="rId3"/>
    <p:sldLayoutId id="2147483821" r:id="rId4"/>
    <p:sldLayoutId id="2147483822" r:id="rId5"/>
    <p:sldLayoutId id="2147483823" r:id="rId6"/>
    <p:sldLayoutId id="2147483824" r:id="rId7"/>
    <p:sldLayoutId id="2147483829" r:id="rId8"/>
    <p:sldLayoutId id="2147483830" r:id="rId9"/>
    <p:sldLayoutId id="2147483825" r:id="rId10"/>
    <p:sldLayoutId id="2147483826" r:id="rId11"/>
  </p:sldLayoutIdLst>
  <p:transition/>
  <p:hf hdr="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Franklin Gothic Book" pitchFamily="34" charset="0"/>
        </a:defRPr>
      </a:lvl2pPr>
      <a:lvl3pPr algn="l" rtl="0" fontAlgn="base">
        <a:spcBef>
          <a:spcPct val="0"/>
        </a:spcBef>
        <a:spcAft>
          <a:spcPct val="0"/>
        </a:spcAft>
        <a:defRPr sz="4000">
          <a:solidFill>
            <a:schemeClr val="tx2"/>
          </a:solidFill>
          <a:latin typeface="Franklin Gothic Book" pitchFamily="34" charset="0"/>
        </a:defRPr>
      </a:lvl3pPr>
      <a:lvl4pPr algn="l" rtl="0" fontAlgn="base">
        <a:spcBef>
          <a:spcPct val="0"/>
        </a:spcBef>
        <a:spcAft>
          <a:spcPct val="0"/>
        </a:spcAft>
        <a:defRPr sz="4000">
          <a:solidFill>
            <a:schemeClr val="tx2"/>
          </a:solidFill>
          <a:latin typeface="Franklin Gothic Book" pitchFamily="34" charset="0"/>
        </a:defRPr>
      </a:lvl4pPr>
      <a:lvl5pPr algn="l" rtl="0" fontAlgn="base">
        <a:spcBef>
          <a:spcPct val="0"/>
        </a:spcBef>
        <a:spcAft>
          <a:spcPct val="0"/>
        </a:spcAft>
        <a:defRPr sz="4000">
          <a:solidFill>
            <a:schemeClr val="tx2"/>
          </a:solidFill>
          <a:latin typeface="Franklin Gothic Book" pitchFamily="34" charset="0"/>
        </a:defRPr>
      </a:lvl5pPr>
      <a:lvl6pPr marL="457200" algn="l" rtl="0" fontAlgn="base">
        <a:spcBef>
          <a:spcPct val="0"/>
        </a:spcBef>
        <a:spcAft>
          <a:spcPct val="0"/>
        </a:spcAft>
        <a:defRPr sz="4000">
          <a:solidFill>
            <a:schemeClr val="tx2"/>
          </a:solidFill>
          <a:latin typeface="Franklin Gothic Book" pitchFamily="34" charset="0"/>
        </a:defRPr>
      </a:lvl6pPr>
      <a:lvl7pPr marL="914400" algn="l" rtl="0" fontAlgn="base">
        <a:spcBef>
          <a:spcPct val="0"/>
        </a:spcBef>
        <a:spcAft>
          <a:spcPct val="0"/>
        </a:spcAft>
        <a:defRPr sz="4000">
          <a:solidFill>
            <a:schemeClr val="tx2"/>
          </a:solidFill>
          <a:latin typeface="Franklin Gothic Book" pitchFamily="34" charset="0"/>
        </a:defRPr>
      </a:lvl7pPr>
      <a:lvl8pPr marL="1371600" algn="l" rtl="0" fontAlgn="base">
        <a:spcBef>
          <a:spcPct val="0"/>
        </a:spcBef>
        <a:spcAft>
          <a:spcPct val="0"/>
        </a:spcAft>
        <a:defRPr sz="4000">
          <a:solidFill>
            <a:schemeClr val="tx2"/>
          </a:solidFill>
          <a:latin typeface="Franklin Gothic Book" pitchFamily="34" charset="0"/>
        </a:defRPr>
      </a:lvl8pPr>
      <a:lvl9pPr marL="1828800" algn="l" rtl="0" fontAlgn="base">
        <a:spcBef>
          <a:spcPct val="0"/>
        </a:spcBef>
        <a:spcAft>
          <a:spcPct val="0"/>
        </a:spcAft>
        <a:defRPr sz="4000">
          <a:solidFill>
            <a:schemeClr val="tx2"/>
          </a:solidFill>
          <a:latin typeface="Franklin Gothic Book" pitchFamily="34" charset="0"/>
        </a:defRPr>
      </a:lvl9pPr>
    </p:titleStyle>
    <p:bodyStyle>
      <a:lvl1pPr marL="273050" indent="-273050" algn="l" rtl="0" fontAlgn="base">
        <a:spcBef>
          <a:spcPts val="575"/>
        </a:spcBef>
        <a:spcAft>
          <a:spcPct val="0"/>
        </a:spcAft>
        <a:buClr>
          <a:schemeClr val="accent1"/>
        </a:buClr>
        <a:buSzPct val="85000"/>
        <a:buFont typeface="Wingdings 2" pitchFamily="18" charset="2"/>
        <a:buChar char=""/>
        <a:defRPr sz="2600" kern="1200">
          <a:solidFill>
            <a:schemeClr val="tx1"/>
          </a:solidFill>
          <a:latin typeface="+mn-lt"/>
          <a:ea typeface="+mn-ea"/>
          <a:cs typeface="+mn-cs"/>
        </a:defRPr>
      </a:lvl1pPr>
      <a:lvl2pPr marL="547688" indent="-228600" algn="l" rtl="0" fontAlgn="base">
        <a:spcBef>
          <a:spcPts val="375"/>
        </a:spcBef>
        <a:spcAft>
          <a:spcPct val="0"/>
        </a:spcAft>
        <a:buClr>
          <a:schemeClr val="accent2"/>
        </a:buClr>
        <a:buSzPct val="85000"/>
        <a:buFont typeface="Wingdings 2" pitchFamily="18" charset="2"/>
        <a:buChar char=""/>
        <a:defRPr sz="2400" kern="1200">
          <a:solidFill>
            <a:schemeClr val="tx1"/>
          </a:solidFill>
          <a:latin typeface="+mn-lt"/>
          <a:ea typeface="+mn-ea"/>
          <a:cs typeface="+mn-cs"/>
        </a:defRPr>
      </a:lvl2pPr>
      <a:lvl3pPr marL="822325" indent="-228600" algn="l" rtl="0" fontAlgn="base">
        <a:spcBef>
          <a:spcPts val="375"/>
        </a:spcBef>
        <a:spcAft>
          <a:spcPct val="0"/>
        </a:spcAft>
        <a:buClr>
          <a:srgbClr val="E6B1AB"/>
        </a:buClr>
        <a:buSzPct val="85000"/>
        <a:buFont typeface="Wingdings 2" pitchFamily="18" charset="2"/>
        <a:buChar char=""/>
        <a:defRPr sz="2000" kern="1200">
          <a:solidFill>
            <a:schemeClr val="tx1"/>
          </a:solidFill>
          <a:latin typeface="+mn-lt"/>
          <a:ea typeface="+mn-ea"/>
          <a:cs typeface="+mn-cs"/>
        </a:defRPr>
      </a:lvl3pPr>
      <a:lvl4pPr marL="1096963" indent="-228600" algn="l" rtl="0" fontAlgn="base">
        <a:spcBef>
          <a:spcPts val="375"/>
        </a:spcBef>
        <a:spcAft>
          <a:spcPct val="0"/>
        </a:spcAft>
        <a:buClr>
          <a:srgbClr val="A28E6A"/>
        </a:buClr>
        <a:buSzPct val="80000"/>
        <a:buFont typeface="Wingdings 2" pitchFamily="18" charset="2"/>
        <a:buChar char=""/>
        <a:defRPr sz="2000" kern="1200">
          <a:solidFill>
            <a:schemeClr val="tx1"/>
          </a:solidFill>
          <a:latin typeface="+mn-lt"/>
          <a:ea typeface="+mn-ea"/>
          <a:cs typeface="+mn-cs"/>
        </a:defRPr>
      </a:lvl4pPr>
      <a:lvl5pPr marL="1371600" indent="-228600" algn="l" rtl="0" fontAlgn="base">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oleObject" Target="../embeddings/oleObject13.bin"/><Relationship Id="rId4"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oleObject" Target="../embeddings/oleObject15.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oleObject" Target="../embeddings/oleObject18.bin"/></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oleObject" Target="../embeddings/oleObject20.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22.bin"/></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oleObject" Target="../embeddings/oleObject24.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15.v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6.v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7.v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32.bin"/><Relationship Id="rId4" Type="http://schemas.openxmlformats.org/officeDocument/2006/relationships/oleObject" Target="../embeddings/oleObject31.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20.vml"/><Relationship Id="rId5" Type="http://schemas.openxmlformats.org/officeDocument/2006/relationships/oleObject" Target="../embeddings/oleObject35.bin"/><Relationship Id="rId4" Type="http://schemas.openxmlformats.org/officeDocument/2006/relationships/oleObject" Target="../embeddings/oleObject34.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oleObject" Target="../embeddings/oleObject38.bin"/><Relationship Id="rId4" Type="http://schemas.openxmlformats.org/officeDocument/2006/relationships/oleObject" Target="../embeddings/oleObject37.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oleObject" Target="../embeddings/oleObject40.bin"/></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xml"/><Relationship Id="rId1" Type="http://schemas.openxmlformats.org/officeDocument/2006/relationships/vmlDrawing" Target="../drawings/vmlDrawing23.v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oleObject" Target="../embeddings/oleObject43.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oleObject" Target="../embeddings/oleObject45.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xml"/><Relationship Id="rId1" Type="http://schemas.openxmlformats.org/officeDocument/2006/relationships/vmlDrawing" Target="../drawings/vmlDrawing26.v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52.bin"/><Relationship Id="rId3" Type="http://schemas.openxmlformats.org/officeDocument/2006/relationships/oleObject" Target="../embeddings/oleObject47.bin"/><Relationship Id="rId7"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oleObject" Target="../embeddings/oleObject50.bin"/><Relationship Id="rId5" Type="http://schemas.openxmlformats.org/officeDocument/2006/relationships/oleObject" Target="../embeddings/oleObject49.bin"/><Relationship Id="rId4" Type="http://schemas.openxmlformats.org/officeDocument/2006/relationships/oleObject" Target="../embeddings/oleObject48.bin"/><Relationship Id="rId9" Type="http://schemas.openxmlformats.org/officeDocument/2006/relationships/oleObject" Target="../embeddings/oleObject53.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Layout" Target="../slideLayouts/slideLayout2.xml"/><Relationship Id="rId1" Type="http://schemas.openxmlformats.org/officeDocument/2006/relationships/vmlDrawing" Target="../drawings/vmlDrawing28.vml"/><Relationship Id="rId4" Type="http://schemas.openxmlformats.org/officeDocument/2006/relationships/oleObject" Target="../embeddings/oleObject55.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7.gif"/><Relationship Id="rId5" Type="http://schemas.openxmlformats.org/officeDocument/2006/relationships/image" Target="../media/image6.wmf"/><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ctrTitle"/>
          </p:nvPr>
        </p:nvSpPr>
        <p:spPr>
          <a:xfrm>
            <a:off x="457200" y="1506538"/>
            <a:ext cx="8229600" cy="1470025"/>
          </a:xfrm>
        </p:spPr>
        <p:txBody>
          <a:bodyPr/>
          <a:lstStyle/>
          <a:p>
            <a:r>
              <a:rPr sz="4400" smtClean="0">
                <a:latin typeface="Tahoma" pitchFamily="34" charset="0"/>
                <a:cs typeface="Tahoma" pitchFamily="34" charset="0"/>
              </a:rPr>
              <a:t>Maximum Flow Network</a:t>
            </a:r>
            <a:endParaRPr sz="4400"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A1491768-7A6B-4BEB-AE01-74FFD74EA6AF}"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10</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The Value of a flow </a:t>
            </a:r>
          </a:p>
        </p:txBody>
      </p:sp>
      <p:sp>
        <p:nvSpPr>
          <p:cNvPr id="9" name="Rectangle 3"/>
          <p:cNvSpPr txBox="1">
            <a:spLocks noChangeArrowheads="1"/>
          </p:cNvSpPr>
          <p:nvPr/>
        </p:nvSpPr>
        <p:spPr bwMode="auto">
          <a:xfrm>
            <a:off x="685800" y="1981200"/>
            <a:ext cx="7772400" cy="5984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The value of a flow is given by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smtClean="0">
              <a:ln>
                <a:noFill/>
              </a:ln>
              <a:solidFill>
                <a:schemeClr val="tx1"/>
              </a:solidFill>
              <a:effectLst/>
              <a:uLnTx/>
              <a:uFillTx/>
              <a:latin typeface="+mn-lt"/>
              <a:ea typeface="+mn-ea"/>
              <a:cs typeface="+mn-cs"/>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grpSp>
        <p:nvGrpSpPr>
          <p:cNvPr id="10" name="Group 4"/>
          <p:cNvGrpSpPr>
            <a:grpSpLocks/>
          </p:cNvGrpSpPr>
          <p:nvPr/>
        </p:nvGrpSpPr>
        <p:grpSpPr bwMode="auto">
          <a:xfrm>
            <a:off x="596900" y="2489200"/>
            <a:ext cx="7391400" cy="1358900"/>
            <a:chOff x="376" y="1568"/>
            <a:chExt cx="4656" cy="856"/>
          </a:xfrm>
        </p:grpSpPr>
        <p:sp>
          <p:nvSpPr>
            <p:cNvPr id="11" name="Rectangle 5"/>
            <p:cNvSpPr>
              <a:spLocks noChangeArrowheads="1"/>
            </p:cNvSpPr>
            <p:nvPr/>
          </p:nvSpPr>
          <p:spPr bwMode="auto">
            <a:xfrm>
              <a:off x="376" y="1568"/>
              <a:ext cx="4656" cy="856"/>
            </a:xfrm>
            <a:prstGeom prst="rect">
              <a:avLst/>
            </a:prstGeom>
            <a:solidFill>
              <a:srgbClr val="FFFF00"/>
            </a:solidFill>
            <a:ln w="9525">
              <a:solidFill>
                <a:schemeClr val="tx1"/>
              </a:solidFill>
              <a:miter lim="800000"/>
              <a:headEnd/>
              <a:tailEnd/>
            </a:ln>
            <a:effectLst/>
          </p:spPr>
          <p:txBody>
            <a:bodyPr wrap="none" anchor="ctr"/>
            <a:lstStyle/>
            <a:p>
              <a:pPr algn="ctr"/>
              <a:endParaRPr lang="en-US" sz="2400" b="0">
                <a:solidFill>
                  <a:srgbClr val="FFFF00"/>
                </a:solidFill>
                <a:latin typeface="Comic Sans MS" pitchFamily="66" charset="0"/>
              </a:endParaRPr>
            </a:p>
          </p:txBody>
        </p:sp>
        <p:graphicFrame>
          <p:nvGraphicFramePr>
            <p:cNvPr id="12" name="Object 6"/>
            <p:cNvGraphicFramePr>
              <a:graphicFrameLocks noChangeAspect="1"/>
            </p:cNvGraphicFramePr>
            <p:nvPr/>
          </p:nvGraphicFramePr>
          <p:xfrm>
            <a:off x="772" y="1628"/>
            <a:ext cx="3750" cy="779"/>
          </p:xfrm>
          <a:graphic>
            <a:graphicData uri="http://schemas.openxmlformats.org/presentationml/2006/ole">
              <p:oleObj spid="_x0000_s4098" name="Equation" r:id="rId3" imgW="1650960" imgH="342720" progId="Equation.3">
                <p:embed/>
              </p:oleObj>
            </a:graphicData>
          </a:graphic>
        </p:graphicFrame>
      </p:grpSp>
      <p:sp>
        <p:nvSpPr>
          <p:cNvPr id="13" name="Rectangle 7"/>
          <p:cNvSpPr>
            <a:spLocks noChangeArrowheads="1"/>
          </p:cNvSpPr>
          <p:nvPr/>
        </p:nvSpPr>
        <p:spPr bwMode="auto">
          <a:xfrm>
            <a:off x="758825" y="4070350"/>
            <a:ext cx="7562850" cy="396875"/>
          </a:xfrm>
          <a:prstGeom prst="rect">
            <a:avLst/>
          </a:prstGeom>
          <a:noFill/>
          <a:ln w="9525">
            <a:noFill/>
            <a:miter lim="800000"/>
            <a:headEnd/>
            <a:tailEnd/>
          </a:ln>
          <a:effectLst/>
        </p:spPr>
        <p:txBody>
          <a:bodyPr wrap="none">
            <a:spAutoFit/>
          </a:bodyPr>
          <a:lstStyle/>
          <a:p>
            <a:pPr>
              <a:spcBef>
                <a:spcPct val="20000"/>
              </a:spcBef>
              <a:buClr>
                <a:srgbClr val="CCFF33"/>
              </a:buClr>
              <a:buSzPct val="70000"/>
              <a:buFont typeface="Wingdings" pitchFamily="2" charset="2"/>
              <a:buChar char="n"/>
            </a:pPr>
            <a:r>
              <a:rPr lang="en-US" sz="2000" b="0">
                <a:latin typeface="Comic Sans MS" pitchFamily="66" charset="0"/>
              </a:rPr>
              <a:t> This is the total flow leaving s  = the total flow arriving in 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3"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BE5B6F0-7F0D-4104-A035-22A7DCD83A37}"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11</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Example:</a:t>
            </a:r>
          </a:p>
        </p:txBody>
      </p:sp>
      <p:sp>
        <p:nvSpPr>
          <p:cNvPr id="9" name="Rectangle 3"/>
          <p:cNvSpPr txBox="1">
            <a:spLocks noChangeArrowheads="1"/>
          </p:cNvSpPr>
          <p:nvPr/>
        </p:nvSpPr>
        <p:spPr bwMode="auto">
          <a:xfrm>
            <a:off x="685800" y="3886200"/>
            <a:ext cx="7772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 = f(s, 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1</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f(s, 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f(s, 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f(s, 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4</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f(s, t) =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11    +     8     +     0      +      0    +     0     = 19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endPar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 f(s, t) +  f(v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1</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 + f(v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 + f(v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 +  f(v</a:t>
            </a:r>
            <a:r>
              <a:rPr kumimoji="0" lang="en-US" sz="2000" b="1"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4</a:t>
            </a: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0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0     +     0      +     0     +     15    +       4     = 19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10" name="Object 4"/>
          <p:cNvGraphicFramePr>
            <a:graphicFrameLocks noChangeAspect="1"/>
          </p:cNvGraphicFramePr>
          <p:nvPr/>
        </p:nvGraphicFramePr>
        <p:xfrm>
          <a:off x="1893888" y="1371600"/>
          <a:ext cx="4733925" cy="2325688"/>
        </p:xfrm>
        <a:graphic>
          <a:graphicData uri="http://schemas.openxmlformats.org/presentationml/2006/ole">
            <p:oleObj spid="_x0000_s5122" name="Picture Publisher Image" r:id="rId3" imgW="3781440" imgH="185724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additive="base">
                                        <p:cTn id="19"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4" end="4"/>
                                            </p:txEl>
                                          </p:spTgt>
                                        </p:tgtEl>
                                        <p:attrNameLst>
                                          <p:attrName>style.visibility</p:attrName>
                                        </p:attrNameLst>
                                      </p:cBhvr>
                                      <p:to>
                                        <p:strVal val="visible"/>
                                      </p:to>
                                    </p:set>
                                    <p:anim calcmode="lin" valueType="num">
                                      <p:cBhvr additive="base">
                                        <p:cTn id="25"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38D2FFA6-8178-48FC-9C68-21F804F4D392}"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12</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76200"/>
            <a:ext cx="8229600" cy="1143000"/>
          </a:xfrm>
        </p:spPr>
        <p:txBody>
          <a:bodyPr/>
          <a:lstStyle/>
          <a:p>
            <a:r>
              <a:rPr lang="en-US">
                <a:latin typeface="Times New Roman" pitchFamily="18" charset="0"/>
                <a:cs typeface="Times New Roman" pitchFamily="18" charset="0"/>
              </a:rPr>
              <a:t>A flow in a network </a:t>
            </a:r>
          </a:p>
        </p:txBody>
      </p:sp>
      <p:sp>
        <p:nvSpPr>
          <p:cNvPr id="9" name="Rectangle 3"/>
          <p:cNvSpPr txBox="1">
            <a:spLocks noChangeArrowheads="1"/>
          </p:cNvSpPr>
          <p:nvPr/>
        </p:nvSpPr>
        <p:spPr bwMode="auto">
          <a:xfrm>
            <a:off x="685800" y="1782762"/>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assume that there is only flow in one direction at a time.</a:t>
            </a: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2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Sending 7 trucks from Edmonton to Calgary and 3 trucks from Calgary to Edmonton has the same net effect as sending 4 trucks from Edmonton to Calgary. </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10" name="Object 4"/>
          <p:cNvGraphicFramePr>
            <a:graphicFrameLocks noChangeAspect="1"/>
          </p:cNvGraphicFramePr>
          <p:nvPr/>
        </p:nvGraphicFramePr>
        <p:xfrm>
          <a:off x="1855788" y="2286000"/>
          <a:ext cx="4438650" cy="1876425"/>
        </p:xfrm>
        <a:graphic>
          <a:graphicData uri="http://schemas.openxmlformats.org/presentationml/2006/ole">
            <p:oleObj spid="_x0000_s6146" name="Picture Publisher Image" r:id="rId3" imgW="4438800" imgH="18763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anim calcmode="lin" valueType="num">
                                      <p:cBhvr additive="base">
                                        <p:cTn id="1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AEA90F0-BA5D-4D2A-A842-E1FD80FA69E0}"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13</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754062"/>
          </a:xfrm>
        </p:spPr>
        <p:txBody>
          <a:bodyPr/>
          <a:lstStyle/>
          <a:p>
            <a:r>
              <a:rPr lang="en-US"/>
              <a:t>Multiple Sources Network</a:t>
            </a:r>
          </a:p>
        </p:txBody>
      </p:sp>
      <p:sp>
        <p:nvSpPr>
          <p:cNvPr id="9" name="Rectangle 3"/>
          <p:cNvSpPr txBox="1">
            <a:spLocks noChangeArrowheads="1"/>
          </p:cNvSpPr>
          <p:nvPr/>
        </p:nvSpPr>
        <p:spPr bwMode="auto">
          <a:xfrm>
            <a:off x="322263" y="1139825"/>
            <a:ext cx="859472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We have several sources and several targets.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Want to maximize the total flow from all sources to all targets.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mn-lt"/>
                <a:ea typeface="+mn-ea"/>
                <a:cs typeface="+mn-cs"/>
              </a:rPr>
              <a:t>Reduce to max-flow by creating a supersource and a supersink:</a:t>
            </a: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0" name="Object 4"/>
          <p:cNvGraphicFramePr>
            <a:graphicFrameLocks noChangeAspect="1"/>
          </p:cNvGraphicFramePr>
          <p:nvPr/>
        </p:nvGraphicFramePr>
        <p:xfrm>
          <a:off x="369888" y="2362200"/>
          <a:ext cx="2444750" cy="3741738"/>
        </p:xfrm>
        <a:graphic>
          <a:graphicData uri="http://schemas.openxmlformats.org/presentationml/2006/ole">
            <p:oleObj spid="_x0000_s7170" name="Picture Publisher Image" r:id="rId3" imgW="2962440" imgH="4533840" progId="">
              <p:embed/>
            </p:oleObj>
          </a:graphicData>
        </a:graphic>
      </p:graphicFrame>
      <p:graphicFrame>
        <p:nvGraphicFramePr>
          <p:cNvPr id="11" name="Object 5"/>
          <p:cNvGraphicFramePr>
            <a:graphicFrameLocks noChangeAspect="1"/>
          </p:cNvGraphicFramePr>
          <p:nvPr/>
        </p:nvGraphicFramePr>
        <p:xfrm>
          <a:off x="5070475" y="2465388"/>
          <a:ext cx="3514725" cy="3778250"/>
        </p:xfrm>
        <a:graphic>
          <a:graphicData uri="http://schemas.openxmlformats.org/presentationml/2006/ole">
            <p:oleObj spid="_x0000_s7171" name="Picture Publisher Image" r:id="rId4" imgW="4762440" imgH="4524480" progId="">
              <p:embed/>
            </p:oleObj>
          </a:graphicData>
        </a:graphic>
      </p:graphicFrame>
      <p:sp>
        <p:nvSpPr>
          <p:cNvPr id="12" name="Line 6"/>
          <p:cNvSpPr>
            <a:spLocks noChangeShapeType="1"/>
          </p:cNvSpPr>
          <p:nvPr/>
        </p:nvSpPr>
        <p:spPr bwMode="auto">
          <a:xfrm>
            <a:off x="3032125" y="4291013"/>
            <a:ext cx="1744663" cy="0"/>
          </a:xfrm>
          <a:prstGeom prst="line">
            <a:avLst/>
          </a:prstGeom>
          <a:noFill/>
          <a:ln w="76200">
            <a:solidFill>
              <a:srgbClr val="FF0000"/>
            </a:solidFill>
            <a:round/>
            <a:headEnd/>
            <a:tailEnd type="triangle" w="med" len="med"/>
          </a:ln>
          <a:effectLst/>
        </p:spPr>
        <p:txBody>
          <a:bodyPr wrap="none"/>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AB73E0B-7983-44CF-A359-6BFAB4EBD98A}"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pPr algn="just"/>
            <a:r>
              <a:rPr lang="en-US">
                <a:latin typeface="Times New Roman" pitchFamily="18" charset="0"/>
                <a:cs typeface="Times New Roman" pitchFamily="18" charset="0"/>
              </a:rPr>
              <a:t>Residual Networks</a:t>
            </a:r>
          </a:p>
        </p:txBody>
      </p:sp>
      <p:sp>
        <p:nvSpPr>
          <p:cNvPr id="9" name="Rectangle 3"/>
          <p:cNvSpPr txBox="1">
            <a:spLocks noChangeArrowheads="1"/>
          </p:cNvSpPr>
          <p:nvPr/>
        </p:nvSpPr>
        <p:spPr bwMode="auto">
          <a:xfrm>
            <a:off x="425450" y="1636713"/>
            <a:ext cx="8464550" cy="13335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The residual capacity of an edge </a:t>
            </a:r>
            <a:r>
              <a:rPr kumimoji="0" lang="en-US" sz="20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(u,v)</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in a network with a flow </a:t>
            </a:r>
            <a:r>
              <a:rPr kumimoji="0" lang="en-US" sz="26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f</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is given by: </a:t>
            </a:r>
            <a:endParaRPr kumimoji="0" lang="en-US" sz="20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grpSp>
        <p:nvGrpSpPr>
          <p:cNvPr id="10" name="Group 4"/>
          <p:cNvGrpSpPr>
            <a:grpSpLocks/>
          </p:cNvGrpSpPr>
          <p:nvPr/>
        </p:nvGrpSpPr>
        <p:grpSpPr bwMode="auto">
          <a:xfrm>
            <a:off x="1384300" y="2513013"/>
            <a:ext cx="4811713" cy="995362"/>
            <a:chOff x="968" y="1968"/>
            <a:chExt cx="3904" cy="808"/>
          </a:xfrm>
        </p:grpSpPr>
        <p:sp>
          <p:nvSpPr>
            <p:cNvPr id="11" name="Rectangle 5"/>
            <p:cNvSpPr>
              <a:spLocks noChangeArrowheads="1"/>
            </p:cNvSpPr>
            <p:nvPr/>
          </p:nvSpPr>
          <p:spPr bwMode="auto">
            <a:xfrm>
              <a:off x="968" y="1968"/>
              <a:ext cx="3904" cy="808"/>
            </a:xfrm>
            <a:prstGeom prst="rect">
              <a:avLst/>
            </a:prstGeom>
            <a:solidFill>
              <a:srgbClr val="FFFF00"/>
            </a:solidFill>
            <a:ln w="9525">
              <a:solidFill>
                <a:schemeClr val="tx1"/>
              </a:solidFill>
              <a:miter lim="800000"/>
              <a:headEnd/>
              <a:tailEnd/>
            </a:ln>
            <a:effectLst/>
          </p:spPr>
          <p:txBody>
            <a:bodyPr wrap="none" anchor="ctr"/>
            <a:lstStyle/>
            <a:p>
              <a:pPr algn="just"/>
              <a:endParaRPr lang="en-US">
                <a:latin typeface="Times New Roman" pitchFamily="18" charset="0"/>
                <a:cs typeface="Times New Roman" pitchFamily="18" charset="0"/>
              </a:endParaRPr>
            </a:p>
          </p:txBody>
        </p:sp>
        <p:graphicFrame>
          <p:nvGraphicFramePr>
            <p:cNvPr id="12" name="Object 6"/>
            <p:cNvGraphicFramePr>
              <a:graphicFrameLocks noChangeAspect="1"/>
            </p:cNvGraphicFramePr>
            <p:nvPr/>
          </p:nvGraphicFramePr>
          <p:xfrm>
            <a:off x="1084" y="2124"/>
            <a:ext cx="3526" cy="536"/>
          </p:xfrm>
          <a:graphic>
            <a:graphicData uri="http://schemas.openxmlformats.org/presentationml/2006/ole">
              <p:oleObj spid="_x0000_s8194" name="Equation" r:id="rId3" imgW="1587240" imgH="241200" progId="Equation.3">
                <p:embed/>
              </p:oleObj>
            </a:graphicData>
          </a:graphic>
        </p:graphicFrame>
      </p:grpSp>
      <p:sp>
        <p:nvSpPr>
          <p:cNvPr id="13" name="Rectangle 8"/>
          <p:cNvSpPr>
            <a:spLocks noChangeArrowheads="1"/>
          </p:cNvSpPr>
          <p:nvPr/>
        </p:nvSpPr>
        <p:spPr bwMode="auto">
          <a:xfrm>
            <a:off x="531813" y="3838575"/>
            <a:ext cx="8032750" cy="487363"/>
          </a:xfrm>
          <a:prstGeom prst="rect">
            <a:avLst/>
          </a:prstGeom>
          <a:noFill/>
          <a:ln w="9525">
            <a:noFill/>
            <a:miter lim="800000"/>
            <a:headEnd/>
            <a:tailEnd/>
          </a:ln>
          <a:effectLst/>
        </p:spPr>
        <p:txBody>
          <a:bodyPr/>
          <a:lstStyle/>
          <a:p>
            <a:pPr marL="342900" indent="-342900" algn="just">
              <a:spcBef>
                <a:spcPct val="50000"/>
              </a:spcBef>
              <a:buFontTx/>
              <a:buChar char="•"/>
            </a:pPr>
            <a:r>
              <a:rPr lang="en-US" sz="2000" b="0">
                <a:latin typeface="Times New Roman" pitchFamily="18" charset="0"/>
                <a:cs typeface="Times New Roman" pitchFamily="18" charset="0"/>
              </a:rPr>
              <a:t>The residual network of a graph </a:t>
            </a:r>
            <a:r>
              <a:rPr lang="en-US" sz="2000" b="0" i="1">
                <a:latin typeface="Times New Roman" pitchFamily="18" charset="0"/>
                <a:cs typeface="Times New Roman" pitchFamily="18" charset="0"/>
              </a:rPr>
              <a:t>G</a:t>
            </a:r>
            <a:r>
              <a:rPr lang="en-US" sz="2000" b="0">
                <a:latin typeface="Times New Roman" pitchFamily="18" charset="0"/>
                <a:cs typeface="Times New Roman" pitchFamily="18" charset="0"/>
              </a:rPr>
              <a:t> induced by a flow </a:t>
            </a:r>
            <a:r>
              <a:rPr lang="en-US" sz="2000" b="0" i="1">
                <a:latin typeface="Times New Roman" pitchFamily="18" charset="0"/>
                <a:cs typeface="Times New Roman" pitchFamily="18" charset="0"/>
              </a:rPr>
              <a:t>f</a:t>
            </a:r>
            <a:r>
              <a:rPr lang="en-US" sz="2000" b="0">
                <a:latin typeface="Times New Roman" pitchFamily="18" charset="0"/>
                <a:cs typeface="Times New Roman" pitchFamily="18" charset="0"/>
              </a:rPr>
              <a:t> is the graph including only the edges with positive residual capacity, i.e.,</a:t>
            </a:r>
          </a:p>
        </p:txBody>
      </p:sp>
      <p:graphicFrame>
        <p:nvGraphicFramePr>
          <p:cNvPr id="14" name="Object 9"/>
          <p:cNvGraphicFramePr>
            <a:graphicFrameLocks noChangeAspect="1"/>
          </p:cNvGraphicFramePr>
          <p:nvPr/>
        </p:nvGraphicFramePr>
        <p:xfrm>
          <a:off x="1022350" y="4775200"/>
          <a:ext cx="2203450" cy="388938"/>
        </p:xfrm>
        <a:graphic>
          <a:graphicData uri="http://schemas.openxmlformats.org/presentationml/2006/ole">
            <p:oleObj spid="_x0000_s8195" name="Equation" r:id="rId4" imgW="1295280" imgH="228600" progId="">
              <p:embed/>
            </p:oleObj>
          </a:graphicData>
        </a:graphic>
      </p:graphicFrame>
      <p:graphicFrame>
        <p:nvGraphicFramePr>
          <p:cNvPr id="15" name="Object 10"/>
          <p:cNvGraphicFramePr>
            <a:graphicFrameLocks noChangeAspect="1"/>
          </p:cNvGraphicFramePr>
          <p:nvPr/>
        </p:nvGraphicFramePr>
        <p:xfrm>
          <a:off x="3314700" y="4781550"/>
          <a:ext cx="3521075" cy="388938"/>
        </p:xfrm>
        <a:graphic>
          <a:graphicData uri="http://schemas.openxmlformats.org/presentationml/2006/ole">
            <p:oleObj spid="_x0000_s8196" name="Equation" r:id="rId5" imgW="2070000" imgH="2286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0FD37AE-B5C8-439D-951E-D87E4B12D8EF}"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15</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2225"/>
            <a:ext cx="8229600" cy="1143000"/>
          </a:xfrm>
        </p:spPr>
        <p:txBody>
          <a:bodyPr/>
          <a:lstStyle/>
          <a:p>
            <a:r>
              <a:rPr lang="en-US"/>
              <a:t>Example of Residual Network</a:t>
            </a:r>
          </a:p>
        </p:txBody>
      </p:sp>
      <p:grpSp>
        <p:nvGrpSpPr>
          <p:cNvPr id="10" name="Group 3"/>
          <p:cNvGrpSpPr>
            <a:grpSpLocks/>
          </p:cNvGrpSpPr>
          <p:nvPr/>
        </p:nvGrpSpPr>
        <p:grpSpPr bwMode="auto">
          <a:xfrm>
            <a:off x="158750" y="1031875"/>
            <a:ext cx="8285163" cy="2495550"/>
            <a:chOff x="100" y="837"/>
            <a:chExt cx="5219" cy="1572"/>
          </a:xfrm>
        </p:grpSpPr>
        <p:graphicFrame>
          <p:nvGraphicFramePr>
            <p:cNvPr id="11" name="Object 4"/>
            <p:cNvGraphicFramePr>
              <a:graphicFrameLocks noChangeAspect="1"/>
            </p:cNvGraphicFramePr>
            <p:nvPr/>
          </p:nvGraphicFramePr>
          <p:xfrm>
            <a:off x="1748" y="837"/>
            <a:ext cx="3571" cy="1572"/>
          </p:xfrm>
          <a:graphic>
            <a:graphicData uri="http://schemas.openxmlformats.org/presentationml/2006/ole">
              <p:oleObj spid="_x0000_s9218" name="Picture Publisher Image" r:id="rId3" imgW="3657600" imgH="1609560" progId="">
                <p:embed/>
              </p:oleObj>
            </a:graphicData>
          </a:graphic>
        </p:graphicFrame>
        <p:sp>
          <p:nvSpPr>
            <p:cNvPr id="12" name="Text Box 5"/>
            <p:cNvSpPr txBox="1">
              <a:spLocks noChangeArrowheads="1"/>
            </p:cNvSpPr>
            <p:nvPr/>
          </p:nvSpPr>
          <p:spPr bwMode="auto">
            <a:xfrm>
              <a:off x="100" y="1387"/>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Flow Network:</a:t>
              </a:r>
            </a:p>
          </p:txBody>
        </p:sp>
      </p:grpSp>
      <p:grpSp>
        <p:nvGrpSpPr>
          <p:cNvPr id="13" name="Group 6"/>
          <p:cNvGrpSpPr>
            <a:grpSpLocks/>
          </p:cNvGrpSpPr>
          <p:nvPr/>
        </p:nvGrpSpPr>
        <p:grpSpPr bwMode="auto">
          <a:xfrm>
            <a:off x="161925" y="3667125"/>
            <a:ext cx="8359775" cy="2562225"/>
            <a:chOff x="102" y="2497"/>
            <a:chExt cx="5266" cy="1614"/>
          </a:xfrm>
        </p:grpSpPr>
        <p:graphicFrame>
          <p:nvGraphicFramePr>
            <p:cNvPr id="14" name="Object 7"/>
            <p:cNvGraphicFramePr>
              <a:graphicFrameLocks noChangeAspect="1"/>
            </p:cNvGraphicFramePr>
            <p:nvPr/>
          </p:nvGraphicFramePr>
          <p:xfrm>
            <a:off x="1739" y="2497"/>
            <a:ext cx="3629" cy="1614"/>
          </p:xfrm>
          <a:graphic>
            <a:graphicData uri="http://schemas.openxmlformats.org/presentationml/2006/ole">
              <p:oleObj spid="_x0000_s9219" name="Picture Publisher Image" r:id="rId4" imgW="3533760" imgH="1571760" progId="">
                <p:embed/>
              </p:oleObj>
            </a:graphicData>
          </a:graphic>
        </p:graphicFrame>
        <p:sp>
          <p:nvSpPr>
            <p:cNvPr id="15" name="Text Box 8"/>
            <p:cNvSpPr txBox="1">
              <a:spLocks noChangeArrowheads="1"/>
            </p:cNvSpPr>
            <p:nvPr/>
          </p:nvSpPr>
          <p:spPr bwMode="auto">
            <a:xfrm>
              <a:off x="102" y="3081"/>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Residual Network:</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877474C-AA1E-4455-8792-69FA0DC4C050}"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16</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pPr algn="just"/>
            <a:r>
              <a:rPr lang="en-US">
                <a:latin typeface="Times New Roman" pitchFamily="18" charset="0"/>
                <a:cs typeface="Times New Roman" pitchFamily="18" charset="0"/>
              </a:rPr>
              <a:t>Augmenting Paths</a:t>
            </a:r>
          </a:p>
        </p:txBody>
      </p:sp>
      <p:sp>
        <p:nvSpPr>
          <p:cNvPr id="9" name="Rectangle 3"/>
          <p:cNvSpPr txBox="1">
            <a:spLocks noChangeArrowheads="1"/>
          </p:cNvSpPr>
          <p:nvPr/>
        </p:nvSpPr>
        <p:spPr bwMode="auto">
          <a:xfrm>
            <a:off x="749300" y="1993900"/>
            <a:ext cx="7772400" cy="20193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 </a:t>
            </a:r>
            <a:r>
              <a:rPr kumimoji="0" lang="en-US" sz="26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augmenting path</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a simple path from s to t on the residual network. </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can put more flow from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to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through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call the maximum capacity by which we can increase the flow on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the </a:t>
            </a:r>
            <a:r>
              <a:rPr kumimoji="0" lang="en-US" sz="26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residual capacity</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pSp>
        <p:nvGrpSpPr>
          <p:cNvPr id="10" name="Group 4"/>
          <p:cNvGrpSpPr>
            <a:grpSpLocks/>
          </p:cNvGrpSpPr>
          <p:nvPr/>
        </p:nvGrpSpPr>
        <p:grpSpPr bwMode="auto">
          <a:xfrm>
            <a:off x="1177925" y="4379913"/>
            <a:ext cx="5546725" cy="927100"/>
            <a:chOff x="694" y="2764"/>
            <a:chExt cx="4627" cy="774"/>
          </a:xfrm>
        </p:grpSpPr>
        <p:sp>
          <p:nvSpPr>
            <p:cNvPr id="11" name="Rectangle 5"/>
            <p:cNvSpPr>
              <a:spLocks noChangeArrowheads="1"/>
            </p:cNvSpPr>
            <p:nvPr/>
          </p:nvSpPr>
          <p:spPr bwMode="auto">
            <a:xfrm>
              <a:off x="694" y="2764"/>
              <a:ext cx="4627" cy="774"/>
            </a:xfrm>
            <a:prstGeom prst="rect">
              <a:avLst/>
            </a:prstGeom>
            <a:solidFill>
              <a:srgbClr val="FFFF00"/>
            </a:solidFill>
            <a:ln w="9525">
              <a:solidFill>
                <a:schemeClr val="tx1"/>
              </a:solidFill>
              <a:miter lim="800000"/>
              <a:headEnd/>
              <a:tailEnd/>
            </a:ln>
            <a:effectLst/>
          </p:spPr>
          <p:txBody>
            <a:bodyPr wrap="none" anchor="ctr"/>
            <a:lstStyle/>
            <a:p>
              <a:pPr algn="just"/>
              <a:endParaRPr lang="en-US">
                <a:latin typeface="Times New Roman" pitchFamily="18" charset="0"/>
                <a:cs typeface="Times New Roman" pitchFamily="18" charset="0"/>
              </a:endParaRPr>
            </a:p>
          </p:txBody>
        </p:sp>
        <p:graphicFrame>
          <p:nvGraphicFramePr>
            <p:cNvPr id="12" name="Object 6"/>
            <p:cNvGraphicFramePr>
              <a:graphicFrameLocks noChangeAspect="1"/>
            </p:cNvGraphicFramePr>
            <p:nvPr/>
          </p:nvGraphicFramePr>
          <p:xfrm>
            <a:off x="790" y="2898"/>
            <a:ext cx="4453" cy="489"/>
          </p:xfrm>
          <a:graphic>
            <a:graphicData uri="http://schemas.openxmlformats.org/presentationml/2006/ole">
              <p:oleObj spid="_x0000_s10242" name="Equation" r:id="rId3" imgW="2197080" imgH="241200" progId="Equation.3">
                <p:embed/>
              </p:oleObj>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5A293A7-FB5C-402F-9E72-2A11360BBD13}"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17</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2225"/>
            <a:ext cx="8229600" cy="1143000"/>
          </a:xfrm>
        </p:spPr>
        <p:txBody>
          <a:bodyPr/>
          <a:lstStyle/>
          <a:p>
            <a:r>
              <a:rPr lang="en-US">
                <a:latin typeface="Times New Roman" pitchFamily="18" charset="0"/>
                <a:cs typeface="Times New Roman" pitchFamily="18" charset="0"/>
              </a:rPr>
              <a:t>Augmenting Paths </a:t>
            </a:r>
          </a:p>
        </p:txBody>
      </p:sp>
      <p:grpSp>
        <p:nvGrpSpPr>
          <p:cNvPr id="10" name="Group 3"/>
          <p:cNvGrpSpPr>
            <a:grpSpLocks/>
          </p:cNvGrpSpPr>
          <p:nvPr/>
        </p:nvGrpSpPr>
        <p:grpSpPr bwMode="auto">
          <a:xfrm>
            <a:off x="623888" y="925513"/>
            <a:ext cx="6184900" cy="1863725"/>
            <a:chOff x="100" y="837"/>
            <a:chExt cx="5219" cy="1572"/>
          </a:xfrm>
        </p:grpSpPr>
        <p:graphicFrame>
          <p:nvGraphicFramePr>
            <p:cNvPr id="11" name="Object 4"/>
            <p:cNvGraphicFramePr>
              <a:graphicFrameLocks noChangeAspect="1"/>
            </p:cNvGraphicFramePr>
            <p:nvPr/>
          </p:nvGraphicFramePr>
          <p:xfrm>
            <a:off x="1748" y="837"/>
            <a:ext cx="3571" cy="1572"/>
          </p:xfrm>
          <a:graphic>
            <a:graphicData uri="http://schemas.openxmlformats.org/presentationml/2006/ole">
              <p:oleObj spid="_x0000_s11266" name="Picture Publisher Image" r:id="rId3" imgW="3657600" imgH="1609560" progId="">
                <p:embed/>
              </p:oleObj>
            </a:graphicData>
          </a:graphic>
        </p:graphicFrame>
        <p:sp>
          <p:nvSpPr>
            <p:cNvPr id="12" name="Text Box 5"/>
            <p:cNvSpPr txBox="1">
              <a:spLocks noChangeArrowheads="1"/>
            </p:cNvSpPr>
            <p:nvPr/>
          </p:nvSpPr>
          <p:spPr bwMode="auto">
            <a:xfrm>
              <a:off x="100" y="1387"/>
              <a:ext cx="1494" cy="335"/>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Times New Roman" pitchFamily="18" charset="0"/>
                  <a:cs typeface="Times New Roman" pitchFamily="18" charset="0"/>
                </a:rPr>
                <a:t>Network:</a:t>
              </a:r>
            </a:p>
          </p:txBody>
        </p:sp>
      </p:grpSp>
      <p:grpSp>
        <p:nvGrpSpPr>
          <p:cNvPr id="13" name="Group 6"/>
          <p:cNvGrpSpPr>
            <a:grpSpLocks/>
          </p:cNvGrpSpPr>
          <p:nvPr/>
        </p:nvGrpSpPr>
        <p:grpSpPr bwMode="auto">
          <a:xfrm>
            <a:off x="627063" y="3149600"/>
            <a:ext cx="6240462" cy="1912938"/>
            <a:chOff x="102" y="2497"/>
            <a:chExt cx="5266" cy="1614"/>
          </a:xfrm>
        </p:grpSpPr>
        <p:graphicFrame>
          <p:nvGraphicFramePr>
            <p:cNvPr id="14" name="Object 7"/>
            <p:cNvGraphicFramePr>
              <a:graphicFrameLocks noChangeAspect="1"/>
            </p:cNvGraphicFramePr>
            <p:nvPr/>
          </p:nvGraphicFramePr>
          <p:xfrm>
            <a:off x="1739" y="2497"/>
            <a:ext cx="3629" cy="1614"/>
          </p:xfrm>
          <a:graphic>
            <a:graphicData uri="http://schemas.openxmlformats.org/presentationml/2006/ole">
              <p:oleObj spid="_x0000_s11267" name="Picture Publisher Image" r:id="rId4" imgW="3533760" imgH="1571760" progId="">
                <p:embed/>
              </p:oleObj>
            </a:graphicData>
          </a:graphic>
        </p:graphicFrame>
        <p:sp>
          <p:nvSpPr>
            <p:cNvPr id="15" name="Text Box 8"/>
            <p:cNvSpPr txBox="1">
              <a:spLocks noChangeArrowheads="1"/>
            </p:cNvSpPr>
            <p:nvPr/>
          </p:nvSpPr>
          <p:spPr bwMode="auto">
            <a:xfrm>
              <a:off x="102" y="3081"/>
              <a:ext cx="1494" cy="592"/>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Times New Roman" pitchFamily="18" charset="0"/>
                  <a:cs typeface="Times New Roman" pitchFamily="18" charset="0"/>
                </a:rPr>
                <a:t>Residual Network:</a:t>
              </a:r>
            </a:p>
          </p:txBody>
        </p:sp>
      </p:grpSp>
      <p:grpSp>
        <p:nvGrpSpPr>
          <p:cNvPr id="16" name="Group 9"/>
          <p:cNvGrpSpPr>
            <a:grpSpLocks/>
          </p:cNvGrpSpPr>
          <p:nvPr/>
        </p:nvGrpSpPr>
        <p:grpSpPr bwMode="auto">
          <a:xfrm>
            <a:off x="971550" y="4338638"/>
            <a:ext cx="2613025" cy="1171575"/>
            <a:chOff x="211" y="3403"/>
            <a:chExt cx="2205" cy="989"/>
          </a:xfrm>
        </p:grpSpPr>
        <p:sp>
          <p:nvSpPr>
            <p:cNvPr id="17" name="Text Box 10"/>
            <p:cNvSpPr txBox="1">
              <a:spLocks noChangeArrowheads="1"/>
            </p:cNvSpPr>
            <p:nvPr/>
          </p:nvSpPr>
          <p:spPr bwMode="auto">
            <a:xfrm>
              <a:off x="211" y="3800"/>
              <a:ext cx="1494" cy="592"/>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Times New Roman" pitchFamily="18" charset="0"/>
                  <a:cs typeface="Times New Roman" pitchFamily="18" charset="0"/>
                </a:rPr>
                <a:t>Augmenting path</a:t>
              </a:r>
            </a:p>
          </p:txBody>
        </p:sp>
        <p:sp>
          <p:nvSpPr>
            <p:cNvPr id="18" name="Freeform 11"/>
            <p:cNvSpPr>
              <a:spLocks/>
            </p:cNvSpPr>
            <p:nvPr/>
          </p:nvSpPr>
          <p:spPr bwMode="auto">
            <a:xfrm>
              <a:off x="1587" y="3403"/>
              <a:ext cx="829" cy="608"/>
            </a:xfrm>
            <a:custGeom>
              <a:avLst/>
              <a:gdLst/>
              <a:ahLst/>
              <a:cxnLst>
                <a:cxn ang="0">
                  <a:pos x="0" y="500"/>
                </a:cxn>
                <a:cxn ang="0">
                  <a:pos x="552" y="570"/>
                </a:cxn>
                <a:cxn ang="0">
                  <a:pos x="447" y="270"/>
                </a:cxn>
                <a:cxn ang="0">
                  <a:pos x="829" y="0"/>
                </a:cxn>
              </a:cxnLst>
              <a:rect l="0" t="0" r="r" b="b"/>
              <a:pathLst>
                <a:path w="829" h="608">
                  <a:moveTo>
                    <a:pt x="0" y="500"/>
                  </a:moveTo>
                  <a:cubicBezTo>
                    <a:pt x="239" y="554"/>
                    <a:pt x="478" y="608"/>
                    <a:pt x="552" y="570"/>
                  </a:cubicBezTo>
                  <a:cubicBezTo>
                    <a:pt x="626" y="532"/>
                    <a:pt x="401" y="365"/>
                    <a:pt x="447" y="270"/>
                  </a:cubicBezTo>
                  <a:cubicBezTo>
                    <a:pt x="493" y="175"/>
                    <a:pt x="661" y="87"/>
                    <a:pt x="829" y="0"/>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latin typeface="Times New Roman" pitchFamily="18" charset="0"/>
                <a:cs typeface="Times New Roman" pitchFamily="18" charset="0"/>
              </a:endParaRPr>
            </a:p>
          </p:txBody>
        </p:sp>
      </p:grpSp>
      <p:sp>
        <p:nvSpPr>
          <p:cNvPr id="19" name="Text Box 12"/>
          <p:cNvSpPr txBox="1">
            <a:spLocks noChangeArrowheads="1"/>
          </p:cNvSpPr>
          <p:nvPr/>
        </p:nvSpPr>
        <p:spPr bwMode="auto">
          <a:xfrm>
            <a:off x="3138488" y="5192713"/>
            <a:ext cx="4339650" cy="338554"/>
          </a:xfrm>
          <a:prstGeom prst="rect">
            <a:avLst/>
          </a:prstGeom>
          <a:noFill/>
          <a:ln w="9525">
            <a:noFill/>
            <a:miter lim="800000"/>
            <a:headEnd/>
            <a:tailEnd/>
          </a:ln>
          <a:effectLst/>
        </p:spPr>
        <p:txBody>
          <a:bodyPr wrap="none">
            <a:spAutoFit/>
          </a:bodyPr>
          <a:lstStyle/>
          <a:p>
            <a:r>
              <a:rPr lang="en-US" sz="1600">
                <a:solidFill>
                  <a:srgbClr val="FF0000"/>
                </a:solidFill>
                <a:latin typeface="Times New Roman" pitchFamily="18" charset="0"/>
                <a:cs typeface="Times New Roman" pitchFamily="18" charset="0"/>
              </a:rPr>
              <a:t>The residual capacity of this augmenting path is 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4850A0FF-0AAE-42D5-A361-A1377397653B}"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18</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dirty="0">
                <a:latin typeface="Times New Roman" pitchFamily="18" charset="0"/>
                <a:cs typeface="Times New Roman" pitchFamily="18" charset="0"/>
              </a:rPr>
              <a:t>Computing Max Flow</a:t>
            </a:r>
          </a:p>
        </p:txBody>
      </p:sp>
      <p:sp>
        <p:nvSpPr>
          <p:cNvPr id="9"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Classic Method:  </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Identify augmenting path</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Increase flow along that path</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Repeat</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85408B1-30B0-4B81-B9D4-9569FD73DE4A}"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19</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latin typeface="Times New Roman" pitchFamily="18" charset="0"/>
                <a:cs typeface="Times New Roman" pitchFamily="18" charset="0"/>
              </a:rPr>
              <a:t>Ford-Fulkerson Method</a:t>
            </a:r>
          </a:p>
        </p:txBody>
      </p:sp>
      <p:pic>
        <p:nvPicPr>
          <p:cNvPr id="9" name="Picture 3" descr="ford_fulkerson_method"/>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28600" y="1851025"/>
            <a:ext cx="8686800" cy="3154363"/>
          </a:xfrm>
          <a:prstGeom prst="rect">
            <a:avLst/>
          </a:prstGeom>
          <a:noFill/>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B934B7D0-DA08-4FAB-B2FE-61D242459EE8}"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2"/>
          <p:cNvSpPr>
            <a:spLocks noGrp="1" noChangeArrowheads="1"/>
          </p:cNvSpPr>
          <p:nvPr>
            <p:ph type="title"/>
          </p:nvPr>
        </p:nvSpPr>
        <p:spPr>
          <a:xfrm>
            <a:off x="609600" y="-152400"/>
            <a:ext cx="7772400" cy="1143000"/>
          </a:xfrm>
        </p:spPr>
        <p:txBody>
          <a:bodyPr/>
          <a:lstStyle/>
          <a:p>
            <a:r>
              <a:rPr lang="en-US" dirty="0"/>
              <a:t>Network Flows</a:t>
            </a:r>
          </a:p>
        </p:txBody>
      </p:sp>
      <p:pic>
        <p:nvPicPr>
          <p:cNvPr id="11" name="Picture 3"/>
          <p:cNvPicPr>
            <a:picLocks noChangeAspect="1" noChangeArrowheads="1"/>
          </p:cNvPicPr>
          <p:nvPr/>
        </p:nvPicPr>
        <p:blipFill>
          <a:blip r:embed="rId2" cstate="print"/>
          <a:srcRect/>
          <a:stretch>
            <a:fillRect/>
          </a:stretch>
        </p:blipFill>
        <p:spPr bwMode="auto">
          <a:xfrm>
            <a:off x="938213" y="1204913"/>
            <a:ext cx="7267575" cy="44481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90F05DBC-BF4D-488A-9F2B-4E1E50B3E3D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20</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Slide Number Placeholder 3"/>
          <p:cNvSpPr txBox="1">
            <a:spLocks/>
          </p:cNvSpPr>
          <p:nvPr/>
        </p:nvSpPr>
        <p:spPr>
          <a:xfrm>
            <a:off x="4419600" y="6381750"/>
            <a:ext cx="457200" cy="400050"/>
          </a:xfrm>
          <a:prstGeom prst="rect">
            <a:avLst/>
          </a:prstGeom>
        </p:spPr>
        <p:txBody>
          <a:bodyPr anchor="ctr" anchorCtr="0"/>
          <a:lstStyle/>
          <a:p>
            <a:pPr marL="0" marR="0" lvl="0" indent="0" algn="just" defTabSz="914400" rtl="0" eaLnBrk="1" fontAlgn="base" latinLnBrk="0" hangingPunct="1">
              <a:lnSpc>
                <a:spcPct val="100000"/>
              </a:lnSpc>
              <a:spcBef>
                <a:spcPct val="0"/>
              </a:spcBef>
              <a:spcAft>
                <a:spcPct val="0"/>
              </a:spcAft>
              <a:buClrTx/>
              <a:buSzTx/>
              <a:buFontTx/>
              <a:buNone/>
              <a:tabLst/>
              <a:defRPr/>
            </a:pPr>
            <a:fld id="{0D38C0DB-AA4E-42A5-B908-42D49E2E9AAD}" type="slidenum">
              <a:rPr kumimoji="0" lang="en-US" sz="1400" b="0" i="0" u="none" strike="noStrike" kern="1200" cap="none" spc="0" normalizeH="0" baseline="0" noProof="0" smtClean="0">
                <a:ln>
                  <a:noFill/>
                </a:ln>
                <a:solidFill>
                  <a:schemeClr val="tx2"/>
                </a:solidFill>
                <a:effectLst/>
                <a:uLnTx/>
                <a:uFillTx/>
                <a:latin typeface="Times New Roman" pitchFamily="18" charset="0"/>
                <a:cs typeface="Times New Roman" pitchFamily="18" charset="0"/>
              </a:rPr>
              <a:pPr marL="0" marR="0" lvl="0" indent="0" algn="just" defTabSz="914400" rtl="0" eaLnBrk="1" fontAlgn="base" latinLnBrk="0" hangingPunct="1">
                <a:lnSpc>
                  <a:spcPct val="100000"/>
                </a:lnSpc>
                <a:spcBef>
                  <a:spcPct val="0"/>
                </a:spcBef>
                <a:spcAft>
                  <a:spcPct val="0"/>
                </a:spcAft>
                <a:buClrTx/>
                <a:buSzTx/>
                <a:buFontTx/>
                <a:buNone/>
                <a:tabLst/>
                <a:defRPr/>
              </a:pPr>
              <a:t>20</a:t>
            </a:fld>
            <a:endParaRPr kumimoji="0" lang="en-US" sz="1400" b="0" i="0" u="none" strike="noStrike" kern="1200" cap="none" spc="0" normalizeH="0" baseline="0" noProof="0">
              <a:ln>
                <a:noFill/>
              </a:ln>
              <a:solidFill>
                <a:schemeClr val="tx2"/>
              </a:solidFill>
              <a:effectLst/>
              <a:uLnTx/>
              <a:uFillTx/>
              <a:latin typeface="Times New Roman" pitchFamily="18" charset="0"/>
              <a:cs typeface="Times New Roman" pitchFamily="18" charset="0"/>
            </a:endParaRPr>
          </a:p>
        </p:txBody>
      </p:sp>
      <p:sp>
        <p:nvSpPr>
          <p:cNvPr id="9" name="Rectangle 2"/>
          <p:cNvSpPr>
            <a:spLocks noGrp="1" noChangeArrowheads="1"/>
          </p:cNvSpPr>
          <p:nvPr>
            <p:ph type="title"/>
          </p:nvPr>
        </p:nvSpPr>
        <p:spPr>
          <a:xfrm>
            <a:off x="457200" y="0"/>
            <a:ext cx="8229600" cy="754063"/>
          </a:xfrm>
        </p:spPr>
        <p:txBody>
          <a:bodyPr/>
          <a:lstStyle/>
          <a:p>
            <a:pPr algn="just"/>
            <a:r>
              <a:rPr lang="en-US">
                <a:latin typeface="Times New Roman" pitchFamily="18" charset="0"/>
                <a:cs typeface="Times New Roman" pitchFamily="18" charset="0"/>
              </a:rPr>
              <a:t>Example</a:t>
            </a:r>
          </a:p>
        </p:txBody>
      </p:sp>
      <p:grpSp>
        <p:nvGrpSpPr>
          <p:cNvPr id="10" name="Group 3"/>
          <p:cNvGrpSpPr>
            <a:grpSpLocks/>
          </p:cNvGrpSpPr>
          <p:nvPr/>
        </p:nvGrpSpPr>
        <p:grpSpPr bwMode="auto">
          <a:xfrm>
            <a:off x="190500" y="989013"/>
            <a:ext cx="4181475" cy="2384425"/>
            <a:chOff x="120" y="926"/>
            <a:chExt cx="2634" cy="1502"/>
          </a:xfrm>
        </p:grpSpPr>
        <p:pic>
          <p:nvPicPr>
            <p:cNvPr id="11" name="Picture 4" descr="fig26-3"/>
            <p:cNvPicPr>
              <a:picLocks noChangeAspect="1" noChangeArrowheads="1"/>
            </p:cNvPicPr>
            <p:nvPr/>
          </p:nvPicPr>
          <p:blipFill>
            <a:blip r:embed="rId2" cstate="print"/>
            <a:srcRect r="51865" b="67566"/>
            <a:stretch>
              <a:fillRect/>
            </a:stretch>
          </p:blipFill>
          <p:spPr bwMode="auto">
            <a:xfrm>
              <a:off x="120" y="926"/>
              <a:ext cx="2634" cy="1178"/>
            </a:xfrm>
            <a:prstGeom prst="rect">
              <a:avLst/>
            </a:prstGeom>
            <a:noFill/>
          </p:spPr>
        </p:pic>
        <p:sp>
          <p:nvSpPr>
            <p:cNvPr id="12" name="Text Box 5"/>
            <p:cNvSpPr txBox="1">
              <a:spLocks noChangeArrowheads="1"/>
            </p:cNvSpPr>
            <p:nvPr/>
          </p:nvSpPr>
          <p:spPr bwMode="auto">
            <a:xfrm>
              <a:off x="1086" y="2140"/>
              <a:ext cx="778" cy="288"/>
            </a:xfrm>
            <a:prstGeom prst="rect">
              <a:avLst/>
            </a:prstGeom>
            <a:noFill/>
            <a:ln w="9525">
              <a:noFill/>
              <a:miter lim="800000"/>
              <a:headEnd/>
              <a:tailEnd/>
            </a:ln>
            <a:effectLst/>
          </p:spPr>
          <p:txBody>
            <a:bodyPr>
              <a:spAutoFit/>
            </a:bodyPr>
            <a:lstStyle/>
            <a:p>
              <a:pPr algn="just">
                <a:spcBef>
                  <a:spcPct val="50000"/>
                </a:spcBef>
              </a:pPr>
              <a:r>
                <a:rPr lang="en-US" sz="2400" b="0">
                  <a:solidFill>
                    <a:srgbClr val="FF0000"/>
                  </a:solidFill>
                  <a:latin typeface="Times New Roman" pitchFamily="18" charset="0"/>
                  <a:cs typeface="Times New Roman" pitchFamily="18" charset="0"/>
                </a:rPr>
                <a:t>Flow(1)</a:t>
              </a:r>
            </a:p>
          </p:txBody>
        </p:sp>
      </p:grpSp>
      <p:grpSp>
        <p:nvGrpSpPr>
          <p:cNvPr id="13" name="Group 6"/>
          <p:cNvGrpSpPr>
            <a:grpSpLocks/>
          </p:cNvGrpSpPr>
          <p:nvPr/>
        </p:nvGrpSpPr>
        <p:grpSpPr bwMode="auto">
          <a:xfrm>
            <a:off x="4838700" y="982663"/>
            <a:ext cx="4076700" cy="2441575"/>
            <a:chOff x="3048" y="922"/>
            <a:chExt cx="2568" cy="1538"/>
          </a:xfrm>
        </p:grpSpPr>
        <p:pic>
          <p:nvPicPr>
            <p:cNvPr id="14" name="Picture 7" descr="fig26-3"/>
            <p:cNvPicPr>
              <a:picLocks noChangeAspect="1" noChangeArrowheads="1"/>
            </p:cNvPicPr>
            <p:nvPr/>
          </p:nvPicPr>
          <p:blipFill>
            <a:blip r:embed="rId2" cstate="print"/>
            <a:srcRect l="53070" b="67401"/>
            <a:stretch>
              <a:fillRect/>
            </a:stretch>
          </p:blipFill>
          <p:spPr bwMode="auto">
            <a:xfrm>
              <a:off x="3048" y="922"/>
              <a:ext cx="2568" cy="1184"/>
            </a:xfrm>
            <a:prstGeom prst="rect">
              <a:avLst/>
            </a:prstGeom>
            <a:noFill/>
          </p:spPr>
        </p:pic>
        <p:sp>
          <p:nvSpPr>
            <p:cNvPr id="15" name="Text Box 8"/>
            <p:cNvSpPr txBox="1">
              <a:spLocks noChangeArrowheads="1"/>
            </p:cNvSpPr>
            <p:nvPr/>
          </p:nvSpPr>
          <p:spPr bwMode="auto">
            <a:xfrm>
              <a:off x="3939" y="2172"/>
              <a:ext cx="1096" cy="288"/>
            </a:xfrm>
            <a:prstGeom prst="rect">
              <a:avLst/>
            </a:prstGeom>
            <a:noFill/>
            <a:ln w="9525">
              <a:noFill/>
              <a:miter lim="800000"/>
              <a:headEnd/>
              <a:tailEnd/>
            </a:ln>
            <a:effectLst/>
          </p:spPr>
          <p:txBody>
            <a:bodyPr>
              <a:spAutoFit/>
            </a:bodyPr>
            <a:lstStyle/>
            <a:p>
              <a:pPr algn="just">
                <a:spcBef>
                  <a:spcPct val="50000"/>
                </a:spcBef>
              </a:pPr>
              <a:r>
                <a:rPr lang="en-US" sz="2400" b="0">
                  <a:solidFill>
                    <a:srgbClr val="FF0000"/>
                  </a:solidFill>
                  <a:latin typeface="Times New Roman" pitchFamily="18" charset="0"/>
                  <a:cs typeface="Times New Roman" pitchFamily="18" charset="0"/>
                </a:rPr>
                <a:t>Residual(1)</a:t>
              </a:r>
            </a:p>
          </p:txBody>
        </p:sp>
      </p:grpSp>
      <p:grpSp>
        <p:nvGrpSpPr>
          <p:cNvPr id="16" name="Group 9"/>
          <p:cNvGrpSpPr>
            <a:grpSpLocks/>
          </p:cNvGrpSpPr>
          <p:nvPr/>
        </p:nvGrpSpPr>
        <p:grpSpPr bwMode="auto">
          <a:xfrm>
            <a:off x="260350" y="3825875"/>
            <a:ext cx="4238625" cy="2359025"/>
            <a:chOff x="164" y="2713"/>
            <a:chExt cx="2670" cy="1486"/>
          </a:xfrm>
        </p:grpSpPr>
        <p:pic>
          <p:nvPicPr>
            <p:cNvPr id="17" name="Picture 10" descr="fig26-3"/>
            <p:cNvPicPr>
              <a:picLocks noChangeAspect="1" noChangeArrowheads="1"/>
            </p:cNvPicPr>
            <p:nvPr/>
          </p:nvPicPr>
          <p:blipFill>
            <a:blip r:embed="rId2" cstate="print"/>
            <a:srcRect t="38161" r="51205" b="29074"/>
            <a:stretch>
              <a:fillRect/>
            </a:stretch>
          </p:blipFill>
          <p:spPr bwMode="auto">
            <a:xfrm>
              <a:off x="164" y="2713"/>
              <a:ext cx="2670" cy="1190"/>
            </a:xfrm>
            <a:prstGeom prst="rect">
              <a:avLst/>
            </a:prstGeom>
            <a:noFill/>
          </p:spPr>
        </p:pic>
        <p:sp>
          <p:nvSpPr>
            <p:cNvPr id="18" name="Text Box 11"/>
            <p:cNvSpPr txBox="1">
              <a:spLocks noChangeArrowheads="1"/>
            </p:cNvSpPr>
            <p:nvPr/>
          </p:nvSpPr>
          <p:spPr bwMode="auto">
            <a:xfrm>
              <a:off x="959" y="3911"/>
              <a:ext cx="778" cy="288"/>
            </a:xfrm>
            <a:prstGeom prst="rect">
              <a:avLst/>
            </a:prstGeom>
            <a:noFill/>
            <a:ln w="9525">
              <a:noFill/>
              <a:miter lim="800000"/>
              <a:headEnd/>
              <a:tailEnd/>
            </a:ln>
            <a:effectLst/>
          </p:spPr>
          <p:txBody>
            <a:bodyPr>
              <a:spAutoFit/>
            </a:bodyPr>
            <a:lstStyle/>
            <a:p>
              <a:pPr algn="just">
                <a:spcBef>
                  <a:spcPct val="50000"/>
                </a:spcBef>
              </a:pPr>
              <a:r>
                <a:rPr lang="en-US" sz="2400" b="0">
                  <a:solidFill>
                    <a:srgbClr val="FF0000"/>
                  </a:solidFill>
                  <a:latin typeface="Times New Roman" pitchFamily="18" charset="0"/>
                  <a:cs typeface="Times New Roman" pitchFamily="18" charset="0"/>
                </a:rPr>
                <a:t>Flow(2)</a:t>
              </a:r>
            </a:p>
          </p:txBody>
        </p:sp>
      </p:grpSp>
      <p:grpSp>
        <p:nvGrpSpPr>
          <p:cNvPr id="19" name="Group 12"/>
          <p:cNvGrpSpPr>
            <a:grpSpLocks/>
          </p:cNvGrpSpPr>
          <p:nvPr/>
        </p:nvGrpSpPr>
        <p:grpSpPr bwMode="auto">
          <a:xfrm>
            <a:off x="4829175" y="3827463"/>
            <a:ext cx="4095750" cy="2408237"/>
            <a:chOff x="3042" y="2714"/>
            <a:chExt cx="2580" cy="1517"/>
          </a:xfrm>
        </p:grpSpPr>
        <p:pic>
          <p:nvPicPr>
            <p:cNvPr id="20" name="Picture 13" descr="fig26-3"/>
            <p:cNvPicPr>
              <a:picLocks noChangeAspect="1" noChangeArrowheads="1"/>
            </p:cNvPicPr>
            <p:nvPr/>
          </p:nvPicPr>
          <p:blipFill>
            <a:blip r:embed="rId2" cstate="print"/>
            <a:srcRect l="52850" t="38821" b="28578"/>
            <a:stretch>
              <a:fillRect/>
            </a:stretch>
          </p:blipFill>
          <p:spPr bwMode="auto">
            <a:xfrm>
              <a:off x="3042" y="2714"/>
              <a:ext cx="2580" cy="1184"/>
            </a:xfrm>
            <a:prstGeom prst="rect">
              <a:avLst/>
            </a:prstGeom>
            <a:noFill/>
          </p:spPr>
        </p:pic>
        <p:sp>
          <p:nvSpPr>
            <p:cNvPr id="21" name="Text Box 14"/>
            <p:cNvSpPr txBox="1">
              <a:spLocks noChangeArrowheads="1"/>
            </p:cNvSpPr>
            <p:nvPr/>
          </p:nvSpPr>
          <p:spPr bwMode="auto">
            <a:xfrm>
              <a:off x="3812" y="3943"/>
              <a:ext cx="1178" cy="288"/>
            </a:xfrm>
            <a:prstGeom prst="rect">
              <a:avLst/>
            </a:prstGeom>
            <a:noFill/>
            <a:ln w="9525">
              <a:noFill/>
              <a:miter lim="800000"/>
              <a:headEnd/>
              <a:tailEnd/>
            </a:ln>
            <a:effectLst/>
          </p:spPr>
          <p:txBody>
            <a:bodyPr>
              <a:spAutoFit/>
            </a:bodyPr>
            <a:lstStyle/>
            <a:p>
              <a:pPr algn="just">
                <a:spcBef>
                  <a:spcPct val="50000"/>
                </a:spcBef>
              </a:pPr>
              <a:r>
                <a:rPr lang="en-US" sz="2400" b="0">
                  <a:solidFill>
                    <a:srgbClr val="FF0000"/>
                  </a:solidFill>
                  <a:latin typeface="Times New Roman" pitchFamily="18" charset="0"/>
                  <a:cs typeface="Times New Roman" pitchFamily="18" charset="0"/>
                </a:rPr>
                <a:t>Residual(2)</a:t>
              </a:r>
            </a:p>
          </p:txBody>
        </p:sp>
      </p:grpSp>
      <p:grpSp>
        <p:nvGrpSpPr>
          <p:cNvPr id="22" name="Group 15"/>
          <p:cNvGrpSpPr>
            <a:grpSpLocks/>
          </p:cNvGrpSpPr>
          <p:nvPr/>
        </p:nvGrpSpPr>
        <p:grpSpPr bwMode="auto">
          <a:xfrm>
            <a:off x="579438" y="3409950"/>
            <a:ext cx="7996237" cy="2454275"/>
            <a:chOff x="365" y="2451"/>
            <a:chExt cx="5037" cy="1546"/>
          </a:xfrm>
        </p:grpSpPr>
        <p:sp>
          <p:nvSpPr>
            <p:cNvPr id="23" name="Line 16"/>
            <p:cNvSpPr>
              <a:spLocks noChangeShapeType="1"/>
            </p:cNvSpPr>
            <p:nvPr/>
          </p:nvSpPr>
          <p:spPr bwMode="auto">
            <a:xfrm>
              <a:off x="4061" y="2604"/>
              <a:ext cx="1341" cy="1393"/>
            </a:xfrm>
            <a:prstGeom prst="line">
              <a:avLst/>
            </a:prstGeom>
            <a:noFill/>
            <a:ln w="28575">
              <a:solidFill>
                <a:srgbClr val="FF0000"/>
              </a:solidFill>
              <a:prstDash val="dash"/>
              <a:round/>
              <a:headEnd/>
              <a:tailEnd/>
            </a:ln>
            <a:effectLst/>
          </p:spPr>
          <p:txBody>
            <a:bodyPr wrap="none"/>
            <a:lstStyle/>
            <a:p>
              <a:pPr algn="just"/>
              <a:endParaRPr lang="en-US">
                <a:latin typeface="Times New Roman" pitchFamily="18" charset="0"/>
                <a:cs typeface="Times New Roman" pitchFamily="18" charset="0"/>
              </a:endParaRPr>
            </a:p>
          </p:txBody>
        </p:sp>
        <p:sp>
          <p:nvSpPr>
            <p:cNvPr id="24" name="Text Box 17"/>
            <p:cNvSpPr txBox="1">
              <a:spLocks noChangeArrowheads="1"/>
            </p:cNvSpPr>
            <p:nvPr/>
          </p:nvSpPr>
          <p:spPr bwMode="auto">
            <a:xfrm>
              <a:off x="365" y="2451"/>
              <a:ext cx="4044" cy="250"/>
            </a:xfrm>
            <a:prstGeom prst="rect">
              <a:avLst/>
            </a:prstGeom>
            <a:noFill/>
            <a:ln w="9525">
              <a:noFill/>
              <a:miter lim="800000"/>
              <a:headEnd/>
              <a:tailEnd/>
            </a:ln>
            <a:effectLst/>
          </p:spPr>
          <p:txBody>
            <a:bodyPr>
              <a:spAutoFit/>
            </a:bodyPr>
            <a:lstStyle/>
            <a:p>
              <a:pPr algn="just">
                <a:spcBef>
                  <a:spcPct val="50000"/>
                </a:spcBef>
              </a:pPr>
              <a:r>
                <a:rPr lang="en-US" sz="2000" b="0">
                  <a:solidFill>
                    <a:srgbClr val="FF0000"/>
                  </a:solidFill>
                  <a:latin typeface="Times New Roman" pitchFamily="18" charset="0"/>
                  <a:cs typeface="Times New Roman" pitchFamily="18" charset="0"/>
                </a:rPr>
                <a:t>No more augmenting paths </a:t>
              </a:r>
              <a:r>
                <a:rPr lang="en-US" sz="2000" b="0">
                  <a:solidFill>
                    <a:srgbClr val="FF0000"/>
                  </a:solidFill>
                  <a:latin typeface="Times New Roman" pitchFamily="18" charset="0"/>
                  <a:cs typeface="Times New Roman" pitchFamily="18" charset="0"/>
                  <a:sym typeface="Wingdings" pitchFamily="2" charset="2"/>
                </a:rPr>
                <a:t> max flow attained.</a:t>
              </a:r>
              <a:endParaRPr lang="en-US" sz="2000" b="0">
                <a:solidFill>
                  <a:srgbClr val="FF0000"/>
                </a:solidFill>
                <a:latin typeface="Times New Roman" pitchFamily="18" charset="0"/>
                <a:cs typeface="Times New Roman" pitchFamily="18" charset="0"/>
              </a:endParaRPr>
            </a:p>
          </p:txBody>
        </p:sp>
      </p:grpSp>
      <p:sp>
        <p:nvSpPr>
          <p:cNvPr id="25" name="Text Box 18"/>
          <p:cNvSpPr txBox="1">
            <a:spLocks noChangeArrowheads="1"/>
          </p:cNvSpPr>
          <p:nvPr/>
        </p:nvSpPr>
        <p:spPr bwMode="auto">
          <a:xfrm>
            <a:off x="8399463" y="5824538"/>
            <a:ext cx="554960" cy="400110"/>
          </a:xfrm>
          <a:prstGeom prst="rect">
            <a:avLst/>
          </a:prstGeom>
          <a:noFill/>
          <a:ln w="9525">
            <a:noFill/>
            <a:miter lim="800000"/>
            <a:headEnd/>
            <a:tailEnd/>
          </a:ln>
          <a:effectLst/>
        </p:spPr>
        <p:txBody>
          <a:bodyPr wrap="none">
            <a:spAutoFit/>
          </a:bodyPr>
          <a:lstStyle/>
          <a:p>
            <a:pPr algn="just"/>
            <a:r>
              <a:rPr lang="en-US" sz="2000">
                <a:solidFill>
                  <a:srgbClr val="FF0000"/>
                </a:solidFill>
                <a:latin typeface="Times New Roman" pitchFamily="18" charset="0"/>
                <a:cs typeface="Times New Roman" pitchFamily="18" charset="0"/>
              </a:rPr>
              <a:t>Cut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39DA23F5-2B68-483A-8F66-DEEE3DF2D4F0}"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21</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latin typeface="Times New Roman" pitchFamily="18" charset="0"/>
                <a:cs typeface="Times New Roman" pitchFamily="18" charset="0"/>
              </a:rPr>
              <a:t>Cuts of Flow Networks</a:t>
            </a:r>
          </a:p>
        </p:txBody>
      </p:sp>
      <p:graphicFrame>
        <p:nvGraphicFramePr>
          <p:cNvPr id="9" name="Object 4"/>
          <p:cNvGraphicFramePr>
            <a:graphicFrameLocks noChangeAspect="1"/>
          </p:cNvGraphicFramePr>
          <p:nvPr/>
        </p:nvGraphicFramePr>
        <p:xfrm>
          <a:off x="1684338" y="2767013"/>
          <a:ext cx="5407025" cy="2857500"/>
        </p:xfrm>
        <a:graphic>
          <a:graphicData uri="http://schemas.openxmlformats.org/presentationml/2006/ole">
            <p:oleObj spid="_x0000_s12290" name="Picture Publisher Image" r:id="rId3" imgW="3514680" imgH="1857240" progId="">
              <p:embed/>
            </p:oleObj>
          </a:graphicData>
        </a:graphic>
      </p:graphicFrame>
      <p:graphicFrame>
        <p:nvGraphicFramePr>
          <p:cNvPr id="10" name="Object 5"/>
          <p:cNvGraphicFramePr>
            <a:graphicFrameLocks noChangeAspect="1"/>
          </p:cNvGraphicFramePr>
          <p:nvPr/>
        </p:nvGraphicFramePr>
        <p:xfrm>
          <a:off x="615950" y="1479550"/>
          <a:ext cx="7840663" cy="687388"/>
        </p:xfrm>
        <a:graphic>
          <a:graphicData uri="http://schemas.openxmlformats.org/presentationml/2006/ole">
            <p:oleObj spid="_x0000_s12291" name="Equation" r:id="rId4" imgW="4635360" imgH="406080" progId="">
              <p:embed/>
            </p:oleObj>
          </a:graphicData>
        </a:graphic>
      </p:graphicFrame>
      <p:sp>
        <p:nvSpPr>
          <p:cNvPr id="11"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6F7551A7-C1F7-4409-810E-A63429E83378}"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22</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latin typeface="Times New Roman" pitchFamily="18" charset="0"/>
                <a:cs typeface="Times New Roman" pitchFamily="18" charset="0"/>
              </a:rPr>
              <a:t>The Net Flow through a Cut (S,T)</a:t>
            </a:r>
          </a:p>
        </p:txBody>
      </p:sp>
      <p:sp>
        <p:nvSpPr>
          <p:cNvPr id="9" name="Rectangle 3"/>
          <p:cNvSpPr txBox="1">
            <a:spLocks noChangeArrowheads="1"/>
          </p:cNvSpPr>
          <p:nvPr/>
        </p:nvSpPr>
        <p:spPr bwMode="auto">
          <a:xfrm>
            <a:off x="409575" y="5422900"/>
            <a:ext cx="7772400" cy="889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f(S,T) = 12 – 4 + 11 = 19</a:t>
            </a:r>
            <a:endParaRPr kumimoji="0" lang="en-US" sz="26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sp>
        <p:nvSpPr>
          <p:cNvPr id="10" name="Rectangle 4"/>
          <p:cNvSpPr>
            <a:spLocks noChangeArrowheads="1"/>
          </p:cNvSpPr>
          <p:nvPr/>
        </p:nvSpPr>
        <p:spPr bwMode="auto">
          <a:xfrm>
            <a:off x="1536700" y="1600200"/>
            <a:ext cx="3670300" cy="965200"/>
          </a:xfrm>
          <a:prstGeom prst="rect">
            <a:avLst/>
          </a:prstGeom>
          <a:solidFill>
            <a:srgbClr val="FFFF00"/>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graphicFrame>
        <p:nvGraphicFramePr>
          <p:cNvPr id="11" name="Object 5"/>
          <p:cNvGraphicFramePr>
            <a:graphicFrameLocks noChangeAspect="1"/>
          </p:cNvGraphicFramePr>
          <p:nvPr/>
        </p:nvGraphicFramePr>
        <p:xfrm>
          <a:off x="1917700" y="1765300"/>
          <a:ext cx="3073400" cy="811213"/>
        </p:xfrm>
        <a:graphic>
          <a:graphicData uri="http://schemas.openxmlformats.org/presentationml/2006/ole">
            <p:oleObj spid="_x0000_s13314" name="Equation" r:id="rId3" imgW="1346040" imgH="355320" progId="Equation.3">
              <p:embed/>
            </p:oleObj>
          </a:graphicData>
        </a:graphic>
      </p:graphicFrame>
      <p:graphicFrame>
        <p:nvGraphicFramePr>
          <p:cNvPr id="12" name="Object 6"/>
          <p:cNvGraphicFramePr>
            <a:graphicFrameLocks noChangeAspect="1"/>
          </p:cNvGraphicFramePr>
          <p:nvPr/>
        </p:nvGraphicFramePr>
        <p:xfrm>
          <a:off x="2084388" y="2749550"/>
          <a:ext cx="4606925" cy="2435225"/>
        </p:xfrm>
        <a:graphic>
          <a:graphicData uri="http://schemas.openxmlformats.org/presentationml/2006/ole">
            <p:oleObj spid="_x0000_s13315" name="Picture Publisher Image" r:id="rId4" imgW="3514680" imgH="1857240" progId="">
              <p:embed/>
            </p:oleObj>
          </a:graphicData>
        </a:graphic>
      </p:graphicFrame>
      <p:sp>
        <p:nvSpPr>
          <p:cNvPr id="13"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94CD9017-03D1-45C7-B0D3-5B25FF7F5C46}"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23</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74638"/>
            <a:ext cx="8229600" cy="1143000"/>
          </a:xfrm>
        </p:spPr>
        <p:txBody>
          <a:bodyPr/>
          <a:lstStyle/>
          <a:p>
            <a:r>
              <a:rPr lang="en-US">
                <a:latin typeface="Times New Roman" pitchFamily="18" charset="0"/>
                <a:cs typeface="Times New Roman" pitchFamily="18" charset="0"/>
              </a:rPr>
              <a:t>The Capacity of a Cut (S,T)</a:t>
            </a:r>
          </a:p>
        </p:txBody>
      </p:sp>
      <p:sp>
        <p:nvSpPr>
          <p:cNvPr id="10" name="Rectangle 3"/>
          <p:cNvSpPr txBox="1">
            <a:spLocks noChangeArrowheads="1"/>
          </p:cNvSpPr>
          <p:nvPr/>
        </p:nvSpPr>
        <p:spPr bwMode="auto">
          <a:xfrm>
            <a:off x="685800" y="5651500"/>
            <a:ext cx="7772400" cy="596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c(S,T)= 12+ 0 + 14 = 26</a:t>
            </a:r>
            <a:endParaRPr kumimoji="0" lang="en-US" sz="26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sp>
        <p:nvSpPr>
          <p:cNvPr id="11" name="Rectangle 4"/>
          <p:cNvSpPr>
            <a:spLocks noChangeArrowheads="1"/>
          </p:cNvSpPr>
          <p:nvPr/>
        </p:nvSpPr>
        <p:spPr bwMode="auto">
          <a:xfrm>
            <a:off x="1536700" y="1600200"/>
            <a:ext cx="3670300" cy="965200"/>
          </a:xfrm>
          <a:prstGeom prst="rect">
            <a:avLst/>
          </a:prstGeom>
          <a:solidFill>
            <a:srgbClr val="FFFF00"/>
          </a:solidFill>
          <a:ln w="9525">
            <a:solidFill>
              <a:schemeClr val="tx1"/>
            </a:solidFill>
            <a:miter lim="800000"/>
            <a:headEnd/>
            <a:tailEnd/>
          </a:ln>
          <a:effectLst/>
        </p:spPr>
        <p:txBody>
          <a:bodyPr wrap="none" anchor="ctr"/>
          <a:lstStyle/>
          <a:p>
            <a:endParaRPr lang="en-US">
              <a:latin typeface="Times New Roman" pitchFamily="18" charset="0"/>
              <a:cs typeface="Times New Roman" pitchFamily="18" charset="0"/>
            </a:endParaRPr>
          </a:p>
        </p:txBody>
      </p:sp>
      <p:graphicFrame>
        <p:nvGraphicFramePr>
          <p:cNvPr id="12" name="Object 5"/>
          <p:cNvGraphicFramePr>
            <a:graphicFrameLocks noChangeAspect="1"/>
          </p:cNvGraphicFramePr>
          <p:nvPr/>
        </p:nvGraphicFramePr>
        <p:xfrm>
          <a:off x="2005013" y="1765300"/>
          <a:ext cx="2898775" cy="811213"/>
        </p:xfrm>
        <a:graphic>
          <a:graphicData uri="http://schemas.openxmlformats.org/presentationml/2006/ole">
            <p:oleObj spid="_x0000_s15362" name="Equation" r:id="rId3" imgW="1269720" imgH="355320" progId="Equation.3">
              <p:embed/>
            </p:oleObj>
          </a:graphicData>
        </a:graphic>
      </p:graphicFrame>
      <p:graphicFrame>
        <p:nvGraphicFramePr>
          <p:cNvPr id="13" name="Object 6"/>
          <p:cNvGraphicFramePr>
            <a:graphicFrameLocks noChangeAspect="1"/>
          </p:cNvGraphicFramePr>
          <p:nvPr/>
        </p:nvGraphicFramePr>
        <p:xfrm>
          <a:off x="2076450" y="2930525"/>
          <a:ext cx="4606925" cy="2435225"/>
        </p:xfrm>
        <a:graphic>
          <a:graphicData uri="http://schemas.openxmlformats.org/presentationml/2006/ole">
            <p:oleObj spid="_x0000_s15363" name="Picture Publisher Image" r:id="rId4" imgW="3514680" imgH="1857240" progId="">
              <p:embed/>
            </p:oleObj>
          </a:graphicData>
        </a:graphic>
      </p:graphicFrame>
      <p:sp>
        <p:nvSpPr>
          <p:cNvPr id="14" name="Line 7"/>
          <p:cNvSpPr>
            <a:spLocks noChangeShapeType="1"/>
          </p:cNvSpPr>
          <p:nvPr/>
        </p:nvSpPr>
        <p:spPr bwMode="auto">
          <a:xfrm>
            <a:off x="4381500" y="2636838"/>
            <a:ext cx="0" cy="3138487"/>
          </a:xfrm>
          <a:prstGeom prst="line">
            <a:avLst/>
          </a:prstGeom>
          <a:noFill/>
          <a:ln w="28575">
            <a:solidFill>
              <a:srgbClr val="FF0000"/>
            </a:solidFill>
            <a:prstDash val="dash"/>
            <a:round/>
            <a:headEnd/>
            <a:tailEnd/>
          </a:ln>
          <a:effectLst/>
        </p:spPr>
        <p:txBody>
          <a:bodyPr/>
          <a:lstStyle/>
          <a:p>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9FE460A5-1FE2-430B-BC9D-65D8A4E4B4A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580156" y="-152400"/>
            <a:ext cx="8259044" cy="1143000"/>
          </a:xfrm>
        </p:spPr>
        <p:txBody>
          <a:bodyPr/>
          <a:lstStyle/>
          <a:p>
            <a:r>
              <a:rPr lang="en-US" dirty="0">
                <a:latin typeface="Times New Roman" pitchFamily="18" charset="0"/>
                <a:cs typeface="Times New Roman" pitchFamily="18" charset="0"/>
              </a:rPr>
              <a:t>Augmenting Paths – example</a:t>
            </a:r>
          </a:p>
        </p:txBody>
      </p:sp>
      <p:sp>
        <p:nvSpPr>
          <p:cNvPr id="10" name="Rectangle 3"/>
          <p:cNvSpPr txBox="1">
            <a:spLocks noChangeArrowheads="1"/>
          </p:cNvSpPr>
          <p:nvPr/>
        </p:nvSpPr>
        <p:spPr bwMode="auto">
          <a:xfrm>
            <a:off x="320675" y="1198563"/>
            <a:ext cx="8493242" cy="11588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80000"/>
              </a:lnSpc>
              <a:spcBef>
                <a:spcPts val="575"/>
              </a:spcBef>
              <a:spcAft>
                <a:spcPct val="0"/>
              </a:spcAft>
              <a:buClr>
                <a:schemeClr val="accent1"/>
              </a:buClr>
              <a:buSzPct val="85000"/>
              <a:buFont typeface="Wingdings 2" pitchFamily="18" charset="2"/>
              <a:buChar char=""/>
              <a:tabLst/>
              <a:defRPr/>
            </a:pPr>
            <a:r>
              <a:rPr kumimoji="0" lang="en-US" sz="2000" b="1" i="0" u="none" strike="noStrike" kern="1200" cap="none" spc="0" normalizeH="0" baseline="0" noProof="0" smtClean="0">
                <a:ln>
                  <a:noFill/>
                </a:ln>
                <a:solidFill>
                  <a:srgbClr val="FF0000"/>
                </a:solidFill>
                <a:effectLst/>
                <a:uLnTx/>
                <a:uFillTx/>
                <a:latin typeface="Times New Roman" pitchFamily="18" charset="0"/>
                <a:cs typeface="Times New Roman" pitchFamily="18" charset="0"/>
              </a:rPr>
              <a:t>Capacity of the cut </a:t>
            </a:r>
          </a:p>
          <a:p>
            <a:pPr marL="273050" marR="0" lvl="0" indent="-273050" algn="l" defTabSz="914400" rtl="0" eaLnBrk="1" fontAlgn="base" latinLnBrk="0" hangingPunct="1">
              <a:lnSpc>
                <a:spcPct val="80000"/>
              </a:lnSpc>
              <a:spcBef>
                <a:spcPts val="575"/>
              </a:spcBef>
              <a:spcAft>
                <a:spcPct val="0"/>
              </a:spcAft>
              <a:buClr>
                <a:schemeClr val="accent1"/>
              </a:buClr>
              <a:buSzPct val="85000"/>
              <a:buFontTx/>
              <a:buNone/>
              <a:tabLst/>
              <a:defRPr/>
            </a:pPr>
            <a:r>
              <a:rPr kumimoji="0" lang="en-US" sz="2000" b="1" i="0" u="none" strike="noStrike" kern="1200" cap="none" spc="0" normalizeH="0" baseline="0" noProof="0" smtClean="0">
                <a:ln>
                  <a:noFill/>
                </a:ln>
                <a:solidFill>
                  <a:srgbClr val="FF0000"/>
                </a:solidFill>
                <a:effectLst/>
                <a:uLnTx/>
                <a:uFillTx/>
                <a:latin typeface="Times New Roman" pitchFamily="18" charset="0"/>
                <a:cs typeface="Times New Roman" pitchFamily="18" charset="0"/>
              </a:rPr>
              <a:t>	= maximum possible flow through the cut </a:t>
            </a:r>
          </a:p>
          <a:p>
            <a:pPr marL="273050" marR="0" lvl="0" indent="-273050" algn="l" defTabSz="914400" rtl="0" eaLnBrk="1" fontAlgn="base" latinLnBrk="0" hangingPunct="1">
              <a:lnSpc>
                <a:spcPct val="80000"/>
              </a:lnSpc>
              <a:spcBef>
                <a:spcPts val="575"/>
              </a:spcBef>
              <a:spcAft>
                <a:spcPct val="0"/>
              </a:spcAft>
              <a:buClr>
                <a:schemeClr val="accent1"/>
              </a:buClr>
              <a:buSzPct val="85000"/>
              <a:buFontTx/>
              <a:buNone/>
              <a:tabLst/>
              <a:defRPr/>
            </a:pPr>
            <a:r>
              <a:rPr kumimoji="0" lang="en-US" sz="2000" b="1" i="0" u="none" strike="noStrike" kern="1200" cap="none" spc="0" normalizeH="0" baseline="0" noProof="0" smtClean="0">
                <a:ln>
                  <a:noFill/>
                </a:ln>
                <a:solidFill>
                  <a:srgbClr val="FF0000"/>
                </a:solidFill>
                <a:effectLst/>
                <a:uLnTx/>
                <a:uFillTx/>
                <a:latin typeface="Times New Roman" pitchFamily="18" charset="0"/>
                <a:cs typeface="Times New Roman" pitchFamily="18" charset="0"/>
              </a:rPr>
              <a:t>	= 12 + 7 + 4 = 23</a:t>
            </a:r>
            <a:endParaRPr kumimoji="0" lang="en-US" sz="2000" b="1" i="0" u="none" strike="noStrike" kern="1200" cap="none" spc="0" normalizeH="0" baseline="0" noProof="0">
              <a:ln>
                <a:noFill/>
              </a:ln>
              <a:solidFill>
                <a:srgbClr val="FF0000"/>
              </a:solidFill>
              <a:effectLst/>
              <a:uLnTx/>
              <a:uFillTx/>
              <a:latin typeface="Times New Roman" pitchFamily="18" charset="0"/>
              <a:cs typeface="Times New Roman" pitchFamily="18" charset="0"/>
            </a:endParaRPr>
          </a:p>
        </p:txBody>
      </p:sp>
      <p:sp>
        <p:nvSpPr>
          <p:cNvPr id="11" name="Text Box 4"/>
          <p:cNvSpPr txBox="1">
            <a:spLocks noChangeArrowheads="1"/>
          </p:cNvSpPr>
          <p:nvPr/>
        </p:nvSpPr>
        <p:spPr bwMode="auto">
          <a:xfrm>
            <a:off x="800100" y="5537200"/>
            <a:ext cx="7124700" cy="457200"/>
          </a:xfrm>
          <a:prstGeom prst="rect">
            <a:avLst/>
          </a:prstGeom>
          <a:noFill/>
          <a:ln w="9525">
            <a:noFill/>
            <a:miter lim="800000"/>
            <a:headEnd/>
            <a:tailEnd/>
          </a:ln>
          <a:effectLst/>
        </p:spPr>
        <p:txBody>
          <a:bodyPr wrap="square">
            <a:spAutoFit/>
          </a:bodyPr>
          <a:lstStyle/>
          <a:p>
            <a:pPr>
              <a:spcBef>
                <a:spcPct val="50000"/>
              </a:spcBef>
            </a:pPr>
            <a:endParaRPr lang="en-US" sz="2400" b="0">
              <a:latin typeface="Times New Roman" pitchFamily="18" charset="0"/>
              <a:cs typeface="Times New Roman" pitchFamily="18" charset="0"/>
            </a:endParaRPr>
          </a:p>
        </p:txBody>
      </p:sp>
      <p:graphicFrame>
        <p:nvGraphicFramePr>
          <p:cNvPr id="12" name="Object 5"/>
          <p:cNvGraphicFramePr>
            <a:graphicFrameLocks noChangeAspect="1"/>
          </p:cNvGraphicFramePr>
          <p:nvPr/>
        </p:nvGraphicFramePr>
        <p:xfrm>
          <a:off x="1047749" y="2362200"/>
          <a:ext cx="6015847" cy="2665413"/>
        </p:xfrm>
        <a:graphic>
          <a:graphicData uri="http://schemas.openxmlformats.org/presentationml/2006/ole">
            <p:oleObj spid="_x0000_s14338" name="Picture Publisher Image" r:id="rId3" imgW="3772080" imgH="1676520" progId="">
              <p:embed/>
            </p:oleObj>
          </a:graphicData>
        </a:graphic>
      </p:graphicFrame>
      <p:sp>
        <p:nvSpPr>
          <p:cNvPr id="13" name="Line 6"/>
          <p:cNvSpPr>
            <a:spLocks noChangeShapeType="1"/>
          </p:cNvSpPr>
          <p:nvPr/>
        </p:nvSpPr>
        <p:spPr bwMode="auto">
          <a:xfrm>
            <a:off x="3378199" y="2476500"/>
            <a:ext cx="3237341" cy="2819400"/>
          </a:xfrm>
          <a:prstGeom prst="line">
            <a:avLst/>
          </a:prstGeom>
          <a:noFill/>
          <a:ln w="38100">
            <a:solidFill>
              <a:srgbClr val="FF0000"/>
            </a:solidFill>
            <a:round/>
            <a:headEnd/>
            <a:tailEnd/>
          </a:ln>
          <a:effectLst/>
        </p:spPr>
        <p:txBody>
          <a:bodyPr wrap="none"/>
          <a:lstStyle/>
          <a:p>
            <a:endParaRPr lang="en-US">
              <a:latin typeface="Times New Roman" pitchFamily="18" charset="0"/>
              <a:cs typeface="Times New Roman" pitchFamily="18" charset="0"/>
            </a:endParaRPr>
          </a:p>
        </p:txBody>
      </p:sp>
      <p:sp>
        <p:nvSpPr>
          <p:cNvPr id="14" name="Text Box 7"/>
          <p:cNvSpPr txBox="1">
            <a:spLocks noChangeArrowheads="1"/>
          </p:cNvSpPr>
          <p:nvPr/>
        </p:nvSpPr>
        <p:spPr bwMode="auto">
          <a:xfrm>
            <a:off x="457199" y="5105400"/>
            <a:ext cx="8462971" cy="1158875"/>
          </a:xfrm>
          <a:prstGeom prst="rect">
            <a:avLst/>
          </a:prstGeom>
          <a:noFill/>
          <a:ln w="9525">
            <a:noFill/>
            <a:miter lim="800000"/>
            <a:headEnd/>
            <a:tailEnd/>
          </a:ln>
          <a:effectLst/>
        </p:spPr>
        <p:txBody>
          <a:bodyPr wrap="square">
            <a:spAutoFit/>
          </a:bodyPr>
          <a:lstStyle/>
          <a:p>
            <a:pPr algn="just">
              <a:spcBef>
                <a:spcPct val="50000"/>
              </a:spcBef>
              <a:buFontTx/>
              <a:buChar char="•"/>
            </a:pPr>
            <a:r>
              <a:rPr lang="en-US" sz="2000" b="0" dirty="0">
                <a:latin typeface="Times New Roman" pitchFamily="18" charset="0"/>
                <a:cs typeface="Times New Roman" pitchFamily="18" charset="0"/>
              </a:rPr>
              <a:t> The network has a capacity of </a:t>
            </a:r>
            <a:r>
              <a:rPr lang="en-US" sz="2000" dirty="0">
                <a:solidFill>
                  <a:srgbClr val="FF0000"/>
                </a:solidFill>
                <a:latin typeface="Times New Roman" pitchFamily="18" charset="0"/>
                <a:cs typeface="Times New Roman" pitchFamily="18" charset="0"/>
              </a:rPr>
              <a:t>at most</a:t>
            </a:r>
            <a:r>
              <a:rPr lang="en-US" sz="2000" b="0" dirty="0">
                <a:latin typeface="Times New Roman" pitchFamily="18" charset="0"/>
                <a:cs typeface="Times New Roman" pitchFamily="18" charset="0"/>
              </a:rPr>
              <a:t> 23. </a:t>
            </a:r>
          </a:p>
          <a:p>
            <a:pPr algn="just">
              <a:spcBef>
                <a:spcPct val="50000"/>
              </a:spcBef>
              <a:buFontTx/>
              <a:buChar char="•"/>
            </a:pPr>
            <a:r>
              <a:rPr lang="en-US" sz="2000" b="0" dirty="0">
                <a:latin typeface="Times New Roman" pitchFamily="18" charset="0"/>
                <a:cs typeface="Times New Roman" pitchFamily="18" charset="0"/>
              </a:rPr>
              <a:t> In this case, the network </a:t>
            </a:r>
            <a:r>
              <a:rPr lang="en-US" sz="2000" dirty="0">
                <a:solidFill>
                  <a:srgbClr val="FF0000"/>
                </a:solidFill>
                <a:latin typeface="Times New Roman" pitchFamily="18" charset="0"/>
                <a:cs typeface="Times New Roman" pitchFamily="18" charset="0"/>
              </a:rPr>
              <a:t>does</a:t>
            </a:r>
            <a:r>
              <a:rPr lang="en-US" sz="2000" b="0" dirty="0">
                <a:latin typeface="Times New Roman" pitchFamily="18" charset="0"/>
                <a:cs typeface="Times New Roman" pitchFamily="18" charset="0"/>
              </a:rPr>
              <a:t> have a capacity of 23, because this    is a </a:t>
            </a:r>
            <a:r>
              <a:rPr lang="en-US" sz="2000" dirty="0">
                <a:solidFill>
                  <a:srgbClr val="FF0000"/>
                </a:solidFill>
                <a:latin typeface="Times New Roman" pitchFamily="18" charset="0"/>
                <a:cs typeface="Times New Roman" pitchFamily="18" charset="0"/>
              </a:rPr>
              <a:t>minimum cut</a:t>
            </a:r>
            <a:r>
              <a:rPr lang="en-US" sz="2000" b="0" dirty="0">
                <a:latin typeface="Times New Roman" pitchFamily="18" charset="0"/>
                <a:cs typeface="Times New Roman" pitchFamily="18" charset="0"/>
              </a:rPr>
              <a:t>.</a:t>
            </a:r>
          </a:p>
        </p:txBody>
      </p:sp>
      <p:sp>
        <p:nvSpPr>
          <p:cNvPr id="15" name="Text Box 8"/>
          <p:cNvSpPr txBox="1">
            <a:spLocks noChangeArrowheads="1"/>
          </p:cNvSpPr>
          <p:nvPr/>
        </p:nvSpPr>
        <p:spPr bwMode="auto">
          <a:xfrm>
            <a:off x="7100888" y="3349625"/>
            <a:ext cx="2050422" cy="457200"/>
          </a:xfrm>
          <a:prstGeom prst="rect">
            <a:avLst/>
          </a:prstGeom>
          <a:noFill/>
          <a:ln w="9525">
            <a:noFill/>
            <a:miter lim="800000"/>
            <a:headEnd/>
            <a:tailEnd/>
          </a:ln>
          <a:effectLst/>
        </p:spPr>
        <p:txBody>
          <a:bodyPr wrap="square">
            <a:spAutoFit/>
          </a:bodyPr>
          <a:lstStyle/>
          <a:p>
            <a:pPr>
              <a:spcBef>
                <a:spcPct val="50000"/>
              </a:spcBef>
            </a:pPr>
            <a:r>
              <a:rPr lang="en-US" sz="2400" b="0">
                <a:solidFill>
                  <a:srgbClr val="FF0000"/>
                </a:solidFill>
                <a:latin typeface="Times New Roman" pitchFamily="18" charset="0"/>
                <a:cs typeface="Times New Roman" pitchFamily="18" charset="0"/>
              </a:rPr>
              <a:t>Flow(2)</a:t>
            </a:r>
          </a:p>
        </p:txBody>
      </p:sp>
      <p:sp>
        <p:nvSpPr>
          <p:cNvPr id="16" name="Text Box 9"/>
          <p:cNvSpPr txBox="1">
            <a:spLocks noChangeArrowheads="1"/>
          </p:cNvSpPr>
          <p:nvPr/>
        </p:nvSpPr>
        <p:spPr bwMode="auto">
          <a:xfrm>
            <a:off x="6705600" y="5053013"/>
            <a:ext cx="561772" cy="461665"/>
          </a:xfrm>
          <a:prstGeom prst="rect">
            <a:avLst/>
          </a:prstGeom>
          <a:noFill/>
          <a:ln w="9525">
            <a:noFill/>
            <a:miter lim="800000"/>
            <a:headEnd/>
            <a:tailEnd/>
          </a:ln>
          <a:effectLst/>
        </p:spPr>
        <p:txBody>
          <a:bodyPr wrap="square">
            <a:spAutoFit/>
          </a:bodyPr>
          <a:lstStyle/>
          <a:p>
            <a:r>
              <a:rPr lang="en-US" sz="2400">
                <a:solidFill>
                  <a:srgbClr val="FF0000"/>
                </a:solidFill>
                <a:latin typeface="Times New Roman" pitchFamily="18" charset="0"/>
                <a:cs typeface="Times New Roman" pitchFamily="18" charset="0"/>
              </a:rPr>
              <a:t>cut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additive="base">
                                        <p:cTn id="7"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anim calcmode="lin" valueType="num">
                                      <p:cBhvr additive="base">
                                        <p:cTn id="13" dur="500" fill="hold"/>
                                        <p:tgtEl>
                                          <p:spTgt spid="1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4">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95F14D7D-8EE8-4DF7-9C12-76B5AC56ECD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25</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74638"/>
            <a:ext cx="8229600" cy="1143000"/>
          </a:xfrm>
        </p:spPr>
        <p:txBody>
          <a:bodyPr/>
          <a:lstStyle/>
          <a:p>
            <a:pPr algn="just"/>
            <a:r>
              <a:rPr lang="en-US">
                <a:latin typeface="Times New Roman" pitchFamily="18" charset="0"/>
                <a:cs typeface="Times New Roman" pitchFamily="18" charset="0"/>
              </a:rPr>
              <a:t>Net Flow of a Network</a:t>
            </a:r>
          </a:p>
        </p:txBody>
      </p:sp>
      <p:sp>
        <p:nvSpPr>
          <p:cNvPr id="10" name="Rectangle 3"/>
          <p:cNvSpPr txBox="1">
            <a:spLocks noChangeArrowheads="1"/>
          </p:cNvSpPr>
          <p:nvPr/>
        </p:nvSpPr>
        <p:spPr bwMode="auto">
          <a:xfrm>
            <a:off x="685800" y="1462088"/>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The net flow across any cut is the same and equal to the flow of the network |f|.</a:t>
            </a:r>
            <a:endParaRPr kumimoji="0" lang="en-US" sz="26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graphicFrame>
        <p:nvGraphicFramePr>
          <p:cNvPr id="11" name="Object 4"/>
          <p:cNvGraphicFramePr>
            <a:graphicFrameLocks noChangeAspect="1"/>
          </p:cNvGraphicFramePr>
          <p:nvPr/>
        </p:nvGraphicFramePr>
        <p:xfrm>
          <a:off x="958850" y="2794000"/>
          <a:ext cx="6953250" cy="3090863"/>
        </p:xfrm>
        <a:graphic>
          <a:graphicData uri="http://schemas.openxmlformats.org/presentationml/2006/ole">
            <p:oleObj spid="_x0000_s16386" name="Picture Publisher Image" r:id="rId3" imgW="3772080" imgH="1676520" progId="">
              <p:embed/>
            </p:oleObj>
          </a:graphicData>
        </a:graphic>
      </p:graphicFrame>
      <p:sp>
        <p:nvSpPr>
          <p:cNvPr id="12" name="Line 5"/>
          <p:cNvSpPr>
            <a:spLocks noChangeShapeType="1"/>
          </p:cNvSpPr>
          <p:nvPr/>
        </p:nvSpPr>
        <p:spPr bwMode="auto">
          <a:xfrm>
            <a:off x="1854200" y="2717800"/>
            <a:ext cx="1244600" cy="3530600"/>
          </a:xfrm>
          <a:prstGeom prst="line">
            <a:avLst/>
          </a:prstGeom>
          <a:noFill/>
          <a:ln w="44450">
            <a:solidFill>
              <a:srgbClr val="FF0000"/>
            </a:solidFill>
            <a:prstDash val="dash"/>
            <a:round/>
            <a:headEnd/>
            <a:tailEnd/>
          </a:ln>
          <a:effectLst/>
        </p:spPr>
        <p:txBody>
          <a:bodyPr wrap="none"/>
          <a:lstStyle/>
          <a:p>
            <a:pPr algn="just"/>
            <a:endParaRPr lang="en-US">
              <a:latin typeface="Times New Roman" pitchFamily="18" charset="0"/>
              <a:cs typeface="Times New Roman" pitchFamily="18" charset="0"/>
            </a:endParaRPr>
          </a:p>
        </p:txBody>
      </p:sp>
      <p:sp>
        <p:nvSpPr>
          <p:cNvPr id="13" name="Line 6"/>
          <p:cNvSpPr>
            <a:spLocks noChangeShapeType="1"/>
          </p:cNvSpPr>
          <p:nvPr/>
        </p:nvSpPr>
        <p:spPr bwMode="auto">
          <a:xfrm>
            <a:off x="2209800" y="2794000"/>
            <a:ext cx="2451100" cy="3441700"/>
          </a:xfrm>
          <a:prstGeom prst="line">
            <a:avLst/>
          </a:prstGeom>
          <a:noFill/>
          <a:ln w="44450">
            <a:solidFill>
              <a:srgbClr val="FF0000"/>
            </a:solidFill>
            <a:prstDash val="dash"/>
            <a:round/>
            <a:headEnd/>
            <a:tailEnd/>
          </a:ln>
          <a:effectLst/>
        </p:spPr>
        <p:txBody>
          <a:bodyPr wrap="none"/>
          <a:lstStyle/>
          <a:p>
            <a:pPr algn="just"/>
            <a:endParaRPr lang="en-US">
              <a:latin typeface="Times New Roman" pitchFamily="18" charset="0"/>
              <a:cs typeface="Times New Roman" pitchFamily="18" charset="0"/>
            </a:endParaRPr>
          </a:p>
        </p:txBody>
      </p:sp>
      <p:sp>
        <p:nvSpPr>
          <p:cNvPr id="14" name="Line 7"/>
          <p:cNvSpPr>
            <a:spLocks noChangeShapeType="1"/>
          </p:cNvSpPr>
          <p:nvPr/>
        </p:nvSpPr>
        <p:spPr bwMode="auto">
          <a:xfrm>
            <a:off x="4305300" y="2730500"/>
            <a:ext cx="1943100" cy="3479800"/>
          </a:xfrm>
          <a:prstGeom prst="line">
            <a:avLst/>
          </a:prstGeom>
          <a:noFill/>
          <a:ln w="44450">
            <a:solidFill>
              <a:srgbClr val="FF0000"/>
            </a:solidFill>
            <a:prstDash val="dash"/>
            <a:round/>
            <a:headEnd/>
            <a:tailEnd/>
          </a:ln>
          <a:effectLst/>
        </p:spPr>
        <p:txBody>
          <a:bodyPr wrap="none"/>
          <a:lstStyle/>
          <a:p>
            <a:pPr algn="just"/>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6ACAD95-EBB0-4FA8-A0BA-200201843E2D}"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26</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pPr algn="just"/>
            <a:r>
              <a:rPr lang="en-US">
                <a:latin typeface="Times New Roman" pitchFamily="18" charset="0"/>
                <a:cs typeface="Times New Roman" pitchFamily="18" charset="0"/>
              </a:rPr>
              <a:t>Bounding the Network Flow</a:t>
            </a:r>
          </a:p>
        </p:txBody>
      </p:sp>
      <p:sp>
        <p:nvSpPr>
          <p:cNvPr id="9" name="Rectangle 3"/>
          <p:cNvSpPr txBox="1">
            <a:spLocks noChangeArrowheads="1"/>
          </p:cNvSpPr>
          <p:nvPr/>
        </p:nvSpPr>
        <p:spPr bwMode="auto">
          <a:xfrm>
            <a:off x="685800" y="1592263"/>
            <a:ext cx="7772400"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The value of any flow f in a flow network G is bounded from above by the capacity of any cut of G. </a:t>
            </a:r>
            <a:endParaRPr kumimoji="0" lang="en-US" sz="26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graphicFrame>
        <p:nvGraphicFramePr>
          <p:cNvPr id="10" name="Object 4"/>
          <p:cNvGraphicFramePr>
            <a:graphicFrameLocks noChangeAspect="1"/>
          </p:cNvGraphicFramePr>
          <p:nvPr/>
        </p:nvGraphicFramePr>
        <p:xfrm>
          <a:off x="958850" y="2794000"/>
          <a:ext cx="6953250" cy="3090863"/>
        </p:xfrm>
        <a:graphic>
          <a:graphicData uri="http://schemas.openxmlformats.org/presentationml/2006/ole">
            <p:oleObj spid="_x0000_s17410" name="Picture Publisher Image" r:id="rId3" imgW="3772080" imgH="1676520" progId="">
              <p:embed/>
            </p:oleObj>
          </a:graphicData>
        </a:graphic>
      </p:graphicFrame>
      <p:sp>
        <p:nvSpPr>
          <p:cNvPr id="11" name="Line 5"/>
          <p:cNvSpPr>
            <a:spLocks noChangeShapeType="1"/>
          </p:cNvSpPr>
          <p:nvPr/>
        </p:nvSpPr>
        <p:spPr bwMode="auto">
          <a:xfrm>
            <a:off x="4305300" y="2730500"/>
            <a:ext cx="1943100" cy="3479800"/>
          </a:xfrm>
          <a:prstGeom prst="line">
            <a:avLst/>
          </a:prstGeom>
          <a:noFill/>
          <a:ln w="44450">
            <a:solidFill>
              <a:srgbClr val="FF0000"/>
            </a:solidFill>
            <a:prstDash val="dash"/>
            <a:round/>
            <a:headEnd/>
            <a:tailEnd/>
          </a:ln>
          <a:effectLst/>
        </p:spPr>
        <p:txBody>
          <a:bodyPr wrap="none"/>
          <a:lstStyle/>
          <a:p>
            <a:pPr algn="just"/>
            <a:endParaRPr lang="en-US">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A6F140E1-FD13-4957-8697-C9EE8FB85F1C}"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27</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pPr algn="just"/>
            <a:r>
              <a:rPr lang="en-US" dirty="0">
                <a:latin typeface="Times New Roman" pitchFamily="18" charset="0"/>
                <a:cs typeface="Times New Roman" pitchFamily="18" charset="0"/>
              </a:rPr>
              <a:t>Max-Flow Min-Cut Theorem</a:t>
            </a:r>
          </a:p>
        </p:txBody>
      </p:sp>
      <p:sp>
        <p:nvSpPr>
          <p:cNvPr id="9" name="Rectangle 3"/>
          <p:cNvSpPr txBox="1">
            <a:spLocks noChangeArrowheads="1"/>
          </p:cNvSpPr>
          <p:nvPr/>
        </p:nvSpPr>
        <p:spPr bwMode="auto">
          <a:xfrm>
            <a:off x="427038" y="1981200"/>
            <a:ext cx="8259762"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81000" marR="0" lvl="0" indent="-38100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a flow in a flow network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G=(V,E)</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with source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and sink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then the following conditions are equivalent:</a:t>
            </a:r>
          </a:p>
          <a:p>
            <a:pPr marL="800100" marR="0" lvl="1" indent="-342900" algn="just" defTabSz="914400" rtl="0" eaLnBrk="1" fontAlgn="base" latinLnBrk="0" hangingPunct="1">
              <a:lnSpc>
                <a:spcPct val="100000"/>
              </a:lnSpc>
              <a:spcBef>
                <a:spcPts val="375"/>
              </a:spcBef>
              <a:spcAft>
                <a:spcPct val="0"/>
              </a:spcAft>
              <a:buClr>
                <a:schemeClr val="accent2"/>
              </a:buClr>
              <a:buSzPct val="85000"/>
              <a:buFont typeface="Wingdings" pitchFamily="2" charset="2"/>
              <a:buAutoNum type="arabicPeriod"/>
              <a:tabLst/>
              <a:defRPr/>
            </a:pP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a maximum flow in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800100" marR="0" lvl="1" indent="-342900" algn="just" defTabSz="914400" rtl="0" eaLnBrk="1" fontAlgn="base" latinLnBrk="0" hangingPunct="1">
              <a:lnSpc>
                <a:spcPct val="100000"/>
              </a:lnSpc>
              <a:spcBef>
                <a:spcPts val="375"/>
              </a:spcBef>
              <a:spcAft>
                <a:spcPct val="0"/>
              </a:spcAft>
              <a:buClr>
                <a:schemeClr val="accent2"/>
              </a:buClr>
              <a:buSzPct val="85000"/>
              <a:buFont typeface="Wingdings" pitchFamily="2" charset="2"/>
              <a:buAutoNum type="arabicPeriod"/>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residual network </a:t>
            </a:r>
            <a:r>
              <a:rPr kumimoji="0" lang="en-US" sz="32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G</a:t>
            </a:r>
            <a:r>
              <a:rPr kumimoji="0" lang="en-US" sz="3200" b="0" i="1"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f</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contains no augmented paths.  </a:t>
            </a:r>
          </a:p>
          <a:p>
            <a:pPr marL="800100" marR="0" lvl="1" indent="-342900" algn="just" defTabSz="914400" rtl="0" eaLnBrk="1" fontAlgn="base" latinLnBrk="0" hangingPunct="1">
              <a:lnSpc>
                <a:spcPct val="100000"/>
              </a:lnSpc>
              <a:spcBef>
                <a:spcPts val="375"/>
              </a:spcBef>
              <a:spcAft>
                <a:spcPct val="0"/>
              </a:spcAft>
              <a:buClr>
                <a:schemeClr val="accent2"/>
              </a:buClr>
              <a:buSzPct val="85000"/>
              <a:buFont typeface="Wingdings" pitchFamily="2" charset="2"/>
              <a:buAutoNum type="arabicPeriod"/>
              <a:tabLst/>
              <a:defRPr/>
            </a:pP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 = c(S,T)</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for some cut </a:t>
            </a:r>
            <a:r>
              <a:rPr kumimoji="0" lang="en-US" sz="32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t>
            </a:r>
            <a:r>
              <a:rPr kumimoji="0" lang="en-US" sz="3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 min-cut</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endParaRPr kumimoji="0" lang="en-US" sz="24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F5AAEC0A-40F7-49B8-898F-5275C9EB95D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28</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74637"/>
            <a:ext cx="8229600" cy="1243093"/>
          </a:xfrm>
        </p:spPr>
        <p:txBody>
          <a:bodyPr/>
          <a:lstStyle/>
          <a:p>
            <a:r>
              <a:rPr lang="en-US" dirty="0">
                <a:latin typeface="Times New Roman" pitchFamily="18" charset="0"/>
                <a:cs typeface="Times New Roman" pitchFamily="18" charset="0"/>
              </a:rPr>
              <a:t>The Basic Ford-Fulkerson Algorithm </a:t>
            </a:r>
          </a:p>
        </p:txBody>
      </p:sp>
      <p:pic>
        <p:nvPicPr>
          <p:cNvPr id="10" name="Picture 3" descr="ford_fulkerson"/>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743074"/>
            <a:ext cx="8534400" cy="3667125"/>
          </a:xfrm>
          <a:prstGeom prst="rect">
            <a:avLst/>
          </a:prstGeom>
          <a:noFill/>
        </p:spPr>
      </p:pic>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58833BF1-9B19-484A-8238-1EF1B345336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29</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Example</a:t>
            </a:r>
          </a:p>
        </p:txBody>
      </p:sp>
      <p:grpSp>
        <p:nvGrpSpPr>
          <p:cNvPr id="9" name="Group 16"/>
          <p:cNvGrpSpPr>
            <a:grpSpLocks/>
          </p:cNvGrpSpPr>
          <p:nvPr/>
        </p:nvGrpSpPr>
        <p:grpSpPr bwMode="auto">
          <a:xfrm>
            <a:off x="866775" y="1447800"/>
            <a:ext cx="8245475" cy="2359025"/>
            <a:chOff x="546" y="912"/>
            <a:chExt cx="5194" cy="1486"/>
          </a:xfrm>
        </p:grpSpPr>
        <p:graphicFrame>
          <p:nvGraphicFramePr>
            <p:cNvPr id="10" name="Object 7"/>
            <p:cNvGraphicFramePr>
              <a:graphicFrameLocks noChangeAspect="1"/>
            </p:cNvGraphicFramePr>
            <p:nvPr/>
          </p:nvGraphicFramePr>
          <p:xfrm>
            <a:off x="546" y="912"/>
            <a:ext cx="3335" cy="1486"/>
          </p:xfrm>
          <a:graphic>
            <a:graphicData uri="http://schemas.openxmlformats.org/presentationml/2006/ole">
              <p:oleObj spid="_x0000_s18434" name="Picture Publisher Image" r:id="rId3" imgW="3762360" imgH="1676520" progId="">
                <p:embed/>
              </p:oleObj>
            </a:graphicData>
          </a:graphic>
        </p:graphicFrame>
        <p:sp>
          <p:nvSpPr>
            <p:cNvPr id="11" name="Text Box 8"/>
            <p:cNvSpPr txBox="1">
              <a:spLocks noChangeArrowheads="1"/>
            </p:cNvSpPr>
            <p:nvPr/>
          </p:nvSpPr>
          <p:spPr bwMode="auto">
            <a:xfrm>
              <a:off x="4023" y="1522"/>
              <a:ext cx="1717" cy="288"/>
            </a:xfrm>
            <a:prstGeom prst="rect">
              <a:avLst/>
            </a:prstGeom>
            <a:noFill/>
            <a:ln w="9525">
              <a:noFill/>
              <a:miter lim="800000"/>
              <a:headEnd/>
              <a:tailEnd/>
            </a:ln>
            <a:effectLst/>
          </p:spPr>
          <p:txBody>
            <a:bodyPr>
              <a:spAutoFit/>
            </a:bodyPr>
            <a:lstStyle/>
            <a:p>
              <a:pPr algn="ctr">
                <a:spcBef>
                  <a:spcPct val="50000"/>
                </a:spcBef>
              </a:pPr>
              <a:r>
                <a:rPr lang="en-US" sz="2400" b="0">
                  <a:solidFill>
                    <a:srgbClr val="FF0000"/>
                  </a:solidFill>
                  <a:latin typeface="Comic Sans MS" pitchFamily="66" charset="0"/>
                </a:rPr>
                <a:t>Original Network</a:t>
              </a:r>
            </a:p>
          </p:txBody>
        </p:sp>
      </p:grpSp>
      <p:grpSp>
        <p:nvGrpSpPr>
          <p:cNvPr id="12" name="Group 9"/>
          <p:cNvGrpSpPr>
            <a:grpSpLocks/>
          </p:cNvGrpSpPr>
          <p:nvPr/>
        </p:nvGrpSpPr>
        <p:grpSpPr bwMode="auto">
          <a:xfrm>
            <a:off x="4870450" y="1258888"/>
            <a:ext cx="4152900" cy="1539875"/>
            <a:chOff x="3068" y="793"/>
            <a:chExt cx="2616" cy="970"/>
          </a:xfrm>
        </p:grpSpPr>
        <p:sp>
          <p:nvSpPr>
            <p:cNvPr id="13" name="Freeform 10"/>
            <p:cNvSpPr>
              <a:spLocks/>
            </p:cNvSpPr>
            <p:nvPr/>
          </p:nvSpPr>
          <p:spPr bwMode="auto">
            <a:xfrm>
              <a:off x="3068" y="958"/>
              <a:ext cx="1140" cy="805"/>
            </a:xfrm>
            <a:custGeom>
              <a:avLst/>
              <a:gdLst/>
              <a:ahLst/>
              <a:cxnLst>
                <a:cxn ang="0">
                  <a:pos x="1140" y="0"/>
                </a:cxn>
                <a:cxn ang="0">
                  <a:pos x="588" y="218"/>
                </a:cxn>
                <a:cxn ang="0">
                  <a:pos x="176" y="106"/>
                </a:cxn>
                <a:cxn ang="0">
                  <a:pos x="0" y="805"/>
                </a:cxn>
              </a:cxnLst>
              <a:rect l="0" t="0" r="r" b="b"/>
              <a:pathLst>
                <a:path w="1140" h="805">
                  <a:moveTo>
                    <a:pt x="1140" y="0"/>
                  </a:moveTo>
                  <a:cubicBezTo>
                    <a:pt x="944" y="100"/>
                    <a:pt x="749" y="200"/>
                    <a:pt x="588" y="218"/>
                  </a:cubicBezTo>
                  <a:cubicBezTo>
                    <a:pt x="427" y="236"/>
                    <a:pt x="274" y="8"/>
                    <a:pt x="176" y="106"/>
                  </a:cubicBezTo>
                  <a:cubicBezTo>
                    <a:pt x="78" y="204"/>
                    <a:pt x="39" y="504"/>
                    <a:pt x="0" y="805"/>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sp>
          <p:nvSpPr>
            <p:cNvPr id="14" name="Text Box 11"/>
            <p:cNvSpPr txBox="1">
              <a:spLocks noChangeArrowheads="1"/>
            </p:cNvSpPr>
            <p:nvPr/>
          </p:nvSpPr>
          <p:spPr bwMode="auto">
            <a:xfrm>
              <a:off x="4191" y="79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
        <p:nvSpPr>
          <p:cNvPr id="15" name="Text Box 12"/>
          <p:cNvSpPr txBox="1">
            <a:spLocks noChangeArrowheads="1"/>
          </p:cNvSpPr>
          <p:nvPr/>
        </p:nvSpPr>
        <p:spPr bwMode="auto">
          <a:xfrm>
            <a:off x="8656638" y="5559425"/>
            <a:ext cx="387350" cy="45720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4</a:t>
            </a:r>
          </a:p>
        </p:txBody>
      </p:sp>
      <p:sp>
        <p:nvSpPr>
          <p:cNvPr id="16" name="Text Box 5"/>
          <p:cNvSpPr txBox="1">
            <a:spLocks noChangeArrowheads="1"/>
          </p:cNvSpPr>
          <p:nvPr/>
        </p:nvSpPr>
        <p:spPr bwMode="auto">
          <a:xfrm>
            <a:off x="6262688" y="5532438"/>
            <a:ext cx="2554287" cy="45720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Resulting Flow = </a:t>
            </a:r>
          </a:p>
        </p:txBody>
      </p:sp>
      <p:grpSp>
        <p:nvGrpSpPr>
          <p:cNvPr id="17" name="Group 18"/>
          <p:cNvGrpSpPr>
            <a:grpSpLocks/>
          </p:cNvGrpSpPr>
          <p:nvPr/>
        </p:nvGrpSpPr>
        <p:grpSpPr bwMode="auto">
          <a:xfrm>
            <a:off x="852488" y="4065588"/>
            <a:ext cx="8258175" cy="2359025"/>
            <a:chOff x="537" y="2561"/>
            <a:chExt cx="5202" cy="1486"/>
          </a:xfrm>
        </p:grpSpPr>
        <p:graphicFrame>
          <p:nvGraphicFramePr>
            <p:cNvPr id="18" name="Object 4"/>
            <p:cNvGraphicFramePr>
              <a:graphicFrameLocks noChangeAspect="1"/>
            </p:cNvGraphicFramePr>
            <p:nvPr/>
          </p:nvGraphicFramePr>
          <p:xfrm>
            <a:off x="537" y="2561"/>
            <a:ext cx="3341" cy="1486"/>
          </p:xfrm>
          <a:graphic>
            <a:graphicData uri="http://schemas.openxmlformats.org/presentationml/2006/ole">
              <p:oleObj spid="_x0000_s18435" name="Picture Publisher Image" r:id="rId4" imgW="3705120" imgH="1647720" progId="">
                <p:embed/>
              </p:oleObj>
            </a:graphicData>
          </a:graphic>
        </p:graphicFrame>
        <p:sp>
          <p:nvSpPr>
            <p:cNvPr id="19" name="Text Box 13"/>
            <p:cNvSpPr txBox="1">
              <a:spLocks noChangeArrowheads="1"/>
            </p:cNvSpPr>
            <p:nvPr/>
          </p:nvSpPr>
          <p:spPr bwMode="auto">
            <a:xfrm>
              <a:off x="4022" y="3088"/>
              <a:ext cx="1717" cy="288"/>
            </a:xfrm>
            <a:prstGeom prst="rect">
              <a:avLst/>
            </a:prstGeom>
            <a:noFill/>
            <a:ln w="9525">
              <a:noFill/>
              <a:miter lim="800000"/>
              <a:headEnd/>
              <a:tailEnd/>
            </a:ln>
            <a:effectLst/>
          </p:spPr>
          <p:txBody>
            <a:bodyPr>
              <a:spAutoFit/>
            </a:bodyPr>
            <a:lstStyle/>
            <a:p>
              <a:pPr algn="ctr">
                <a:spcBef>
                  <a:spcPct val="50000"/>
                </a:spcBef>
              </a:pPr>
              <a:r>
                <a:rPr lang="en-US" sz="2400" b="0">
                  <a:solidFill>
                    <a:srgbClr val="FF0000"/>
                  </a:solidFill>
                  <a:latin typeface="Comic Sans MS" pitchFamily="66" charset="0"/>
                </a:rPr>
                <a:t>Flow Network</a:t>
              </a:r>
            </a:p>
          </p:txBody>
        </p:sp>
      </p:grpSp>
      <p:sp>
        <p:nvSpPr>
          <p:cNvPr id="20" name="AutoShape 15"/>
          <p:cNvSpPr>
            <a:spLocks noChangeArrowheads="1"/>
          </p:cNvSpPr>
          <p:nvPr/>
        </p:nvSpPr>
        <p:spPr bwMode="auto">
          <a:xfrm>
            <a:off x="7526338" y="2998788"/>
            <a:ext cx="292100" cy="1676400"/>
          </a:xfrm>
          <a:prstGeom prst="downArrow">
            <a:avLst>
              <a:gd name="adj1" fmla="val 50000"/>
              <a:gd name="adj2" fmla="val 143478"/>
            </a:avLst>
          </a:prstGeom>
          <a:solidFill>
            <a:schemeClr val="accent1"/>
          </a:solidFill>
          <a:ln w="9525">
            <a:solidFill>
              <a:schemeClr val="tx1"/>
            </a:solidFill>
            <a:miter lim="800000"/>
            <a:headEnd/>
            <a:tailEnd/>
          </a:ln>
          <a:effectLst/>
        </p:spPr>
        <p:txBody>
          <a:bodyPr wrap="none" anchor="ct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D7BE96A-C14B-4E82-8EB8-C5416D098337}"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0"/>
            <a:ext cx="8229600" cy="1143000"/>
          </a:xfrm>
        </p:spPr>
        <p:txBody>
          <a:bodyPr/>
          <a:lstStyle/>
          <a:p>
            <a:r>
              <a:rPr lang="en-US" dirty="0"/>
              <a:t>Types of Networks</a:t>
            </a:r>
          </a:p>
        </p:txBody>
      </p:sp>
      <p:sp>
        <p:nvSpPr>
          <p:cNvPr id="9"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Internet</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Telephone</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Cell</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Highways</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Rail</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Electrical Power</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Water</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Sewer</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Gas</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FD80C171-1B11-41C3-A629-62F6102EA298}"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30</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0"/>
            <a:ext cx="8229600" cy="466725"/>
          </a:xfrm>
        </p:spPr>
        <p:txBody>
          <a:bodyPr/>
          <a:lstStyle/>
          <a:p>
            <a:r>
              <a:rPr lang="en-US" sz="2800"/>
              <a:t>Example</a:t>
            </a:r>
          </a:p>
        </p:txBody>
      </p:sp>
      <p:graphicFrame>
        <p:nvGraphicFramePr>
          <p:cNvPr id="9" name="Object 5"/>
          <p:cNvGraphicFramePr>
            <a:graphicFrameLocks noChangeAspect="1"/>
          </p:cNvGraphicFramePr>
          <p:nvPr/>
        </p:nvGraphicFramePr>
        <p:xfrm>
          <a:off x="2492375" y="541338"/>
          <a:ext cx="4260850" cy="1895475"/>
        </p:xfrm>
        <a:graphic>
          <a:graphicData uri="http://schemas.openxmlformats.org/presentationml/2006/ole">
            <p:oleObj spid="_x0000_s19458" name="Picture Publisher Image" r:id="rId3" imgW="3705120" imgH="1647720" progId="">
              <p:embed/>
            </p:oleObj>
          </a:graphicData>
        </a:graphic>
      </p:graphicFrame>
      <p:sp>
        <p:nvSpPr>
          <p:cNvPr id="10" name="Text Box 6"/>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1" name="Text Box 7"/>
          <p:cNvSpPr txBox="1">
            <a:spLocks noChangeArrowheads="1"/>
          </p:cNvSpPr>
          <p:nvPr/>
        </p:nvSpPr>
        <p:spPr bwMode="auto">
          <a:xfrm>
            <a:off x="8548688" y="1054100"/>
            <a:ext cx="38735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4</a:t>
            </a:r>
          </a:p>
        </p:txBody>
      </p:sp>
      <p:sp>
        <p:nvSpPr>
          <p:cNvPr id="12" name="Text Box 10"/>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grpSp>
        <p:nvGrpSpPr>
          <p:cNvPr id="13" name="Group 22"/>
          <p:cNvGrpSpPr>
            <a:grpSpLocks/>
          </p:cNvGrpSpPr>
          <p:nvPr/>
        </p:nvGrpSpPr>
        <p:grpSpPr bwMode="auto">
          <a:xfrm>
            <a:off x="263525" y="2532063"/>
            <a:ext cx="6492875" cy="1770062"/>
            <a:chOff x="166" y="1595"/>
            <a:chExt cx="4090" cy="1115"/>
          </a:xfrm>
        </p:grpSpPr>
        <p:graphicFrame>
          <p:nvGraphicFramePr>
            <p:cNvPr id="14" name="Object 9"/>
            <p:cNvGraphicFramePr>
              <a:graphicFrameLocks noChangeAspect="1"/>
            </p:cNvGraphicFramePr>
            <p:nvPr/>
          </p:nvGraphicFramePr>
          <p:xfrm>
            <a:off x="1570" y="1595"/>
            <a:ext cx="2686" cy="1115"/>
          </p:xfrm>
          <a:graphic>
            <a:graphicData uri="http://schemas.openxmlformats.org/presentationml/2006/ole">
              <p:oleObj spid="_x0000_s19459" name="Picture Publisher Image" r:id="rId4" imgW="3876840" imgH="1609560" progId="">
                <p:embed/>
              </p:oleObj>
            </a:graphicData>
          </a:graphic>
        </p:graphicFrame>
        <p:sp>
          <p:nvSpPr>
            <p:cNvPr id="15" name="Text Box 15"/>
            <p:cNvSpPr txBox="1">
              <a:spLocks noChangeArrowheads="1"/>
            </p:cNvSpPr>
            <p:nvPr/>
          </p:nvSpPr>
          <p:spPr bwMode="auto">
            <a:xfrm>
              <a:off x="166" y="1997"/>
              <a:ext cx="1441" cy="250"/>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grpSp>
      <p:grpSp>
        <p:nvGrpSpPr>
          <p:cNvPr id="16" name="Group 23"/>
          <p:cNvGrpSpPr>
            <a:grpSpLocks/>
          </p:cNvGrpSpPr>
          <p:nvPr/>
        </p:nvGrpSpPr>
        <p:grpSpPr bwMode="auto">
          <a:xfrm>
            <a:off x="457200" y="4391025"/>
            <a:ext cx="6283325" cy="1862138"/>
            <a:chOff x="288" y="2766"/>
            <a:chExt cx="3958" cy="1173"/>
          </a:xfrm>
        </p:grpSpPr>
        <p:graphicFrame>
          <p:nvGraphicFramePr>
            <p:cNvPr id="17" name="Object 14"/>
            <p:cNvGraphicFramePr>
              <a:graphicFrameLocks noChangeAspect="1"/>
            </p:cNvGraphicFramePr>
            <p:nvPr/>
          </p:nvGraphicFramePr>
          <p:xfrm>
            <a:off x="1570" y="2766"/>
            <a:ext cx="2676" cy="1173"/>
          </p:xfrm>
          <a:graphic>
            <a:graphicData uri="http://schemas.openxmlformats.org/presentationml/2006/ole">
              <p:oleObj spid="_x0000_s19460" name="Picture Publisher Image" r:id="rId5" imgW="3781440" imgH="1657440" progId="">
                <p:embed/>
              </p:oleObj>
            </a:graphicData>
          </a:graphic>
        </p:graphicFrame>
        <p:sp>
          <p:nvSpPr>
            <p:cNvPr id="18" name="Text Box 16"/>
            <p:cNvSpPr txBox="1">
              <a:spLocks noChangeArrowheads="1"/>
            </p:cNvSpPr>
            <p:nvPr/>
          </p:nvSpPr>
          <p:spPr bwMode="auto">
            <a:xfrm>
              <a:off x="288" y="3189"/>
              <a:ext cx="1197" cy="250"/>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grpSp>
      <p:sp>
        <p:nvSpPr>
          <p:cNvPr id="19" name="AutoShape 17"/>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20" name="AutoShape 18"/>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21" name="Text Box 20"/>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22" name="Text Box 21"/>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11</a:t>
            </a:r>
          </a:p>
        </p:txBody>
      </p:sp>
      <p:grpSp>
        <p:nvGrpSpPr>
          <p:cNvPr id="23" name="Group 24"/>
          <p:cNvGrpSpPr>
            <a:grpSpLocks/>
          </p:cNvGrpSpPr>
          <p:nvPr/>
        </p:nvGrpSpPr>
        <p:grpSpPr bwMode="auto">
          <a:xfrm>
            <a:off x="6035675" y="2576513"/>
            <a:ext cx="2933700" cy="561975"/>
            <a:chOff x="3802" y="1623"/>
            <a:chExt cx="1848" cy="354"/>
          </a:xfrm>
        </p:grpSpPr>
        <p:sp>
          <p:nvSpPr>
            <p:cNvPr id="24" name="Freeform 19"/>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25" name="Text Box 13"/>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353DF5DB-D9AB-4C25-87C2-A36571CF2AE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31</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20"/>
          <p:cNvGraphicFramePr>
            <a:graphicFrameLocks noChangeAspect="1"/>
          </p:cNvGraphicFramePr>
          <p:nvPr/>
        </p:nvGraphicFramePr>
        <p:xfrm>
          <a:off x="2513013" y="487363"/>
          <a:ext cx="4111625" cy="1801812"/>
        </p:xfrm>
        <a:graphic>
          <a:graphicData uri="http://schemas.openxmlformats.org/presentationml/2006/ole">
            <p:oleObj spid="_x0000_s20482" name="Picture Publisher Image" r:id="rId3" imgW="3781440" imgH="1657440" progId="">
              <p:embed/>
            </p:oleObj>
          </a:graphicData>
        </a:graphic>
      </p:graphicFrame>
      <p:graphicFrame>
        <p:nvGraphicFramePr>
          <p:cNvPr id="9" name="Object 21"/>
          <p:cNvGraphicFramePr>
            <a:graphicFrameLocks noChangeAspect="1"/>
          </p:cNvGraphicFramePr>
          <p:nvPr/>
        </p:nvGraphicFramePr>
        <p:xfrm>
          <a:off x="2500313" y="2571750"/>
          <a:ext cx="4138612" cy="1681163"/>
        </p:xfrm>
        <a:graphic>
          <a:graphicData uri="http://schemas.openxmlformats.org/presentationml/2006/ole">
            <p:oleObj spid="_x0000_s20483" name="Picture Publisher Image" r:id="rId4" imgW="4010040" imgH="1628640" progId="">
              <p:embed/>
            </p:oleObj>
          </a:graphicData>
        </a:graphic>
      </p:graphicFrame>
      <p:graphicFrame>
        <p:nvGraphicFramePr>
          <p:cNvPr id="10" name="Object 22"/>
          <p:cNvGraphicFramePr>
            <a:graphicFrameLocks noChangeAspect="1"/>
          </p:cNvGraphicFramePr>
          <p:nvPr/>
        </p:nvGraphicFramePr>
        <p:xfrm>
          <a:off x="2497138" y="4435475"/>
          <a:ext cx="4146550" cy="1809750"/>
        </p:xfrm>
        <a:graphic>
          <a:graphicData uri="http://schemas.openxmlformats.org/presentationml/2006/ole">
            <p:oleObj spid="_x0000_s20484" name="Picture Publisher Image" r:id="rId5" imgW="3753000" imgH="1638360" progId="">
              <p:embed/>
            </p:oleObj>
          </a:graphicData>
        </a:graphic>
      </p:graphicFrame>
      <p:sp>
        <p:nvSpPr>
          <p:cNvPr id="11" name="Rectangle 2"/>
          <p:cNvSpPr>
            <a:spLocks noGrp="1" noChangeArrowheads="1"/>
          </p:cNvSpPr>
          <p:nvPr>
            <p:ph type="title"/>
          </p:nvPr>
        </p:nvSpPr>
        <p:spPr>
          <a:xfrm>
            <a:off x="457200" y="0"/>
            <a:ext cx="8229600" cy="466725"/>
          </a:xfrm>
        </p:spPr>
        <p:txBody>
          <a:bodyPr/>
          <a:lstStyle/>
          <a:p>
            <a:r>
              <a:rPr lang="en-US" sz="2800"/>
              <a:t>Example</a:t>
            </a:r>
          </a:p>
        </p:txBody>
      </p:sp>
      <p:sp>
        <p:nvSpPr>
          <p:cNvPr id="12" name="Text Box 4"/>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3" name="Text Box 5"/>
          <p:cNvSpPr txBox="1">
            <a:spLocks noChangeArrowheads="1"/>
          </p:cNvSpPr>
          <p:nvPr/>
        </p:nvSpPr>
        <p:spPr bwMode="auto">
          <a:xfrm>
            <a:off x="8548688" y="1054100"/>
            <a:ext cx="46831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11</a:t>
            </a:r>
          </a:p>
        </p:txBody>
      </p:sp>
      <p:sp>
        <p:nvSpPr>
          <p:cNvPr id="14" name="Text Box 6"/>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5" name="Text Box 9"/>
          <p:cNvSpPr txBox="1">
            <a:spLocks noChangeArrowheads="1"/>
          </p:cNvSpPr>
          <p:nvPr/>
        </p:nvSpPr>
        <p:spPr bwMode="auto">
          <a:xfrm>
            <a:off x="263525" y="3170238"/>
            <a:ext cx="228758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sp>
        <p:nvSpPr>
          <p:cNvPr id="16" name="Text Box 12"/>
          <p:cNvSpPr txBox="1">
            <a:spLocks noChangeArrowheads="1"/>
          </p:cNvSpPr>
          <p:nvPr/>
        </p:nvSpPr>
        <p:spPr bwMode="auto">
          <a:xfrm>
            <a:off x="457200" y="5062538"/>
            <a:ext cx="190023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7" name="AutoShape 13"/>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AutoShape 14"/>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Text Box 15"/>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20" name="Text Box 16"/>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19</a:t>
            </a:r>
          </a:p>
        </p:txBody>
      </p:sp>
      <p:grpSp>
        <p:nvGrpSpPr>
          <p:cNvPr id="21" name="Group 17"/>
          <p:cNvGrpSpPr>
            <a:grpSpLocks/>
          </p:cNvGrpSpPr>
          <p:nvPr/>
        </p:nvGrpSpPr>
        <p:grpSpPr bwMode="auto">
          <a:xfrm>
            <a:off x="5903913" y="2576513"/>
            <a:ext cx="2933700" cy="561975"/>
            <a:chOff x="3802" y="1623"/>
            <a:chExt cx="1848" cy="354"/>
          </a:xfrm>
        </p:grpSpPr>
        <p:sp>
          <p:nvSpPr>
            <p:cNvPr id="22" name="Freeform 18"/>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23" name="Text Box 19"/>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p:bldP spid="2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58AD160E-497C-4EE5-8F3D-55BB7781A942}"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32</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4"/>
          <p:cNvGraphicFramePr>
            <a:graphicFrameLocks noChangeAspect="1"/>
          </p:cNvGraphicFramePr>
          <p:nvPr/>
        </p:nvGraphicFramePr>
        <p:xfrm>
          <a:off x="2497138" y="485775"/>
          <a:ext cx="4146550" cy="1809750"/>
        </p:xfrm>
        <a:graphic>
          <a:graphicData uri="http://schemas.openxmlformats.org/presentationml/2006/ole">
            <p:oleObj spid="_x0000_s21506" name="Picture Publisher Image" r:id="rId3" imgW="3753000" imgH="1638360" progId="">
              <p:embed/>
            </p:oleObj>
          </a:graphicData>
        </a:graphic>
      </p:graphicFrame>
      <p:graphicFrame>
        <p:nvGraphicFramePr>
          <p:cNvPr id="9" name="Object 18"/>
          <p:cNvGraphicFramePr>
            <a:graphicFrameLocks noChangeAspect="1"/>
          </p:cNvGraphicFramePr>
          <p:nvPr/>
        </p:nvGraphicFramePr>
        <p:xfrm>
          <a:off x="2501900" y="2489200"/>
          <a:ext cx="4132263" cy="1768475"/>
        </p:xfrm>
        <a:graphic>
          <a:graphicData uri="http://schemas.openxmlformats.org/presentationml/2006/ole">
            <p:oleObj spid="_x0000_s21507" name="Picture Publisher Image" r:id="rId4" imgW="4038480" imgH="1695600" progId="">
              <p:embed/>
            </p:oleObj>
          </a:graphicData>
        </a:graphic>
      </p:graphicFrame>
      <p:graphicFrame>
        <p:nvGraphicFramePr>
          <p:cNvPr id="10" name="Object 19"/>
          <p:cNvGraphicFramePr>
            <a:graphicFrameLocks noChangeAspect="1"/>
          </p:cNvGraphicFramePr>
          <p:nvPr/>
        </p:nvGraphicFramePr>
        <p:xfrm>
          <a:off x="2506663" y="4371975"/>
          <a:ext cx="4138612" cy="1936750"/>
        </p:xfrm>
        <a:graphic>
          <a:graphicData uri="http://schemas.openxmlformats.org/presentationml/2006/ole">
            <p:oleObj spid="_x0000_s21508" name="Picture Publisher Image" r:id="rId5" imgW="3724200" imgH="1743120" progId="">
              <p:embed/>
            </p:oleObj>
          </a:graphicData>
        </a:graphic>
      </p:graphicFrame>
      <p:sp>
        <p:nvSpPr>
          <p:cNvPr id="11" name="Rectangle 5"/>
          <p:cNvSpPr>
            <a:spLocks noGrp="1" noChangeArrowheads="1"/>
          </p:cNvSpPr>
          <p:nvPr>
            <p:ph type="title"/>
          </p:nvPr>
        </p:nvSpPr>
        <p:spPr>
          <a:xfrm>
            <a:off x="457200" y="0"/>
            <a:ext cx="8229600" cy="466725"/>
          </a:xfrm>
        </p:spPr>
        <p:txBody>
          <a:bodyPr/>
          <a:lstStyle/>
          <a:p>
            <a:r>
              <a:rPr lang="en-US" sz="2800"/>
              <a:t>Example</a:t>
            </a:r>
          </a:p>
        </p:txBody>
      </p:sp>
      <p:sp>
        <p:nvSpPr>
          <p:cNvPr id="12" name="Text Box 6"/>
          <p:cNvSpPr txBox="1">
            <a:spLocks noChangeArrowheads="1"/>
          </p:cNvSpPr>
          <p:nvPr/>
        </p:nvSpPr>
        <p:spPr bwMode="auto">
          <a:xfrm>
            <a:off x="6748463" y="10350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13" name="Text Box 7"/>
          <p:cNvSpPr txBox="1">
            <a:spLocks noChangeArrowheads="1"/>
          </p:cNvSpPr>
          <p:nvPr/>
        </p:nvSpPr>
        <p:spPr bwMode="auto">
          <a:xfrm>
            <a:off x="8548688" y="1054100"/>
            <a:ext cx="46831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19</a:t>
            </a:r>
          </a:p>
        </p:txBody>
      </p:sp>
      <p:sp>
        <p:nvSpPr>
          <p:cNvPr id="14" name="Text Box 8"/>
          <p:cNvSpPr txBox="1">
            <a:spLocks noChangeArrowheads="1"/>
          </p:cNvSpPr>
          <p:nvPr/>
        </p:nvSpPr>
        <p:spPr bwMode="auto">
          <a:xfrm>
            <a:off x="468313" y="1135063"/>
            <a:ext cx="1876425"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5" name="Text Box 9"/>
          <p:cNvSpPr txBox="1">
            <a:spLocks noChangeArrowheads="1"/>
          </p:cNvSpPr>
          <p:nvPr/>
        </p:nvSpPr>
        <p:spPr bwMode="auto">
          <a:xfrm>
            <a:off x="263525" y="3170238"/>
            <a:ext cx="228758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Residual Network</a:t>
            </a:r>
          </a:p>
        </p:txBody>
      </p:sp>
      <p:sp>
        <p:nvSpPr>
          <p:cNvPr id="16" name="Text Box 10"/>
          <p:cNvSpPr txBox="1">
            <a:spLocks noChangeArrowheads="1"/>
          </p:cNvSpPr>
          <p:nvPr/>
        </p:nvSpPr>
        <p:spPr bwMode="auto">
          <a:xfrm>
            <a:off x="457200" y="5062538"/>
            <a:ext cx="1900238"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FF0000"/>
                </a:solidFill>
                <a:latin typeface="Comic Sans MS" pitchFamily="66" charset="0"/>
              </a:rPr>
              <a:t>Flow Network</a:t>
            </a:r>
          </a:p>
        </p:txBody>
      </p:sp>
      <p:sp>
        <p:nvSpPr>
          <p:cNvPr id="17" name="AutoShape 11"/>
          <p:cNvSpPr>
            <a:spLocks noChangeArrowheads="1"/>
          </p:cNvSpPr>
          <p:nvPr/>
        </p:nvSpPr>
        <p:spPr bwMode="auto">
          <a:xfrm>
            <a:off x="1301750" y="1595438"/>
            <a:ext cx="263525" cy="1543050"/>
          </a:xfrm>
          <a:prstGeom prst="downArrow">
            <a:avLst>
              <a:gd name="adj1" fmla="val 50000"/>
              <a:gd name="adj2" fmla="val 146386"/>
            </a:avLst>
          </a:prstGeom>
          <a:solidFill>
            <a:schemeClr val="accent1"/>
          </a:solidFill>
          <a:ln w="9525">
            <a:solidFill>
              <a:schemeClr val="tx1"/>
            </a:solidFill>
            <a:miter lim="800000"/>
            <a:headEnd/>
            <a:tailEnd/>
          </a:ln>
          <a:effectLst/>
        </p:spPr>
        <p:txBody>
          <a:bodyPr wrap="none" anchor="ctr"/>
          <a:lstStyle/>
          <a:p>
            <a:endParaRPr lang="en-US"/>
          </a:p>
        </p:txBody>
      </p:sp>
      <p:sp>
        <p:nvSpPr>
          <p:cNvPr id="18" name="AutoShape 12"/>
          <p:cNvSpPr>
            <a:spLocks noChangeArrowheads="1"/>
          </p:cNvSpPr>
          <p:nvPr/>
        </p:nvSpPr>
        <p:spPr bwMode="auto">
          <a:xfrm>
            <a:off x="1293813" y="3603625"/>
            <a:ext cx="263525" cy="1455738"/>
          </a:xfrm>
          <a:prstGeom prst="downArrow">
            <a:avLst>
              <a:gd name="adj1" fmla="val 50000"/>
              <a:gd name="adj2" fmla="val 138102"/>
            </a:avLst>
          </a:prstGeom>
          <a:solidFill>
            <a:schemeClr val="accent1"/>
          </a:solidFill>
          <a:ln w="9525">
            <a:solidFill>
              <a:schemeClr val="tx1"/>
            </a:solidFill>
            <a:miter lim="800000"/>
            <a:headEnd/>
            <a:tailEnd/>
          </a:ln>
          <a:effectLst/>
        </p:spPr>
        <p:txBody>
          <a:bodyPr wrap="none" anchor="ctr"/>
          <a:lstStyle/>
          <a:p>
            <a:endParaRPr lang="en-US"/>
          </a:p>
        </p:txBody>
      </p:sp>
      <p:sp>
        <p:nvSpPr>
          <p:cNvPr id="19" name="Text Box 13"/>
          <p:cNvSpPr txBox="1">
            <a:spLocks noChangeArrowheads="1"/>
          </p:cNvSpPr>
          <p:nvPr/>
        </p:nvSpPr>
        <p:spPr bwMode="auto">
          <a:xfrm>
            <a:off x="6791325" y="5086350"/>
            <a:ext cx="2019300"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Resulting Flow = </a:t>
            </a:r>
          </a:p>
        </p:txBody>
      </p:sp>
      <p:sp>
        <p:nvSpPr>
          <p:cNvPr id="20" name="Text Box 14"/>
          <p:cNvSpPr txBox="1">
            <a:spLocks noChangeArrowheads="1"/>
          </p:cNvSpPr>
          <p:nvPr/>
        </p:nvSpPr>
        <p:spPr bwMode="auto">
          <a:xfrm>
            <a:off x="8599488" y="5083175"/>
            <a:ext cx="474662" cy="366713"/>
          </a:xfrm>
          <a:prstGeom prst="rect">
            <a:avLst/>
          </a:prstGeom>
          <a:noFill/>
          <a:ln w="9525">
            <a:noFill/>
            <a:miter lim="800000"/>
            <a:headEnd/>
            <a:tailEnd/>
          </a:ln>
          <a:effectLst/>
        </p:spPr>
        <p:txBody>
          <a:bodyPr>
            <a:spAutoFit/>
          </a:bodyPr>
          <a:lstStyle/>
          <a:p>
            <a:pPr>
              <a:spcBef>
                <a:spcPct val="50000"/>
              </a:spcBef>
            </a:pPr>
            <a:r>
              <a:rPr lang="en-US" sz="1800" b="0">
                <a:solidFill>
                  <a:srgbClr val="FF0000"/>
                </a:solidFill>
                <a:latin typeface="Comic Sans MS" pitchFamily="66" charset="0"/>
              </a:rPr>
              <a:t>23</a:t>
            </a:r>
          </a:p>
        </p:txBody>
      </p:sp>
      <p:grpSp>
        <p:nvGrpSpPr>
          <p:cNvPr id="21" name="Group 15"/>
          <p:cNvGrpSpPr>
            <a:grpSpLocks/>
          </p:cNvGrpSpPr>
          <p:nvPr/>
        </p:nvGrpSpPr>
        <p:grpSpPr bwMode="auto">
          <a:xfrm>
            <a:off x="5919788" y="2444750"/>
            <a:ext cx="2933700" cy="561975"/>
            <a:chOff x="3802" y="1623"/>
            <a:chExt cx="1848" cy="354"/>
          </a:xfrm>
        </p:grpSpPr>
        <p:sp>
          <p:nvSpPr>
            <p:cNvPr id="22" name="Freeform 16"/>
            <p:cNvSpPr>
              <a:spLocks/>
            </p:cNvSpPr>
            <p:nvPr/>
          </p:nvSpPr>
          <p:spPr bwMode="auto">
            <a:xfrm>
              <a:off x="3802" y="1740"/>
              <a:ext cx="391" cy="237"/>
            </a:xfrm>
            <a:custGeom>
              <a:avLst/>
              <a:gdLst/>
              <a:ahLst/>
              <a:cxnLst>
                <a:cxn ang="0">
                  <a:pos x="391" y="25"/>
                </a:cxn>
                <a:cxn ang="0">
                  <a:pos x="69" y="20"/>
                </a:cxn>
                <a:cxn ang="0">
                  <a:pos x="147" y="145"/>
                </a:cxn>
                <a:cxn ang="0">
                  <a:pos x="0" y="237"/>
                </a:cxn>
              </a:cxnLst>
              <a:rect l="0" t="0" r="r" b="b"/>
              <a:pathLst>
                <a:path w="391" h="237">
                  <a:moveTo>
                    <a:pt x="391" y="25"/>
                  </a:moveTo>
                  <a:cubicBezTo>
                    <a:pt x="250" y="12"/>
                    <a:pt x="110" y="0"/>
                    <a:pt x="69" y="20"/>
                  </a:cubicBezTo>
                  <a:cubicBezTo>
                    <a:pt x="28" y="40"/>
                    <a:pt x="158" y="109"/>
                    <a:pt x="147" y="145"/>
                  </a:cubicBezTo>
                  <a:cubicBezTo>
                    <a:pt x="136" y="181"/>
                    <a:pt x="68" y="209"/>
                    <a:pt x="0" y="237"/>
                  </a:cubicBezTo>
                </a:path>
              </a:pathLst>
            </a:custGeom>
            <a:noFill/>
            <a:ln w="28575" cmpd="sng">
              <a:solidFill>
                <a:srgbClr val="FF0000"/>
              </a:solidFill>
              <a:round/>
              <a:headEnd type="none" w="med" len="med"/>
              <a:tailEnd type="triangle" w="med" len="med"/>
            </a:ln>
            <a:effectLst/>
          </p:spPr>
          <p:txBody>
            <a:bodyPr/>
            <a:lstStyle/>
            <a:p>
              <a:endParaRPr lang="en-US"/>
            </a:p>
          </p:txBody>
        </p:sp>
        <p:sp>
          <p:nvSpPr>
            <p:cNvPr id="23" name="Text Box 17"/>
            <p:cNvSpPr txBox="1">
              <a:spLocks noChangeArrowheads="1"/>
            </p:cNvSpPr>
            <p:nvPr/>
          </p:nvSpPr>
          <p:spPr bwMode="auto">
            <a:xfrm>
              <a:off x="4157" y="1623"/>
              <a:ext cx="1493"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augmenting path</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animBg="1"/>
      <p:bldP spid="18" grpId="0" animBg="1"/>
      <p:bldP spid="19" grpId="0"/>
      <p:bldP spid="2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D42B5631-79AF-4ECD-83DC-871F49D6998C}"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33</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8" name="Group 2"/>
          <p:cNvGrpSpPr>
            <a:grpSpLocks/>
          </p:cNvGrpSpPr>
          <p:nvPr/>
        </p:nvGrpSpPr>
        <p:grpSpPr bwMode="auto">
          <a:xfrm>
            <a:off x="349250" y="3968750"/>
            <a:ext cx="8559800" cy="2159000"/>
            <a:chOff x="220" y="2500"/>
            <a:chExt cx="5392" cy="1360"/>
          </a:xfrm>
        </p:grpSpPr>
        <p:graphicFrame>
          <p:nvGraphicFramePr>
            <p:cNvPr id="9" name="Object 3"/>
            <p:cNvGraphicFramePr>
              <a:graphicFrameLocks noChangeAspect="1"/>
            </p:cNvGraphicFramePr>
            <p:nvPr/>
          </p:nvGraphicFramePr>
          <p:xfrm>
            <a:off x="220" y="2500"/>
            <a:ext cx="3355" cy="1360"/>
          </p:xfrm>
          <a:graphic>
            <a:graphicData uri="http://schemas.openxmlformats.org/presentationml/2006/ole">
              <p:oleObj spid="_x0000_s22530" name="Picture Publisher Image" r:id="rId3" imgW="4229280" imgH="1714680" progId="">
                <p:embed/>
              </p:oleObj>
            </a:graphicData>
          </a:graphic>
        </p:graphicFrame>
        <p:sp>
          <p:nvSpPr>
            <p:cNvPr id="10" name="Text Box 4"/>
            <p:cNvSpPr txBox="1">
              <a:spLocks noChangeArrowheads="1"/>
            </p:cNvSpPr>
            <p:nvPr/>
          </p:nvSpPr>
          <p:spPr bwMode="auto">
            <a:xfrm>
              <a:off x="3867" y="2932"/>
              <a:ext cx="1745"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Times New Roman" pitchFamily="18" charset="0"/>
                  <a:cs typeface="Times New Roman" pitchFamily="18" charset="0"/>
                </a:rPr>
                <a:t>Residual Network</a:t>
              </a:r>
            </a:p>
          </p:txBody>
        </p:sp>
      </p:grpSp>
      <p:sp>
        <p:nvSpPr>
          <p:cNvPr id="11" name="Rectangle 5"/>
          <p:cNvSpPr>
            <a:spLocks noGrp="1" noChangeArrowheads="1"/>
          </p:cNvSpPr>
          <p:nvPr>
            <p:ph type="title"/>
          </p:nvPr>
        </p:nvSpPr>
        <p:spPr>
          <a:xfrm>
            <a:off x="457200" y="274638"/>
            <a:ext cx="8229600" cy="1143000"/>
          </a:xfrm>
        </p:spPr>
        <p:txBody>
          <a:bodyPr/>
          <a:lstStyle/>
          <a:p>
            <a:r>
              <a:rPr lang="en-US">
                <a:latin typeface="Times New Roman" pitchFamily="18" charset="0"/>
                <a:cs typeface="Times New Roman" pitchFamily="18" charset="0"/>
              </a:rPr>
              <a:t>Example</a:t>
            </a:r>
          </a:p>
        </p:txBody>
      </p:sp>
      <p:grpSp>
        <p:nvGrpSpPr>
          <p:cNvPr id="12" name="Group 6"/>
          <p:cNvGrpSpPr>
            <a:grpSpLocks/>
          </p:cNvGrpSpPr>
          <p:nvPr/>
        </p:nvGrpSpPr>
        <p:grpSpPr bwMode="auto">
          <a:xfrm>
            <a:off x="347663" y="1389063"/>
            <a:ext cx="8059737" cy="2479675"/>
            <a:chOff x="219" y="875"/>
            <a:chExt cx="5077" cy="1562"/>
          </a:xfrm>
        </p:grpSpPr>
        <p:grpSp>
          <p:nvGrpSpPr>
            <p:cNvPr id="13" name="Group 7"/>
            <p:cNvGrpSpPr>
              <a:grpSpLocks/>
            </p:cNvGrpSpPr>
            <p:nvPr/>
          </p:nvGrpSpPr>
          <p:grpSpPr bwMode="auto">
            <a:xfrm>
              <a:off x="219" y="875"/>
              <a:ext cx="5077" cy="1562"/>
              <a:chOff x="219" y="875"/>
              <a:chExt cx="5077" cy="1562"/>
            </a:xfrm>
          </p:grpSpPr>
          <p:graphicFrame>
            <p:nvGraphicFramePr>
              <p:cNvPr id="15" name="Object 8"/>
              <p:cNvGraphicFramePr>
                <a:graphicFrameLocks noChangeAspect="1"/>
              </p:cNvGraphicFramePr>
              <p:nvPr/>
            </p:nvGraphicFramePr>
            <p:xfrm>
              <a:off x="219" y="875"/>
              <a:ext cx="3338" cy="1562"/>
            </p:xfrm>
            <a:graphic>
              <a:graphicData uri="http://schemas.openxmlformats.org/presentationml/2006/ole">
                <p:oleObj spid="_x0000_s22531" name="Picture Publisher Image" r:id="rId4" imgW="3724200" imgH="1743120" progId="">
                  <p:embed/>
                </p:oleObj>
              </a:graphicData>
            </a:graphic>
          </p:graphicFrame>
          <p:sp>
            <p:nvSpPr>
              <p:cNvPr id="16" name="Text Box 9"/>
              <p:cNvSpPr txBox="1">
                <a:spLocks noChangeArrowheads="1"/>
              </p:cNvSpPr>
              <p:nvPr/>
            </p:nvSpPr>
            <p:spPr bwMode="auto">
              <a:xfrm>
                <a:off x="4024" y="1349"/>
                <a:ext cx="1272" cy="523"/>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Times New Roman" pitchFamily="18" charset="0"/>
                    <a:cs typeface="Times New Roman" pitchFamily="18" charset="0"/>
                  </a:rPr>
                  <a:t>Resulting Flow = </a:t>
                </a:r>
              </a:p>
            </p:txBody>
          </p:sp>
        </p:grpSp>
        <p:sp>
          <p:nvSpPr>
            <p:cNvPr id="14" name="Text Box 10"/>
            <p:cNvSpPr txBox="1">
              <a:spLocks noChangeArrowheads="1"/>
            </p:cNvSpPr>
            <p:nvPr/>
          </p:nvSpPr>
          <p:spPr bwMode="auto">
            <a:xfrm>
              <a:off x="4697" y="1591"/>
              <a:ext cx="397"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Times New Roman" pitchFamily="18" charset="0"/>
                  <a:cs typeface="Times New Roman" pitchFamily="18" charset="0"/>
                </a:rPr>
                <a:t>23</a:t>
              </a:r>
            </a:p>
          </p:txBody>
        </p:sp>
      </p:grpSp>
      <p:grpSp>
        <p:nvGrpSpPr>
          <p:cNvPr id="17" name="Group 11"/>
          <p:cNvGrpSpPr>
            <a:grpSpLocks/>
          </p:cNvGrpSpPr>
          <p:nvPr/>
        </p:nvGrpSpPr>
        <p:grpSpPr bwMode="auto">
          <a:xfrm>
            <a:off x="2501900" y="1485900"/>
            <a:ext cx="6519863" cy="4610100"/>
            <a:chOff x="1576" y="936"/>
            <a:chExt cx="4107" cy="2904"/>
          </a:xfrm>
        </p:grpSpPr>
        <p:sp>
          <p:nvSpPr>
            <p:cNvPr id="18" name="Line 12"/>
            <p:cNvSpPr>
              <a:spLocks noChangeShapeType="1"/>
            </p:cNvSpPr>
            <p:nvPr/>
          </p:nvSpPr>
          <p:spPr bwMode="auto">
            <a:xfrm>
              <a:off x="1738" y="2624"/>
              <a:ext cx="1240" cy="1216"/>
            </a:xfrm>
            <a:prstGeom prst="line">
              <a:avLst/>
            </a:prstGeom>
            <a:noFill/>
            <a:ln w="47625">
              <a:solidFill>
                <a:srgbClr val="FF0000"/>
              </a:solidFill>
              <a:prstDash val="dash"/>
              <a:round/>
              <a:headEnd/>
              <a:tailEnd/>
            </a:ln>
            <a:effectLst/>
          </p:spPr>
          <p:txBody>
            <a:bodyPr wrap="none"/>
            <a:lstStyle/>
            <a:p>
              <a:endParaRPr lang="en-US">
                <a:latin typeface="Times New Roman" pitchFamily="18" charset="0"/>
                <a:cs typeface="Times New Roman" pitchFamily="18" charset="0"/>
              </a:endParaRPr>
            </a:p>
          </p:txBody>
        </p:sp>
        <p:grpSp>
          <p:nvGrpSpPr>
            <p:cNvPr id="19" name="Group 13"/>
            <p:cNvGrpSpPr>
              <a:grpSpLocks/>
            </p:cNvGrpSpPr>
            <p:nvPr/>
          </p:nvGrpSpPr>
          <p:grpSpPr bwMode="auto">
            <a:xfrm>
              <a:off x="1576" y="936"/>
              <a:ext cx="4107" cy="2367"/>
              <a:chOff x="1576" y="936"/>
              <a:chExt cx="4107" cy="2367"/>
            </a:xfrm>
          </p:grpSpPr>
          <p:sp>
            <p:nvSpPr>
              <p:cNvPr id="20" name="Line 14"/>
              <p:cNvSpPr>
                <a:spLocks noChangeShapeType="1"/>
              </p:cNvSpPr>
              <p:nvPr/>
            </p:nvSpPr>
            <p:spPr bwMode="auto">
              <a:xfrm>
                <a:off x="1576" y="936"/>
                <a:ext cx="1240" cy="1216"/>
              </a:xfrm>
              <a:prstGeom prst="line">
                <a:avLst/>
              </a:prstGeom>
              <a:noFill/>
              <a:ln w="47625">
                <a:solidFill>
                  <a:srgbClr val="FF0000"/>
                </a:solidFill>
                <a:prstDash val="dash"/>
                <a:round/>
                <a:headEnd/>
                <a:tailEnd/>
              </a:ln>
              <a:effectLst/>
            </p:spPr>
            <p:txBody>
              <a:bodyPr wrap="none"/>
              <a:lstStyle/>
              <a:p>
                <a:endParaRPr lang="en-US">
                  <a:latin typeface="Times New Roman" pitchFamily="18" charset="0"/>
                  <a:cs typeface="Times New Roman" pitchFamily="18" charset="0"/>
                </a:endParaRPr>
              </a:p>
            </p:txBody>
          </p:sp>
          <p:grpSp>
            <p:nvGrpSpPr>
              <p:cNvPr id="21" name="Group 15"/>
              <p:cNvGrpSpPr>
                <a:grpSpLocks/>
              </p:cNvGrpSpPr>
              <p:nvPr/>
            </p:nvGrpSpPr>
            <p:grpSpPr bwMode="auto">
              <a:xfrm>
                <a:off x="2463" y="2030"/>
                <a:ext cx="3220" cy="1273"/>
                <a:chOff x="2463" y="2030"/>
                <a:chExt cx="3220" cy="1273"/>
              </a:xfrm>
            </p:grpSpPr>
            <p:sp>
              <p:nvSpPr>
                <p:cNvPr id="22" name="Text Box 16"/>
                <p:cNvSpPr txBox="1">
                  <a:spLocks noChangeArrowheads="1"/>
                </p:cNvSpPr>
                <p:nvPr/>
              </p:nvSpPr>
              <p:spPr bwMode="auto">
                <a:xfrm>
                  <a:off x="3641" y="2030"/>
                  <a:ext cx="2042" cy="640"/>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Times New Roman" pitchFamily="18" charset="0"/>
                      <a:cs typeface="Times New Roman" pitchFamily="18" charset="0"/>
                    </a:rPr>
                    <a:t>No augmenting path: </a:t>
                  </a:r>
                </a:p>
                <a:p>
                  <a:pPr>
                    <a:spcBef>
                      <a:spcPct val="50000"/>
                    </a:spcBef>
                  </a:pPr>
                  <a:r>
                    <a:rPr lang="en-US" sz="2400" b="0">
                      <a:solidFill>
                        <a:srgbClr val="FF0000"/>
                      </a:solidFill>
                      <a:latin typeface="Times New Roman" pitchFamily="18" charset="0"/>
                      <a:cs typeface="Times New Roman" pitchFamily="18" charset="0"/>
                    </a:rPr>
                    <a:t>Maxflow=23</a:t>
                  </a:r>
                </a:p>
              </p:txBody>
            </p:sp>
            <p:sp>
              <p:nvSpPr>
                <p:cNvPr id="23" name="Freeform 17"/>
                <p:cNvSpPr>
                  <a:spLocks/>
                </p:cNvSpPr>
                <p:nvPr/>
              </p:nvSpPr>
              <p:spPr bwMode="auto">
                <a:xfrm>
                  <a:off x="2463" y="2210"/>
                  <a:ext cx="1187" cy="1093"/>
                </a:xfrm>
                <a:custGeom>
                  <a:avLst/>
                  <a:gdLst/>
                  <a:ahLst/>
                  <a:cxnLst>
                    <a:cxn ang="0">
                      <a:pos x="1187" y="0"/>
                    </a:cxn>
                    <a:cxn ang="0">
                      <a:pos x="217" y="400"/>
                    </a:cxn>
                    <a:cxn ang="0">
                      <a:pos x="634" y="788"/>
                    </a:cxn>
                    <a:cxn ang="0">
                      <a:pos x="0" y="1093"/>
                    </a:cxn>
                  </a:cxnLst>
                  <a:rect l="0" t="0" r="r" b="b"/>
                  <a:pathLst>
                    <a:path w="1187" h="1093">
                      <a:moveTo>
                        <a:pt x="1187" y="0"/>
                      </a:moveTo>
                      <a:cubicBezTo>
                        <a:pt x="748" y="134"/>
                        <a:pt x="309" y="269"/>
                        <a:pt x="217" y="400"/>
                      </a:cubicBezTo>
                      <a:cubicBezTo>
                        <a:pt x="125" y="531"/>
                        <a:pt x="670" y="672"/>
                        <a:pt x="634" y="788"/>
                      </a:cubicBezTo>
                      <a:cubicBezTo>
                        <a:pt x="598" y="904"/>
                        <a:pt x="299" y="998"/>
                        <a:pt x="0" y="1093"/>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latin typeface="Times New Roman" pitchFamily="18" charset="0"/>
                    <a:cs typeface="Times New Roman" pitchFamily="18" charset="0"/>
                  </a:endParaRP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8A11DCA2-61AE-4EC4-AF22-81E2C66E6145}"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20" name="Title 19"/>
          <p:cNvSpPr>
            <a:spLocks noGrp="1"/>
          </p:cNvSpPr>
          <p:nvPr>
            <p:ph type="title"/>
          </p:nvPr>
        </p:nvSpPr>
        <p:spPr/>
        <p:txBody>
          <a:bodyPr/>
          <a:lstStyle/>
          <a:p>
            <a:endParaRPr lang="en-US"/>
          </a:p>
        </p:txBody>
      </p:sp>
      <p:sp>
        <p:nvSpPr>
          <p:cNvPr id="22" name="Rectangle 2"/>
          <p:cNvSpPr txBox="1">
            <a:spLocks noChangeArrowheads="1"/>
          </p:cNvSpPr>
          <p:nvPr/>
        </p:nvSpPr>
        <p:spPr bwMode="auto">
          <a:xfrm>
            <a:off x="457200" y="274638"/>
            <a:ext cx="82296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tx2"/>
                </a:solidFill>
                <a:effectLst/>
                <a:uLnTx/>
                <a:uFillTx/>
                <a:latin typeface="+mj-lt"/>
                <a:ea typeface="+mj-ea"/>
                <a:cs typeface="+mj-cs"/>
              </a:rPr>
              <a:t>Analysis </a:t>
            </a:r>
            <a:endParaRPr kumimoji="0" lang="en-US" sz="4000" b="0" i="0" u="none" strike="noStrike" kern="1200" cap="none" spc="0" normalizeH="0" baseline="0" noProof="0">
              <a:ln>
                <a:noFill/>
              </a:ln>
              <a:solidFill>
                <a:schemeClr val="tx2"/>
              </a:solidFill>
              <a:effectLst/>
              <a:uLnTx/>
              <a:uFillTx/>
              <a:latin typeface="+mj-lt"/>
              <a:ea typeface="+mj-ea"/>
              <a:cs typeface="+mj-cs"/>
            </a:endParaRPr>
          </a:p>
        </p:txBody>
      </p:sp>
      <p:pic>
        <p:nvPicPr>
          <p:cNvPr id="23" name="Picture 3" descr="ford_fulkerson"/>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304800" y="1743075"/>
            <a:ext cx="8534400" cy="3371850"/>
          </a:xfrm>
          <a:prstGeom prst="rect">
            <a:avLst/>
          </a:prstGeom>
          <a:noFill/>
        </p:spPr>
      </p:pic>
      <p:grpSp>
        <p:nvGrpSpPr>
          <p:cNvPr id="24" name="Group 4"/>
          <p:cNvGrpSpPr>
            <a:grpSpLocks/>
          </p:cNvGrpSpPr>
          <p:nvPr/>
        </p:nvGrpSpPr>
        <p:grpSpPr bwMode="auto">
          <a:xfrm>
            <a:off x="4384675" y="2241550"/>
            <a:ext cx="3754438" cy="923925"/>
            <a:chOff x="2762" y="1412"/>
            <a:chExt cx="2365" cy="582"/>
          </a:xfrm>
        </p:grpSpPr>
        <p:sp>
          <p:nvSpPr>
            <p:cNvPr id="25" name="Text Box 5"/>
            <p:cNvSpPr txBox="1">
              <a:spLocks noChangeArrowheads="1"/>
            </p:cNvSpPr>
            <p:nvPr/>
          </p:nvSpPr>
          <p:spPr bwMode="auto">
            <a:xfrm>
              <a:off x="2949" y="1597"/>
              <a:ext cx="2178"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O(E)</a:t>
              </a:r>
            </a:p>
          </p:txBody>
        </p:sp>
        <p:sp>
          <p:nvSpPr>
            <p:cNvPr id="26" name="AutoShape 6"/>
            <p:cNvSpPr>
              <a:spLocks/>
            </p:cNvSpPr>
            <p:nvPr/>
          </p:nvSpPr>
          <p:spPr bwMode="auto">
            <a:xfrm>
              <a:off x="2762" y="1412"/>
              <a:ext cx="182" cy="582"/>
            </a:xfrm>
            <a:prstGeom prst="rightBrace">
              <a:avLst>
                <a:gd name="adj1" fmla="val 26648"/>
                <a:gd name="adj2" fmla="val 50000"/>
              </a:avLst>
            </a:prstGeom>
            <a:noFill/>
            <a:ln w="28575">
              <a:solidFill>
                <a:srgbClr val="FF0000"/>
              </a:solidFill>
              <a:round/>
              <a:headEnd/>
              <a:tailEnd/>
            </a:ln>
            <a:effectLst/>
          </p:spPr>
          <p:txBody>
            <a:bodyPr wrap="none" anchor="ctr"/>
            <a:lstStyle/>
            <a:p>
              <a:endParaRPr lang="en-US"/>
            </a:p>
          </p:txBody>
        </p:sp>
      </p:grpSp>
      <p:grpSp>
        <p:nvGrpSpPr>
          <p:cNvPr id="27" name="Group 7"/>
          <p:cNvGrpSpPr>
            <a:grpSpLocks/>
          </p:cNvGrpSpPr>
          <p:nvPr/>
        </p:nvGrpSpPr>
        <p:grpSpPr bwMode="auto">
          <a:xfrm>
            <a:off x="6589713" y="3578225"/>
            <a:ext cx="1196975" cy="1446213"/>
            <a:chOff x="4151" y="2254"/>
            <a:chExt cx="754" cy="911"/>
          </a:xfrm>
        </p:grpSpPr>
        <p:sp>
          <p:nvSpPr>
            <p:cNvPr id="28" name="AutoShape 8"/>
            <p:cNvSpPr>
              <a:spLocks/>
            </p:cNvSpPr>
            <p:nvPr/>
          </p:nvSpPr>
          <p:spPr bwMode="auto">
            <a:xfrm>
              <a:off x="4151" y="2254"/>
              <a:ext cx="182" cy="911"/>
            </a:xfrm>
            <a:prstGeom prst="rightBrace">
              <a:avLst>
                <a:gd name="adj1" fmla="val 41712"/>
                <a:gd name="adj2" fmla="val 50000"/>
              </a:avLst>
            </a:prstGeom>
            <a:noFill/>
            <a:ln w="28575">
              <a:solidFill>
                <a:srgbClr val="FF0000"/>
              </a:solidFill>
              <a:round/>
              <a:headEnd/>
              <a:tailEnd/>
            </a:ln>
            <a:effectLst/>
          </p:spPr>
          <p:txBody>
            <a:bodyPr wrap="none" anchor="ctr"/>
            <a:lstStyle/>
            <a:p>
              <a:endParaRPr lang="en-US"/>
            </a:p>
          </p:txBody>
        </p:sp>
        <p:sp>
          <p:nvSpPr>
            <p:cNvPr id="29" name="Text Box 9"/>
            <p:cNvSpPr txBox="1">
              <a:spLocks noChangeArrowheads="1"/>
            </p:cNvSpPr>
            <p:nvPr/>
          </p:nvSpPr>
          <p:spPr bwMode="auto">
            <a:xfrm>
              <a:off x="4373" y="2586"/>
              <a:ext cx="532" cy="250"/>
            </a:xfrm>
            <a:prstGeom prst="rect">
              <a:avLst/>
            </a:prstGeom>
            <a:noFill/>
            <a:ln w="9525">
              <a:noFill/>
              <a:miter lim="800000"/>
              <a:headEnd/>
              <a:tailEnd/>
            </a:ln>
            <a:effectLst/>
          </p:spPr>
          <p:txBody>
            <a:bodyPr>
              <a:spAutoFit/>
            </a:bodyPr>
            <a:lstStyle/>
            <a:p>
              <a:pPr>
                <a:spcBef>
                  <a:spcPct val="50000"/>
                </a:spcBef>
              </a:pPr>
              <a:r>
                <a:rPr lang="en-US" sz="2000" b="0">
                  <a:solidFill>
                    <a:srgbClr val="FF0000"/>
                  </a:solidFill>
                  <a:latin typeface="Comic Sans MS" pitchFamily="66" charset="0"/>
                </a:rPr>
                <a:t>O(E)</a:t>
              </a:r>
            </a:p>
          </p:txBody>
        </p:sp>
      </p:grpSp>
      <p:grpSp>
        <p:nvGrpSpPr>
          <p:cNvPr id="30" name="Group 12"/>
          <p:cNvGrpSpPr>
            <a:grpSpLocks/>
          </p:cNvGrpSpPr>
          <p:nvPr/>
        </p:nvGrpSpPr>
        <p:grpSpPr bwMode="auto">
          <a:xfrm>
            <a:off x="328613" y="2635250"/>
            <a:ext cx="8815387" cy="1162050"/>
            <a:chOff x="207" y="1660"/>
            <a:chExt cx="5553" cy="732"/>
          </a:xfrm>
        </p:grpSpPr>
        <p:sp>
          <p:nvSpPr>
            <p:cNvPr id="31" name="Oval 10"/>
            <p:cNvSpPr>
              <a:spLocks noChangeArrowheads="1"/>
            </p:cNvSpPr>
            <p:nvPr/>
          </p:nvSpPr>
          <p:spPr bwMode="auto">
            <a:xfrm>
              <a:off x="207" y="1927"/>
              <a:ext cx="5553" cy="465"/>
            </a:xfrm>
            <a:prstGeom prst="ellipse">
              <a:avLst/>
            </a:prstGeom>
            <a:noFill/>
            <a:ln w="28575">
              <a:solidFill>
                <a:srgbClr val="FF0000"/>
              </a:solidFill>
              <a:prstDash val="dash"/>
              <a:round/>
              <a:headEnd/>
              <a:tailEnd/>
            </a:ln>
            <a:effectLst/>
          </p:spPr>
          <p:txBody>
            <a:bodyPr wrap="none" anchor="ctr"/>
            <a:lstStyle/>
            <a:p>
              <a:endParaRPr lang="en-US"/>
            </a:p>
          </p:txBody>
        </p:sp>
        <p:sp>
          <p:nvSpPr>
            <p:cNvPr id="32" name="Text Box 11"/>
            <p:cNvSpPr txBox="1">
              <a:spLocks noChangeArrowheads="1"/>
            </p:cNvSpPr>
            <p:nvPr/>
          </p:nvSpPr>
          <p:spPr bwMode="auto">
            <a:xfrm>
              <a:off x="4946" y="1660"/>
              <a:ext cx="233" cy="288"/>
            </a:xfrm>
            <a:prstGeom prst="rect">
              <a:avLst/>
            </a:prstGeom>
            <a:noFill/>
            <a:ln w="9525">
              <a:noFill/>
              <a:miter lim="800000"/>
              <a:headEnd/>
              <a:tailEnd/>
            </a:ln>
            <a:effectLst/>
          </p:spPr>
          <p:txBody>
            <a:bodyPr wrap="none">
              <a:spAutoFit/>
            </a:bodyPr>
            <a:lstStyle/>
            <a:p>
              <a:r>
                <a:rPr lang="en-US" sz="2400">
                  <a:solidFill>
                    <a:srgbClr val="FF0000"/>
                  </a:solidFill>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265368D-F533-4E39-8F43-28870073A45B}"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35</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0"/>
            <a:ext cx="8229600" cy="1143000"/>
          </a:xfrm>
        </p:spPr>
        <p:txBody>
          <a:bodyPr/>
          <a:lstStyle/>
          <a:p>
            <a:pPr algn="just"/>
            <a:r>
              <a:rPr lang="en-US" dirty="0">
                <a:latin typeface="Times New Roman" pitchFamily="18" charset="0"/>
                <a:cs typeface="Times New Roman" pitchFamily="18" charset="0"/>
              </a:rPr>
              <a:t>Analysis</a:t>
            </a:r>
          </a:p>
        </p:txBody>
      </p:sp>
      <p:sp>
        <p:nvSpPr>
          <p:cNvPr id="9" name="Rectangle 3"/>
          <p:cNvSpPr txBox="1">
            <a:spLocks noChangeArrowheads="1"/>
          </p:cNvSpPr>
          <p:nvPr/>
        </p:nvSpPr>
        <p:spPr bwMode="auto">
          <a:xfrm>
            <a:off x="685800" y="1393824"/>
            <a:ext cx="8153400" cy="4625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capacities are all integer, then each augmenting path raises |f| by ≥ 1.</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max flow is f*, then need ≤ |f*| iterations </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Wingdings" pitchFamily="2" charset="2"/>
              </a:rPr>
              <a:t> </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time is O(</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E|f</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Note that this running time is </a:t>
            </a:r>
            <a:r>
              <a:rPr kumimoji="0" lang="en-US" sz="2600" b="1" i="0" u="none" strike="noStrike" kern="1200" cap="none" spc="0" normalizeH="0" baseline="0" noProof="0" dirty="0" smtClean="0">
                <a:ln>
                  <a:noFill/>
                </a:ln>
                <a:solidFill>
                  <a:srgbClr val="FF0000"/>
                </a:solidFill>
                <a:effectLst/>
                <a:uLnTx/>
                <a:uFillTx/>
                <a:latin typeface="Times New Roman" pitchFamily="18" charset="0"/>
                <a:cs typeface="Times New Roman" pitchFamily="18" charset="0"/>
              </a:rPr>
              <a:t>not polynomial</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input size. It depends on |f*|, which is not a function of |V| or |E|.</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capacities are rational, can scale them to integers.</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irrational, FORD-FULKERSON might never terminate!</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AC74FE65-242B-418F-BAA2-14CAED2A4E1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36</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584200" y="0"/>
            <a:ext cx="7772400" cy="1143000"/>
          </a:xfrm>
        </p:spPr>
        <p:txBody>
          <a:bodyPr/>
          <a:lstStyle/>
          <a:p>
            <a:pPr algn="just"/>
            <a:r>
              <a:rPr lang="en-US">
                <a:latin typeface="Times New Roman" pitchFamily="18" charset="0"/>
                <a:cs typeface="Times New Roman" pitchFamily="18" charset="0"/>
              </a:rPr>
              <a:t>Maximum Bipartite Matching</a:t>
            </a:r>
          </a:p>
        </p:txBody>
      </p:sp>
      <p:sp>
        <p:nvSpPr>
          <p:cNvPr id="9" name="Rectangle 3"/>
          <p:cNvSpPr>
            <a:spLocks noChangeArrowheads="1"/>
          </p:cNvSpPr>
          <p:nvPr/>
        </p:nvSpPr>
        <p:spPr bwMode="auto">
          <a:xfrm>
            <a:off x="685800" y="1284288"/>
            <a:ext cx="4152900" cy="5048250"/>
          </a:xfrm>
          <a:prstGeom prst="rect">
            <a:avLst/>
          </a:prstGeom>
          <a:noFill/>
          <a:ln w="9525">
            <a:noFill/>
            <a:miter lim="800000"/>
            <a:headEnd/>
            <a:tailEnd/>
          </a:ln>
          <a:effectLst/>
        </p:spPr>
        <p:txBody>
          <a:bodyPr/>
          <a:lstStyle/>
          <a:p>
            <a:pPr marL="342900" indent="-342900" algn="just">
              <a:lnSpc>
                <a:spcPct val="120000"/>
              </a:lnSpc>
              <a:spcBef>
                <a:spcPct val="100000"/>
              </a:spcBef>
              <a:buClr>
                <a:srgbClr val="CC0000"/>
              </a:buClr>
              <a:buSzPct val="70000"/>
              <a:buFont typeface="Wingdings" pitchFamily="2" charset="2"/>
              <a:buChar char="n"/>
            </a:pPr>
            <a:r>
              <a:rPr lang="en-US" sz="2000" b="0">
                <a:latin typeface="Times New Roman" pitchFamily="18" charset="0"/>
                <a:cs typeface="Times New Roman" pitchFamily="18" charset="0"/>
              </a:rPr>
              <a:t>A </a:t>
            </a:r>
            <a:r>
              <a:rPr lang="en-US" sz="2000" b="0">
                <a:solidFill>
                  <a:schemeClr val="accent1"/>
                </a:solidFill>
                <a:latin typeface="Times New Roman" pitchFamily="18" charset="0"/>
                <a:cs typeface="Times New Roman" pitchFamily="18" charset="0"/>
              </a:rPr>
              <a:t>bipartite graph</a:t>
            </a:r>
            <a:r>
              <a:rPr lang="en-US" sz="2000" b="0">
                <a:latin typeface="Times New Roman" pitchFamily="18" charset="0"/>
                <a:cs typeface="Times New Roman" pitchFamily="18" charset="0"/>
              </a:rPr>
              <a:t> is a graph </a:t>
            </a:r>
            <a:r>
              <a:rPr lang="en-US" sz="2000" b="0" i="1">
                <a:latin typeface="Times New Roman" pitchFamily="18" charset="0"/>
                <a:cs typeface="Times New Roman" pitchFamily="18" charset="0"/>
              </a:rPr>
              <a:t>G=(V,E)</a:t>
            </a:r>
            <a:r>
              <a:rPr lang="en-US" sz="2000" b="0">
                <a:latin typeface="Times New Roman" pitchFamily="18" charset="0"/>
                <a:cs typeface="Times New Roman" pitchFamily="18" charset="0"/>
              </a:rPr>
              <a:t> in which </a:t>
            </a:r>
            <a:r>
              <a:rPr lang="en-US" sz="2000" b="0" i="1">
                <a:latin typeface="Times New Roman" pitchFamily="18" charset="0"/>
                <a:cs typeface="Times New Roman" pitchFamily="18" charset="0"/>
              </a:rPr>
              <a:t>V</a:t>
            </a:r>
            <a:r>
              <a:rPr lang="en-US" sz="2000" b="0">
                <a:latin typeface="Times New Roman" pitchFamily="18" charset="0"/>
                <a:cs typeface="Times New Roman" pitchFamily="18" charset="0"/>
              </a:rPr>
              <a:t> can be divided into two parts </a:t>
            </a:r>
            <a:r>
              <a:rPr lang="en-US" sz="2000" b="0" i="1">
                <a:latin typeface="Times New Roman" pitchFamily="18" charset="0"/>
                <a:cs typeface="Times New Roman" pitchFamily="18" charset="0"/>
              </a:rPr>
              <a:t>L</a:t>
            </a:r>
            <a:r>
              <a:rPr lang="en-US" sz="2000" b="0">
                <a:latin typeface="Times New Roman" pitchFamily="18" charset="0"/>
                <a:cs typeface="Times New Roman" pitchFamily="18" charset="0"/>
              </a:rPr>
              <a:t> and </a:t>
            </a:r>
            <a:r>
              <a:rPr lang="en-US" sz="2000" b="0" i="1">
                <a:latin typeface="Times New Roman" pitchFamily="18" charset="0"/>
                <a:cs typeface="Times New Roman" pitchFamily="18" charset="0"/>
              </a:rPr>
              <a:t>R</a:t>
            </a:r>
            <a:r>
              <a:rPr lang="en-US" sz="2000" b="0">
                <a:latin typeface="Times New Roman" pitchFamily="18" charset="0"/>
                <a:cs typeface="Times New Roman" pitchFamily="18" charset="0"/>
              </a:rPr>
              <a:t> such that every edge in </a:t>
            </a:r>
            <a:r>
              <a:rPr lang="en-US" sz="2000" b="0" i="1">
                <a:latin typeface="Times New Roman" pitchFamily="18" charset="0"/>
                <a:cs typeface="Times New Roman" pitchFamily="18" charset="0"/>
              </a:rPr>
              <a:t>E</a:t>
            </a:r>
            <a:r>
              <a:rPr lang="en-US" sz="2000" b="0">
                <a:latin typeface="Times New Roman" pitchFamily="18" charset="0"/>
                <a:cs typeface="Times New Roman" pitchFamily="18" charset="0"/>
              </a:rPr>
              <a:t> is between a vertex in </a:t>
            </a:r>
            <a:r>
              <a:rPr lang="en-US" sz="2000" b="0" i="1">
                <a:latin typeface="Times New Roman" pitchFamily="18" charset="0"/>
                <a:cs typeface="Times New Roman" pitchFamily="18" charset="0"/>
              </a:rPr>
              <a:t>L</a:t>
            </a:r>
            <a:r>
              <a:rPr lang="en-US" sz="2000" b="0">
                <a:latin typeface="Times New Roman" pitchFamily="18" charset="0"/>
                <a:cs typeface="Times New Roman" pitchFamily="18" charset="0"/>
              </a:rPr>
              <a:t> and a vertex in </a:t>
            </a:r>
            <a:r>
              <a:rPr lang="en-US" sz="2000" b="0" i="1">
                <a:latin typeface="Times New Roman" pitchFamily="18" charset="0"/>
                <a:cs typeface="Times New Roman" pitchFamily="18" charset="0"/>
              </a:rPr>
              <a:t>R</a:t>
            </a:r>
            <a:r>
              <a:rPr lang="en-US" sz="2000" b="0">
                <a:latin typeface="Times New Roman" pitchFamily="18" charset="0"/>
                <a:cs typeface="Times New Roman" pitchFamily="18" charset="0"/>
              </a:rPr>
              <a:t>. </a:t>
            </a:r>
          </a:p>
          <a:p>
            <a:pPr marL="342900" indent="-342900" algn="just">
              <a:lnSpc>
                <a:spcPct val="120000"/>
              </a:lnSpc>
              <a:spcBef>
                <a:spcPct val="100000"/>
              </a:spcBef>
              <a:buClr>
                <a:srgbClr val="CC0000"/>
              </a:buClr>
              <a:buSzPct val="70000"/>
              <a:buFont typeface="Wingdings" pitchFamily="2" charset="2"/>
              <a:buChar char="n"/>
            </a:pPr>
            <a:endParaRPr lang="en-US" sz="2000" b="0">
              <a:latin typeface="Times New Roman" pitchFamily="18" charset="0"/>
              <a:cs typeface="Times New Roman" pitchFamily="18" charset="0"/>
            </a:endParaRPr>
          </a:p>
          <a:p>
            <a:pPr marL="342900" indent="-342900" algn="just">
              <a:spcBef>
                <a:spcPct val="20000"/>
              </a:spcBef>
              <a:buClr>
                <a:srgbClr val="CC0000"/>
              </a:buClr>
              <a:buSzPct val="70000"/>
              <a:buFont typeface="Wingdings" pitchFamily="2" charset="2"/>
              <a:buChar char="n"/>
            </a:pPr>
            <a:r>
              <a:rPr lang="en-US" sz="2000" b="0">
                <a:latin typeface="Times New Roman" pitchFamily="18" charset="0"/>
                <a:cs typeface="Times New Roman" pitchFamily="18" charset="0"/>
              </a:rPr>
              <a:t>e.g. vertices in </a:t>
            </a:r>
            <a:r>
              <a:rPr lang="en-US" sz="2000" b="0" i="1">
                <a:latin typeface="Times New Roman" pitchFamily="18" charset="0"/>
                <a:cs typeface="Times New Roman" pitchFamily="18" charset="0"/>
              </a:rPr>
              <a:t>L</a:t>
            </a:r>
            <a:r>
              <a:rPr lang="en-US" sz="2000" b="0">
                <a:latin typeface="Times New Roman" pitchFamily="18" charset="0"/>
                <a:cs typeface="Times New Roman" pitchFamily="18" charset="0"/>
              </a:rPr>
              <a:t> represent skilled workers and vertices in </a:t>
            </a:r>
            <a:r>
              <a:rPr lang="en-US" sz="2000" b="0" i="1">
                <a:latin typeface="Times New Roman" pitchFamily="18" charset="0"/>
                <a:cs typeface="Times New Roman" pitchFamily="18" charset="0"/>
              </a:rPr>
              <a:t>R</a:t>
            </a:r>
            <a:r>
              <a:rPr lang="en-US" sz="2000" b="0">
                <a:latin typeface="Times New Roman" pitchFamily="18" charset="0"/>
                <a:cs typeface="Times New Roman" pitchFamily="18" charset="0"/>
              </a:rPr>
              <a:t> represent jobs.  An edge connects workers to jobs they can perform.</a:t>
            </a:r>
          </a:p>
        </p:txBody>
      </p:sp>
      <p:graphicFrame>
        <p:nvGraphicFramePr>
          <p:cNvPr id="10" name="Object 4"/>
          <p:cNvGraphicFramePr>
            <a:graphicFrameLocks noChangeAspect="1"/>
          </p:cNvGraphicFramePr>
          <p:nvPr/>
        </p:nvGraphicFramePr>
        <p:xfrm>
          <a:off x="5584825" y="1284288"/>
          <a:ext cx="2811463" cy="5048250"/>
        </p:xfrm>
        <a:graphic>
          <a:graphicData uri="http://schemas.openxmlformats.org/presentationml/2006/ole">
            <p:oleObj spid="_x0000_s28674" name="Picture Publisher Image" r:id="rId3" imgW="1552680" imgH="27907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AC077DC-7125-4BED-AE2F-6B9C9C3BB45C}"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37</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txBox="1">
            <a:spLocks noChangeArrowheads="1"/>
          </p:cNvSpPr>
          <p:nvPr/>
        </p:nvSpPr>
        <p:spPr bwMode="auto">
          <a:xfrm>
            <a:off x="685800" y="685800"/>
            <a:ext cx="7899400" cy="977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400" b="0" i="0" u="none" strike="noStrike" kern="1200" cap="none" spc="0" normalizeH="0" baseline="0" noProof="0" smtClean="0">
                <a:ln>
                  <a:noFill/>
                </a:ln>
                <a:solidFill>
                  <a:schemeClr val="accent1"/>
                </a:solidFill>
                <a:effectLst/>
                <a:uLnTx/>
                <a:uFillTx/>
                <a:latin typeface="Times New Roman" pitchFamily="18" charset="0"/>
                <a:cs typeface="Times New Roman" pitchFamily="18" charset="0"/>
              </a:rPr>
              <a:t>matching</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in a graph is a subset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M</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of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E</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such that for all vertices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in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at most one edge of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M</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is incident on </a:t>
            </a:r>
            <a:r>
              <a:rPr kumimoji="0" lang="en-US" sz="2400" b="0" i="1"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v</a:t>
            </a:r>
            <a:r>
              <a:rPr kumimoji="0" lang="en-US" sz="24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a:t>
            </a:r>
            <a:endParaRPr kumimoji="0" lang="en-US" sz="24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graphicFrame>
        <p:nvGraphicFramePr>
          <p:cNvPr id="9" name="Object 3"/>
          <p:cNvGraphicFramePr>
            <a:graphicFrameLocks noChangeAspect="1"/>
          </p:cNvGraphicFramePr>
          <p:nvPr/>
        </p:nvGraphicFramePr>
        <p:xfrm>
          <a:off x="1811338" y="1824038"/>
          <a:ext cx="2178050" cy="3910012"/>
        </p:xfrm>
        <a:graphic>
          <a:graphicData uri="http://schemas.openxmlformats.org/presentationml/2006/ole">
            <p:oleObj spid="_x0000_s29698" name="Picture Publisher Image" r:id="rId3" imgW="1552680" imgH="2790720" progId="">
              <p:embed/>
            </p:oleObj>
          </a:graphicData>
        </a:graphic>
      </p:graphicFrame>
      <p:graphicFrame>
        <p:nvGraphicFramePr>
          <p:cNvPr id="10" name="Object 4"/>
          <p:cNvGraphicFramePr>
            <a:graphicFrameLocks noChangeAspect="1"/>
          </p:cNvGraphicFramePr>
          <p:nvPr/>
        </p:nvGraphicFramePr>
        <p:xfrm>
          <a:off x="4960938" y="1798638"/>
          <a:ext cx="2257425" cy="3913187"/>
        </p:xfrm>
        <a:graphic>
          <a:graphicData uri="http://schemas.openxmlformats.org/presentationml/2006/ole">
            <p:oleObj spid="_x0000_s29699" name="Picture Publisher Image" r:id="rId4" imgW="1609560" imgH="2790720" progId="">
              <p:embed/>
            </p:oleObj>
          </a:graphicData>
        </a:graphic>
      </p:graphicFrame>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4CFDF382-42F5-41C0-948F-8E2AA065F385}"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38</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txBox="1">
            <a:spLocks noChangeArrowheads="1"/>
          </p:cNvSpPr>
          <p:nvPr/>
        </p:nvSpPr>
        <p:spPr bwMode="auto">
          <a:xfrm>
            <a:off x="685800" y="787400"/>
            <a:ext cx="7899400" cy="81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 </a:t>
            </a:r>
            <a:r>
              <a:rPr kumimoji="0" lang="en-US" sz="2000" b="1" i="0" u="none" strike="noStrike" kern="1200" cap="none" spc="0" normalizeH="0" baseline="0" noProof="0" smtClean="0">
                <a:ln>
                  <a:noFill/>
                </a:ln>
                <a:solidFill>
                  <a:schemeClr val="accent1"/>
                </a:solidFill>
                <a:effectLst/>
                <a:uLnTx/>
                <a:uFillTx/>
                <a:latin typeface="Times New Roman" pitchFamily="18" charset="0"/>
                <a:cs typeface="Times New Roman" pitchFamily="18" charset="0"/>
              </a:rPr>
              <a:t>maximum matching</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is a matching of maximum cardinality (maximum number of edges). </a:t>
            </a:r>
            <a:endParaRPr kumimoji="0" lang="en-US" sz="2000" b="0" i="0" u="none" strike="noStrike" kern="1200" cap="none" spc="0" normalizeH="0" baseline="0" noProof="0">
              <a:ln>
                <a:noFill/>
              </a:ln>
              <a:solidFill>
                <a:schemeClr val="tx1"/>
              </a:solidFill>
              <a:effectLst/>
              <a:uLnTx/>
              <a:uFillTx/>
              <a:latin typeface="Times New Roman" pitchFamily="18" charset="0"/>
              <a:cs typeface="Times New Roman" pitchFamily="18" charset="0"/>
            </a:endParaRPr>
          </a:p>
        </p:txBody>
      </p:sp>
      <p:grpSp>
        <p:nvGrpSpPr>
          <p:cNvPr id="9" name="Group 7"/>
          <p:cNvGrpSpPr>
            <a:grpSpLocks/>
          </p:cNvGrpSpPr>
          <p:nvPr/>
        </p:nvGrpSpPr>
        <p:grpSpPr bwMode="auto">
          <a:xfrm>
            <a:off x="1701800" y="1714500"/>
            <a:ext cx="2387600" cy="4152900"/>
            <a:chOff x="1072" y="1080"/>
            <a:chExt cx="1504" cy="2616"/>
          </a:xfrm>
        </p:grpSpPr>
        <p:graphicFrame>
          <p:nvGraphicFramePr>
            <p:cNvPr id="10" name="Object 3"/>
            <p:cNvGraphicFramePr>
              <a:graphicFrameLocks noChangeAspect="1"/>
            </p:cNvGraphicFramePr>
            <p:nvPr/>
          </p:nvGraphicFramePr>
          <p:xfrm>
            <a:off x="1141" y="1463"/>
            <a:ext cx="1244" cy="2233"/>
          </p:xfrm>
          <a:graphic>
            <a:graphicData uri="http://schemas.openxmlformats.org/presentationml/2006/ole">
              <p:oleObj spid="_x0000_s30722" name="Picture Publisher Image" r:id="rId3" imgW="1552680" imgH="2790720" progId="">
                <p:embed/>
              </p:oleObj>
            </a:graphicData>
          </a:graphic>
        </p:graphicFrame>
        <p:sp>
          <p:nvSpPr>
            <p:cNvPr id="11" name="Text Box 5"/>
            <p:cNvSpPr txBox="1">
              <a:spLocks noChangeArrowheads="1"/>
            </p:cNvSpPr>
            <p:nvPr/>
          </p:nvSpPr>
          <p:spPr bwMode="auto">
            <a:xfrm>
              <a:off x="1072" y="1080"/>
              <a:ext cx="1504" cy="288"/>
            </a:xfrm>
            <a:prstGeom prst="rect">
              <a:avLst/>
            </a:prstGeom>
            <a:noFill/>
            <a:ln w="9525">
              <a:noFill/>
              <a:miter lim="800000"/>
              <a:headEnd/>
              <a:tailEnd/>
            </a:ln>
            <a:effectLst/>
          </p:spPr>
          <p:txBody>
            <a:bodyPr>
              <a:spAutoFit/>
            </a:bodyPr>
            <a:lstStyle/>
            <a:p>
              <a:pPr algn="just">
                <a:spcBef>
                  <a:spcPct val="50000"/>
                </a:spcBef>
              </a:pPr>
              <a:r>
                <a:rPr lang="en-US" sz="2400" b="0">
                  <a:solidFill>
                    <a:schemeClr val="accent1"/>
                  </a:solidFill>
                  <a:latin typeface="Times New Roman" pitchFamily="18" charset="0"/>
                  <a:cs typeface="Times New Roman" pitchFamily="18" charset="0"/>
                </a:rPr>
                <a:t>not maximum</a:t>
              </a:r>
            </a:p>
          </p:txBody>
        </p:sp>
      </p:grpSp>
      <p:grpSp>
        <p:nvGrpSpPr>
          <p:cNvPr id="12" name="Group 8"/>
          <p:cNvGrpSpPr>
            <a:grpSpLocks/>
          </p:cNvGrpSpPr>
          <p:nvPr/>
        </p:nvGrpSpPr>
        <p:grpSpPr bwMode="auto">
          <a:xfrm>
            <a:off x="4960938" y="1701800"/>
            <a:ext cx="2646362" cy="4143375"/>
            <a:chOff x="3125" y="1072"/>
            <a:chExt cx="1667" cy="2610"/>
          </a:xfrm>
        </p:grpSpPr>
        <p:graphicFrame>
          <p:nvGraphicFramePr>
            <p:cNvPr id="13" name="Object 4"/>
            <p:cNvGraphicFramePr>
              <a:graphicFrameLocks noChangeAspect="1"/>
            </p:cNvGraphicFramePr>
            <p:nvPr/>
          </p:nvGraphicFramePr>
          <p:xfrm>
            <a:off x="3125" y="1465"/>
            <a:ext cx="1279" cy="2217"/>
          </p:xfrm>
          <a:graphic>
            <a:graphicData uri="http://schemas.openxmlformats.org/presentationml/2006/ole">
              <p:oleObj spid="_x0000_s30723" name="Picture Publisher Image" r:id="rId4" imgW="1609560" imgH="2790720" progId="">
                <p:embed/>
              </p:oleObj>
            </a:graphicData>
          </a:graphic>
        </p:graphicFrame>
        <p:sp>
          <p:nvSpPr>
            <p:cNvPr id="14" name="Text Box 6"/>
            <p:cNvSpPr txBox="1">
              <a:spLocks noChangeArrowheads="1"/>
            </p:cNvSpPr>
            <p:nvPr/>
          </p:nvSpPr>
          <p:spPr bwMode="auto">
            <a:xfrm>
              <a:off x="3288" y="1072"/>
              <a:ext cx="1504" cy="288"/>
            </a:xfrm>
            <a:prstGeom prst="rect">
              <a:avLst/>
            </a:prstGeom>
            <a:noFill/>
            <a:ln w="9525">
              <a:noFill/>
              <a:miter lim="800000"/>
              <a:headEnd/>
              <a:tailEnd/>
            </a:ln>
            <a:effectLst/>
          </p:spPr>
          <p:txBody>
            <a:bodyPr>
              <a:spAutoFit/>
            </a:bodyPr>
            <a:lstStyle/>
            <a:p>
              <a:pPr algn="just">
                <a:spcBef>
                  <a:spcPct val="50000"/>
                </a:spcBef>
              </a:pPr>
              <a:r>
                <a:rPr lang="en-US" sz="2400" b="0">
                  <a:solidFill>
                    <a:schemeClr val="accent1"/>
                  </a:solidFill>
                  <a:latin typeface="Times New Roman" pitchFamily="18" charset="0"/>
                  <a:cs typeface="Times New Roman" pitchFamily="18" charset="0"/>
                </a:rPr>
                <a:t>maximum</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7D466B54-064B-453E-9347-AF02BDDB78B4}"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39</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pPr algn="just"/>
            <a:r>
              <a:rPr lang="en-US">
                <a:latin typeface="Times New Roman" pitchFamily="18" charset="0"/>
                <a:cs typeface="Times New Roman" pitchFamily="18" charset="0"/>
              </a:rPr>
              <a:t>A Maximum Matching</a:t>
            </a:r>
          </a:p>
        </p:txBody>
      </p:sp>
      <p:sp>
        <p:nvSpPr>
          <p:cNvPr id="9" name="Rectangle 3"/>
          <p:cNvSpPr txBox="1">
            <a:spLocks noChangeArrowheads="1"/>
          </p:cNvSpPr>
          <p:nvPr/>
        </p:nvSpPr>
        <p:spPr bwMode="auto">
          <a:xfrm>
            <a:off x="457200" y="1600200"/>
            <a:ext cx="377825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No matching of cardinality 4, because only one of v and u can be matched. </a:t>
            </a: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In the workers-jobs example a max-matching provides work for as many people as possible. </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10" name="Object 4"/>
          <p:cNvGraphicFramePr>
            <a:graphicFrameLocks noChangeAspect="1"/>
          </p:cNvGraphicFramePr>
          <p:nvPr/>
        </p:nvGraphicFramePr>
        <p:xfrm>
          <a:off x="4795838" y="1176338"/>
          <a:ext cx="2767012" cy="4795837"/>
        </p:xfrm>
        <a:graphic>
          <a:graphicData uri="http://schemas.openxmlformats.org/presentationml/2006/ole">
            <p:oleObj spid="_x0000_s31746" name="Picture Publisher Image" r:id="rId3" imgW="1609560" imgH="2790720" progId="">
              <p:embed/>
            </p:oleObj>
          </a:graphicData>
        </a:graphic>
      </p:graphicFrame>
      <p:sp>
        <p:nvSpPr>
          <p:cNvPr id="11" name="Text Box 5"/>
          <p:cNvSpPr txBox="1">
            <a:spLocks noChangeArrowheads="1"/>
          </p:cNvSpPr>
          <p:nvPr/>
        </p:nvSpPr>
        <p:spPr bwMode="auto">
          <a:xfrm>
            <a:off x="7099300" y="2425700"/>
            <a:ext cx="584200" cy="641350"/>
          </a:xfrm>
          <a:prstGeom prst="rect">
            <a:avLst/>
          </a:prstGeom>
          <a:noFill/>
          <a:ln w="9525">
            <a:noFill/>
            <a:miter lim="800000"/>
            <a:headEnd/>
            <a:tailEnd/>
          </a:ln>
          <a:effectLst/>
        </p:spPr>
        <p:txBody>
          <a:bodyPr>
            <a:spAutoFit/>
          </a:bodyPr>
          <a:lstStyle/>
          <a:p>
            <a:pPr algn="just">
              <a:spcBef>
                <a:spcPct val="50000"/>
              </a:spcBef>
            </a:pPr>
            <a:r>
              <a:rPr lang="en-US" sz="3600" b="0">
                <a:solidFill>
                  <a:srgbClr val="FF0000"/>
                </a:solidFill>
                <a:latin typeface="Times New Roman" pitchFamily="18" charset="0"/>
                <a:cs typeface="Times New Roman" pitchFamily="18" charset="0"/>
              </a:rPr>
              <a:t>v</a:t>
            </a:r>
          </a:p>
        </p:txBody>
      </p:sp>
      <p:sp>
        <p:nvSpPr>
          <p:cNvPr id="12" name="Text Box 6"/>
          <p:cNvSpPr txBox="1">
            <a:spLocks noChangeArrowheads="1"/>
          </p:cNvSpPr>
          <p:nvPr/>
        </p:nvSpPr>
        <p:spPr bwMode="auto">
          <a:xfrm>
            <a:off x="7073900" y="4178300"/>
            <a:ext cx="584200" cy="641350"/>
          </a:xfrm>
          <a:prstGeom prst="rect">
            <a:avLst/>
          </a:prstGeom>
          <a:noFill/>
          <a:ln w="9525">
            <a:noFill/>
            <a:miter lim="800000"/>
            <a:headEnd/>
            <a:tailEnd/>
          </a:ln>
          <a:effectLst/>
        </p:spPr>
        <p:txBody>
          <a:bodyPr>
            <a:spAutoFit/>
          </a:bodyPr>
          <a:lstStyle/>
          <a:p>
            <a:pPr algn="just">
              <a:spcBef>
                <a:spcPct val="50000"/>
              </a:spcBef>
            </a:pPr>
            <a:r>
              <a:rPr lang="en-US" sz="3600" b="0">
                <a:solidFill>
                  <a:srgbClr val="FF0000"/>
                </a:solidFill>
                <a:latin typeface="Times New Roman" pitchFamily="18" charset="0"/>
                <a:cs typeface="Times New Roman" pitchFamily="18" charset="0"/>
              </a:rPr>
              <a:t>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0B4E0502-D7ED-456F-BE40-5893D29BAC00}"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28600"/>
            <a:ext cx="8229600" cy="1143000"/>
          </a:xfrm>
        </p:spPr>
        <p:txBody>
          <a:bodyPr/>
          <a:lstStyle/>
          <a:p>
            <a:r>
              <a:rPr lang="en-US" dirty="0"/>
              <a:t>Maximum Flow Problem</a:t>
            </a:r>
          </a:p>
        </p:txBody>
      </p:sp>
      <p:sp>
        <p:nvSpPr>
          <p:cNvPr id="9" name="Rectangle 3"/>
          <p:cNvSpPr txBox="1">
            <a:spLocks noChangeArrowheads="1"/>
          </p:cNvSpPr>
          <p:nvPr/>
        </p:nvSpPr>
        <p:spPr bwMode="auto">
          <a:xfrm>
            <a:off x="457200" y="838200"/>
            <a:ext cx="8229600" cy="5181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How can we maximize the flow in a network from a source or set of sources to a destination or set of destinations?</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problem reportedly rose to prominence in relation to the rail networks of the Soviet Union, during the 1950's. The US wanted to know how quickly the Soviet Union could get supplies through its rail network to its satellite states in Eastern Europe.</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 addition, the US wanted to know which rails it could destroy most easily to cut off the satellite states from the rest of the Soviet Union. It turned out that these two problems were closely related, and that solving the </a:t>
            </a:r>
            <a:r>
              <a:rPr kumimoji="0" lang="en-US" sz="2200" b="1"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rPr>
              <a:t>max flow problem</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also solves the </a:t>
            </a:r>
            <a:r>
              <a:rPr kumimoji="0" lang="en-US" sz="2200" b="1" i="0" u="none" strike="noStrike" kern="1200" cap="none" spc="0" normalizeH="0" baseline="0" noProof="0" dirty="0" smtClean="0">
                <a:ln>
                  <a:noFill/>
                </a:ln>
                <a:solidFill>
                  <a:schemeClr val="accent1"/>
                </a:solidFill>
                <a:effectLst/>
                <a:uLnTx/>
                <a:uFillTx/>
                <a:latin typeface="Times New Roman" pitchFamily="18" charset="0"/>
                <a:cs typeface="Times New Roman" pitchFamily="18" charset="0"/>
              </a:rPr>
              <a:t>min cut problem</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of figuring out the cheapest way to cut off the Soviet Union from its satellites.</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4124DD1C-6301-49DE-A661-2F163B3D812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40</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Slide Number Placeholder 4"/>
          <p:cNvSpPr txBox="1">
            <a:spLocks/>
          </p:cNvSpPr>
          <p:nvPr/>
        </p:nvSpPr>
        <p:spPr>
          <a:xfrm>
            <a:off x="4419600" y="6381750"/>
            <a:ext cx="457200" cy="400050"/>
          </a:xfrm>
          <a:prstGeom prst="rect">
            <a:avLst/>
          </a:prstGeom>
        </p:spPr>
        <p:txBody>
          <a:bodyPr anchor="ctr" anchorCtr="0"/>
          <a:lstStyle/>
          <a:p>
            <a:pPr marL="0" marR="0" lvl="0" indent="0" algn="just" defTabSz="914400" rtl="0" eaLnBrk="1" fontAlgn="base" latinLnBrk="0" hangingPunct="1">
              <a:lnSpc>
                <a:spcPct val="100000"/>
              </a:lnSpc>
              <a:spcBef>
                <a:spcPct val="0"/>
              </a:spcBef>
              <a:spcAft>
                <a:spcPct val="0"/>
              </a:spcAft>
              <a:buClrTx/>
              <a:buSzTx/>
              <a:buFontTx/>
              <a:buNone/>
              <a:tabLst/>
              <a:defRPr/>
            </a:pPr>
            <a:fld id="{00A2D43D-3647-40C4-AB4A-C9C0DEF730A0}" type="slidenum">
              <a:rPr kumimoji="0" lang="en-US" sz="2800" b="0" i="0" u="none" strike="noStrike" kern="1200" cap="none" spc="0" normalizeH="0" baseline="0" noProof="0" smtClean="0">
                <a:ln>
                  <a:noFill/>
                </a:ln>
                <a:solidFill>
                  <a:schemeClr val="tx2"/>
                </a:solidFill>
                <a:effectLst/>
                <a:uLnTx/>
                <a:uFillTx/>
                <a:latin typeface="Times New Roman" pitchFamily="18" charset="0"/>
                <a:cs typeface="Times New Roman" pitchFamily="18" charset="0"/>
              </a:rPr>
              <a:pPr marL="0" marR="0" lvl="0" indent="0" algn="just" defTabSz="914400" rtl="0" eaLnBrk="1" fontAlgn="base" latinLnBrk="0" hangingPunct="1">
                <a:lnSpc>
                  <a:spcPct val="100000"/>
                </a:lnSpc>
                <a:spcBef>
                  <a:spcPct val="0"/>
                </a:spcBef>
                <a:spcAft>
                  <a:spcPct val="0"/>
                </a:spcAft>
                <a:buClrTx/>
                <a:buSzTx/>
                <a:buFontTx/>
                <a:buNone/>
                <a:tabLst/>
                <a:defRPr/>
              </a:pPr>
              <a:t>40</a:t>
            </a:fld>
            <a:endParaRPr kumimoji="0" lang="en-US" sz="2800" b="0" i="0" u="none" strike="noStrike" kern="1200" cap="none" spc="0" normalizeH="0" baseline="0" noProof="0">
              <a:ln>
                <a:noFill/>
              </a:ln>
              <a:solidFill>
                <a:schemeClr val="tx2"/>
              </a:solidFill>
              <a:effectLst/>
              <a:uLnTx/>
              <a:uFillTx/>
              <a:latin typeface="Times New Roman" pitchFamily="18" charset="0"/>
              <a:cs typeface="Times New Roman" pitchFamily="18" charset="0"/>
            </a:endParaRPr>
          </a:p>
        </p:txBody>
      </p:sp>
      <p:sp>
        <p:nvSpPr>
          <p:cNvPr id="9" name="Rectangle 2"/>
          <p:cNvSpPr>
            <a:spLocks noGrp="1" noChangeArrowheads="1"/>
          </p:cNvSpPr>
          <p:nvPr>
            <p:ph type="title"/>
          </p:nvPr>
        </p:nvSpPr>
        <p:spPr>
          <a:xfrm>
            <a:off x="457200" y="274638"/>
            <a:ext cx="8229600" cy="1143000"/>
          </a:xfrm>
        </p:spPr>
        <p:txBody>
          <a:bodyPr/>
          <a:lstStyle/>
          <a:p>
            <a:pPr algn="just"/>
            <a:r>
              <a:rPr lang="en-US" sz="2800">
                <a:latin typeface="Times New Roman" pitchFamily="18" charset="0"/>
                <a:cs typeface="Times New Roman" pitchFamily="18" charset="0"/>
              </a:rPr>
              <a:t>Solving the Maximum Bipartite Matching Problem</a:t>
            </a:r>
          </a:p>
        </p:txBody>
      </p:sp>
      <p:sp>
        <p:nvSpPr>
          <p:cNvPr id="10" name="Rectangle 3"/>
          <p:cNvSpPr txBox="1">
            <a:spLocks noChangeArrowheads="1"/>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ct val="100000"/>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Reduce the maximum bipartite matching problem on graph </a:t>
            </a:r>
            <a:r>
              <a:rPr kumimoji="0" lang="en-US" sz="2800" b="1"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G</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to the max-flow problem on a </a:t>
            </a:r>
            <a:r>
              <a:rPr kumimoji="0" lang="en-US" sz="2800" b="0"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rPr>
              <a:t>corresponding flow network</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800" b="1" i="0" u="none" strike="noStrike" kern="1200" cap="none" spc="0" normalizeH="0" baseline="0" noProof="0" dirty="0" smtClean="0">
                <a:ln>
                  <a:noFill/>
                </a:ln>
                <a:solidFill>
                  <a:srgbClr val="0066FF"/>
                </a:solidFill>
                <a:effectLst/>
                <a:uLnTx/>
                <a:uFillTx/>
                <a:latin typeface="Times New Roman" pitchFamily="18" charset="0"/>
                <a:cs typeface="Times New Roman" pitchFamily="18" charset="0"/>
              </a:rPr>
              <a:t>G’</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just" defTabSz="914400" rtl="0" eaLnBrk="1" fontAlgn="base" latinLnBrk="0" hangingPunct="1">
              <a:lnSpc>
                <a:spcPct val="100000"/>
              </a:lnSpc>
              <a:spcBef>
                <a:spcPct val="100000"/>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Solve using Ford-Fulkerson method.</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355E2CC-2815-4A3D-ACF3-174688DB3CF6}"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41</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609600" y="152400"/>
            <a:ext cx="8229600" cy="501650"/>
          </a:xfrm>
        </p:spPr>
        <p:txBody>
          <a:bodyPr/>
          <a:lstStyle/>
          <a:p>
            <a:pPr algn="just"/>
            <a:r>
              <a:rPr lang="en-US" sz="2800" dirty="0">
                <a:latin typeface="Times New Roman" pitchFamily="18" charset="0"/>
                <a:cs typeface="Times New Roman" pitchFamily="18" charset="0"/>
              </a:rPr>
              <a:t>Corresponding Flow Network</a:t>
            </a:r>
          </a:p>
        </p:txBody>
      </p:sp>
      <p:sp>
        <p:nvSpPr>
          <p:cNvPr id="9" name="Rectangle 3"/>
          <p:cNvSpPr txBox="1">
            <a:spLocks noChangeArrowheads="1"/>
          </p:cNvSpPr>
          <p:nvPr/>
        </p:nvSpPr>
        <p:spPr bwMode="auto">
          <a:xfrm>
            <a:off x="609600" y="858837"/>
            <a:ext cx="8385175" cy="24034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To form the corresponding flow network </a:t>
            </a:r>
            <a:r>
              <a:rPr kumimoji="0" lang="en-US" sz="2000" b="1" i="0" u="none" strike="noStrike" kern="1200" cap="none" spc="0" normalizeH="0" baseline="0" noProof="0" smtClean="0">
                <a:ln>
                  <a:noFill/>
                </a:ln>
                <a:solidFill>
                  <a:srgbClr val="0066FF"/>
                </a:solidFill>
                <a:effectLst/>
                <a:uLnTx/>
                <a:uFillTx/>
                <a:latin typeface="Times New Roman" pitchFamily="18" charset="0"/>
                <a:cs typeface="Times New Roman" pitchFamily="18" charset="0"/>
              </a:rPr>
              <a:t>G'</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of the bipartite graph </a:t>
            </a:r>
            <a:r>
              <a:rPr kumimoji="0" lang="en-US" sz="2000" b="1" i="0" u="none" strike="noStrike" kern="1200" cap="none" spc="0" normalizeH="0" baseline="0" noProof="0" smtClean="0">
                <a:ln>
                  <a:noFill/>
                </a:ln>
                <a:solidFill>
                  <a:srgbClr val="CC0000"/>
                </a:solidFill>
                <a:effectLst/>
                <a:uLnTx/>
                <a:uFillTx/>
                <a:latin typeface="Times New Roman" pitchFamily="18" charset="0"/>
                <a:cs typeface="Times New Roman" pitchFamily="18" charset="0"/>
              </a:rPr>
              <a:t>G</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18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Add a source vertex s and edges from s to L.</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18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Direct the edges in E from L to R. </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18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Add a sink vertex t and edges from R to t. </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18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Assign a capacity of 1 to all edges.</a:t>
            </a: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smtClean="0">
                <a:ln>
                  <a:noFill/>
                </a:ln>
                <a:solidFill>
                  <a:schemeClr val="tx2"/>
                </a:solidFill>
                <a:effectLst/>
                <a:uLnTx/>
                <a:uFillTx/>
                <a:latin typeface="Times New Roman" pitchFamily="18" charset="0"/>
                <a:cs typeface="Times New Roman" pitchFamily="18" charset="0"/>
              </a:rPr>
              <a:t>Claim</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max-flow in </a:t>
            </a:r>
            <a:r>
              <a:rPr kumimoji="0" lang="en-US" sz="2000" b="1" i="0" u="none" strike="noStrike" kern="1200" cap="none" spc="0" normalizeH="0" baseline="0" noProof="0" smtClean="0">
                <a:ln>
                  <a:noFill/>
                </a:ln>
                <a:solidFill>
                  <a:srgbClr val="0066FF"/>
                </a:solidFill>
                <a:effectLst/>
                <a:uLnTx/>
                <a:uFillTx/>
                <a:latin typeface="Times New Roman" pitchFamily="18" charset="0"/>
                <a:cs typeface="Times New Roman" pitchFamily="18" charset="0"/>
              </a:rPr>
              <a:t>G’</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 corresponds to a max-bipartite-matching on </a:t>
            </a:r>
            <a:r>
              <a:rPr kumimoji="0" lang="en-US" sz="2000" b="1" i="0" u="none" strike="noStrike" kern="1200" cap="none" spc="0" normalizeH="0" baseline="0" noProof="0" smtClean="0">
                <a:ln>
                  <a:noFill/>
                </a:ln>
                <a:solidFill>
                  <a:srgbClr val="CC0000"/>
                </a:solidFill>
                <a:effectLst/>
                <a:uLnTx/>
                <a:uFillTx/>
                <a:latin typeface="Times New Roman" pitchFamily="18" charset="0"/>
                <a:cs typeface="Times New Roman" pitchFamily="18" charset="0"/>
              </a:rPr>
              <a:t>G</a:t>
            </a:r>
            <a:r>
              <a:rPr kumimoji="0" lang="en-US" sz="2000" b="0" i="0" u="none" strike="noStrike" kern="1200" cap="none" spc="0" normalizeH="0" baseline="0" noProof="0" smtClean="0">
                <a:ln>
                  <a:noFill/>
                </a:ln>
                <a:solidFill>
                  <a:schemeClr val="tx1"/>
                </a:solidFill>
                <a:effectLst/>
                <a:uLnTx/>
                <a:uFillTx/>
                <a:latin typeface="Times New Roman" pitchFamily="18" charset="0"/>
                <a:cs typeface="Times New Roman" pitchFamily="18" charset="0"/>
              </a:rPr>
              <a:t>.</a:t>
            </a: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0" name="Oval 4"/>
          <p:cNvSpPr>
            <a:spLocks noChangeArrowheads="1"/>
          </p:cNvSpPr>
          <p:nvPr/>
        </p:nvSpPr>
        <p:spPr bwMode="auto">
          <a:xfrm>
            <a:off x="3006725" y="3668712"/>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1" name="Oval 5"/>
          <p:cNvSpPr>
            <a:spLocks noChangeArrowheads="1"/>
          </p:cNvSpPr>
          <p:nvPr/>
        </p:nvSpPr>
        <p:spPr bwMode="auto">
          <a:xfrm>
            <a:off x="3006725" y="4057650"/>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2" name="Oval 6"/>
          <p:cNvSpPr>
            <a:spLocks noChangeArrowheads="1"/>
          </p:cNvSpPr>
          <p:nvPr/>
        </p:nvSpPr>
        <p:spPr bwMode="auto">
          <a:xfrm>
            <a:off x="3006725" y="4468812"/>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3" name="Oval 7"/>
          <p:cNvSpPr>
            <a:spLocks noChangeArrowheads="1"/>
          </p:cNvSpPr>
          <p:nvPr/>
        </p:nvSpPr>
        <p:spPr bwMode="auto">
          <a:xfrm>
            <a:off x="3006725" y="4870450"/>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4" name="Oval 8"/>
          <p:cNvSpPr>
            <a:spLocks noChangeArrowheads="1"/>
          </p:cNvSpPr>
          <p:nvPr/>
        </p:nvSpPr>
        <p:spPr bwMode="auto">
          <a:xfrm>
            <a:off x="3006725" y="5303837"/>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5" name="Oval 10"/>
          <p:cNvSpPr>
            <a:spLocks noChangeArrowheads="1"/>
          </p:cNvSpPr>
          <p:nvPr/>
        </p:nvSpPr>
        <p:spPr bwMode="auto">
          <a:xfrm>
            <a:off x="4662488" y="3819525"/>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6" name="Oval 11"/>
          <p:cNvSpPr>
            <a:spLocks noChangeArrowheads="1"/>
          </p:cNvSpPr>
          <p:nvPr/>
        </p:nvSpPr>
        <p:spPr bwMode="auto">
          <a:xfrm>
            <a:off x="4662488" y="4230687"/>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7" name="Oval 12"/>
          <p:cNvSpPr>
            <a:spLocks noChangeArrowheads="1"/>
          </p:cNvSpPr>
          <p:nvPr/>
        </p:nvSpPr>
        <p:spPr bwMode="auto">
          <a:xfrm>
            <a:off x="4662488" y="4632325"/>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8" name="Oval 13"/>
          <p:cNvSpPr>
            <a:spLocks noChangeArrowheads="1"/>
          </p:cNvSpPr>
          <p:nvPr/>
        </p:nvSpPr>
        <p:spPr bwMode="auto">
          <a:xfrm>
            <a:off x="4662488" y="5065712"/>
            <a:ext cx="279400" cy="279400"/>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19" name="Line 14"/>
          <p:cNvSpPr>
            <a:spLocks noChangeShapeType="1"/>
          </p:cNvSpPr>
          <p:nvPr/>
        </p:nvSpPr>
        <p:spPr bwMode="auto">
          <a:xfrm>
            <a:off x="3279775" y="3808412"/>
            <a:ext cx="1385888" cy="139700"/>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sp>
        <p:nvSpPr>
          <p:cNvPr id="20" name="Line 15"/>
          <p:cNvSpPr>
            <a:spLocks noChangeShapeType="1"/>
          </p:cNvSpPr>
          <p:nvPr/>
        </p:nvSpPr>
        <p:spPr bwMode="auto">
          <a:xfrm>
            <a:off x="3279775" y="3816350"/>
            <a:ext cx="1377950" cy="957262"/>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sp>
        <p:nvSpPr>
          <p:cNvPr id="21" name="Line 16"/>
          <p:cNvSpPr>
            <a:spLocks noChangeShapeType="1"/>
          </p:cNvSpPr>
          <p:nvPr/>
        </p:nvSpPr>
        <p:spPr bwMode="auto">
          <a:xfrm flipV="1">
            <a:off x="3279775" y="4383087"/>
            <a:ext cx="1385888" cy="619125"/>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sp>
        <p:nvSpPr>
          <p:cNvPr id="22" name="Line 17"/>
          <p:cNvSpPr>
            <a:spLocks noChangeShapeType="1"/>
          </p:cNvSpPr>
          <p:nvPr/>
        </p:nvSpPr>
        <p:spPr bwMode="auto">
          <a:xfrm flipV="1">
            <a:off x="3279775" y="5224462"/>
            <a:ext cx="1377950" cy="192088"/>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sp>
        <p:nvSpPr>
          <p:cNvPr id="23" name="Line 18"/>
          <p:cNvSpPr>
            <a:spLocks noChangeShapeType="1"/>
          </p:cNvSpPr>
          <p:nvPr/>
        </p:nvSpPr>
        <p:spPr bwMode="auto">
          <a:xfrm flipV="1">
            <a:off x="3279775" y="3948112"/>
            <a:ext cx="1385888" cy="258763"/>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sp>
        <p:nvSpPr>
          <p:cNvPr id="24" name="Line 19"/>
          <p:cNvSpPr>
            <a:spLocks noChangeShapeType="1"/>
          </p:cNvSpPr>
          <p:nvPr/>
        </p:nvSpPr>
        <p:spPr bwMode="auto">
          <a:xfrm>
            <a:off x="3279775" y="4597400"/>
            <a:ext cx="1392238" cy="611187"/>
          </a:xfrm>
          <a:prstGeom prst="line">
            <a:avLst/>
          </a:prstGeom>
          <a:noFill/>
          <a:ln w="9525">
            <a:solidFill>
              <a:schemeClr val="tx1"/>
            </a:solidFill>
            <a:round/>
            <a:headEnd/>
            <a:tailEnd/>
          </a:ln>
          <a:effectLst/>
        </p:spPr>
        <p:txBody>
          <a:bodyPr/>
          <a:lstStyle/>
          <a:p>
            <a:pPr algn="just"/>
            <a:endParaRPr lang="en-US">
              <a:latin typeface="Times New Roman" pitchFamily="18" charset="0"/>
              <a:cs typeface="Times New Roman" pitchFamily="18" charset="0"/>
            </a:endParaRPr>
          </a:p>
        </p:txBody>
      </p:sp>
      <p:grpSp>
        <p:nvGrpSpPr>
          <p:cNvPr id="25" name="Group 32"/>
          <p:cNvGrpSpPr>
            <a:grpSpLocks/>
          </p:cNvGrpSpPr>
          <p:nvPr/>
        </p:nvGrpSpPr>
        <p:grpSpPr bwMode="auto">
          <a:xfrm>
            <a:off x="3265488" y="3810000"/>
            <a:ext cx="1392237" cy="1608137"/>
            <a:chOff x="1961" y="2477"/>
            <a:chExt cx="877" cy="1013"/>
          </a:xfrm>
        </p:grpSpPr>
        <p:sp>
          <p:nvSpPr>
            <p:cNvPr id="26" name="Line 26"/>
            <p:cNvSpPr>
              <a:spLocks noChangeShapeType="1"/>
            </p:cNvSpPr>
            <p:nvPr/>
          </p:nvSpPr>
          <p:spPr bwMode="auto">
            <a:xfrm>
              <a:off x="1961" y="2477"/>
              <a:ext cx="873" cy="88"/>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27" name="Line 27"/>
            <p:cNvSpPr>
              <a:spLocks noChangeShapeType="1"/>
            </p:cNvSpPr>
            <p:nvPr/>
          </p:nvSpPr>
          <p:spPr bwMode="auto">
            <a:xfrm>
              <a:off x="1961" y="2482"/>
              <a:ext cx="868" cy="603"/>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28" name="Line 28"/>
            <p:cNvSpPr>
              <a:spLocks noChangeShapeType="1"/>
            </p:cNvSpPr>
            <p:nvPr/>
          </p:nvSpPr>
          <p:spPr bwMode="auto">
            <a:xfrm flipV="1">
              <a:off x="1961" y="2839"/>
              <a:ext cx="873" cy="390"/>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29" name="Line 29"/>
            <p:cNvSpPr>
              <a:spLocks noChangeShapeType="1"/>
            </p:cNvSpPr>
            <p:nvPr/>
          </p:nvSpPr>
          <p:spPr bwMode="auto">
            <a:xfrm flipV="1">
              <a:off x="1961" y="3369"/>
              <a:ext cx="868" cy="121"/>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30" name="Line 30"/>
            <p:cNvSpPr>
              <a:spLocks noChangeShapeType="1"/>
            </p:cNvSpPr>
            <p:nvPr/>
          </p:nvSpPr>
          <p:spPr bwMode="auto">
            <a:xfrm flipV="1">
              <a:off x="1961" y="2565"/>
              <a:ext cx="873" cy="163"/>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31" name="Line 31"/>
            <p:cNvSpPr>
              <a:spLocks noChangeShapeType="1"/>
            </p:cNvSpPr>
            <p:nvPr/>
          </p:nvSpPr>
          <p:spPr bwMode="auto">
            <a:xfrm>
              <a:off x="1961" y="2974"/>
              <a:ext cx="877" cy="385"/>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grpSp>
      <p:grpSp>
        <p:nvGrpSpPr>
          <p:cNvPr id="32" name="Group 45"/>
          <p:cNvGrpSpPr>
            <a:grpSpLocks/>
          </p:cNvGrpSpPr>
          <p:nvPr/>
        </p:nvGrpSpPr>
        <p:grpSpPr bwMode="auto">
          <a:xfrm>
            <a:off x="1778000" y="3844925"/>
            <a:ext cx="1228725" cy="1592262"/>
            <a:chOff x="1024" y="2499"/>
            <a:chExt cx="774" cy="1003"/>
          </a:xfrm>
        </p:grpSpPr>
        <p:grpSp>
          <p:nvGrpSpPr>
            <p:cNvPr id="33" name="Group 39"/>
            <p:cNvGrpSpPr>
              <a:grpSpLocks/>
            </p:cNvGrpSpPr>
            <p:nvPr/>
          </p:nvGrpSpPr>
          <p:grpSpPr bwMode="auto">
            <a:xfrm>
              <a:off x="1058" y="2499"/>
              <a:ext cx="740" cy="1003"/>
              <a:chOff x="1058" y="2499"/>
              <a:chExt cx="740" cy="1003"/>
            </a:xfrm>
          </p:grpSpPr>
          <p:sp>
            <p:nvSpPr>
              <p:cNvPr id="35" name="Oval 20"/>
              <p:cNvSpPr>
                <a:spLocks noChangeArrowheads="1"/>
              </p:cNvSpPr>
              <p:nvPr/>
            </p:nvSpPr>
            <p:spPr bwMode="auto">
              <a:xfrm>
                <a:off x="1058" y="2860"/>
                <a:ext cx="176" cy="176"/>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36" name="Line 21"/>
              <p:cNvSpPr>
                <a:spLocks noChangeShapeType="1"/>
              </p:cNvSpPr>
              <p:nvPr/>
            </p:nvSpPr>
            <p:spPr bwMode="auto">
              <a:xfrm flipV="1">
                <a:off x="1231" y="2499"/>
                <a:ext cx="567" cy="436"/>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37" name="Line 22"/>
              <p:cNvSpPr>
                <a:spLocks noChangeShapeType="1"/>
              </p:cNvSpPr>
              <p:nvPr/>
            </p:nvSpPr>
            <p:spPr bwMode="auto">
              <a:xfrm flipV="1">
                <a:off x="1231" y="2741"/>
                <a:ext cx="567" cy="195"/>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38" name="Line 23"/>
              <p:cNvSpPr>
                <a:spLocks noChangeShapeType="1"/>
              </p:cNvSpPr>
              <p:nvPr/>
            </p:nvSpPr>
            <p:spPr bwMode="auto">
              <a:xfrm>
                <a:off x="1231" y="2940"/>
                <a:ext cx="567" cy="38"/>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39" name="Line 24"/>
              <p:cNvSpPr>
                <a:spLocks noChangeShapeType="1"/>
              </p:cNvSpPr>
              <p:nvPr/>
            </p:nvSpPr>
            <p:spPr bwMode="auto">
              <a:xfrm>
                <a:off x="1231" y="2936"/>
                <a:ext cx="562" cy="302"/>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40" name="Line 25"/>
              <p:cNvSpPr>
                <a:spLocks noChangeShapeType="1"/>
              </p:cNvSpPr>
              <p:nvPr/>
            </p:nvSpPr>
            <p:spPr bwMode="auto">
              <a:xfrm>
                <a:off x="1231" y="2940"/>
                <a:ext cx="567" cy="562"/>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grpSp>
        <p:sp>
          <p:nvSpPr>
            <p:cNvPr id="34" name="Text Box 41"/>
            <p:cNvSpPr txBox="1">
              <a:spLocks noChangeArrowheads="1"/>
            </p:cNvSpPr>
            <p:nvPr/>
          </p:nvSpPr>
          <p:spPr bwMode="auto">
            <a:xfrm>
              <a:off x="1024" y="3013"/>
              <a:ext cx="192" cy="291"/>
            </a:xfrm>
            <a:prstGeom prst="rect">
              <a:avLst/>
            </a:prstGeom>
            <a:noFill/>
            <a:ln w="9525">
              <a:noFill/>
              <a:miter lim="800000"/>
              <a:headEnd/>
              <a:tailEnd/>
            </a:ln>
            <a:effectLst/>
          </p:spPr>
          <p:txBody>
            <a:bodyPr wrap="none">
              <a:spAutoFit/>
            </a:bodyPr>
            <a:lstStyle/>
            <a:p>
              <a:pPr algn="just"/>
              <a:r>
                <a:rPr lang="en-US" sz="2400">
                  <a:latin typeface="Times New Roman" pitchFamily="18" charset="0"/>
                  <a:cs typeface="Times New Roman" pitchFamily="18" charset="0"/>
                </a:rPr>
                <a:t>s</a:t>
              </a:r>
            </a:p>
          </p:txBody>
        </p:sp>
      </p:grpSp>
      <p:sp>
        <p:nvSpPr>
          <p:cNvPr id="41" name="Text Box 42"/>
          <p:cNvSpPr txBox="1">
            <a:spLocks noChangeArrowheads="1"/>
          </p:cNvSpPr>
          <p:nvPr/>
        </p:nvSpPr>
        <p:spPr bwMode="auto">
          <a:xfrm>
            <a:off x="2982913" y="5654675"/>
            <a:ext cx="369887" cy="457200"/>
          </a:xfrm>
          <a:prstGeom prst="rect">
            <a:avLst/>
          </a:prstGeom>
          <a:noFill/>
          <a:ln w="9525">
            <a:noFill/>
            <a:miter lim="800000"/>
            <a:headEnd/>
            <a:tailEnd/>
          </a:ln>
          <a:effectLst/>
        </p:spPr>
        <p:txBody>
          <a:bodyPr wrap="none">
            <a:spAutoFit/>
          </a:bodyPr>
          <a:lstStyle/>
          <a:p>
            <a:pPr algn="just"/>
            <a:r>
              <a:rPr lang="en-US" sz="2400">
                <a:latin typeface="Times New Roman" pitchFamily="18" charset="0"/>
                <a:cs typeface="Times New Roman" pitchFamily="18" charset="0"/>
              </a:rPr>
              <a:t>L</a:t>
            </a:r>
          </a:p>
        </p:txBody>
      </p:sp>
      <p:sp>
        <p:nvSpPr>
          <p:cNvPr id="42" name="Text Box 43"/>
          <p:cNvSpPr txBox="1">
            <a:spLocks noChangeArrowheads="1"/>
          </p:cNvSpPr>
          <p:nvPr/>
        </p:nvSpPr>
        <p:spPr bwMode="auto">
          <a:xfrm>
            <a:off x="4616450" y="5646737"/>
            <a:ext cx="404813" cy="457200"/>
          </a:xfrm>
          <a:prstGeom prst="rect">
            <a:avLst/>
          </a:prstGeom>
          <a:noFill/>
          <a:ln w="9525">
            <a:noFill/>
            <a:miter lim="800000"/>
            <a:headEnd/>
            <a:tailEnd/>
          </a:ln>
          <a:effectLst/>
        </p:spPr>
        <p:txBody>
          <a:bodyPr wrap="none">
            <a:spAutoFit/>
          </a:bodyPr>
          <a:lstStyle/>
          <a:p>
            <a:pPr algn="just"/>
            <a:r>
              <a:rPr lang="en-US" sz="2400">
                <a:latin typeface="Times New Roman" pitchFamily="18" charset="0"/>
                <a:cs typeface="Times New Roman" pitchFamily="18" charset="0"/>
              </a:rPr>
              <a:t>R</a:t>
            </a:r>
          </a:p>
        </p:txBody>
      </p:sp>
      <p:grpSp>
        <p:nvGrpSpPr>
          <p:cNvPr id="43" name="Group 46"/>
          <p:cNvGrpSpPr>
            <a:grpSpLocks/>
          </p:cNvGrpSpPr>
          <p:nvPr/>
        </p:nvGrpSpPr>
        <p:grpSpPr bwMode="auto">
          <a:xfrm>
            <a:off x="4930773" y="3962400"/>
            <a:ext cx="1196975" cy="1246187"/>
            <a:chOff x="3010" y="2573"/>
            <a:chExt cx="754" cy="785"/>
          </a:xfrm>
        </p:grpSpPr>
        <p:grpSp>
          <p:nvGrpSpPr>
            <p:cNvPr id="44" name="Group 40"/>
            <p:cNvGrpSpPr>
              <a:grpSpLocks/>
            </p:cNvGrpSpPr>
            <p:nvPr/>
          </p:nvGrpSpPr>
          <p:grpSpPr bwMode="auto">
            <a:xfrm>
              <a:off x="3010" y="2573"/>
              <a:ext cx="754" cy="785"/>
              <a:chOff x="3010" y="2573"/>
              <a:chExt cx="754" cy="785"/>
            </a:xfrm>
          </p:grpSpPr>
          <p:sp>
            <p:nvSpPr>
              <p:cNvPr id="46" name="Oval 33"/>
              <p:cNvSpPr>
                <a:spLocks noChangeArrowheads="1"/>
              </p:cNvSpPr>
              <p:nvPr/>
            </p:nvSpPr>
            <p:spPr bwMode="auto">
              <a:xfrm>
                <a:off x="3588" y="2844"/>
                <a:ext cx="176" cy="176"/>
              </a:xfrm>
              <a:prstGeom prst="ellipse">
                <a:avLst/>
              </a:prstGeom>
              <a:solidFill>
                <a:schemeClr val="accent1"/>
              </a:solidFill>
              <a:ln w="9525">
                <a:solidFill>
                  <a:schemeClr val="tx1"/>
                </a:solidFill>
                <a:round/>
                <a:headEnd/>
                <a:tailEnd/>
              </a:ln>
              <a:effectLst/>
            </p:spPr>
            <p:txBody>
              <a:bodyPr wrap="none" anchor="ctr"/>
              <a:lstStyle/>
              <a:p>
                <a:pPr algn="just"/>
                <a:endParaRPr lang="en-US">
                  <a:latin typeface="Times New Roman" pitchFamily="18" charset="0"/>
                  <a:cs typeface="Times New Roman" pitchFamily="18" charset="0"/>
                </a:endParaRPr>
              </a:p>
            </p:txBody>
          </p:sp>
          <p:sp>
            <p:nvSpPr>
              <p:cNvPr id="47" name="Line 34"/>
              <p:cNvSpPr>
                <a:spLocks noChangeShapeType="1"/>
              </p:cNvSpPr>
              <p:nvPr/>
            </p:nvSpPr>
            <p:spPr bwMode="auto">
              <a:xfrm>
                <a:off x="3010" y="2573"/>
                <a:ext cx="576" cy="353"/>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48" name="Line 35"/>
              <p:cNvSpPr>
                <a:spLocks noChangeShapeType="1"/>
              </p:cNvSpPr>
              <p:nvPr/>
            </p:nvSpPr>
            <p:spPr bwMode="auto">
              <a:xfrm>
                <a:off x="3010" y="2824"/>
                <a:ext cx="576" cy="102"/>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49" name="Line 36"/>
              <p:cNvSpPr>
                <a:spLocks noChangeShapeType="1"/>
              </p:cNvSpPr>
              <p:nvPr/>
            </p:nvSpPr>
            <p:spPr bwMode="auto">
              <a:xfrm flipV="1">
                <a:off x="3010" y="2945"/>
                <a:ext cx="571" cy="135"/>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sp>
            <p:nvSpPr>
              <p:cNvPr id="50" name="Line 37"/>
              <p:cNvSpPr>
                <a:spLocks noChangeShapeType="1"/>
              </p:cNvSpPr>
              <p:nvPr/>
            </p:nvSpPr>
            <p:spPr bwMode="auto">
              <a:xfrm flipV="1">
                <a:off x="3015" y="2940"/>
                <a:ext cx="571" cy="418"/>
              </a:xfrm>
              <a:prstGeom prst="line">
                <a:avLst/>
              </a:prstGeom>
              <a:noFill/>
              <a:ln w="9525">
                <a:solidFill>
                  <a:schemeClr val="tx1"/>
                </a:solidFill>
                <a:round/>
                <a:headEnd/>
                <a:tailEnd type="triangle" w="med" len="med"/>
              </a:ln>
              <a:effectLst/>
            </p:spPr>
            <p:txBody>
              <a:bodyPr/>
              <a:lstStyle/>
              <a:p>
                <a:pPr algn="just"/>
                <a:endParaRPr lang="en-US">
                  <a:latin typeface="Times New Roman" pitchFamily="18" charset="0"/>
                  <a:cs typeface="Times New Roman" pitchFamily="18" charset="0"/>
                </a:endParaRPr>
              </a:p>
            </p:txBody>
          </p:sp>
        </p:grpSp>
        <p:sp>
          <p:nvSpPr>
            <p:cNvPr id="45" name="Text Box 44"/>
            <p:cNvSpPr txBox="1">
              <a:spLocks noChangeArrowheads="1"/>
            </p:cNvSpPr>
            <p:nvPr/>
          </p:nvSpPr>
          <p:spPr bwMode="auto">
            <a:xfrm>
              <a:off x="3591" y="3062"/>
              <a:ext cx="170" cy="291"/>
            </a:xfrm>
            <a:prstGeom prst="rect">
              <a:avLst/>
            </a:prstGeom>
            <a:noFill/>
            <a:ln w="9525">
              <a:noFill/>
              <a:miter lim="800000"/>
              <a:headEnd/>
              <a:tailEnd/>
            </a:ln>
            <a:effectLst/>
          </p:spPr>
          <p:txBody>
            <a:bodyPr wrap="none">
              <a:spAutoFit/>
            </a:bodyPr>
            <a:lstStyle/>
            <a:p>
              <a:pPr algn="just"/>
              <a:r>
                <a:rPr lang="en-US" sz="2400">
                  <a:latin typeface="Times New Roman" pitchFamily="18" charset="0"/>
                  <a:cs typeface="Times New Roman" pitchFamily="18" charset="0"/>
                </a:rPr>
                <a:t>t</a:t>
              </a:r>
            </a:p>
          </p:txBody>
        </p:sp>
      </p:grpSp>
      <p:sp>
        <p:nvSpPr>
          <p:cNvPr id="51" name="Text Box 47"/>
          <p:cNvSpPr txBox="1">
            <a:spLocks noChangeArrowheads="1"/>
          </p:cNvSpPr>
          <p:nvPr/>
        </p:nvSpPr>
        <p:spPr bwMode="auto">
          <a:xfrm>
            <a:off x="3584575" y="3306762"/>
            <a:ext cx="420688" cy="457200"/>
          </a:xfrm>
          <a:prstGeom prst="rect">
            <a:avLst/>
          </a:prstGeom>
          <a:noFill/>
          <a:ln w="9525">
            <a:noFill/>
            <a:miter lim="800000"/>
            <a:headEnd/>
            <a:tailEnd/>
          </a:ln>
          <a:effectLst/>
        </p:spPr>
        <p:txBody>
          <a:bodyPr wrap="none">
            <a:spAutoFit/>
          </a:bodyPr>
          <a:lstStyle/>
          <a:p>
            <a:pPr algn="just"/>
            <a:r>
              <a:rPr lang="en-US" sz="2400">
                <a:solidFill>
                  <a:srgbClr val="CC0000"/>
                </a:solidFill>
                <a:latin typeface="Times New Roman" pitchFamily="18" charset="0"/>
                <a:cs typeface="Times New Roman" pitchFamily="18" charset="0"/>
              </a:rPr>
              <a:t>G</a:t>
            </a:r>
          </a:p>
        </p:txBody>
      </p:sp>
      <p:grpSp>
        <p:nvGrpSpPr>
          <p:cNvPr id="52" name="Group 50"/>
          <p:cNvGrpSpPr>
            <a:grpSpLocks/>
          </p:cNvGrpSpPr>
          <p:nvPr/>
        </p:nvGrpSpPr>
        <p:grpSpPr bwMode="auto">
          <a:xfrm>
            <a:off x="911225" y="3305175"/>
            <a:ext cx="6269038" cy="2855912"/>
            <a:chOff x="478" y="2159"/>
            <a:chExt cx="3949" cy="1799"/>
          </a:xfrm>
        </p:grpSpPr>
        <p:sp>
          <p:nvSpPr>
            <p:cNvPr id="53" name="Oval 48"/>
            <p:cNvSpPr>
              <a:spLocks noChangeArrowheads="1"/>
            </p:cNvSpPr>
            <p:nvPr/>
          </p:nvSpPr>
          <p:spPr bwMode="auto">
            <a:xfrm>
              <a:off x="478" y="2178"/>
              <a:ext cx="3949" cy="1780"/>
            </a:xfrm>
            <a:prstGeom prst="ellipse">
              <a:avLst/>
            </a:prstGeom>
            <a:noFill/>
            <a:ln w="38100">
              <a:solidFill>
                <a:srgbClr val="0066FF"/>
              </a:solidFill>
              <a:round/>
              <a:headEnd/>
              <a:tailEnd/>
            </a:ln>
            <a:effectLst/>
          </p:spPr>
          <p:txBody>
            <a:bodyPr wrap="none" anchor="ctr"/>
            <a:lstStyle/>
            <a:p>
              <a:pPr algn="just"/>
              <a:endParaRPr lang="en-US">
                <a:solidFill>
                  <a:srgbClr val="0066FF"/>
                </a:solidFill>
                <a:latin typeface="Times New Roman" pitchFamily="18" charset="0"/>
                <a:cs typeface="Times New Roman" pitchFamily="18" charset="0"/>
              </a:endParaRPr>
            </a:p>
          </p:txBody>
        </p:sp>
        <p:sp>
          <p:nvSpPr>
            <p:cNvPr id="54" name="Text Box 49"/>
            <p:cNvSpPr txBox="1">
              <a:spLocks noChangeArrowheads="1"/>
            </p:cNvSpPr>
            <p:nvPr/>
          </p:nvSpPr>
          <p:spPr bwMode="auto">
            <a:xfrm>
              <a:off x="2320" y="2159"/>
              <a:ext cx="418" cy="291"/>
            </a:xfrm>
            <a:prstGeom prst="rect">
              <a:avLst/>
            </a:prstGeom>
            <a:noFill/>
            <a:ln w="9525">
              <a:noFill/>
              <a:miter lim="800000"/>
              <a:headEnd/>
              <a:tailEnd/>
            </a:ln>
            <a:effectLst/>
          </p:spPr>
          <p:txBody>
            <a:bodyPr wrap="none">
              <a:spAutoFit/>
            </a:bodyPr>
            <a:lstStyle/>
            <a:p>
              <a:pPr algn="just"/>
              <a:r>
                <a:rPr lang="en-US" sz="2400">
                  <a:solidFill>
                    <a:srgbClr val="0066FF"/>
                  </a:solidFill>
                  <a:latin typeface="Times New Roman" pitchFamily="18" charset="0"/>
                  <a:cs typeface="Times New Roman" pitchFamily="18" charset="0"/>
                  <a:sym typeface="Wingdings" pitchFamily="2" charset="2"/>
                </a:rPr>
                <a:t>G’</a:t>
              </a:r>
              <a:endParaRPr lang="en-US" sz="2400">
                <a:solidFill>
                  <a:srgbClr val="0066FF"/>
                </a:solidFill>
                <a:latin typeface="Times New Roman" pitchFamily="18" charset="0"/>
                <a:cs typeface="Times New Roman" pitchFamily="18" charset="0"/>
              </a:endParaRPr>
            </a:p>
          </p:txBody>
        </p:sp>
      </p:grpSp>
      <p:grpSp>
        <p:nvGrpSpPr>
          <p:cNvPr id="55" name="Group 66"/>
          <p:cNvGrpSpPr>
            <a:grpSpLocks/>
          </p:cNvGrpSpPr>
          <p:nvPr/>
        </p:nvGrpSpPr>
        <p:grpSpPr bwMode="auto">
          <a:xfrm>
            <a:off x="2425700" y="3625850"/>
            <a:ext cx="3157538" cy="1738312"/>
            <a:chOff x="1432" y="2361"/>
            <a:chExt cx="1989" cy="1095"/>
          </a:xfrm>
        </p:grpSpPr>
        <p:sp>
          <p:nvSpPr>
            <p:cNvPr id="56" name="Text Box 51"/>
            <p:cNvSpPr txBox="1">
              <a:spLocks noChangeArrowheads="1"/>
            </p:cNvSpPr>
            <p:nvPr/>
          </p:nvSpPr>
          <p:spPr bwMode="auto">
            <a:xfrm>
              <a:off x="1512" y="2473"/>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57" name="Text Box 52"/>
            <p:cNvSpPr txBox="1">
              <a:spLocks noChangeArrowheads="1"/>
            </p:cNvSpPr>
            <p:nvPr/>
          </p:nvSpPr>
          <p:spPr bwMode="auto">
            <a:xfrm>
              <a:off x="1571" y="2623"/>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58" name="Text Box 53"/>
            <p:cNvSpPr txBox="1">
              <a:spLocks noChangeArrowheads="1"/>
            </p:cNvSpPr>
            <p:nvPr/>
          </p:nvSpPr>
          <p:spPr bwMode="auto">
            <a:xfrm>
              <a:off x="1560" y="2799"/>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59" name="Text Box 54"/>
            <p:cNvSpPr txBox="1">
              <a:spLocks noChangeArrowheads="1"/>
            </p:cNvSpPr>
            <p:nvPr/>
          </p:nvSpPr>
          <p:spPr bwMode="auto">
            <a:xfrm>
              <a:off x="1549" y="2992"/>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0" name="Text Box 55"/>
            <p:cNvSpPr txBox="1">
              <a:spLocks noChangeArrowheads="1"/>
            </p:cNvSpPr>
            <p:nvPr/>
          </p:nvSpPr>
          <p:spPr bwMode="auto">
            <a:xfrm>
              <a:off x="1432" y="3226"/>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1" name="Text Box 56"/>
            <p:cNvSpPr txBox="1">
              <a:spLocks noChangeArrowheads="1"/>
            </p:cNvSpPr>
            <p:nvPr/>
          </p:nvSpPr>
          <p:spPr bwMode="auto">
            <a:xfrm>
              <a:off x="2360" y="2361"/>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2" name="Text Box 57"/>
            <p:cNvSpPr txBox="1">
              <a:spLocks noChangeArrowheads="1"/>
            </p:cNvSpPr>
            <p:nvPr/>
          </p:nvSpPr>
          <p:spPr bwMode="auto">
            <a:xfrm>
              <a:off x="2442" y="2596"/>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3" name="Text Box 58"/>
            <p:cNvSpPr txBox="1">
              <a:spLocks noChangeArrowheads="1"/>
            </p:cNvSpPr>
            <p:nvPr/>
          </p:nvSpPr>
          <p:spPr bwMode="auto">
            <a:xfrm>
              <a:off x="2245" y="2724"/>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4" name="Text Box 59"/>
            <p:cNvSpPr txBox="1">
              <a:spLocks noChangeArrowheads="1"/>
            </p:cNvSpPr>
            <p:nvPr/>
          </p:nvSpPr>
          <p:spPr bwMode="auto">
            <a:xfrm>
              <a:off x="2308" y="2881"/>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5" name="Text Box 60"/>
            <p:cNvSpPr txBox="1">
              <a:spLocks noChangeArrowheads="1"/>
            </p:cNvSpPr>
            <p:nvPr/>
          </p:nvSpPr>
          <p:spPr bwMode="auto">
            <a:xfrm>
              <a:off x="2265" y="3107"/>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6" name="Text Box 61"/>
            <p:cNvSpPr txBox="1">
              <a:spLocks noChangeArrowheads="1"/>
            </p:cNvSpPr>
            <p:nvPr/>
          </p:nvSpPr>
          <p:spPr bwMode="auto">
            <a:xfrm>
              <a:off x="2273" y="3264"/>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7" name="Text Box 62"/>
            <p:cNvSpPr txBox="1">
              <a:spLocks noChangeArrowheads="1"/>
            </p:cNvSpPr>
            <p:nvPr/>
          </p:nvSpPr>
          <p:spPr bwMode="auto">
            <a:xfrm>
              <a:off x="3243" y="3142"/>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8" name="Text Box 63"/>
            <p:cNvSpPr txBox="1">
              <a:spLocks noChangeArrowheads="1"/>
            </p:cNvSpPr>
            <p:nvPr/>
          </p:nvSpPr>
          <p:spPr bwMode="auto">
            <a:xfrm>
              <a:off x="3158" y="2992"/>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69" name="Text Box 64"/>
            <p:cNvSpPr txBox="1">
              <a:spLocks noChangeArrowheads="1"/>
            </p:cNvSpPr>
            <p:nvPr/>
          </p:nvSpPr>
          <p:spPr bwMode="auto">
            <a:xfrm>
              <a:off x="3130" y="2684"/>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sp>
          <p:nvSpPr>
            <p:cNvPr id="70" name="Text Box 65"/>
            <p:cNvSpPr txBox="1">
              <a:spLocks noChangeArrowheads="1"/>
            </p:cNvSpPr>
            <p:nvPr/>
          </p:nvSpPr>
          <p:spPr bwMode="auto">
            <a:xfrm>
              <a:off x="3189" y="2557"/>
              <a:ext cx="178" cy="192"/>
            </a:xfrm>
            <a:prstGeom prst="rect">
              <a:avLst/>
            </a:prstGeom>
            <a:noFill/>
            <a:ln w="9525">
              <a:noFill/>
              <a:miter lim="800000"/>
              <a:headEnd/>
              <a:tailEnd/>
            </a:ln>
            <a:effectLst/>
          </p:spPr>
          <p:txBody>
            <a:bodyPr wrap="none">
              <a:spAutoFit/>
            </a:bodyPr>
            <a:lstStyle/>
            <a:p>
              <a:pPr algn="just"/>
              <a:r>
                <a:rPr lang="en-US" sz="1400">
                  <a:latin typeface="Times New Roman" pitchFamily="18" charset="0"/>
                  <a:cs typeface="Times New Roman" pitchFamily="18" charset="0"/>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bldLvl="2"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2EA487F4-C92B-4D18-B40E-B9EF4D8BEAB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42</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9" name="Rectangle 2"/>
          <p:cNvSpPr>
            <a:spLocks noGrp="1" noChangeArrowheads="1"/>
          </p:cNvSpPr>
          <p:nvPr>
            <p:ph type="title"/>
          </p:nvPr>
        </p:nvSpPr>
        <p:spPr>
          <a:xfrm>
            <a:off x="457200" y="274638"/>
            <a:ext cx="8229600" cy="506412"/>
          </a:xfrm>
        </p:spPr>
        <p:txBody>
          <a:bodyPr/>
          <a:lstStyle/>
          <a:p>
            <a:r>
              <a:rPr lang="en-US" sz="2800"/>
              <a:t>Solving Bipartite Matching as Max Flow</a:t>
            </a:r>
          </a:p>
        </p:txBody>
      </p:sp>
      <p:graphicFrame>
        <p:nvGraphicFramePr>
          <p:cNvPr id="10" name="Object 3"/>
          <p:cNvGraphicFramePr>
            <a:graphicFrameLocks noChangeAspect="1"/>
          </p:cNvGraphicFramePr>
          <p:nvPr/>
        </p:nvGraphicFramePr>
        <p:xfrm>
          <a:off x="536575" y="976313"/>
          <a:ext cx="8323263" cy="395287"/>
        </p:xfrm>
        <a:graphic>
          <a:graphicData uri="http://schemas.openxmlformats.org/presentationml/2006/ole">
            <p:oleObj spid="_x0000_s32770" name="Equation" r:id="rId3" imgW="4813200" imgH="228600" progId="">
              <p:embed/>
            </p:oleObj>
          </a:graphicData>
        </a:graphic>
      </p:graphicFrame>
      <p:graphicFrame>
        <p:nvGraphicFramePr>
          <p:cNvPr id="11" name="Object 4"/>
          <p:cNvGraphicFramePr>
            <a:graphicFrameLocks noChangeAspect="1"/>
          </p:cNvGraphicFramePr>
          <p:nvPr/>
        </p:nvGraphicFramePr>
        <p:xfrm>
          <a:off x="536575" y="1509713"/>
          <a:ext cx="6391275" cy="395287"/>
        </p:xfrm>
        <a:graphic>
          <a:graphicData uri="http://schemas.openxmlformats.org/presentationml/2006/ole">
            <p:oleObj spid="_x0000_s32771" name="Equation" r:id="rId4" imgW="3695400" imgH="228600" progId="">
              <p:embed/>
            </p:oleObj>
          </a:graphicData>
        </a:graphic>
      </p:graphicFrame>
      <p:graphicFrame>
        <p:nvGraphicFramePr>
          <p:cNvPr id="12" name="Object 5"/>
          <p:cNvGraphicFramePr>
            <a:graphicFrameLocks noChangeAspect="1"/>
          </p:cNvGraphicFramePr>
          <p:nvPr/>
        </p:nvGraphicFramePr>
        <p:xfrm>
          <a:off x="536575" y="2351088"/>
          <a:ext cx="3117850" cy="395287"/>
        </p:xfrm>
        <a:graphic>
          <a:graphicData uri="http://schemas.openxmlformats.org/presentationml/2006/ole">
            <p:oleObj spid="_x0000_s32772" name="Equation" r:id="rId5" imgW="1803240" imgH="228600" progId="">
              <p:embed/>
            </p:oleObj>
          </a:graphicData>
        </a:graphic>
      </p:graphicFrame>
      <p:graphicFrame>
        <p:nvGraphicFramePr>
          <p:cNvPr id="13" name="Object 6"/>
          <p:cNvGraphicFramePr>
            <a:graphicFrameLocks noChangeAspect="1"/>
          </p:cNvGraphicFramePr>
          <p:nvPr/>
        </p:nvGraphicFramePr>
        <p:xfrm>
          <a:off x="536575" y="2884488"/>
          <a:ext cx="8174038" cy="417512"/>
        </p:xfrm>
        <a:graphic>
          <a:graphicData uri="http://schemas.openxmlformats.org/presentationml/2006/ole">
            <p:oleObj spid="_x0000_s32773" name="Equation" r:id="rId6" imgW="4724280" imgH="241200" progId="">
              <p:embed/>
            </p:oleObj>
          </a:graphicData>
        </a:graphic>
      </p:graphicFrame>
      <p:graphicFrame>
        <p:nvGraphicFramePr>
          <p:cNvPr id="14" name="Object 7"/>
          <p:cNvGraphicFramePr>
            <a:graphicFrameLocks noChangeAspect="1"/>
          </p:cNvGraphicFramePr>
          <p:nvPr/>
        </p:nvGraphicFramePr>
        <p:xfrm>
          <a:off x="536575" y="3752850"/>
          <a:ext cx="5951538" cy="395288"/>
        </p:xfrm>
        <a:graphic>
          <a:graphicData uri="http://schemas.openxmlformats.org/presentationml/2006/ole">
            <p:oleObj spid="_x0000_s32774" name="Equation" r:id="rId7" imgW="3441600" imgH="228600" progId="">
              <p:embed/>
            </p:oleObj>
          </a:graphicData>
        </a:graphic>
      </p:graphicFrame>
      <p:graphicFrame>
        <p:nvGraphicFramePr>
          <p:cNvPr id="15" name="Object 8"/>
          <p:cNvGraphicFramePr>
            <a:graphicFrameLocks noChangeAspect="1"/>
          </p:cNvGraphicFramePr>
          <p:nvPr/>
        </p:nvGraphicFramePr>
        <p:xfrm>
          <a:off x="536575" y="4235450"/>
          <a:ext cx="7391400" cy="417513"/>
        </p:xfrm>
        <a:graphic>
          <a:graphicData uri="http://schemas.openxmlformats.org/presentationml/2006/ole">
            <p:oleObj spid="_x0000_s32775" name="Equation" r:id="rId8" imgW="4267080" imgH="241200" progId="">
              <p:embed/>
            </p:oleObj>
          </a:graphicData>
        </a:graphic>
      </p:graphicFrame>
      <p:graphicFrame>
        <p:nvGraphicFramePr>
          <p:cNvPr id="16" name="Object 9"/>
          <p:cNvGraphicFramePr>
            <a:graphicFrameLocks noChangeAspect="1"/>
          </p:cNvGraphicFramePr>
          <p:nvPr/>
        </p:nvGraphicFramePr>
        <p:xfrm>
          <a:off x="546100" y="4940300"/>
          <a:ext cx="4084638" cy="417513"/>
        </p:xfrm>
        <a:graphic>
          <a:graphicData uri="http://schemas.openxmlformats.org/presentationml/2006/ole">
            <p:oleObj spid="_x0000_s32776" name="Equation" r:id="rId9" imgW="2361960" imgH="24120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DFB92245-20FE-45F1-9ED5-8272AB182C9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43</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228600" y="228600"/>
            <a:ext cx="8915400" cy="1143000"/>
          </a:xfrm>
        </p:spPr>
        <p:txBody>
          <a:bodyPr/>
          <a:lstStyle/>
          <a:p>
            <a:r>
              <a:rPr lang="en-US" dirty="0"/>
              <a:t>Does this mean that max |f| = max |M|?</a:t>
            </a:r>
          </a:p>
        </p:txBody>
      </p:sp>
      <p:sp>
        <p:nvSpPr>
          <p:cNvPr id="9" name="Rectangle 3"/>
          <p:cNvSpPr txBox="1">
            <a:spLocks noChangeArrowheads="1"/>
          </p:cNvSpPr>
          <p:nvPr/>
        </p:nvSpPr>
        <p:spPr bwMode="auto">
          <a:xfrm>
            <a:off x="228600" y="1752600"/>
            <a:ext cx="8763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Problem:</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we haven’t shown that the max flow f(u,v) is necessarily integer-valued.  </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
        <p:nvSpPr>
          <p:cNvPr id="10" name="Rectangle 2"/>
          <p:cNvSpPr txBox="1">
            <a:spLocks noChangeArrowheads="1"/>
          </p:cNvSpPr>
          <p:nvPr/>
        </p:nvSpPr>
        <p:spPr bwMode="auto">
          <a:xfrm>
            <a:off x="457200" y="2438400"/>
            <a:ext cx="82296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smtClean="0">
                <a:ln>
                  <a:noFill/>
                </a:ln>
                <a:solidFill>
                  <a:schemeClr val="tx2"/>
                </a:solidFill>
                <a:effectLst/>
                <a:uLnTx/>
                <a:uFillTx/>
                <a:latin typeface="Times New Roman" pitchFamily="18" charset="0"/>
                <a:ea typeface="+mj-ea"/>
                <a:cs typeface="Times New Roman" pitchFamily="18" charset="0"/>
              </a:rPr>
              <a:t>Integrality Theorem</a:t>
            </a:r>
            <a:endParaRPr kumimoji="0" lang="en-US" sz="3200" b="0" i="0" u="none" strike="noStrike" kern="1200" cap="none" spc="0" normalizeH="0" baseline="0" noProof="0" dirty="0">
              <a:ln>
                <a:noFill/>
              </a:ln>
              <a:solidFill>
                <a:schemeClr val="tx2"/>
              </a:solidFill>
              <a:effectLst/>
              <a:uLnTx/>
              <a:uFillTx/>
              <a:latin typeface="Times New Roman" pitchFamily="18" charset="0"/>
              <a:ea typeface="+mj-ea"/>
              <a:cs typeface="Times New Roman" pitchFamily="18" charset="0"/>
            </a:endParaRPr>
          </a:p>
        </p:txBody>
      </p:sp>
      <p:sp>
        <p:nvSpPr>
          <p:cNvPr id="11" name="Rectangle 3"/>
          <p:cNvSpPr txBox="1">
            <a:spLocks noChangeArrowheads="1"/>
          </p:cNvSpPr>
          <p:nvPr/>
        </p:nvSpPr>
        <p:spPr bwMode="auto">
          <a:xfrm>
            <a:off x="457200" y="3763963"/>
            <a:ext cx="8229600" cy="23320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tab pos="858838" algn="l"/>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the capacity function c takes on only integral values, then:</a:t>
            </a:r>
          </a:p>
          <a:p>
            <a:pPr marL="1158875" marR="0" lvl="1" indent="-533400" algn="just" defTabSz="914400" rtl="0" eaLnBrk="1" fontAlgn="base" latinLnBrk="0" hangingPunct="1">
              <a:lnSpc>
                <a:spcPct val="100000"/>
              </a:lnSpc>
              <a:spcBef>
                <a:spcPts val="375"/>
              </a:spcBef>
              <a:spcAft>
                <a:spcPct val="0"/>
              </a:spcAft>
              <a:buClr>
                <a:schemeClr val="accent2"/>
              </a:buClr>
              <a:buSzPct val="85000"/>
              <a:buFontTx/>
              <a:buAutoNum type="arabicPeriod"/>
              <a:tabLst>
                <a:tab pos="858838" algn="l"/>
              </a:tabLst>
              <a:defRPr/>
            </a:pPr>
            <a:r>
              <a:rPr kumimoji="0" lang="en-US" sz="1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The maximum flow f produced by the Ford-Fulkerson method has the property that |f| is integer-valued. </a:t>
            </a:r>
          </a:p>
          <a:p>
            <a:pPr marL="1158875" marR="0" lvl="1" indent="-533400" algn="just" defTabSz="914400" rtl="0" eaLnBrk="1" fontAlgn="base" latinLnBrk="0" hangingPunct="1">
              <a:lnSpc>
                <a:spcPct val="100000"/>
              </a:lnSpc>
              <a:spcBef>
                <a:spcPts val="375"/>
              </a:spcBef>
              <a:spcAft>
                <a:spcPct val="0"/>
              </a:spcAft>
              <a:buClr>
                <a:schemeClr val="accent2"/>
              </a:buClr>
              <a:buSzPct val="85000"/>
              <a:buFontTx/>
              <a:buAutoNum type="arabicPeriod"/>
              <a:tabLst>
                <a:tab pos="858838" algn="l"/>
              </a:tabLst>
              <a:defRPr/>
            </a:pPr>
            <a:r>
              <a:rPr kumimoji="0" lang="en-US" sz="1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For all vertices u and v the value f(u,v) of the flow is an integer. </a:t>
            </a:r>
          </a:p>
          <a:p>
            <a:pPr marL="0" marR="0" lvl="0" indent="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tab pos="858838" algn="l"/>
              </a:tabLst>
              <a:defRPr/>
            </a:pPr>
            <a:endPar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0" marR="0" lvl="0" indent="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tab pos="858838" algn="l"/>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So  </a:t>
            </a:r>
            <a:r>
              <a:rPr kumimoji="0" lang="en-US" sz="20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max</a:t>
            </a:r>
            <a:r>
              <a:rPr kumimoji="0" lang="en-US" sz="2000" b="0" i="0" u="none" strike="noStrike" kern="1200" cap="none" spc="0" normalizeH="0" baseline="0" noProof="0" dirty="0" err="1" smtClean="0">
                <a:ln>
                  <a:noFill/>
                </a:ln>
                <a:solidFill>
                  <a:schemeClr val="tx2"/>
                </a:solidFill>
                <a:effectLst/>
                <a:uLnTx/>
                <a:uFillTx/>
                <a:latin typeface="Times New Roman" pitchFamily="18" charset="0"/>
                <a:cs typeface="Times New Roman" pitchFamily="18" charset="0"/>
              </a:rPr>
              <a:t>|M</a:t>
            </a:r>
            <a:r>
              <a:rPr kumimoji="0" lang="en-US" sz="2000" b="0"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rPr>
              <a:t>| = max |f|</a:t>
            </a:r>
          </a:p>
          <a:p>
            <a:pPr marL="0" marR="0" lvl="0" indent="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tab pos="858838" algn="l"/>
              </a:tabLst>
              <a:defRPr/>
            </a:pPr>
            <a:endParaRPr kumimoji="0" lang="en-US" sz="2000" b="0" i="0" u="none" strike="noStrike" kern="1200" cap="none" spc="0" normalizeH="0" baseline="0" noProof="0" dirty="0">
              <a:ln>
                <a:noFill/>
              </a:ln>
              <a:solidFill>
                <a:schemeClr val="tx2"/>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1" grpId="0" build="p" bldLvl="2"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57A00305-A557-4D86-8D0F-46218854A7D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44</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Example</a:t>
            </a:r>
          </a:p>
        </p:txBody>
      </p:sp>
      <p:graphicFrame>
        <p:nvGraphicFramePr>
          <p:cNvPr id="9" name="Object 3"/>
          <p:cNvGraphicFramePr>
            <a:graphicFrameLocks noChangeAspect="1"/>
          </p:cNvGraphicFramePr>
          <p:nvPr/>
        </p:nvGraphicFramePr>
        <p:xfrm>
          <a:off x="458788" y="1870075"/>
          <a:ext cx="2151062" cy="3986213"/>
        </p:xfrm>
        <a:graphic>
          <a:graphicData uri="http://schemas.openxmlformats.org/presentationml/2006/ole">
            <p:oleObj spid="_x0000_s33794" name="Picture Publisher Image" r:id="rId3" imgW="1495440" imgH="2771640" progId="">
              <p:embed/>
            </p:oleObj>
          </a:graphicData>
        </a:graphic>
      </p:graphicFrame>
      <p:graphicFrame>
        <p:nvGraphicFramePr>
          <p:cNvPr id="10" name="Object 4"/>
          <p:cNvGraphicFramePr>
            <a:graphicFrameLocks noChangeAspect="1"/>
          </p:cNvGraphicFramePr>
          <p:nvPr/>
        </p:nvGraphicFramePr>
        <p:xfrm>
          <a:off x="3852863" y="1901825"/>
          <a:ext cx="4948237" cy="3879850"/>
        </p:xfrm>
        <a:graphic>
          <a:graphicData uri="http://schemas.openxmlformats.org/presentationml/2006/ole">
            <p:oleObj spid="_x0000_s33795" name="Picture Publisher Image" r:id="rId4" imgW="3571920" imgH="2800440" progId="">
              <p:embed/>
            </p:oleObj>
          </a:graphicData>
        </a:graphic>
      </p:graphicFrame>
      <p:sp>
        <p:nvSpPr>
          <p:cNvPr id="11" name="Line 5"/>
          <p:cNvSpPr>
            <a:spLocks noChangeShapeType="1"/>
          </p:cNvSpPr>
          <p:nvPr/>
        </p:nvSpPr>
        <p:spPr bwMode="auto">
          <a:xfrm>
            <a:off x="2794000" y="3556000"/>
            <a:ext cx="889000" cy="0"/>
          </a:xfrm>
          <a:prstGeom prst="line">
            <a:avLst/>
          </a:prstGeom>
          <a:noFill/>
          <a:ln w="57150">
            <a:solidFill>
              <a:srgbClr val="FF0000"/>
            </a:solidFill>
            <a:round/>
            <a:headEnd type="triangle" w="med" len="med"/>
            <a:tailEnd type="triangle" w="med" len="med"/>
          </a:ln>
          <a:effectLst/>
        </p:spPr>
        <p:txBody>
          <a:bodyPr wrap="none"/>
          <a:lstStyle/>
          <a:p>
            <a:endParaRPr lang="en-US"/>
          </a:p>
        </p:txBody>
      </p:sp>
      <p:grpSp>
        <p:nvGrpSpPr>
          <p:cNvPr id="12" name="Group 6"/>
          <p:cNvGrpSpPr>
            <a:grpSpLocks/>
          </p:cNvGrpSpPr>
          <p:nvPr/>
        </p:nvGrpSpPr>
        <p:grpSpPr bwMode="auto">
          <a:xfrm>
            <a:off x="5257800" y="2057400"/>
            <a:ext cx="4076700" cy="1955800"/>
            <a:chOff x="3312" y="1296"/>
            <a:chExt cx="2568" cy="1232"/>
          </a:xfrm>
        </p:grpSpPr>
        <p:grpSp>
          <p:nvGrpSpPr>
            <p:cNvPr id="13" name="Group 7"/>
            <p:cNvGrpSpPr>
              <a:grpSpLocks/>
            </p:cNvGrpSpPr>
            <p:nvPr/>
          </p:nvGrpSpPr>
          <p:grpSpPr bwMode="auto">
            <a:xfrm>
              <a:off x="3312" y="1632"/>
              <a:ext cx="1680" cy="896"/>
              <a:chOff x="3312" y="1632"/>
              <a:chExt cx="1680" cy="896"/>
            </a:xfrm>
          </p:grpSpPr>
          <p:sp>
            <p:nvSpPr>
              <p:cNvPr id="15" name="Line 8"/>
              <p:cNvSpPr>
                <a:spLocks noChangeShapeType="1"/>
              </p:cNvSpPr>
              <p:nvPr/>
            </p:nvSpPr>
            <p:spPr bwMode="auto">
              <a:xfrm flipH="1">
                <a:off x="4752" y="1632"/>
                <a:ext cx="240" cy="288"/>
              </a:xfrm>
              <a:prstGeom prst="line">
                <a:avLst/>
              </a:prstGeom>
              <a:noFill/>
              <a:ln w="28575" cap="sq">
                <a:solidFill>
                  <a:schemeClr val="hlink"/>
                </a:solidFill>
                <a:round/>
                <a:headEnd/>
                <a:tailEnd/>
              </a:ln>
              <a:effectLst/>
            </p:spPr>
            <p:txBody>
              <a:bodyPr lIns="274320" rIns="274320">
                <a:spAutoFit/>
              </a:bodyPr>
              <a:lstStyle/>
              <a:p>
                <a:endParaRPr lang="en-US"/>
              </a:p>
            </p:txBody>
          </p:sp>
          <p:sp>
            <p:nvSpPr>
              <p:cNvPr id="16" name="Line 9"/>
              <p:cNvSpPr>
                <a:spLocks noChangeShapeType="1"/>
              </p:cNvSpPr>
              <p:nvPr/>
            </p:nvSpPr>
            <p:spPr bwMode="auto">
              <a:xfrm>
                <a:off x="4752" y="2240"/>
                <a:ext cx="96" cy="288"/>
              </a:xfrm>
              <a:prstGeom prst="line">
                <a:avLst/>
              </a:prstGeom>
              <a:noFill/>
              <a:ln w="28575" cap="sq">
                <a:solidFill>
                  <a:schemeClr val="hlink"/>
                </a:solidFill>
                <a:round/>
                <a:headEnd/>
                <a:tailEnd/>
              </a:ln>
              <a:effectLst/>
            </p:spPr>
            <p:txBody>
              <a:bodyPr lIns="274320" rIns="274320">
                <a:spAutoFit/>
              </a:bodyPr>
              <a:lstStyle/>
              <a:p>
                <a:endParaRPr lang="en-US"/>
              </a:p>
            </p:txBody>
          </p:sp>
          <p:sp>
            <p:nvSpPr>
              <p:cNvPr id="17" name="Line 10"/>
              <p:cNvSpPr>
                <a:spLocks noChangeShapeType="1"/>
              </p:cNvSpPr>
              <p:nvPr/>
            </p:nvSpPr>
            <p:spPr bwMode="auto">
              <a:xfrm>
                <a:off x="3312" y="2096"/>
                <a:ext cx="0" cy="288"/>
              </a:xfrm>
              <a:prstGeom prst="line">
                <a:avLst/>
              </a:prstGeom>
              <a:noFill/>
              <a:ln w="28575" cap="sq">
                <a:solidFill>
                  <a:schemeClr val="hlink"/>
                </a:solidFill>
                <a:round/>
                <a:headEnd/>
                <a:tailEnd/>
              </a:ln>
              <a:effectLst/>
            </p:spPr>
            <p:txBody>
              <a:bodyPr lIns="274320" rIns="274320">
                <a:spAutoFit/>
              </a:bodyPr>
              <a:lstStyle/>
              <a:p>
                <a:endParaRPr lang="en-US"/>
              </a:p>
            </p:txBody>
          </p:sp>
        </p:grpSp>
        <p:sp>
          <p:nvSpPr>
            <p:cNvPr id="14" name="Text Box 11"/>
            <p:cNvSpPr txBox="1">
              <a:spLocks noChangeArrowheads="1"/>
            </p:cNvSpPr>
            <p:nvPr/>
          </p:nvSpPr>
          <p:spPr bwMode="auto">
            <a:xfrm>
              <a:off x="4512" y="1296"/>
              <a:ext cx="1368" cy="327"/>
            </a:xfrm>
            <a:prstGeom prst="rect">
              <a:avLst/>
            </a:prstGeom>
            <a:noFill/>
            <a:ln w="57150" cap="sq">
              <a:noFill/>
              <a:miter lim="800000"/>
              <a:headEnd/>
              <a:tailEnd/>
            </a:ln>
            <a:effectLst/>
          </p:spPr>
          <p:txBody>
            <a:bodyPr lIns="274320" rIns="274320">
              <a:spAutoFit/>
            </a:bodyPr>
            <a:lstStyle/>
            <a:p>
              <a:pPr eaLnBrk="0" hangingPunct="0">
                <a:spcBef>
                  <a:spcPct val="50000"/>
                </a:spcBef>
              </a:pPr>
              <a:r>
                <a:rPr lang="en-US" sz="2800" b="0">
                  <a:solidFill>
                    <a:schemeClr val="hlink"/>
                  </a:solidFill>
                  <a:latin typeface="Comic Sans MS" pitchFamily="66" charset="0"/>
                </a:rPr>
                <a:t>min cut</a:t>
              </a:r>
            </a:p>
          </p:txBody>
        </p:sp>
      </p:grpSp>
      <p:sp>
        <p:nvSpPr>
          <p:cNvPr id="18" name="Text Box 12"/>
          <p:cNvSpPr txBox="1">
            <a:spLocks noChangeArrowheads="1"/>
          </p:cNvSpPr>
          <p:nvPr/>
        </p:nvSpPr>
        <p:spPr bwMode="auto">
          <a:xfrm>
            <a:off x="685800" y="5638800"/>
            <a:ext cx="7239000" cy="519113"/>
          </a:xfrm>
          <a:prstGeom prst="rect">
            <a:avLst/>
          </a:prstGeom>
          <a:noFill/>
          <a:ln w="57150" cap="sq">
            <a:noFill/>
            <a:miter lim="800000"/>
            <a:headEnd/>
            <a:tailEnd/>
          </a:ln>
          <a:effectLst/>
        </p:spPr>
        <p:txBody>
          <a:bodyPr lIns="274320" rIns="274320">
            <a:spAutoFit/>
          </a:bodyPr>
          <a:lstStyle/>
          <a:p>
            <a:pPr eaLnBrk="0" hangingPunct="0">
              <a:spcBef>
                <a:spcPct val="50000"/>
              </a:spcBef>
            </a:pPr>
            <a:r>
              <a:rPr lang="en-US" sz="2800" b="0" dirty="0">
                <a:solidFill>
                  <a:schemeClr val="tx2"/>
                </a:solidFill>
                <a:latin typeface="Comic Sans MS" pitchFamily="66" charset="0"/>
              </a:rPr>
              <a:t>|M| = 3 </a:t>
            </a:r>
            <a:r>
              <a:rPr lang="en-US" sz="2800" b="0" dirty="0" smtClean="0">
                <a:solidFill>
                  <a:schemeClr val="tx2"/>
                </a:solidFill>
                <a:latin typeface="Comic Sans MS" pitchFamily="66" charset="0"/>
              </a:rPr>
              <a:t>                 max </a:t>
            </a:r>
            <a:r>
              <a:rPr lang="en-US" sz="2800" b="0" dirty="0">
                <a:solidFill>
                  <a:schemeClr val="tx2"/>
                </a:solidFill>
                <a:latin typeface="Comic Sans MS" pitchFamily="66" charset="0"/>
              </a:rPr>
              <a:t>flow =|f|= 3</a:t>
            </a:r>
          </a:p>
        </p:txBody>
      </p:sp>
      <p:grpSp>
        <p:nvGrpSpPr>
          <p:cNvPr id="19" name="Group 24"/>
          <p:cNvGrpSpPr>
            <a:grpSpLocks/>
          </p:cNvGrpSpPr>
          <p:nvPr/>
        </p:nvGrpSpPr>
        <p:grpSpPr bwMode="auto">
          <a:xfrm>
            <a:off x="4106863" y="1917700"/>
            <a:ext cx="4652962" cy="3224213"/>
            <a:chOff x="2587" y="1208"/>
            <a:chExt cx="2931" cy="2031"/>
          </a:xfrm>
        </p:grpSpPr>
        <p:sp>
          <p:nvSpPr>
            <p:cNvPr id="20" name="Oval 13"/>
            <p:cNvSpPr>
              <a:spLocks noChangeArrowheads="1"/>
            </p:cNvSpPr>
            <p:nvPr/>
          </p:nvSpPr>
          <p:spPr bwMode="auto">
            <a:xfrm>
              <a:off x="2587" y="2112"/>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1" name="Oval 14"/>
            <p:cNvSpPr>
              <a:spLocks noChangeArrowheads="1"/>
            </p:cNvSpPr>
            <p:nvPr/>
          </p:nvSpPr>
          <p:spPr bwMode="auto">
            <a:xfrm>
              <a:off x="3491" y="1208"/>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2" name="Oval 15"/>
            <p:cNvSpPr>
              <a:spLocks noChangeArrowheads="1"/>
            </p:cNvSpPr>
            <p:nvPr/>
          </p:nvSpPr>
          <p:spPr bwMode="auto">
            <a:xfrm>
              <a:off x="3496" y="1663"/>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3" name="Oval 16"/>
            <p:cNvSpPr>
              <a:spLocks noChangeArrowheads="1"/>
            </p:cNvSpPr>
            <p:nvPr/>
          </p:nvSpPr>
          <p:spPr bwMode="auto">
            <a:xfrm>
              <a:off x="3487" y="2112"/>
              <a:ext cx="233" cy="233"/>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24" name="Oval 17"/>
            <p:cNvSpPr>
              <a:spLocks noChangeArrowheads="1"/>
            </p:cNvSpPr>
            <p:nvPr/>
          </p:nvSpPr>
          <p:spPr bwMode="auto">
            <a:xfrm>
              <a:off x="3492" y="2562"/>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5" name="Oval 18"/>
            <p:cNvSpPr>
              <a:spLocks noChangeArrowheads="1"/>
            </p:cNvSpPr>
            <p:nvPr/>
          </p:nvSpPr>
          <p:spPr bwMode="auto">
            <a:xfrm>
              <a:off x="3491" y="3006"/>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6" name="Oval 19"/>
            <p:cNvSpPr>
              <a:spLocks noChangeArrowheads="1"/>
            </p:cNvSpPr>
            <p:nvPr/>
          </p:nvSpPr>
          <p:spPr bwMode="auto">
            <a:xfrm>
              <a:off x="4391" y="1435"/>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7" name="Oval 20"/>
            <p:cNvSpPr>
              <a:spLocks noChangeArrowheads="1"/>
            </p:cNvSpPr>
            <p:nvPr/>
          </p:nvSpPr>
          <p:spPr bwMode="auto">
            <a:xfrm>
              <a:off x="4390" y="1885"/>
              <a:ext cx="233" cy="233"/>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28" name="Oval 21"/>
            <p:cNvSpPr>
              <a:spLocks noChangeArrowheads="1"/>
            </p:cNvSpPr>
            <p:nvPr/>
          </p:nvSpPr>
          <p:spPr bwMode="auto">
            <a:xfrm>
              <a:off x="4395" y="2334"/>
              <a:ext cx="233" cy="233"/>
            </a:xfrm>
            <a:prstGeom prst="ellipse">
              <a:avLst/>
            </a:prstGeom>
            <a:solidFill>
              <a:schemeClr val="accent1"/>
            </a:solidFill>
            <a:ln w="9525">
              <a:solidFill>
                <a:schemeClr val="tx1"/>
              </a:solidFill>
              <a:round/>
              <a:headEnd/>
              <a:tailEnd/>
            </a:ln>
            <a:effectLst/>
          </p:spPr>
          <p:txBody>
            <a:bodyPr wrap="none" anchor="ctr"/>
            <a:lstStyle/>
            <a:p>
              <a:endParaRPr lang="en-US"/>
            </a:p>
          </p:txBody>
        </p:sp>
        <p:sp>
          <p:nvSpPr>
            <p:cNvPr id="29" name="Oval 22"/>
            <p:cNvSpPr>
              <a:spLocks noChangeArrowheads="1"/>
            </p:cNvSpPr>
            <p:nvPr/>
          </p:nvSpPr>
          <p:spPr bwMode="auto">
            <a:xfrm>
              <a:off x="4390" y="2789"/>
              <a:ext cx="233" cy="233"/>
            </a:xfrm>
            <a:prstGeom prst="ellipse">
              <a:avLst/>
            </a:prstGeom>
            <a:solidFill>
              <a:srgbClr val="669900"/>
            </a:solidFill>
            <a:ln w="9525">
              <a:solidFill>
                <a:schemeClr val="tx1"/>
              </a:solidFill>
              <a:round/>
              <a:headEnd/>
              <a:tailEnd/>
            </a:ln>
            <a:effectLst/>
          </p:spPr>
          <p:txBody>
            <a:bodyPr wrap="none" anchor="ctr"/>
            <a:lstStyle/>
            <a:p>
              <a:endParaRPr lang="en-US"/>
            </a:p>
          </p:txBody>
        </p:sp>
        <p:sp>
          <p:nvSpPr>
            <p:cNvPr id="30" name="Oval 23"/>
            <p:cNvSpPr>
              <a:spLocks noChangeArrowheads="1"/>
            </p:cNvSpPr>
            <p:nvPr/>
          </p:nvSpPr>
          <p:spPr bwMode="auto">
            <a:xfrm>
              <a:off x="5285" y="2107"/>
              <a:ext cx="233" cy="233"/>
            </a:xfrm>
            <a:prstGeom prst="ellipse">
              <a:avLst/>
            </a:prstGeom>
            <a:solidFill>
              <a:srgbClr val="669900"/>
            </a:solidFill>
            <a:ln w="9525">
              <a:solidFill>
                <a:schemeClr val="tx1"/>
              </a:solidFill>
              <a:round/>
              <a:headEnd/>
              <a:tailEnd/>
            </a:ln>
            <a:effectLst/>
          </p:spPr>
          <p:txBody>
            <a:bodyPr wrap="none" anchor="ctr"/>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4"/>
          <p:cNvSpPr>
            <a:spLocks noGrp="1" noChangeArrowheads="1"/>
          </p:cNvSpPr>
          <p:nvPr>
            <p:ph type="ctrTitle"/>
          </p:nvPr>
        </p:nvSpPr>
        <p:spPr>
          <a:xfrm>
            <a:off x="457200" y="1506538"/>
            <a:ext cx="8229600" cy="1470025"/>
          </a:xfrm>
        </p:spPr>
        <p:txBody>
          <a:bodyPr/>
          <a:lstStyle/>
          <a:p>
            <a:r>
              <a:rPr sz="4400" dirty="0" smtClean="0">
                <a:latin typeface="Tahoma" pitchFamily="34" charset="0"/>
                <a:cs typeface="Tahoma" pitchFamily="34" charset="0"/>
              </a:rPr>
              <a:t>PUSH RELABEL ALGORITHM</a:t>
            </a:r>
            <a:endParaRPr sz="4400" dirty="0" smtClean="0">
              <a:latin typeface="Tahoma" pitchFamily="34" charset="0"/>
              <a:cs typeface="Tahoma" pitchFamily="34" charset="0"/>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B48744C-8C72-4CD9-B98F-7DAA7831A203}"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46</a:t>
            </a:fld>
            <a:endParaRPr lang="en-US"/>
          </a:p>
        </p:txBody>
      </p:sp>
      <p:sp>
        <p:nvSpPr>
          <p:cNvPr id="18" name="Rectangle 2"/>
          <p:cNvSpPr>
            <a:spLocks noGrp="1" noChangeArrowheads="1"/>
          </p:cNvSpPr>
          <p:nvPr>
            <p:ph type="title"/>
          </p:nvPr>
        </p:nvSpPr>
        <p:spPr>
          <a:xfrm>
            <a:off x="457200" y="457200"/>
            <a:ext cx="8229600" cy="990600"/>
          </a:xfrm>
        </p:spPr>
        <p:txBody>
          <a:bodyPr/>
          <a:lstStyle/>
          <a:p>
            <a:pPr algn="ctr"/>
            <a:r>
              <a:rPr lang="en-US" dirty="0" smtClean="0">
                <a:solidFill>
                  <a:schemeClr val="accent1">
                    <a:lumMod val="75000"/>
                  </a:schemeClr>
                </a:solidFill>
                <a:latin typeface="Algerian" pitchFamily="82" charset="0"/>
              </a:rPr>
              <a:t>Definitions (Push </a:t>
            </a:r>
            <a:r>
              <a:rPr lang="en-US" dirty="0" err="1" smtClean="0">
                <a:solidFill>
                  <a:schemeClr val="accent1">
                    <a:lumMod val="75000"/>
                  </a:schemeClr>
                </a:solidFill>
                <a:latin typeface="Algerian" pitchFamily="82" charset="0"/>
              </a:rPr>
              <a:t>relabel</a:t>
            </a:r>
            <a:r>
              <a:rPr lang="en-US" dirty="0" smtClean="0">
                <a:solidFill>
                  <a:schemeClr val="accent1">
                    <a:lumMod val="75000"/>
                  </a:schemeClr>
                </a:solidFill>
                <a:latin typeface="Algerian" pitchFamily="82" charset="0"/>
              </a:rPr>
              <a:t>)</a:t>
            </a:r>
            <a:endParaRPr lang="en-US" dirty="0">
              <a:solidFill>
                <a:schemeClr val="accent1">
                  <a:lumMod val="75000"/>
                </a:schemeClr>
              </a:solidFill>
              <a:latin typeface="Algerian" pitchFamily="82" charset="0"/>
            </a:endParaRPr>
          </a:p>
        </p:txBody>
      </p:sp>
      <p:sp>
        <p:nvSpPr>
          <p:cNvPr id="19" name="Rectangle 3"/>
          <p:cNvSpPr txBox="1">
            <a:spLocks noChangeArrowheads="1"/>
          </p:cNvSpPr>
          <p:nvPr/>
        </p:nvSpPr>
        <p:spPr bwMode="auto">
          <a:xfrm>
            <a:off x="457200" y="1828800"/>
            <a:ext cx="8229600"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Graph G = (V, E)</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 = n</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 = m</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G is a </a:t>
            </a:r>
            <a:r>
              <a:rPr kumimoji="0" lang="en-US" sz="28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flow network</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if it has</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source s and sink t</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capacity c(</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for each edge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in E</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0 for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not in E</a:t>
            </a: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06C2F34B-E096-4199-996C-3FC6EB02E221}"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47</a:t>
            </a:fld>
            <a:endParaRPr lang="en-US"/>
          </a:p>
        </p:txBody>
      </p:sp>
      <p:sp>
        <p:nvSpPr>
          <p:cNvPr id="5" name="Rectangle 2"/>
          <p:cNvSpPr>
            <a:spLocks noGrp="1" noChangeArrowheads="1"/>
          </p:cNvSpPr>
          <p:nvPr>
            <p:ph type="title"/>
          </p:nvPr>
        </p:nvSpPr>
        <p:spPr>
          <a:xfrm>
            <a:off x="381000" y="304800"/>
            <a:ext cx="8229600" cy="990600"/>
          </a:xfrm>
        </p:spPr>
        <p:txBody>
          <a:bodyPr/>
          <a:lstStyle/>
          <a:p>
            <a:pPr algn="ctr"/>
            <a:r>
              <a:rPr lang="en-US" dirty="0">
                <a:solidFill>
                  <a:schemeClr val="accent1">
                    <a:lumMod val="75000"/>
                  </a:schemeClr>
                </a:solidFill>
                <a:latin typeface="Algerian" pitchFamily="82" charset="0"/>
              </a:rPr>
              <a:t>Definitions (continued</a:t>
            </a:r>
            <a:r>
              <a:rPr lang="en-US" dirty="0">
                <a:solidFill>
                  <a:schemeClr val="accent1">
                    <a:lumMod val="75000"/>
                  </a:schemeClr>
                </a:solidFill>
              </a:rPr>
              <a:t>)</a:t>
            </a:r>
          </a:p>
        </p:txBody>
      </p:sp>
      <p:sp>
        <p:nvSpPr>
          <p:cNvPr id="6" name="Rectangle 3"/>
          <p:cNvSpPr txBox="1">
            <a:spLocks noChangeArrowheads="1"/>
          </p:cNvSpPr>
          <p:nvPr/>
        </p:nvSpPr>
        <p:spPr bwMode="auto">
          <a:xfrm>
            <a:off x="381000" y="19050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flow</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 on G is a real value function on vertex pairs</a:t>
            </a:r>
          </a:p>
          <a:p>
            <a:pPr marL="547688" marR="0" lvl="1" indent="-228600" algn="just"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&lt;= c(</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for all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547688" marR="0" lvl="1" indent="-228600" algn="just"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w,v</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547688" marR="0" lvl="1" indent="-228600" algn="just"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4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u</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f</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(u,v) = 0 for all v in V - {</a:t>
            </a:r>
            <a:r>
              <a:rPr kumimoji="0" lang="en-US" sz="24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s,t</a:t>
            </a: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Value of a flow |f| is ∑</a:t>
            </a:r>
            <a:r>
              <a:rPr kumimoji="0" lang="en-US" sz="26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v</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f</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v,t</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Maximum flow is a flow of maximum value</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5515E90-ED7B-49F7-B3C9-E8588CBA5E8F}"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48</a:t>
            </a:fld>
            <a:endParaRPr lang="en-US"/>
          </a:p>
        </p:txBody>
      </p:sp>
      <p:sp>
        <p:nvSpPr>
          <p:cNvPr id="5" name="Rectangle 2"/>
          <p:cNvSpPr>
            <a:spLocks noGrp="1" noChangeArrowheads="1"/>
          </p:cNvSpPr>
          <p:nvPr>
            <p:ph type="title"/>
          </p:nvPr>
        </p:nvSpPr>
        <p:spPr>
          <a:xfrm>
            <a:off x="457200" y="152400"/>
            <a:ext cx="8229600" cy="1371600"/>
          </a:xfrm>
        </p:spPr>
        <p:txBody>
          <a:bodyPr/>
          <a:lstStyle/>
          <a:p>
            <a:pPr algn="ctr"/>
            <a:r>
              <a:rPr lang="en-US" dirty="0">
                <a:solidFill>
                  <a:schemeClr val="accent1">
                    <a:lumMod val="75000"/>
                  </a:schemeClr>
                </a:solidFill>
                <a:latin typeface="Algerian" pitchFamily="82" charset="0"/>
              </a:rPr>
              <a:t>Definitions (continued again)</a:t>
            </a:r>
          </a:p>
        </p:txBody>
      </p:sp>
      <p:sp>
        <p:nvSpPr>
          <p:cNvPr id="6" name="Rectangle 3"/>
          <p:cNvSpPr txBox="1">
            <a:spLocks noChangeArrowheads="1"/>
          </p:cNvSpPr>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a:t>
            </a:r>
            <a:r>
              <a:rPr kumimoji="0" lang="en-US" sz="2800" b="0" i="1"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preflow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 on G is a real value function on vertex pairs</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&lt;= c(</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for all (</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w,v</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547688" marR="0" lvl="1" indent="-228600" algn="l" defTabSz="914400" rtl="0" eaLnBrk="1" fontAlgn="base" latinLnBrk="0" hangingPunct="1">
              <a:lnSpc>
                <a:spcPct val="100000"/>
              </a:lnSpc>
              <a:spcBef>
                <a:spcPts val="375"/>
              </a:spcBef>
              <a:spcAft>
                <a:spcPct val="0"/>
              </a:spcAft>
              <a:buClr>
                <a:schemeClr val="accent2"/>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u</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f</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u,v</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&gt;= 0 for all v in V - {s}</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Flow </a:t>
            </a:r>
            <a:r>
              <a:rPr kumimoji="0" lang="en-US" sz="28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excess</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e(v) = ∑</a:t>
            </a:r>
            <a:r>
              <a:rPr kumimoji="0" lang="en-US" sz="28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u</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f</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r>
              <a:rPr kumimoji="0" lang="en-US" sz="28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u,v</a:t>
            </a: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8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Intuition: flow into a vertex can exceed flow out</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8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F3A2E97-1B67-4FAE-BCB6-502A7B2EB300}"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49</a:t>
            </a:fld>
            <a:endParaRPr lang="en-US"/>
          </a:p>
        </p:txBody>
      </p:sp>
      <p:sp>
        <p:nvSpPr>
          <p:cNvPr id="5" name="Rectangle 2"/>
          <p:cNvSpPr>
            <a:spLocks noGrp="1" noChangeArrowheads="1"/>
          </p:cNvSpPr>
          <p:nvPr>
            <p:ph type="title"/>
          </p:nvPr>
        </p:nvSpPr>
        <p:spPr>
          <a:xfrm>
            <a:off x="457200" y="-76200"/>
            <a:ext cx="8229600" cy="1295400"/>
          </a:xfrm>
        </p:spPr>
        <p:txBody>
          <a:bodyPr/>
          <a:lstStyle/>
          <a:p>
            <a:pPr algn="ctr"/>
            <a:r>
              <a:rPr lang="en-US" dirty="0" smtClean="0">
                <a:solidFill>
                  <a:schemeClr val="accent1">
                    <a:lumMod val="75000"/>
                  </a:schemeClr>
                </a:solidFill>
                <a:latin typeface="Algerian" pitchFamily="82" charset="0"/>
              </a:rPr>
              <a:t>Intuition &amp; RESIDUAL GRAPH</a:t>
            </a:r>
            <a:endParaRPr lang="en-US" dirty="0">
              <a:solidFill>
                <a:schemeClr val="accent1">
                  <a:lumMod val="75000"/>
                </a:schemeClr>
              </a:solidFill>
              <a:latin typeface="Algerian" pitchFamily="82" charset="0"/>
            </a:endParaRPr>
          </a:p>
        </p:txBody>
      </p:sp>
      <p:sp>
        <p:nvSpPr>
          <p:cNvPr id="6" name="Rectangle 3"/>
          <p:cNvSpPr txBox="1">
            <a:spLocks noChangeArrowheads="1"/>
          </p:cNvSpPr>
          <p:nvPr/>
        </p:nvSpPr>
        <p:spPr bwMode="auto">
          <a:xfrm>
            <a:off x="457200" y="1371600"/>
            <a:ext cx="8229600" cy="4495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5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Starting with a </a:t>
            </a:r>
            <a:r>
              <a:rPr kumimoji="0" lang="en-US" sz="2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preflow</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push excess flow closer towards sink</a:t>
            </a:r>
          </a:p>
          <a:p>
            <a:pPr marL="273050" marR="0" lvl="0" indent="-273050" algn="just" defTabSz="914400" rtl="0" eaLnBrk="1" fontAlgn="base" latinLnBrk="0" hangingPunct="1">
              <a:lnSpc>
                <a:spcPct val="15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excess flow cannot reach sink, push it backwards to source</a:t>
            </a:r>
          </a:p>
          <a:p>
            <a:pPr marL="273050" marR="0" lvl="0" indent="-273050" algn="just" defTabSz="914400" rtl="0" eaLnBrk="1" fontAlgn="base" latinLnBrk="0" hangingPunct="1">
              <a:lnSpc>
                <a:spcPct val="150000"/>
              </a:lnSpc>
              <a:spcBef>
                <a:spcPts val="575"/>
              </a:spcBef>
              <a:spcAft>
                <a:spcPct val="0"/>
              </a:spcAft>
              <a:buClr>
                <a:schemeClr val="accent1"/>
              </a:buClr>
              <a:buSzPct val="85000"/>
              <a:buFont typeface="Wingdings 2" pitchFamily="18" charset="2"/>
              <a:buChar char=""/>
              <a:tabLst/>
              <a:defRPr/>
            </a:pP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Eventually, </a:t>
            </a:r>
            <a:r>
              <a:rPr kumimoji="0" lang="en-US" sz="22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preflow</a:t>
            </a:r>
            <a:r>
              <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becomes a flow and in fact the maximum flow</a:t>
            </a:r>
          </a:p>
          <a:p>
            <a:pPr algn="just">
              <a:lnSpc>
                <a:spcPct val="150000"/>
              </a:lnSpc>
              <a:buFont typeface="Arial" pitchFamily="34" charset="0"/>
              <a:buChar char="•"/>
            </a:pPr>
            <a:r>
              <a:rPr lang="en-US" sz="2200" i="1" dirty="0" smtClean="0">
                <a:latin typeface="Times New Roman" pitchFamily="18" charset="0"/>
                <a:cs typeface="Times New Roman" pitchFamily="18" charset="0"/>
              </a:rPr>
              <a:t> Residual </a:t>
            </a:r>
            <a:r>
              <a:rPr lang="en-US" sz="2200" i="1" dirty="0" smtClean="0">
                <a:latin typeface="Times New Roman" pitchFamily="18" charset="0"/>
                <a:cs typeface="Times New Roman" pitchFamily="18" charset="0"/>
              </a:rPr>
              <a:t>capacity</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(v, w) of a vertex pair is c(v, w) – f(v, w</a:t>
            </a:r>
            <a:r>
              <a:rPr lang="en-US" sz="2200" dirty="0" smtClean="0">
                <a:latin typeface="Times New Roman" pitchFamily="18" charset="0"/>
                <a:cs typeface="Times New Roman" pitchFamily="18" charset="0"/>
              </a:rPr>
              <a:t>)</a:t>
            </a:r>
          </a:p>
          <a:p>
            <a:pPr algn="just">
              <a:lnSpc>
                <a:spcPct val="150000"/>
              </a:lnSpc>
              <a:buFont typeface="Arial" pitchFamily="34" charset="0"/>
              <a:buChar char="•"/>
            </a:pPr>
            <a:r>
              <a:rPr lang="en-US" sz="2200" dirty="0" smtClean="0">
                <a:latin typeface="Times New Roman" pitchFamily="18" charset="0"/>
                <a:cs typeface="Times New Roman" pitchFamily="18" charset="0"/>
              </a:rPr>
              <a:t> If </a:t>
            </a:r>
            <a:r>
              <a:rPr lang="en-US" sz="2200" dirty="0" smtClean="0">
                <a:latin typeface="Times New Roman" pitchFamily="18" charset="0"/>
                <a:cs typeface="Times New Roman" pitchFamily="18" charset="0"/>
              </a:rPr>
              <a:t>v has positive excess and (</a:t>
            </a:r>
            <a:r>
              <a:rPr lang="en-US" sz="2200" dirty="0" err="1" smtClean="0">
                <a:latin typeface="Times New Roman" pitchFamily="18" charset="0"/>
                <a:cs typeface="Times New Roman" pitchFamily="18" charset="0"/>
              </a:rPr>
              <a:t>v,w</a:t>
            </a:r>
            <a:r>
              <a:rPr lang="en-US" sz="2200" dirty="0" smtClean="0">
                <a:latin typeface="Times New Roman" pitchFamily="18" charset="0"/>
                <a:cs typeface="Times New Roman" pitchFamily="18" charset="0"/>
              </a:rPr>
              <a:t>) has residual capacity, can push </a:t>
            </a:r>
            <a:r>
              <a:rPr lang="en-US" sz="2200" dirty="0" smtClean="0">
                <a:latin typeface="Times New Roman" pitchFamily="18" charset="0"/>
                <a:cs typeface="Times New Roman" pitchFamily="18" charset="0"/>
              </a:rPr>
              <a:t>           </a:t>
            </a:r>
            <a:r>
              <a:rPr lang="el-GR" sz="2200" dirty="0" smtClean="0">
                <a:latin typeface="Times New Roman" pitchFamily="18" charset="0"/>
                <a:cs typeface="Times New Roman" pitchFamily="18" charset="0"/>
              </a:rPr>
              <a:t>δ</a:t>
            </a:r>
            <a:r>
              <a:rPr lang="en-US" sz="22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 min(e(v),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(v, w)) flow from v to </a:t>
            </a:r>
            <a:r>
              <a:rPr lang="en-US" sz="2200" dirty="0" smtClean="0">
                <a:latin typeface="Times New Roman" pitchFamily="18" charset="0"/>
                <a:cs typeface="Times New Roman" pitchFamily="18" charset="0"/>
              </a:rPr>
              <a:t>w     </a:t>
            </a:r>
            <a:endParaRPr lang="en-US" sz="2200" dirty="0" smtClean="0">
              <a:latin typeface="Times New Roman" pitchFamily="18" charset="0"/>
              <a:cs typeface="Times New Roman" pitchFamily="18" charset="0"/>
            </a:endParaRPr>
          </a:p>
          <a:p>
            <a:pPr algn="just">
              <a:lnSpc>
                <a:spcPct val="150000"/>
              </a:lnSpc>
              <a:buFont typeface="Arial" pitchFamily="34" charset="0"/>
              <a:buChar char="•"/>
            </a:pPr>
            <a:r>
              <a:rPr lang="en-US" sz="2200" dirty="0" smtClean="0">
                <a:latin typeface="Times New Roman" pitchFamily="18" charset="0"/>
                <a:cs typeface="Times New Roman" pitchFamily="18" charset="0"/>
              </a:rPr>
              <a:t> Edge </a:t>
            </a:r>
            <a:r>
              <a:rPr lang="en-US" sz="2200" dirty="0" smtClean="0">
                <a:latin typeface="Times New Roman" pitchFamily="18" charset="0"/>
                <a:cs typeface="Times New Roman" pitchFamily="18" charset="0"/>
              </a:rPr>
              <a:t>(</a:t>
            </a:r>
            <a:r>
              <a:rPr lang="en-US" sz="2200" dirty="0" err="1" smtClean="0">
                <a:latin typeface="Times New Roman" pitchFamily="18" charset="0"/>
                <a:cs typeface="Times New Roman" pitchFamily="18" charset="0"/>
              </a:rPr>
              <a:t>v,w</a:t>
            </a:r>
            <a:r>
              <a:rPr lang="en-US" sz="2200" dirty="0" smtClean="0">
                <a:latin typeface="Times New Roman" pitchFamily="18" charset="0"/>
                <a:cs typeface="Times New Roman" pitchFamily="18" charset="0"/>
              </a:rPr>
              <a:t>) is </a:t>
            </a:r>
            <a:r>
              <a:rPr lang="en-US" sz="2200" i="1" dirty="0" smtClean="0">
                <a:latin typeface="Times New Roman" pitchFamily="18" charset="0"/>
                <a:cs typeface="Times New Roman" pitchFamily="18" charset="0"/>
              </a:rPr>
              <a:t>saturated</a:t>
            </a:r>
            <a:r>
              <a:rPr lang="en-US" sz="2200" dirty="0" smtClean="0">
                <a:latin typeface="Times New Roman" pitchFamily="18" charset="0"/>
                <a:cs typeface="Times New Roman" pitchFamily="18" charset="0"/>
              </a:rPr>
              <a:t> if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(v, w) = 0</a:t>
            </a:r>
          </a:p>
          <a:p>
            <a:pPr algn="just">
              <a:lnSpc>
                <a:spcPct val="150000"/>
              </a:lnSpc>
              <a:buFont typeface="Arial" pitchFamily="34" charset="0"/>
              <a:buChar char="•"/>
            </a:pPr>
            <a:r>
              <a:rPr lang="en-US" sz="2200" i="1" dirty="0" smtClean="0">
                <a:latin typeface="Times New Roman" pitchFamily="18" charset="0"/>
                <a:cs typeface="Times New Roman" pitchFamily="18" charset="0"/>
              </a:rPr>
              <a:t> Residual </a:t>
            </a:r>
            <a:r>
              <a:rPr lang="en-US" sz="2200" i="1" dirty="0" smtClean="0">
                <a:latin typeface="Times New Roman" pitchFamily="18" charset="0"/>
                <a:cs typeface="Times New Roman" pitchFamily="18" charset="0"/>
              </a:rPr>
              <a:t>graph</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G</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 = (V, </a:t>
            </a:r>
            <a:r>
              <a:rPr lang="en-US" sz="2200" dirty="0" err="1" smtClean="0">
                <a:latin typeface="Times New Roman" pitchFamily="18" charset="0"/>
                <a:cs typeface="Times New Roman" pitchFamily="18" charset="0"/>
              </a:rPr>
              <a:t>E</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 where </a:t>
            </a:r>
            <a:r>
              <a:rPr lang="en-US" sz="2200" dirty="0" err="1" smtClean="0">
                <a:latin typeface="Times New Roman" pitchFamily="18" charset="0"/>
                <a:cs typeface="Times New Roman" pitchFamily="18" charset="0"/>
              </a:rPr>
              <a:t>E</a:t>
            </a:r>
            <a:r>
              <a:rPr lang="en-US" sz="2200" baseline="-25000" dirty="0" err="1" smtClean="0">
                <a:latin typeface="Times New Roman" pitchFamily="18" charset="0"/>
                <a:cs typeface="Times New Roman" pitchFamily="18" charset="0"/>
              </a:rPr>
              <a:t>f</a:t>
            </a:r>
            <a:r>
              <a:rPr lang="en-US" sz="2200" baseline="-25000"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is the set of </a:t>
            </a:r>
            <a:r>
              <a:rPr lang="en-US" sz="2200" i="1" dirty="0" smtClean="0">
                <a:latin typeface="Times New Roman" pitchFamily="18" charset="0"/>
                <a:cs typeface="Times New Roman" pitchFamily="18" charset="0"/>
              </a:rPr>
              <a:t>residual edges</a:t>
            </a:r>
            <a:r>
              <a:rPr lang="en-US" sz="2200" dirty="0" smtClean="0">
                <a:latin typeface="Times New Roman" pitchFamily="18" charset="0"/>
                <a:cs typeface="Times New Roman" pitchFamily="18" charset="0"/>
              </a:rPr>
              <a:t> (</a:t>
            </a:r>
            <a:r>
              <a:rPr lang="en-US" sz="2200" dirty="0" err="1" smtClean="0">
                <a:latin typeface="Times New Roman" pitchFamily="18" charset="0"/>
                <a:cs typeface="Times New Roman" pitchFamily="18" charset="0"/>
              </a:rPr>
              <a:t>v,w</a:t>
            </a:r>
            <a:r>
              <a:rPr lang="en-US" sz="2200" dirty="0" smtClean="0">
                <a:latin typeface="Times New Roman" pitchFamily="18" charset="0"/>
                <a:cs typeface="Times New Roman" pitchFamily="18" charset="0"/>
              </a:rPr>
              <a:t>) with </a:t>
            </a:r>
            <a:r>
              <a:rPr lang="en-US" sz="2200" dirty="0" err="1" smtClean="0">
                <a:latin typeface="Times New Roman" pitchFamily="18" charset="0"/>
                <a:cs typeface="Times New Roman" pitchFamily="18" charset="0"/>
              </a:rPr>
              <a:t>r</a:t>
            </a:r>
            <a:r>
              <a:rPr lang="en-US" sz="2200" baseline="-25000" dirty="0" err="1" smtClean="0">
                <a:latin typeface="Times New Roman" pitchFamily="18" charset="0"/>
                <a:cs typeface="Times New Roman" pitchFamily="18" charset="0"/>
              </a:rPr>
              <a:t>f</a:t>
            </a:r>
            <a:r>
              <a:rPr lang="en-US" sz="2200" dirty="0" smtClean="0">
                <a:latin typeface="Times New Roman" pitchFamily="18" charset="0"/>
                <a:cs typeface="Times New Roman" pitchFamily="18" charset="0"/>
              </a:rPr>
              <a:t>(v, w) &gt; 0</a:t>
            </a:r>
            <a:endParaRPr lang="en-US" sz="2200" i="1" baseline="-25000" dirty="0" smtClean="0">
              <a:latin typeface="Times New Roman" pitchFamily="18" charset="0"/>
              <a:cs typeface="Times New Roman" pitchFamily="18" charset="0"/>
            </a:endParaRPr>
          </a:p>
          <a:p>
            <a:pPr marL="273050" marR="0" lvl="0" indent="-273050" algn="just" defTabSz="914400" rtl="0" eaLnBrk="1" fontAlgn="base" latinLnBrk="0" hangingPunct="1">
              <a:lnSpc>
                <a:spcPct val="100000"/>
              </a:lnSpc>
              <a:spcBef>
                <a:spcPts val="575"/>
              </a:spcBef>
              <a:spcAft>
                <a:spcPct val="0"/>
              </a:spcAft>
              <a:buClr>
                <a:schemeClr val="accent1"/>
              </a:buClr>
              <a:buSzPct val="85000"/>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363E3B6B-80C0-4DF5-8467-3B6316116EFB}"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5</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Slide Number Placeholder 4"/>
          <p:cNvSpPr txBox="1">
            <a:spLocks/>
          </p:cNvSpPr>
          <p:nvPr/>
        </p:nvSpPr>
        <p:spPr>
          <a:xfrm>
            <a:off x="4419600" y="6381750"/>
            <a:ext cx="457200" cy="400050"/>
          </a:xfrm>
          <a:prstGeom prst="rect">
            <a:avLst/>
          </a:prstGeom>
        </p:spPr>
        <p:txBody>
          <a:bodyPr anchor="ctr" anchorCtr="0"/>
          <a:lstStyle/>
          <a:p>
            <a:pPr marL="0" marR="0" lvl="0" indent="0" algn="l" defTabSz="914400" rtl="0" eaLnBrk="1" fontAlgn="base" latinLnBrk="0" hangingPunct="1">
              <a:lnSpc>
                <a:spcPct val="100000"/>
              </a:lnSpc>
              <a:spcBef>
                <a:spcPct val="0"/>
              </a:spcBef>
              <a:spcAft>
                <a:spcPct val="0"/>
              </a:spcAft>
              <a:buClrTx/>
              <a:buSzTx/>
              <a:buFontTx/>
              <a:buNone/>
              <a:tabLst/>
              <a:defRPr/>
            </a:pPr>
            <a:fld id="{F0083CF8-A6D1-4A7F-BB9E-5CCDB69941EC}" type="slidenum">
              <a:rPr kumimoji="0" lang="en-US" sz="1400" b="0" i="0" u="none" strike="noStrike" kern="1200" cap="none" spc="0" normalizeH="0" baseline="0" noProof="0" smtClean="0">
                <a:ln>
                  <a:noFill/>
                </a:ln>
                <a:solidFill>
                  <a:schemeClr val="tx2"/>
                </a:solidFill>
                <a:effectLst/>
                <a:uLnTx/>
                <a:uFillTx/>
                <a:latin typeface="Arial"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5</a:t>
            </a:fld>
            <a:endParaRPr kumimoji="0" lang="en-US" sz="1400" b="0" i="0" u="none" strike="noStrike" kern="1200" cap="none" spc="0" normalizeH="0" baseline="0" noProof="0">
              <a:ln>
                <a:noFill/>
              </a:ln>
              <a:solidFill>
                <a:schemeClr val="tx2"/>
              </a:solidFill>
              <a:effectLst/>
              <a:uLnTx/>
              <a:uFillTx/>
              <a:latin typeface="Arial" charset="0"/>
              <a:ea typeface="+mn-ea"/>
              <a:cs typeface="+mn-cs"/>
            </a:endParaRPr>
          </a:p>
        </p:txBody>
      </p:sp>
      <p:sp>
        <p:nvSpPr>
          <p:cNvPr id="9" name="Text Box 2"/>
          <p:cNvSpPr txBox="1">
            <a:spLocks noChangeArrowheads="1"/>
          </p:cNvSpPr>
          <p:nvPr/>
        </p:nvSpPr>
        <p:spPr bwMode="auto">
          <a:xfrm>
            <a:off x="533400" y="593725"/>
            <a:ext cx="9372600" cy="2682875"/>
          </a:xfrm>
          <a:prstGeom prst="rect">
            <a:avLst/>
          </a:prstGeom>
          <a:noFill/>
          <a:ln w="9525">
            <a:noFill/>
            <a:miter lim="800000"/>
            <a:headEnd/>
            <a:tailEnd/>
          </a:ln>
          <a:effectLst/>
        </p:spPr>
        <p:txBody>
          <a:bodyPr>
            <a:spAutoFit/>
          </a:bodyPr>
          <a:lstStyle/>
          <a:p>
            <a:pPr>
              <a:spcBef>
                <a:spcPct val="50000"/>
              </a:spcBef>
              <a:buFontTx/>
              <a:buChar char="•"/>
            </a:pPr>
            <a:r>
              <a:rPr lang="en-US" sz="2000" b="0" dirty="0">
                <a:solidFill>
                  <a:schemeClr val="accent1"/>
                </a:solidFill>
                <a:latin typeface="Comic Sans MS" pitchFamily="66" charset="0"/>
              </a:rPr>
              <a:t>Instance:</a:t>
            </a:r>
            <a:r>
              <a:rPr lang="en-US" sz="2000" b="0" dirty="0">
                <a:latin typeface="Comic Sans MS" pitchFamily="66" charset="0"/>
              </a:rPr>
              <a:t> </a:t>
            </a:r>
          </a:p>
          <a:p>
            <a:pPr lvl="1">
              <a:spcBef>
                <a:spcPct val="50000"/>
              </a:spcBef>
              <a:buFontTx/>
              <a:buChar char="•"/>
            </a:pPr>
            <a:r>
              <a:rPr lang="en-US" sz="2000" b="0" dirty="0">
                <a:latin typeface="Comic Sans MS" pitchFamily="66" charset="0"/>
              </a:rPr>
              <a:t>A Network is a directed graph </a:t>
            </a:r>
            <a:r>
              <a:rPr lang="en-US" sz="2000" b="0" dirty="0">
                <a:solidFill>
                  <a:srgbClr val="0066FF"/>
                </a:solidFill>
                <a:latin typeface="Comic Sans MS" pitchFamily="66" charset="0"/>
              </a:rPr>
              <a:t>G</a:t>
            </a:r>
            <a:r>
              <a:rPr lang="en-US" sz="2000" b="0" dirty="0">
                <a:latin typeface="Comic Sans MS" pitchFamily="66" charset="0"/>
              </a:rPr>
              <a:t> </a:t>
            </a:r>
          </a:p>
          <a:p>
            <a:pPr lvl="1">
              <a:spcBef>
                <a:spcPct val="50000"/>
              </a:spcBef>
              <a:buFontTx/>
              <a:buChar char="•"/>
            </a:pPr>
            <a:r>
              <a:rPr lang="en-US" sz="2000" b="0" dirty="0">
                <a:latin typeface="Comic Sans MS" pitchFamily="66" charset="0"/>
              </a:rPr>
              <a:t>Edges represent pipes that carry flow</a:t>
            </a:r>
          </a:p>
          <a:p>
            <a:pPr lvl="1">
              <a:spcBef>
                <a:spcPct val="50000"/>
              </a:spcBef>
              <a:buFontTx/>
              <a:buChar char="•"/>
            </a:pPr>
            <a:r>
              <a:rPr lang="en-US" sz="2000" b="0" dirty="0">
                <a:latin typeface="Comic Sans MS" pitchFamily="66" charset="0"/>
              </a:rPr>
              <a:t>Each edge </a:t>
            </a:r>
            <a:r>
              <a:rPr lang="en-US" sz="2000" b="0" dirty="0">
                <a:solidFill>
                  <a:schemeClr val="accent2"/>
                </a:solidFill>
                <a:latin typeface="Comic Sans MS" pitchFamily="66" charset="0"/>
              </a:rPr>
              <a:t>(u,v)</a:t>
            </a:r>
            <a:r>
              <a:rPr lang="en-US" sz="2000" b="0" dirty="0">
                <a:latin typeface="Comic Sans MS" pitchFamily="66" charset="0"/>
              </a:rPr>
              <a:t> has a maximum capacity </a:t>
            </a:r>
            <a:r>
              <a:rPr lang="en-US" sz="2000" b="0" dirty="0">
                <a:solidFill>
                  <a:schemeClr val="accent2"/>
                </a:solidFill>
                <a:latin typeface="Comic Sans MS" pitchFamily="66" charset="0"/>
              </a:rPr>
              <a:t>c(u,v)</a:t>
            </a:r>
            <a:r>
              <a:rPr lang="en-US" sz="2000" b="0" dirty="0">
                <a:latin typeface="Comic Sans MS" pitchFamily="66" charset="0"/>
              </a:rPr>
              <a:t> </a:t>
            </a:r>
          </a:p>
          <a:p>
            <a:pPr lvl="1">
              <a:spcBef>
                <a:spcPct val="50000"/>
              </a:spcBef>
              <a:buFontTx/>
              <a:buChar char="•"/>
            </a:pPr>
            <a:r>
              <a:rPr lang="en-US" sz="2000" b="0" dirty="0">
                <a:latin typeface="Comic Sans MS" pitchFamily="66" charset="0"/>
              </a:rPr>
              <a:t>A source node </a:t>
            </a:r>
            <a:r>
              <a:rPr lang="en-US" sz="2000" b="0" dirty="0">
                <a:solidFill>
                  <a:srgbClr val="0066FF"/>
                </a:solidFill>
                <a:latin typeface="Comic Sans MS" pitchFamily="66" charset="0"/>
              </a:rPr>
              <a:t>s</a:t>
            </a:r>
            <a:r>
              <a:rPr lang="en-US" sz="2000" b="0" dirty="0">
                <a:solidFill>
                  <a:srgbClr val="00FFFF"/>
                </a:solidFill>
                <a:latin typeface="Comic Sans MS" pitchFamily="66" charset="0"/>
              </a:rPr>
              <a:t> </a:t>
            </a:r>
            <a:r>
              <a:rPr lang="en-US" sz="2000" b="0" dirty="0">
                <a:latin typeface="Comic Sans MS" pitchFamily="66" charset="0"/>
              </a:rPr>
              <a:t>in which flow arrives</a:t>
            </a:r>
          </a:p>
          <a:p>
            <a:pPr lvl="1">
              <a:spcBef>
                <a:spcPct val="50000"/>
              </a:spcBef>
              <a:buFontTx/>
              <a:buChar char="•"/>
            </a:pPr>
            <a:r>
              <a:rPr lang="en-US" sz="2000" b="0" dirty="0">
                <a:latin typeface="Comic Sans MS" pitchFamily="66" charset="0"/>
              </a:rPr>
              <a:t>A sink node </a:t>
            </a:r>
            <a:r>
              <a:rPr lang="en-US" sz="2000" b="0" dirty="0">
                <a:solidFill>
                  <a:srgbClr val="0066FF"/>
                </a:solidFill>
                <a:latin typeface="Comic Sans MS" pitchFamily="66" charset="0"/>
              </a:rPr>
              <a:t>t</a:t>
            </a:r>
            <a:r>
              <a:rPr lang="en-US" sz="2000" b="0" dirty="0">
                <a:latin typeface="Comic Sans MS" pitchFamily="66" charset="0"/>
              </a:rPr>
              <a:t> out which flow leaves</a:t>
            </a:r>
          </a:p>
        </p:txBody>
      </p:sp>
      <p:pic>
        <p:nvPicPr>
          <p:cNvPr id="10" name="Picture 3" descr="j0099540"/>
          <p:cNvPicPr>
            <a:picLocks noChangeAspect="1" noChangeArrowheads="1"/>
          </p:cNvPicPr>
          <p:nvPr/>
        </p:nvPicPr>
        <p:blipFill>
          <a:blip r:embed="rId2" cstate="print"/>
          <a:srcRect/>
          <a:stretch>
            <a:fillRect/>
          </a:stretch>
        </p:blipFill>
        <p:spPr bwMode="auto">
          <a:xfrm rot="-5400000">
            <a:off x="2829719" y="2829719"/>
            <a:ext cx="3560762" cy="4495800"/>
          </a:xfrm>
          <a:prstGeom prst="rect">
            <a:avLst/>
          </a:prstGeom>
          <a:noFill/>
        </p:spPr>
      </p:pic>
      <p:pic>
        <p:nvPicPr>
          <p:cNvPr id="11" name="Picture 4" descr="bd05339_"/>
          <p:cNvPicPr>
            <a:picLocks noChangeAspect="1" noChangeArrowheads="1"/>
          </p:cNvPicPr>
          <p:nvPr/>
        </p:nvPicPr>
        <p:blipFill>
          <a:blip r:embed="rId3" cstate="print"/>
          <a:srcRect/>
          <a:stretch>
            <a:fillRect/>
          </a:stretch>
        </p:blipFill>
        <p:spPr bwMode="auto">
          <a:xfrm>
            <a:off x="6477000" y="5105400"/>
            <a:ext cx="2362200" cy="1970088"/>
          </a:xfrm>
          <a:prstGeom prst="rect">
            <a:avLst/>
          </a:prstGeom>
          <a:noFill/>
        </p:spPr>
      </p:pic>
      <p:grpSp>
        <p:nvGrpSpPr>
          <p:cNvPr id="12" name="Group 5"/>
          <p:cNvGrpSpPr>
            <a:grpSpLocks/>
          </p:cNvGrpSpPr>
          <p:nvPr/>
        </p:nvGrpSpPr>
        <p:grpSpPr bwMode="auto">
          <a:xfrm>
            <a:off x="228600" y="3581400"/>
            <a:ext cx="2590800" cy="1970088"/>
            <a:chOff x="288" y="2448"/>
            <a:chExt cx="1632" cy="1241"/>
          </a:xfrm>
        </p:grpSpPr>
        <p:grpSp>
          <p:nvGrpSpPr>
            <p:cNvPr id="13" name="Group 12"/>
            <p:cNvGrpSpPr>
              <a:grpSpLocks/>
            </p:cNvGrpSpPr>
            <p:nvPr/>
          </p:nvGrpSpPr>
          <p:grpSpPr bwMode="auto">
            <a:xfrm flipH="1">
              <a:off x="432" y="2448"/>
              <a:ext cx="1488" cy="1241"/>
              <a:chOff x="192" y="2736"/>
              <a:chExt cx="1488" cy="1241"/>
            </a:xfrm>
          </p:grpSpPr>
          <p:sp>
            <p:nvSpPr>
              <p:cNvPr id="16" name="AutoShape 7"/>
              <p:cNvSpPr>
                <a:spLocks noChangeAspect="1" noChangeArrowheads="1" noTextEdit="1"/>
              </p:cNvSpPr>
              <p:nvPr/>
            </p:nvSpPr>
            <p:spPr bwMode="auto">
              <a:xfrm>
                <a:off x="192" y="2736"/>
                <a:ext cx="1488" cy="1241"/>
              </a:xfrm>
              <a:prstGeom prst="rect">
                <a:avLst/>
              </a:prstGeom>
              <a:noFill/>
              <a:ln w="9525">
                <a:noFill/>
                <a:miter lim="800000"/>
                <a:headEnd/>
                <a:tailEnd/>
              </a:ln>
            </p:spPr>
            <p:txBody>
              <a:bodyPr/>
              <a:lstStyle/>
              <a:p>
                <a:endParaRPr lang="en-US"/>
              </a:p>
            </p:txBody>
          </p:sp>
          <p:sp>
            <p:nvSpPr>
              <p:cNvPr id="17" name="Freeform 8"/>
              <p:cNvSpPr>
                <a:spLocks/>
              </p:cNvSpPr>
              <p:nvPr/>
            </p:nvSpPr>
            <p:spPr bwMode="auto">
              <a:xfrm>
                <a:off x="207" y="2747"/>
                <a:ext cx="1462" cy="1157"/>
              </a:xfrm>
              <a:custGeom>
                <a:avLst/>
                <a:gdLst/>
                <a:ahLst/>
                <a:cxnLst>
                  <a:cxn ang="0">
                    <a:pos x="993" y="38"/>
                  </a:cxn>
                  <a:cxn ang="0">
                    <a:pos x="898" y="6"/>
                  </a:cxn>
                  <a:cxn ang="0">
                    <a:pos x="831" y="1"/>
                  </a:cxn>
                  <a:cxn ang="0">
                    <a:pos x="706" y="21"/>
                  </a:cxn>
                  <a:cxn ang="0">
                    <a:pos x="576" y="31"/>
                  </a:cxn>
                  <a:cxn ang="0">
                    <a:pos x="449" y="60"/>
                  </a:cxn>
                  <a:cxn ang="0">
                    <a:pos x="324" y="142"/>
                  </a:cxn>
                  <a:cxn ang="0">
                    <a:pos x="230" y="228"/>
                  </a:cxn>
                  <a:cxn ang="0">
                    <a:pos x="180" y="312"/>
                  </a:cxn>
                  <a:cxn ang="0">
                    <a:pos x="176" y="407"/>
                  </a:cxn>
                  <a:cxn ang="0">
                    <a:pos x="133" y="488"/>
                  </a:cxn>
                  <a:cxn ang="0">
                    <a:pos x="56" y="569"/>
                  </a:cxn>
                  <a:cxn ang="0">
                    <a:pos x="4" y="703"/>
                  </a:cxn>
                  <a:cxn ang="0">
                    <a:pos x="8" y="861"/>
                  </a:cxn>
                  <a:cxn ang="0">
                    <a:pos x="42" y="996"/>
                  </a:cxn>
                  <a:cxn ang="0">
                    <a:pos x="71" y="1100"/>
                  </a:cxn>
                  <a:cxn ang="0">
                    <a:pos x="68" y="1203"/>
                  </a:cxn>
                  <a:cxn ang="0">
                    <a:pos x="44" y="1351"/>
                  </a:cxn>
                  <a:cxn ang="0">
                    <a:pos x="21" y="1529"/>
                  </a:cxn>
                  <a:cxn ang="0">
                    <a:pos x="24" y="1717"/>
                  </a:cxn>
                  <a:cxn ang="0">
                    <a:pos x="77" y="1887"/>
                  </a:cxn>
                  <a:cxn ang="0">
                    <a:pos x="138" y="2011"/>
                  </a:cxn>
                  <a:cxn ang="0">
                    <a:pos x="178" y="2076"/>
                  </a:cxn>
                  <a:cxn ang="0">
                    <a:pos x="284" y="2107"/>
                  </a:cxn>
                  <a:cxn ang="0">
                    <a:pos x="425" y="2119"/>
                  </a:cxn>
                  <a:cxn ang="0">
                    <a:pos x="535" y="2124"/>
                  </a:cxn>
                  <a:cxn ang="0">
                    <a:pos x="661" y="2179"/>
                  </a:cxn>
                  <a:cxn ang="0">
                    <a:pos x="839" y="2258"/>
                  </a:cxn>
                  <a:cxn ang="0">
                    <a:pos x="1078" y="2292"/>
                  </a:cxn>
                  <a:cxn ang="0">
                    <a:pos x="1293" y="2241"/>
                  </a:cxn>
                  <a:cxn ang="0">
                    <a:pos x="1470" y="2183"/>
                  </a:cxn>
                  <a:cxn ang="0">
                    <a:pos x="1685" y="2209"/>
                  </a:cxn>
                  <a:cxn ang="0">
                    <a:pos x="1928" y="2303"/>
                  </a:cxn>
                  <a:cxn ang="0">
                    <a:pos x="2096" y="2309"/>
                  </a:cxn>
                  <a:cxn ang="0">
                    <a:pos x="2273" y="2270"/>
                  </a:cxn>
                  <a:cxn ang="0">
                    <a:pos x="2496" y="2240"/>
                  </a:cxn>
                  <a:cxn ang="0">
                    <a:pos x="2642" y="2247"/>
                  </a:cxn>
                  <a:cxn ang="0">
                    <a:pos x="2708" y="2217"/>
                  </a:cxn>
                  <a:cxn ang="0">
                    <a:pos x="2720" y="2096"/>
                  </a:cxn>
                  <a:cxn ang="0">
                    <a:pos x="2735" y="1991"/>
                  </a:cxn>
                  <a:cxn ang="0">
                    <a:pos x="2764" y="1911"/>
                  </a:cxn>
                  <a:cxn ang="0">
                    <a:pos x="2798" y="1829"/>
                  </a:cxn>
                  <a:cxn ang="0">
                    <a:pos x="2851" y="1754"/>
                  </a:cxn>
                  <a:cxn ang="0">
                    <a:pos x="2903" y="1665"/>
                  </a:cxn>
                  <a:cxn ang="0">
                    <a:pos x="2915" y="1527"/>
                  </a:cxn>
                  <a:cxn ang="0">
                    <a:pos x="2916" y="1360"/>
                  </a:cxn>
                  <a:cxn ang="0">
                    <a:pos x="2922" y="1216"/>
                  </a:cxn>
                  <a:cxn ang="0">
                    <a:pos x="2871" y="1087"/>
                  </a:cxn>
                  <a:cxn ang="0">
                    <a:pos x="2768" y="972"/>
                  </a:cxn>
                  <a:cxn ang="0">
                    <a:pos x="2667" y="888"/>
                  </a:cxn>
                  <a:cxn ang="0">
                    <a:pos x="2478" y="834"/>
                  </a:cxn>
                  <a:cxn ang="0">
                    <a:pos x="2175" y="797"/>
                  </a:cxn>
                  <a:cxn ang="0">
                    <a:pos x="1989" y="736"/>
                  </a:cxn>
                  <a:cxn ang="0">
                    <a:pos x="1901" y="654"/>
                  </a:cxn>
                  <a:cxn ang="0">
                    <a:pos x="1860" y="568"/>
                  </a:cxn>
                  <a:cxn ang="0">
                    <a:pos x="1719" y="499"/>
                  </a:cxn>
                  <a:cxn ang="0">
                    <a:pos x="1552" y="428"/>
                  </a:cxn>
                  <a:cxn ang="0">
                    <a:pos x="1461" y="331"/>
                  </a:cxn>
                  <a:cxn ang="0">
                    <a:pos x="1356" y="216"/>
                  </a:cxn>
                  <a:cxn ang="0">
                    <a:pos x="1228" y="118"/>
                  </a:cxn>
                  <a:cxn ang="0">
                    <a:pos x="1167" y="80"/>
                  </a:cxn>
                </a:cxnLst>
                <a:rect l="0" t="0" r="r" b="b"/>
                <a:pathLst>
                  <a:path w="2924" h="2314">
                    <a:moveTo>
                      <a:pt x="1167" y="80"/>
                    </a:moveTo>
                    <a:lnTo>
                      <a:pt x="1111" y="69"/>
                    </a:lnTo>
                    <a:lnTo>
                      <a:pt x="1064" y="58"/>
                    </a:lnTo>
                    <a:lnTo>
                      <a:pt x="1024" y="47"/>
                    </a:lnTo>
                    <a:lnTo>
                      <a:pt x="993" y="38"/>
                    </a:lnTo>
                    <a:lnTo>
                      <a:pt x="964" y="29"/>
                    </a:lnTo>
                    <a:lnTo>
                      <a:pt x="943" y="22"/>
                    </a:lnTo>
                    <a:lnTo>
                      <a:pt x="925" y="14"/>
                    </a:lnTo>
                    <a:lnTo>
                      <a:pt x="911" y="11"/>
                    </a:lnTo>
                    <a:lnTo>
                      <a:pt x="898" y="6"/>
                    </a:lnTo>
                    <a:lnTo>
                      <a:pt x="885" y="2"/>
                    </a:lnTo>
                    <a:lnTo>
                      <a:pt x="873" y="0"/>
                    </a:lnTo>
                    <a:lnTo>
                      <a:pt x="862" y="0"/>
                    </a:lnTo>
                    <a:lnTo>
                      <a:pt x="848" y="0"/>
                    </a:lnTo>
                    <a:lnTo>
                      <a:pt x="831" y="1"/>
                    </a:lnTo>
                    <a:lnTo>
                      <a:pt x="811" y="5"/>
                    </a:lnTo>
                    <a:lnTo>
                      <a:pt x="788" y="11"/>
                    </a:lnTo>
                    <a:lnTo>
                      <a:pt x="759" y="14"/>
                    </a:lnTo>
                    <a:lnTo>
                      <a:pt x="733" y="19"/>
                    </a:lnTo>
                    <a:lnTo>
                      <a:pt x="706" y="21"/>
                    </a:lnTo>
                    <a:lnTo>
                      <a:pt x="680" y="23"/>
                    </a:lnTo>
                    <a:lnTo>
                      <a:pt x="653" y="24"/>
                    </a:lnTo>
                    <a:lnTo>
                      <a:pt x="628" y="26"/>
                    </a:lnTo>
                    <a:lnTo>
                      <a:pt x="601" y="28"/>
                    </a:lnTo>
                    <a:lnTo>
                      <a:pt x="576" y="31"/>
                    </a:lnTo>
                    <a:lnTo>
                      <a:pt x="550" y="33"/>
                    </a:lnTo>
                    <a:lnTo>
                      <a:pt x="525" y="38"/>
                    </a:lnTo>
                    <a:lnTo>
                      <a:pt x="500" y="43"/>
                    </a:lnTo>
                    <a:lnTo>
                      <a:pt x="474" y="51"/>
                    </a:lnTo>
                    <a:lnTo>
                      <a:pt x="449" y="60"/>
                    </a:lnTo>
                    <a:lnTo>
                      <a:pt x="423" y="72"/>
                    </a:lnTo>
                    <a:lnTo>
                      <a:pt x="398" y="87"/>
                    </a:lnTo>
                    <a:lnTo>
                      <a:pt x="372" y="105"/>
                    </a:lnTo>
                    <a:lnTo>
                      <a:pt x="346" y="124"/>
                    </a:lnTo>
                    <a:lnTo>
                      <a:pt x="324" y="142"/>
                    </a:lnTo>
                    <a:lnTo>
                      <a:pt x="301" y="159"/>
                    </a:lnTo>
                    <a:lnTo>
                      <a:pt x="281" y="177"/>
                    </a:lnTo>
                    <a:lnTo>
                      <a:pt x="262" y="194"/>
                    </a:lnTo>
                    <a:lnTo>
                      <a:pt x="244" y="210"/>
                    </a:lnTo>
                    <a:lnTo>
                      <a:pt x="230" y="228"/>
                    </a:lnTo>
                    <a:lnTo>
                      <a:pt x="217" y="244"/>
                    </a:lnTo>
                    <a:lnTo>
                      <a:pt x="203" y="261"/>
                    </a:lnTo>
                    <a:lnTo>
                      <a:pt x="194" y="278"/>
                    </a:lnTo>
                    <a:lnTo>
                      <a:pt x="186" y="294"/>
                    </a:lnTo>
                    <a:lnTo>
                      <a:pt x="180" y="312"/>
                    </a:lnTo>
                    <a:lnTo>
                      <a:pt x="175" y="331"/>
                    </a:lnTo>
                    <a:lnTo>
                      <a:pt x="173" y="348"/>
                    </a:lnTo>
                    <a:lnTo>
                      <a:pt x="173" y="368"/>
                    </a:lnTo>
                    <a:lnTo>
                      <a:pt x="176" y="389"/>
                    </a:lnTo>
                    <a:lnTo>
                      <a:pt x="176" y="407"/>
                    </a:lnTo>
                    <a:lnTo>
                      <a:pt x="173" y="426"/>
                    </a:lnTo>
                    <a:lnTo>
                      <a:pt x="167" y="441"/>
                    </a:lnTo>
                    <a:lnTo>
                      <a:pt x="158" y="458"/>
                    </a:lnTo>
                    <a:lnTo>
                      <a:pt x="146" y="473"/>
                    </a:lnTo>
                    <a:lnTo>
                      <a:pt x="133" y="488"/>
                    </a:lnTo>
                    <a:lnTo>
                      <a:pt x="118" y="502"/>
                    </a:lnTo>
                    <a:lnTo>
                      <a:pt x="104" y="519"/>
                    </a:lnTo>
                    <a:lnTo>
                      <a:pt x="86" y="533"/>
                    </a:lnTo>
                    <a:lnTo>
                      <a:pt x="72" y="552"/>
                    </a:lnTo>
                    <a:lnTo>
                      <a:pt x="56" y="569"/>
                    </a:lnTo>
                    <a:lnTo>
                      <a:pt x="42" y="592"/>
                    </a:lnTo>
                    <a:lnTo>
                      <a:pt x="29" y="614"/>
                    </a:lnTo>
                    <a:lnTo>
                      <a:pt x="18" y="640"/>
                    </a:lnTo>
                    <a:lnTo>
                      <a:pt x="10" y="670"/>
                    </a:lnTo>
                    <a:lnTo>
                      <a:pt x="4" y="703"/>
                    </a:lnTo>
                    <a:lnTo>
                      <a:pt x="1" y="735"/>
                    </a:lnTo>
                    <a:lnTo>
                      <a:pt x="0" y="768"/>
                    </a:lnTo>
                    <a:lnTo>
                      <a:pt x="1" y="799"/>
                    </a:lnTo>
                    <a:lnTo>
                      <a:pt x="4" y="833"/>
                    </a:lnTo>
                    <a:lnTo>
                      <a:pt x="8" y="861"/>
                    </a:lnTo>
                    <a:lnTo>
                      <a:pt x="14" y="891"/>
                    </a:lnTo>
                    <a:lnTo>
                      <a:pt x="20" y="918"/>
                    </a:lnTo>
                    <a:lnTo>
                      <a:pt x="27" y="946"/>
                    </a:lnTo>
                    <a:lnTo>
                      <a:pt x="34" y="971"/>
                    </a:lnTo>
                    <a:lnTo>
                      <a:pt x="42" y="996"/>
                    </a:lnTo>
                    <a:lnTo>
                      <a:pt x="48" y="1018"/>
                    </a:lnTo>
                    <a:lnTo>
                      <a:pt x="56" y="1042"/>
                    </a:lnTo>
                    <a:lnTo>
                      <a:pt x="61" y="1061"/>
                    </a:lnTo>
                    <a:lnTo>
                      <a:pt x="66" y="1081"/>
                    </a:lnTo>
                    <a:lnTo>
                      <a:pt x="71" y="1100"/>
                    </a:lnTo>
                    <a:lnTo>
                      <a:pt x="73" y="1118"/>
                    </a:lnTo>
                    <a:lnTo>
                      <a:pt x="73" y="1134"/>
                    </a:lnTo>
                    <a:lnTo>
                      <a:pt x="72" y="1155"/>
                    </a:lnTo>
                    <a:lnTo>
                      <a:pt x="71" y="1178"/>
                    </a:lnTo>
                    <a:lnTo>
                      <a:pt x="68" y="1203"/>
                    </a:lnTo>
                    <a:lnTo>
                      <a:pt x="63" y="1227"/>
                    </a:lnTo>
                    <a:lnTo>
                      <a:pt x="60" y="1256"/>
                    </a:lnTo>
                    <a:lnTo>
                      <a:pt x="54" y="1286"/>
                    </a:lnTo>
                    <a:lnTo>
                      <a:pt x="50" y="1319"/>
                    </a:lnTo>
                    <a:lnTo>
                      <a:pt x="44" y="1351"/>
                    </a:lnTo>
                    <a:lnTo>
                      <a:pt x="39" y="1384"/>
                    </a:lnTo>
                    <a:lnTo>
                      <a:pt x="33" y="1420"/>
                    </a:lnTo>
                    <a:lnTo>
                      <a:pt x="29" y="1456"/>
                    </a:lnTo>
                    <a:lnTo>
                      <a:pt x="24" y="1493"/>
                    </a:lnTo>
                    <a:lnTo>
                      <a:pt x="21" y="1529"/>
                    </a:lnTo>
                    <a:lnTo>
                      <a:pt x="18" y="1567"/>
                    </a:lnTo>
                    <a:lnTo>
                      <a:pt x="16" y="1607"/>
                    </a:lnTo>
                    <a:lnTo>
                      <a:pt x="15" y="1644"/>
                    </a:lnTo>
                    <a:lnTo>
                      <a:pt x="19" y="1681"/>
                    </a:lnTo>
                    <a:lnTo>
                      <a:pt x="24" y="1717"/>
                    </a:lnTo>
                    <a:lnTo>
                      <a:pt x="32" y="1755"/>
                    </a:lnTo>
                    <a:lnTo>
                      <a:pt x="40" y="1789"/>
                    </a:lnTo>
                    <a:lnTo>
                      <a:pt x="52" y="1823"/>
                    </a:lnTo>
                    <a:lnTo>
                      <a:pt x="64" y="1855"/>
                    </a:lnTo>
                    <a:lnTo>
                      <a:pt x="77" y="1887"/>
                    </a:lnTo>
                    <a:lnTo>
                      <a:pt x="89" y="1915"/>
                    </a:lnTo>
                    <a:lnTo>
                      <a:pt x="103" y="1943"/>
                    </a:lnTo>
                    <a:lnTo>
                      <a:pt x="115" y="1967"/>
                    </a:lnTo>
                    <a:lnTo>
                      <a:pt x="128" y="1991"/>
                    </a:lnTo>
                    <a:lnTo>
                      <a:pt x="138" y="2011"/>
                    </a:lnTo>
                    <a:lnTo>
                      <a:pt x="147" y="2029"/>
                    </a:lnTo>
                    <a:lnTo>
                      <a:pt x="155" y="2045"/>
                    </a:lnTo>
                    <a:lnTo>
                      <a:pt x="161" y="2059"/>
                    </a:lnTo>
                    <a:lnTo>
                      <a:pt x="166" y="2068"/>
                    </a:lnTo>
                    <a:lnTo>
                      <a:pt x="178" y="2076"/>
                    </a:lnTo>
                    <a:lnTo>
                      <a:pt x="193" y="2084"/>
                    </a:lnTo>
                    <a:lnTo>
                      <a:pt x="212" y="2093"/>
                    </a:lnTo>
                    <a:lnTo>
                      <a:pt x="233" y="2097"/>
                    </a:lnTo>
                    <a:lnTo>
                      <a:pt x="257" y="2104"/>
                    </a:lnTo>
                    <a:lnTo>
                      <a:pt x="284" y="2107"/>
                    </a:lnTo>
                    <a:lnTo>
                      <a:pt x="312" y="2112"/>
                    </a:lnTo>
                    <a:lnTo>
                      <a:pt x="339" y="2114"/>
                    </a:lnTo>
                    <a:lnTo>
                      <a:pt x="369" y="2117"/>
                    </a:lnTo>
                    <a:lnTo>
                      <a:pt x="397" y="2118"/>
                    </a:lnTo>
                    <a:lnTo>
                      <a:pt x="425" y="2119"/>
                    </a:lnTo>
                    <a:lnTo>
                      <a:pt x="451" y="2121"/>
                    </a:lnTo>
                    <a:lnTo>
                      <a:pt x="475" y="2122"/>
                    </a:lnTo>
                    <a:lnTo>
                      <a:pt x="497" y="2122"/>
                    </a:lnTo>
                    <a:lnTo>
                      <a:pt x="517" y="2123"/>
                    </a:lnTo>
                    <a:lnTo>
                      <a:pt x="535" y="2124"/>
                    </a:lnTo>
                    <a:lnTo>
                      <a:pt x="556" y="2131"/>
                    </a:lnTo>
                    <a:lnTo>
                      <a:pt x="579" y="2139"/>
                    </a:lnTo>
                    <a:lnTo>
                      <a:pt x="605" y="2152"/>
                    </a:lnTo>
                    <a:lnTo>
                      <a:pt x="631" y="2164"/>
                    </a:lnTo>
                    <a:lnTo>
                      <a:pt x="661" y="2179"/>
                    </a:lnTo>
                    <a:lnTo>
                      <a:pt x="692" y="2196"/>
                    </a:lnTo>
                    <a:lnTo>
                      <a:pt x="726" y="2212"/>
                    </a:lnTo>
                    <a:lnTo>
                      <a:pt x="762" y="2228"/>
                    </a:lnTo>
                    <a:lnTo>
                      <a:pt x="800" y="2243"/>
                    </a:lnTo>
                    <a:lnTo>
                      <a:pt x="839" y="2258"/>
                    </a:lnTo>
                    <a:lnTo>
                      <a:pt x="883" y="2270"/>
                    </a:lnTo>
                    <a:lnTo>
                      <a:pt x="927" y="2280"/>
                    </a:lnTo>
                    <a:lnTo>
                      <a:pt x="975" y="2288"/>
                    </a:lnTo>
                    <a:lnTo>
                      <a:pt x="1024" y="2291"/>
                    </a:lnTo>
                    <a:lnTo>
                      <a:pt x="1078" y="2292"/>
                    </a:lnTo>
                    <a:lnTo>
                      <a:pt x="1127" y="2285"/>
                    </a:lnTo>
                    <a:lnTo>
                      <a:pt x="1174" y="2278"/>
                    </a:lnTo>
                    <a:lnTo>
                      <a:pt x="1217" y="2267"/>
                    </a:lnTo>
                    <a:lnTo>
                      <a:pt x="1258" y="2255"/>
                    </a:lnTo>
                    <a:lnTo>
                      <a:pt x="1293" y="2241"/>
                    </a:lnTo>
                    <a:lnTo>
                      <a:pt x="1330" y="2227"/>
                    </a:lnTo>
                    <a:lnTo>
                      <a:pt x="1365" y="2212"/>
                    </a:lnTo>
                    <a:lnTo>
                      <a:pt x="1401" y="2201"/>
                    </a:lnTo>
                    <a:lnTo>
                      <a:pt x="1434" y="2190"/>
                    </a:lnTo>
                    <a:lnTo>
                      <a:pt x="1470" y="2183"/>
                    </a:lnTo>
                    <a:lnTo>
                      <a:pt x="1507" y="2178"/>
                    </a:lnTo>
                    <a:lnTo>
                      <a:pt x="1546" y="2178"/>
                    </a:lnTo>
                    <a:lnTo>
                      <a:pt x="1590" y="2183"/>
                    </a:lnTo>
                    <a:lnTo>
                      <a:pt x="1635" y="2192"/>
                    </a:lnTo>
                    <a:lnTo>
                      <a:pt x="1685" y="2209"/>
                    </a:lnTo>
                    <a:lnTo>
                      <a:pt x="1740" y="2233"/>
                    </a:lnTo>
                    <a:lnTo>
                      <a:pt x="1794" y="2258"/>
                    </a:lnTo>
                    <a:lnTo>
                      <a:pt x="1843" y="2276"/>
                    </a:lnTo>
                    <a:lnTo>
                      <a:pt x="1887" y="2291"/>
                    </a:lnTo>
                    <a:lnTo>
                      <a:pt x="1928" y="2303"/>
                    </a:lnTo>
                    <a:lnTo>
                      <a:pt x="1965" y="2310"/>
                    </a:lnTo>
                    <a:lnTo>
                      <a:pt x="2001" y="2314"/>
                    </a:lnTo>
                    <a:lnTo>
                      <a:pt x="2033" y="2314"/>
                    </a:lnTo>
                    <a:lnTo>
                      <a:pt x="2066" y="2314"/>
                    </a:lnTo>
                    <a:lnTo>
                      <a:pt x="2096" y="2309"/>
                    </a:lnTo>
                    <a:lnTo>
                      <a:pt x="2128" y="2304"/>
                    </a:lnTo>
                    <a:lnTo>
                      <a:pt x="2161" y="2295"/>
                    </a:lnTo>
                    <a:lnTo>
                      <a:pt x="2196" y="2288"/>
                    </a:lnTo>
                    <a:lnTo>
                      <a:pt x="2232" y="2279"/>
                    </a:lnTo>
                    <a:lnTo>
                      <a:pt x="2273" y="2270"/>
                    </a:lnTo>
                    <a:lnTo>
                      <a:pt x="2315" y="2260"/>
                    </a:lnTo>
                    <a:lnTo>
                      <a:pt x="2365" y="2253"/>
                    </a:lnTo>
                    <a:lnTo>
                      <a:pt x="2412" y="2247"/>
                    </a:lnTo>
                    <a:lnTo>
                      <a:pt x="2456" y="2242"/>
                    </a:lnTo>
                    <a:lnTo>
                      <a:pt x="2496" y="2240"/>
                    </a:lnTo>
                    <a:lnTo>
                      <a:pt x="2534" y="2241"/>
                    </a:lnTo>
                    <a:lnTo>
                      <a:pt x="2565" y="2241"/>
                    </a:lnTo>
                    <a:lnTo>
                      <a:pt x="2594" y="2244"/>
                    </a:lnTo>
                    <a:lnTo>
                      <a:pt x="2620" y="2246"/>
                    </a:lnTo>
                    <a:lnTo>
                      <a:pt x="2642" y="2247"/>
                    </a:lnTo>
                    <a:lnTo>
                      <a:pt x="2661" y="2247"/>
                    </a:lnTo>
                    <a:lnTo>
                      <a:pt x="2676" y="2243"/>
                    </a:lnTo>
                    <a:lnTo>
                      <a:pt x="2690" y="2237"/>
                    </a:lnTo>
                    <a:lnTo>
                      <a:pt x="2701" y="2230"/>
                    </a:lnTo>
                    <a:lnTo>
                      <a:pt x="2708" y="2217"/>
                    </a:lnTo>
                    <a:lnTo>
                      <a:pt x="2714" y="2200"/>
                    </a:lnTo>
                    <a:lnTo>
                      <a:pt x="2717" y="2179"/>
                    </a:lnTo>
                    <a:lnTo>
                      <a:pt x="2719" y="2154"/>
                    </a:lnTo>
                    <a:lnTo>
                      <a:pt x="2719" y="2123"/>
                    </a:lnTo>
                    <a:lnTo>
                      <a:pt x="2720" y="2096"/>
                    </a:lnTo>
                    <a:lnTo>
                      <a:pt x="2722" y="2073"/>
                    </a:lnTo>
                    <a:lnTo>
                      <a:pt x="2724" y="2050"/>
                    </a:lnTo>
                    <a:lnTo>
                      <a:pt x="2727" y="2028"/>
                    </a:lnTo>
                    <a:lnTo>
                      <a:pt x="2732" y="2009"/>
                    </a:lnTo>
                    <a:lnTo>
                      <a:pt x="2735" y="1991"/>
                    </a:lnTo>
                    <a:lnTo>
                      <a:pt x="2741" y="1975"/>
                    </a:lnTo>
                    <a:lnTo>
                      <a:pt x="2745" y="1957"/>
                    </a:lnTo>
                    <a:lnTo>
                      <a:pt x="2751" y="1943"/>
                    </a:lnTo>
                    <a:lnTo>
                      <a:pt x="2757" y="1926"/>
                    </a:lnTo>
                    <a:lnTo>
                      <a:pt x="2764" y="1911"/>
                    </a:lnTo>
                    <a:lnTo>
                      <a:pt x="2769" y="1895"/>
                    </a:lnTo>
                    <a:lnTo>
                      <a:pt x="2777" y="1880"/>
                    </a:lnTo>
                    <a:lnTo>
                      <a:pt x="2783" y="1863"/>
                    </a:lnTo>
                    <a:lnTo>
                      <a:pt x="2790" y="1846"/>
                    </a:lnTo>
                    <a:lnTo>
                      <a:pt x="2798" y="1829"/>
                    </a:lnTo>
                    <a:lnTo>
                      <a:pt x="2807" y="1813"/>
                    </a:lnTo>
                    <a:lnTo>
                      <a:pt x="2816" y="1798"/>
                    </a:lnTo>
                    <a:lnTo>
                      <a:pt x="2828" y="1783"/>
                    </a:lnTo>
                    <a:lnTo>
                      <a:pt x="2839" y="1768"/>
                    </a:lnTo>
                    <a:lnTo>
                      <a:pt x="2851" y="1754"/>
                    </a:lnTo>
                    <a:lnTo>
                      <a:pt x="2863" y="1737"/>
                    </a:lnTo>
                    <a:lnTo>
                      <a:pt x="2875" y="1723"/>
                    </a:lnTo>
                    <a:lnTo>
                      <a:pt x="2884" y="1704"/>
                    </a:lnTo>
                    <a:lnTo>
                      <a:pt x="2894" y="1686"/>
                    </a:lnTo>
                    <a:lnTo>
                      <a:pt x="2903" y="1665"/>
                    </a:lnTo>
                    <a:lnTo>
                      <a:pt x="2910" y="1643"/>
                    </a:lnTo>
                    <a:lnTo>
                      <a:pt x="2914" y="1618"/>
                    </a:lnTo>
                    <a:lnTo>
                      <a:pt x="2916" y="1590"/>
                    </a:lnTo>
                    <a:lnTo>
                      <a:pt x="2916" y="1560"/>
                    </a:lnTo>
                    <a:lnTo>
                      <a:pt x="2915" y="1527"/>
                    </a:lnTo>
                    <a:lnTo>
                      <a:pt x="2911" y="1490"/>
                    </a:lnTo>
                    <a:lnTo>
                      <a:pt x="2911" y="1457"/>
                    </a:lnTo>
                    <a:lnTo>
                      <a:pt x="2911" y="1424"/>
                    </a:lnTo>
                    <a:lnTo>
                      <a:pt x="2914" y="1392"/>
                    </a:lnTo>
                    <a:lnTo>
                      <a:pt x="2916" y="1360"/>
                    </a:lnTo>
                    <a:lnTo>
                      <a:pt x="2918" y="1331"/>
                    </a:lnTo>
                    <a:lnTo>
                      <a:pt x="2921" y="1300"/>
                    </a:lnTo>
                    <a:lnTo>
                      <a:pt x="2924" y="1274"/>
                    </a:lnTo>
                    <a:lnTo>
                      <a:pt x="2923" y="1244"/>
                    </a:lnTo>
                    <a:lnTo>
                      <a:pt x="2922" y="1216"/>
                    </a:lnTo>
                    <a:lnTo>
                      <a:pt x="2917" y="1190"/>
                    </a:lnTo>
                    <a:lnTo>
                      <a:pt x="2912" y="1163"/>
                    </a:lnTo>
                    <a:lnTo>
                      <a:pt x="2901" y="1136"/>
                    </a:lnTo>
                    <a:lnTo>
                      <a:pt x="2887" y="1111"/>
                    </a:lnTo>
                    <a:lnTo>
                      <a:pt x="2871" y="1087"/>
                    </a:lnTo>
                    <a:lnTo>
                      <a:pt x="2849" y="1063"/>
                    </a:lnTo>
                    <a:lnTo>
                      <a:pt x="2824" y="1037"/>
                    </a:lnTo>
                    <a:lnTo>
                      <a:pt x="2804" y="1015"/>
                    </a:lnTo>
                    <a:lnTo>
                      <a:pt x="2786" y="993"/>
                    </a:lnTo>
                    <a:lnTo>
                      <a:pt x="2768" y="972"/>
                    </a:lnTo>
                    <a:lnTo>
                      <a:pt x="2750" y="952"/>
                    </a:lnTo>
                    <a:lnTo>
                      <a:pt x="2734" y="935"/>
                    </a:lnTo>
                    <a:lnTo>
                      <a:pt x="2714" y="918"/>
                    </a:lnTo>
                    <a:lnTo>
                      <a:pt x="2693" y="903"/>
                    </a:lnTo>
                    <a:lnTo>
                      <a:pt x="2667" y="888"/>
                    </a:lnTo>
                    <a:lnTo>
                      <a:pt x="2641" y="875"/>
                    </a:lnTo>
                    <a:lnTo>
                      <a:pt x="2608" y="861"/>
                    </a:lnTo>
                    <a:lnTo>
                      <a:pt x="2571" y="851"/>
                    </a:lnTo>
                    <a:lnTo>
                      <a:pt x="2528" y="841"/>
                    </a:lnTo>
                    <a:lnTo>
                      <a:pt x="2478" y="834"/>
                    </a:lnTo>
                    <a:lnTo>
                      <a:pt x="2421" y="826"/>
                    </a:lnTo>
                    <a:lnTo>
                      <a:pt x="2357" y="822"/>
                    </a:lnTo>
                    <a:lnTo>
                      <a:pt x="2289" y="814"/>
                    </a:lnTo>
                    <a:lnTo>
                      <a:pt x="2231" y="807"/>
                    </a:lnTo>
                    <a:lnTo>
                      <a:pt x="2175" y="797"/>
                    </a:lnTo>
                    <a:lnTo>
                      <a:pt x="2128" y="787"/>
                    </a:lnTo>
                    <a:lnTo>
                      <a:pt x="2085" y="776"/>
                    </a:lnTo>
                    <a:lnTo>
                      <a:pt x="2047" y="764"/>
                    </a:lnTo>
                    <a:lnTo>
                      <a:pt x="2015" y="750"/>
                    </a:lnTo>
                    <a:lnTo>
                      <a:pt x="1989" y="736"/>
                    </a:lnTo>
                    <a:lnTo>
                      <a:pt x="1963" y="720"/>
                    </a:lnTo>
                    <a:lnTo>
                      <a:pt x="1943" y="705"/>
                    </a:lnTo>
                    <a:lnTo>
                      <a:pt x="1926" y="688"/>
                    </a:lnTo>
                    <a:lnTo>
                      <a:pt x="1912" y="671"/>
                    </a:lnTo>
                    <a:lnTo>
                      <a:pt x="1901" y="654"/>
                    </a:lnTo>
                    <a:lnTo>
                      <a:pt x="1894" y="636"/>
                    </a:lnTo>
                    <a:lnTo>
                      <a:pt x="1887" y="619"/>
                    </a:lnTo>
                    <a:lnTo>
                      <a:pt x="1884" y="603"/>
                    </a:lnTo>
                    <a:lnTo>
                      <a:pt x="1875" y="584"/>
                    </a:lnTo>
                    <a:lnTo>
                      <a:pt x="1860" y="568"/>
                    </a:lnTo>
                    <a:lnTo>
                      <a:pt x="1839" y="554"/>
                    </a:lnTo>
                    <a:lnTo>
                      <a:pt x="1815" y="540"/>
                    </a:lnTo>
                    <a:lnTo>
                      <a:pt x="1785" y="525"/>
                    </a:lnTo>
                    <a:lnTo>
                      <a:pt x="1753" y="512"/>
                    </a:lnTo>
                    <a:lnTo>
                      <a:pt x="1719" y="499"/>
                    </a:lnTo>
                    <a:lnTo>
                      <a:pt x="1685" y="487"/>
                    </a:lnTo>
                    <a:lnTo>
                      <a:pt x="1648" y="472"/>
                    </a:lnTo>
                    <a:lnTo>
                      <a:pt x="1614" y="458"/>
                    </a:lnTo>
                    <a:lnTo>
                      <a:pt x="1581" y="442"/>
                    </a:lnTo>
                    <a:lnTo>
                      <a:pt x="1552" y="428"/>
                    </a:lnTo>
                    <a:lnTo>
                      <a:pt x="1523" y="410"/>
                    </a:lnTo>
                    <a:lnTo>
                      <a:pt x="1501" y="394"/>
                    </a:lnTo>
                    <a:lnTo>
                      <a:pt x="1483" y="374"/>
                    </a:lnTo>
                    <a:lnTo>
                      <a:pt x="1473" y="354"/>
                    </a:lnTo>
                    <a:lnTo>
                      <a:pt x="1461" y="331"/>
                    </a:lnTo>
                    <a:lnTo>
                      <a:pt x="1447" y="309"/>
                    </a:lnTo>
                    <a:lnTo>
                      <a:pt x="1428" y="285"/>
                    </a:lnTo>
                    <a:lnTo>
                      <a:pt x="1407" y="262"/>
                    </a:lnTo>
                    <a:lnTo>
                      <a:pt x="1383" y="238"/>
                    </a:lnTo>
                    <a:lnTo>
                      <a:pt x="1356" y="216"/>
                    </a:lnTo>
                    <a:lnTo>
                      <a:pt x="1330" y="194"/>
                    </a:lnTo>
                    <a:lnTo>
                      <a:pt x="1304" y="174"/>
                    </a:lnTo>
                    <a:lnTo>
                      <a:pt x="1277" y="153"/>
                    </a:lnTo>
                    <a:lnTo>
                      <a:pt x="1251" y="135"/>
                    </a:lnTo>
                    <a:lnTo>
                      <a:pt x="1228" y="118"/>
                    </a:lnTo>
                    <a:lnTo>
                      <a:pt x="1208" y="106"/>
                    </a:lnTo>
                    <a:lnTo>
                      <a:pt x="1190" y="94"/>
                    </a:lnTo>
                    <a:lnTo>
                      <a:pt x="1178" y="86"/>
                    </a:lnTo>
                    <a:lnTo>
                      <a:pt x="1168" y="81"/>
                    </a:lnTo>
                    <a:lnTo>
                      <a:pt x="1167" y="80"/>
                    </a:lnTo>
                    <a:lnTo>
                      <a:pt x="1167" y="80"/>
                    </a:lnTo>
                    <a:close/>
                  </a:path>
                </a:pathLst>
              </a:custGeom>
              <a:solidFill>
                <a:srgbClr val="D1C496"/>
              </a:solidFill>
              <a:ln w="9525">
                <a:noFill/>
                <a:round/>
                <a:headEnd/>
                <a:tailEnd/>
              </a:ln>
            </p:spPr>
            <p:txBody>
              <a:bodyPr/>
              <a:lstStyle/>
              <a:p>
                <a:endParaRPr lang="en-US"/>
              </a:p>
            </p:txBody>
          </p:sp>
          <p:sp>
            <p:nvSpPr>
              <p:cNvPr id="18" name="Freeform 9"/>
              <p:cNvSpPr>
                <a:spLocks/>
              </p:cNvSpPr>
              <p:nvPr/>
            </p:nvSpPr>
            <p:spPr bwMode="auto">
              <a:xfrm>
                <a:off x="217" y="3283"/>
                <a:ext cx="1450" cy="506"/>
              </a:xfrm>
              <a:custGeom>
                <a:avLst/>
                <a:gdLst/>
                <a:ahLst/>
                <a:cxnLst>
                  <a:cxn ang="0">
                    <a:pos x="5" y="666"/>
                  </a:cxn>
                  <a:cxn ang="0">
                    <a:pos x="48" y="669"/>
                  </a:cxn>
                  <a:cxn ang="0">
                    <a:pos x="125" y="675"/>
                  </a:cxn>
                  <a:cxn ang="0">
                    <a:pos x="227" y="684"/>
                  </a:cxn>
                  <a:cxn ang="0">
                    <a:pos x="347" y="695"/>
                  </a:cxn>
                  <a:cxn ang="0">
                    <a:pos x="474" y="706"/>
                  </a:cxn>
                  <a:cxn ang="0">
                    <a:pos x="598" y="717"/>
                  </a:cxn>
                  <a:cxn ang="0">
                    <a:pos x="711" y="729"/>
                  </a:cxn>
                  <a:cxn ang="0">
                    <a:pos x="806" y="738"/>
                  </a:cxn>
                  <a:cxn ang="0">
                    <a:pos x="894" y="734"/>
                  </a:cxn>
                  <a:cxn ang="0">
                    <a:pos x="977" y="717"/>
                  </a:cxn>
                  <a:cxn ang="0">
                    <a:pos x="1053" y="689"/>
                  </a:cxn>
                  <a:cxn ang="0">
                    <a:pos x="1120" y="655"/>
                  </a:cxn>
                  <a:cxn ang="0">
                    <a:pos x="1175" y="618"/>
                  </a:cxn>
                  <a:cxn ang="0">
                    <a:pos x="1218" y="576"/>
                  </a:cxn>
                  <a:cxn ang="0">
                    <a:pos x="1247" y="536"/>
                  </a:cxn>
                  <a:cxn ang="0">
                    <a:pos x="1263" y="494"/>
                  </a:cxn>
                  <a:cxn ang="0">
                    <a:pos x="1296" y="434"/>
                  </a:cxn>
                  <a:cxn ang="0">
                    <a:pos x="1346" y="360"/>
                  </a:cxn>
                  <a:cxn ang="0">
                    <a:pos x="1411" y="279"/>
                  </a:cxn>
                  <a:cxn ang="0">
                    <a:pos x="1490" y="196"/>
                  </a:cxn>
                  <a:cxn ang="0">
                    <a:pos x="1575" y="121"/>
                  </a:cxn>
                  <a:cxn ang="0">
                    <a:pos x="1667" y="60"/>
                  </a:cxn>
                  <a:cxn ang="0">
                    <a:pos x="1764" y="18"/>
                  </a:cxn>
                  <a:cxn ang="0">
                    <a:pos x="1866" y="3"/>
                  </a:cxn>
                  <a:cxn ang="0">
                    <a:pos x="2005" y="0"/>
                  </a:cxn>
                  <a:cxn ang="0">
                    <a:pos x="2173" y="6"/>
                  </a:cxn>
                  <a:cxn ang="0">
                    <a:pos x="2352" y="22"/>
                  </a:cxn>
                  <a:cxn ang="0">
                    <a:pos x="2529" y="39"/>
                  </a:cxn>
                  <a:cxn ang="0">
                    <a:pos x="2686" y="56"/>
                  </a:cxn>
                  <a:cxn ang="0">
                    <a:pos x="2806" y="71"/>
                  </a:cxn>
                  <a:cxn ang="0">
                    <a:pos x="2874" y="81"/>
                  </a:cxn>
                  <a:cxn ang="0">
                    <a:pos x="2885" y="85"/>
                  </a:cxn>
                  <a:cxn ang="0">
                    <a:pos x="2886" y="98"/>
                  </a:cxn>
                  <a:cxn ang="0">
                    <a:pos x="2890" y="112"/>
                  </a:cxn>
                  <a:cxn ang="0">
                    <a:pos x="2893" y="129"/>
                  </a:cxn>
                  <a:cxn ang="0">
                    <a:pos x="2895" y="147"/>
                  </a:cxn>
                  <a:cxn ang="0">
                    <a:pos x="2897" y="164"/>
                  </a:cxn>
                  <a:cxn ang="0">
                    <a:pos x="2898" y="181"/>
                  </a:cxn>
                  <a:cxn ang="0">
                    <a:pos x="2888" y="186"/>
                  </a:cxn>
                  <a:cxn ang="0">
                    <a:pos x="2813" y="166"/>
                  </a:cxn>
                  <a:cxn ang="0">
                    <a:pos x="2679" y="139"/>
                  </a:cxn>
                  <a:cxn ang="0">
                    <a:pos x="2506" y="112"/>
                  </a:cxn>
                  <a:cxn ang="0">
                    <a:pos x="2307" y="99"/>
                  </a:cxn>
                  <a:cxn ang="0">
                    <a:pos x="2099" y="109"/>
                  </a:cxn>
                  <a:cxn ang="0">
                    <a:pos x="1902" y="154"/>
                  </a:cxn>
                  <a:cxn ang="0">
                    <a:pos x="1731" y="245"/>
                  </a:cxn>
                  <a:cxn ang="0">
                    <a:pos x="1605" y="381"/>
                  </a:cxn>
                  <a:cxn ang="0">
                    <a:pos x="1525" y="522"/>
                  </a:cxn>
                  <a:cxn ang="0">
                    <a:pos x="1472" y="654"/>
                  </a:cxn>
                  <a:cxn ang="0">
                    <a:pos x="1418" y="772"/>
                  </a:cxn>
                  <a:cxn ang="0">
                    <a:pos x="1335" y="873"/>
                  </a:cxn>
                  <a:cxn ang="0">
                    <a:pos x="1199" y="950"/>
                  </a:cxn>
                  <a:cxn ang="0">
                    <a:pos x="984" y="998"/>
                  </a:cxn>
                  <a:cxn ang="0">
                    <a:pos x="662" y="1011"/>
                  </a:cxn>
                  <a:cxn ang="0">
                    <a:pos x="0" y="666"/>
                  </a:cxn>
                </a:cxnLst>
                <a:rect l="0" t="0" r="r" b="b"/>
                <a:pathLst>
                  <a:path w="2899" h="1011">
                    <a:moveTo>
                      <a:pt x="0" y="666"/>
                    </a:moveTo>
                    <a:lnTo>
                      <a:pt x="5" y="666"/>
                    </a:lnTo>
                    <a:lnTo>
                      <a:pt x="22" y="667"/>
                    </a:lnTo>
                    <a:lnTo>
                      <a:pt x="48" y="669"/>
                    </a:lnTo>
                    <a:lnTo>
                      <a:pt x="84" y="673"/>
                    </a:lnTo>
                    <a:lnTo>
                      <a:pt x="125" y="675"/>
                    </a:lnTo>
                    <a:lnTo>
                      <a:pt x="174" y="679"/>
                    </a:lnTo>
                    <a:lnTo>
                      <a:pt x="227" y="684"/>
                    </a:lnTo>
                    <a:lnTo>
                      <a:pt x="287" y="689"/>
                    </a:lnTo>
                    <a:lnTo>
                      <a:pt x="347" y="695"/>
                    </a:lnTo>
                    <a:lnTo>
                      <a:pt x="410" y="699"/>
                    </a:lnTo>
                    <a:lnTo>
                      <a:pt x="474" y="706"/>
                    </a:lnTo>
                    <a:lnTo>
                      <a:pt x="537" y="711"/>
                    </a:lnTo>
                    <a:lnTo>
                      <a:pt x="598" y="717"/>
                    </a:lnTo>
                    <a:lnTo>
                      <a:pt x="656" y="723"/>
                    </a:lnTo>
                    <a:lnTo>
                      <a:pt x="711" y="729"/>
                    </a:lnTo>
                    <a:lnTo>
                      <a:pt x="760" y="735"/>
                    </a:lnTo>
                    <a:lnTo>
                      <a:pt x="806" y="738"/>
                    </a:lnTo>
                    <a:lnTo>
                      <a:pt x="851" y="738"/>
                    </a:lnTo>
                    <a:lnTo>
                      <a:pt x="894" y="734"/>
                    </a:lnTo>
                    <a:lnTo>
                      <a:pt x="937" y="727"/>
                    </a:lnTo>
                    <a:lnTo>
                      <a:pt x="977" y="717"/>
                    </a:lnTo>
                    <a:lnTo>
                      <a:pt x="1017" y="705"/>
                    </a:lnTo>
                    <a:lnTo>
                      <a:pt x="1053" y="689"/>
                    </a:lnTo>
                    <a:lnTo>
                      <a:pt x="1089" y="675"/>
                    </a:lnTo>
                    <a:lnTo>
                      <a:pt x="1120" y="655"/>
                    </a:lnTo>
                    <a:lnTo>
                      <a:pt x="1148" y="637"/>
                    </a:lnTo>
                    <a:lnTo>
                      <a:pt x="1175" y="618"/>
                    </a:lnTo>
                    <a:lnTo>
                      <a:pt x="1199" y="597"/>
                    </a:lnTo>
                    <a:lnTo>
                      <a:pt x="1218" y="576"/>
                    </a:lnTo>
                    <a:lnTo>
                      <a:pt x="1235" y="556"/>
                    </a:lnTo>
                    <a:lnTo>
                      <a:pt x="1247" y="536"/>
                    </a:lnTo>
                    <a:lnTo>
                      <a:pt x="1256" y="517"/>
                    </a:lnTo>
                    <a:lnTo>
                      <a:pt x="1263" y="494"/>
                    </a:lnTo>
                    <a:lnTo>
                      <a:pt x="1278" y="466"/>
                    </a:lnTo>
                    <a:lnTo>
                      <a:pt x="1296" y="434"/>
                    </a:lnTo>
                    <a:lnTo>
                      <a:pt x="1320" y="399"/>
                    </a:lnTo>
                    <a:lnTo>
                      <a:pt x="1346" y="360"/>
                    </a:lnTo>
                    <a:lnTo>
                      <a:pt x="1377" y="320"/>
                    </a:lnTo>
                    <a:lnTo>
                      <a:pt x="1411" y="279"/>
                    </a:lnTo>
                    <a:lnTo>
                      <a:pt x="1450" y="238"/>
                    </a:lnTo>
                    <a:lnTo>
                      <a:pt x="1490" y="196"/>
                    </a:lnTo>
                    <a:lnTo>
                      <a:pt x="1532" y="158"/>
                    </a:lnTo>
                    <a:lnTo>
                      <a:pt x="1575" y="121"/>
                    </a:lnTo>
                    <a:lnTo>
                      <a:pt x="1622" y="89"/>
                    </a:lnTo>
                    <a:lnTo>
                      <a:pt x="1667" y="60"/>
                    </a:lnTo>
                    <a:lnTo>
                      <a:pt x="1715" y="37"/>
                    </a:lnTo>
                    <a:lnTo>
                      <a:pt x="1764" y="18"/>
                    </a:lnTo>
                    <a:lnTo>
                      <a:pt x="1812" y="8"/>
                    </a:lnTo>
                    <a:lnTo>
                      <a:pt x="1866" y="3"/>
                    </a:lnTo>
                    <a:lnTo>
                      <a:pt x="1931" y="0"/>
                    </a:lnTo>
                    <a:lnTo>
                      <a:pt x="2005" y="0"/>
                    </a:lnTo>
                    <a:lnTo>
                      <a:pt x="2086" y="3"/>
                    </a:lnTo>
                    <a:lnTo>
                      <a:pt x="2173" y="6"/>
                    </a:lnTo>
                    <a:lnTo>
                      <a:pt x="2263" y="14"/>
                    </a:lnTo>
                    <a:lnTo>
                      <a:pt x="2352" y="22"/>
                    </a:lnTo>
                    <a:lnTo>
                      <a:pt x="2443" y="30"/>
                    </a:lnTo>
                    <a:lnTo>
                      <a:pt x="2529" y="39"/>
                    </a:lnTo>
                    <a:lnTo>
                      <a:pt x="2611" y="48"/>
                    </a:lnTo>
                    <a:lnTo>
                      <a:pt x="2686" y="56"/>
                    </a:lnTo>
                    <a:lnTo>
                      <a:pt x="2752" y="65"/>
                    </a:lnTo>
                    <a:lnTo>
                      <a:pt x="2806" y="71"/>
                    </a:lnTo>
                    <a:lnTo>
                      <a:pt x="2849" y="77"/>
                    </a:lnTo>
                    <a:lnTo>
                      <a:pt x="2874" y="81"/>
                    </a:lnTo>
                    <a:lnTo>
                      <a:pt x="2885" y="84"/>
                    </a:lnTo>
                    <a:lnTo>
                      <a:pt x="2885" y="85"/>
                    </a:lnTo>
                    <a:lnTo>
                      <a:pt x="2886" y="93"/>
                    </a:lnTo>
                    <a:lnTo>
                      <a:pt x="2886" y="98"/>
                    </a:lnTo>
                    <a:lnTo>
                      <a:pt x="2888" y="106"/>
                    </a:lnTo>
                    <a:lnTo>
                      <a:pt x="2890" y="112"/>
                    </a:lnTo>
                    <a:lnTo>
                      <a:pt x="2892" y="121"/>
                    </a:lnTo>
                    <a:lnTo>
                      <a:pt x="2893" y="129"/>
                    </a:lnTo>
                    <a:lnTo>
                      <a:pt x="2894" y="138"/>
                    </a:lnTo>
                    <a:lnTo>
                      <a:pt x="2895" y="147"/>
                    </a:lnTo>
                    <a:lnTo>
                      <a:pt x="2896" y="155"/>
                    </a:lnTo>
                    <a:lnTo>
                      <a:pt x="2897" y="164"/>
                    </a:lnTo>
                    <a:lnTo>
                      <a:pt x="2898" y="173"/>
                    </a:lnTo>
                    <a:lnTo>
                      <a:pt x="2898" y="181"/>
                    </a:lnTo>
                    <a:lnTo>
                      <a:pt x="2899" y="190"/>
                    </a:lnTo>
                    <a:lnTo>
                      <a:pt x="2888" y="186"/>
                    </a:lnTo>
                    <a:lnTo>
                      <a:pt x="2860" y="179"/>
                    </a:lnTo>
                    <a:lnTo>
                      <a:pt x="2813" y="166"/>
                    </a:lnTo>
                    <a:lnTo>
                      <a:pt x="2754" y="154"/>
                    </a:lnTo>
                    <a:lnTo>
                      <a:pt x="2679" y="139"/>
                    </a:lnTo>
                    <a:lnTo>
                      <a:pt x="2598" y="124"/>
                    </a:lnTo>
                    <a:lnTo>
                      <a:pt x="2506" y="112"/>
                    </a:lnTo>
                    <a:lnTo>
                      <a:pt x="2409" y="105"/>
                    </a:lnTo>
                    <a:lnTo>
                      <a:pt x="2307" y="99"/>
                    </a:lnTo>
                    <a:lnTo>
                      <a:pt x="2203" y="101"/>
                    </a:lnTo>
                    <a:lnTo>
                      <a:pt x="2099" y="109"/>
                    </a:lnTo>
                    <a:lnTo>
                      <a:pt x="2000" y="128"/>
                    </a:lnTo>
                    <a:lnTo>
                      <a:pt x="1902" y="154"/>
                    </a:lnTo>
                    <a:lnTo>
                      <a:pt x="1813" y="193"/>
                    </a:lnTo>
                    <a:lnTo>
                      <a:pt x="1731" y="245"/>
                    </a:lnTo>
                    <a:lnTo>
                      <a:pt x="1662" y="310"/>
                    </a:lnTo>
                    <a:lnTo>
                      <a:pt x="1605" y="381"/>
                    </a:lnTo>
                    <a:lnTo>
                      <a:pt x="1560" y="453"/>
                    </a:lnTo>
                    <a:lnTo>
                      <a:pt x="1525" y="522"/>
                    </a:lnTo>
                    <a:lnTo>
                      <a:pt x="1498" y="590"/>
                    </a:lnTo>
                    <a:lnTo>
                      <a:pt x="1472" y="654"/>
                    </a:lnTo>
                    <a:lnTo>
                      <a:pt x="1447" y="716"/>
                    </a:lnTo>
                    <a:lnTo>
                      <a:pt x="1418" y="772"/>
                    </a:lnTo>
                    <a:lnTo>
                      <a:pt x="1383" y="826"/>
                    </a:lnTo>
                    <a:lnTo>
                      <a:pt x="1335" y="873"/>
                    </a:lnTo>
                    <a:lnTo>
                      <a:pt x="1275" y="915"/>
                    </a:lnTo>
                    <a:lnTo>
                      <a:pt x="1199" y="950"/>
                    </a:lnTo>
                    <a:lnTo>
                      <a:pt x="1103" y="978"/>
                    </a:lnTo>
                    <a:lnTo>
                      <a:pt x="984" y="998"/>
                    </a:lnTo>
                    <a:lnTo>
                      <a:pt x="838" y="1010"/>
                    </a:lnTo>
                    <a:lnTo>
                      <a:pt x="662" y="1011"/>
                    </a:lnTo>
                    <a:lnTo>
                      <a:pt x="454" y="1006"/>
                    </a:lnTo>
                    <a:lnTo>
                      <a:pt x="0" y="666"/>
                    </a:lnTo>
                    <a:lnTo>
                      <a:pt x="0" y="666"/>
                    </a:lnTo>
                    <a:close/>
                  </a:path>
                </a:pathLst>
              </a:custGeom>
              <a:solidFill>
                <a:srgbClr val="BFAD6D"/>
              </a:solidFill>
              <a:ln w="9525">
                <a:noFill/>
                <a:round/>
                <a:headEnd/>
                <a:tailEnd/>
              </a:ln>
            </p:spPr>
            <p:txBody>
              <a:bodyPr/>
              <a:lstStyle/>
              <a:p>
                <a:endParaRPr lang="en-US"/>
              </a:p>
            </p:txBody>
          </p:sp>
          <p:sp>
            <p:nvSpPr>
              <p:cNvPr id="19" name="Freeform 10"/>
              <p:cNvSpPr>
                <a:spLocks/>
              </p:cNvSpPr>
              <p:nvPr/>
            </p:nvSpPr>
            <p:spPr bwMode="auto">
              <a:xfrm>
                <a:off x="235" y="2748"/>
                <a:ext cx="889" cy="566"/>
              </a:xfrm>
              <a:custGeom>
                <a:avLst/>
                <a:gdLst/>
                <a:ahLst/>
                <a:cxnLst>
                  <a:cxn ang="0">
                    <a:pos x="679" y="26"/>
                  </a:cxn>
                  <a:cxn ang="0">
                    <a:pos x="829" y="53"/>
                  </a:cxn>
                  <a:cxn ang="0">
                    <a:pos x="1005" y="105"/>
                  </a:cxn>
                  <a:cxn ang="0">
                    <a:pos x="1122" y="192"/>
                  </a:cxn>
                  <a:cxn ang="0">
                    <a:pos x="1104" y="293"/>
                  </a:cxn>
                  <a:cxn ang="0">
                    <a:pos x="979" y="375"/>
                  </a:cxn>
                  <a:cxn ang="0">
                    <a:pos x="828" y="430"/>
                  </a:cxn>
                  <a:cxn ang="0">
                    <a:pos x="735" y="457"/>
                  </a:cxn>
                  <a:cxn ang="0">
                    <a:pos x="696" y="474"/>
                  </a:cxn>
                  <a:cxn ang="0">
                    <a:pos x="605" y="533"/>
                  </a:cxn>
                  <a:cxn ang="0">
                    <a:pos x="581" y="613"/>
                  </a:cxn>
                  <a:cxn ang="0">
                    <a:pos x="752" y="688"/>
                  </a:cxn>
                  <a:cxn ang="0">
                    <a:pos x="1105" y="737"/>
                  </a:cxn>
                  <a:cxn ang="0">
                    <a:pos x="1364" y="773"/>
                  </a:cxn>
                  <a:cxn ang="0">
                    <a:pos x="1532" y="811"/>
                  </a:cxn>
                  <a:cxn ang="0">
                    <a:pos x="1619" y="874"/>
                  </a:cxn>
                  <a:cxn ang="0">
                    <a:pos x="1497" y="951"/>
                  </a:cxn>
                  <a:cxn ang="0">
                    <a:pos x="986" y="1001"/>
                  </a:cxn>
                  <a:cxn ang="0">
                    <a:pos x="386" y="1025"/>
                  </a:cxn>
                  <a:cxn ang="0">
                    <a:pos x="18" y="1033"/>
                  </a:cxn>
                  <a:cxn ang="0">
                    <a:pos x="90" y="1131"/>
                  </a:cxn>
                  <a:cxn ang="0">
                    <a:pos x="530" y="1116"/>
                  </a:cxn>
                  <a:cxn ang="0">
                    <a:pos x="1140" y="1078"/>
                  </a:cxn>
                  <a:cxn ang="0">
                    <a:pos x="1639" y="1012"/>
                  </a:cxn>
                  <a:cxn ang="0">
                    <a:pos x="1778" y="912"/>
                  </a:cxn>
                  <a:cxn ang="0">
                    <a:pos x="1642" y="805"/>
                  </a:cxn>
                  <a:cxn ang="0">
                    <a:pos x="1358" y="713"/>
                  </a:cxn>
                  <a:cxn ang="0">
                    <a:pos x="1029" y="654"/>
                  </a:cxn>
                  <a:cxn ang="0">
                    <a:pos x="771" y="629"/>
                  </a:cxn>
                  <a:cxn ang="0">
                    <a:pos x="687" y="587"/>
                  </a:cxn>
                  <a:cxn ang="0">
                    <a:pos x="721" y="539"/>
                  </a:cxn>
                  <a:cxn ang="0">
                    <a:pos x="801" y="501"/>
                  </a:cxn>
                  <a:cxn ang="0">
                    <a:pos x="874" y="486"/>
                  </a:cxn>
                  <a:cxn ang="0">
                    <a:pos x="1007" y="438"/>
                  </a:cxn>
                  <a:cxn ang="0">
                    <a:pos x="1150" y="362"/>
                  </a:cxn>
                  <a:cxn ang="0">
                    <a:pos x="1230" y="269"/>
                  </a:cxn>
                  <a:cxn ang="0">
                    <a:pos x="1192" y="177"/>
                  </a:cxn>
                  <a:cxn ang="0">
                    <a:pos x="1126" y="115"/>
                  </a:cxn>
                  <a:cxn ang="0">
                    <a:pos x="1067" y="80"/>
                  </a:cxn>
                  <a:cxn ang="0">
                    <a:pos x="1032" y="67"/>
                  </a:cxn>
                  <a:cxn ang="0">
                    <a:pos x="1022" y="62"/>
                  </a:cxn>
                  <a:cxn ang="0">
                    <a:pos x="989" y="45"/>
                  </a:cxn>
                  <a:cxn ang="0">
                    <a:pos x="930" y="20"/>
                  </a:cxn>
                  <a:cxn ang="0">
                    <a:pos x="846" y="3"/>
                  </a:cxn>
                  <a:cxn ang="0">
                    <a:pos x="788" y="0"/>
                  </a:cxn>
                  <a:cxn ang="0">
                    <a:pos x="743" y="7"/>
                  </a:cxn>
                  <a:cxn ang="0">
                    <a:pos x="686" y="14"/>
                  </a:cxn>
                  <a:cxn ang="0">
                    <a:pos x="644" y="20"/>
                  </a:cxn>
                </a:cxnLst>
                <a:rect l="0" t="0" r="r" b="b"/>
                <a:pathLst>
                  <a:path w="1778" h="1132">
                    <a:moveTo>
                      <a:pt x="637" y="21"/>
                    </a:moveTo>
                    <a:lnTo>
                      <a:pt x="643" y="21"/>
                    </a:lnTo>
                    <a:lnTo>
                      <a:pt x="657" y="24"/>
                    </a:lnTo>
                    <a:lnTo>
                      <a:pt x="679" y="26"/>
                    </a:lnTo>
                    <a:lnTo>
                      <a:pt x="711" y="31"/>
                    </a:lnTo>
                    <a:lnTo>
                      <a:pt x="746" y="36"/>
                    </a:lnTo>
                    <a:lnTo>
                      <a:pt x="786" y="45"/>
                    </a:lnTo>
                    <a:lnTo>
                      <a:pt x="829" y="53"/>
                    </a:lnTo>
                    <a:lnTo>
                      <a:pt x="875" y="66"/>
                    </a:lnTo>
                    <a:lnTo>
                      <a:pt x="919" y="77"/>
                    </a:lnTo>
                    <a:lnTo>
                      <a:pt x="964" y="90"/>
                    </a:lnTo>
                    <a:lnTo>
                      <a:pt x="1005" y="105"/>
                    </a:lnTo>
                    <a:lnTo>
                      <a:pt x="1044" y="124"/>
                    </a:lnTo>
                    <a:lnTo>
                      <a:pt x="1077" y="145"/>
                    </a:lnTo>
                    <a:lnTo>
                      <a:pt x="1104" y="167"/>
                    </a:lnTo>
                    <a:lnTo>
                      <a:pt x="1122" y="192"/>
                    </a:lnTo>
                    <a:lnTo>
                      <a:pt x="1133" y="218"/>
                    </a:lnTo>
                    <a:lnTo>
                      <a:pt x="1132" y="245"/>
                    </a:lnTo>
                    <a:lnTo>
                      <a:pt x="1122" y="270"/>
                    </a:lnTo>
                    <a:lnTo>
                      <a:pt x="1104" y="293"/>
                    </a:lnTo>
                    <a:lnTo>
                      <a:pt x="1080" y="317"/>
                    </a:lnTo>
                    <a:lnTo>
                      <a:pt x="1050" y="336"/>
                    </a:lnTo>
                    <a:lnTo>
                      <a:pt x="1016" y="357"/>
                    </a:lnTo>
                    <a:lnTo>
                      <a:pt x="979" y="375"/>
                    </a:lnTo>
                    <a:lnTo>
                      <a:pt x="941" y="393"/>
                    </a:lnTo>
                    <a:lnTo>
                      <a:pt x="902" y="407"/>
                    </a:lnTo>
                    <a:lnTo>
                      <a:pt x="864" y="419"/>
                    </a:lnTo>
                    <a:lnTo>
                      <a:pt x="828" y="430"/>
                    </a:lnTo>
                    <a:lnTo>
                      <a:pt x="797" y="440"/>
                    </a:lnTo>
                    <a:lnTo>
                      <a:pt x="770" y="448"/>
                    </a:lnTo>
                    <a:lnTo>
                      <a:pt x="749" y="454"/>
                    </a:lnTo>
                    <a:lnTo>
                      <a:pt x="735" y="457"/>
                    </a:lnTo>
                    <a:lnTo>
                      <a:pt x="732" y="459"/>
                    </a:lnTo>
                    <a:lnTo>
                      <a:pt x="727" y="460"/>
                    </a:lnTo>
                    <a:lnTo>
                      <a:pt x="714" y="466"/>
                    </a:lnTo>
                    <a:lnTo>
                      <a:pt x="696" y="474"/>
                    </a:lnTo>
                    <a:lnTo>
                      <a:pt x="675" y="486"/>
                    </a:lnTo>
                    <a:lnTo>
                      <a:pt x="650" y="499"/>
                    </a:lnTo>
                    <a:lnTo>
                      <a:pt x="627" y="517"/>
                    </a:lnTo>
                    <a:lnTo>
                      <a:pt x="605" y="533"/>
                    </a:lnTo>
                    <a:lnTo>
                      <a:pt x="588" y="554"/>
                    </a:lnTo>
                    <a:lnTo>
                      <a:pt x="576" y="572"/>
                    </a:lnTo>
                    <a:lnTo>
                      <a:pt x="574" y="593"/>
                    </a:lnTo>
                    <a:lnTo>
                      <a:pt x="581" y="613"/>
                    </a:lnTo>
                    <a:lnTo>
                      <a:pt x="601" y="634"/>
                    </a:lnTo>
                    <a:lnTo>
                      <a:pt x="634" y="653"/>
                    </a:lnTo>
                    <a:lnTo>
                      <a:pt x="685" y="671"/>
                    </a:lnTo>
                    <a:lnTo>
                      <a:pt x="752" y="688"/>
                    </a:lnTo>
                    <a:lnTo>
                      <a:pt x="842" y="703"/>
                    </a:lnTo>
                    <a:lnTo>
                      <a:pt x="937" y="716"/>
                    </a:lnTo>
                    <a:lnTo>
                      <a:pt x="1024" y="727"/>
                    </a:lnTo>
                    <a:lnTo>
                      <a:pt x="1105" y="737"/>
                    </a:lnTo>
                    <a:lnTo>
                      <a:pt x="1181" y="747"/>
                    </a:lnTo>
                    <a:lnTo>
                      <a:pt x="1248" y="754"/>
                    </a:lnTo>
                    <a:lnTo>
                      <a:pt x="1309" y="763"/>
                    </a:lnTo>
                    <a:lnTo>
                      <a:pt x="1364" y="773"/>
                    </a:lnTo>
                    <a:lnTo>
                      <a:pt x="1416" y="782"/>
                    </a:lnTo>
                    <a:lnTo>
                      <a:pt x="1459" y="790"/>
                    </a:lnTo>
                    <a:lnTo>
                      <a:pt x="1499" y="800"/>
                    </a:lnTo>
                    <a:lnTo>
                      <a:pt x="1532" y="811"/>
                    </a:lnTo>
                    <a:lnTo>
                      <a:pt x="1561" y="824"/>
                    </a:lnTo>
                    <a:lnTo>
                      <a:pt x="1584" y="838"/>
                    </a:lnTo>
                    <a:lnTo>
                      <a:pt x="1603" y="855"/>
                    </a:lnTo>
                    <a:lnTo>
                      <a:pt x="1619" y="874"/>
                    </a:lnTo>
                    <a:lnTo>
                      <a:pt x="1631" y="896"/>
                    </a:lnTo>
                    <a:lnTo>
                      <a:pt x="1619" y="916"/>
                    </a:lnTo>
                    <a:lnTo>
                      <a:pt x="1573" y="936"/>
                    </a:lnTo>
                    <a:lnTo>
                      <a:pt x="1497" y="951"/>
                    </a:lnTo>
                    <a:lnTo>
                      <a:pt x="1395" y="968"/>
                    </a:lnTo>
                    <a:lnTo>
                      <a:pt x="1273" y="980"/>
                    </a:lnTo>
                    <a:lnTo>
                      <a:pt x="1134" y="992"/>
                    </a:lnTo>
                    <a:lnTo>
                      <a:pt x="986" y="1001"/>
                    </a:lnTo>
                    <a:lnTo>
                      <a:pt x="833" y="1010"/>
                    </a:lnTo>
                    <a:lnTo>
                      <a:pt x="678" y="1015"/>
                    </a:lnTo>
                    <a:lnTo>
                      <a:pt x="528" y="1021"/>
                    </a:lnTo>
                    <a:lnTo>
                      <a:pt x="386" y="1025"/>
                    </a:lnTo>
                    <a:lnTo>
                      <a:pt x="261" y="1029"/>
                    </a:lnTo>
                    <a:lnTo>
                      <a:pt x="153" y="1030"/>
                    </a:lnTo>
                    <a:lnTo>
                      <a:pt x="72" y="1032"/>
                    </a:lnTo>
                    <a:lnTo>
                      <a:pt x="18" y="1033"/>
                    </a:lnTo>
                    <a:lnTo>
                      <a:pt x="0" y="1034"/>
                    </a:lnTo>
                    <a:lnTo>
                      <a:pt x="22" y="1132"/>
                    </a:lnTo>
                    <a:lnTo>
                      <a:pt x="39" y="1132"/>
                    </a:lnTo>
                    <a:lnTo>
                      <a:pt x="90" y="1131"/>
                    </a:lnTo>
                    <a:lnTo>
                      <a:pt x="168" y="1128"/>
                    </a:lnTo>
                    <a:lnTo>
                      <a:pt x="271" y="1126"/>
                    </a:lnTo>
                    <a:lnTo>
                      <a:pt x="393" y="1121"/>
                    </a:lnTo>
                    <a:lnTo>
                      <a:pt x="530" y="1116"/>
                    </a:lnTo>
                    <a:lnTo>
                      <a:pt x="678" y="1109"/>
                    </a:lnTo>
                    <a:lnTo>
                      <a:pt x="833" y="1100"/>
                    </a:lnTo>
                    <a:lnTo>
                      <a:pt x="986" y="1089"/>
                    </a:lnTo>
                    <a:lnTo>
                      <a:pt x="1140" y="1078"/>
                    </a:lnTo>
                    <a:lnTo>
                      <a:pt x="1286" y="1064"/>
                    </a:lnTo>
                    <a:lnTo>
                      <a:pt x="1421" y="1050"/>
                    </a:lnTo>
                    <a:lnTo>
                      <a:pt x="1539" y="1031"/>
                    </a:lnTo>
                    <a:lnTo>
                      <a:pt x="1639" y="1012"/>
                    </a:lnTo>
                    <a:lnTo>
                      <a:pt x="1713" y="990"/>
                    </a:lnTo>
                    <a:lnTo>
                      <a:pt x="1758" y="965"/>
                    </a:lnTo>
                    <a:lnTo>
                      <a:pt x="1777" y="938"/>
                    </a:lnTo>
                    <a:lnTo>
                      <a:pt x="1778" y="912"/>
                    </a:lnTo>
                    <a:lnTo>
                      <a:pt x="1763" y="885"/>
                    </a:lnTo>
                    <a:lnTo>
                      <a:pt x="1736" y="858"/>
                    </a:lnTo>
                    <a:lnTo>
                      <a:pt x="1695" y="832"/>
                    </a:lnTo>
                    <a:lnTo>
                      <a:pt x="1642" y="805"/>
                    </a:lnTo>
                    <a:lnTo>
                      <a:pt x="1581" y="781"/>
                    </a:lnTo>
                    <a:lnTo>
                      <a:pt x="1513" y="758"/>
                    </a:lnTo>
                    <a:lnTo>
                      <a:pt x="1437" y="734"/>
                    </a:lnTo>
                    <a:lnTo>
                      <a:pt x="1358" y="713"/>
                    </a:lnTo>
                    <a:lnTo>
                      <a:pt x="1275" y="694"/>
                    </a:lnTo>
                    <a:lnTo>
                      <a:pt x="1192" y="679"/>
                    </a:lnTo>
                    <a:lnTo>
                      <a:pt x="1109" y="665"/>
                    </a:lnTo>
                    <a:lnTo>
                      <a:pt x="1029" y="654"/>
                    </a:lnTo>
                    <a:lnTo>
                      <a:pt x="952" y="645"/>
                    </a:lnTo>
                    <a:lnTo>
                      <a:pt x="881" y="640"/>
                    </a:lnTo>
                    <a:lnTo>
                      <a:pt x="818" y="635"/>
                    </a:lnTo>
                    <a:lnTo>
                      <a:pt x="771" y="629"/>
                    </a:lnTo>
                    <a:lnTo>
                      <a:pt x="734" y="621"/>
                    </a:lnTo>
                    <a:lnTo>
                      <a:pt x="710" y="612"/>
                    </a:lnTo>
                    <a:lnTo>
                      <a:pt x="693" y="600"/>
                    </a:lnTo>
                    <a:lnTo>
                      <a:pt x="687" y="587"/>
                    </a:lnTo>
                    <a:lnTo>
                      <a:pt x="687" y="576"/>
                    </a:lnTo>
                    <a:lnTo>
                      <a:pt x="694" y="564"/>
                    </a:lnTo>
                    <a:lnTo>
                      <a:pt x="706" y="551"/>
                    </a:lnTo>
                    <a:lnTo>
                      <a:pt x="721" y="539"/>
                    </a:lnTo>
                    <a:lnTo>
                      <a:pt x="739" y="527"/>
                    </a:lnTo>
                    <a:lnTo>
                      <a:pt x="760" y="518"/>
                    </a:lnTo>
                    <a:lnTo>
                      <a:pt x="781" y="508"/>
                    </a:lnTo>
                    <a:lnTo>
                      <a:pt x="801" y="501"/>
                    </a:lnTo>
                    <a:lnTo>
                      <a:pt x="818" y="496"/>
                    </a:lnTo>
                    <a:lnTo>
                      <a:pt x="835" y="496"/>
                    </a:lnTo>
                    <a:lnTo>
                      <a:pt x="850" y="492"/>
                    </a:lnTo>
                    <a:lnTo>
                      <a:pt x="874" y="486"/>
                    </a:lnTo>
                    <a:lnTo>
                      <a:pt x="901" y="477"/>
                    </a:lnTo>
                    <a:lnTo>
                      <a:pt x="934" y="468"/>
                    </a:lnTo>
                    <a:lnTo>
                      <a:pt x="969" y="454"/>
                    </a:lnTo>
                    <a:lnTo>
                      <a:pt x="1007" y="438"/>
                    </a:lnTo>
                    <a:lnTo>
                      <a:pt x="1044" y="422"/>
                    </a:lnTo>
                    <a:lnTo>
                      <a:pt x="1083" y="404"/>
                    </a:lnTo>
                    <a:lnTo>
                      <a:pt x="1118" y="383"/>
                    </a:lnTo>
                    <a:lnTo>
                      <a:pt x="1150" y="362"/>
                    </a:lnTo>
                    <a:lnTo>
                      <a:pt x="1180" y="340"/>
                    </a:lnTo>
                    <a:lnTo>
                      <a:pt x="1204" y="318"/>
                    </a:lnTo>
                    <a:lnTo>
                      <a:pt x="1220" y="293"/>
                    </a:lnTo>
                    <a:lnTo>
                      <a:pt x="1230" y="269"/>
                    </a:lnTo>
                    <a:lnTo>
                      <a:pt x="1231" y="245"/>
                    </a:lnTo>
                    <a:lnTo>
                      <a:pt x="1223" y="221"/>
                    </a:lnTo>
                    <a:lnTo>
                      <a:pt x="1206" y="197"/>
                    </a:lnTo>
                    <a:lnTo>
                      <a:pt x="1192" y="177"/>
                    </a:lnTo>
                    <a:lnTo>
                      <a:pt x="1175" y="160"/>
                    </a:lnTo>
                    <a:lnTo>
                      <a:pt x="1159" y="143"/>
                    </a:lnTo>
                    <a:lnTo>
                      <a:pt x="1142" y="127"/>
                    </a:lnTo>
                    <a:lnTo>
                      <a:pt x="1126" y="115"/>
                    </a:lnTo>
                    <a:lnTo>
                      <a:pt x="1110" y="103"/>
                    </a:lnTo>
                    <a:lnTo>
                      <a:pt x="1096" y="95"/>
                    </a:lnTo>
                    <a:lnTo>
                      <a:pt x="1080" y="87"/>
                    </a:lnTo>
                    <a:lnTo>
                      <a:pt x="1067" y="80"/>
                    </a:lnTo>
                    <a:lnTo>
                      <a:pt x="1055" y="74"/>
                    </a:lnTo>
                    <a:lnTo>
                      <a:pt x="1045" y="71"/>
                    </a:lnTo>
                    <a:lnTo>
                      <a:pt x="1036" y="67"/>
                    </a:lnTo>
                    <a:lnTo>
                      <a:pt x="1032" y="67"/>
                    </a:lnTo>
                    <a:lnTo>
                      <a:pt x="1027" y="66"/>
                    </a:lnTo>
                    <a:lnTo>
                      <a:pt x="1026" y="66"/>
                    </a:lnTo>
                    <a:lnTo>
                      <a:pt x="1024" y="64"/>
                    </a:lnTo>
                    <a:lnTo>
                      <a:pt x="1022" y="62"/>
                    </a:lnTo>
                    <a:lnTo>
                      <a:pt x="1015" y="58"/>
                    </a:lnTo>
                    <a:lnTo>
                      <a:pt x="1010" y="56"/>
                    </a:lnTo>
                    <a:lnTo>
                      <a:pt x="998" y="49"/>
                    </a:lnTo>
                    <a:lnTo>
                      <a:pt x="989" y="45"/>
                    </a:lnTo>
                    <a:lnTo>
                      <a:pt x="975" y="38"/>
                    </a:lnTo>
                    <a:lnTo>
                      <a:pt x="963" y="32"/>
                    </a:lnTo>
                    <a:lnTo>
                      <a:pt x="947" y="27"/>
                    </a:lnTo>
                    <a:lnTo>
                      <a:pt x="930" y="20"/>
                    </a:lnTo>
                    <a:lnTo>
                      <a:pt x="910" y="15"/>
                    </a:lnTo>
                    <a:lnTo>
                      <a:pt x="890" y="10"/>
                    </a:lnTo>
                    <a:lnTo>
                      <a:pt x="868" y="6"/>
                    </a:lnTo>
                    <a:lnTo>
                      <a:pt x="846" y="3"/>
                    </a:lnTo>
                    <a:lnTo>
                      <a:pt x="822" y="0"/>
                    </a:lnTo>
                    <a:lnTo>
                      <a:pt x="798" y="0"/>
                    </a:lnTo>
                    <a:lnTo>
                      <a:pt x="794" y="0"/>
                    </a:lnTo>
                    <a:lnTo>
                      <a:pt x="788" y="0"/>
                    </a:lnTo>
                    <a:lnTo>
                      <a:pt x="780" y="1"/>
                    </a:lnTo>
                    <a:lnTo>
                      <a:pt x="770" y="4"/>
                    </a:lnTo>
                    <a:lnTo>
                      <a:pt x="756" y="5"/>
                    </a:lnTo>
                    <a:lnTo>
                      <a:pt x="743" y="7"/>
                    </a:lnTo>
                    <a:lnTo>
                      <a:pt x="729" y="8"/>
                    </a:lnTo>
                    <a:lnTo>
                      <a:pt x="714" y="10"/>
                    </a:lnTo>
                    <a:lnTo>
                      <a:pt x="700" y="11"/>
                    </a:lnTo>
                    <a:lnTo>
                      <a:pt x="686" y="14"/>
                    </a:lnTo>
                    <a:lnTo>
                      <a:pt x="671" y="16"/>
                    </a:lnTo>
                    <a:lnTo>
                      <a:pt x="660" y="18"/>
                    </a:lnTo>
                    <a:lnTo>
                      <a:pt x="650" y="19"/>
                    </a:lnTo>
                    <a:lnTo>
                      <a:pt x="644" y="20"/>
                    </a:lnTo>
                    <a:lnTo>
                      <a:pt x="638" y="20"/>
                    </a:lnTo>
                    <a:lnTo>
                      <a:pt x="637" y="21"/>
                    </a:lnTo>
                    <a:lnTo>
                      <a:pt x="637" y="21"/>
                    </a:lnTo>
                    <a:close/>
                  </a:path>
                </a:pathLst>
              </a:custGeom>
              <a:solidFill>
                <a:srgbClr val="B39F55"/>
              </a:solidFill>
              <a:ln w="9525">
                <a:noFill/>
                <a:round/>
                <a:headEnd/>
                <a:tailEnd/>
              </a:ln>
            </p:spPr>
            <p:txBody>
              <a:bodyPr/>
              <a:lstStyle/>
              <a:p>
                <a:endParaRPr lang="en-US"/>
              </a:p>
            </p:txBody>
          </p:sp>
          <p:sp>
            <p:nvSpPr>
              <p:cNvPr id="20" name="Freeform 11"/>
              <p:cNvSpPr>
                <a:spLocks/>
              </p:cNvSpPr>
              <p:nvPr/>
            </p:nvSpPr>
            <p:spPr bwMode="auto">
              <a:xfrm>
                <a:off x="192" y="3529"/>
                <a:ext cx="1325" cy="437"/>
              </a:xfrm>
              <a:custGeom>
                <a:avLst/>
                <a:gdLst/>
                <a:ahLst/>
                <a:cxnLst>
                  <a:cxn ang="0">
                    <a:pos x="48" y="10"/>
                  </a:cxn>
                  <a:cxn ang="0">
                    <a:pos x="63" y="57"/>
                  </a:cxn>
                  <a:cxn ang="0">
                    <a:pos x="103" y="124"/>
                  </a:cxn>
                  <a:cxn ang="0">
                    <a:pos x="181" y="201"/>
                  </a:cxn>
                  <a:cxn ang="0">
                    <a:pos x="297" y="271"/>
                  </a:cxn>
                  <a:cxn ang="0">
                    <a:pos x="428" y="326"/>
                  </a:cxn>
                  <a:cxn ang="0">
                    <a:pos x="543" y="363"/>
                  </a:cxn>
                  <a:cxn ang="0">
                    <a:pos x="616" y="387"/>
                  </a:cxn>
                  <a:cxn ang="0">
                    <a:pos x="650" y="414"/>
                  </a:cxn>
                  <a:cxn ang="0">
                    <a:pos x="719" y="465"/>
                  </a:cxn>
                  <a:cxn ang="0">
                    <a:pos x="815" y="520"/>
                  </a:cxn>
                  <a:cxn ang="0">
                    <a:pos x="937" y="557"/>
                  </a:cxn>
                  <a:cxn ang="0">
                    <a:pos x="1096" y="561"/>
                  </a:cxn>
                  <a:cxn ang="0">
                    <a:pos x="1306" y="553"/>
                  </a:cxn>
                  <a:cxn ang="0">
                    <a:pos x="1509" y="543"/>
                  </a:cxn>
                  <a:cxn ang="0">
                    <a:pos x="1652" y="539"/>
                  </a:cxn>
                  <a:cxn ang="0">
                    <a:pos x="1743" y="555"/>
                  </a:cxn>
                  <a:cxn ang="0">
                    <a:pos x="1901" y="595"/>
                  </a:cxn>
                  <a:cxn ang="0">
                    <a:pos x="2066" y="638"/>
                  </a:cxn>
                  <a:cxn ang="0">
                    <a:pos x="2172" y="668"/>
                  </a:cxn>
                  <a:cxn ang="0">
                    <a:pos x="2232" y="672"/>
                  </a:cxn>
                  <a:cxn ang="0">
                    <a:pos x="2380" y="674"/>
                  </a:cxn>
                  <a:cxn ang="0">
                    <a:pos x="2544" y="675"/>
                  </a:cxn>
                  <a:cxn ang="0">
                    <a:pos x="2643" y="675"/>
                  </a:cxn>
                  <a:cxn ang="0">
                    <a:pos x="2633" y="682"/>
                  </a:cxn>
                  <a:cxn ang="0">
                    <a:pos x="2571" y="708"/>
                  </a:cxn>
                  <a:cxn ang="0">
                    <a:pos x="2473" y="747"/>
                  </a:cxn>
                  <a:cxn ang="0">
                    <a:pos x="2351" y="788"/>
                  </a:cxn>
                  <a:cxn ang="0">
                    <a:pos x="2233" y="824"/>
                  </a:cxn>
                  <a:cxn ang="0">
                    <a:pos x="2152" y="851"/>
                  </a:cxn>
                  <a:cxn ang="0">
                    <a:pos x="2083" y="867"/>
                  </a:cxn>
                  <a:cxn ang="0">
                    <a:pos x="2001" y="874"/>
                  </a:cxn>
                  <a:cxn ang="0">
                    <a:pos x="1869" y="867"/>
                  </a:cxn>
                  <a:cxn ang="0">
                    <a:pos x="1678" y="841"/>
                  </a:cxn>
                  <a:cxn ang="0">
                    <a:pos x="1488" y="810"/>
                  </a:cxn>
                  <a:cxn ang="0">
                    <a:pos x="1363" y="791"/>
                  </a:cxn>
                  <a:cxn ang="0">
                    <a:pos x="1318" y="791"/>
                  </a:cxn>
                  <a:cxn ang="0">
                    <a:pos x="1264" y="791"/>
                  </a:cxn>
                  <a:cxn ang="0">
                    <a:pos x="1181" y="790"/>
                  </a:cxn>
                  <a:cxn ang="0">
                    <a:pos x="1055" y="788"/>
                  </a:cxn>
                  <a:cxn ang="0">
                    <a:pos x="895" y="783"/>
                  </a:cxn>
                  <a:cxn ang="0">
                    <a:pos x="763" y="780"/>
                  </a:cxn>
                  <a:cxn ang="0">
                    <a:pos x="652" y="767"/>
                  </a:cxn>
                  <a:cxn ang="0">
                    <a:pos x="568" y="729"/>
                  </a:cxn>
                  <a:cxn ang="0">
                    <a:pos x="497" y="672"/>
                  </a:cxn>
                  <a:cxn ang="0">
                    <a:pos x="422" y="641"/>
                  </a:cxn>
                  <a:cxn ang="0">
                    <a:pos x="339" y="622"/>
                  </a:cxn>
                  <a:cxn ang="0">
                    <a:pos x="243" y="597"/>
                  </a:cxn>
                  <a:cxn ang="0">
                    <a:pos x="144" y="550"/>
                  </a:cxn>
                  <a:cxn ang="0">
                    <a:pos x="69" y="479"/>
                  </a:cxn>
                  <a:cxn ang="0">
                    <a:pos x="21" y="398"/>
                  </a:cxn>
                  <a:cxn ang="0">
                    <a:pos x="0" y="323"/>
                  </a:cxn>
                  <a:cxn ang="0">
                    <a:pos x="0" y="246"/>
                  </a:cxn>
                  <a:cxn ang="0">
                    <a:pos x="14" y="145"/>
                  </a:cxn>
                  <a:cxn ang="0">
                    <a:pos x="33" y="54"/>
                  </a:cxn>
                  <a:cxn ang="0">
                    <a:pos x="45" y="3"/>
                  </a:cxn>
                </a:cxnLst>
                <a:rect l="0" t="0" r="r" b="b"/>
                <a:pathLst>
                  <a:path w="2650" h="874">
                    <a:moveTo>
                      <a:pt x="46" y="0"/>
                    </a:moveTo>
                    <a:lnTo>
                      <a:pt x="46" y="2"/>
                    </a:lnTo>
                    <a:lnTo>
                      <a:pt x="46" y="6"/>
                    </a:lnTo>
                    <a:lnTo>
                      <a:pt x="48" y="10"/>
                    </a:lnTo>
                    <a:lnTo>
                      <a:pt x="51" y="20"/>
                    </a:lnTo>
                    <a:lnTo>
                      <a:pt x="53" y="30"/>
                    </a:lnTo>
                    <a:lnTo>
                      <a:pt x="57" y="44"/>
                    </a:lnTo>
                    <a:lnTo>
                      <a:pt x="63" y="57"/>
                    </a:lnTo>
                    <a:lnTo>
                      <a:pt x="71" y="72"/>
                    </a:lnTo>
                    <a:lnTo>
                      <a:pt x="78" y="88"/>
                    </a:lnTo>
                    <a:lnTo>
                      <a:pt x="90" y="106"/>
                    </a:lnTo>
                    <a:lnTo>
                      <a:pt x="103" y="124"/>
                    </a:lnTo>
                    <a:lnTo>
                      <a:pt x="119" y="143"/>
                    </a:lnTo>
                    <a:lnTo>
                      <a:pt x="136" y="162"/>
                    </a:lnTo>
                    <a:lnTo>
                      <a:pt x="158" y="182"/>
                    </a:lnTo>
                    <a:lnTo>
                      <a:pt x="181" y="201"/>
                    </a:lnTo>
                    <a:lnTo>
                      <a:pt x="208" y="220"/>
                    </a:lnTo>
                    <a:lnTo>
                      <a:pt x="235" y="238"/>
                    </a:lnTo>
                    <a:lnTo>
                      <a:pt x="266" y="256"/>
                    </a:lnTo>
                    <a:lnTo>
                      <a:pt x="297" y="271"/>
                    </a:lnTo>
                    <a:lnTo>
                      <a:pt x="331" y="288"/>
                    </a:lnTo>
                    <a:lnTo>
                      <a:pt x="364" y="300"/>
                    </a:lnTo>
                    <a:lnTo>
                      <a:pt x="396" y="313"/>
                    </a:lnTo>
                    <a:lnTo>
                      <a:pt x="428" y="326"/>
                    </a:lnTo>
                    <a:lnTo>
                      <a:pt x="460" y="338"/>
                    </a:lnTo>
                    <a:lnTo>
                      <a:pt x="490" y="347"/>
                    </a:lnTo>
                    <a:lnTo>
                      <a:pt x="517" y="356"/>
                    </a:lnTo>
                    <a:lnTo>
                      <a:pt x="543" y="363"/>
                    </a:lnTo>
                    <a:lnTo>
                      <a:pt x="567" y="371"/>
                    </a:lnTo>
                    <a:lnTo>
                      <a:pt x="586" y="377"/>
                    </a:lnTo>
                    <a:lnTo>
                      <a:pt x="604" y="383"/>
                    </a:lnTo>
                    <a:lnTo>
                      <a:pt x="616" y="387"/>
                    </a:lnTo>
                    <a:lnTo>
                      <a:pt x="625" y="393"/>
                    </a:lnTo>
                    <a:lnTo>
                      <a:pt x="630" y="396"/>
                    </a:lnTo>
                    <a:lnTo>
                      <a:pt x="639" y="405"/>
                    </a:lnTo>
                    <a:lnTo>
                      <a:pt x="650" y="414"/>
                    </a:lnTo>
                    <a:lnTo>
                      <a:pt x="664" y="426"/>
                    </a:lnTo>
                    <a:lnTo>
                      <a:pt x="680" y="437"/>
                    </a:lnTo>
                    <a:lnTo>
                      <a:pt x="698" y="452"/>
                    </a:lnTo>
                    <a:lnTo>
                      <a:pt x="719" y="465"/>
                    </a:lnTo>
                    <a:lnTo>
                      <a:pt x="741" y="480"/>
                    </a:lnTo>
                    <a:lnTo>
                      <a:pt x="764" y="494"/>
                    </a:lnTo>
                    <a:lnTo>
                      <a:pt x="788" y="508"/>
                    </a:lnTo>
                    <a:lnTo>
                      <a:pt x="815" y="520"/>
                    </a:lnTo>
                    <a:lnTo>
                      <a:pt x="845" y="532"/>
                    </a:lnTo>
                    <a:lnTo>
                      <a:pt x="873" y="542"/>
                    </a:lnTo>
                    <a:lnTo>
                      <a:pt x="905" y="551"/>
                    </a:lnTo>
                    <a:lnTo>
                      <a:pt x="937" y="557"/>
                    </a:lnTo>
                    <a:lnTo>
                      <a:pt x="972" y="561"/>
                    </a:lnTo>
                    <a:lnTo>
                      <a:pt x="1008" y="561"/>
                    </a:lnTo>
                    <a:lnTo>
                      <a:pt x="1050" y="562"/>
                    </a:lnTo>
                    <a:lnTo>
                      <a:pt x="1096" y="561"/>
                    </a:lnTo>
                    <a:lnTo>
                      <a:pt x="1146" y="560"/>
                    </a:lnTo>
                    <a:lnTo>
                      <a:pt x="1197" y="558"/>
                    </a:lnTo>
                    <a:lnTo>
                      <a:pt x="1251" y="555"/>
                    </a:lnTo>
                    <a:lnTo>
                      <a:pt x="1306" y="553"/>
                    </a:lnTo>
                    <a:lnTo>
                      <a:pt x="1360" y="551"/>
                    </a:lnTo>
                    <a:lnTo>
                      <a:pt x="1412" y="548"/>
                    </a:lnTo>
                    <a:lnTo>
                      <a:pt x="1463" y="544"/>
                    </a:lnTo>
                    <a:lnTo>
                      <a:pt x="1509" y="543"/>
                    </a:lnTo>
                    <a:lnTo>
                      <a:pt x="1553" y="541"/>
                    </a:lnTo>
                    <a:lnTo>
                      <a:pt x="1592" y="539"/>
                    </a:lnTo>
                    <a:lnTo>
                      <a:pt x="1625" y="539"/>
                    </a:lnTo>
                    <a:lnTo>
                      <a:pt x="1652" y="539"/>
                    </a:lnTo>
                    <a:lnTo>
                      <a:pt x="1670" y="541"/>
                    </a:lnTo>
                    <a:lnTo>
                      <a:pt x="1688" y="543"/>
                    </a:lnTo>
                    <a:lnTo>
                      <a:pt x="1712" y="548"/>
                    </a:lnTo>
                    <a:lnTo>
                      <a:pt x="1743" y="555"/>
                    </a:lnTo>
                    <a:lnTo>
                      <a:pt x="1780" y="564"/>
                    </a:lnTo>
                    <a:lnTo>
                      <a:pt x="1817" y="573"/>
                    </a:lnTo>
                    <a:lnTo>
                      <a:pt x="1859" y="584"/>
                    </a:lnTo>
                    <a:lnTo>
                      <a:pt x="1901" y="595"/>
                    </a:lnTo>
                    <a:lnTo>
                      <a:pt x="1946" y="607"/>
                    </a:lnTo>
                    <a:lnTo>
                      <a:pt x="1987" y="619"/>
                    </a:lnTo>
                    <a:lnTo>
                      <a:pt x="2029" y="630"/>
                    </a:lnTo>
                    <a:lnTo>
                      <a:pt x="2066" y="638"/>
                    </a:lnTo>
                    <a:lnTo>
                      <a:pt x="2102" y="648"/>
                    </a:lnTo>
                    <a:lnTo>
                      <a:pt x="2131" y="657"/>
                    </a:lnTo>
                    <a:lnTo>
                      <a:pt x="2156" y="663"/>
                    </a:lnTo>
                    <a:lnTo>
                      <a:pt x="2172" y="668"/>
                    </a:lnTo>
                    <a:lnTo>
                      <a:pt x="2181" y="672"/>
                    </a:lnTo>
                    <a:lnTo>
                      <a:pt x="2190" y="672"/>
                    </a:lnTo>
                    <a:lnTo>
                      <a:pt x="2207" y="672"/>
                    </a:lnTo>
                    <a:lnTo>
                      <a:pt x="2232" y="672"/>
                    </a:lnTo>
                    <a:lnTo>
                      <a:pt x="2263" y="673"/>
                    </a:lnTo>
                    <a:lnTo>
                      <a:pt x="2298" y="673"/>
                    </a:lnTo>
                    <a:lnTo>
                      <a:pt x="2339" y="674"/>
                    </a:lnTo>
                    <a:lnTo>
                      <a:pt x="2380" y="674"/>
                    </a:lnTo>
                    <a:lnTo>
                      <a:pt x="2423" y="675"/>
                    </a:lnTo>
                    <a:lnTo>
                      <a:pt x="2465" y="675"/>
                    </a:lnTo>
                    <a:lnTo>
                      <a:pt x="2506" y="675"/>
                    </a:lnTo>
                    <a:lnTo>
                      <a:pt x="2544" y="675"/>
                    </a:lnTo>
                    <a:lnTo>
                      <a:pt x="2579" y="675"/>
                    </a:lnTo>
                    <a:lnTo>
                      <a:pt x="2607" y="675"/>
                    </a:lnTo>
                    <a:lnTo>
                      <a:pt x="2629" y="675"/>
                    </a:lnTo>
                    <a:lnTo>
                      <a:pt x="2643" y="675"/>
                    </a:lnTo>
                    <a:lnTo>
                      <a:pt x="2650" y="676"/>
                    </a:lnTo>
                    <a:lnTo>
                      <a:pt x="2647" y="676"/>
                    </a:lnTo>
                    <a:lnTo>
                      <a:pt x="2641" y="678"/>
                    </a:lnTo>
                    <a:lnTo>
                      <a:pt x="2633" y="682"/>
                    </a:lnTo>
                    <a:lnTo>
                      <a:pt x="2622" y="687"/>
                    </a:lnTo>
                    <a:lnTo>
                      <a:pt x="2607" y="693"/>
                    </a:lnTo>
                    <a:lnTo>
                      <a:pt x="2591" y="700"/>
                    </a:lnTo>
                    <a:lnTo>
                      <a:pt x="2571" y="708"/>
                    </a:lnTo>
                    <a:lnTo>
                      <a:pt x="2550" y="718"/>
                    </a:lnTo>
                    <a:lnTo>
                      <a:pt x="2526" y="727"/>
                    </a:lnTo>
                    <a:lnTo>
                      <a:pt x="2501" y="737"/>
                    </a:lnTo>
                    <a:lnTo>
                      <a:pt x="2473" y="747"/>
                    </a:lnTo>
                    <a:lnTo>
                      <a:pt x="2444" y="758"/>
                    </a:lnTo>
                    <a:lnTo>
                      <a:pt x="2413" y="768"/>
                    </a:lnTo>
                    <a:lnTo>
                      <a:pt x="2383" y="778"/>
                    </a:lnTo>
                    <a:lnTo>
                      <a:pt x="2351" y="788"/>
                    </a:lnTo>
                    <a:lnTo>
                      <a:pt x="2319" y="799"/>
                    </a:lnTo>
                    <a:lnTo>
                      <a:pt x="2287" y="809"/>
                    </a:lnTo>
                    <a:lnTo>
                      <a:pt x="2260" y="818"/>
                    </a:lnTo>
                    <a:lnTo>
                      <a:pt x="2233" y="824"/>
                    </a:lnTo>
                    <a:lnTo>
                      <a:pt x="2211" y="833"/>
                    </a:lnTo>
                    <a:lnTo>
                      <a:pt x="2189" y="839"/>
                    </a:lnTo>
                    <a:lnTo>
                      <a:pt x="2170" y="845"/>
                    </a:lnTo>
                    <a:lnTo>
                      <a:pt x="2152" y="851"/>
                    </a:lnTo>
                    <a:lnTo>
                      <a:pt x="2135" y="856"/>
                    </a:lnTo>
                    <a:lnTo>
                      <a:pt x="2117" y="861"/>
                    </a:lnTo>
                    <a:lnTo>
                      <a:pt x="2102" y="865"/>
                    </a:lnTo>
                    <a:lnTo>
                      <a:pt x="2083" y="867"/>
                    </a:lnTo>
                    <a:lnTo>
                      <a:pt x="2066" y="871"/>
                    </a:lnTo>
                    <a:lnTo>
                      <a:pt x="2045" y="872"/>
                    </a:lnTo>
                    <a:lnTo>
                      <a:pt x="2024" y="874"/>
                    </a:lnTo>
                    <a:lnTo>
                      <a:pt x="2001" y="874"/>
                    </a:lnTo>
                    <a:lnTo>
                      <a:pt x="1977" y="874"/>
                    </a:lnTo>
                    <a:lnTo>
                      <a:pt x="1946" y="874"/>
                    </a:lnTo>
                    <a:lnTo>
                      <a:pt x="1910" y="872"/>
                    </a:lnTo>
                    <a:lnTo>
                      <a:pt x="1869" y="867"/>
                    </a:lnTo>
                    <a:lnTo>
                      <a:pt x="1826" y="862"/>
                    </a:lnTo>
                    <a:lnTo>
                      <a:pt x="1778" y="855"/>
                    </a:lnTo>
                    <a:lnTo>
                      <a:pt x="1729" y="848"/>
                    </a:lnTo>
                    <a:lnTo>
                      <a:pt x="1678" y="841"/>
                    </a:lnTo>
                    <a:lnTo>
                      <a:pt x="1630" y="834"/>
                    </a:lnTo>
                    <a:lnTo>
                      <a:pt x="1579" y="824"/>
                    </a:lnTo>
                    <a:lnTo>
                      <a:pt x="1532" y="818"/>
                    </a:lnTo>
                    <a:lnTo>
                      <a:pt x="1488" y="810"/>
                    </a:lnTo>
                    <a:lnTo>
                      <a:pt x="1450" y="804"/>
                    </a:lnTo>
                    <a:lnTo>
                      <a:pt x="1415" y="799"/>
                    </a:lnTo>
                    <a:lnTo>
                      <a:pt x="1385" y="794"/>
                    </a:lnTo>
                    <a:lnTo>
                      <a:pt x="1363" y="791"/>
                    </a:lnTo>
                    <a:lnTo>
                      <a:pt x="1350" y="791"/>
                    </a:lnTo>
                    <a:lnTo>
                      <a:pt x="1339" y="791"/>
                    </a:lnTo>
                    <a:lnTo>
                      <a:pt x="1329" y="791"/>
                    </a:lnTo>
                    <a:lnTo>
                      <a:pt x="1318" y="791"/>
                    </a:lnTo>
                    <a:lnTo>
                      <a:pt x="1307" y="791"/>
                    </a:lnTo>
                    <a:lnTo>
                      <a:pt x="1293" y="791"/>
                    </a:lnTo>
                    <a:lnTo>
                      <a:pt x="1279" y="791"/>
                    </a:lnTo>
                    <a:lnTo>
                      <a:pt x="1264" y="791"/>
                    </a:lnTo>
                    <a:lnTo>
                      <a:pt x="1247" y="791"/>
                    </a:lnTo>
                    <a:lnTo>
                      <a:pt x="1226" y="790"/>
                    </a:lnTo>
                    <a:lnTo>
                      <a:pt x="1205" y="790"/>
                    </a:lnTo>
                    <a:lnTo>
                      <a:pt x="1181" y="790"/>
                    </a:lnTo>
                    <a:lnTo>
                      <a:pt x="1154" y="790"/>
                    </a:lnTo>
                    <a:lnTo>
                      <a:pt x="1124" y="789"/>
                    </a:lnTo>
                    <a:lnTo>
                      <a:pt x="1091" y="788"/>
                    </a:lnTo>
                    <a:lnTo>
                      <a:pt x="1055" y="788"/>
                    </a:lnTo>
                    <a:lnTo>
                      <a:pt x="1016" y="787"/>
                    </a:lnTo>
                    <a:lnTo>
                      <a:pt x="973" y="783"/>
                    </a:lnTo>
                    <a:lnTo>
                      <a:pt x="934" y="783"/>
                    </a:lnTo>
                    <a:lnTo>
                      <a:pt x="895" y="783"/>
                    </a:lnTo>
                    <a:lnTo>
                      <a:pt x="860" y="783"/>
                    </a:lnTo>
                    <a:lnTo>
                      <a:pt x="826" y="782"/>
                    </a:lnTo>
                    <a:lnTo>
                      <a:pt x="794" y="781"/>
                    </a:lnTo>
                    <a:lnTo>
                      <a:pt x="763" y="780"/>
                    </a:lnTo>
                    <a:lnTo>
                      <a:pt x="733" y="780"/>
                    </a:lnTo>
                    <a:lnTo>
                      <a:pt x="705" y="775"/>
                    </a:lnTo>
                    <a:lnTo>
                      <a:pt x="678" y="773"/>
                    </a:lnTo>
                    <a:lnTo>
                      <a:pt x="652" y="767"/>
                    </a:lnTo>
                    <a:lnTo>
                      <a:pt x="629" y="761"/>
                    </a:lnTo>
                    <a:lnTo>
                      <a:pt x="607" y="752"/>
                    </a:lnTo>
                    <a:lnTo>
                      <a:pt x="587" y="741"/>
                    </a:lnTo>
                    <a:lnTo>
                      <a:pt x="568" y="729"/>
                    </a:lnTo>
                    <a:lnTo>
                      <a:pt x="551" y="715"/>
                    </a:lnTo>
                    <a:lnTo>
                      <a:pt x="533" y="697"/>
                    </a:lnTo>
                    <a:lnTo>
                      <a:pt x="515" y="684"/>
                    </a:lnTo>
                    <a:lnTo>
                      <a:pt x="497" y="672"/>
                    </a:lnTo>
                    <a:lnTo>
                      <a:pt x="480" y="663"/>
                    </a:lnTo>
                    <a:lnTo>
                      <a:pt x="461" y="654"/>
                    </a:lnTo>
                    <a:lnTo>
                      <a:pt x="443" y="647"/>
                    </a:lnTo>
                    <a:lnTo>
                      <a:pt x="422" y="641"/>
                    </a:lnTo>
                    <a:lnTo>
                      <a:pt x="404" y="636"/>
                    </a:lnTo>
                    <a:lnTo>
                      <a:pt x="383" y="631"/>
                    </a:lnTo>
                    <a:lnTo>
                      <a:pt x="361" y="626"/>
                    </a:lnTo>
                    <a:lnTo>
                      <a:pt x="339" y="622"/>
                    </a:lnTo>
                    <a:lnTo>
                      <a:pt x="317" y="617"/>
                    </a:lnTo>
                    <a:lnTo>
                      <a:pt x="293" y="612"/>
                    </a:lnTo>
                    <a:lnTo>
                      <a:pt x="269" y="605"/>
                    </a:lnTo>
                    <a:lnTo>
                      <a:pt x="243" y="597"/>
                    </a:lnTo>
                    <a:lnTo>
                      <a:pt x="218" y="590"/>
                    </a:lnTo>
                    <a:lnTo>
                      <a:pt x="191" y="578"/>
                    </a:lnTo>
                    <a:lnTo>
                      <a:pt x="167" y="565"/>
                    </a:lnTo>
                    <a:lnTo>
                      <a:pt x="144" y="550"/>
                    </a:lnTo>
                    <a:lnTo>
                      <a:pt x="124" y="534"/>
                    </a:lnTo>
                    <a:lnTo>
                      <a:pt x="103" y="517"/>
                    </a:lnTo>
                    <a:lnTo>
                      <a:pt x="85" y="498"/>
                    </a:lnTo>
                    <a:lnTo>
                      <a:pt x="69" y="479"/>
                    </a:lnTo>
                    <a:lnTo>
                      <a:pt x="55" y="460"/>
                    </a:lnTo>
                    <a:lnTo>
                      <a:pt x="42" y="441"/>
                    </a:lnTo>
                    <a:lnTo>
                      <a:pt x="31" y="420"/>
                    </a:lnTo>
                    <a:lnTo>
                      <a:pt x="21" y="398"/>
                    </a:lnTo>
                    <a:lnTo>
                      <a:pt x="12" y="380"/>
                    </a:lnTo>
                    <a:lnTo>
                      <a:pt x="6" y="359"/>
                    </a:lnTo>
                    <a:lnTo>
                      <a:pt x="0" y="341"/>
                    </a:lnTo>
                    <a:lnTo>
                      <a:pt x="0" y="323"/>
                    </a:lnTo>
                    <a:lnTo>
                      <a:pt x="0" y="308"/>
                    </a:lnTo>
                    <a:lnTo>
                      <a:pt x="0" y="289"/>
                    </a:lnTo>
                    <a:lnTo>
                      <a:pt x="0" y="268"/>
                    </a:lnTo>
                    <a:lnTo>
                      <a:pt x="0" y="246"/>
                    </a:lnTo>
                    <a:lnTo>
                      <a:pt x="2" y="223"/>
                    </a:lnTo>
                    <a:lnTo>
                      <a:pt x="6" y="196"/>
                    </a:lnTo>
                    <a:lnTo>
                      <a:pt x="10" y="172"/>
                    </a:lnTo>
                    <a:lnTo>
                      <a:pt x="14" y="145"/>
                    </a:lnTo>
                    <a:lnTo>
                      <a:pt x="20" y="121"/>
                    </a:lnTo>
                    <a:lnTo>
                      <a:pt x="23" y="96"/>
                    </a:lnTo>
                    <a:lnTo>
                      <a:pt x="29" y="73"/>
                    </a:lnTo>
                    <a:lnTo>
                      <a:pt x="33" y="54"/>
                    </a:lnTo>
                    <a:lnTo>
                      <a:pt x="38" y="36"/>
                    </a:lnTo>
                    <a:lnTo>
                      <a:pt x="41" y="21"/>
                    </a:lnTo>
                    <a:lnTo>
                      <a:pt x="44" y="10"/>
                    </a:lnTo>
                    <a:lnTo>
                      <a:pt x="45" y="3"/>
                    </a:lnTo>
                    <a:lnTo>
                      <a:pt x="46" y="0"/>
                    </a:lnTo>
                    <a:lnTo>
                      <a:pt x="46" y="0"/>
                    </a:lnTo>
                    <a:close/>
                  </a:path>
                </a:pathLst>
              </a:custGeom>
              <a:solidFill>
                <a:srgbClr val="9E9E57"/>
              </a:solidFill>
              <a:ln w="9525">
                <a:noFill/>
                <a:round/>
                <a:headEnd/>
                <a:tailEnd/>
              </a:ln>
            </p:spPr>
            <p:txBody>
              <a:bodyPr/>
              <a:lstStyle/>
              <a:p>
                <a:endParaRPr lang="en-US"/>
              </a:p>
            </p:txBody>
          </p:sp>
          <p:sp>
            <p:nvSpPr>
              <p:cNvPr id="21" name="Freeform 12"/>
              <p:cNvSpPr>
                <a:spLocks/>
              </p:cNvSpPr>
              <p:nvPr/>
            </p:nvSpPr>
            <p:spPr bwMode="auto">
              <a:xfrm>
                <a:off x="253" y="2857"/>
                <a:ext cx="946" cy="819"/>
              </a:xfrm>
              <a:custGeom>
                <a:avLst/>
                <a:gdLst/>
                <a:ahLst/>
                <a:cxnLst>
                  <a:cxn ang="0">
                    <a:pos x="303" y="0"/>
                  </a:cxn>
                  <a:cxn ang="0">
                    <a:pos x="739" y="6"/>
                  </a:cxn>
                  <a:cxn ang="0">
                    <a:pos x="840" y="131"/>
                  </a:cxn>
                  <a:cxn ang="0">
                    <a:pos x="749" y="249"/>
                  </a:cxn>
                  <a:cxn ang="0">
                    <a:pos x="218" y="422"/>
                  </a:cxn>
                  <a:cxn ang="0">
                    <a:pos x="174" y="498"/>
                  </a:cxn>
                  <a:cxn ang="0">
                    <a:pos x="279" y="568"/>
                  </a:cxn>
                  <a:cxn ang="0">
                    <a:pos x="671" y="603"/>
                  </a:cxn>
                  <a:cxn ang="0">
                    <a:pos x="1147" y="656"/>
                  </a:cxn>
                  <a:cxn ang="0">
                    <a:pos x="1343" y="763"/>
                  </a:cxn>
                  <a:cxn ang="0">
                    <a:pos x="1282" y="918"/>
                  </a:cxn>
                  <a:cxn ang="0">
                    <a:pos x="257" y="1141"/>
                  </a:cxn>
                  <a:cxn ang="0">
                    <a:pos x="310" y="1186"/>
                  </a:cxn>
                  <a:cxn ang="0">
                    <a:pos x="1248" y="1134"/>
                  </a:cxn>
                  <a:cxn ang="0">
                    <a:pos x="1855" y="1066"/>
                  </a:cxn>
                  <a:cxn ang="0">
                    <a:pos x="1593" y="1203"/>
                  </a:cxn>
                  <a:cxn ang="0">
                    <a:pos x="1503" y="1639"/>
                  </a:cxn>
                  <a:cxn ang="0">
                    <a:pos x="45" y="1170"/>
                  </a:cxn>
                  <a:cxn ang="0">
                    <a:pos x="134" y="1031"/>
                  </a:cxn>
                  <a:cxn ang="0">
                    <a:pos x="419" y="953"/>
                  </a:cxn>
                  <a:cxn ang="0">
                    <a:pos x="1028" y="847"/>
                  </a:cxn>
                  <a:cxn ang="0">
                    <a:pos x="1071" y="785"/>
                  </a:cxn>
                  <a:cxn ang="0">
                    <a:pos x="780" y="708"/>
                  </a:cxn>
                  <a:cxn ang="0">
                    <a:pos x="211" y="658"/>
                  </a:cxn>
                  <a:cxn ang="0">
                    <a:pos x="0" y="531"/>
                  </a:cxn>
                  <a:cxn ang="0">
                    <a:pos x="55" y="394"/>
                  </a:cxn>
                  <a:cxn ang="0">
                    <a:pos x="309" y="300"/>
                  </a:cxn>
                  <a:cxn ang="0">
                    <a:pos x="730" y="185"/>
                  </a:cxn>
                  <a:cxn ang="0">
                    <a:pos x="764" y="107"/>
                  </a:cxn>
                  <a:cxn ang="0">
                    <a:pos x="674" y="47"/>
                  </a:cxn>
                  <a:cxn ang="0">
                    <a:pos x="352" y="37"/>
                  </a:cxn>
                  <a:cxn ang="0">
                    <a:pos x="125" y="33"/>
                  </a:cxn>
                  <a:cxn ang="0">
                    <a:pos x="151" y="0"/>
                  </a:cxn>
                </a:cxnLst>
                <a:rect l="0" t="0" r="r" b="b"/>
                <a:pathLst>
                  <a:path w="1891" h="1639">
                    <a:moveTo>
                      <a:pt x="151" y="0"/>
                    </a:moveTo>
                    <a:lnTo>
                      <a:pt x="303" y="0"/>
                    </a:lnTo>
                    <a:lnTo>
                      <a:pt x="551" y="0"/>
                    </a:lnTo>
                    <a:lnTo>
                      <a:pt x="739" y="6"/>
                    </a:lnTo>
                    <a:lnTo>
                      <a:pt x="831" y="52"/>
                    </a:lnTo>
                    <a:lnTo>
                      <a:pt x="840" y="131"/>
                    </a:lnTo>
                    <a:lnTo>
                      <a:pt x="812" y="187"/>
                    </a:lnTo>
                    <a:lnTo>
                      <a:pt x="749" y="249"/>
                    </a:lnTo>
                    <a:lnTo>
                      <a:pt x="469" y="353"/>
                    </a:lnTo>
                    <a:lnTo>
                      <a:pt x="218" y="422"/>
                    </a:lnTo>
                    <a:lnTo>
                      <a:pt x="174" y="453"/>
                    </a:lnTo>
                    <a:lnTo>
                      <a:pt x="174" y="498"/>
                    </a:lnTo>
                    <a:lnTo>
                      <a:pt x="203" y="541"/>
                    </a:lnTo>
                    <a:lnTo>
                      <a:pt x="279" y="568"/>
                    </a:lnTo>
                    <a:lnTo>
                      <a:pt x="410" y="578"/>
                    </a:lnTo>
                    <a:lnTo>
                      <a:pt x="671" y="603"/>
                    </a:lnTo>
                    <a:lnTo>
                      <a:pt x="967" y="623"/>
                    </a:lnTo>
                    <a:lnTo>
                      <a:pt x="1147" y="656"/>
                    </a:lnTo>
                    <a:lnTo>
                      <a:pt x="1292" y="696"/>
                    </a:lnTo>
                    <a:lnTo>
                      <a:pt x="1343" y="763"/>
                    </a:lnTo>
                    <a:lnTo>
                      <a:pt x="1345" y="853"/>
                    </a:lnTo>
                    <a:lnTo>
                      <a:pt x="1282" y="918"/>
                    </a:lnTo>
                    <a:lnTo>
                      <a:pt x="285" y="1126"/>
                    </a:lnTo>
                    <a:lnTo>
                      <a:pt x="257" y="1141"/>
                    </a:lnTo>
                    <a:lnTo>
                      <a:pt x="261" y="1163"/>
                    </a:lnTo>
                    <a:lnTo>
                      <a:pt x="310" y="1186"/>
                    </a:lnTo>
                    <a:lnTo>
                      <a:pt x="1020" y="1180"/>
                    </a:lnTo>
                    <a:lnTo>
                      <a:pt x="1248" y="1134"/>
                    </a:lnTo>
                    <a:lnTo>
                      <a:pt x="1891" y="1000"/>
                    </a:lnTo>
                    <a:lnTo>
                      <a:pt x="1855" y="1066"/>
                    </a:lnTo>
                    <a:lnTo>
                      <a:pt x="1697" y="1116"/>
                    </a:lnTo>
                    <a:lnTo>
                      <a:pt x="1593" y="1203"/>
                    </a:lnTo>
                    <a:lnTo>
                      <a:pt x="1525" y="1317"/>
                    </a:lnTo>
                    <a:lnTo>
                      <a:pt x="1503" y="1639"/>
                    </a:lnTo>
                    <a:lnTo>
                      <a:pt x="206" y="1330"/>
                    </a:lnTo>
                    <a:lnTo>
                      <a:pt x="45" y="1170"/>
                    </a:lnTo>
                    <a:lnTo>
                      <a:pt x="60" y="1097"/>
                    </a:lnTo>
                    <a:lnTo>
                      <a:pt x="134" y="1031"/>
                    </a:lnTo>
                    <a:lnTo>
                      <a:pt x="191" y="997"/>
                    </a:lnTo>
                    <a:lnTo>
                      <a:pt x="419" y="953"/>
                    </a:lnTo>
                    <a:lnTo>
                      <a:pt x="850" y="878"/>
                    </a:lnTo>
                    <a:lnTo>
                      <a:pt x="1028" y="847"/>
                    </a:lnTo>
                    <a:lnTo>
                      <a:pt x="1075" y="811"/>
                    </a:lnTo>
                    <a:lnTo>
                      <a:pt x="1071" y="785"/>
                    </a:lnTo>
                    <a:lnTo>
                      <a:pt x="989" y="738"/>
                    </a:lnTo>
                    <a:lnTo>
                      <a:pt x="780" y="708"/>
                    </a:lnTo>
                    <a:lnTo>
                      <a:pt x="400" y="670"/>
                    </a:lnTo>
                    <a:lnTo>
                      <a:pt x="211" y="658"/>
                    </a:lnTo>
                    <a:lnTo>
                      <a:pt x="43" y="603"/>
                    </a:lnTo>
                    <a:lnTo>
                      <a:pt x="0" y="531"/>
                    </a:lnTo>
                    <a:lnTo>
                      <a:pt x="6" y="469"/>
                    </a:lnTo>
                    <a:lnTo>
                      <a:pt x="55" y="394"/>
                    </a:lnTo>
                    <a:lnTo>
                      <a:pt x="155" y="333"/>
                    </a:lnTo>
                    <a:lnTo>
                      <a:pt x="309" y="300"/>
                    </a:lnTo>
                    <a:lnTo>
                      <a:pt x="582" y="242"/>
                    </a:lnTo>
                    <a:lnTo>
                      <a:pt x="730" y="185"/>
                    </a:lnTo>
                    <a:lnTo>
                      <a:pt x="768" y="141"/>
                    </a:lnTo>
                    <a:lnTo>
                      <a:pt x="764" y="107"/>
                    </a:lnTo>
                    <a:lnTo>
                      <a:pt x="735" y="68"/>
                    </a:lnTo>
                    <a:lnTo>
                      <a:pt x="674" y="47"/>
                    </a:lnTo>
                    <a:lnTo>
                      <a:pt x="528" y="41"/>
                    </a:lnTo>
                    <a:lnTo>
                      <a:pt x="352" y="37"/>
                    </a:lnTo>
                    <a:lnTo>
                      <a:pt x="196" y="33"/>
                    </a:lnTo>
                    <a:lnTo>
                      <a:pt x="125" y="33"/>
                    </a:lnTo>
                    <a:lnTo>
                      <a:pt x="151" y="0"/>
                    </a:lnTo>
                    <a:lnTo>
                      <a:pt x="151" y="0"/>
                    </a:lnTo>
                    <a:close/>
                  </a:path>
                </a:pathLst>
              </a:custGeom>
              <a:solidFill>
                <a:srgbClr val="9E9E57"/>
              </a:solidFill>
              <a:ln w="9525">
                <a:noFill/>
                <a:round/>
                <a:headEnd/>
                <a:tailEnd/>
              </a:ln>
            </p:spPr>
            <p:txBody>
              <a:bodyPr/>
              <a:lstStyle/>
              <a:p>
                <a:endParaRPr lang="en-US"/>
              </a:p>
            </p:txBody>
          </p:sp>
          <p:sp>
            <p:nvSpPr>
              <p:cNvPr id="22" name="Freeform 13"/>
              <p:cNvSpPr>
                <a:spLocks/>
              </p:cNvSpPr>
              <p:nvPr/>
            </p:nvSpPr>
            <p:spPr bwMode="auto">
              <a:xfrm>
                <a:off x="268" y="3383"/>
                <a:ext cx="1170" cy="387"/>
              </a:xfrm>
              <a:custGeom>
                <a:avLst/>
                <a:gdLst/>
                <a:ahLst/>
                <a:cxnLst>
                  <a:cxn ang="0">
                    <a:pos x="57" y="28"/>
                  </a:cxn>
                  <a:cxn ang="0">
                    <a:pos x="47" y="113"/>
                  </a:cxn>
                  <a:cxn ang="0">
                    <a:pos x="153" y="207"/>
                  </a:cxn>
                  <a:cxn ang="0">
                    <a:pos x="302" y="281"/>
                  </a:cxn>
                  <a:cxn ang="0">
                    <a:pos x="443" y="315"/>
                  </a:cxn>
                  <a:cxn ang="0">
                    <a:pos x="425" y="278"/>
                  </a:cxn>
                  <a:cxn ang="0">
                    <a:pos x="379" y="232"/>
                  </a:cxn>
                  <a:cxn ang="0">
                    <a:pos x="442" y="253"/>
                  </a:cxn>
                  <a:cxn ang="0">
                    <a:pos x="543" y="315"/>
                  </a:cxn>
                  <a:cxn ang="0">
                    <a:pos x="542" y="290"/>
                  </a:cxn>
                  <a:cxn ang="0">
                    <a:pos x="492" y="243"/>
                  </a:cxn>
                  <a:cxn ang="0">
                    <a:pos x="576" y="283"/>
                  </a:cxn>
                  <a:cxn ang="0">
                    <a:pos x="680" y="368"/>
                  </a:cxn>
                  <a:cxn ang="0">
                    <a:pos x="657" y="320"/>
                  </a:cxn>
                  <a:cxn ang="0">
                    <a:pos x="611" y="269"/>
                  </a:cxn>
                  <a:cxn ang="0">
                    <a:pos x="670" y="294"/>
                  </a:cxn>
                  <a:cxn ang="0">
                    <a:pos x="773" y="358"/>
                  </a:cxn>
                  <a:cxn ang="0">
                    <a:pos x="779" y="349"/>
                  </a:cxn>
                  <a:cxn ang="0">
                    <a:pos x="739" y="296"/>
                  </a:cxn>
                  <a:cxn ang="0">
                    <a:pos x="758" y="301"/>
                  </a:cxn>
                  <a:cxn ang="0">
                    <a:pos x="870" y="363"/>
                  </a:cxn>
                  <a:cxn ang="0">
                    <a:pos x="920" y="401"/>
                  </a:cxn>
                  <a:cxn ang="0">
                    <a:pos x="885" y="342"/>
                  </a:cxn>
                  <a:cxn ang="0">
                    <a:pos x="848" y="299"/>
                  </a:cxn>
                  <a:cxn ang="0">
                    <a:pos x="959" y="360"/>
                  </a:cxn>
                  <a:cxn ang="0">
                    <a:pos x="1085" y="446"/>
                  </a:cxn>
                  <a:cxn ang="0">
                    <a:pos x="1025" y="367"/>
                  </a:cxn>
                  <a:cxn ang="0">
                    <a:pos x="967" y="315"/>
                  </a:cxn>
                  <a:cxn ang="0">
                    <a:pos x="1082" y="372"/>
                  </a:cxn>
                  <a:cxn ang="0">
                    <a:pos x="1219" y="463"/>
                  </a:cxn>
                  <a:cxn ang="0">
                    <a:pos x="1360" y="475"/>
                  </a:cxn>
                  <a:cxn ang="0">
                    <a:pos x="1306" y="389"/>
                  </a:cxn>
                  <a:cxn ang="0">
                    <a:pos x="1268" y="350"/>
                  </a:cxn>
                  <a:cxn ang="0">
                    <a:pos x="1372" y="400"/>
                  </a:cxn>
                  <a:cxn ang="0">
                    <a:pos x="1477" y="488"/>
                  </a:cxn>
                  <a:cxn ang="0">
                    <a:pos x="1476" y="319"/>
                  </a:cxn>
                  <a:cxn ang="0">
                    <a:pos x="1685" y="47"/>
                  </a:cxn>
                  <a:cxn ang="0">
                    <a:pos x="1790" y="27"/>
                  </a:cxn>
                  <a:cxn ang="0">
                    <a:pos x="1618" y="118"/>
                  </a:cxn>
                  <a:cxn ang="0">
                    <a:pos x="1581" y="595"/>
                  </a:cxn>
                  <a:cxn ang="0">
                    <a:pos x="1641" y="660"/>
                  </a:cxn>
                  <a:cxn ang="0">
                    <a:pos x="1792" y="731"/>
                  </a:cxn>
                  <a:cxn ang="0">
                    <a:pos x="2040" y="702"/>
                  </a:cxn>
                  <a:cxn ang="0">
                    <a:pos x="2096" y="676"/>
                  </a:cxn>
                  <a:cxn ang="0">
                    <a:pos x="2256" y="530"/>
                  </a:cxn>
                  <a:cxn ang="0">
                    <a:pos x="2298" y="473"/>
                  </a:cxn>
                  <a:cxn ang="0">
                    <a:pos x="2316" y="338"/>
                  </a:cxn>
                  <a:cxn ang="0">
                    <a:pos x="2341" y="412"/>
                  </a:cxn>
                  <a:cxn ang="0">
                    <a:pos x="2314" y="509"/>
                  </a:cxn>
                  <a:cxn ang="0">
                    <a:pos x="2130" y="676"/>
                  </a:cxn>
                  <a:cxn ang="0">
                    <a:pos x="2074" y="710"/>
                  </a:cxn>
                  <a:cxn ang="0">
                    <a:pos x="185" y="302"/>
                  </a:cxn>
                  <a:cxn ang="0">
                    <a:pos x="110" y="266"/>
                  </a:cxn>
                  <a:cxn ang="0">
                    <a:pos x="15" y="170"/>
                  </a:cxn>
                  <a:cxn ang="0">
                    <a:pos x="16" y="58"/>
                  </a:cxn>
                  <a:cxn ang="0">
                    <a:pos x="69" y="3"/>
                  </a:cxn>
                </a:cxnLst>
                <a:rect l="0" t="0" r="r" b="b"/>
                <a:pathLst>
                  <a:path w="2342" h="775">
                    <a:moveTo>
                      <a:pt x="80" y="0"/>
                    </a:moveTo>
                    <a:lnTo>
                      <a:pt x="78" y="0"/>
                    </a:lnTo>
                    <a:lnTo>
                      <a:pt x="76" y="2"/>
                    </a:lnTo>
                    <a:lnTo>
                      <a:pt x="72" y="6"/>
                    </a:lnTo>
                    <a:lnTo>
                      <a:pt x="68" y="14"/>
                    </a:lnTo>
                    <a:lnTo>
                      <a:pt x="62" y="19"/>
                    </a:lnTo>
                    <a:lnTo>
                      <a:pt x="57" y="28"/>
                    </a:lnTo>
                    <a:lnTo>
                      <a:pt x="52" y="37"/>
                    </a:lnTo>
                    <a:lnTo>
                      <a:pt x="49" y="49"/>
                    </a:lnTo>
                    <a:lnTo>
                      <a:pt x="44" y="60"/>
                    </a:lnTo>
                    <a:lnTo>
                      <a:pt x="42" y="72"/>
                    </a:lnTo>
                    <a:lnTo>
                      <a:pt x="41" y="86"/>
                    </a:lnTo>
                    <a:lnTo>
                      <a:pt x="44" y="100"/>
                    </a:lnTo>
                    <a:lnTo>
                      <a:pt x="47" y="113"/>
                    </a:lnTo>
                    <a:lnTo>
                      <a:pt x="54" y="128"/>
                    </a:lnTo>
                    <a:lnTo>
                      <a:pt x="63" y="141"/>
                    </a:lnTo>
                    <a:lnTo>
                      <a:pt x="77" y="154"/>
                    </a:lnTo>
                    <a:lnTo>
                      <a:pt x="92" y="166"/>
                    </a:lnTo>
                    <a:lnTo>
                      <a:pt x="111" y="181"/>
                    </a:lnTo>
                    <a:lnTo>
                      <a:pt x="131" y="193"/>
                    </a:lnTo>
                    <a:lnTo>
                      <a:pt x="153" y="207"/>
                    </a:lnTo>
                    <a:lnTo>
                      <a:pt x="174" y="220"/>
                    </a:lnTo>
                    <a:lnTo>
                      <a:pt x="198" y="233"/>
                    </a:lnTo>
                    <a:lnTo>
                      <a:pt x="220" y="244"/>
                    </a:lnTo>
                    <a:lnTo>
                      <a:pt x="244" y="256"/>
                    </a:lnTo>
                    <a:lnTo>
                      <a:pt x="264" y="265"/>
                    </a:lnTo>
                    <a:lnTo>
                      <a:pt x="283" y="274"/>
                    </a:lnTo>
                    <a:lnTo>
                      <a:pt x="302" y="281"/>
                    </a:lnTo>
                    <a:lnTo>
                      <a:pt x="318" y="290"/>
                    </a:lnTo>
                    <a:lnTo>
                      <a:pt x="331" y="295"/>
                    </a:lnTo>
                    <a:lnTo>
                      <a:pt x="341" y="299"/>
                    </a:lnTo>
                    <a:lnTo>
                      <a:pt x="348" y="301"/>
                    </a:lnTo>
                    <a:lnTo>
                      <a:pt x="351" y="302"/>
                    </a:lnTo>
                    <a:lnTo>
                      <a:pt x="304" y="229"/>
                    </a:lnTo>
                    <a:lnTo>
                      <a:pt x="443" y="315"/>
                    </a:lnTo>
                    <a:lnTo>
                      <a:pt x="442" y="311"/>
                    </a:lnTo>
                    <a:lnTo>
                      <a:pt x="439" y="305"/>
                    </a:lnTo>
                    <a:lnTo>
                      <a:pt x="437" y="300"/>
                    </a:lnTo>
                    <a:lnTo>
                      <a:pt x="435" y="296"/>
                    </a:lnTo>
                    <a:lnTo>
                      <a:pt x="432" y="290"/>
                    </a:lnTo>
                    <a:lnTo>
                      <a:pt x="430" y="285"/>
                    </a:lnTo>
                    <a:lnTo>
                      <a:pt x="425" y="278"/>
                    </a:lnTo>
                    <a:lnTo>
                      <a:pt x="421" y="270"/>
                    </a:lnTo>
                    <a:lnTo>
                      <a:pt x="415" y="264"/>
                    </a:lnTo>
                    <a:lnTo>
                      <a:pt x="409" y="257"/>
                    </a:lnTo>
                    <a:lnTo>
                      <a:pt x="402" y="250"/>
                    </a:lnTo>
                    <a:lnTo>
                      <a:pt x="395" y="244"/>
                    </a:lnTo>
                    <a:lnTo>
                      <a:pt x="386" y="237"/>
                    </a:lnTo>
                    <a:lnTo>
                      <a:pt x="379" y="232"/>
                    </a:lnTo>
                    <a:lnTo>
                      <a:pt x="383" y="232"/>
                    </a:lnTo>
                    <a:lnTo>
                      <a:pt x="387" y="233"/>
                    </a:lnTo>
                    <a:lnTo>
                      <a:pt x="396" y="235"/>
                    </a:lnTo>
                    <a:lnTo>
                      <a:pt x="404" y="238"/>
                    </a:lnTo>
                    <a:lnTo>
                      <a:pt x="415" y="243"/>
                    </a:lnTo>
                    <a:lnTo>
                      <a:pt x="427" y="246"/>
                    </a:lnTo>
                    <a:lnTo>
                      <a:pt x="442" y="253"/>
                    </a:lnTo>
                    <a:lnTo>
                      <a:pt x="454" y="257"/>
                    </a:lnTo>
                    <a:lnTo>
                      <a:pt x="469" y="265"/>
                    </a:lnTo>
                    <a:lnTo>
                      <a:pt x="485" y="273"/>
                    </a:lnTo>
                    <a:lnTo>
                      <a:pt x="499" y="281"/>
                    </a:lnTo>
                    <a:lnTo>
                      <a:pt x="513" y="291"/>
                    </a:lnTo>
                    <a:lnTo>
                      <a:pt x="529" y="302"/>
                    </a:lnTo>
                    <a:lnTo>
                      <a:pt x="543" y="315"/>
                    </a:lnTo>
                    <a:lnTo>
                      <a:pt x="558" y="329"/>
                    </a:lnTo>
                    <a:lnTo>
                      <a:pt x="557" y="326"/>
                    </a:lnTo>
                    <a:lnTo>
                      <a:pt x="554" y="317"/>
                    </a:lnTo>
                    <a:lnTo>
                      <a:pt x="551" y="310"/>
                    </a:lnTo>
                    <a:lnTo>
                      <a:pt x="548" y="304"/>
                    </a:lnTo>
                    <a:lnTo>
                      <a:pt x="545" y="297"/>
                    </a:lnTo>
                    <a:lnTo>
                      <a:pt x="542" y="290"/>
                    </a:lnTo>
                    <a:lnTo>
                      <a:pt x="537" y="281"/>
                    </a:lnTo>
                    <a:lnTo>
                      <a:pt x="532" y="275"/>
                    </a:lnTo>
                    <a:lnTo>
                      <a:pt x="526" y="267"/>
                    </a:lnTo>
                    <a:lnTo>
                      <a:pt x="521" y="260"/>
                    </a:lnTo>
                    <a:lnTo>
                      <a:pt x="513" y="255"/>
                    </a:lnTo>
                    <a:lnTo>
                      <a:pt x="507" y="249"/>
                    </a:lnTo>
                    <a:lnTo>
                      <a:pt x="492" y="243"/>
                    </a:lnTo>
                    <a:lnTo>
                      <a:pt x="501" y="244"/>
                    </a:lnTo>
                    <a:lnTo>
                      <a:pt x="511" y="248"/>
                    </a:lnTo>
                    <a:lnTo>
                      <a:pt x="523" y="254"/>
                    </a:lnTo>
                    <a:lnTo>
                      <a:pt x="533" y="260"/>
                    </a:lnTo>
                    <a:lnTo>
                      <a:pt x="547" y="267"/>
                    </a:lnTo>
                    <a:lnTo>
                      <a:pt x="562" y="276"/>
                    </a:lnTo>
                    <a:lnTo>
                      <a:pt x="576" y="283"/>
                    </a:lnTo>
                    <a:lnTo>
                      <a:pt x="592" y="292"/>
                    </a:lnTo>
                    <a:lnTo>
                      <a:pt x="607" y="302"/>
                    </a:lnTo>
                    <a:lnTo>
                      <a:pt x="624" y="315"/>
                    </a:lnTo>
                    <a:lnTo>
                      <a:pt x="637" y="326"/>
                    </a:lnTo>
                    <a:lnTo>
                      <a:pt x="653" y="339"/>
                    </a:lnTo>
                    <a:lnTo>
                      <a:pt x="667" y="352"/>
                    </a:lnTo>
                    <a:lnTo>
                      <a:pt x="680" y="368"/>
                    </a:lnTo>
                    <a:lnTo>
                      <a:pt x="678" y="363"/>
                    </a:lnTo>
                    <a:lnTo>
                      <a:pt x="675" y="356"/>
                    </a:lnTo>
                    <a:lnTo>
                      <a:pt x="671" y="350"/>
                    </a:lnTo>
                    <a:lnTo>
                      <a:pt x="669" y="343"/>
                    </a:lnTo>
                    <a:lnTo>
                      <a:pt x="665" y="337"/>
                    </a:lnTo>
                    <a:lnTo>
                      <a:pt x="662" y="329"/>
                    </a:lnTo>
                    <a:lnTo>
                      <a:pt x="657" y="320"/>
                    </a:lnTo>
                    <a:lnTo>
                      <a:pt x="652" y="312"/>
                    </a:lnTo>
                    <a:lnTo>
                      <a:pt x="646" y="304"/>
                    </a:lnTo>
                    <a:lnTo>
                      <a:pt x="641" y="296"/>
                    </a:lnTo>
                    <a:lnTo>
                      <a:pt x="633" y="288"/>
                    </a:lnTo>
                    <a:lnTo>
                      <a:pt x="625" y="280"/>
                    </a:lnTo>
                    <a:lnTo>
                      <a:pt x="617" y="275"/>
                    </a:lnTo>
                    <a:lnTo>
                      <a:pt x="611" y="269"/>
                    </a:lnTo>
                    <a:lnTo>
                      <a:pt x="612" y="269"/>
                    </a:lnTo>
                    <a:lnTo>
                      <a:pt x="615" y="271"/>
                    </a:lnTo>
                    <a:lnTo>
                      <a:pt x="623" y="274"/>
                    </a:lnTo>
                    <a:lnTo>
                      <a:pt x="633" y="278"/>
                    </a:lnTo>
                    <a:lnTo>
                      <a:pt x="644" y="281"/>
                    </a:lnTo>
                    <a:lnTo>
                      <a:pt x="657" y="288"/>
                    </a:lnTo>
                    <a:lnTo>
                      <a:pt x="670" y="294"/>
                    </a:lnTo>
                    <a:lnTo>
                      <a:pt x="686" y="302"/>
                    </a:lnTo>
                    <a:lnTo>
                      <a:pt x="701" y="309"/>
                    </a:lnTo>
                    <a:lnTo>
                      <a:pt x="716" y="317"/>
                    </a:lnTo>
                    <a:lnTo>
                      <a:pt x="731" y="326"/>
                    </a:lnTo>
                    <a:lnTo>
                      <a:pt x="747" y="337"/>
                    </a:lnTo>
                    <a:lnTo>
                      <a:pt x="761" y="347"/>
                    </a:lnTo>
                    <a:lnTo>
                      <a:pt x="773" y="358"/>
                    </a:lnTo>
                    <a:lnTo>
                      <a:pt x="784" y="369"/>
                    </a:lnTo>
                    <a:lnTo>
                      <a:pt x="795" y="381"/>
                    </a:lnTo>
                    <a:lnTo>
                      <a:pt x="793" y="377"/>
                    </a:lnTo>
                    <a:lnTo>
                      <a:pt x="790" y="369"/>
                    </a:lnTo>
                    <a:lnTo>
                      <a:pt x="785" y="361"/>
                    </a:lnTo>
                    <a:lnTo>
                      <a:pt x="783" y="356"/>
                    </a:lnTo>
                    <a:lnTo>
                      <a:pt x="779" y="349"/>
                    </a:lnTo>
                    <a:lnTo>
                      <a:pt x="775" y="341"/>
                    </a:lnTo>
                    <a:lnTo>
                      <a:pt x="770" y="332"/>
                    </a:lnTo>
                    <a:lnTo>
                      <a:pt x="764" y="325"/>
                    </a:lnTo>
                    <a:lnTo>
                      <a:pt x="759" y="316"/>
                    </a:lnTo>
                    <a:lnTo>
                      <a:pt x="752" y="309"/>
                    </a:lnTo>
                    <a:lnTo>
                      <a:pt x="746" y="302"/>
                    </a:lnTo>
                    <a:lnTo>
                      <a:pt x="739" y="296"/>
                    </a:lnTo>
                    <a:lnTo>
                      <a:pt x="730" y="290"/>
                    </a:lnTo>
                    <a:lnTo>
                      <a:pt x="723" y="286"/>
                    </a:lnTo>
                    <a:lnTo>
                      <a:pt x="725" y="286"/>
                    </a:lnTo>
                    <a:lnTo>
                      <a:pt x="729" y="288"/>
                    </a:lnTo>
                    <a:lnTo>
                      <a:pt x="737" y="291"/>
                    </a:lnTo>
                    <a:lnTo>
                      <a:pt x="747" y="296"/>
                    </a:lnTo>
                    <a:lnTo>
                      <a:pt x="758" y="301"/>
                    </a:lnTo>
                    <a:lnTo>
                      <a:pt x="772" y="308"/>
                    </a:lnTo>
                    <a:lnTo>
                      <a:pt x="786" y="315"/>
                    </a:lnTo>
                    <a:lnTo>
                      <a:pt x="804" y="325"/>
                    </a:lnTo>
                    <a:lnTo>
                      <a:pt x="819" y="332"/>
                    </a:lnTo>
                    <a:lnTo>
                      <a:pt x="837" y="342"/>
                    </a:lnTo>
                    <a:lnTo>
                      <a:pt x="854" y="352"/>
                    </a:lnTo>
                    <a:lnTo>
                      <a:pt x="870" y="363"/>
                    </a:lnTo>
                    <a:lnTo>
                      <a:pt x="886" y="374"/>
                    </a:lnTo>
                    <a:lnTo>
                      <a:pt x="900" y="386"/>
                    </a:lnTo>
                    <a:lnTo>
                      <a:pt x="914" y="399"/>
                    </a:lnTo>
                    <a:lnTo>
                      <a:pt x="926" y="411"/>
                    </a:lnTo>
                    <a:lnTo>
                      <a:pt x="925" y="409"/>
                    </a:lnTo>
                    <a:lnTo>
                      <a:pt x="922" y="406"/>
                    </a:lnTo>
                    <a:lnTo>
                      <a:pt x="920" y="401"/>
                    </a:lnTo>
                    <a:lnTo>
                      <a:pt x="918" y="396"/>
                    </a:lnTo>
                    <a:lnTo>
                      <a:pt x="912" y="388"/>
                    </a:lnTo>
                    <a:lnTo>
                      <a:pt x="909" y="380"/>
                    </a:lnTo>
                    <a:lnTo>
                      <a:pt x="903" y="371"/>
                    </a:lnTo>
                    <a:lnTo>
                      <a:pt x="898" y="362"/>
                    </a:lnTo>
                    <a:lnTo>
                      <a:pt x="890" y="352"/>
                    </a:lnTo>
                    <a:lnTo>
                      <a:pt x="885" y="342"/>
                    </a:lnTo>
                    <a:lnTo>
                      <a:pt x="877" y="333"/>
                    </a:lnTo>
                    <a:lnTo>
                      <a:pt x="872" y="326"/>
                    </a:lnTo>
                    <a:lnTo>
                      <a:pt x="865" y="316"/>
                    </a:lnTo>
                    <a:lnTo>
                      <a:pt x="858" y="309"/>
                    </a:lnTo>
                    <a:lnTo>
                      <a:pt x="853" y="302"/>
                    </a:lnTo>
                    <a:lnTo>
                      <a:pt x="846" y="299"/>
                    </a:lnTo>
                    <a:lnTo>
                      <a:pt x="848" y="299"/>
                    </a:lnTo>
                    <a:lnTo>
                      <a:pt x="855" y="302"/>
                    </a:lnTo>
                    <a:lnTo>
                      <a:pt x="865" y="308"/>
                    </a:lnTo>
                    <a:lnTo>
                      <a:pt x="880" y="316"/>
                    </a:lnTo>
                    <a:lnTo>
                      <a:pt x="897" y="325"/>
                    </a:lnTo>
                    <a:lnTo>
                      <a:pt x="917" y="336"/>
                    </a:lnTo>
                    <a:lnTo>
                      <a:pt x="937" y="347"/>
                    </a:lnTo>
                    <a:lnTo>
                      <a:pt x="959" y="360"/>
                    </a:lnTo>
                    <a:lnTo>
                      <a:pt x="980" y="372"/>
                    </a:lnTo>
                    <a:lnTo>
                      <a:pt x="1002" y="384"/>
                    </a:lnTo>
                    <a:lnTo>
                      <a:pt x="1022" y="396"/>
                    </a:lnTo>
                    <a:lnTo>
                      <a:pt x="1042" y="411"/>
                    </a:lnTo>
                    <a:lnTo>
                      <a:pt x="1058" y="423"/>
                    </a:lnTo>
                    <a:lnTo>
                      <a:pt x="1074" y="435"/>
                    </a:lnTo>
                    <a:lnTo>
                      <a:pt x="1085" y="446"/>
                    </a:lnTo>
                    <a:lnTo>
                      <a:pt x="1079" y="436"/>
                    </a:lnTo>
                    <a:lnTo>
                      <a:pt x="1072" y="426"/>
                    </a:lnTo>
                    <a:lnTo>
                      <a:pt x="1064" y="416"/>
                    </a:lnTo>
                    <a:lnTo>
                      <a:pt x="1055" y="404"/>
                    </a:lnTo>
                    <a:lnTo>
                      <a:pt x="1047" y="393"/>
                    </a:lnTo>
                    <a:lnTo>
                      <a:pt x="1035" y="380"/>
                    </a:lnTo>
                    <a:lnTo>
                      <a:pt x="1025" y="367"/>
                    </a:lnTo>
                    <a:lnTo>
                      <a:pt x="1014" y="354"/>
                    </a:lnTo>
                    <a:lnTo>
                      <a:pt x="1004" y="344"/>
                    </a:lnTo>
                    <a:lnTo>
                      <a:pt x="993" y="333"/>
                    </a:lnTo>
                    <a:lnTo>
                      <a:pt x="983" y="326"/>
                    </a:lnTo>
                    <a:lnTo>
                      <a:pt x="973" y="318"/>
                    </a:lnTo>
                    <a:lnTo>
                      <a:pt x="964" y="315"/>
                    </a:lnTo>
                    <a:lnTo>
                      <a:pt x="967" y="315"/>
                    </a:lnTo>
                    <a:lnTo>
                      <a:pt x="973" y="318"/>
                    </a:lnTo>
                    <a:lnTo>
                      <a:pt x="984" y="323"/>
                    </a:lnTo>
                    <a:lnTo>
                      <a:pt x="1000" y="330"/>
                    </a:lnTo>
                    <a:lnTo>
                      <a:pt x="1015" y="338"/>
                    </a:lnTo>
                    <a:lnTo>
                      <a:pt x="1035" y="349"/>
                    </a:lnTo>
                    <a:lnTo>
                      <a:pt x="1057" y="360"/>
                    </a:lnTo>
                    <a:lnTo>
                      <a:pt x="1082" y="372"/>
                    </a:lnTo>
                    <a:lnTo>
                      <a:pt x="1104" y="384"/>
                    </a:lnTo>
                    <a:lnTo>
                      <a:pt x="1127" y="398"/>
                    </a:lnTo>
                    <a:lnTo>
                      <a:pt x="1148" y="411"/>
                    </a:lnTo>
                    <a:lnTo>
                      <a:pt x="1170" y="425"/>
                    </a:lnTo>
                    <a:lnTo>
                      <a:pt x="1188" y="438"/>
                    </a:lnTo>
                    <a:lnTo>
                      <a:pt x="1205" y="452"/>
                    </a:lnTo>
                    <a:lnTo>
                      <a:pt x="1219" y="463"/>
                    </a:lnTo>
                    <a:lnTo>
                      <a:pt x="1230" y="475"/>
                    </a:lnTo>
                    <a:lnTo>
                      <a:pt x="1141" y="350"/>
                    </a:lnTo>
                    <a:lnTo>
                      <a:pt x="1371" y="496"/>
                    </a:lnTo>
                    <a:lnTo>
                      <a:pt x="1370" y="494"/>
                    </a:lnTo>
                    <a:lnTo>
                      <a:pt x="1368" y="489"/>
                    </a:lnTo>
                    <a:lnTo>
                      <a:pt x="1365" y="483"/>
                    </a:lnTo>
                    <a:lnTo>
                      <a:pt x="1360" y="475"/>
                    </a:lnTo>
                    <a:lnTo>
                      <a:pt x="1355" y="464"/>
                    </a:lnTo>
                    <a:lnTo>
                      <a:pt x="1348" y="453"/>
                    </a:lnTo>
                    <a:lnTo>
                      <a:pt x="1340" y="441"/>
                    </a:lnTo>
                    <a:lnTo>
                      <a:pt x="1333" y="428"/>
                    </a:lnTo>
                    <a:lnTo>
                      <a:pt x="1324" y="414"/>
                    </a:lnTo>
                    <a:lnTo>
                      <a:pt x="1315" y="402"/>
                    </a:lnTo>
                    <a:lnTo>
                      <a:pt x="1306" y="389"/>
                    </a:lnTo>
                    <a:lnTo>
                      <a:pt x="1298" y="378"/>
                    </a:lnTo>
                    <a:lnTo>
                      <a:pt x="1287" y="367"/>
                    </a:lnTo>
                    <a:lnTo>
                      <a:pt x="1278" y="358"/>
                    </a:lnTo>
                    <a:lnTo>
                      <a:pt x="1270" y="350"/>
                    </a:lnTo>
                    <a:lnTo>
                      <a:pt x="1262" y="347"/>
                    </a:lnTo>
                    <a:lnTo>
                      <a:pt x="1263" y="347"/>
                    </a:lnTo>
                    <a:lnTo>
                      <a:pt x="1268" y="350"/>
                    </a:lnTo>
                    <a:lnTo>
                      <a:pt x="1277" y="352"/>
                    </a:lnTo>
                    <a:lnTo>
                      <a:pt x="1289" y="359"/>
                    </a:lnTo>
                    <a:lnTo>
                      <a:pt x="1303" y="364"/>
                    </a:lnTo>
                    <a:lnTo>
                      <a:pt x="1319" y="372"/>
                    </a:lnTo>
                    <a:lnTo>
                      <a:pt x="1336" y="381"/>
                    </a:lnTo>
                    <a:lnTo>
                      <a:pt x="1355" y="391"/>
                    </a:lnTo>
                    <a:lnTo>
                      <a:pt x="1372" y="400"/>
                    </a:lnTo>
                    <a:lnTo>
                      <a:pt x="1390" y="412"/>
                    </a:lnTo>
                    <a:lnTo>
                      <a:pt x="1409" y="424"/>
                    </a:lnTo>
                    <a:lnTo>
                      <a:pt x="1427" y="436"/>
                    </a:lnTo>
                    <a:lnTo>
                      <a:pt x="1442" y="448"/>
                    </a:lnTo>
                    <a:lnTo>
                      <a:pt x="1456" y="462"/>
                    </a:lnTo>
                    <a:lnTo>
                      <a:pt x="1469" y="474"/>
                    </a:lnTo>
                    <a:lnTo>
                      <a:pt x="1477" y="488"/>
                    </a:lnTo>
                    <a:lnTo>
                      <a:pt x="1475" y="483"/>
                    </a:lnTo>
                    <a:lnTo>
                      <a:pt x="1473" y="469"/>
                    </a:lnTo>
                    <a:lnTo>
                      <a:pt x="1471" y="449"/>
                    </a:lnTo>
                    <a:lnTo>
                      <a:pt x="1470" y="424"/>
                    </a:lnTo>
                    <a:lnTo>
                      <a:pt x="1469" y="393"/>
                    </a:lnTo>
                    <a:lnTo>
                      <a:pt x="1470" y="358"/>
                    </a:lnTo>
                    <a:lnTo>
                      <a:pt x="1476" y="319"/>
                    </a:lnTo>
                    <a:lnTo>
                      <a:pt x="1486" y="280"/>
                    </a:lnTo>
                    <a:lnTo>
                      <a:pt x="1501" y="237"/>
                    </a:lnTo>
                    <a:lnTo>
                      <a:pt x="1522" y="196"/>
                    </a:lnTo>
                    <a:lnTo>
                      <a:pt x="1549" y="154"/>
                    </a:lnTo>
                    <a:lnTo>
                      <a:pt x="1586" y="117"/>
                    </a:lnTo>
                    <a:lnTo>
                      <a:pt x="1630" y="80"/>
                    </a:lnTo>
                    <a:lnTo>
                      <a:pt x="1685" y="47"/>
                    </a:lnTo>
                    <a:lnTo>
                      <a:pt x="1750" y="21"/>
                    </a:lnTo>
                    <a:lnTo>
                      <a:pt x="1829" y="0"/>
                    </a:lnTo>
                    <a:lnTo>
                      <a:pt x="1831" y="17"/>
                    </a:lnTo>
                    <a:lnTo>
                      <a:pt x="1828" y="17"/>
                    </a:lnTo>
                    <a:lnTo>
                      <a:pt x="1819" y="19"/>
                    </a:lnTo>
                    <a:lnTo>
                      <a:pt x="1806" y="22"/>
                    </a:lnTo>
                    <a:lnTo>
                      <a:pt x="1790" y="27"/>
                    </a:lnTo>
                    <a:lnTo>
                      <a:pt x="1769" y="33"/>
                    </a:lnTo>
                    <a:lnTo>
                      <a:pt x="1747" y="42"/>
                    </a:lnTo>
                    <a:lnTo>
                      <a:pt x="1722" y="51"/>
                    </a:lnTo>
                    <a:lnTo>
                      <a:pt x="1697" y="66"/>
                    </a:lnTo>
                    <a:lnTo>
                      <a:pt x="1670" y="80"/>
                    </a:lnTo>
                    <a:lnTo>
                      <a:pt x="1643" y="98"/>
                    </a:lnTo>
                    <a:lnTo>
                      <a:pt x="1618" y="118"/>
                    </a:lnTo>
                    <a:lnTo>
                      <a:pt x="1593" y="142"/>
                    </a:lnTo>
                    <a:lnTo>
                      <a:pt x="1570" y="169"/>
                    </a:lnTo>
                    <a:lnTo>
                      <a:pt x="1550" y="199"/>
                    </a:lnTo>
                    <a:lnTo>
                      <a:pt x="1534" y="232"/>
                    </a:lnTo>
                    <a:lnTo>
                      <a:pt x="1523" y="269"/>
                    </a:lnTo>
                    <a:lnTo>
                      <a:pt x="1581" y="594"/>
                    </a:lnTo>
                    <a:lnTo>
                      <a:pt x="1581" y="595"/>
                    </a:lnTo>
                    <a:lnTo>
                      <a:pt x="1584" y="600"/>
                    </a:lnTo>
                    <a:lnTo>
                      <a:pt x="1588" y="604"/>
                    </a:lnTo>
                    <a:lnTo>
                      <a:pt x="1596" y="614"/>
                    </a:lnTo>
                    <a:lnTo>
                      <a:pt x="1603" y="623"/>
                    </a:lnTo>
                    <a:lnTo>
                      <a:pt x="1613" y="634"/>
                    </a:lnTo>
                    <a:lnTo>
                      <a:pt x="1626" y="646"/>
                    </a:lnTo>
                    <a:lnTo>
                      <a:pt x="1641" y="660"/>
                    </a:lnTo>
                    <a:lnTo>
                      <a:pt x="1655" y="672"/>
                    </a:lnTo>
                    <a:lnTo>
                      <a:pt x="1674" y="684"/>
                    </a:lnTo>
                    <a:lnTo>
                      <a:pt x="1694" y="695"/>
                    </a:lnTo>
                    <a:lnTo>
                      <a:pt x="1716" y="707"/>
                    </a:lnTo>
                    <a:lnTo>
                      <a:pt x="1739" y="716"/>
                    </a:lnTo>
                    <a:lnTo>
                      <a:pt x="1766" y="725"/>
                    </a:lnTo>
                    <a:lnTo>
                      <a:pt x="1792" y="731"/>
                    </a:lnTo>
                    <a:lnTo>
                      <a:pt x="1823" y="736"/>
                    </a:lnTo>
                    <a:lnTo>
                      <a:pt x="2022" y="709"/>
                    </a:lnTo>
                    <a:lnTo>
                      <a:pt x="2022" y="708"/>
                    </a:lnTo>
                    <a:lnTo>
                      <a:pt x="2026" y="708"/>
                    </a:lnTo>
                    <a:lnTo>
                      <a:pt x="2029" y="706"/>
                    </a:lnTo>
                    <a:lnTo>
                      <a:pt x="2035" y="705"/>
                    </a:lnTo>
                    <a:lnTo>
                      <a:pt x="2040" y="702"/>
                    </a:lnTo>
                    <a:lnTo>
                      <a:pt x="2048" y="698"/>
                    </a:lnTo>
                    <a:lnTo>
                      <a:pt x="2054" y="696"/>
                    </a:lnTo>
                    <a:lnTo>
                      <a:pt x="2064" y="694"/>
                    </a:lnTo>
                    <a:lnTo>
                      <a:pt x="2072" y="688"/>
                    </a:lnTo>
                    <a:lnTo>
                      <a:pt x="2080" y="685"/>
                    </a:lnTo>
                    <a:lnTo>
                      <a:pt x="2088" y="681"/>
                    </a:lnTo>
                    <a:lnTo>
                      <a:pt x="2096" y="676"/>
                    </a:lnTo>
                    <a:lnTo>
                      <a:pt x="2102" y="672"/>
                    </a:lnTo>
                    <a:lnTo>
                      <a:pt x="2110" y="667"/>
                    </a:lnTo>
                    <a:lnTo>
                      <a:pt x="2114" y="662"/>
                    </a:lnTo>
                    <a:lnTo>
                      <a:pt x="2120" y="658"/>
                    </a:lnTo>
                    <a:lnTo>
                      <a:pt x="2252" y="534"/>
                    </a:lnTo>
                    <a:lnTo>
                      <a:pt x="2252" y="532"/>
                    </a:lnTo>
                    <a:lnTo>
                      <a:pt x="2256" y="530"/>
                    </a:lnTo>
                    <a:lnTo>
                      <a:pt x="2258" y="526"/>
                    </a:lnTo>
                    <a:lnTo>
                      <a:pt x="2265" y="521"/>
                    </a:lnTo>
                    <a:lnTo>
                      <a:pt x="2270" y="514"/>
                    </a:lnTo>
                    <a:lnTo>
                      <a:pt x="2278" y="506"/>
                    </a:lnTo>
                    <a:lnTo>
                      <a:pt x="2283" y="496"/>
                    </a:lnTo>
                    <a:lnTo>
                      <a:pt x="2292" y="486"/>
                    </a:lnTo>
                    <a:lnTo>
                      <a:pt x="2298" y="473"/>
                    </a:lnTo>
                    <a:lnTo>
                      <a:pt x="2304" y="457"/>
                    </a:lnTo>
                    <a:lnTo>
                      <a:pt x="2310" y="442"/>
                    </a:lnTo>
                    <a:lnTo>
                      <a:pt x="2315" y="424"/>
                    </a:lnTo>
                    <a:lnTo>
                      <a:pt x="2316" y="404"/>
                    </a:lnTo>
                    <a:lnTo>
                      <a:pt x="2319" y="383"/>
                    </a:lnTo>
                    <a:lnTo>
                      <a:pt x="2319" y="361"/>
                    </a:lnTo>
                    <a:lnTo>
                      <a:pt x="2316" y="338"/>
                    </a:lnTo>
                    <a:lnTo>
                      <a:pt x="2342" y="368"/>
                    </a:lnTo>
                    <a:lnTo>
                      <a:pt x="2342" y="369"/>
                    </a:lnTo>
                    <a:lnTo>
                      <a:pt x="2342" y="372"/>
                    </a:lnTo>
                    <a:lnTo>
                      <a:pt x="2342" y="379"/>
                    </a:lnTo>
                    <a:lnTo>
                      <a:pt x="2342" y="389"/>
                    </a:lnTo>
                    <a:lnTo>
                      <a:pt x="2341" y="400"/>
                    </a:lnTo>
                    <a:lnTo>
                      <a:pt x="2341" y="412"/>
                    </a:lnTo>
                    <a:lnTo>
                      <a:pt x="2339" y="425"/>
                    </a:lnTo>
                    <a:lnTo>
                      <a:pt x="2339" y="441"/>
                    </a:lnTo>
                    <a:lnTo>
                      <a:pt x="2334" y="454"/>
                    </a:lnTo>
                    <a:lnTo>
                      <a:pt x="2331" y="468"/>
                    </a:lnTo>
                    <a:lnTo>
                      <a:pt x="2326" y="483"/>
                    </a:lnTo>
                    <a:lnTo>
                      <a:pt x="2321" y="497"/>
                    </a:lnTo>
                    <a:lnTo>
                      <a:pt x="2314" y="509"/>
                    </a:lnTo>
                    <a:lnTo>
                      <a:pt x="2305" y="521"/>
                    </a:lnTo>
                    <a:lnTo>
                      <a:pt x="2295" y="530"/>
                    </a:lnTo>
                    <a:lnTo>
                      <a:pt x="2286" y="539"/>
                    </a:lnTo>
                    <a:lnTo>
                      <a:pt x="2137" y="663"/>
                    </a:lnTo>
                    <a:lnTo>
                      <a:pt x="2136" y="664"/>
                    </a:lnTo>
                    <a:lnTo>
                      <a:pt x="2134" y="669"/>
                    </a:lnTo>
                    <a:lnTo>
                      <a:pt x="2130" y="676"/>
                    </a:lnTo>
                    <a:lnTo>
                      <a:pt x="2122" y="685"/>
                    </a:lnTo>
                    <a:lnTo>
                      <a:pt x="2116" y="689"/>
                    </a:lnTo>
                    <a:lnTo>
                      <a:pt x="2110" y="694"/>
                    </a:lnTo>
                    <a:lnTo>
                      <a:pt x="2103" y="697"/>
                    </a:lnTo>
                    <a:lnTo>
                      <a:pt x="2095" y="703"/>
                    </a:lnTo>
                    <a:lnTo>
                      <a:pt x="2085" y="707"/>
                    </a:lnTo>
                    <a:lnTo>
                      <a:pt x="2074" y="710"/>
                    </a:lnTo>
                    <a:lnTo>
                      <a:pt x="2061" y="714"/>
                    </a:lnTo>
                    <a:lnTo>
                      <a:pt x="2048" y="718"/>
                    </a:lnTo>
                    <a:lnTo>
                      <a:pt x="1944" y="731"/>
                    </a:lnTo>
                    <a:lnTo>
                      <a:pt x="1894" y="754"/>
                    </a:lnTo>
                    <a:lnTo>
                      <a:pt x="1875" y="775"/>
                    </a:lnTo>
                    <a:lnTo>
                      <a:pt x="187" y="302"/>
                    </a:lnTo>
                    <a:lnTo>
                      <a:pt x="185" y="302"/>
                    </a:lnTo>
                    <a:lnTo>
                      <a:pt x="180" y="300"/>
                    </a:lnTo>
                    <a:lnTo>
                      <a:pt x="172" y="297"/>
                    </a:lnTo>
                    <a:lnTo>
                      <a:pt x="163" y="292"/>
                    </a:lnTo>
                    <a:lnTo>
                      <a:pt x="151" y="287"/>
                    </a:lnTo>
                    <a:lnTo>
                      <a:pt x="138" y="280"/>
                    </a:lnTo>
                    <a:lnTo>
                      <a:pt x="123" y="274"/>
                    </a:lnTo>
                    <a:lnTo>
                      <a:pt x="110" y="266"/>
                    </a:lnTo>
                    <a:lnTo>
                      <a:pt x="93" y="256"/>
                    </a:lnTo>
                    <a:lnTo>
                      <a:pt x="78" y="245"/>
                    </a:lnTo>
                    <a:lnTo>
                      <a:pt x="63" y="232"/>
                    </a:lnTo>
                    <a:lnTo>
                      <a:pt x="50" y="220"/>
                    </a:lnTo>
                    <a:lnTo>
                      <a:pt x="36" y="203"/>
                    </a:lnTo>
                    <a:lnTo>
                      <a:pt x="25" y="187"/>
                    </a:lnTo>
                    <a:lnTo>
                      <a:pt x="15" y="170"/>
                    </a:lnTo>
                    <a:lnTo>
                      <a:pt x="8" y="152"/>
                    </a:lnTo>
                    <a:lnTo>
                      <a:pt x="3" y="133"/>
                    </a:lnTo>
                    <a:lnTo>
                      <a:pt x="0" y="116"/>
                    </a:lnTo>
                    <a:lnTo>
                      <a:pt x="0" y="99"/>
                    </a:lnTo>
                    <a:lnTo>
                      <a:pt x="5" y="85"/>
                    </a:lnTo>
                    <a:lnTo>
                      <a:pt x="9" y="70"/>
                    </a:lnTo>
                    <a:lnTo>
                      <a:pt x="16" y="58"/>
                    </a:lnTo>
                    <a:lnTo>
                      <a:pt x="23" y="46"/>
                    </a:lnTo>
                    <a:lnTo>
                      <a:pt x="31" y="36"/>
                    </a:lnTo>
                    <a:lnTo>
                      <a:pt x="40" y="26"/>
                    </a:lnTo>
                    <a:lnTo>
                      <a:pt x="48" y="19"/>
                    </a:lnTo>
                    <a:lnTo>
                      <a:pt x="56" y="13"/>
                    </a:lnTo>
                    <a:lnTo>
                      <a:pt x="65" y="8"/>
                    </a:lnTo>
                    <a:lnTo>
                      <a:pt x="69" y="3"/>
                    </a:lnTo>
                    <a:lnTo>
                      <a:pt x="76" y="2"/>
                    </a:lnTo>
                    <a:lnTo>
                      <a:pt x="78" y="0"/>
                    </a:lnTo>
                    <a:lnTo>
                      <a:pt x="80" y="0"/>
                    </a:lnTo>
                    <a:lnTo>
                      <a:pt x="80" y="0"/>
                    </a:lnTo>
                    <a:close/>
                  </a:path>
                </a:pathLst>
              </a:custGeom>
              <a:solidFill>
                <a:srgbClr val="5C5C00"/>
              </a:solidFill>
              <a:ln w="9525">
                <a:noFill/>
                <a:round/>
                <a:headEnd/>
                <a:tailEnd/>
              </a:ln>
            </p:spPr>
            <p:txBody>
              <a:bodyPr/>
              <a:lstStyle/>
              <a:p>
                <a:endParaRPr lang="en-US"/>
              </a:p>
            </p:txBody>
          </p:sp>
          <p:sp>
            <p:nvSpPr>
              <p:cNvPr id="23" name="Freeform 14"/>
              <p:cNvSpPr>
                <a:spLocks/>
              </p:cNvSpPr>
              <p:nvPr/>
            </p:nvSpPr>
            <p:spPr bwMode="auto">
              <a:xfrm>
                <a:off x="1374" y="3326"/>
                <a:ext cx="75" cy="39"/>
              </a:xfrm>
              <a:custGeom>
                <a:avLst/>
                <a:gdLst/>
                <a:ahLst/>
                <a:cxnLst>
                  <a:cxn ang="0">
                    <a:pos x="0" y="16"/>
                  </a:cxn>
                  <a:cxn ang="0">
                    <a:pos x="3" y="16"/>
                  </a:cxn>
                  <a:cxn ang="0">
                    <a:pos x="8" y="16"/>
                  </a:cxn>
                  <a:cxn ang="0">
                    <a:pos x="15" y="16"/>
                  </a:cxn>
                  <a:cxn ang="0">
                    <a:pos x="23" y="16"/>
                  </a:cxn>
                  <a:cxn ang="0">
                    <a:pos x="33" y="17"/>
                  </a:cxn>
                  <a:cxn ang="0">
                    <a:pos x="42" y="19"/>
                  </a:cxn>
                  <a:cxn ang="0">
                    <a:pos x="54" y="22"/>
                  </a:cxn>
                  <a:cxn ang="0">
                    <a:pos x="65" y="23"/>
                  </a:cxn>
                  <a:cxn ang="0">
                    <a:pos x="76" y="27"/>
                  </a:cxn>
                  <a:cxn ang="0">
                    <a:pos x="87" y="33"/>
                  </a:cxn>
                  <a:cxn ang="0">
                    <a:pos x="99" y="38"/>
                  </a:cxn>
                  <a:cxn ang="0">
                    <a:pos x="109" y="45"/>
                  </a:cxn>
                  <a:cxn ang="0">
                    <a:pos x="119" y="55"/>
                  </a:cxn>
                  <a:cxn ang="0">
                    <a:pos x="128" y="64"/>
                  </a:cxn>
                  <a:cxn ang="0">
                    <a:pos x="137" y="77"/>
                  </a:cxn>
                  <a:cxn ang="0">
                    <a:pos x="150" y="57"/>
                  </a:cxn>
                  <a:cxn ang="0">
                    <a:pos x="148" y="53"/>
                  </a:cxn>
                  <a:cxn ang="0">
                    <a:pos x="140" y="45"/>
                  </a:cxn>
                  <a:cxn ang="0">
                    <a:pos x="134" y="40"/>
                  </a:cxn>
                  <a:cxn ang="0">
                    <a:pos x="128" y="34"/>
                  </a:cxn>
                  <a:cxn ang="0">
                    <a:pos x="121" y="30"/>
                  </a:cxn>
                  <a:cxn ang="0">
                    <a:pos x="113" y="24"/>
                  </a:cxn>
                  <a:cxn ang="0">
                    <a:pos x="102" y="19"/>
                  </a:cxn>
                  <a:cxn ang="0">
                    <a:pos x="91" y="13"/>
                  </a:cxn>
                  <a:cxn ang="0">
                    <a:pos x="79" y="9"/>
                  </a:cxn>
                  <a:cxn ang="0">
                    <a:pos x="66" y="4"/>
                  </a:cxn>
                  <a:cxn ang="0">
                    <a:pos x="50" y="1"/>
                  </a:cxn>
                  <a:cxn ang="0">
                    <a:pos x="35" y="0"/>
                  </a:cxn>
                  <a:cxn ang="0">
                    <a:pos x="18" y="0"/>
                  </a:cxn>
                  <a:cxn ang="0">
                    <a:pos x="1" y="2"/>
                  </a:cxn>
                  <a:cxn ang="0">
                    <a:pos x="0" y="16"/>
                  </a:cxn>
                  <a:cxn ang="0">
                    <a:pos x="0" y="16"/>
                  </a:cxn>
                </a:cxnLst>
                <a:rect l="0" t="0" r="r" b="b"/>
                <a:pathLst>
                  <a:path w="150" h="77">
                    <a:moveTo>
                      <a:pt x="0" y="16"/>
                    </a:moveTo>
                    <a:lnTo>
                      <a:pt x="3" y="16"/>
                    </a:lnTo>
                    <a:lnTo>
                      <a:pt x="8" y="16"/>
                    </a:lnTo>
                    <a:lnTo>
                      <a:pt x="15" y="16"/>
                    </a:lnTo>
                    <a:lnTo>
                      <a:pt x="23" y="16"/>
                    </a:lnTo>
                    <a:lnTo>
                      <a:pt x="33" y="17"/>
                    </a:lnTo>
                    <a:lnTo>
                      <a:pt x="42" y="19"/>
                    </a:lnTo>
                    <a:lnTo>
                      <a:pt x="54" y="22"/>
                    </a:lnTo>
                    <a:lnTo>
                      <a:pt x="65" y="23"/>
                    </a:lnTo>
                    <a:lnTo>
                      <a:pt x="76" y="27"/>
                    </a:lnTo>
                    <a:lnTo>
                      <a:pt x="87" y="33"/>
                    </a:lnTo>
                    <a:lnTo>
                      <a:pt x="99" y="38"/>
                    </a:lnTo>
                    <a:lnTo>
                      <a:pt x="109" y="45"/>
                    </a:lnTo>
                    <a:lnTo>
                      <a:pt x="119" y="55"/>
                    </a:lnTo>
                    <a:lnTo>
                      <a:pt x="128" y="64"/>
                    </a:lnTo>
                    <a:lnTo>
                      <a:pt x="137" y="77"/>
                    </a:lnTo>
                    <a:lnTo>
                      <a:pt x="150" y="57"/>
                    </a:lnTo>
                    <a:lnTo>
                      <a:pt x="148" y="53"/>
                    </a:lnTo>
                    <a:lnTo>
                      <a:pt x="140" y="45"/>
                    </a:lnTo>
                    <a:lnTo>
                      <a:pt x="134" y="40"/>
                    </a:lnTo>
                    <a:lnTo>
                      <a:pt x="128" y="34"/>
                    </a:lnTo>
                    <a:lnTo>
                      <a:pt x="121" y="30"/>
                    </a:lnTo>
                    <a:lnTo>
                      <a:pt x="113" y="24"/>
                    </a:lnTo>
                    <a:lnTo>
                      <a:pt x="102" y="19"/>
                    </a:lnTo>
                    <a:lnTo>
                      <a:pt x="91" y="13"/>
                    </a:lnTo>
                    <a:lnTo>
                      <a:pt x="79" y="9"/>
                    </a:lnTo>
                    <a:lnTo>
                      <a:pt x="66" y="4"/>
                    </a:lnTo>
                    <a:lnTo>
                      <a:pt x="50" y="1"/>
                    </a:lnTo>
                    <a:lnTo>
                      <a:pt x="35" y="0"/>
                    </a:lnTo>
                    <a:lnTo>
                      <a:pt x="18" y="0"/>
                    </a:lnTo>
                    <a:lnTo>
                      <a:pt x="1" y="2"/>
                    </a:lnTo>
                    <a:lnTo>
                      <a:pt x="0" y="16"/>
                    </a:lnTo>
                    <a:lnTo>
                      <a:pt x="0" y="16"/>
                    </a:lnTo>
                    <a:close/>
                  </a:path>
                </a:pathLst>
              </a:custGeom>
              <a:solidFill>
                <a:srgbClr val="4D3617"/>
              </a:solidFill>
              <a:ln w="9525">
                <a:noFill/>
                <a:round/>
                <a:headEnd/>
                <a:tailEnd/>
              </a:ln>
            </p:spPr>
            <p:txBody>
              <a:bodyPr/>
              <a:lstStyle/>
              <a:p>
                <a:endParaRPr lang="en-US"/>
              </a:p>
            </p:txBody>
          </p:sp>
          <p:sp>
            <p:nvSpPr>
              <p:cNvPr id="24" name="Freeform 15"/>
              <p:cNvSpPr>
                <a:spLocks/>
              </p:cNvSpPr>
              <p:nvPr/>
            </p:nvSpPr>
            <p:spPr bwMode="auto">
              <a:xfrm>
                <a:off x="380" y="3284"/>
                <a:ext cx="525" cy="142"/>
              </a:xfrm>
              <a:custGeom>
                <a:avLst/>
                <a:gdLst/>
                <a:ahLst/>
                <a:cxnLst>
                  <a:cxn ang="0">
                    <a:pos x="0" y="283"/>
                  </a:cxn>
                  <a:cxn ang="0">
                    <a:pos x="0" y="281"/>
                  </a:cxn>
                  <a:cxn ang="0">
                    <a:pos x="4" y="277"/>
                  </a:cxn>
                  <a:cxn ang="0">
                    <a:pos x="10" y="271"/>
                  </a:cxn>
                  <a:cxn ang="0">
                    <a:pos x="16" y="264"/>
                  </a:cxn>
                  <a:cxn ang="0">
                    <a:pos x="24" y="254"/>
                  </a:cxn>
                  <a:cxn ang="0">
                    <a:pos x="34" y="244"/>
                  </a:cxn>
                  <a:cxn ang="0">
                    <a:pos x="45" y="233"/>
                  </a:cxn>
                  <a:cxn ang="0">
                    <a:pos x="56" y="223"/>
                  </a:cxn>
                  <a:cxn ang="0">
                    <a:pos x="68" y="211"/>
                  </a:cxn>
                  <a:cxn ang="0">
                    <a:pos x="82" y="201"/>
                  </a:cxn>
                  <a:cxn ang="0">
                    <a:pos x="95" y="190"/>
                  </a:cxn>
                  <a:cxn ang="0">
                    <a:pos x="109" y="182"/>
                  </a:cxn>
                  <a:cxn ang="0">
                    <a:pos x="121" y="173"/>
                  </a:cxn>
                  <a:cxn ang="0">
                    <a:pos x="135" y="168"/>
                  </a:cxn>
                  <a:cxn ang="0">
                    <a:pos x="147" y="164"/>
                  </a:cxn>
                  <a:cxn ang="0">
                    <a:pos x="159" y="163"/>
                  </a:cxn>
                  <a:cxn ang="0">
                    <a:pos x="103" y="226"/>
                  </a:cxn>
                  <a:cxn ang="0">
                    <a:pos x="351" y="115"/>
                  </a:cxn>
                  <a:cxn ang="0">
                    <a:pos x="294" y="171"/>
                  </a:cxn>
                  <a:cxn ang="0">
                    <a:pos x="506" y="98"/>
                  </a:cxn>
                  <a:cxn ang="0">
                    <a:pos x="437" y="158"/>
                  </a:cxn>
                  <a:cxn ang="0">
                    <a:pos x="647" y="63"/>
                  </a:cxn>
                  <a:cxn ang="0">
                    <a:pos x="586" y="131"/>
                  </a:cxn>
                  <a:cxn ang="0">
                    <a:pos x="801" y="33"/>
                  </a:cxn>
                  <a:cxn ang="0">
                    <a:pos x="742" y="103"/>
                  </a:cxn>
                  <a:cxn ang="0">
                    <a:pos x="945" y="16"/>
                  </a:cxn>
                  <a:cxn ang="0">
                    <a:pos x="898" y="84"/>
                  </a:cxn>
                  <a:cxn ang="0">
                    <a:pos x="1050" y="0"/>
                  </a:cxn>
                  <a:cxn ang="0">
                    <a:pos x="1031" y="56"/>
                  </a:cxn>
                  <a:cxn ang="0">
                    <a:pos x="0" y="283"/>
                  </a:cxn>
                  <a:cxn ang="0">
                    <a:pos x="0" y="283"/>
                  </a:cxn>
                </a:cxnLst>
                <a:rect l="0" t="0" r="r" b="b"/>
                <a:pathLst>
                  <a:path w="1050" h="283">
                    <a:moveTo>
                      <a:pt x="0" y="283"/>
                    </a:moveTo>
                    <a:lnTo>
                      <a:pt x="0" y="281"/>
                    </a:lnTo>
                    <a:lnTo>
                      <a:pt x="4" y="277"/>
                    </a:lnTo>
                    <a:lnTo>
                      <a:pt x="10" y="271"/>
                    </a:lnTo>
                    <a:lnTo>
                      <a:pt x="16" y="264"/>
                    </a:lnTo>
                    <a:lnTo>
                      <a:pt x="24" y="254"/>
                    </a:lnTo>
                    <a:lnTo>
                      <a:pt x="34" y="244"/>
                    </a:lnTo>
                    <a:lnTo>
                      <a:pt x="45" y="233"/>
                    </a:lnTo>
                    <a:lnTo>
                      <a:pt x="56" y="223"/>
                    </a:lnTo>
                    <a:lnTo>
                      <a:pt x="68" y="211"/>
                    </a:lnTo>
                    <a:lnTo>
                      <a:pt x="82" y="201"/>
                    </a:lnTo>
                    <a:lnTo>
                      <a:pt x="95" y="190"/>
                    </a:lnTo>
                    <a:lnTo>
                      <a:pt x="109" y="182"/>
                    </a:lnTo>
                    <a:lnTo>
                      <a:pt x="121" y="173"/>
                    </a:lnTo>
                    <a:lnTo>
                      <a:pt x="135" y="168"/>
                    </a:lnTo>
                    <a:lnTo>
                      <a:pt x="147" y="164"/>
                    </a:lnTo>
                    <a:lnTo>
                      <a:pt x="159" y="163"/>
                    </a:lnTo>
                    <a:lnTo>
                      <a:pt x="103" y="226"/>
                    </a:lnTo>
                    <a:lnTo>
                      <a:pt x="351" y="115"/>
                    </a:lnTo>
                    <a:lnTo>
                      <a:pt x="294" y="171"/>
                    </a:lnTo>
                    <a:lnTo>
                      <a:pt x="506" y="98"/>
                    </a:lnTo>
                    <a:lnTo>
                      <a:pt x="437" y="158"/>
                    </a:lnTo>
                    <a:lnTo>
                      <a:pt x="647" y="63"/>
                    </a:lnTo>
                    <a:lnTo>
                      <a:pt x="586" y="131"/>
                    </a:lnTo>
                    <a:lnTo>
                      <a:pt x="801" y="33"/>
                    </a:lnTo>
                    <a:lnTo>
                      <a:pt x="742" y="103"/>
                    </a:lnTo>
                    <a:lnTo>
                      <a:pt x="945" y="16"/>
                    </a:lnTo>
                    <a:lnTo>
                      <a:pt x="898" y="84"/>
                    </a:lnTo>
                    <a:lnTo>
                      <a:pt x="1050" y="0"/>
                    </a:lnTo>
                    <a:lnTo>
                      <a:pt x="1031" y="56"/>
                    </a:lnTo>
                    <a:lnTo>
                      <a:pt x="0" y="283"/>
                    </a:lnTo>
                    <a:lnTo>
                      <a:pt x="0" y="283"/>
                    </a:lnTo>
                    <a:close/>
                  </a:path>
                </a:pathLst>
              </a:custGeom>
              <a:solidFill>
                <a:srgbClr val="5C5C00"/>
              </a:solidFill>
              <a:ln w="9525">
                <a:noFill/>
                <a:round/>
                <a:headEnd/>
                <a:tailEnd/>
              </a:ln>
            </p:spPr>
            <p:txBody>
              <a:bodyPr/>
              <a:lstStyle/>
              <a:p>
                <a:endParaRPr lang="en-US"/>
              </a:p>
            </p:txBody>
          </p:sp>
          <p:sp>
            <p:nvSpPr>
              <p:cNvPr id="25" name="Freeform 16"/>
              <p:cNvSpPr>
                <a:spLocks/>
              </p:cNvSpPr>
              <p:nvPr/>
            </p:nvSpPr>
            <p:spPr bwMode="auto">
              <a:xfrm>
                <a:off x="250" y="2855"/>
                <a:ext cx="941" cy="603"/>
              </a:xfrm>
              <a:custGeom>
                <a:avLst/>
                <a:gdLst/>
                <a:ahLst/>
                <a:cxnLst>
                  <a:cxn ang="0">
                    <a:pos x="716" y="68"/>
                  </a:cxn>
                  <a:cxn ang="0">
                    <a:pos x="758" y="153"/>
                  </a:cxn>
                  <a:cxn ang="0">
                    <a:pos x="613" y="233"/>
                  </a:cxn>
                  <a:cxn ang="0">
                    <a:pos x="145" y="337"/>
                  </a:cxn>
                  <a:cxn ang="0">
                    <a:pos x="0" y="503"/>
                  </a:cxn>
                  <a:cxn ang="0">
                    <a:pos x="255" y="675"/>
                  </a:cxn>
                  <a:cxn ang="0">
                    <a:pos x="938" y="737"/>
                  </a:cxn>
                  <a:cxn ang="0">
                    <a:pos x="1070" y="791"/>
                  </a:cxn>
                  <a:cxn ang="0">
                    <a:pos x="869" y="875"/>
                  </a:cxn>
                  <a:cxn ang="0">
                    <a:pos x="577" y="925"/>
                  </a:cxn>
                  <a:cxn ang="0">
                    <a:pos x="338" y="966"/>
                  </a:cxn>
                  <a:cxn ang="0">
                    <a:pos x="170" y="1011"/>
                  </a:cxn>
                  <a:cxn ang="0">
                    <a:pos x="89" y="1071"/>
                  </a:cxn>
                  <a:cxn ang="0">
                    <a:pos x="122" y="1060"/>
                  </a:cxn>
                  <a:cxn ang="0">
                    <a:pos x="316" y="988"/>
                  </a:cxn>
                  <a:cxn ang="0">
                    <a:pos x="952" y="872"/>
                  </a:cxn>
                  <a:cxn ang="0">
                    <a:pos x="1082" y="824"/>
                  </a:cxn>
                  <a:cxn ang="0">
                    <a:pos x="985" y="735"/>
                  </a:cxn>
                  <a:cxn ang="0">
                    <a:pos x="642" y="686"/>
                  </a:cxn>
                  <a:cxn ang="0">
                    <a:pos x="320" y="664"/>
                  </a:cxn>
                  <a:cxn ang="0">
                    <a:pos x="30" y="560"/>
                  </a:cxn>
                  <a:cxn ang="0">
                    <a:pos x="100" y="381"/>
                  </a:cxn>
                  <a:cxn ang="0">
                    <a:pos x="243" y="326"/>
                  </a:cxn>
                  <a:cxn ang="0">
                    <a:pos x="552" y="266"/>
                  </a:cxn>
                  <a:cxn ang="0">
                    <a:pos x="664" y="237"/>
                  </a:cxn>
                  <a:cxn ang="0">
                    <a:pos x="781" y="115"/>
                  </a:cxn>
                  <a:cxn ang="0">
                    <a:pos x="669" y="41"/>
                  </a:cxn>
                  <a:cxn ang="0">
                    <a:pos x="208" y="10"/>
                  </a:cxn>
                  <a:cxn ang="0">
                    <a:pos x="704" y="16"/>
                  </a:cxn>
                  <a:cxn ang="0">
                    <a:pos x="838" y="112"/>
                  </a:cxn>
                  <a:cxn ang="0">
                    <a:pos x="746" y="244"/>
                  </a:cxn>
                  <a:cxn ang="0">
                    <a:pos x="477" y="344"/>
                  </a:cxn>
                  <a:cxn ang="0">
                    <a:pos x="359" y="370"/>
                  </a:cxn>
                  <a:cxn ang="0">
                    <a:pos x="176" y="460"/>
                  </a:cxn>
                  <a:cxn ang="0">
                    <a:pos x="254" y="570"/>
                  </a:cxn>
                  <a:cxn ang="0">
                    <a:pos x="946" y="634"/>
                  </a:cxn>
                  <a:cxn ang="0">
                    <a:pos x="1234" y="684"/>
                  </a:cxn>
                  <a:cxn ang="0">
                    <a:pos x="1344" y="796"/>
                  </a:cxn>
                  <a:cxn ang="0">
                    <a:pos x="1287" y="907"/>
                  </a:cxn>
                  <a:cxn ang="0">
                    <a:pos x="1051" y="963"/>
                  </a:cxn>
                  <a:cxn ang="0">
                    <a:pos x="255" y="1145"/>
                  </a:cxn>
                  <a:cxn ang="0">
                    <a:pos x="312" y="1195"/>
                  </a:cxn>
                  <a:cxn ang="0">
                    <a:pos x="1024" y="1191"/>
                  </a:cxn>
                  <a:cxn ang="0">
                    <a:pos x="1490" y="1084"/>
                  </a:cxn>
                  <a:cxn ang="0">
                    <a:pos x="967" y="1173"/>
                  </a:cxn>
                  <a:cxn ang="0">
                    <a:pos x="453" y="1185"/>
                  </a:cxn>
                  <a:cxn ang="0">
                    <a:pos x="274" y="1155"/>
                  </a:cxn>
                  <a:cxn ang="0">
                    <a:pos x="1228" y="962"/>
                  </a:cxn>
                  <a:cxn ang="0">
                    <a:pos x="1363" y="841"/>
                  </a:cxn>
                  <a:cxn ang="0">
                    <a:pos x="1270" y="680"/>
                  </a:cxn>
                  <a:cxn ang="0">
                    <a:pos x="1184" y="658"/>
                  </a:cxn>
                  <a:cxn ang="0">
                    <a:pos x="871" y="612"/>
                  </a:cxn>
                  <a:cxn ang="0">
                    <a:pos x="398" y="577"/>
                  </a:cxn>
                  <a:cxn ang="0">
                    <a:pos x="213" y="533"/>
                  </a:cxn>
                  <a:cxn ang="0">
                    <a:pos x="191" y="466"/>
                  </a:cxn>
                  <a:cxn ang="0">
                    <a:pos x="334" y="400"/>
                  </a:cxn>
                  <a:cxn ang="0">
                    <a:pos x="439" y="373"/>
                  </a:cxn>
                  <a:cxn ang="0">
                    <a:pos x="713" y="282"/>
                  </a:cxn>
                  <a:cxn ang="0">
                    <a:pos x="838" y="172"/>
                  </a:cxn>
                  <a:cxn ang="0">
                    <a:pos x="845" y="72"/>
                  </a:cxn>
                  <a:cxn ang="0">
                    <a:pos x="758" y="11"/>
                  </a:cxn>
                  <a:cxn ang="0">
                    <a:pos x="551" y="0"/>
                  </a:cxn>
                  <a:cxn ang="0">
                    <a:pos x="160" y="0"/>
                  </a:cxn>
                </a:cxnLst>
                <a:rect l="0" t="0" r="r" b="b"/>
                <a:pathLst>
                  <a:path w="1883" h="1207">
                    <a:moveTo>
                      <a:pt x="156" y="0"/>
                    </a:moveTo>
                    <a:lnTo>
                      <a:pt x="122" y="41"/>
                    </a:lnTo>
                    <a:lnTo>
                      <a:pt x="659" y="55"/>
                    </a:lnTo>
                    <a:lnTo>
                      <a:pt x="663" y="55"/>
                    </a:lnTo>
                    <a:lnTo>
                      <a:pt x="669" y="55"/>
                    </a:lnTo>
                    <a:lnTo>
                      <a:pt x="677" y="57"/>
                    </a:lnTo>
                    <a:lnTo>
                      <a:pt x="684" y="58"/>
                    </a:lnTo>
                    <a:lnTo>
                      <a:pt x="694" y="62"/>
                    </a:lnTo>
                    <a:lnTo>
                      <a:pt x="705" y="63"/>
                    </a:lnTo>
                    <a:lnTo>
                      <a:pt x="716" y="68"/>
                    </a:lnTo>
                    <a:lnTo>
                      <a:pt x="726" y="72"/>
                    </a:lnTo>
                    <a:lnTo>
                      <a:pt x="736" y="77"/>
                    </a:lnTo>
                    <a:lnTo>
                      <a:pt x="744" y="84"/>
                    </a:lnTo>
                    <a:lnTo>
                      <a:pt x="753" y="91"/>
                    </a:lnTo>
                    <a:lnTo>
                      <a:pt x="760" y="98"/>
                    </a:lnTo>
                    <a:lnTo>
                      <a:pt x="764" y="108"/>
                    </a:lnTo>
                    <a:lnTo>
                      <a:pt x="767" y="119"/>
                    </a:lnTo>
                    <a:lnTo>
                      <a:pt x="768" y="131"/>
                    </a:lnTo>
                    <a:lnTo>
                      <a:pt x="764" y="142"/>
                    </a:lnTo>
                    <a:lnTo>
                      <a:pt x="758" y="153"/>
                    </a:lnTo>
                    <a:lnTo>
                      <a:pt x="748" y="164"/>
                    </a:lnTo>
                    <a:lnTo>
                      <a:pt x="737" y="175"/>
                    </a:lnTo>
                    <a:lnTo>
                      <a:pt x="722" y="184"/>
                    </a:lnTo>
                    <a:lnTo>
                      <a:pt x="706" y="194"/>
                    </a:lnTo>
                    <a:lnTo>
                      <a:pt x="691" y="202"/>
                    </a:lnTo>
                    <a:lnTo>
                      <a:pt x="674" y="211"/>
                    </a:lnTo>
                    <a:lnTo>
                      <a:pt x="657" y="216"/>
                    </a:lnTo>
                    <a:lnTo>
                      <a:pt x="640" y="223"/>
                    </a:lnTo>
                    <a:lnTo>
                      <a:pt x="626" y="227"/>
                    </a:lnTo>
                    <a:lnTo>
                      <a:pt x="613" y="233"/>
                    </a:lnTo>
                    <a:lnTo>
                      <a:pt x="600" y="235"/>
                    </a:lnTo>
                    <a:lnTo>
                      <a:pt x="592" y="238"/>
                    </a:lnTo>
                    <a:lnTo>
                      <a:pt x="586" y="241"/>
                    </a:lnTo>
                    <a:lnTo>
                      <a:pt x="585" y="242"/>
                    </a:lnTo>
                    <a:lnTo>
                      <a:pt x="191" y="321"/>
                    </a:lnTo>
                    <a:lnTo>
                      <a:pt x="189" y="321"/>
                    </a:lnTo>
                    <a:lnTo>
                      <a:pt x="182" y="324"/>
                    </a:lnTo>
                    <a:lnTo>
                      <a:pt x="173" y="327"/>
                    </a:lnTo>
                    <a:lnTo>
                      <a:pt x="160" y="331"/>
                    </a:lnTo>
                    <a:lnTo>
                      <a:pt x="145" y="337"/>
                    </a:lnTo>
                    <a:lnTo>
                      <a:pt x="128" y="345"/>
                    </a:lnTo>
                    <a:lnTo>
                      <a:pt x="111" y="353"/>
                    </a:lnTo>
                    <a:lnTo>
                      <a:pt x="93" y="367"/>
                    </a:lnTo>
                    <a:lnTo>
                      <a:pt x="75" y="379"/>
                    </a:lnTo>
                    <a:lnTo>
                      <a:pt x="56" y="394"/>
                    </a:lnTo>
                    <a:lnTo>
                      <a:pt x="41" y="411"/>
                    </a:lnTo>
                    <a:lnTo>
                      <a:pt x="27" y="432"/>
                    </a:lnTo>
                    <a:lnTo>
                      <a:pt x="14" y="453"/>
                    </a:lnTo>
                    <a:lnTo>
                      <a:pt x="6" y="477"/>
                    </a:lnTo>
                    <a:lnTo>
                      <a:pt x="0" y="503"/>
                    </a:lnTo>
                    <a:lnTo>
                      <a:pt x="0" y="534"/>
                    </a:lnTo>
                    <a:lnTo>
                      <a:pt x="6" y="560"/>
                    </a:lnTo>
                    <a:lnTo>
                      <a:pt x="20" y="586"/>
                    </a:lnTo>
                    <a:lnTo>
                      <a:pt x="42" y="606"/>
                    </a:lnTo>
                    <a:lnTo>
                      <a:pt x="70" y="624"/>
                    </a:lnTo>
                    <a:lnTo>
                      <a:pt x="102" y="640"/>
                    </a:lnTo>
                    <a:lnTo>
                      <a:pt x="138" y="652"/>
                    </a:lnTo>
                    <a:lnTo>
                      <a:pt x="177" y="661"/>
                    </a:lnTo>
                    <a:lnTo>
                      <a:pt x="217" y="670"/>
                    </a:lnTo>
                    <a:lnTo>
                      <a:pt x="255" y="675"/>
                    </a:lnTo>
                    <a:lnTo>
                      <a:pt x="294" y="679"/>
                    </a:lnTo>
                    <a:lnTo>
                      <a:pt x="330" y="681"/>
                    </a:lnTo>
                    <a:lnTo>
                      <a:pt x="363" y="683"/>
                    </a:lnTo>
                    <a:lnTo>
                      <a:pt x="389" y="683"/>
                    </a:lnTo>
                    <a:lnTo>
                      <a:pt x="410" y="684"/>
                    </a:lnTo>
                    <a:lnTo>
                      <a:pt x="425" y="684"/>
                    </a:lnTo>
                    <a:lnTo>
                      <a:pt x="430" y="685"/>
                    </a:lnTo>
                    <a:lnTo>
                      <a:pt x="930" y="736"/>
                    </a:lnTo>
                    <a:lnTo>
                      <a:pt x="932" y="736"/>
                    </a:lnTo>
                    <a:lnTo>
                      <a:pt x="938" y="737"/>
                    </a:lnTo>
                    <a:lnTo>
                      <a:pt x="946" y="739"/>
                    </a:lnTo>
                    <a:lnTo>
                      <a:pt x="960" y="744"/>
                    </a:lnTo>
                    <a:lnTo>
                      <a:pt x="974" y="746"/>
                    </a:lnTo>
                    <a:lnTo>
                      <a:pt x="989" y="751"/>
                    </a:lnTo>
                    <a:lnTo>
                      <a:pt x="1005" y="756"/>
                    </a:lnTo>
                    <a:lnTo>
                      <a:pt x="1023" y="764"/>
                    </a:lnTo>
                    <a:lnTo>
                      <a:pt x="1037" y="769"/>
                    </a:lnTo>
                    <a:lnTo>
                      <a:pt x="1050" y="776"/>
                    </a:lnTo>
                    <a:lnTo>
                      <a:pt x="1061" y="782"/>
                    </a:lnTo>
                    <a:lnTo>
                      <a:pt x="1070" y="791"/>
                    </a:lnTo>
                    <a:lnTo>
                      <a:pt x="1072" y="799"/>
                    </a:lnTo>
                    <a:lnTo>
                      <a:pt x="1072" y="807"/>
                    </a:lnTo>
                    <a:lnTo>
                      <a:pt x="1067" y="816"/>
                    </a:lnTo>
                    <a:lnTo>
                      <a:pt x="1057" y="826"/>
                    </a:lnTo>
                    <a:lnTo>
                      <a:pt x="1037" y="833"/>
                    </a:lnTo>
                    <a:lnTo>
                      <a:pt x="1013" y="841"/>
                    </a:lnTo>
                    <a:lnTo>
                      <a:pt x="982" y="850"/>
                    </a:lnTo>
                    <a:lnTo>
                      <a:pt x="947" y="860"/>
                    </a:lnTo>
                    <a:lnTo>
                      <a:pt x="910" y="868"/>
                    </a:lnTo>
                    <a:lnTo>
                      <a:pt x="869" y="875"/>
                    </a:lnTo>
                    <a:lnTo>
                      <a:pt x="828" y="884"/>
                    </a:lnTo>
                    <a:lnTo>
                      <a:pt x="786" y="892"/>
                    </a:lnTo>
                    <a:lnTo>
                      <a:pt x="745" y="897"/>
                    </a:lnTo>
                    <a:lnTo>
                      <a:pt x="706" y="904"/>
                    </a:lnTo>
                    <a:lnTo>
                      <a:pt x="670" y="908"/>
                    </a:lnTo>
                    <a:lnTo>
                      <a:pt x="640" y="915"/>
                    </a:lnTo>
                    <a:lnTo>
                      <a:pt x="614" y="918"/>
                    </a:lnTo>
                    <a:lnTo>
                      <a:pt x="593" y="922"/>
                    </a:lnTo>
                    <a:lnTo>
                      <a:pt x="580" y="924"/>
                    </a:lnTo>
                    <a:lnTo>
                      <a:pt x="577" y="925"/>
                    </a:lnTo>
                    <a:lnTo>
                      <a:pt x="572" y="925"/>
                    </a:lnTo>
                    <a:lnTo>
                      <a:pt x="562" y="927"/>
                    </a:lnTo>
                    <a:lnTo>
                      <a:pt x="545" y="929"/>
                    </a:lnTo>
                    <a:lnTo>
                      <a:pt x="523" y="934"/>
                    </a:lnTo>
                    <a:lnTo>
                      <a:pt x="498" y="937"/>
                    </a:lnTo>
                    <a:lnTo>
                      <a:pt x="468" y="943"/>
                    </a:lnTo>
                    <a:lnTo>
                      <a:pt x="437" y="949"/>
                    </a:lnTo>
                    <a:lnTo>
                      <a:pt x="405" y="955"/>
                    </a:lnTo>
                    <a:lnTo>
                      <a:pt x="370" y="960"/>
                    </a:lnTo>
                    <a:lnTo>
                      <a:pt x="338" y="966"/>
                    </a:lnTo>
                    <a:lnTo>
                      <a:pt x="306" y="973"/>
                    </a:lnTo>
                    <a:lnTo>
                      <a:pt x="279" y="978"/>
                    </a:lnTo>
                    <a:lnTo>
                      <a:pt x="251" y="984"/>
                    </a:lnTo>
                    <a:lnTo>
                      <a:pt x="230" y="988"/>
                    </a:lnTo>
                    <a:lnTo>
                      <a:pt x="213" y="992"/>
                    </a:lnTo>
                    <a:lnTo>
                      <a:pt x="203" y="997"/>
                    </a:lnTo>
                    <a:lnTo>
                      <a:pt x="195" y="999"/>
                    </a:lnTo>
                    <a:lnTo>
                      <a:pt x="187" y="1001"/>
                    </a:lnTo>
                    <a:lnTo>
                      <a:pt x="179" y="1006"/>
                    </a:lnTo>
                    <a:lnTo>
                      <a:pt x="170" y="1011"/>
                    </a:lnTo>
                    <a:lnTo>
                      <a:pt x="161" y="1016"/>
                    </a:lnTo>
                    <a:lnTo>
                      <a:pt x="153" y="1022"/>
                    </a:lnTo>
                    <a:lnTo>
                      <a:pt x="144" y="1028"/>
                    </a:lnTo>
                    <a:lnTo>
                      <a:pt x="135" y="1035"/>
                    </a:lnTo>
                    <a:lnTo>
                      <a:pt x="126" y="1041"/>
                    </a:lnTo>
                    <a:lnTo>
                      <a:pt x="117" y="1047"/>
                    </a:lnTo>
                    <a:lnTo>
                      <a:pt x="110" y="1053"/>
                    </a:lnTo>
                    <a:lnTo>
                      <a:pt x="102" y="1060"/>
                    </a:lnTo>
                    <a:lnTo>
                      <a:pt x="94" y="1065"/>
                    </a:lnTo>
                    <a:lnTo>
                      <a:pt x="89" y="1071"/>
                    </a:lnTo>
                    <a:lnTo>
                      <a:pt x="82" y="1078"/>
                    </a:lnTo>
                    <a:lnTo>
                      <a:pt x="77" y="1083"/>
                    </a:lnTo>
                    <a:lnTo>
                      <a:pt x="80" y="1109"/>
                    </a:lnTo>
                    <a:lnTo>
                      <a:pt x="81" y="1104"/>
                    </a:lnTo>
                    <a:lnTo>
                      <a:pt x="89" y="1096"/>
                    </a:lnTo>
                    <a:lnTo>
                      <a:pt x="92" y="1090"/>
                    </a:lnTo>
                    <a:lnTo>
                      <a:pt x="98" y="1083"/>
                    </a:lnTo>
                    <a:lnTo>
                      <a:pt x="105" y="1077"/>
                    </a:lnTo>
                    <a:lnTo>
                      <a:pt x="114" y="1070"/>
                    </a:lnTo>
                    <a:lnTo>
                      <a:pt x="122" y="1060"/>
                    </a:lnTo>
                    <a:lnTo>
                      <a:pt x="133" y="1052"/>
                    </a:lnTo>
                    <a:lnTo>
                      <a:pt x="143" y="1044"/>
                    </a:lnTo>
                    <a:lnTo>
                      <a:pt x="156" y="1037"/>
                    </a:lnTo>
                    <a:lnTo>
                      <a:pt x="168" y="1029"/>
                    </a:lnTo>
                    <a:lnTo>
                      <a:pt x="181" y="1023"/>
                    </a:lnTo>
                    <a:lnTo>
                      <a:pt x="196" y="1016"/>
                    </a:lnTo>
                    <a:lnTo>
                      <a:pt x="212" y="1011"/>
                    </a:lnTo>
                    <a:lnTo>
                      <a:pt x="234" y="1005"/>
                    </a:lnTo>
                    <a:lnTo>
                      <a:pt x="270" y="998"/>
                    </a:lnTo>
                    <a:lnTo>
                      <a:pt x="316" y="988"/>
                    </a:lnTo>
                    <a:lnTo>
                      <a:pt x="373" y="977"/>
                    </a:lnTo>
                    <a:lnTo>
                      <a:pt x="433" y="965"/>
                    </a:lnTo>
                    <a:lnTo>
                      <a:pt x="501" y="954"/>
                    </a:lnTo>
                    <a:lnTo>
                      <a:pt x="572" y="941"/>
                    </a:lnTo>
                    <a:lnTo>
                      <a:pt x="645" y="928"/>
                    </a:lnTo>
                    <a:lnTo>
                      <a:pt x="714" y="915"/>
                    </a:lnTo>
                    <a:lnTo>
                      <a:pt x="783" y="903"/>
                    </a:lnTo>
                    <a:lnTo>
                      <a:pt x="846" y="891"/>
                    </a:lnTo>
                    <a:lnTo>
                      <a:pt x="903" y="882"/>
                    </a:lnTo>
                    <a:lnTo>
                      <a:pt x="952" y="872"/>
                    </a:lnTo>
                    <a:lnTo>
                      <a:pt x="991" y="865"/>
                    </a:lnTo>
                    <a:lnTo>
                      <a:pt x="1016" y="861"/>
                    </a:lnTo>
                    <a:lnTo>
                      <a:pt x="1029" y="859"/>
                    </a:lnTo>
                    <a:lnTo>
                      <a:pt x="1035" y="855"/>
                    </a:lnTo>
                    <a:lnTo>
                      <a:pt x="1041" y="852"/>
                    </a:lnTo>
                    <a:lnTo>
                      <a:pt x="1049" y="848"/>
                    </a:lnTo>
                    <a:lnTo>
                      <a:pt x="1059" y="843"/>
                    </a:lnTo>
                    <a:lnTo>
                      <a:pt x="1067" y="838"/>
                    </a:lnTo>
                    <a:lnTo>
                      <a:pt x="1076" y="831"/>
                    </a:lnTo>
                    <a:lnTo>
                      <a:pt x="1082" y="824"/>
                    </a:lnTo>
                    <a:lnTo>
                      <a:pt x="1088" y="817"/>
                    </a:lnTo>
                    <a:lnTo>
                      <a:pt x="1090" y="808"/>
                    </a:lnTo>
                    <a:lnTo>
                      <a:pt x="1089" y="799"/>
                    </a:lnTo>
                    <a:lnTo>
                      <a:pt x="1085" y="789"/>
                    </a:lnTo>
                    <a:lnTo>
                      <a:pt x="1077" y="780"/>
                    </a:lnTo>
                    <a:lnTo>
                      <a:pt x="1062" y="768"/>
                    </a:lnTo>
                    <a:lnTo>
                      <a:pt x="1045" y="758"/>
                    </a:lnTo>
                    <a:lnTo>
                      <a:pt x="1020" y="747"/>
                    </a:lnTo>
                    <a:lnTo>
                      <a:pt x="991" y="736"/>
                    </a:lnTo>
                    <a:lnTo>
                      <a:pt x="985" y="735"/>
                    </a:lnTo>
                    <a:lnTo>
                      <a:pt x="974" y="734"/>
                    </a:lnTo>
                    <a:lnTo>
                      <a:pt x="955" y="729"/>
                    </a:lnTo>
                    <a:lnTo>
                      <a:pt x="931" y="726"/>
                    </a:lnTo>
                    <a:lnTo>
                      <a:pt x="900" y="721"/>
                    </a:lnTo>
                    <a:lnTo>
                      <a:pt x="865" y="715"/>
                    </a:lnTo>
                    <a:lnTo>
                      <a:pt x="826" y="709"/>
                    </a:lnTo>
                    <a:lnTo>
                      <a:pt x="785" y="704"/>
                    </a:lnTo>
                    <a:lnTo>
                      <a:pt x="740" y="698"/>
                    </a:lnTo>
                    <a:lnTo>
                      <a:pt x="692" y="692"/>
                    </a:lnTo>
                    <a:lnTo>
                      <a:pt x="642" y="686"/>
                    </a:lnTo>
                    <a:lnTo>
                      <a:pt x="594" y="681"/>
                    </a:lnTo>
                    <a:lnTo>
                      <a:pt x="545" y="675"/>
                    </a:lnTo>
                    <a:lnTo>
                      <a:pt x="496" y="673"/>
                    </a:lnTo>
                    <a:lnTo>
                      <a:pt x="449" y="670"/>
                    </a:lnTo>
                    <a:lnTo>
                      <a:pt x="406" y="670"/>
                    </a:lnTo>
                    <a:lnTo>
                      <a:pt x="400" y="669"/>
                    </a:lnTo>
                    <a:lnTo>
                      <a:pt x="389" y="669"/>
                    </a:lnTo>
                    <a:lnTo>
                      <a:pt x="372" y="667"/>
                    </a:lnTo>
                    <a:lnTo>
                      <a:pt x="348" y="666"/>
                    </a:lnTo>
                    <a:lnTo>
                      <a:pt x="320" y="664"/>
                    </a:lnTo>
                    <a:lnTo>
                      <a:pt x="290" y="661"/>
                    </a:lnTo>
                    <a:lnTo>
                      <a:pt x="255" y="656"/>
                    </a:lnTo>
                    <a:lnTo>
                      <a:pt x="222" y="652"/>
                    </a:lnTo>
                    <a:lnTo>
                      <a:pt x="187" y="644"/>
                    </a:lnTo>
                    <a:lnTo>
                      <a:pt x="153" y="635"/>
                    </a:lnTo>
                    <a:lnTo>
                      <a:pt x="121" y="625"/>
                    </a:lnTo>
                    <a:lnTo>
                      <a:pt x="91" y="613"/>
                    </a:lnTo>
                    <a:lnTo>
                      <a:pt x="65" y="598"/>
                    </a:lnTo>
                    <a:lnTo>
                      <a:pt x="44" y="581"/>
                    </a:lnTo>
                    <a:lnTo>
                      <a:pt x="30" y="560"/>
                    </a:lnTo>
                    <a:lnTo>
                      <a:pt x="22" y="539"/>
                    </a:lnTo>
                    <a:lnTo>
                      <a:pt x="20" y="515"/>
                    </a:lnTo>
                    <a:lnTo>
                      <a:pt x="20" y="494"/>
                    </a:lnTo>
                    <a:lnTo>
                      <a:pt x="26" y="474"/>
                    </a:lnTo>
                    <a:lnTo>
                      <a:pt x="33" y="455"/>
                    </a:lnTo>
                    <a:lnTo>
                      <a:pt x="43" y="438"/>
                    </a:lnTo>
                    <a:lnTo>
                      <a:pt x="54" y="421"/>
                    </a:lnTo>
                    <a:lnTo>
                      <a:pt x="69" y="407"/>
                    </a:lnTo>
                    <a:lnTo>
                      <a:pt x="84" y="394"/>
                    </a:lnTo>
                    <a:lnTo>
                      <a:pt x="100" y="381"/>
                    </a:lnTo>
                    <a:lnTo>
                      <a:pt x="115" y="371"/>
                    </a:lnTo>
                    <a:lnTo>
                      <a:pt x="131" y="361"/>
                    </a:lnTo>
                    <a:lnTo>
                      <a:pt x="146" y="353"/>
                    </a:lnTo>
                    <a:lnTo>
                      <a:pt x="160" y="347"/>
                    </a:lnTo>
                    <a:lnTo>
                      <a:pt x="174" y="341"/>
                    </a:lnTo>
                    <a:lnTo>
                      <a:pt x="185" y="338"/>
                    </a:lnTo>
                    <a:lnTo>
                      <a:pt x="194" y="337"/>
                    </a:lnTo>
                    <a:lnTo>
                      <a:pt x="203" y="334"/>
                    </a:lnTo>
                    <a:lnTo>
                      <a:pt x="221" y="330"/>
                    </a:lnTo>
                    <a:lnTo>
                      <a:pt x="243" y="326"/>
                    </a:lnTo>
                    <a:lnTo>
                      <a:pt x="271" y="320"/>
                    </a:lnTo>
                    <a:lnTo>
                      <a:pt x="301" y="315"/>
                    </a:lnTo>
                    <a:lnTo>
                      <a:pt x="334" y="308"/>
                    </a:lnTo>
                    <a:lnTo>
                      <a:pt x="368" y="302"/>
                    </a:lnTo>
                    <a:lnTo>
                      <a:pt x="404" y="295"/>
                    </a:lnTo>
                    <a:lnTo>
                      <a:pt x="437" y="288"/>
                    </a:lnTo>
                    <a:lnTo>
                      <a:pt x="470" y="282"/>
                    </a:lnTo>
                    <a:lnTo>
                      <a:pt x="500" y="275"/>
                    </a:lnTo>
                    <a:lnTo>
                      <a:pt x="529" y="271"/>
                    </a:lnTo>
                    <a:lnTo>
                      <a:pt x="552" y="266"/>
                    </a:lnTo>
                    <a:lnTo>
                      <a:pt x="568" y="263"/>
                    </a:lnTo>
                    <a:lnTo>
                      <a:pt x="580" y="261"/>
                    </a:lnTo>
                    <a:lnTo>
                      <a:pt x="585" y="261"/>
                    </a:lnTo>
                    <a:lnTo>
                      <a:pt x="587" y="260"/>
                    </a:lnTo>
                    <a:lnTo>
                      <a:pt x="593" y="258"/>
                    </a:lnTo>
                    <a:lnTo>
                      <a:pt x="603" y="256"/>
                    </a:lnTo>
                    <a:lnTo>
                      <a:pt x="615" y="254"/>
                    </a:lnTo>
                    <a:lnTo>
                      <a:pt x="629" y="248"/>
                    </a:lnTo>
                    <a:lnTo>
                      <a:pt x="647" y="244"/>
                    </a:lnTo>
                    <a:lnTo>
                      <a:pt x="664" y="237"/>
                    </a:lnTo>
                    <a:lnTo>
                      <a:pt x="683" y="232"/>
                    </a:lnTo>
                    <a:lnTo>
                      <a:pt x="702" y="223"/>
                    </a:lnTo>
                    <a:lnTo>
                      <a:pt x="720" y="213"/>
                    </a:lnTo>
                    <a:lnTo>
                      <a:pt x="736" y="202"/>
                    </a:lnTo>
                    <a:lnTo>
                      <a:pt x="752" y="191"/>
                    </a:lnTo>
                    <a:lnTo>
                      <a:pt x="764" y="178"/>
                    </a:lnTo>
                    <a:lnTo>
                      <a:pt x="774" y="164"/>
                    </a:lnTo>
                    <a:lnTo>
                      <a:pt x="781" y="149"/>
                    </a:lnTo>
                    <a:lnTo>
                      <a:pt x="784" y="132"/>
                    </a:lnTo>
                    <a:lnTo>
                      <a:pt x="781" y="115"/>
                    </a:lnTo>
                    <a:lnTo>
                      <a:pt x="775" y="100"/>
                    </a:lnTo>
                    <a:lnTo>
                      <a:pt x="767" y="87"/>
                    </a:lnTo>
                    <a:lnTo>
                      <a:pt x="758" y="77"/>
                    </a:lnTo>
                    <a:lnTo>
                      <a:pt x="746" y="67"/>
                    </a:lnTo>
                    <a:lnTo>
                      <a:pt x="734" y="61"/>
                    </a:lnTo>
                    <a:lnTo>
                      <a:pt x="721" y="54"/>
                    </a:lnTo>
                    <a:lnTo>
                      <a:pt x="708" y="51"/>
                    </a:lnTo>
                    <a:lnTo>
                      <a:pt x="694" y="46"/>
                    </a:lnTo>
                    <a:lnTo>
                      <a:pt x="681" y="43"/>
                    </a:lnTo>
                    <a:lnTo>
                      <a:pt x="669" y="41"/>
                    </a:lnTo>
                    <a:lnTo>
                      <a:pt x="659" y="39"/>
                    </a:lnTo>
                    <a:lnTo>
                      <a:pt x="648" y="38"/>
                    </a:lnTo>
                    <a:lnTo>
                      <a:pt x="641" y="38"/>
                    </a:lnTo>
                    <a:lnTo>
                      <a:pt x="637" y="38"/>
                    </a:lnTo>
                    <a:lnTo>
                      <a:pt x="637" y="39"/>
                    </a:lnTo>
                    <a:lnTo>
                      <a:pt x="140" y="31"/>
                    </a:lnTo>
                    <a:lnTo>
                      <a:pt x="157" y="13"/>
                    </a:lnTo>
                    <a:lnTo>
                      <a:pt x="161" y="12"/>
                    </a:lnTo>
                    <a:lnTo>
                      <a:pt x="180" y="11"/>
                    </a:lnTo>
                    <a:lnTo>
                      <a:pt x="208" y="10"/>
                    </a:lnTo>
                    <a:lnTo>
                      <a:pt x="245" y="10"/>
                    </a:lnTo>
                    <a:lnTo>
                      <a:pt x="288" y="9"/>
                    </a:lnTo>
                    <a:lnTo>
                      <a:pt x="337" y="7"/>
                    </a:lnTo>
                    <a:lnTo>
                      <a:pt x="390" y="7"/>
                    </a:lnTo>
                    <a:lnTo>
                      <a:pt x="447" y="9"/>
                    </a:lnTo>
                    <a:lnTo>
                      <a:pt x="502" y="9"/>
                    </a:lnTo>
                    <a:lnTo>
                      <a:pt x="557" y="10"/>
                    </a:lnTo>
                    <a:lnTo>
                      <a:pt x="610" y="11"/>
                    </a:lnTo>
                    <a:lnTo>
                      <a:pt x="660" y="14"/>
                    </a:lnTo>
                    <a:lnTo>
                      <a:pt x="704" y="16"/>
                    </a:lnTo>
                    <a:lnTo>
                      <a:pt x="741" y="22"/>
                    </a:lnTo>
                    <a:lnTo>
                      <a:pt x="770" y="27"/>
                    </a:lnTo>
                    <a:lnTo>
                      <a:pt x="789" y="36"/>
                    </a:lnTo>
                    <a:lnTo>
                      <a:pt x="800" y="44"/>
                    </a:lnTo>
                    <a:lnTo>
                      <a:pt x="812" y="53"/>
                    </a:lnTo>
                    <a:lnTo>
                      <a:pt x="819" y="63"/>
                    </a:lnTo>
                    <a:lnTo>
                      <a:pt x="828" y="75"/>
                    </a:lnTo>
                    <a:lnTo>
                      <a:pt x="833" y="86"/>
                    </a:lnTo>
                    <a:lnTo>
                      <a:pt x="836" y="99"/>
                    </a:lnTo>
                    <a:lnTo>
                      <a:pt x="838" y="112"/>
                    </a:lnTo>
                    <a:lnTo>
                      <a:pt x="839" y="127"/>
                    </a:lnTo>
                    <a:lnTo>
                      <a:pt x="836" y="140"/>
                    </a:lnTo>
                    <a:lnTo>
                      <a:pt x="831" y="153"/>
                    </a:lnTo>
                    <a:lnTo>
                      <a:pt x="826" y="167"/>
                    </a:lnTo>
                    <a:lnTo>
                      <a:pt x="819" y="181"/>
                    </a:lnTo>
                    <a:lnTo>
                      <a:pt x="808" y="194"/>
                    </a:lnTo>
                    <a:lnTo>
                      <a:pt x="797" y="208"/>
                    </a:lnTo>
                    <a:lnTo>
                      <a:pt x="782" y="220"/>
                    </a:lnTo>
                    <a:lnTo>
                      <a:pt x="766" y="233"/>
                    </a:lnTo>
                    <a:lnTo>
                      <a:pt x="746" y="244"/>
                    </a:lnTo>
                    <a:lnTo>
                      <a:pt x="724" y="256"/>
                    </a:lnTo>
                    <a:lnTo>
                      <a:pt x="698" y="268"/>
                    </a:lnTo>
                    <a:lnTo>
                      <a:pt x="671" y="281"/>
                    </a:lnTo>
                    <a:lnTo>
                      <a:pt x="642" y="290"/>
                    </a:lnTo>
                    <a:lnTo>
                      <a:pt x="614" y="302"/>
                    </a:lnTo>
                    <a:lnTo>
                      <a:pt x="583" y="311"/>
                    </a:lnTo>
                    <a:lnTo>
                      <a:pt x="555" y="321"/>
                    </a:lnTo>
                    <a:lnTo>
                      <a:pt x="525" y="329"/>
                    </a:lnTo>
                    <a:lnTo>
                      <a:pt x="500" y="338"/>
                    </a:lnTo>
                    <a:lnTo>
                      <a:pt x="477" y="344"/>
                    </a:lnTo>
                    <a:lnTo>
                      <a:pt x="454" y="351"/>
                    </a:lnTo>
                    <a:lnTo>
                      <a:pt x="437" y="356"/>
                    </a:lnTo>
                    <a:lnTo>
                      <a:pt x="425" y="360"/>
                    </a:lnTo>
                    <a:lnTo>
                      <a:pt x="416" y="362"/>
                    </a:lnTo>
                    <a:lnTo>
                      <a:pt x="414" y="362"/>
                    </a:lnTo>
                    <a:lnTo>
                      <a:pt x="410" y="362"/>
                    </a:lnTo>
                    <a:lnTo>
                      <a:pt x="404" y="362"/>
                    </a:lnTo>
                    <a:lnTo>
                      <a:pt x="391" y="363"/>
                    </a:lnTo>
                    <a:lnTo>
                      <a:pt x="377" y="367"/>
                    </a:lnTo>
                    <a:lnTo>
                      <a:pt x="359" y="370"/>
                    </a:lnTo>
                    <a:lnTo>
                      <a:pt x="341" y="373"/>
                    </a:lnTo>
                    <a:lnTo>
                      <a:pt x="320" y="378"/>
                    </a:lnTo>
                    <a:lnTo>
                      <a:pt x="299" y="386"/>
                    </a:lnTo>
                    <a:lnTo>
                      <a:pt x="275" y="391"/>
                    </a:lnTo>
                    <a:lnTo>
                      <a:pt x="254" y="399"/>
                    </a:lnTo>
                    <a:lnTo>
                      <a:pt x="233" y="409"/>
                    </a:lnTo>
                    <a:lnTo>
                      <a:pt x="216" y="420"/>
                    </a:lnTo>
                    <a:lnTo>
                      <a:pt x="199" y="431"/>
                    </a:lnTo>
                    <a:lnTo>
                      <a:pt x="186" y="444"/>
                    </a:lnTo>
                    <a:lnTo>
                      <a:pt x="176" y="460"/>
                    </a:lnTo>
                    <a:lnTo>
                      <a:pt x="170" y="477"/>
                    </a:lnTo>
                    <a:lnTo>
                      <a:pt x="168" y="492"/>
                    </a:lnTo>
                    <a:lnTo>
                      <a:pt x="170" y="507"/>
                    </a:lnTo>
                    <a:lnTo>
                      <a:pt x="177" y="519"/>
                    </a:lnTo>
                    <a:lnTo>
                      <a:pt x="186" y="531"/>
                    </a:lnTo>
                    <a:lnTo>
                      <a:pt x="196" y="540"/>
                    </a:lnTo>
                    <a:lnTo>
                      <a:pt x="209" y="550"/>
                    </a:lnTo>
                    <a:lnTo>
                      <a:pt x="224" y="558"/>
                    </a:lnTo>
                    <a:lnTo>
                      <a:pt x="239" y="565"/>
                    </a:lnTo>
                    <a:lnTo>
                      <a:pt x="254" y="570"/>
                    </a:lnTo>
                    <a:lnTo>
                      <a:pt x="270" y="573"/>
                    </a:lnTo>
                    <a:lnTo>
                      <a:pt x="283" y="577"/>
                    </a:lnTo>
                    <a:lnTo>
                      <a:pt x="296" y="581"/>
                    </a:lnTo>
                    <a:lnTo>
                      <a:pt x="306" y="582"/>
                    </a:lnTo>
                    <a:lnTo>
                      <a:pt x="316" y="583"/>
                    </a:lnTo>
                    <a:lnTo>
                      <a:pt x="321" y="583"/>
                    </a:lnTo>
                    <a:lnTo>
                      <a:pt x="324" y="585"/>
                    </a:lnTo>
                    <a:lnTo>
                      <a:pt x="933" y="633"/>
                    </a:lnTo>
                    <a:lnTo>
                      <a:pt x="935" y="633"/>
                    </a:lnTo>
                    <a:lnTo>
                      <a:pt x="946" y="634"/>
                    </a:lnTo>
                    <a:lnTo>
                      <a:pt x="963" y="635"/>
                    </a:lnTo>
                    <a:lnTo>
                      <a:pt x="985" y="639"/>
                    </a:lnTo>
                    <a:lnTo>
                      <a:pt x="1011" y="641"/>
                    </a:lnTo>
                    <a:lnTo>
                      <a:pt x="1040" y="645"/>
                    </a:lnTo>
                    <a:lnTo>
                      <a:pt x="1071" y="651"/>
                    </a:lnTo>
                    <a:lnTo>
                      <a:pt x="1106" y="656"/>
                    </a:lnTo>
                    <a:lnTo>
                      <a:pt x="1139" y="662"/>
                    </a:lnTo>
                    <a:lnTo>
                      <a:pt x="1172" y="669"/>
                    </a:lnTo>
                    <a:lnTo>
                      <a:pt x="1204" y="675"/>
                    </a:lnTo>
                    <a:lnTo>
                      <a:pt x="1234" y="684"/>
                    </a:lnTo>
                    <a:lnTo>
                      <a:pt x="1259" y="692"/>
                    </a:lnTo>
                    <a:lnTo>
                      <a:pt x="1282" y="701"/>
                    </a:lnTo>
                    <a:lnTo>
                      <a:pt x="1300" y="711"/>
                    </a:lnTo>
                    <a:lnTo>
                      <a:pt x="1312" y="723"/>
                    </a:lnTo>
                    <a:lnTo>
                      <a:pt x="1320" y="733"/>
                    </a:lnTo>
                    <a:lnTo>
                      <a:pt x="1327" y="745"/>
                    </a:lnTo>
                    <a:lnTo>
                      <a:pt x="1332" y="756"/>
                    </a:lnTo>
                    <a:lnTo>
                      <a:pt x="1338" y="769"/>
                    </a:lnTo>
                    <a:lnTo>
                      <a:pt x="1341" y="781"/>
                    </a:lnTo>
                    <a:lnTo>
                      <a:pt x="1344" y="796"/>
                    </a:lnTo>
                    <a:lnTo>
                      <a:pt x="1344" y="809"/>
                    </a:lnTo>
                    <a:lnTo>
                      <a:pt x="1345" y="823"/>
                    </a:lnTo>
                    <a:lnTo>
                      <a:pt x="1343" y="836"/>
                    </a:lnTo>
                    <a:lnTo>
                      <a:pt x="1340" y="848"/>
                    </a:lnTo>
                    <a:lnTo>
                      <a:pt x="1334" y="859"/>
                    </a:lnTo>
                    <a:lnTo>
                      <a:pt x="1329" y="871"/>
                    </a:lnTo>
                    <a:lnTo>
                      <a:pt x="1320" y="881"/>
                    </a:lnTo>
                    <a:lnTo>
                      <a:pt x="1310" y="891"/>
                    </a:lnTo>
                    <a:lnTo>
                      <a:pt x="1299" y="899"/>
                    </a:lnTo>
                    <a:lnTo>
                      <a:pt x="1287" y="907"/>
                    </a:lnTo>
                    <a:lnTo>
                      <a:pt x="1269" y="913"/>
                    </a:lnTo>
                    <a:lnTo>
                      <a:pt x="1249" y="918"/>
                    </a:lnTo>
                    <a:lnTo>
                      <a:pt x="1227" y="925"/>
                    </a:lnTo>
                    <a:lnTo>
                      <a:pt x="1204" y="932"/>
                    </a:lnTo>
                    <a:lnTo>
                      <a:pt x="1177" y="937"/>
                    </a:lnTo>
                    <a:lnTo>
                      <a:pt x="1152" y="943"/>
                    </a:lnTo>
                    <a:lnTo>
                      <a:pt x="1125" y="948"/>
                    </a:lnTo>
                    <a:lnTo>
                      <a:pt x="1101" y="954"/>
                    </a:lnTo>
                    <a:lnTo>
                      <a:pt x="1075" y="958"/>
                    </a:lnTo>
                    <a:lnTo>
                      <a:pt x="1051" y="963"/>
                    </a:lnTo>
                    <a:lnTo>
                      <a:pt x="1030" y="965"/>
                    </a:lnTo>
                    <a:lnTo>
                      <a:pt x="1013" y="969"/>
                    </a:lnTo>
                    <a:lnTo>
                      <a:pt x="997" y="971"/>
                    </a:lnTo>
                    <a:lnTo>
                      <a:pt x="985" y="974"/>
                    </a:lnTo>
                    <a:lnTo>
                      <a:pt x="978" y="975"/>
                    </a:lnTo>
                    <a:lnTo>
                      <a:pt x="976" y="976"/>
                    </a:lnTo>
                    <a:lnTo>
                      <a:pt x="269" y="1137"/>
                    </a:lnTo>
                    <a:lnTo>
                      <a:pt x="264" y="1137"/>
                    </a:lnTo>
                    <a:lnTo>
                      <a:pt x="259" y="1142"/>
                    </a:lnTo>
                    <a:lnTo>
                      <a:pt x="255" y="1145"/>
                    </a:lnTo>
                    <a:lnTo>
                      <a:pt x="254" y="1151"/>
                    </a:lnTo>
                    <a:lnTo>
                      <a:pt x="254" y="1158"/>
                    </a:lnTo>
                    <a:lnTo>
                      <a:pt x="258" y="1168"/>
                    </a:lnTo>
                    <a:lnTo>
                      <a:pt x="260" y="1173"/>
                    </a:lnTo>
                    <a:lnTo>
                      <a:pt x="264" y="1177"/>
                    </a:lnTo>
                    <a:lnTo>
                      <a:pt x="271" y="1182"/>
                    </a:lnTo>
                    <a:lnTo>
                      <a:pt x="281" y="1185"/>
                    </a:lnTo>
                    <a:lnTo>
                      <a:pt x="290" y="1188"/>
                    </a:lnTo>
                    <a:lnTo>
                      <a:pt x="301" y="1191"/>
                    </a:lnTo>
                    <a:lnTo>
                      <a:pt x="312" y="1195"/>
                    </a:lnTo>
                    <a:lnTo>
                      <a:pt x="324" y="1197"/>
                    </a:lnTo>
                    <a:lnTo>
                      <a:pt x="334" y="1198"/>
                    </a:lnTo>
                    <a:lnTo>
                      <a:pt x="345" y="1200"/>
                    </a:lnTo>
                    <a:lnTo>
                      <a:pt x="354" y="1201"/>
                    </a:lnTo>
                    <a:lnTo>
                      <a:pt x="364" y="1204"/>
                    </a:lnTo>
                    <a:lnTo>
                      <a:pt x="372" y="1205"/>
                    </a:lnTo>
                    <a:lnTo>
                      <a:pt x="377" y="1206"/>
                    </a:lnTo>
                    <a:lnTo>
                      <a:pt x="381" y="1206"/>
                    </a:lnTo>
                    <a:lnTo>
                      <a:pt x="384" y="1207"/>
                    </a:lnTo>
                    <a:lnTo>
                      <a:pt x="1024" y="1191"/>
                    </a:lnTo>
                    <a:lnTo>
                      <a:pt x="1869" y="1030"/>
                    </a:lnTo>
                    <a:lnTo>
                      <a:pt x="1883" y="999"/>
                    </a:lnTo>
                    <a:lnTo>
                      <a:pt x="1873" y="1000"/>
                    </a:lnTo>
                    <a:lnTo>
                      <a:pt x="1848" y="1006"/>
                    </a:lnTo>
                    <a:lnTo>
                      <a:pt x="1811" y="1014"/>
                    </a:lnTo>
                    <a:lnTo>
                      <a:pt x="1761" y="1025"/>
                    </a:lnTo>
                    <a:lnTo>
                      <a:pt x="1701" y="1037"/>
                    </a:lnTo>
                    <a:lnTo>
                      <a:pt x="1636" y="1052"/>
                    </a:lnTo>
                    <a:lnTo>
                      <a:pt x="1564" y="1068"/>
                    </a:lnTo>
                    <a:lnTo>
                      <a:pt x="1490" y="1084"/>
                    </a:lnTo>
                    <a:lnTo>
                      <a:pt x="1413" y="1100"/>
                    </a:lnTo>
                    <a:lnTo>
                      <a:pt x="1338" y="1116"/>
                    </a:lnTo>
                    <a:lnTo>
                      <a:pt x="1265" y="1130"/>
                    </a:lnTo>
                    <a:lnTo>
                      <a:pt x="1198" y="1144"/>
                    </a:lnTo>
                    <a:lnTo>
                      <a:pt x="1139" y="1154"/>
                    </a:lnTo>
                    <a:lnTo>
                      <a:pt x="1088" y="1163"/>
                    </a:lnTo>
                    <a:lnTo>
                      <a:pt x="1048" y="1169"/>
                    </a:lnTo>
                    <a:lnTo>
                      <a:pt x="1024" y="1173"/>
                    </a:lnTo>
                    <a:lnTo>
                      <a:pt x="999" y="1173"/>
                    </a:lnTo>
                    <a:lnTo>
                      <a:pt x="967" y="1173"/>
                    </a:lnTo>
                    <a:lnTo>
                      <a:pt x="928" y="1174"/>
                    </a:lnTo>
                    <a:lnTo>
                      <a:pt x="883" y="1175"/>
                    </a:lnTo>
                    <a:lnTo>
                      <a:pt x="831" y="1176"/>
                    </a:lnTo>
                    <a:lnTo>
                      <a:pt x="778" y="1178"/>
                    </a:lnTo>
                    <a:lnTo>
                      <a:pt x="722" y="1180"/>
                    </a:lnTo>
                    <a:lnTo>
                      <a:pt x="667" y="1183"/>
                    </a:lnTo>
                    <a:lnTo>
                      <a:pt x="609" y="1184"/>
                    </a:lnTo>
                    <a:lnTo>
                      <a:pt x="554" y="1185"/>
                    </a:lnTo>
                    <a:lnTo>
                      <a:pt x="500" y="1185"/>
                    </a:lnTo>
                    <a:lnTo>
                      <a:pt x="453" y="1185"/>
                    </a:lnTo>
                    <a:lnTo>
                      <a:pt x="408" y="1185"/>
                    </a:lnTo>
                    <a:lnTo>
                      <a:pt x="373" y="1185"/>
                    </a:lnTo>
                    <a:lnTo>
                      <a:pt x="343" y="1183"/>
                    </a:lnTo>
                    <a:lnTo>
                      <a:pt x="324" y="1180"/>
                    </a:lnTo>
                    <a:lnTo>
                      <a:pt x="309" y="1176"/>
                    </a:lnTo>
                    <a:lnTo>
                      <a:pt x="297" y="1174"/>
                    </a:lnTo>
                    <a:lnTo>
                      <a:pt x="289" y="1169"/>
                    </a:lnTo>
                    <a:lnTo>
                      <a:pt x="283" y="1166"/>
                    </a:lnTo>
                    <a:lnTo>
                      <a:pt x="275" y="1161"/>
                    </a:lnTo>
                    <a:lnTo>
                      <a:pt x="274" y="1155"/>
                    </a:lnTo>
                    <a:lnTo>
                      <a:pt x="275" y="1149"/>
                    </a:lnTo>
                    <a:lnTo>
                      <a:pt x="281" y="1146"/>
                    </a:lnTo>
                    <a:lnTo>
                      <a:pt x="284" y="1144"/>
                    </a:lnTo>
                    <a:lnTo>
                      <a:pt x="286" y="1144"/>
                    </a:lnTo>
                    <a:lnTo>
                      <a:pt x="1187" y="970"/>
                    </a:lnTo>
                    <a:lnTo>
                      <a:pt x="1188" y="969"/>
                    </a:lnTo>
                    <a:lnTo>
                      <a:pt x="1195" y="969"/>
                    </a:lnTo>
                    <a:lnTo>
                      <a:pt x="1203" y="967"/>
                    </a:lnTo>
                    <a:lnTo>
                      <a:pt x="1215" y="965"/>
                    </a:lnTo>
                    <a:lnTo>
                      <a:pt x="1228" y="962"/>
                    </a:lnTo>
                    <a:lnTo>
                      <a:pt x="1243" y="958"/>
                    </a:lnTo>
                    <a:lnTo>
                      <a:pt x="1259" y="953"/>
                    </a:lnTo>
                    <a:lnTo>
                      <a:pt x="1277" y="946"/>
                    </a:lnTo>
                    <a:lnTo>
                      <a:pt x="1292" y="936"/>
                    </a:lnTo>
                    <a:lnTo>
                      <a:pt x="1309" y="926"/>
                    </a:lnTo>
                    <a:lnTo>
                      <a:pt x="1322" y="913"/>
                    </a:lnTo>
                    <a:lnTo>
                      <a:pt x="1338" y="900"/>
                    </a:lnTo>
                    <a:lnTo>
                      <a:pt x="1349" y="882"/>
                    </a:lnTo>
                    <a:lnTo>
                      <a:pt x="1358" y="862"/>
                    </a:lnTo>
                    <a:lnTo>
                      <a:pt x="1363" y="841"/>
                    </a:lnTo>
                    <a:lnTo>
                      <a:pt x="1366" y="817"/>
                    </a:lnTo>
                    <a:lnTo>
                      <a:pt x="1364" y="791"/>
                    </a:lnTo>
                    <a:lnTo>
                      <a:pt x="1359" y="769"/>
                    </a:lnTo>
                    <a:lnTo>
                      <a:pt x="1350" y="750"/>
                    </a:lnTo>
                    <a:lnTo>
                      <a:pt x="1341" y="734"/>
                    </a:lnTo>
                    <a:lnTo>
                      <a:pt x="1328" y="718"/>
                    </a:lnTo>
                    <a:lnTo>
                      <a:pt x="1315" y="706"/>
                    </a:lnTo>
                    <a:lnTo>
                      <a:pt x="1299" y="696"/>
                    </a:lnTo>
                    <a:lnTo>
                      <a:pt x="1286" y="687"/>
                    </a:lnTo>
                    <a:lnTo>
                      <a:pt x="1270" y="680"/>
                    </a:lnTo>
                    <a:lnTo>
                      <a:pt x="1255" y="675"/>
                    </a:lnTo>
                    <a:lnTo>
                      <a:pt x="1242" y="670"/>
                    </a:lnTo>
                    <a:lnTo>
                      <a:pt x="1230" y="667"/>
                    </a:lnTo>
                    <a:lnTo>
                      <a:pt x="1218" y="664"/>
                    </a:lnTo>
                    <a:lnTo>
                      <a:pt x="1211" y="664"/>
                    </a:lnTo>
                    <a:lnTo>
                      <a:pt x="1206" y="664"/>
                    </a:lnTo>
                    <a:lnTo>
                      <a:pt x="1205" y="664"/>
                    </a:lnTo>
                    <a:lnTo>
                      <a:pt x="1202" y="663"/>
                    </a:lnTo>
                    <a:lnTo>
                      <a:pt x="1196" y="661"/>
                    </a:lnTo>
                    <a:lnTo>
                      <a:pt x="1184" y="658"/>
                    </a:lnTo>
                    <a:lnTo>
                      <a:pt x="1170" y="655"/>
                    </a:lnTo>
                    <a:lnTo>
                      <a:pt x="1151" y="651"/>
                    </a:lnTo>
                    <a:lnTo>
                      <a:pt x="1129" y="646"/>
                    </a:lnTo>
                    <a:lnTo>
                      <a:pt x="1101" y="641"/>
                    </a:lnTo>
                    <a:lnTo>
                      <a:pt x="1071" y="638"/>
                    </a:lnTo>
                    <a:lnTo>
                      <a:pt x="1037" y="631"/>
                    </a:lnTo>
                    <a:lnTo>
                      <a:pt x="1001" y="627"/>
                    </a:lnTo>
                    <a:lnTo>
                      <a:pt x="960" y="621"/>
                    </a:lnTo>
                    <a:lnTo>
                      <a:pt x="918" y="618"/>
                    </a:lnTo>
                    <a:lnTo>
                      <a:pt x="871" y="612"/>
                    </a:lnTo>
                    <a:lnTo>
                      <a:pt x="821" y="608"/>
                    </a:lnTo>
                    <a:lnTo>
                      <a:pt x="771" y="606"/>
                    </a:lnTo>
                    <a:lnTo>
                      <a:pt x="716" y="603"/>
                    </a:lnTo>
                    <a:lnTo>
                      <a:pt x="661" y="599"/>
                    </a:lnTo>
                    <a:lnTo>
                      <a:pt x="610" y="596"/>
                    </a:lnTo>
                    <a:lnTo>
                      <a:pt x="562" y="592"/>
                    </a:lnTo>
                    <a:lnTo>
                      <a:pt x="516" y="589"/>
                    </a:lnTo>
                    <a:lnTo>
                      <a:pt x="474" y="585"/>
                    </a:lnTo>
                    <a:lnTo>
                      <a:pt x="435" y="581"/>
                    </a:lnTo>
                    <a:lnTo>
                      <a:pt x="398" y="577"/>
                    </a:lnTo>
                    <a:lnTo>
                      <a:pt x="365" y="572"/>
                    </a:lnTo>
                    <a:lnTo>
                      <a:pt x="335" y="568"/>
                    </a:lnTo>
                    <a:lnTo>
                      <a:pt x="307" y="562"/>
                    </a:lnTo>
                    <a:lnTo>
                      <a:pt x="284" y="558"/>
                    </a:lnTo>
                    <a:lnTo>
                      <a:pt x="265" y="555"/>
                    </a:lnTo>
                    <a:lnTo>
                      <a:pt x="249" y="549"/>
                    </a:lnTo>
                    <a:lnTo>
                      <a:pt x="237" y="546"/>
                    </a:lnTo>
                    <a:lnTo>
                      <a:pt x="227" y="543"/>
                    </a:lnTo>
                    <a:lnTo>
                      <a:pt x="222" y="539"/>
                    </a:lnTo>
                    <a:lnTo>
                      <a:pt x="213" y="533"/>
                    </a:lnTo>
                    <a:lnTo>
                      <a:pt x="203" y="525"/>
                    </a:lnTo>
                    <a:lnTo>
                      <a:pt x="195" y="516"/>
                    </a:lnTo>
                    <a:lnTo>
                      <a:pt x="190" y="507"/>
                    </a:lnTo>
                    <a:lnTo>
                      <a:pt x="187" y="502"/>
                    </a:lnTo>
                    <a:lnTo>
                      <a:pt x="185" y="495"/>
                    </a:lnTo>
                    <a:lnTo>
                      <a:pt x="184" y="489"/>
                    </a:lnTo>
                    <a:lnTo>
                      <a:pt x="185" y="484"/>
                    </a:lnTo>
                    <a:lnTo>
                      <a:pt x="185" y="478"/>
                    </a:lnTo>
                    <a:lnTo>
                      <a:pt x="188" y="472"/>
                    </a:lnTo>
                    <a:lnTo>
                      <a:pt x="191" y="466"/>
                    </a:lnTo>
                    <a:lnTo>
                      <a:pt x="197" y="460"/>
                    </a:lnTo>
                    <a:lnTo>
                      <a:pt x="202" y="452"/>
                    </a:lnTo>
                    <a:lnTo>
                      <a:pt x="213" y="445"/>
                    </a:lnTo>
                    <a:lnTo>
                      <a:pt x="226" y="438"/>
                    </a:lnTo>
                    <a:lnTo>
                      <a:pt x="242" y="432"/>
                    </a:lnTo>
                    <a:lnTo>
                      <a:pt x="259" y="424"/>
                    </a:lnTo>
                    <a:lnTo>
                      <a:pt x="276" y="419"/>
                    </a:lnTo>
                    <a:lnTo>
                      <a:pt x="295" y="412"/>
                    </a:lnTo>
                    <a:lnTo>
                      <a:pt x="316" y="407"/>
                    </a:lnTo>
                    <a:lnTo>
                      <a:pt x="334" y="400"/>
                    </a:lnTo>
                    <a:lnTo>
                      <a:pt x="352" y="395"/>
                    </a:lnTo>
                    <a:lnTo>
                      <a:pt x="368" y="390"/>
                    </a:lnTo>
                    <a:lnTo>
                      <a:pt x="384" y="387"/>
                    </a:lnTo>
                    <a:lnTo>
                      <a:pt x="396" y="384"/>
                    </a:lnTo>
                    <a:lnTo>
                      <a:pt x="405" y="382"/>
                    </a:lnTo>
                    <a:lnTo>
                      <a:pt x="410" y="381"/>
                    </a:lnTo>
                    <a:lnTo>
                      <a:pt x="414" y="381"/>
                    </a:lnTo>
                    <a:lnTo>
                      <a:pt x="417" y="379"/>
                    </a:lnTo>
                    <a:lnTo>
                      <a:pt x="426" y="377"/>
                    </a:lnTo>
                    <a:lnTo>
                      <a:pt x="439" y="373"/>
                    </a:lnTo>
                    <a:lnTo>
                      <a:pt x="459" y="368"/>
                    </a:lnTo>
                    <a:lnTo>
                      <a:pt x="481" y="361"/>
                    </a:lnTo>
                    <a:lnTo>
                      <a:pt x="508" y="353"/>
                    </a:lnTo>
                    <a:lnTo>
                      <a:pt x="535" y="345"/>
                    </a:lnTo>
                    <a:lnTo>
                      <a:pt x="567" y="337"/>
                    </a:lnTo>
                    <a:lnTo>
                      <a:pt x="597" y="326"/>
                    </a:lnTo>
                    <a:lnTo>
                      <a:pt x="627" y="316"/>
                    </a:lnTo>
                    <a:lnTo>
                      <a:pt x="657" y="305"/>
                    </a:lnTo>
                    <a:lnTo>
                      <a:pt x="687" y="293"/>
                    </a:lnTo>
                    <a:lnTo>
                      <a:pt x="713" y="282"/>
                    </a:lnTo>
                    <a:lnTo>
                      <a:pt x="737" y="271"/>
                    </a:lnTo>
                    <a:lnTo>
                      <a:pt x="756" y="258"/>
                    </a:lnTo>
                    <a:lnTo>
                      <a:pt x="774" y="246"/>
                    </a:lnTo>
                    <a:lnTo>
                      <a:pt x="785" y="235"/>
                    </a:lnTo>
                    <a:lnTo>
                      <a:pt x="797" y="224"/>
                    </a:lnTo>
                    <a:lnTo>
                      <a:pt x="807" y="212"/>
                    </a:lnTo>
                    <a:lnTo>
                      <a:pt x="817" y="202"/>
                    </a:lnTo>
                    <a:lnTo>
                      <a:pt x="825" y="192"/>
                    </a:lnTo>
                    <a:lnTo>
                      <a:pt x="831" y="182"/>
                    </a:lnTo>
                    <a:lnTo>
                      <a:pt x="838" y="172"/>
                    </a:lnTo>
                    <a:lnTo>
                      <a:pt x="845" y="163"/>
                    </a:lnTo>
                    <a:lnTo>
                      <a:pt x="848" y="153"/>
                    </a:lnTo>
                    <a:lnTo>
                      <a:pt x="852" y="143"/>
                    </a:lnTo>
                    <a:lnTo>
                      <a:pt x="854" y="133"/>
                    </a:lnTo>
                    <a:lnTo>
                      <a:pt x="856" y="125"/>
                    </a:lnTo>
                    <a:lnTo>
                      <a:pt x="855" y="114"/>
                    </a:lnTo>
                    <a:lnTo>
                      <a:pt x="855" y="104"/>
                    </a:lnTo>
                    <a:lnTo>
                      <a:pt x="852" y="94"/>
                    </a:lnTo>
                    <a:lnTo>
                      <a:pt x="850" y="84"/>
                    </a:lnTo>
                    <a:lnTo>
                      <a:pt x="845" y="72"/>
                    </a:lnTo>
                    <a:lnTo>
                      <a:pt x="840" y="62"/>
                    </a:lnTo>
                    <a:lnTo>
                      <a:pt x="833" y="53"/>
                    </a:lnTo>
                    <a:lnTo>
                      <a:pt x="827" y="46"/>
                    </a:lnTo>
                    <a:lnTo>
                      <a:pt x="818" y="37"/>
                    </a:lnTo>
                    <a:lnTo>
                      <a:pt x="809" y="33"/>
                    </a:lnTo>
                    <a:lnTo>
                      <a:pt x="800" y="26"/>
                    </a:lnTo>
                    <a:lnTo>
                      <a:pt x="792" y="23"/>
                    </a:lnTo>
                    <a:lnTo>
                      <a:pt x="781" y="17"/>
                    </a:lnTo>
                    <a:lnTo>
                      <a:pt x="770" y="14"/>
                    </a:lnTo>
                    <a:lnTo>
                      <a:pt x="758" y="11"/>
                    </a:lnTo>
                    <a:lnTo>
                      <a:pt x="748" y="9"/>
                    </a:lnTo>
                    <a:lnTo>
                      <a:pt x="736" y="5"/>
                    </a:lnTo>
                    <a:lnTo>
                      <a:pt x="726" y="4"/>
                    </a:lnTo>
                    <a:lnTo>
                      <a:pt x="715" y="3"/>
                    </a:lnTo>
                    <a:lnTo>
                      <a:pt x="705" y="3"/>
                    </a:lnTo>
                    <a:lnTo>
                      <a:pt x="688" y="2"/>
                    </a:lnTo>
                    <a:lnTo>
                      <a:pt x="663" y="1"/>
                    </a:lnTo>
                    <a:lnTo>
                      <a:pt x="631" y="0"/>
                    </a:lnTo>
                    <a:lnTo>
                      <a:pt x="594" y="0"/>
                    </a:lnTo>
                    <a:lnTo>
                      <a:pt x="551" y="0"/>
                    </a:lnTo>
                    <a:lnTo>
                      <a:pt x="504" y="0"/>
                    </a:lnTo>
                    <a:lnTo>
                      <a:pt x="456" y="0"/>
                    </a:lnTo>
                    <a:lnTo>
                      <a:pt x="408" y="0"/>
                    </a:lnTo>
                    <a:lnTo>
                      <a:pt x="358" y="0"/>
                    </a:lnTo>
                    <a:lnTo>
                      <a:pt x="313" y="0"/>
                    </a:lnTo>
                    <a:lnTo>
                      <a:pt x="270" y="0"/>
                    </a:lnTo>
                    <a:lnTo>
                      <a:pt x="232" y="0"/>
                    </a:lnTo>
                    <a:lnTo>
                      <a:pt x="200" y="0"/>
                    </a:lnTo>
                    <a:lnTo>
                      <a:pt x="176" y="0"/>
                    </a:lnTo>
                    <a:lnTo>
                      <a:pt x="160" y="0"/>
                    </a:lnTo>
                    <a:lnTo>
                      <a:pt x="156" y="0"/>
                    </a:lnTo>
                    <a:lnTo>
                      <a:pt x="156" y="0"/>
                    </a:lnTo>
                    <a:close/>
                  </a:path>
                </a:pathLst>
              </a:custGeom>
              <a:solidFill>
                <a:srgbClr val="5C5C00"/>
              </a:solidFill>
              <a:ln w="9525">
                <a:noFill/>
                <a:round/>
                <a:headEnd/>
                <a:tailEnd/>
              </a:ln>
            </p:spPr>
            <p:txBody>
              <a:bodyPr/>
              <a:lstStyle/>
              <a:p>
                <a:endParaRPr lang="en-US"/>
              </a:p>
            </p:txBody>
          </p:sp>
          <p:sp>
            <p:nvSpPr>
              <p:cNvPr id="26" name="Freeform 17"/>
              <p:cNvSpPr>
                <a:spLocks/>
              </p:cNvSpPr>
              <p:nvPr/>
            </p:nvSpPr>
            <p:spPr bwMode="auto">
              <a:xfrm>
                <a:off x="431" y="3129"/>
                <a:ext cx="24" cy="208"/>
              </a:xfrm>
              <a:custGeom>
                <a:avLst/>
                <a:gdLst/>
                <a:ahLst/>
                <a:cxnLst>
                  <a:cxn ang="0">
                    <a:pos x="6" y="416"/>
                  </a:cxn>
                  <a:cxn ang="0">
                    <a:pos x="11" y="139"/>
                  </a:cxn>
                  <a:cxn ang="0">
                    <a:pos x="10" y="138"/>
                  </a:cxn>
                  <a:cxn ang="0">
                    <a:pos x="8" y="134"/>
                  </a:cxn>
                  <a:cxn ang="0">
                    <a:pos x="6" y="127"/>
                  </a:cxn>
                  <a:cxn ang="0">
                    <a:pos x="5" y="118"/>
                  </a:cxn>
                  <a:cxn ang="0">
                    <a:pos x="3" y="107"/>
                  </a:cxn>
                  <a:cxn ang="0">
                    <a:pos x="2" y="97"/>
                  </a:cxn>
                  <a:cxn ang="0">
                    <a:pos x="1" y="85"/>
                  </a:cxn>
                  <a:cxn ang="0">
                    <a:pos x="1" y="73"/>
                  </a:cxn>
                  <a:cxn ang="0">
                    <a:pos x="0" y="60"/>
                  </a:cxn>
                  <a:cxn ang="0">
                    <a:pos x="0" y="46"/>
                  </a:cxn>
                  <a:cxn ang="0">
                    <a:pos x="0" y="34"/>
                  </a:cxn>
                  <a:cxn ang="0">
                    <a:pos x="2" y="24"/>
                  </a:cxn>
                  <a:cxn ang="0">
                    <a:pos x="4" y="14"/>
                  </a:cxn>
                  <a:cxn ang="0">
                    <a:pos x="10" y="8"/>
                  </a:cxn>
                  <a:cxn ang="0">
                    <a:pos x="15" y="2"/>
                  </a:cxn>
                  <a:cxn ang="0">
                    <a:pos x="24" y="0"/>
                  </a:cxn>
                  <a:cxn ang="0">
                    <a:pos x="29" y="0"/>
                  </a:cxn>
                  <a:cxn ang="0">
                    <a:pos x="35" y="3"/>
                  </a:cxn>
                  <a:cxn ang="0">
                    <a:pos x="39" y="10"/>
                  </a:cxn>
                  <a:cxn ang="0">
                    <a:pos x="44" y="19"/>
                  </a:cxn>
                  <a:cxn ang="0">
                    <a:pos x="45" y="29"/>
                  </a:cxn>
                  <a:cxn ang="0">
                    <a:pos x="46" y="41"/>
                  </a:cxn>
                  <a:cxn ang="0">
                    <a:pos x="46" y="54"/>
                  </a:cxn>
                  <a:cxn ang="0">
                    <a:pos x="47" y="69"/>
                  </a:cxn>
                  <a:cxn ang="0">
                    <a:pos x="46" y="81"/>
                  </a:cxn>
                  <a:cxn ang="0">
                    <a:pos x="45" y="95"/>
                  </a:cxn>
                  <a:cxn ang="0">
                    <a:pos x="44" y="107"/>
                  </a:cxn>
                  <a:cxn ang="0">
                    <a:pos x="43" y="119"/>
                  </a:cxn>
                  <a:cxn ang="0">
                    <a:pos x="40" y="128"/>
                  </a:cxn>
                  <a:cxn ang="0">
                    <a:pos x="39" y="137"/>
                  </a:cxn>
                  <a:cxn ang="0">
                    <a:pos x="39" y="142"/>
                  </a:cxn>
                  <a:cxn ang="0">
                    <a:pos x="39" y="144"/>
                  </a:cxn>
                  <a:cxn ang="0">
                    <a:pos x="36" y="410"/>
                  </a:cxn>
                  <a:cxn ang="0">
                    <a:pos x="6" y="416"/>
                  </a:cxn>
                  <a:cxn ang="0">
                    <a:pos x="6" y="416"/>
                  </a:cxn>
                </a:cxnLst>
                <a:rect l="0" t="0" r="r" b="b"/>
                <a:pathLst>
                  <a:path w="47" h="416">
                    <a:moveTo>
                      <a:pt x="6" y="416"/>
                    </a:moveTo>
                    <a:lnTo>
                      <a:pt x="11" y="139"/>
                    </a:lnTo>
                    <a:lnTo>
                      <a:pt x="10" y="138"/>
                    </a:lnTo>
                    <a:lnTo>
                      <a:pt x="8" y="134"/>
                    </a:lnTo>
                    <a:lnTo>
                      <a:pt x="6" y="127"/>
                    </a:lnTo>
                    <a:lnTo>
                      <a:pt x="5" y="118"/>
                    </a:lnTo>
                    <a:lnTo>
                      <a:pt x="3" y="107"/>
                    </a:lnTo>
                    <a:lnTo>
                      <a:pt x="2" y="97"/>
                    </a:lnTo>
                    <a:lnTo>
                      <a:pt x="1" y="85"/>
                    </a:lnTo>
                    <a:lnTo>
                      <a:pt x="1" y="73"/>
                    </a:lnTo>
                    <a:lnTo>
                      <a:pt x="0" y="60"/>
                    </a:lnTo>
                    <a:lnTo>
                      <a:pt x="0" y="46"/>
                    </a:lnTo>
                    <a:lnTo>
                      <a:pt x="0" y="34"/>
                    </a:lnTo>
                    <a:lnTo>
                      <a:pt x="2" y="24"/>
                    </a:lnTo>
                    <a:lnTo>
                      <a:pt x="4" y="14"/>
                    </a:lnTo>
                    <a:lnTo>
                      <a:pt x="10" y="8"/>
                    </a:lnTo>
                    <a:lnTo>
                      <a:pt x="15" y="2"/>
                    </a:lnTo>
                    <a:lnTo>
                      <a:pt x="24" y="0"/>
                    </a:lnTo>
                    <a:lnTo>
                      <a:pt x="29" y="0"/>
                    </a:lnTo>
                    <a:lnTo>
                      <a:pt x="35" y="3"/>
                    </a:lnTo>
                    <a:lnTo>
                      <a:pt x="39" y="10"/>
                    </a:lnTo>
                    <a:lnTo>
                      <a:pt x="44" y="19"/>
                    </a:lnTo>
                    <a:lnTo>
                      <a:pt x="45" y="29"/>
                    </a:lnTo>
                    <a:lnTo>
                      <a:pt x="46" y="41"/>
                    </a:lnTo>
                    <a:lnTo>
                      <a:pt x="46" y="54"/>
                    </a:lnTo>
                    <a:lnTo>
                      <a:pt x="47" y="69"/>
                    </a:lnTo>
                    <a:lnTo>
                      <a:pt x="46" y="81"/>
                    </a:lnTo>
                    <a:lnTo>
                      <a:pt x="45" y="95"/>
                    </a:lnTo>
                    <a:lnTo>
                      <a:pt x="44" y="107"/>
                    </a:lnTo>
                    <a:lnTo>
                      <a:pt x="43" y="119"/>
                    </a:lnTo>
                    <a:lnTo>
                      <a:pt x="40" y="128"/>
                    </a:lnTo>
                    <a:lnTo>
                      <a:pt x="39" y="137"/>
                    </a:lnTo>
                    <a:lnTo>
                      <a:pt x="39" y="142"/>
                    </a:lnTo>
                    <a:lnTo>
                      <a:pt x="39" y="144"/>
                    </a:lnTo>
                    <a:lnTo>
                      <a:pt x="36" y="410"/>
                    </a:lnTo>
                    <a:lnTo>
                      <a:pt x="6" y="416"/>
                    </a:lnTo>
                    <a:lnTo>
                      <a:pt x="6" y="416"/>
                    </a:lnTo>
                    <a:close/>
                  </a:path>
                </a:pathLst>
              </a:custGeom>
              <a:solidFill>
                <a:srgbClr val="B34329"/>
              </a:solidFill>
              <a:ln w="9525">
                <a:noFill/>
                <a:round/>
                <a:headEnd/>
                <a:tailEnd/>
              </a:ln>
            </p:spPr>
            <p:txBody>
              <a:bodyPr/>
              <a:lstStyle/>
              <a:p>
                <a:endParaRPr lang="en-US"/>
              </a:p>
            </p:txBody>
          </p:sp>
          <p:sp>
            <p:nvSpPr>
              <p:cNvPr id="27" name="Freeform 18"/>
              <p:cNvSpPr>
                <a:spLocks/>
              </p:cNvSpPr>
              <p:nvPr/>
            </p:nvSpPr>
            <p:spPr bwMode="auto">
              <a:xfrm>
                <a:off x="711" y="3159"/>
                <a:ext cx="45" cy="126"/>
              </a:xfrm>
              <a:custGeom>
                <a:avLst/>
                <a:gdLst/>
                <a:ahLst/>
                <a:cxnLst>
                  <a:cxn ang="0">
                    <a:pos x="16" y="252"/>
                  </a:cxn>
                  <a:cxn ang="0">
                    <a:pos x="18" y="145"/>
                  </a:cxn>
                  <a:cxn ang="0">
                    <a:pos x="17" y="142"/>
                  </a:cxn>
                  <a:cxn ang="0">
                    <a:pos x="14" y="137"/>
                  </a:cxn>
                  <a:cxn ang="0">
                    <a:pos x="12" y="130"/>
                  </a:cxn>
                  <a:cxn ang="0">
                    <a:pos x="10" y="121"/>
                  </a:cxn>
                  <a:cxn ang="0">
                    <a:pos x="7" y="109"/>
                  </a:cxn>
                  <a:cxn ang="0">
                    <a:pos x="4" y="98"/>
                  </a:cxn>
                  <a:cxn ang="0">
                    <a:pos x="1" y="85"/>
                  </a:cxn>
                  <a:cxn ang="0">
                    <a:pos x="1" y="73"/>
                  </a:cxn>
                  <a:cxn ang="0">
                    <a:pos x="0" y="58"/>
                  </a:cxn>
                  <a:cxn ang="0">
                    <a:pos x="1" y="45"/>
                  </a:cxn>
                  <a:cxn ang="0">
                    <a:pos x="3" y="33"/>
                  </a:cxn>
                  <a:cxn ang="0">
                    <a:pos x="10" y="23"/>
                  </a:cxn>
                  <a:cxn ang="0">
                    <a:pos x="16" y="13"/>
                  </a:cxn>
                  <a:cxn ang="0">
                    <a:pos x="24" y="8"/>
                  </a:cxn>
                  <a:cxn ang="0">
                    <a:pos x="37" y="2"/>
                  </a:cxn>
                  <a:cxn ang="0">
                    <a:pos x="53" y="1"/>
                  </a:cxn>
                  <a:cxn ang="0">
                    <a:pos x="58" y="0"/>
                  </a:cxn>
                  <a:cxn ang="0">
                    <a:pos x="63" y="0"/>
                  </a:cxn>
                  <a:cxn ang="0">
                    <a:pos x="67" y="1"/>
                  </a:cxn>
                  <a:cxn ang="0">
                    <a:pos x="72" y="3"/>
                  </a:cxn>
                  <a:cxn ang="0">
                    <a:pos x="79" y="6"/>
                  </a:cxn>
                  <a:cxn ang="0">
                    <a:pos x="83" y="10"/>
                  </a:cxn>
                  <a:cxn ang="0">
                    <a:pos x="87" y="18"/>
                  </a:cxn>
                  <a:cxn ang="0">
                    <a:pos x="90" y="21"/>
                  </a:cxn>
                  <a:cxn ang="0">
                    <a:pos x="87" y="21"/>
                  </a:cxn>
                  <a:cxn ang="0">
                    <a:pos x="85" y="25"/>
                  </a:cxn>
                  <a:cxn ang="0">
                    <a:pos x="82" y="30"/>
                  </a:cxn>
                  <a:cxn ang="0">
                    <a:pos x="80" y="36"/>
                  </a:cxn>
                  <a:cxn ang="0">
                    <a:pos x="74" y="43"/>
                  </a:cxn>
                  <a:cxn ang="0">
                    <a:pos x="70" y="53"/>
                  </a:cxn>
                  <a:cxn ang="0">
                    <a:pos x="65" y="62"/>
                  </a:cxn>
                  <a:cxn ang="0">
                    <a:pos x="62" y="73"/>
                  </a:cxn>
                  <a:cxn ang="0">
                    <a:pos x="58" y="83"/>
                  </a:cxn>
                  <a:cxn ang="0">
                    <a:pos x="55" y="93"/>
                  </a:cxn>
                  <a:cxn ang="0">
                    <a:pos x="53" y="103"/>
                  </a:cxn>
                  <a:cxn ang="0">
                    <a:pos x="54" y="114"/>
                  </a:cxn>
                  <a:cxn ang="0">
                    <a:pos x="55" y="123"/>
                  </a:cxn>
                  <a:cxn ang="0">
                    <a:pos x="59" y="130"/>
                  </a:cxn>
                  <a:cxn ang="0">
                    <a:pos x="65" y="137"/>
                  </a:cxn>
                  <a:cxn ang="0">
                    <a:pos x="74" y="145"/>
                  </a:cxn>
                  <a:cxn ang="0">
                    <a:pos x="72" y="147"/>
                  </a:cxn>
                  <a:cxn ang="0">
                    <a:pos x="65" y="154"/>
                  </a:cxn>
                  <a:cxn ang="0">
                    <a:pos x="56" y="158"/>
                  </a:cxn>
                  <a:cxn ang="0">
                    <a:pos x="53" y="160"/>
                  </a:cxn>
                  <a:cxn ang="0">
                    <a:pos x="53" y="244"/>
                  </a:cxn>
                  <a:cxn ang="0">
                    <a:pos x="16" y="252"/>
                  </a:cxn>
                  <a:cxn ang="0">
                    <a:pos x="16" y="252"/>
                  </a:cxn>
                </a:cxnLst>
                <a:rect l="0" t="0" r="r" b="b"/>
                <a:pathLst>
                  <a:path w="90" h="252">
                    <a:moveTo>
                      <a:pt x="16" y="252"/>
                    </a:moveTo>
                    <a:lnTo>
                      <a:pt x="18" y="145"/>
                    </a:lnTo>
                    <a:lnTo>
                      <a:pt x="17" y="142"/>
                    </a:lnTo>
                    <a:lnTo>
                      <a:pt x="14" y="137"/>
                    </a:lnTo>
                    <a:lnTo>
                      <a:pt x="12" y="130"/>
                    </a:lnTo>
                    <a:lnTo>
                      <a:pt x="10" y="121"/>
                    </a:lnTo>
                    <a:lnTo>
                      <a:pt x="7" y="109"/>
                    </a:lnTo>
                    <a:lnTo>
                      <a:pt x="4" y="98"/>
                    </a:lnTo>
                    <a:lnTo>
                      <a:pt x="1" y="85"/>
                    </a:lnTo>
                    <a:lnTo>
                      <a:pt x="1" y="73"/>
                    </a:lnTo>
                    <a:lnTo>
                      <a:pt x="0" y="58"/>
                    </a:lnTo>
                    <a:lnTo>
                      <a:pt x="1" y="45"/>
                    </a:lnTo>
                    <a:lnTo>
                      <a:pt x="3" y="33"/>
                    </a:lnTo>
                    <a:lnTo>
                      <a:pt x="10" y="23"/>
                    </a:lnTo>
                    <a:lnTo>
                      <a:pt x="16" y="13"/>
                    </a:lnTo>
                    <a:lnTo>
                      <a:pt x="24" y="8"/>
                    </a:lnTo>
                    <a:lnTo>
                      <a:pt x="37" y="2"/>
                    </a:lnTo>
                    <a:lnTo>
                      <a:pt x="53" y="1"/>
                    </a:lnTo>
                    <a:lnTo>
                      <a:pt x="58" y="0"/>
                    </a:lnTo>
                    <a:lnTo>
                      <a:pt x="63" y="0"/>
                    </a:lnTo>
                    <a:lnTo>
                      <a:pt x="67" y="1"/>
                    </a:lnTo>
                    <a:lnTo>
                      <a:pt x="72" y="3"/>
                    </a:lnTo>
                    <a:lnTo>
                      <a:pt x="79" y="6"/>
                    </a:lnTo>
                    <a:lnTo>
                      <a:pt x="83" y="10"/>
                    </a:lnTo>
                    <a:lnTo>
                      <a:pt x="87" y="18"/>
                    </a:lnTo>
                    <a:lnTo>
                      <a:pt x="90" y="21"/>
                    </a:lnTo>
                    <a:lnTo>
                      <a:pt x="87" y="21"/>
                    </a:lnTo>
                    <a:lnTo>
                      <a:pt x="85" y="25"/>
                    </a:lnTo>
                    <a:lnTo>
                      <a:pt x="82" y="30"/>
                    </a:lnTo>
                    <a:lnTo>
                      <a:pt x="80" y="36"/>
                    </a:lnTo>
                    <a:lnTo>
                      <a:pt x="74" y="43"/>
                    </a:lnTo>
                    <a:lnTo>
                      <a:pt x="70" y="53"/>
                    </a:lnTo>
                    <a:lnTo>
                      <a:pt x="65" y="62"/>
                    </a:lnTo>
                    <a:lnTo>
                      <a:pt x="62" y="73"/>
                    </a:lnTo>
                    <a:lnTo>
                      <a:pt x="58" y="83"/>
                    </a:lnTo>
                    <a:lnTo>
                      <a:pt x="55" y="93"/>
                    </a:lnTo>
                    <a:lnTo>
                      <a:pt x="53" y="103"/>
                    </a:lnTo>
                    <a:lnTo>
                      <a:pt x="54" y="114"/>
                    </a:lnTo>
                    <a:lnTo>
                      <a:pt x="55" y="123"/>
                    </a:lnTo>
                    <a:lnTo>
                      <a:pt x="59" y="130"/>
                    </a:lnTo>
                    <a:lnTo>
                      <a:pt x="65" y="137"/>
                    </a:lnTo>
                    <a:lnTo>
                      <a:pt x="74" y="145"/>
                    </a:lnTo>
                    <a:lnTo>
                      <a:pt x="72" y="147"/>
                    </a:lnTo>
                    <a:lnTo>
                      <a:pt x="65" y="154"/>
                    </a:lnTo>
                    <a:lnTo>
                      <a:pt x="56" y="158"/>
                    </a:lnTo>
                    <a:lnTo>
                      <a:pt x="53" y="160"/>
                    </a:lnTo>
                    <a:lnTo>
                      <a:pt x="53" y="244"/>
                    </a:lnTo>
                    <a:lnTo>
                      <a:pt x="16" y="252"/>
                    </a:lnTo>
                    <a:lnTo>
                      <a:pt x="16" y="252"/>
                    </a:lnTo>
                    <a:close/>
                  </a:path>
                </a:pathLst>
              </a:custGeom>
              <a:solidFill>
                <a:srgbClr val="B34329"/>
              </a:solidFill>
              <a:ln w="9525">
                <a:noFill/>
                <a:round/>
                <a:headEnd/>
                <a:tailEnd/>
              </a:ln>
            </p:spPr>
            <p:txBody>
              <a:bodyPr/>
              <a:lstStyle/>
              <a:p>
                <a:endParaRPr lang="en-US"/>
              </a:p>
            </p:txBody>
          </p:sp>
          <p:sp>
            <p:nvSpPr>
              <p:cNvPr id="28" name="Freeform 19"/>
              <p:cNvSpPr>
                <a:spLocks/>
              </p:cNvSpPr>
              <p:nvPr/>
            </p:nvSpPr>
            <p:spPr bwMode="auto">
              <a:xfrm>
                <a:off x="628" y="3291"/>
                <a:ext cx="46" cy="153"/>
              </a:xfrm>
              <a:custGeom>
                <a:avLst/>
                <a:gdLst/>
                <a:ahLst/>
                <a:cxnLst>
                  <a:cxn ang="0">
                    <a:pos x="0" y="24"/>
                  </a:cxn>
                  <a:cxn ang="0">
                    <a:pos x="0" y="23"/>
                  </a:cxn>
                  <a:cxn ang="0">
                    <a:pos x="4" y="19"/>
                  </a:cxn>
                  <a:cxn ang="0">
                    <a:pos x="7" y="13"/>
                  </a:cxn>
                  <a:cxn ang="0">
                    <a:pos x="15" y="10"/>
                  </a:cxn>
                  <a:cxn ang="0">
                    <a:pos x="22" y="3"/>
                  </a:cxn>
                  <a:cxn ang="0">
                    <a:pos x="32" y="1"/>
                  </a:cxn>
                  <a:cxn ang="0">
                    <a:pos x="39" y="0"/>
                  </a:cxn>
                  <a:cxn ang="0">
                    <a:pos x="44" y="0"/>
                  </a:cxn>
                  <a:cxn ang="0">
                    <a:pos x="51" y="0"/>
                  </a:cxn>
                  <a:cxn ang="0">
                    <a:pos x="59" y="3"/>
                  </a:cxn>
                  <a:cxn ang="0">
                    <a:pos x="64" y="6"/>
                  </a:cxn>
                  <a:cxn ang="0">
                    <a:pos x="71" y="12"/>
                  </a:cxn>
                  <a:cxn ang="0">
                    <a:pos x="75" y="20"/>
                  </a:cxn>
                  <a:cxn ang="0">
                    <a:pos x="81" y="31"/>
                  </a:cxn>
                  <a:cxn ang="0">
                    <a:pos x="84" y="43"/>
                  </a:cxn>
                  <a:cxn ang="0">
                    <a:pos x="88" y="57"/>
                  </a:cxn>
                  <a:cxn ang="0">
                    <a:pos x="90" y="71"/>
                  </a:cxn>
                  <a:cxn ang="0">
                    <a:pos x="92" y="86"/>
                  </a:cxn>
                  <a:cxn ang="0">
                    <a:pos x="92" y="101"/>
                  </a:cxn>
                  <a:cxn ang="0">
                    <a:pos x="92" y="116"/>
                  </a:cxn>
                  <a:cxn ang="0">
                    <a:pos x="91" y="129"/>
                  </a:cxn>
                  <a:cxn ang="0">
                    <a:pos x="90" y="143"/>
                  </a:cxn>
                  <a:cxn ang="0">
                    <a:pos x="86" y="154"/>
                  </a:cxn>
                  <a:cxn ang="0">
                    <a:pos x="85" y="164"/>
                  </a:cxn>
                  <a:cxn ang="0">
                    <a:pos x="81" y="171"/>
                  </a:cxn>
                  <a:cxn ang="0">
                    <a:pos x="77" y="176"/>
                  </a:cxn>
                  <a:cxn ang="0">
                    <a:pos x="71" y="306"/>
                  </a:cxn>
                  <a:cxn ang="0">
                    <a:pos x="32" y="306"/>
                  </a:cxn>
                  <a:cxn ang="0">
                    <a:pos x="30" y="186"/>
                  </a:cxn>
                  <a:cxn ang="0">
                    <a:pos x="6" y="181"/>
                  </a:cxn>
                  <a:cxn ang="0">
                    <a:pos x="6" y="179"/>
                  </a:cxn>
                  <a:cxn ang="0">
                    <a:pos x="10" y="174"/>
                  </a:cxn>
                  <a:cxn ang="0">
                    <a:pos x="12" y="169"/>
                  </a:cxn>
                  <a:cxn ang="0">
                    <a:pos x="16" y="165"/>
                  </a:cxn>
                  <a:cxn ang="0">
                    <a:pos x="18" y="160"/>
                  </a:cxn>
                  <a:cxn ang="0">
                    <a:pos x="22" y="155"/>
                  </a:cxn>
                  <a:cxn ang="0">
                    <a:pos x="25" y="148"/>
                  </a:cxn>
                  <a:cxn ang="0">
                    <a:pos x="28" y="140"/>
                  </a:cxn>
                  <a:cxn ang="0">
                    <a:pos x="30" y="133"/>
                  </a:cxn>
                  <a:cxn ang="0">
                    <a:pos x="32" y="126"/>
                  </a:cxn>
                  <a:cxn ang="0">
                    <a:pos x="33" y="116"/>
                  </a:cxn>
                  <a:cxn ang="0">
                    <a:pos x="35" y="108"/>
                  </a:cxn>
                  <a:cxn ang="0">
                    <a:pos x="33" y="99"/>
                  </a:cxn>
                  <a:cxn ang="0">
                    <a:pos x="33" y="92"/>
                  </a:cxn>
                  <a:cxn ang="0">
                    <a:pos x="30" y="82"/>
                  </a:cxn>
                  <a:cxn ang="0">
                    <a:pos x="29" y="74"/>
                  </a:cxn>
                  <a:cxn ang="0">
                    <a:pos x="27" y="66"/>
                  </a:cxn>
                  <a:cxn ang="0">
                    <a:pos x="25" y="60"/>
                  </a:cxn>
                  <a:cxn ang="0">
                    <a:pos x="21" y="53"/>
                  </a:cxn>
                  <a:cxn ang="0">
                    <a:pos x="18" y="48"/>
                  </a:cxn>
                  <a:cxn ang="0">
                    <a:pos x="16" y="43"/>
                  </a:cxn>
                  <a:cxn ang="0">
                    <a:pos x="14" y="40"/>
                  </a:cxn>
                  <a:cxn ang="0">
                    <a:pos x="7" y="32"/>
                  </a:cxn>
                  <a:cxn ang="0">
                    <a:pos x="4" y="28"/>
                  </a:cxn>
                  <a:cxn ang="0">
                    <a:pos x="0" y="24"/>
                  </a:cxn>
                  <a:cxn ang="0">
                    <a:pos x="0" y="24"/>
                  </a:cxn>
                </a:cxnLst>
                <a:rect l="0" t="0" r="r" b="b"/>
                <a:pathLst>
                  <a:path w="92" h="306">
                    <a:moveTo>
                      <a:pt x="0" y="24"/>
                    </a:moveTo>
                    <a:lnTo>
                      <a:pt x="0" y="23"/>
                    </a:lnTo>
                    <a:lnTo>
                      <a:pt x="4" y="19"/>
                    </a:lnTo>
                    <a:lnTo>
                      <a:pt x="7" y="13"/>
                    </a:lnTo>
                    <a:lnTo>
                      <a:pt x="15" y="10"/>
                    </a:lnTo>
                    <a:lnTo>
                      <a:pt x="22" y="3"/>
                    </a:lnTo>
                    <a:lnTo>
                      <a:pt x="32" y="1"/>
                    </a:lnTo>
                    <a:lnTo>
                      <a:pt x="39" y="0"/>
                    </a:lnTo>
                    <a:lnTo>
                      <a:pt x="44" y="0"/>
                    </a:lnTo>
                    <a:lnTo>
                      <a:pt x="51" y="0"/>
                    </a:lnTo>
                    <a:lnTo>
                      <a:pt x="59" y="3"/>
                    </a:lnTo>
                    <a:lnTo>
                      <a:pt x="64" y="6"/>
                    </a:lnTo>
                    <a:lnTo>
                      <a:pt x="71" y="12"/>
                    </a:lnTo>
                    <a:lnTo>
                      <a:pt x="75" y="20"/>
                    </a:lnTo>
                    <a:lnTo>
                      <a:pt x="81" y="31"/>
                    </a:lnTo>
                    <a:lnTo>
                      <a:pt x="84" y="43"/>
                    </a:lnTo>
                    <a:lnTo>
                      <a:pt x="88" y="57"/>
                    </a:lnTo>
                    <a:lnTo>
                      <a:pt x="90" y="71"/>
                    </a:lnTo>
                    <a:lnTo>
                      <a:pt x="92" y="86"/>
                    </a:lnTo>
                    <a:lnTo>
                      <a:pt x="92" y="101"/>
                    </a:lnTo>
                    <a:lnTo>
                      <a:pt x="92" y="116"/>
                    </a:lnTo>
                    <a:lnTo>
                      <a:pt x="91" y="129"/>
                    </a:lnTo>
                    <a:lnTo>
                      <a:pt x="90" y="143"/>
                    </a:lnTo>
                    <a:lnTo>
                      <a:pt x="86" y="154"/>
                    </a:lnTo>
                    <a:lnTo>
                      <a:pt x="85" y="164"/>
                    </a:lnTo>
                    <a:lnTo>
                      <a:pt x="81" y="171"/>
                    </a:lnTo>
                    <a:lnTo>
                      <a:pt x="77" y="176"/>
                    </a:lnTo>
                    <a:lnTo>
                      <a:pt x="71" y="306"/>
                    </a:lnTo>
                    <a:lnTo>
                      <a:pt x="32" y="306"/>
                    </a:lnTo>
                    <a:lnTo>
                      <a:pt x="30" y="186"/>
                    </a:lnTo>
                    <a:lnTo>
                      <a:pt x="6" y="181"/>
                    </a:lnTo>
                    <a:lnTo>
                      <a:pt x="6" y="179"/>
                    </a:lnTo>
                    <a:lnTo>
                      <a:pt x="10" y="174"/>
                    </a:lnTo>
                    <a:lnTo>
                      <a:pt x="12" y="169"/>
                    </a:lnTo>
                    <a:lnTo>
                      <a:pt x="16" y="165"/>
                    </a:lnTo>
                    <a:lnTo>
                      <a:pt x="18" y="160"/>
                    </a:lnTo>
                    <a:lnTo>
                      <a:pt x="22" y="155"/>
                    </a:lnTo>
                    <a:lnTo>
                      <a:pt x="25" y="148"/>
                    </a:lnTo>
                    <a:lnTo>
                      <a:pt x="28" y="140"/>
                    </a:lnTo>
                    <a:lnTo>
                      <a:pt x="30" y="133"/>
                    </a:lnTo>
                    <a:lnTo>
                      <a:pt x="32" y="126"/>
                    </a:lnTo>
                    <a:lnTo>
                      <a:pt x="33" y="116"/>
                    </a:lnTo>
                    <a:lnTo>
                      <a:pt x="35" y="108"/>
                    </a:lnTo>
                    <a:lnTo>
                      <a:pt x="33" y="99"/>
                    </a:lnTo>
                    <a:lnTo>
                      <a:pt x="33" y="92"/>
                    </a:lnTo>
                    <a:lnTo>
                      <a:pt x="30" y="82"/>
                    </a:lnTo>
                    <a:lnTo>
                      <a:pt x="29" y="74"/>
                    </a:lnTo>
                    <a:lnTo>
                      <a:pt x="27" y="66"/>
                    </a:lnTo>
                    <a:lnTo>
                      <a:pt x="25" y="60"/>
                    </a:lnTo>
                    <a:lnTo>
                      <a:pt x="21" y="53"/>
                    </a:lnTo>
                    <a:lnTo>
                      <a:pt x="18" y="48"/>
                    </a:lnTo>
                    <a:lnTo>
                      <a:pt x="16" y="43"/>
                    </a:lnTo>
                    <a:lnTo>
                      <a:pt x="14" y="40"/>
                    </a:lnTo>
                    <a:lnTo>
                      <a:pt x="7" y="32"/>
                    </a:lnTo>
                    <a:lnTo>
                      <a:pt x="4" y="28"/>
                    </a:lnTo>
                    <a:lnTo>
                      <a:pt x="0" y="24"/>
                    </a:lnTo>
                    <a:lnTo>
                      <a:pt x="0" y="24"/>
                    </a:lnTo>
                    <a:close/>
                  </a:path>
                </a:pathLst>
              </a:custGeom>
              <a:solidFill>
                <a:srgbClr val="B34329"/>
              </a:solidFill>
              <a:ln w="9525">
                <a:noFill/>
                <a:round/>
                <a:headEnd/>
                <a:tailEnd/>
              </a:ln>
            </p:spPr>
            <p:txBody>
              <a:bodyPr/>
              <a:lstStyle/>
              <a:p>
                <a:endParaRPr lang="en-US"/>
              </a:p>
            </p:txBody>
          </p:sp>
          <p:sp>
            <p:nvSpPr>
              <p:cNvPr id="29" name="Freeform 20"/>
              <p:cNvSpPr>
                <a:spLocks/>
              </p:cNvSpPr>
              <p:nvPr/>
            </p:nvSpPr>
            <p:spPr bwMode="auto">
              <a:xfrm>
                <a:off x="822" y="3403"/>
                <a:ext cx="121" cy="525"/>
              </a:xfrm>
              <a:custGeom>
                <a:avLst/>
                <a:gdLst/>
                <a:ahLst/>
                <a:cxnLst>
                  <a:cxn ang="0">
                    <a:pos x="240" y="8"/>
                  </a:cxn>
                  <a:cxn ang="0">
                    <a:pos x="222" y="5"/>
                  </a:cxn>
                  <a:cxn ang="0">
                    <a:pos x="190" y="0"/>
                  </a:cxn>
                  <a:cxn ang="0">
                    <a:pos x="151" y="4"/>
                  </a:cxn>
                  <a:cxn ang="0">
                    <a:pos x="109" y="18"/>
                  </a:cxn>
                  <a:cxn ang="0">
                    <a:pos x="65" y="48"/>
                  </a:cxn>
                  <a:cxn ang="0">
                    <a:pos x="31" y="101"/>
                  </a:cxn>
                  <a:cxn ang="0">
                    <a:pos x="8" y="181"/>
                  </a:cxn>
                  <a:cxn ang="0">
                    <a:pos x="0" y="286"/>
                  </a:cxn>
                  <a:cxn ang="0">
                    <a:pos x="2" y="373"/>
                  </a:cxn>
                  <a:cxn ang="0">
                    <a:pos x="10" y="442"/>
                  </a:cxn>
                  <a:cxn ang="0">
                    <a:pos x="23" y="492"/>
                  </a:cxn>
                  <a:cxn ang="0">
                    <a:pos x="39" y="528"/>
                  </a:cxn>
                  <a:cxn ang="0">
                    <a:pos x="53" y="549"/>
                  </a:cxn>
                  <a:cxn ang="0">
                    <a:pos x="65" y="561"/>
                  </a:cxn>
                  <a:cxn ang="0">
                    <a:pos x="73" y="566"/>
                  </a:cxn>
                  <a:cxn ang="0">
                    <a:pos x="83" y="1048"/>
                  </a:cxn>
                  <a:cxn ang="0">
                    <a:pos x="156" y="564"/>
                  </a:cxn>
                  <a:cxn ang="0">
                    <a:pos x="153" y="557"/>
                  </a:cxn>
                  <a:cxn ang="0">
                    <a:pos x="143" y="537"/>
                  </a:cxn>
                  <a:cxn ang="0">
                    <a:pos x="128" y="503"/>
                  </a:cxn>
                  <a:cxn ang="0">
                    <a:pos x="115" y="461"/>
                  </a:cxn>
                  <a:cxn ang="0">
                    <a:pos x="102" y="411"/>
                  </a:cxn>
                  <a:cxn ang="0">
                    <a:pos x="93" y="353"/>
                  </a:cxn>
                  <a:cxn ang="0">
                    <a:pos x="91" y="290"/>
                  </a:cxn>
                  <a:cxn ang="0">
                    <a:pos x="99" y="225"/>
                  </a:cxn>
                  <a:cxn ang="0">
                    <a:pos x="113" y="163"/>
                  </a:cxn>
                  <a:cxn ang="0">
                    <a:pos x="134" y="113"/>
                  </a:cxn>
                  <a:cxn ang="0">
                    <a:pos x="157" y="77"/>
                  </a:cxn>
                  <a:cxn ang="0">
                    <a:pos x="183" y="49"/>
                  </a:cxn>
                  <a:cxn ang="0">
                    <a:pos x="205" y="30"/>
                  </a:cxn>
                  <a:cxn ang="0">
                    <a:pos x="225" y="18"/>
                  </a:cxn>
                  <a:cxn ang="0">
                    <a:pos x="238" y="11"/>
                  </a:cxn>
                  <a:cxn ang="0">
                    <a:pos x="243" y="10"/>
                  </a:cxn>
                </a:cxnLst>
                <a:rect l="0" t="0" r="r" b="b"/>
                <a:pathLst>
                  <a:path w="243" h="1051">
                    <a:moveTo>
                      <a:pt x="243" y="10"/>
                    </a:moveTo>
                    <a:lnTo>
                      <a:pt x="240" y="8"/>
                    </a:lnTo>
                    <a:lnTo>
                      <a:pt x="233" y="7"/>
                    </a:lnTo>
                    <a:lnTo>
                      <a:pt x="222" y="5"/>
                    </a:lnTo>
                    <a:lnTo>
                      <a:pt x="208" y="3"/>
                    </a:lnTo>
                    <a:lnTo>
                      <a:pt x="190" y="0"/>
                    </a:lnTo>
                    <a:lnTo>
                      <a:pt x="172" y="2"/>
                    </a:lnTo>
                    <a:lnTo>
                      <a:pt x="151" y="4"/>
                    </a:lnTo>
                    <a:lnTo>
                      <a:pt x="131" y="9"/>
                    </a:lnTo>
                    <a:lnTo>
                      <a:pt x="109" y="18"/>
                    </a:lnTo>
                    <a:lnTo>
                      <a:pt x="87" y="31"/>
                    </a:lnTo>
                    <a:lnTo>
                      <a:pt x="65" y="48"/>
                    </a:lnTo>
                    <a:lnTo>
                      <a:pt x="49" y="72"/>
                    </a:lnTo>
                    <a:lnTo>
                      <a:pt x="31" y="101"/>
                    </a:lnTo>
                    <a:lnTo>
                      <a:pt x="19" y="136"/>
                    </a:lnTo>
                    <a:lnTo>
                      <a:pt x="8" y="181"/>
                    </a:lnTo>
                    <a:lnTo>
                      <a:pt x="3" y="233"/>
                    </a:lnTo>
                    <a:lnTo>
                      <a:pt x="0" y="286"/>
                    </a:lnTo>
                    <a:lnTo>
                      <a:pt x="0" y="332"/>
                    </a:lnTo>
                    <a:lnTo>
                      <a:pt x="2" y="373"/>
                    </a:lnTo>
                    <a:lnTo>
                      <a:pt x="7" y="411"/>
                    </a:lnTo>
                    <a:lnTo>
                      <a:pt x="10" y="442"/>
                    </a:lnTo>
                    <a:lnTo>
                      <a:pt x="17" y="469"/>
                    </a:lnTo>
                    <a:lnTo>
                      <a:pt x="23" y="492"/>
                    </a:lnTo>
                    <a:lnTo>
                      <a:pt x="31" y="512"/>
                    </a:lnTo>
                    <a:lnTo>
                      <a:pt x="39" y="528"/>
                    </a:lnTo>
                    <a:lnTo>
                      <a:pt x="45" y="540"/>
                    </a:lnTo>
                    <a:lnTo>
                      <a:pt x="53" y="549"/>
                    </a:lnTo>
                    <a:lnTo>
                      <a:pt x="61" y="557"/>
                    </a:lnTo>
                    <a:lnTo>
                      <a:pt x="65" y="561"/>
                    </a:lnTo>
                    <a:lnTo>
                      <a:pt x="71" y="564"/>
                    </a:lnTo>
                    <a:lnTo>
                      <a:pt x="73" y="566"/>
                    </a:lnTo>
                    <a:lnTo>
                      <a:pt x="75" y="568"/>
                    </a:lnTo>
                    <a:lnTo>
                      <a:pt x="83" y="1048"/>
                    </a:lnTo>
                    <a:lnTo>
                      <a:pt x="152" y="1051"/>
                    </a:lnTo>
                    <a:lnTo>
                      <a:pt x="156" y="564"/>
                    </a:lnTo>
                    <a:lnTo>
                      <a:pt x="155" y="562"/>
                    </a:lnTo>
                    <a:lnTo>
                      <a:pt x="153" y="557"/>
                    </a:lnTo>
                    <a:lnTo>
                      <a:pt x="147" y="548"/>
                    </a:lnTo>
                    <a:lnTo>
                      <a:pt x="143" y="537"/>
                    </a:lnTo>
                    <a:lnTo>
                      <a:pt x="135" y="521"/>
                    </a:lnTo>
                    <a:lnTo>
                      <a:pt x="128" y="503"/>
                    </a:lnTo>
                    <a:lnTo>
                      <a:pt x="122" y="484"/>
                    </a:lnTo>
                    <a:lnTo>
                      <a:pt x="115" y="461"/>
                    </a:lnTo>
                    <a:lnTo>
                      <a:pt x="109" y="436"/>
                    </a:lnTo>
                    <a:lnTo>
                      <a:pt x="102" y="411"/>
                    </a:lnTo>
                    <a:lnTo>
                      <a:pt x="96" y="382"/>
                    </a:lnTo>
                    <a:lnTo>
                      <a:pt x="93" y="353"/>
                    </a:lnTo>
                    <a:lnTo>
                      <a:pt x="90" y="321"/>
                    </a:lnTo>
                    <a:lnTo>
                      <a:pt x="91" y="290"/>
                    </a:lnTo>
                    <a:lnTo>
                      <a:pt x="93" y="257"/>
                    </a:lnTo>
                    <a:lnTo>
                      <a:pt x="99" y="225"/>
                    </a:lnTo>
                    <a:lnTo>
                      <a:pt x="104" y="192"/>
                    </a:lnTo>
                    <a:lnTo>
                      <a:pt x="113" y="163"/>
                    </a:lnTo>
                    <a:lnTo>
                      <a:pt x="122" y="135"/>
                    </a:lnTo>
                    <a:lnTo>
                      <a:pt x="134" y="113"/>
                    </a:lnTo>
                    <a:lnTo>
                      <a:pt x="145" y="93"/>
                    </a:lnTo>
                    <a:lnTo>
                      <a:pt x="157" y="77"/>
                    </a:lnTo>
                    <a:lnTo>
                      <a:pt x="169" y="61"/>
                    </a:lnTo>
                    <a:lnTo>
                      <a:pt x="183" y="49"/>
                    </a:lnTo>
                    <a:lnTo>
                      <a:pt x="194" y="38"/>
                    </a:lnTo>
                    <a:lnTo>
                      <a:pt x="205" y="30"/>
                    </a:lnTo>
                    <a:lnTo>
                      <a:pt x="215" y="23"/>
                    </a:lnTo>
                    <a:lnTo>
                      <a:pt x="225" y="18"/>
                    </a:lnTo>
                    <a:lnTo>
                      <a:pt x="232" y="14"/>
                    </a:lnTo>
                    <a:lnTo>
                      <a:pt x="238" y="11"/>
                    </a:lnTo>
                    <a:lnTo>
                      <a:pt x="241" y="10"/>
                    </a:lnTo>
                    <a:lnTo>
                      <a:pt x="243" y="10"/>
                    </a:lnTo>
                    <a:lnTo>
                      <a:pt x="243" y="10"/>
                    </a:lnTo>
                    <a:close/>
                  </a:path>
                </a:pathLst>
              </a:custGeom>
              <a:solidFill>
                <a:srgbClr val="B34329"/>
              </a:solidFill>
              <a:ln w="9525">
                <a:noFill/>
                <a:round/>
                <a:headEnd/>
                <a:tailEnd/>
              </a:ln>
            </p:spPr>
            <p:txBody>
              <a:bodyPr/>
              <a:lstStyle/>
              <a:p>
                <a:endParaRPr lang="en-US"/>
              </a:p>
            </p:txBody>
          </p:sp>
          <p:sp>
            <p:nvSpPr>
              <p:cNvPr id="30" name="Freeform 21"/>
              <p:cNvSpPr>
                <a:spLocks/>
              </p:cNvSpPr>
              <p:nvPr/>
            </p:nvSpPr>
            <p:spPr bwMode="auto">
              <a:xfrm>
                <a:off x="392" y="3434"/>
                <a:ext cx="54" cy="332"/>
              </a:xfrm>
              <a:custGeom>
                <a:avLst/>
                <a:gdLst/>
                <a:ahLst/>
                <a:cxnLst>
                  <a:cxn ang="0">
                    <a:pos x="108" y="24"/>
                  </a:cxn>
                  <a:cxn ang="0">
                    <a:pos x="100" y="14"/>
                  </a:cxn>
                  <a:cxn ang="0">
                    <a:pos x="91" y="7"/>
                  </a:cxn>
                  <a:cxn ang="0">
                    <a:pos x="77" y="3"/>
                  </a:cxn>
                  <a:cxn ang="0">
                    <a:pos x="63" y="0"/>
                  </a:cxn>
                  <a:cxn ang="0">
                    <a:pos x="49" y="3"/>
                  </a:cxn>
                  <a:cxn ang="0">
                    <a:pos x="34" y="11"/>
                  </a:cxn>
                  <a:cxn ang="0">
                    <a:pos x="22" y="28"/>
                  </a:cxn>
                  <a:cxn ang="0">
                    <a:pos x="11" y="53"/>
                  </a:cxn>
                  <a:cxn ang="0">
                    <a:pos x="3" y="85"/>
                  </a:cxn>
                  <a:cxn ang="0">
                    <a:pos x="0" y="123"/>
                  </a:cxn>
                  <a:cxn ang="0">
                    <a:pos x="0" y="161"/>
                  </a:cxn>
                  <a:cxn ang="0">
                    <a:pos x="2" y="196"/>
                  </a:cxn>
                  <a:cxn ang="0">
                    <a:pos x="9" y="227"/>
                  </a:cxn>
                  <a:cxn ang="0">
                    <a:pos x="19" y="251"/>
                  </a:cxn>
                  <a:cxn ang="0">
                    <a:pos x="21" y="664"/>
                  </a:cxn>
                  <a:cxn ang="0">
                    <a:pos x="59" y="268"/>
                  </a:cxn>
                  <a:cxn ang="0">
                    <a:pos x="87" y="241"/>
                  </a:cxn>
                  <a:cxn ang="0">
                    <a:pos x="79" y="236"/>
                  </a:cxn>
                  <a:cxn ang="0">
                    <a:pos x="70" y="223"/>
                  </a:cxn>
                  <a:cxn ang="0">
                    <a:pos x="66" y="204"/>
                  </a:cxn>
                  <a:cxn ang="0">
                    <a:pos x="65" y="177"/>
                  </a:cxn>
                  <a:cxn ang="0">
                    <a:pos x="69" y="140"/>
                  </a:cxn>
                  <a:cxn ang="0">
                    <a:pos x="72" y="115"/>
                  </a:cxn>
                  <a:cxn ang="0">
                    <a:pos x="72" y="108"/>
                  </a:cxn>
                  <a:cxn ang="0">
                    <a:pos x="75" y="97"/>
                  </a:cxn>
                  <a:cxn ang="0">
                    <a:pos x="80" y="82"/>
                  </a:cxn>
                  <a:cxn ang="0">
                    <a:pos x="84" y="66"/>
                  </a:cxn>
                  <a:cxn ang="0">
                    <a:pos x="90" y="50"/>
                  </a:cxn>
                  <a:cxn ang="0">
                    <a:pos x="96" y="38"/>
                  </a:cxn>
                  <a:cxn ang="0">
                    <a:pos x="103" y="29"/>
                  </a:cxn>
                  <a:cxn ang="0">
                    <a:pos x="108" y="27"/>
                  </a:cxn>
                </a:cxnLst>
                <a:rect l="0" t="0" r="r" b="b"/>
                <a:pathLst>
                  <a:path w="108" h="664">
                    <a:moveTo>
                      <a:pt x="108" y="27"/>
                    </a:moveTo>
                    <a:lnTo>
                      <a:pt x="108" y="24"/>
                    </a:lnTo>
                    <a:lnTo>
                      <a:pt x="104" y="17"/>
                    </a:lnTo>
                    <a:lnTo>
                      <a:pt x="100" y="14"/>
                    </a:lnTo>
                    <a:lnTo>
                      <a:pt x="95" y="10"/>
                    </a:lnTo>
                    <a:lnTo>
                      <a:pt x="91" y="7"/>
                    </a:lnTo>
                    <a:lnTo>
                      <a:pt x="85" y="5"/>
                    </a:lnTo>
                    <a:lnTo>
                      <a:pt x="77" y="3"/>
                    </a:lnTo>
                    <a:lnTo>
                      <a:pt x="71" y="0"/>
                    </a:lnTo>
                    <a:lnTo>
                      <a:pt x="63" y="0"/>
                    </a:lnTo>
                    <a:lnTo>
                      <a:pt x="58" y="1"/>
                    </a:lnTo>
                    <a:lnTo>
                      <a:pt x="49" y="3"/>
                    </a:lnTo>
                    <a:lnTo>
                      <a:pt x="42" y="6"/>
                    </a:lnTo>
                    <a:lnTo>
                      <a:pt x="34" y="11"/>
                    </a:lnTo>
                    <a:lnTo>
                      <a:pt x="29" y="19"/>
                    </a:lnTo>
                    <a:lnTo>
                      <a:pt x="22" y="28"/>
                    </a:lnTo>
                    <a:lnTo>
                      <a:pt x="17" y="40"/>
                    </a:lnTo>
                    <a:lnTo>
                      <a:pt x="11" y="53"/>
                    </a:lnTo>
                    <a:lnTo>
                      <a:pt x="8" y="70"/>
                    </a:lnTo>
                    <a:lnTo>
                      <a:pt x="3" y="85"/>
                    </a:lnTo>
                    <a:lnTo>
                      <a:pt x="1" y="104"/>
                    </a:lnTo>
                    <a:lnTo>
                      <a:pt x="0" y="123"/>
                    </a:lnTo>
                    <a:lnTo>
                      <a:pt x="0" y="143"/>
                    </a:lnTo>
                    <a:lnTo>
                      <a:pt x="0" y="161"/>
                    </a:lnTo>
                    <a:lnTo>
                      <a:pt x="0" y="178"/>
                    </a:lnTo>
                    <a:lnTo>
                      <a:pt x="2" y="196"/>
                    </a:lnTo>
                    <a:lnTo>
                      <a:pt x="6" y="213"/>
                    </a:lnTo>
                    <a:lnTo>
                      <a:pt x="9" y="227"/>
                    </a:lnTo>
                    <a:lnTo>
                      <a:pt x="13" y="241"/>
                    </a:lnTo>
                    <a:lnTo>
                      <a:pt x="19" y="251"/>
                    </a:lnTo>
                    <a:lnTo>
                      <a:pt x="26" y="260"/>
                    </a:lnTo>
                    <a:lnTo>
                      <a:pt x="21" y="664"/>
                    </a:lnTo>
                    <a:lnTo>
                      <a:pt x="64" y="664"/>
                    </a:lnTo>
                    <a:lnTo>
                      <a:pt x="59" y="268"/>
                    </a:lnTo>
                    <a:lnTo>
                      <a:pt x="90" y="242"/>
                    </a:lnTo>
                    <a:lnTo>
                      <a:pt x="87" y="241"/>
                    </a:lnTo>
                    <a:lnTo>
                      <a:pt x="83" y="240"/>
                    </a:lnTo>
                    <a:lnTo>
                      <a:pt x="79" y="236"/>
                    </a:lnTo>
                    <a:lnTo>
                      <a:pt x="73" y="229"/>
                    </a:lnTo>
                    <a:lnTo>
                      <a:pt x="70" y="223"/>
                    </a:lnTo>
                    <a:lnTo>
                      <a:pt x="69" y="214"/>
                    </a:lnTo>
                    <a:lnTo>
                      <a:pt x="66" y="204"/>
                    </a:lnTo>
                    <a:lnTo>
                      <a:pt x="66" y="192"/>
                    </a:lnTo>
                    <a:lnTo>
                      <a:pt x="65" y="177"/>
                    </a:lnTo>
                    <a:lnTo>
                      <a:pt x="66" y="160"/>
                    </a:lnTo>
                    <a:lnTo>
                      <a:pt x="69" y="140"/>
                    </a:lnTo>
                    <a:lnTo>
                      <a:pt x="72" y="118"/>
                    </a:lnTo>
                    <a:lnTo>
                      <a:pt x="72" y="115"/>
                    </a:lnTo>
                    <a:lnTo>
                      <a:pt x="72" y="113"/>
                    </a:lnTo>
                    <a:lnTo>
                      <a:pt x="72" y="108"/>
                    </a:lnTo>
                    <a:lnTo>
                      <a:pt x="74" y="103"/>
                    </a:lnTo>
                    <a:lnTo>
                      <a:pt x="75" y="97"/>
                    </a:lnTo>
                    <a:lnTo>
                      <a:pt x="77" y="90"/>
                    </a:lnTo>
                    <a:lnTo>
                      <a:pt x="80" y="82"/>
                    </a:lnTo>
                    <a:lnTo>
                      <a:pt x="82" y="74"/>
                    </a:lnTo>
                    <a:lnTo>
                      <a:pt x="84" y="66"/>
                    </a:lnTo>
                    <a:lnTo>
                      <a:pt x="86" y="58"/>
                    </a:lnTo>
                    <a:lnTo>
                      <a:pt x="90" y="50"/>
                    </a:lnTo>
                    <a:lnTo>
                      <a:pt x="93" y="45"/>
                    </a:lnTo>
                    <a:lnTo>
                      <a:pt x="96" y="38"/>
                    </a:lnTo>
                    <a:lnTo>
                      <a:pt x="100" y="32"/>
                    </a:lnTo>
                    <a:lnTo>
                      <a:pt x="103" y="29"/>
                    </a:lnTo>
                    <a:lnTo>
                      <a:pt x="108" y="27"/>
                    </a:lnTo>
                    <a:lnTo>
                      <a:pt x="108" y="27"/>
                    </a:lnTo>
                    <a:close/>
                  </a:path>
                </a:pathLst>
              </a:custGeom>
              <a:solidFill>
                <a:srgbClr val="B34329"/>
              </a:solidFill>
              <a:ln w="9525">
                <a:noFill/>
                <a:round/>
                <a:headEnd/>
                <a:tailEnd/>
              </a:ln>
            </p:spPr>
            <p:txBody>
              <a:bodyPr/>
              <a:lstStyle/>
              <a:p>
                <a:endParaRPr lang="en-US"/>
              </a:p>
            </p:txBody>
          </p:sp>
          <p:sp>
            <p:nvSpPr>
              <p:cNvPr id="31" name="Freeform 22"/>
              <p:cNvSpPr>
                <a:spLocks/>
              </p:cNvSpPr>
              <p:nvPr/>
            </p:nvSpPr>
            <p:spPr bwMode="auto">
              <a:xfrm>
                <a:off x="507" y="2972"/>
                <a:ext cx="29" cy="168"/>
              </a:xfrm>
              <a:custGeom>
                <a:avLst/>
                <a:gdLst/>
                <a:ahLst/>
                <a:cxnLst>
                  <a:cxn ang="0">
                    <a:pos x="20" y="335"/>
                  </a:cxn>
                  <a:cxn ang="0">
                    <a:pos x="20" y="116"/>
                  </a:cxn>
                  <a:cxn ang="0">
                    <a:pos x="18" y="112"/>
                  </a:cxn>
                  <a:cxn ang="0">
                    <a:pos x="13" y="104"/>
                  </a:cxn>
                  <a:cxn ang="0">
                    <a:pos x="10" y="97"/>
                  </a:cxn>
                  <a:cxn ang="0">
                    <a:pos x="8" y="92"/>
                  </a:cxn>
                  <a:cxn ang="0">
                    <a:pos x="6" y="84"/>
                  </a:cxn>
                  <a:cxn ang="0">
                    <a:pos x="5" y="77"/>
                  </a:cxn>
                  <a:cxn ang="0">
                    <a:pos x="1" y="69"/>
                  </a:cxn>
                  <a:cxn ang="0">
                    <a:pos x="1" y="60"/>
                  </a:cxn>
                  <a:cxn ang="0">
                    <a:pos x="0" y="51"/>
                  </a:cxn>
                  <a:cxn ang="0">
                    <a:pos x="2" y="43"/>
                  </a:cxn>
                  <a:cxn ang="0">
                    <a:pos x="5" y="34"/>
                  </a:cxn>
                  <a:cxn ang="0">
                    <a:pos x="9" y="24"/>
                  </a:cxn>
                  <a:cxn ang="0">
                    <a:pos x="15" y="17"/>
                  </a:cxn>
                  <a:cxn ang="0">
                    <a:pos x="22" y="11"/>
                  </a:cxn>
                  <a:cxn ang="0">
                    <a:pos x="30" y="4"/>
                  </a:cxn>
                  <a:cxn ang="0">
                    <a:pos x="37" y="1"/>
                  </a:cxn>
                  <a:cxn ang="0">
                    <a:pos x="43" y="0"/>
                  </a:cxn>
                  <a:cxn ang="0">
                    <a:pos x="49" y="1"/>
                  </a:cxn>
                  <a:cxn ang="0">
                    <a:pos x="55" y="6"/>
                  </a:cxn>
                  <a:cxn ang="0">
                    <a:pos x="59" y="9"/>
                  </a:cxn>
                  <a:cxn ang="0">
                    <a:pos x="57" y="11"/>
                  </a:cxn>
                  <a:cxn ang="0">
                    <a:pos x="52" y="20"/>
                  </a:cxn>
                  <a:cxn ang="0">
                    <a:pos x="48" y="24"/>
                  </a:cxn>
                  <a:cxn ang="0">
                    <a:pos x="44" y="32"/>
                  </a:cxn>
                  <a:cxn ang="0">
                    <a:pos x="42" y="39"/>
                  </a:cxn>
                  <a:cxn ang="0">
                    <a:pos x="40" y="48"/>
                  </a:cxn>
                  <a:cxn ang="0">
                    <a:pos x="37" y="56"/>
                  </a:cxn>
                  <a:cxn ang="0">
                    <a:pos x="34" y="64"/>
                  </a:cxn>
                  <a:cxn ang="0">
                    <a:pos x="33" y="72"/>
                  </a:cxn>
                  <a:cxn ang="0">
                    <a:pos x="34" y="81"/>
                  </a:cxn>
                  <a:cxn ang="0">
                    <a:pos x="34" y="86"/>
                  </a:cxn>
                  <a:cxn ang="0">
                    <a:pos x="39" y="94"/>
                  </a:cxn>
                  <a:cxn ang="0">
                    <a:pos x="43" y="98"/>
                  </a:cxn>
                  <a:cxn ang="0">
                    <a:pos x="50" y="104"/>
                  </a:cxn>
                  <a:cxn ang="0">
                    <a:pos x="50" y="106"/>
                  </a:cxn>
                  <a:cxn ang="0">
                    <a:pos x="45" y="113"/>
                  </a:cxn>
                  <a:cxn ang="0">
                    <a:pos x="41" y="117"/>
                  </a:cxn>
                  <a:cxn ang="0">
                    <a:pos x="40" y="118"/>
                  </a:cxn>
                  <a:cxn ang="0">
                    <a:pos x="41" y="333"/>
                  </a:cxn>
                  <a:cxn ang="0">
                    <a:pos x="20" y="335"/>
                  </a:cxn>
                  <a:cxn ang="0">
                    <a:pos x="20" y="335"/>
                  </a:cxn>
                </a:cxnLst>
                <a:rect l="0" t="0" r="r" b="b"/>
                <a:pathLst>
                  <a:path w="59" h="335">
                    <a:moveTo>
                      <a:pt x="20" y="335"/>
                    </a:moveTo>
                    <a:lnTo>
                      <a:pt x="20" y="116"/>
                    </a:lnTo>
                    <a:lnTo>
                      <a:pt x="18" y="112"/>
                    </a:lnTo>
                    <a:lnTo>
                      <a:pt x="13" y="104"/>
                    </a:lnTo>
                    <a:lnTo>
                      <a:pt x="10" y="97"/>
                    </a:lnTo>
                    <a:lnTo>
                      <a:pt x="8" y="92"/>
                    </a:lnTo>
                    <a:lnTo>
                      <a:pt x="6" y="84"/>
                    </a:lnTo>
                    <a:lnTo>
                      <a:pt x="5" y="77"/>
                    </a:lnTo>
                    <a:lnTo>
                      <a:pt x="1" y="69"/>
                    </a:lnTo>
                    <a:lnTo>
                      <a:pt x="1" y="60"/>
                    </a:lnTo>
                    <a:lnTo>
                      <a:pt x="0" y="51"/>
                    </a:lnTo>
                    <a:lnTo>
                      <a:pt x="2" y="43"/>
                    </a:lnTo>
                    <a:lnTo>
                      <a:pt x="5" y="34"/>
                    </a:lnTo>
                    <a:lnTo>
                      <a:pt x="9" y="24"/>
                    </a:lnTo>
                    <a:lnTo>
                      <a:pt x="15" y="17"/>
                    </a:lnTo>
                    <a:lnTo>
                      <a:pt x="22" y="11"/>
                    </a:lnTo>
                    <a:lnTo>
                      <a:pt x="30" y="4"/>
                    </a:lnTo>
                    <a:lnTo>
                      <a:pt x="37" y="1"/>
                    </a:lnTo>
                    <a:lnTo>
                      <a:pt x="43" y="0"/>
                    </a:lnTo>
                    <a:lnTo>
                      <a:pt x="49" y="1"/>
                    </a:lnTo>
                    <a:lnTo>
                      <a:pt x="55" y="6"/>
                    </a:lnTo>
                    <a:lnTo>
                      <a:pt x="59" y="9"/>
                    </a:lnTo>
                    <a:lnTo>
                      <a:pt x="57" y="11"/>
                    </a:lnTo>
                    <a:lnTo>
                      <a:pt x="52" y="20"/>
                    </a:lnTo>
                    <a:lnTo>
                      <a:pt x="48" y="24"/>
                    </a:lnTo>
                    <a:lnTo>
                      <a:pt x="44" y="32"/>
                    </a:lnTo>
                    <a:lnTo>
                      <a:pt x="42" y="39"/>
                    </a:lnTo>
                    <a:lnTo>
                      <a:pt x="40" y="48"/>
                    </a:lnTo>
                    <a:lnTo>
                      <a:pt x="37" y="56"/>
                    </a:lnTo>
                    <a:lnTo>
                      <a:pt x="34" y="64"/>
                    </a:lnTo>
                    <a:lnTo>
                      <a:pt x="33" y="72"/>
                    </a:lnTo>
                    <a:lnTo>
                      <a:pt x="34" y="81"/>
                    </a:lnTo>
                    <a:lnTo>
                      <a:pt x="34" y="86"/>
                    </a:lnTo>
                    <a:lnTo>
                      <a:pt x="39" y="94"/>
                    </a:lnTo>
                    <a:lnTo>
                      <a:pt x="43" y="98"/>
                    </a:lnTo>
                    <a:lnTo>
                      <a:pt x="50" y="104"/>
                    </a:lnTo>
                    <a:lnTo>
                      <a:pt x="50" y="106"/>
                    </a:lnTo>
                    <a:lnTo>
                      <a:pt x="45" y="113"/>
                    </a:lnTo>
                    <a:lnTo>
                      <a:pt x="41" y="117"/>
                    </a:lnTo>
                    <a:lnTo>
                      <a:pt x="40" y="118"/>
                    </a:lnTo>
                    <a:lnTo>
                      <a:pt x="41" y="333"/>
                    </a:lnTo>
                    <a:lnTo>
                      <a:pt x="20" y="335"/>
                    </a:lnTo>
                    <a:lnTo>
                      <a:pt x="20" y="335"/>
                    </a:lnTo>
                    <a:close/>
                  </a:path>
                </a:pathLst>
              </a:custGeom>
              <a:solidFill>
                <a:srgbClr val="B34329"/>
              </a:solidFill>
              <a:ln w="9525">
                <a:noFill/>
                <a:round/>
                <a:headEnd/>
                <a:tailEnd/>
              </a:ln>
            </p:spPr>
            <p:txBody>
              <a:bodyPr/>
              <a:lstStyle/>
              <a:p>
                <a:endParaRPr lang="en-US"/>
              </a:p>
            </p:txBody>
          </p:sp>
          <p:sp>
            <p:nvSpPr>
              <p:cNvPr id="32" name="Freeform 23"/>
              <p:cNvSpPr>
                <a:spLocks/>
              </p:cNvSpPr>
              <p:nvPr/>
            </p:nvSpPr>
            <p:spPr bwMode="auto">
              <a:xfrm>
                <a:off x="603" y="2855"/>
                <a:ext cx="28" cy="93"/>
              </a:xfrm>
              <a:custGeom>
                <a:avLst/>
                <a:gdLst/>
                <a:ahLst/>
                <a:cxnLst>
                  <a:cxn ang="0">
                    <a:pos x="33" y="79"/>
                  </a:cxn>
                  <a:cxn ang="0">
                    <a:pos x="31" y="76"/>
                  </a:cxn>
                  <a:cxn ang="0">
                    <a:pos x="31" y="68"/>
                  </a:cxn>
                  <a:cxn ang="0">
                    <a:pos x="30" y="62"/>
                  </a:cxn>
                  <a:cxn ang="0">
                    <a:pos x="30" y="57"/>
                  </a:cxn>
                  <a:cxn ang="0">
                    <a:pos x="30" y="51"/>
                  </a:cxn>
                  <a:cxn ang="0">
                    <a:pos x="30" y="46"/>
                  </a:cxn>
                  <a:cxn ang="0">
                    <a:pos x="30" y="38"/>
                  </a:cxn>
                  <a:cxn ang="0">
                    <a:pos x="30" y="33"/>
                  </a:cxn>
                  <a:cxn ang="0">
                    <a:pos x="31" y="26"/>
                  </a:cxn>
                  <a:cxn ang="0">
                    <a:pos x="34" y="23"/>
                  </a:cxn>
                  <a:cxn ang="0">
                    <a:pos x="39" y="15"/>
                  </a:cxn>
                  <a:cxn ang="0">
                    <a:pos x="47" y="12"/>
                  </a:cxn>
                  <a:cxn ang="0">
                    <a:pos x="57" y="13"/>
                  </a:cxn>
                  <a:cxn ang="0">
                    <a:pos x="55" y="10"/>
                  </a:cxn>
                  <a:cxn ang="0">
                    <a:pos x="46" y="4"/>
                  </a:cxn>
                  <a:cxn ang="0">
                    <a:pos x="40" y="1"/>
                  </a:cxn>
                  <a:cxn ang="0">
                    <a:pos x="35" y="0"/>
                  </a:cxn>
                  <a:cxn ang="0">
                    <a:pos x="28" y="0"/>
                  </a:cxn>
                  <a:cxn ang="0">
                    <a:pos x="21" y="3"/>
                  </a:cxn>
                  <a:cxn ang="0">
                    <a:pos x="12" y="9"/>
                  </a:cxn>
                  <a:cxn ang="0">
                    <a:pos x="7" y="17"/>
                  </a:cxn>
                  <a:cxn ang="0">
                    <a:pos x="4" y="23"/>
                  </a:cxn>
                  <a:cxn ang="0">
                    <a:pos x="3" y="28"/>
                  </a:cxn>
                  <a:cxn ang="0">
                    <a:pos x="2" y="35"/>
                  </a:cxn>
                  <a:cxn ang="0">
                    <a:pos x="2" y="42"/>
                  </a:cxn>
                  <a:cxn ang="0">
                    <a:pos x="0" y="47"/>
                  </a:cxn>
                  <a:cxn ang="0">
                    <a:pos x="0" y="53"/>
                  </a:cxn>
                  <a:cxn ang="0">
                    <a:pos x="2" y="58"/>
                  </a:cxn>
                  <a:cxn ang="0">
                    <a:pos x="4" y="63"/>
                  </a:cxn>
                  <a:cxn ang="0">
                    <a:pos x="6" y="72"/>
                  </a:cxn>
                  <a:cxn ang="0">
                    <a:pos x="12" y="76"/>
                  </a:cxn>
                  <a:cxn ang="0">
                    <a:pos x="16" y="187"/>
                  </a:cxn>
                  <a:cxn ang="0">
                    <a:pos x="37" y="173"/>
                  </a:cxn>
                  <a:cxn ang="0">
                    <a:pos x="33" y="79"/>
                  </a:cxn>
                  <a:cxn ang="0">
                    <a:pos x="33" y="79"/>
                  </a:cxn>
                </a:cxnLst>
                <a:rect l="0" t="0" r="r" b="b"/>
                <a:pathLst>
                  <a:path w="57" h="187">
                    <a:moveTo>
                      <a:pt x="33" y="79"/>
                    </a:moveTo>
                    <a:lnTo>
                      <a:pt x="31" y="76"/>
                    </a:lnTo>
                    <a:lnTo>
                      <a:pt x="31" y="68"/>
                    </a:lnTo>
                    <a:lnTo>
                      <a:pt x="30" y="62"/>
                    </a:lnTo>
                    <a:lnTo>
                      <a:pt x="30" y="57"/>
                    </a:lnTo>
                    <a:lnTo>
                      <a:pt x="30" y="51"/>
                    </a:lnTo>
                    <a:lnTo>
                      <a:pt x="30" y="46"/>
                    </a:lnTo>
                    <a:lnTo>
                      <a:pt x="30" y="38"/>
                    </a:lnTo>
                    <a:lnTo>
                      <a:pt x="30" y="33"/>
                    </a:lnTo>
                    <a:lnTo>
                      <a:pt x="31" y="26"/>
                    </a:lnTo>
                    <a:lnTo>
                      <a:pt x="34" y="23"/>
                    </a:lnTo>
                    <a:lnTo>
                      <a:pt x="39" y="15"/>
                    </a:lnTo>
                    <a:lnTo>
                      <a:pt x="47" y="12"/>
                    </a:lnTo>
                    <a:lnTo>
                      <a:pt x="57" y="13"/>
                    </a:lnTo>
                    <a:lnTo>
                      <a:pt x="55" y="10"/>
                    </a:lnTo>
                    <a:lnTo>
                      <a:pt x="46" y="4"/>
                    </a:lnTo>
                    <a:lnTo>
                      <a:pt x="40" y="1"/>
                    </a:lnTo>
                    <a:lnTo>
                      <a:pt x="35" y="0"/>
                    </a:lnTo>
                    <a:lnTo>
                      <a:pt x="28" y="0"/>
                    </a:lnTo>
                    <a:lnTo>
                      <a:pt x="21" y="3"/>
                    </a:lnTo>
                    <a:lnTo>
                      <a:pt x="12" y="9"/>
                    </a:lnTo>
                    <a:lnTo>
                      <a:pt x="7" y="17"/>
                    </a:lnTo>
                    <a:lnTo>
                      <a:pt x="4" y="23"/>
                    </a:lnTo>
                    <a:lnTo>
                      <a:pt x="3" y="28"/>
                    </a:lnTo>
                    <a:lnTo>
                      <a:pt x="2" y="35"/>
                    </a:lnTo>
                    <a:lnTo>
                      <a:pt x="2" y="42"/>
                    </a:lnTo>
                    <a:lnTo>
                      <a:pt x="0" y="47"/>
                    </a:lnTo>
                    <a:lnTo>
                      <a:pt x="0" y="53"/>
                    </a:lnTo>
                    <a:lnTo>
                      <a:pt x="2" y="58"/>
                    </a:lnTo>
                    <a:lnTo>
                      <a:pt x="4" y="63"/>
                    </a:lnTo>
                    <a:lnTo>
                      <a:pt x="6" y="72"/>
                    </a:lnTo>
                    <a:lnTo>
                      <a:pt x="12" y="76"/>
                    </a:lnTo>
                    <a:lnTo>
                      <a:pt x="16" y="187"/>
                    </a:lnTo>
                    <a:lnTo>
                      <a:pt x="37" y="173"/>
                    </a:lnTo>
                    <a:lnTo>
                      <a:pt x="33" y="79"/>
                    </a:lnTo>
                    <a:lnTo>
                      <a:pt x="33" y="79"/>
                    </a:lnTo>
                    <a:close/>
                  </a:path>
                </a:pathLst>
              </a:custGeom>
              <a:solidFill>
                <a:srgbClr val="B34329"/>
              </a:solidFill>
              <a:ln w="9525">
                <a:noFill/>
                <a:round/>
                <a:headEnd/>
                <a:tailEnd/>
              </a:ln>
            </p:spPr>
            <p:txBody>
              <a:bodyPr/>
              <a:lstStyle/>
              <a:p>
                <a:endParaRPr lang="en-US"/>
              </a:p>
            </p:txBody>
          </p:sp>
          <p:sp>
            <p:nvSpPr>
              <p:cNvPr id="33" name="Freeform 24"/>
              <p:cNvSpPr>
                <a:spLocks/>
              </p:cNvSpPr>
              <p:nvPr/>
            </p:nvSpPr>
            <p:spPr bwMode="auto">
              <a:xfrm>
                <a:off x="460" y="2849"/>
                <a:ext cx="24" cy="106"/>
              </a:xfrm>
              <a:custGeom>
                <a:avLst/>
                <a:gdLst/>
                <a:ahLst/>
                <a:cxnLst>
                  <a:cxn ang="0">
                    <a:pos x="12" y="212"/>
                  </a:cxn>
                  <a:cxn ang="0">
                    <a:pos x="11" y="63"/>
                  </a:cxn>
                  <a:cxn ang="0">
                    <a:pos x="9" y="59"/>
                  </a:cxn>
                  <a:cxn ang="0">
                    <a:pos x="6" y="51"/>
                  </a:cxn>
                  <a:cxn ang="0">
                    <a:pos x="2" y="43"/>
                  </a:cxn>
                  <a:cxn ang="0">
                    <a:pos x="0" y="33"/>
                  </a:cxn>
                  <a:cxn ang="0">
                    <a:pos x="0" y="27"/>
                  </a:cxn>
                  <a:cxn ang="0">
                    <a:pos x="0" y="21"/>
                  </a:cxn>
                  <a:cxn ang="0">
                    <a:pos x="0" y="16"/>
                  </a:cxn>
                  <a:cxn ang="0">
                    <a:pos x="2" y="12"/>
                  </a:cxn>
                  <a:cxn ang="0">
                    <a:pos x="6" y="6"/>
                  </a:cxn>
                  <a:cxn ang="0">
                    <a:pos x="11" y="4"/>
                  </a:cxn>
                  <a:cxn ang="0">
                    <a:pos x="16" y="1"/>
                  </a:cxn>
                  <a:cxn ang="0">
                    <a:pos x="24" y="1"/>
                  </a:cxn>
                  <a:cxn ang="0">
                    <a:pos x="31" y="0"/>
                  </a:cxn>
                  <a:cxn ang="0">
                    <a:pos x="37" y="1"/>
                  </a:cxn>
                  <a:cxn ang="0">
                    <a:pos x="41" y="3"/>
                  </a:cxn>
                  <a:cxn ang="0">
                    <a:pos x="45" y="6"/>
                  </a:cxn>
                  <a:cxn ang="0">
                    <a:pos x="46" y="9"/>
                  </a:cxn>
                  <a:cxn ang="0">
                    <a:pos x="49" y="16"/>
                  </a:cxn>
                  <a:cxn ang="0">
                    <a:pos x="49" y="22"/>
                  </a:cxn>
                  <a:cxn ang="0">
                    <a:pos x="50" y="27"/>
                  </a:cxn>
                  <a:cxn ang="0">
                    <a:pos x="49" y="34"/>
                  </a:cxn>
                  <a:cxn ang="0">
                    <a:pos x="48" y="39"/>
                  </a:cxn>
                  <a:cxn ang="0">
                    <a:pos x="46" y="45"/>
                  </a:cxn>
                  <a:cxn ang="0">
                    <a:pos x="46" y="50"/>
                  </a:cxn>
                  <a:cxn ang="0">
                    <a:pos x="44" y="58"/>
                  </a:cxn>
                  <a:cxn ang="0">
                    <a:pos x="44" y="63"/>
                  </a:cxn>
                  <a:cxn ang="0">
                    <a:pos x="39" y="67"/>
                  </a:cxn>
                  <a:cxn ang="0">
                    <a:pos x="41" y="211"/>
                  </a:cxn>
                  <a:cxn ang="0">
                    <a:pos x="12" y="212"/>
                  </a:cxn>
                  <a:cxn ang="0">
                    <a:pos x="12" y="212"/>
                  </a:cxn>
                </a:cxnLst>
                <a:rect l="0" t="0" r="r" b="b"/>
                <a:pathLst>
                  <a:path w="50" h="212">
                    <a:moveTo>
                      <a:pt x="12" y="212"/>
                    </a:moveTo>
                    <a:lnTo>
                      <a:pt x="11" y="63"/>
                    </a:lnTo>
                    <a:lnTo>
                      <a:pt x="9" y="59"/>
                    </a:lnTo>
                    <a:lnTo>
                      <a:pt x="6" y="51"/>
                    </a:lnTo>
                    <a:lnTo>
                      <a:pt x="2" y="43"/>
                    </a:lnTo>
                    <a:lnTo>
                      <a:pt x="0" y="33"/>
                    </a:lnTo>
                    <a:lnTo>
                      <a:pt x="0" y="27"/>
                    </a:lnTo>
                    <a:lnTo>
                      <a:pt x="0" y="21"/>
                    </a:lnTo>
                    <a:lnTo>
                      <a:pt x="0" y="16"/>
                    </a:lnTo>
                    <a:lnTo>
                      <a:pt x="2" y="12"/>
                    </a:lnTo>
                    <a:lnTo>
                      <a:pt x="6" y="6"/>
                    </a:lnTo>
                    <a:lnTo>
                      <a:pt x="11" y="4"/>
                    </a:lnTo>
                    <a:lnTo>
                      <a:pt x="16" y="1"/>
                    </a:lnTo>
                    <a:lnTo>
                      <a:pt x="24" y="1"/>
                    </a:lnTo>
                    <a:lnTo>
                      <a:pt x="31" y="0"/>
                    </a:lnTo>
                    <a:lnTo>
                      <a:pt x="37" y="1"/>
                    </a:lnTo>
                    <a:lnTo>
                      <a:pt x="41" y="3"/>
                    </a:lnTo>
                    <a:lnTo>
                      <a:pt x="45" y="6"/>
                    </a:lnTo>
                    <a:lnTo>
                      <a:pt x="46" y="9"/>
                    </a:lnTo>
                    <a:lnTo>
                      <a:pt x="49" y="16"/>
                    </a:lnTo>
                    <a:lnTo>
                      <a:pt x="49" y="22"/>
                    </a:lnTo>
                    <a:lnTo>
                      <a:pt x="50" y="27"/>
                    </a:lnTo>
                    <a:lnTo>
                      <a:pt x="49" y="34"/>
                    </a:lnTo>
                    <a:lnTo>
                      <a:pt x="48" y="39"/>
                    </a:lnTo>
                    <a:lnTo>
                      <a:pt x="46" y="45"/>
                    </a:lnTo>
                    <a:lnTo>
                      <a:pt x="46" y="50"/>
                    </a:lnTo>
                    <a:lnTo>
                      <a:pt x="44" y="58"/>
                    </a:lnTo>
                    <a:lnTo>
                      <a:pt x="44" y="63"/>
                    </a:lnTo>
                    <a:lnTo>
                      <a:pt x="39" y="67"/>
                    </a:lnTo>
                    <a:lnTo>
                      <a:pt x="41" y="211"/>
                    </a:lnTo>
                    <a:lnTo>
                      <a:pt x="12" y="212"/>
                    </a:lnTo>
                    <a:lnTo>
                      <a:pt x="12" y="212"/>
                    </a:lnTo>
                    <a:close/>
                  </a:path>
                </a:pathLst>
              </a:custGeom>
              <a:solidFill>
                <a:srgbClr val="B34329"/>
              </a:solidFill>
              <a:ln w="9525">
                <a:noFill/>
                <a:round/>
                <a:headEnd/>
                <a:tailEnd/>
              </a:ln>
            </p:spPr>
            <p:txBody>
              <a:bodyPr/>
              <a:lstStyle/>
              <a:p>
                <a:endParaRPr lang="en-US"/>
              </a:p>
            </p:txBody>
          </p:sp>
          <p:sp>
            <p:nvSpPr>
              <p:cNvPr id="34" name="Freeform 25"/>
              <p:cNvSpPr>
                <a:spLocks/>
              </p:cNvSpPr>
              <p:nvPr/>
            </p:nvSpPr>
            <p:spPr bwMode="auto">
              <a:xfrm>
                <a:off x="358" y="2851"/>
                <a:ext cx="21" cy="87"/>
              </a:xfrm>
              <a:custGeom>
                <a:avLst/>
                <a:gdLst/>
                <a:ahLst/>
                <a:cxnLst>
                  <a:cxn ang="0">
                    <a:pos x="32" y="169"/>
                  </a:cxn>
                  <a:cxn ang="0">
                    <a:pos x="32" y="53"/>
                  </a:cxn>
                  <a:cxn ang="0">
                    <a:pos x="32" y="49"/>
                  </a:cxn>
                  <a:cxn ang="0">
                    <a:pos x="36" y="42"/>
                  </a:cxn>
                  <a:cxn ang="0">
                    <a:pos x="38" y="35"/>
                  </a:cxn>
                  <a:cxn ang="0">
                    <a:pos x="41" y="30"/>
                  </a:cxn>
                  <a:cxn ang="0">
                    <a:pos x="41" y="23"/>
                  </a:cxn>
                  <a:cxn ang="0">
                    <a:pos x="42" y="18"/>
                  </a:cxn>
                  <a:cxn ang="0">
                    <a:pos x="40" y="11"/>
                  </a:cxn>
                  <a:cxn ang="0">
                    <a:pos x="37" y="7"/>
                  </a:cxn>
                  <a:cxn ang="0">
                    <a:pos x="33" y="2"/>
                  </a:cxn>
                  <a:cxn ang="0">
                    <a:pos x="31" y="1"/>
                  </a:cxn>
                  <a:cxn ang="0">
                    <a:pos x="21" y="0"/>
                  </a:cxn>
                  <a:cxn ang="0">
                    <a:pos x="11" y="2"/>
                  </a:cxn>
                  <a:cxn ang="0">
                    <a:pos x="7" y="4"/>
                  </a:cxn>
                  <a:cxn ang="0">
                    <a:pos x="4" y="9"/>
                  </a:cxn>
                  <a:cxn ang="0">
                    <a:pos x="2" y="14"/>
                  </a:cxn>
                  <a:cxn ang="0">
                    <a:pos x="1" y="21"/>
                  </a:cxn>
                  <a:cxn ang="0">
                    <a:pos x="0" y="26"/>
                  </a:cxn>
                  <a:cxn ang="0">
                    <a:pos x="1" y="34"/>
                  </a:cxn>
                  <a:cxn ang="0">
                    <a:pos x="3" y="42"/>
                  </a:cxn>
                  <a:cxn ang="0">
                    <a:pos x="7" y="49"/>
                  </a:cxn>
                  <a:cxn ang="0">
                    <a:pos x="7" y="174"/>
                  </a:cxn>
                  <a:cxn ang="0">
                    <a:pos x="32" y="169"/>
                  </a:cxn>
                  <a:cxn ang="0">
                    <a:pos x="32" y="169"/>
                  </a:cxn>
                </a:cxnLst>
                <a:rect l="0" t="0" r="r" b="b"/>
                <a:pathLst>
                  <a:path w="42" h="174">
                    <a:moveTo>
                      <a:pt x="32" y="169"/>
                    </a:moveTo>
                    <a:lnTo>
                      <a:pt x="32" y="53"/>
                    </a:lnTo>
                    <a:lnTo>
                      <a:pt x="32" y="49"/>
                    </a:lnTo>
                    <a:lnTo>
                      <a:pt x="36" y="42"/>
                    </a:lnTo>
                    <a:lnTo>
                      <a:pt x="38" y="35"/>
                    </a:lnTo>
                    <a:lnTo>
                      <a:pt x="41" y="30"/>
                    </a:lnTo>
                    <a:lnTo>
                      <a:pt x="41" y="23"/>
                    </a:lnTo>
                    <a:lnTo>
                      <a:pt x="42" y="18"/>
                    </a:lnTo>
                    <a:lnTo>
                      <a:pt x="40" y="11"/>
                    </a:lnTo>
                    <a:lnTo>
                      <a:pt x="37" y="7"/>
                    </a:lnTo>
                    <a:lnTo>
                      <a:pt x="33" y="2"/>
                    </a:lnTo>
                    <a:lnTo>
                      <a:pt x="31" y="1"/>
                    </a:lnTo>
                    <a:lnTo>
                      <a:pt x="21" y="0"/>
                    </a:lnTo>
                    <a:lnTo>
                      <a:pt x="11" y="2"/>
                    </a:lnTo>
                    <a:lnTo>
                      <a:pt x="7" y="4"/>
                    </a:lnTo>
                    <a:lnTo>
                      <a:pt x="4" y="9"/>
                    </a:lnTo>
                    <a:lnTo>
                      <a:pt x="2" y="14"/>
                    </a:lnTo>
                    <a:lnTo>
                      <a:pt x="1" y="21"/>
                    </a:lnTo>
                    <a:lnTo>
                      <a:pt x="0" y="26"/>
                    </a:lnTo>
                    <a:lnTo>
                      <a:pt x="1" y="34"/>
                    </a:lnTo>
                    <a:lnTo>
                      <a:pt x="3" y="42"/>
                    </a:lnTo>
                    <a:lnTo>
                      <a:pt x="7" y="49"/>
                    </a:lnTo>
                    <a:lnTo>
                      <a:pt x="7" y="174"/>
                    </a:lnTo>
                    <a:lnTo>
                      <a:pt x="32" y="169"/>
                    </a:lnTo>
                    <a:lnTo>
                      <a:pt x="32" y="169"/>
                    </a:lnTo>
                    <a:close/>
                  </a:path>
                </a:pathLst>
              </a:custGeom>
              <a:solidFill>
                <a:srgbClr val="B34329"/>
              </a:solidFill>
              <a:ln w="9525">
                <a:noFill/>
                <a:round/>
                <a:headEnd/>
                <a:tailEnd/>
              </a:ln>
            </p:spPr>
            <p:txBody>
              <a:bodyPr/>
              <a:lstStyle/>
              <a:p>
                <a:endParaRPr lang="en-US"/>
              </a:p>
            </p:txBody>
          </p:sp>
          <p:sp>
            <p:nvSpPr>
              <p:cNvPr id="35" name="Freeform 26"/>
              <p:cNvSpPr>
                <a:spLocks/>
              </p:cNvSpPr>
              <p:nvPr/>
            </p:nvSpPr>
            <p:spPr bwMode="auto">
              <a:xfrm>
                <a:off x="289" y="3099"/>
                <a:ext cx="59" cy="185"/>
              </a:xfrm>
              <a:custGeom>
                <a:avLst/>
                <a:gdLst/>
                <a:ahLst/>
                <a:cxnLst>
                  <a:cxn ang="0">
                    <a:pos x="120" y="31"/>
                  </a:cxn>
                  <a:cxn ang="0">
                    <a:pos x="118" y="30"/>
                  </a:cxn>
                  <a:cxn ang="0">
                    <a:pos x="114" y="30"/>
                  </a:cxn>
                  <a:cxn ang="0">
                    <a:pos x="108" y="30"/>
                  </a:cxn>
                  <a:cxn ang="0">
                    <a:pos x="100" y="32"/>
                  </a:cxn>
                  <a:cxn ang="0">
                    <a:pos x="90" y="33"/>
                  </a:cxn>
                  <a:cxn ang="0">
                    <a:pos x="80" y="37"/>
                  </a:cxn>
                  <a:cxn ang="0">
                    <a:pos x="70" y="39"/>
                  </a:cxn>
                  <a:cxn ang="0">
                    <a:pos x="61" y="46"/>
                  </a:cxn>
                  <a:cxn ang="0">
                    <a:pos x="51" y="50"/>
                  </a:cxn>
                  <a:cxn ang="0">
                    <a:pos x="44" y="59"/>
                  </a:cxn>
                  <a:cxn ang="0">
                    <a:pos x="35" y="69"/>
                  </a:cxn>
                  <a:cxn ang="0">
                    <a:pos x="31" y="82"/>
                  </a:cxn>
                  <a:cxn ang="0">
                    <a:pos x="27" y="95"/>
                  </a:cxn>
                  <a:cxn ang="0">
                    <a:pos x="27" y="112"/>
                  </a:cxn>
                  <a:cxn ang="0">
                    <a:pos x="30" y="131"/>
                  </a:cxn>
                  <a:cxn ang="0">
                    <a:pos x="38" y="154"/>
                  </a:cxn>
                  <a:cxn ang="0">
                    <a:pos x="39" y="156"/>
                  </a:cxn>
                  <a:cxn ang="0">
                    <a:pos x="44" y="158"/>
                  </a:cxn>
                  <a:cxn ang="0">
                    <a:pos x="48" y="161"/>
                  </a:cxn>
                  <a:cxn ang="0">
                    <a:pos x="55" y="164"/>
                  </a:cxn>
                  <a:cxn ang="0">
                    <a:pos x="59" y="165"/>
                  </a:cxn>
                  <a:cxn ang="0">
                    <a:pos x="65" y="165"/>
                  </a:cxn>
                  <a:cxn ang="0">
                    <a:pos x="68" y="166"/>
                  </a:cxn>
                  <a:cxn ang="0">
                    <a:pos x="69" y="167"/>
                  </a:cxn>
                  <a:cxn ang="0">
                    <a:pos x="69" y="372"/>
                  </a:cxn>
                  <a:cxn ang="0">
                    <a:pos x="40" y="372"/>
                  </a:cxn>
                  <a:cxn ang="0">
                    <a:pos x="38" y="166"/>
                  </a:cxn>
                  <a:cxn ang="0">
                    <a:pos x="34" y="164"/>
                  </a:cxn>
                  <a:cxn ang="0">
                    <a:pos x="27" y="155"/>
                  </a:cxn>
                  <a:cxn ang="0">
                    <a:pos x="23" y="148"/>
                  </a:cxn>
                  <a:cxn ang="0">
                    <a:pos x="17" y="142"/>
                  </a:cxn>
                  <a:cxn ang="0">
                    <a:pos x="12" y="135"/>
                  </a:cxn>
                  <a:cxn ang="0">
                    <a:pos x="9" y="127"/>
                  </a:cxn>
                  <a:cxn ang="0">
                    <a:pos x="4" y="117"/>
                  </a:cxn>
                  <a:cxn ang="0">
                    <a:pos x="2" y="106"/>
                  </a:cxn>
                  <a:cxn ang="0">
                    <a:pos x="0" y="95"/>
                  </a:cxn>
                  <a:cxn ang="0">
                    <a:pos x="0" y="84"/>
                  </a:cxn>
                  <a:cxn ang="0">
                    <a:pos x="3" y="72"/>
                  </a:cxn>
                  <a:cxn ang="0">
                    <a:pos x="8" y="60"/>
                  </a:cxn>
                  <a:cxn ang="0">
                    <a:pos x="15" y="47"/>
                  </a:cxn>
                  <a:cxn ang="0">
                    <a:pos x="25" y="33"/>
                  </a:cxn>
                  <a:cxn ang="0">
                    <a:pos x="35" y="21"/>
                  </a:cxn>
                  <a:cxn ang="0">
                    <a:pos x="46" y="12"/>
                  </a:cxn>
                  <a:cxn ang="0">
                    <a:pos x="56" y="5"/>
                  </a:cxn>
                  <a:cxn ang="0">
                    <a:pos x="66" y="2"/>
                  </a:cxn>
                  <a:cxn ang="0">
                    <a:pos x="72" y="0"/>
                  </a:cxn>
                  <a:cxn ang="0">
                    <a:pos x="80" y="0"/>
                  </a:cxn>
                  <a:cxn ang="0">
                    <a:pos x="88" y="2"/>
                  </a:cxn>
                  <a:cxn ang="0">
                    <a:pos x="94" y="5"/>
                  </a:cxn>
                  <a:cxn ang="0">
                    <a:pos x="100" y="8"/>
                  </a:cxn>
                  <a:cxn ang="0">
                    <a:pos x="104" y="12"/>
                  </a:cxn>
                  <a:cxn ang="0">
                    <a:pos x="109" y="16"/>
                  </a:cxn>
                  <a:cxn ang="0">
                    <a:pos x="113" y="21"/>
                  </a:cxn>
                  <a:cxn ang="0">
                    <a:pos x="118" y="27"/>
                  </a:cxn>
                  <a:cxn ang="0">
                    <a:pos x="120" y="31"/>
                  </a:cxn>
                  <a:cxn ang="0">
                    <a:pos x="120" y="31"/>
                  </a:cxn>
                </a:cxnLst>
                <a:rect l="0" t="0" r="r" b="b"/>
                <a:pathLst>
                  <a:path w="120" h="372">
                    <a:moveTo>
                      <a:pt x="120" y="31"/>
                    </a:moveTo>
                    <a:lnTo>
                      <a:pt x="118" y="30"/>
                    </a:lnTo>
                    <a:lnTo>
                      <a:pt x="114" y="30"/>
                    </a:lnTo>
                    <a:lnTo>
                      <a:pt x="108" y="30"/>
                    </a:lnTo>
                    <a:lnTo>
                      <a:pt x="100" y="32"/>
                    </a:lnTo>
                    <a:lnTo>
                      <a:pt x="90" y="33"/>
                    </a:lnTo>
                    <a:lnTo>
                      <a:pt x="80" y="37"/>
                    </a:lnTo>
                    <a:lnTo>
                      <a:pt x="70" y="39"/>
                    </a:lnTo>
                    <a:lnTo>
                      <a:pt x="61" y="46"/>
                    </a:lnTo>
                    <a:lnTo>
                      <a:pt x="51" y="50"/>
                    </a:lnTo>
                    <a:lnTo>
                      <a:pt x="44" y="59"/>
                    </a:lnTo>
                    <a:lnTo>
                      <a:pt x="35" y="69"/>
                    </a:lnTo>
                    <a:lnTo>
                      <a:pt x="31" y="82"/>
                    </a:lnTo>
                    <a:lnTo>
                      <a:pt x="27" y="95"/>
                    </a:lnTo>
                    <a:lnTo>
                      <a:pt x="27" y="112"/>
                    </a:lnTo>
                    <a:lnTo>
                      <a:pt x="30" y="131"/>
                    </a:lnTo>
                    <a:lnTo>
                      <a:pt x="38" y="154"/>
                    </a:lnTo>
                    <a:lnTo>
                      <a:pt x="39" y="156"/>
                    </a:lnTo>
                    <a:lnTo>
                      <a:pt x="44" y="158"/>
                    </a:lnTo>
                    <a:lnTo>
                      <a:pt x="48" y="161"/>
                    </a:lnTo>
                    <a:lnTo>
                      <a:pt x="55" y="164"/>
                    </a:lnTo>
                    <a:lnTo>
                      <a:pt x="59" y="165"/>
                    </a:lnTo>
                    <a:lnTo>
                      <a:pt x="65" y="165"/>
                    </a:lnTo>
                    <a:lnTo>
                      <a:pt x="68" y="166"/>
                    </a:lnTo>
                    <a:lnTo>
                      <a:pt x="69" y="167"/>
                    </a:lnTo>
                    <a:lnTo>
                      <a:pt x="69" y="372"/>
                    </a:lnTo>
                    <a:lnTo>
                      <a:pt x="40" y="372"/>
                    </a:lnTo>
                    <a:lnTo>
                      <a:pt x="38" y="166"/>
                    </a:lnTo>
                    <a:lnTo>
                      <a:pt x="34" y="164"/>
                    </a:lnTo>
                    <a:lnTo>
                      <a:pt x="27" y="155"/>
                    </a:lnTo>
                    <a:lnTo>
                      <a:pt x="23" y="148"/>
                    </a:lnTo>
                    <a:lnTo>
                      <a:pt x="17" y="142"/>
                    </a:lnTo>
                    <a:lnTo>
                      <a:pt x="12" y="135"/>
                    </a:lnTo>
                    <a:lnTo>
                      <a:pt x="9" y="127"/>
                    </a:lnTo>
                    <a:lnTo>
                      <a:pt x="4" y="117"/>
                    </a:lnTo>
                    <a:lnTo>
                      <a:pt x="2" y="106"/>
                    </a:lnTo>
                    <a:lnTo>
                      <a:pt x="0" y="95"/>
                    </a:lnTo>
                    <a:lnTo>
                      <a:pt x="0" y="84"/>
                    </a:lnTo>
                    <a:lnTo>
                      <a:pt x="3" y="72"/>
                    </a:lnTo>
                    <a:lnTo>
                      <a:pt x="8" y="60"/>
                    </a:lnTo>
                    <a:lnTo>
                      <a:pt x="15" y="47"/>
                    </a:lnTo>
                    <a:lnTo>
                      <a:pt x="25" y="33"/>
                    </a:lnTo>
                    <a:lnTo>
                      <a:pt x="35" y="21"/>
                    </a:lnTo>
                    <a:lnTo>
                      <a:pt x="46" y="12"/>
                    </a:lnTo>
                    <a:lnTo>
                      <a:pt x="56" y="5"/>
                    </a:lnTo>
                    <a:lnTo>
                      <a:pt x="66" y="2"/>
                    </a:lnTo>
                    <a:lnTo>
                      <a:pt x="72" y="0"/>
                    </a:lnTo>
                    <a:lnTo>
                      <a:pt x="80" y="0"/>
                    </a:lnTo>
                    <a:lnTo>
                      <a:pt x="88" y="2"/>
                    </a:lnTo>
                    <a:lnTo>
                      <a:pt x="94" y="5"/>
                    </a:lnTo>
                    <a:lnTo>
                      <a:pt x="100" y="8"/>
                    </a:lnTo>
                    <a:lnTo>
                      <a:pt x="104" y="12"/>
                    </a:lnTo>
                    <a:lnTo>
                      <a:pt x="109" y="16"/>
                    </a:lnTo>
                    <a:lnTo>
                      <a:pt x="113" y="21"/>
                    </a:lnTo>
                    <a:lnTo>
                      <a:pt x="118" y="27"/>
                    </a:lnTo>
                    <a:lnTo>
                      <a:pt x="120" y="31"/>
                    </a:lnTo>
                    <a:lnTo>
                      <a:pt x="120" y="31"/>
                    </a:lnTo>
                    <a:close/>
                  </a:path>
                </a:pathLst>
              </a:custGeom>
              <a:solidFill>
                <a:srgbClr val="B34329"/>
              </a:solidFill>
              <a:ln w="9525">
                <a:noFill/>
                <a:round/>
                <a:headEnd/>
                <a:tailEnd/>
              </a:ln>
            </p:spPr>
            <p:txBody>
              <a:bodyPr/>
              <a:lstStyle/>
              <a:p>
                <a:endParaRPr lang="en-US"/>
              </a:p>
            </p:txBody>
          </p:sp>
          <p:sp>
            <p:nvSpPr>
              <p:cNvPr id="36" name="Freeform 27"/>
              <p:cNvSpPr>
                <a:spLocks/>
              </p:cNvSpPr>
              <p:nvPr/>
            </p:nvSpPr>
            <p:spPr bwMode="auto">
              <a:xfrm>
                <a:off x="1331" y="3338"/>
                <a:ext cx="99" cy="36"/>
              </a:xfrm>
              <a:custGeom>
                <a:avLst/>
                <a:gdLst/>
                <a:ahLst/>
                <a:cxnLst>
                  <a:cxn ang="0">
                    <a:pos x="5" y="43"/>
                  </a:cxn>
                  <a:cxn ang="0">
                    <a:pos x="0" y="18"/>
                  </a:cxn>
                  <a:cxn ang="0">
                    <a:pos x="10" y="18"/>
                  </a:cxn>
                  <a:cxn ang="0">
                    <a:pos x="11" y="38"/>
                  </a:cxn>
                  <a:cxn ang="0">
                    <a:pos x="36" y="35"/>
                  </a:cxn>
                  <a:cxn ang="0">
                    <a:pos x="34" y="8"/>
                  </a:cxn>
                  <a:cxn ang="0">
                    <a:pos x="44" y="5"/>
                  </a:cxn>
                  <a:cxn ang="0">
                    <a:pos x="45" y="31"/>
                  </a:cxn>
                  <a:cxn ang="0">
                    <a:pos x="62" y="30"/>
                  </a:cxn>
                  <a:cxn ang="0">
                    <a:pos x="62" y="0"/>
                  </a:cxn>
                  <a:cxn ang="0">
                    <a:pos x="74" y="4"/>
                  </a:cxn>
                  <a:cxn ang="0">
                    <a:pos x="72" y="33"/>
                  </a:cxn>
                  <a:cxn ang="0">
                    <a:pos x="93" y="38"/>
                  </a:cxn>
                  <a:cxn ang="0">
                    <a:pos x="96" y="10"/>
                  </a:cxn>
                  <a:cxn ang="0">
                    <a:pos x="110" y="14"/>
                  </a:cxn>
                  <a:cxn ang="0">
                    <a:pos x="103" y="39"/>
                  </a:cxn>
                  <a:cxn ang="0">
                    <a:pos x="125" y="48"/>
                  </a:cxn>
                  <a:cxn ang="0">
                    <a:pos x="131" y="21"/>
                  </a:cxn>
                  <a:cxn ang="0">
                    <a:pos x="145" y="25"/>
                  </a:cxn>
                  <a:cxn ang="0">
                    <a:pos x="133" y="49"/>
                  </a:cxn>
                  <a:cxn ang="0">
                    <a:pos x="149" y="54"/>
                  </a:cxn>
                  <a:cxn ang="0">
                    <a:pos x="156" y="31"/>
                  </a:cxn>
                  <a:cxn ang="0">
                    <a:pos x="168" y="35"/>
                  </a:cxn>
                  <a:cxn ang="0">
                    <a:pos x="154" y="57"/>
                  </a:cxn>
                  <a:cxn ang="0">
                    <a:pos x="175" y="64"/>
                  </a:cxn>
                  <a:cxn ang="0">
                    <a:pos x="182" y="41"/>
                  </a:cxn>
                  <a:cxn ang="0">
                    <a:pos x="197" y="51"/>
                  </a:cxn>
                  <a:cxn ang="0">
                    <a:pos x="180" y="72"/>
                  </a:cxn>
                  <a:cxn ang="0">
                    <a:pos x="120" y="54"/>
                  </a:cxn>
                  <a:cxn ang="0">
                    <a:pos x="59" y="43"/>
                  </a:cxn>
                  <a:cxn ang="0">
                    <a:pos x="5" y="43"/>
                  </a:cxn>
                  <a:cxn ang="0">
                    <a:pos x="5" y="43"/>
                  </a:cxn>
                </a:cxnLst>
                <a:rect l="0" t="0" r="r" b="b"/>
                <a:pathLst>
                  <a:path w="197" h="72">
                    <a:moveTo>
                      <a:pt x="5" y="43"/>
                    </a:moveTo>
                    <a:lnTo>
                      <a:pt x="0" y="18"/>
                    </a:lnTo>
                    <a:lnTo>
                      <a:pt x="10" y="18"/>
                    </a:lnTo>
                    <a:lnTo>
                      <a:pt x="11" y="38"/>
                    </a:lnTo>
                    <a:lnTo>
                      <a:pt x="36" y="35"/>
                    </a:lnTo>
                    <a:lnTo>
                      <a:pt x="34" y="8"/>
                    </a:lnTo>
                    <a:lnTo>
                      <a:pt x="44" y="5"/>
                    </a:lnTo>
                    <a:lnTo>
                      <a:pt x="45" y="31"/>
                    </a:lnTo>
                    <a:lnTo>
                      <a:pt x="62" y="30"/>
                    </a:lnTo>
                    <a:lnTo>
                      <a:pt x="62" y="0"/>
                    </a:lnTo>
                    <a:lnTo>
                      <a:pt x="74" y="4"/>
                    </a:lnTo>
                    <a:lnTo>
                      <a:pt x="72" y="33"/>
                    </a:lnTo>
                    <a:lnTo>
                      <a:pt x="93" y="38"/>
                    </a:lnTo>
                    <a:lnTo>
                      <a:pt x="96" y="10"/>
                    </a:lnTo>
                    <a:lnTo>
                      <a:pt x="110" y="14"/>
                    </a:lnTo>
                    <a:lnTo>
                      <a:pt x="103" y="39"/>
                    </a:lnTo>
                    <a:lnTo>
                      <a:pt x="125" y="48"/>
                    </a:lnTo>
                    <a:lnTo>
                      <a:pt x="131" y="21"/>
                    </a:lnTo>
                    <a:lnTo>
                      <a:pt x="145" y="25"/>
                    </a:lnTo>
                    <a:lnTo>
                      <a:pt x="133" y="49"/>
                    </a:lnTo>
                    <a:lnTo>
                      <a:pt x="149" y="54"/>
                    </a:lnTo>
                    <a:lnTo>
                      <a:pt x="156" y="31"/>
                    </a:lnTo>
                    <a:lnTo>
                      <a:pt x="168" y="35"/>
                    </a:lnTo>
                    <a:lnTo>
                      <a:pt x="154" y="57"/>
                    </a:lnTo>
                    <a:lnTo>
                      <a:pt x="175" y="64"/>
                    </a:lnTo>
                    <a:lnTo>
                      <a:pt x="182" y="41"/>
                    </a:lnTo>
                    <a:lnTo>
                      <a:pt x="197" y="51"/>
                    </a:lnTo>
                    <a:lnTo>
                      <a:pt x="180" y="72"/>
                    </a:lnTo>
                    <a:lnTo>
                      <a:pt x="120" y="54"/>
                    </a:lnTo>
                    <a:lnTo>
                      <a:pt x="59" y="43"/>
                    </a:lnTo>
                    <a:lnTo>
                      <a:pt x="5" y="43"/>
                    </a:lnTo>
                    <a:lnTo>
                      <a:pt x="5" y="43"/>
                    </a:lnTo>
                    <a:close/>
                  </a:path>
                </a:pathLst>
              </a:custGeom>
              <a:solidFill>
                <a:srgbClr val="4D3617"/>
              </a:solidFill>
              <a:ln w="9525">
                <a:noFill/>
                <a:round/>
                <a:headEnd/>
                <a:tailEnd/>
              </a:ln>
            </p:spPr>
            <p:txBody>
              <a:bodyPr/>
              <a:lstStyle/>
              <a:p>
                <a:endParaRPr lang="en-US"/>
              </a:p>
            </p:txBody>
          </p:sp>
          <p:sp>
            <p:nvSpPr>
              <p:cNvPr id="37" name="Freeform 28"/>
              <p:cNvSpPr>
                <a:spLocks/>
              </p:cNvSpPr>
              <p:nvPr/>
            </p:nvSpPr>
            <p:spPr bwMode="auto">
              <a:xfrm>
                <a:off x="1311" y="3381"/>
                <a:ext cx="88" cy="58"/>
              </a:xfrm>
              <a:custGeom>
                <a:avLst/>
                <a:gdLst/>
                <a:ahLst/>
                <a:cxnLst>
                  <a:cxn ang="0">
                    <a:pos x="175" y="92"/>
                  </a:cxn>
                  <a:cxn ang="0">
                    <a:pos x="171" y="115"/>
                  </a:cxn>
                  <a:cxn ang="0">
                    <a:pos x="161" y="111"/>
                  </a:cxn>
                  <a:cxn ang="0">
                    <a:pos x="166" y="93"/>
                  </a:cxn>
                  <a:cxn ang="0">
                    <a:pos x="145" y="85"/>
                  </a:cxn>
                  <a:cxn ang="0">
                    <a:pos x="137" y="113"/>
                  </a:cxn>
                  <a:cxn ang="0">
                    <a:pos x="127" y="110"/>
                  </a:cxn>
                  <a:cxn ang="0">
                    <a:pos x="136" y="86"/>
                  </a:cxn>
                  <a:cxn ang="0">
                    <a:pos x="118" y="83"/>
                  </a:cxn>
                  <a:cxn ang="0">
                    <a:pos x="109" y="109"/>
                  </a:cxn>
                  <a:cxn ang="0">
                    <a:pos x="97" y="100"/>
                  </a:cxn>
                  <a:cxn ang="0">
                    <a:pos x="110" y="75"/>
                  </a:cxn>
                  <a:cxn ang="0">
                    <a:pos x="91" y="63"/>
                  </a:cxn>
                  <a:cxn ang="0">
                    <a:pos x="80" y="86"/>
                  </a:cxn>
                  <a:cxn ang="0">
                    <a:pos x="67" y="78"/>
                  </a:cxn>
                  <a:cxn ang="0">
                    <a:pos x="84" y="59"/>
                  </a:cxn>
                  <a:cxn ang="0">
                    <a:pos x="66" y="43"/>
                  </a:cxn>
                  <a:cxn ang="0">
                    <a:pos x="50" y="64"/>
                  </a:cxn>
                  <a:cxn ang="0">
                    <a:pos x="38" y="57"/>
                  </a:cxn>
                  <a:cxn ang="0">
                    <a:pos x="58" y="39"/>
                  </a:cxn>
                  <a:cxn ang="0">
                    <a:pos x="46" y="27"/>
                  </a:cxn>
                  <a:cxn ang="0">
                    <a:pos x="30" y="47"/>
                  </a:cxn>
                  <a:cxn ang="0">
                    <a:pos x="21" y="37"/>
                  </a:cxn>
                  <a:cxn ang="0">
                    <a:pos x="40" y="21"/>
                  </a:cxn>
                  <a:cxn ang="0">
                    <a:pos x="25" y="8"/>
                  </a:cxn>
                  <a:cxn ang="0">
                    <a:pos x="11" y="29"/>
                  </a:cxn>
                  <a:cxn ang="0">
                    <a:pos x="0" y="13"/>
                  </a:cxn>
                  <a:cxn ang="0">
                    <a:pos x="23" y="0"/>
                  </a:cxn>
                  <a:cxn ang="0">
                    <a:pos x="74" y="37"/>
                  </a:cxn>
                  <a:cxn ang="0">
                    <a:pos x="127" y="72"/>
                  </a:cxn>
                  <a:cxn ang="0">
                    <a:pos x="175" y="92"/>
                  </a:cxn>
                  <a:cxn ang="0">
                    <a:pos x="175" y="92"/>
                  </a:cxn>
                </a:cxnLst>
                <a:rect l="0" t="0" r="r" b="b"/>
                <a:pathLst>
                  <a:path w="175" h="115">
                    <a:moveTo>
                      <a:pt x="175" y="92"/>
                    </a:moveTo>
                    <a:lnTo>
                      <a:pt x="171" y="115"/>
                    </a:lnTo>
                    <a:lnTo>
                      <a:pt x="161" y="111"/>
                    </a:lnTo>
                    <a:lnTo>
                      <a:pt x="166" y="93"/>
                    </a:lnTo>
                    <a:lnTo>
                      <a:pt x="145" y="85"/>
                    </a:lnTo>
                    <a:lnTo>
                      <a:pt x="137" y="113"/>
                    </a:lnTo>
                    <a:lnTo>
                      <a:pt x="127" y="110"/>
                    </a:lnTo>
                    <a:lnTo>
                      <a:pt x="136" y="86"/>
                    </a:lnTo>
                    <a:lnTo>
                      <a:pt x="118" y="83"/>
                    </a:lnTo>
                    <a:lnTo>
                      <a:pt x="109" y="109"/>
                    </a:lnTo>
                    <a:lnTo>
                      <a:pt x="97" y="100"/>
                    </a:lnTo>
                    <a:lnTo>
                      <a:pt x="110" y="75"/>
                    </a:lnTo>
                    <a:lnTo>
                      <a:pt x="91" y="63"/>
                    </a:lnTo>
                    <a:lnTo>
                      <a:pt x="80" y="86"/>
                    </a:lnTo>
                    <a:lnTo>
                      <a:pt x="67" y="78"/>
                    </a:lnTo>
                    <a:lnTo>
                      <a:pt x="84" y="59"/>
                    </a:lnTo>
                    <a:lnTo>
                      <a:pt x="66" y="43"/>
                    </a:lnTo>
                    <a:lnTo>
                      <a:pt x="50" y="64"/>
                    </a:lnTo>
                    <a:lnTo>
                      <a:pt x="38" y="57"/>
                    </a:lnTo>
                    <a:lnTo>
                      <a:pt x="58" y="39"/>
                    </a:lnTo>
                    <a:lnTo>
                      <a:pt x="46" y="27"/>
                    </a:lnTo>
                    <a:lnTo>
                      <a:pt x="30" y="47"/>
                    </a:lnTo>
                    <a:lnTo>
                      <a:pt x="21" y="37"/>
                    </a:lnTo>
                    <a:lnTo>
                      <a:pt x="40" y="21"/>
                    </a:lnTo>
                    <a:lnTo>
                      <a:pt x="25" y="8"/>
                    </a:lnTo>
                    <a:lnTo>
                      <a:pt x="11" y="29"/>
                    </a:lnTo>
                    <a:lnTo>
                      <a:pt x="0" y="13"/>
                    </a:lnTo>
                    <a:lnTo>
                      <a:pt x="23" y="0"/>
                    </a:lnTo>
                    <a:lnTo>
                      <a:pt x="74" y="37"/>
                    </a:lnTo>
                    <a:lnTo>
                      <a:pt x="127" y="72"/>
                    </a:lnTo>
                    <a:lnTo>
                      <a:pt x="175" y="92"/>
                    </a:lnTo>
                    <a:lnTo>
                      <a:pt x="175" y="92"/>
                    </a:lnTo>
                    <a:close/>
                  </a:path>
                </a:pathLst>
              </a:custGeom>
              <a:solidFill>
                <a:srgbClr val="4D3617"/>
              </a:solidFill>
              <a:ln w="9525">
                <a:noFill/>
                <a:round/>
                <a:headEnd/>
                <a:tailEnd/>
              </a:ln>
            </p:spPr>
            <p:txBody>
              <a:bodyPr/>
              <a:lstStyle/>
              <a:p>
                <a:endParaRPr lang="en-US"/>
              </a:p>
            </p:txBody>
          </p:sp>
          <p:sp>
            <p:nvSpPr>
              <p:cNvPr id="38" name="Freeform 29"/>
              <p:cNvSpPr>
                <a:spLocks/>
              </p:cNvSpPr>
              <p:nvPr/>
            </p:nvSpPr>
            <p:spPr bwMode="auto">
              <a:xfrm>
                <a:off x="953" y="3802"/>
                <a:ext cx="604" cy="164"/>
              </a:xfrm>
              <a:custGeom>
                <a:avLst/>
                <a:gdLst/>
                <a:ahLst/>
                <a:cxnLst>
                  <a:cxn ang="0">
                    <a:pos x="384" y="120"/>
                  </a:cxn>
                  <a:cxn ang="0">
                    <a:pos x="353" y="163"/>
                  </a:cxn>
                  <a:cxn ang="0">
                    <a:pos x="315" y="202"/>
                  </a:cxn>
                  <a:cxn ang="0">
                    <a:pos x="269" y="241"/>
                  </a:cxn>
                  <a:cxn ang="0">
                    <a:pos x="210" y="297"/>
                  </a:cxn>
                  <a:cxn ang="0">
                    <a:pos x="221" y="299"/>
                  </a:cxn>
                  <a:cxn ang="0">
                    <a:pos x="256" y="305"/>
                  </a:cxn>
                  <a:cxn ang="0">
                    <a:pos x="308" y="312"/>
                  </a:cxn>
                  <a:cxn ang="0">
                    <a:pos x="375" y="322"/>
                  </a:cxn>
                  <a:cxn ang="0">
                    <a:pos x="452" y="328"/>
                  </a:cxn>
                  <a:cxn ang="0">
                    <a:pos x="536" y="328"/>
                  </a:cxn>
                  <a:cxn ang="0">
                    <a:pos x="625" y="328"/>
                  </a:cxn>
                  <a:cxn ang="0">
                    <a:pos x="713" y="328"/>
                  </a:cxn>
                  <a:cxn ang="0">
                    <a:pos x="798" y="320"/>
                  </a:cxn>
                  <a:cxn ang="0">
                    <a:pos x="887" y="293"/>
                  </a:cxn>
                  <a:cxn ang="0">
                    <a:pos x="969" y="257"/>
                  </a:cxn>
                  <a:cxn ang="0">
                    <a:pos x="1046" y="220"/>
                  </a:cxn>
                  <a:cxn ang="0">
                    <a:pos x="1111" y="182"/>
                  </a:cxn>
                  <a:cxn ang="0">
                    <a:pos x="1162" y="150"/>
                  </a:cxn>
                  <a:cxn ang="0">
                    <a:pos x="1195" y="128"/>
                  </a:cxn>
                  <a:cxn ang="0">
                    <a:pos x="1209" y="120"/>
                  </a:cxn>
                  <a:cxn ang="0">
                    <a:pos x="1186" y="119"/>
                  </a:cxn>
                  <a:cxn ang="0">
                    <a:pos x="1130" y="119"/>
                  </a:cxn>
                  <a:cxn ang="0">
                    <a:pos x="1048" y="119"/>
                  </a:cxn>
                  <a:cxn ang="0">
                    <a:pos x="955" y="119"/>
                  </a:cxn>
                  <a:cxn ang="0">
                    <a:pos x="857" y="117"/>
                  </a:cxn>
                  <a:cxn ang="0">
                    <a:pos x="770" y="116"/>
                  </a:cxn>
                  <a:cxn ang="0">
                    <a:pos x="701" y="113"/>
                  </a:cxn>
                  <a:cxn ang="0">
                    <a:pos x="665" y="112"/>
                  </a:cxn>
                  <a:cxn ang="0">
                    <a:pos x="627" y="103"/>
                  </a:cxn>
                  <a:cxn ang="0">
                    <a:pos x="561" y="90"/>
                  </a:cxn>
                  <a:cxn ang="0">
                    <a:pos x="475" y="70"/>
                  </a:cxn>
                  <a:cxn ang="0">
                    <a:pos x="381" y="51"/>
                  </a:cxn>
                  <a:cxn ang="0">
                    <a:pos x="288" y="32"/>
                  </a:cxn>
                  <a:cxn ang="0">
                    <a:pos x="209" y="15"/>
                  </a:cxn>
                  <a:cxn ang="0">
                    <a:pos x="154" y="4"/>
                  </a:cxn>
                  <a:cxn ang="0">
                    <a:pos x="134" y="0"/>
                  </a:cxn>
                </a:cxnLst>
                <a:rect l="0" t="0" r="r" b="b"/>
                <a:pathLst>
                  <a:path w="1209" h="328">
                    <a:moveTo>
                      <a:pt x="134" y="0"/>
                    </a:moveTo>
                    <a:lnTo>
                      <a:pt x="384" y="120"/>
                    </a:lnTo>
                    <a:lnTo>
                      <a:pt x="82" y="81"/>
                    </a:lnTo>
                    <a:lnTo>
                      <a:pt x="353" y="163"/>
                    </a:lnTo>
                    <a:lnTo>
                      <a:pt x="6" y="120"/>
                    </a:lnTo>
                    <a:lnTo>
                      <a:pt x="315" y="202"/>
                    </a:lnTo>
                    <a:lnTo>
                      <a:pt x="33" y="172"/>
                    </a:lnTo>
                    <a:lnTo>
                      <a:pt x="269" y="241"/>
                    </a:lnTo>
                    <a:lnTo>
                      <a:pt x="0" y="210"/>
                    </a:lnTo>
                    <a:lnTo>
                      <a:pt x="210" y="297"/>
                    </a:lnTo>
                    <a:lnTo>
                      <a:pt x="213" y="297"/>
                    </a:lnTo>
                    <a:lnTo>
                      <a:pt x="221" y="299"/>
                    </a:lnTo>
                    <a:lnTo>
                      <a:pt x="236" y="300"/>
                    </a:lnTo>
                    <a:lnTo>
                      <a:pt x="256" y="305"/>
                    </a:lnTo>
                    <a:lnTo>
                      <a:pt x="279" y="308"/>
                    </a:lnTo>
                    <a:lnTo>
                      <a:pt x="308" y="312"/>
                    </a:lnTo>
                    <a:lnTo>
                      <a:pt x="339" y="318"/>
                    </a:lnTo>
                    <a:lnTo>
                      <a:pt x="375" y="322"/>
                    </a:lnTo>
                    <a:lnTo>
                      <a:pt x="412" y="327"/>
                    </a:lnTo>
                    <a:lnTo>
                      <a:pt x="452" y="328"/>
                    </a:lnTo>
                    <a:lnTo>
                      <a:pt x="493" y="328"/>
                    </a:lnTo>
                    <a:lnTo>
                      <a:pt x="536" y="328"/>
                    </a:lnTo>
                    <a:lnTo>
                      <a:pt x="580" y="328"/>
                    </a:lnTo>
                    <a:lnTo>
                      <a:pt x="625" y="328"/>
                    </a:lnTo>
                    <a:lnTo>
                      <a:pt x="669" y="328"/>
                    </a:lnTo>
                    <a:lnTo>
                      <a:pt x="713" y="328"/>
                    </a:lnTo>
                    <a:lnTo>
                      <a:pt x="755" y="328"/>
                    </a:lnTo>
                    <a:lnTo>
                      <a:pt x="798" y="320"/>
                    </a:lnTo>
                    <a:lnTo>
                      <a:pt x="842" y="307"/>
                    </a:lnTo>
                    <a:lnTo>
                      <a:pt x="887" y="293"/>
                    </a:lnTo>
                    <a:lnTo>
                      <a:pt x="928" y="275"/>
                    </a:lnTo>
                    <a:lnTo>
                      <a:pt x="969" y="257"/>
                    </a:lnTo>
                    <a:lnTo>
                      <a:pt x="1008" y="238"/>
                    </a:lnTo>
                    <a:lnTo>
                      <a:pt x="1046" y="220"/>
                    </a:lnTo>
                    <a:lnTo>
                      <a:pt x="1079" y="200"/>
                    </a:lnTo>
                    <a:lnTo>
                      <a:pt x="1111" y="182"/>
                    </a:lnTo>
                    <a:lnTo>
                      <a:pt x="1139" y="164"/>
                    </a:lnTo>
                    <a:lnTo>
                      <a:pt x="1162" y="150"/>
                    </a:lnTo>
                    <a:lnTo>
                      <a:pt x="1182" y="137"/>
                    </a:lnTo>
                    <a:lnTo>
                      <a:pt x="1195" y="128"/>
                    </a:lnTo>
                    <a:lnTo>
                      <a:pt x="1205" y="122"/>
                    </a:lnTo>
                    <a:lnTo>
                      <a:pt x="1209" y="120"/>
                    </a:lnTo>
                    <a:lnTo>
                      <a:pt x="1203" y="119"/>
                    </a:lnTo>
                    <a:lnTo>
                      <a:pt x="1186" y="119"/>
                    </a:lnTo>
                    <a:lnTo>
                      <a:pt x="1161" y="119"/>
                    </a:lnTo>
                    <a:lnTo>
                      <a:pt x="1130" y="119"/>
                    </a:lnTo>
                    <a:lnTo>
                      <a:pt x="1091" y="119"/>
                    </a:lnTo>
                    <a:lnTo>
                      <a:pt x="1048" y="119"/>
                    </a:lnTo>
                    <a:lnTo>
                      <a:pt x="1002" y="119"/>
                    </a:lnTo>
                    <a:lnTo>
                      <a:pt x="955" y="119"/>
                    </a:lnTo>
                    <a:lnTo>
                      <a:pt x="905" y="118"/>
                    </a:lnTo>
                    <a:lnTo>
                      <a:pt x="857" y="117"/>
                    </a:lnTo>
                    <a:lnTo>
                      <a:pt x="811" y="116"/>
                    </a:lnTo>
                    <a:lnTo>
                      <a:pt x="770" y="116"/>
                    </a:lnTo>
                    <a:lnTo>
                      <a:pt x="731" y="115"/>
                    </a:lnTo>
                    <a:lnTo>
                      <a:pt x="701" y="113"/>
                    </a:lnTo>
                    <a:lnTo>
                      <a:pt x="678" y="113"/>
                    </a:lnTo>
                    <a:lnTo>
                      <a:pt x="665" y="112"/>
                    </a:lnTo>
                    <a:lnTo>
                      <a:pt x="650" y="108"/>
                    </a:lnTo>
                    <a:lnTo>
                      <a:pt x="627" y="103"/>
                    </a:lnTo>
                    <a:lnTo>
                      <a:pt x="597" y="97"/>
                    </a:lnTo>
                    <a:lnTo>
                      <a:pt x="561" y="90"/>
                    </a:lnTo>
                    <a:lnTo>
                      <a:pt x="519" y="79"/>
                    </a:lnTo>
                    <a:lnTo>
                      <a:pt x="475" y="70"/>
                    </a:lnTo>
                    <a:lnTo>
                      <a:pt x="427" y="60"/>
                    </a:lnTo>
                    <a:lnTo>
                      <a:pt x="381" y="51"/>
                    </a:lnTo>
                    <a:lnTo>
                      <a:pt x="332" y="42"/>
                    </a:lnTo>
                    <a:lnTo>
                      <a:pt x="288" y="32"/>
                    </a:lnTo>
                    <a:lnTo>
                      <a:pt x="246" y="22"/>
                    </a:lnTo>
                    <a:lnTo>
                      <a:pt x="209" y="15"/>
                    </a:lnTo>
                    <a:lnTo>
                      <a:pt x="177" y="8"/>
                    </a:lnTo>
                    <a:lnTo>
                      <a:pt x="154" y="4"/>
                    </a:lnTo>
                    <a:lnTo>
                      <a:pt x="138" y="0"/>
                    </a:lnTo>
                    <a:lnTo>
                      <a:pt x="134" y="0"/>
                    </a:lnTo>
                    <a:lnTo>
                      <a:pt x="134" y="0"/>
                    </a:lnTo>
                    <a:close/>
                  </a:path>
                </a:pathLst>
              </a:custGeom>
              <a:solidFill>
                <a:srgbClr val="7D7D21"/>
              </a:solidFill>
              <a:ln w="9525">
                <a:noFill/>
                <a:round/>
                <a:headEnd/>
                <a:tailEnd/>
              </a:ln>
            </p:spPr>
            <p:txBody>
              <a:bodyPr/>
              <a:lstStyle/>
              <a:p>
                <a:endParaRPr lang="en-US"/>
              </a:p>
            </p:txBody>
          </p:sp>
        </p:grpSp>
        <p:pic>
          <p:nvPicPr>
            <p:cNvPr id="14" name="Picture 30" descr="hm00385_"/>
            <p:cNvPicPr>
              <a:picLocks noChangeAspect="1" noChangeArrowheads="1"/>
            </p:cNvPicPr>
            <p:nvPr/>
          </p:nvPicPr>
          <p:blipFill>
            <a:blip r:embed="rId4" cstate="print"/>
            <a:srcRect/>
            <a:stretch>
              <a:fillRect/>
            </a:stretch>
          </p:blipFill>
          <p:spPr bwMode="auto">
            <a:xfrm rot="-5400000" flipH="1" flipV="1">
              <a:off x="449" y="3007"/>
              <a:ext cx="397" cy="720"/>
            </a:xfrm>
            <a:prstGeom prst="rect">
              <a:avLst/>
            </a:prstGeom>
            <a:noFill/>
          </p:spPr>
        </p:pic>
        <p:pic>
          <p:nvPicPr>
            <p:cNvPr id="15" name="Picture 31" descr="hm00385_"/>
            <p:cNvPicPr>
              <a:picLocks noChangeAspect="1" noChangeArrowheads="1"/>
            </p:cNvPicPr>
            <p:nvPr/>
          </p:nvPicPr>
          <p:blipFill>
            <a:blip r:embed="rId4" cstate="print"/>
            <a:srcRect/>
            <a:stretch>
              <a:fillRect/>
            </a:stretch>
          </p:blipFill>
          <p:spPr bwMode="auto">
            <a:xfrm rot="-5400000" flipH="1" flipV="1">
              <a:off x="545" y="2863"/>
              <a:ext cx="397" cy="720"/>
            </a:xfrm>
            <a:prstGeom prst="rect">
              <a:avLst/>
            </a:prstGeom>
            <a:noFill/>
          </p:spPr>
        </p:pic>
      </p:grpSp>
      <p:pic>
        <p:nvPicPr>
          <p:cNvPr id="39" name="Picture 32" descr="j0198735"/>
          <p:cNvPicPr>
            <a:picLocks noChangeAspect="1" noChangeArrowheads="1"/>
          </p:cNvPicPr>
          <p:nvPr/>
        </p:nvPicPr>
        <p:blipFill>
          <a:blip r:embed="rId5" cstate="print"/>
          <a:srcRect/>
          <a:stretch>
            <a:fillRect/>
          </a:stretch>
        </p:blipFill>
        <p:spPr bwMode="auto">
          <a:xfrm>
            <a:off x="4356100" y="4800600"/>
            <a:ext cx="1138238" cy="1295400"/>
          </a:xfrm>
          <a:prstGeom prst="rect">
            <a:avLst/>
          </a:prstGeom>
          <a:noFill/>
        </p:spPr>
      </p:pic>
      <p:pic>
        <p:nvPicPr>
          <p:cNvPr id="40" name="Picture 33" descr="j0295190"/>
          <p:cNvPicPr>
            <a:picLocks noChangeAspect="1" noChangeArrowheads="1" noCrop="1"/>
          </p:cNvPicPr>
          <p:nvPr/>
        </p:nvPicPr>
        <p:blipFill>
          <a:blip r:embed="rId6" cstate="print"/>
          <a:srcRect/>
          <a:stretch>
            <a:fillRect/>
          </a:stretch>
        </p:blipFill>
        <p:spPr bwMode="auto">
          <a:xfrm flipH="1">
            <a:off x="4362450" y="3722688"/>
            <a:ext cx="1200150" cy="912812"/>
          </a:xfrm>
          <a:prstGeom prst="rect">
            <a:avLst/>
          </a:prstGeom>
          <a:noFill/>
        </p:spPr>
      </p:pic>
      <p:sp>
        <p:nvSpPr>
          <p:cNvPr id="41" name="Text Box 34"/>
          <p:cNvSpPr txBox="1">
            <a:spLocks noChangeArrowheads="1"/>
          </p:cNvSpPr>
          <p:nvPr/>
        </p:nvSpPr>
        <p:spPr bwMode="auto">
          <a:xfrm>
            <a:off x="6858000" y="4098925"/>
            <a:ext cx="2046288" cy="1006475"/>
          </a:xfrm>
          <a:prstGeom prst="rect">
            <a:avLst/>
          </a:prstGeom>
          <a:noFill/>
          <a:ln w="38100" algn="ctr">
            <a:noFill/>
            <a:miter lim="800000"/>
            <a:headEnd/>
            <a:tailEnd/>
          </a:ln>
          <a:effectLst/>
        </p:spPr>
        <p:txBody>
          <a:bodyPr wrap="none">
            <a:spAutoFit/>
          </a:bodyPr>
          <a:lstStyle/>
          <a:p>
            <a:pPr>
              <a:spcBef>
                <a:spcPct val="50000"/>
              </a:spcBef>
            </a:pPr>
            <a:r>
              <a:rPr lang="en-US" sz="3000" b="0">
                <a:solidFill>
                  <a:schemeClr val="hlink"/>
                </a:solidFill>
                <a:latin typeface="Times New Roman" pitchFamily="18" charset="0"/>
              </a:rPr>
              <a:t>Goal: </a:t>
            </a:r>
            <a:br>
              <a:rPr lang="en-US" sz="3000" b="0">
                <a:solidFill>
                  <a:schemeClr val="hlink"/>
                </a:solidFill>
                <a:latin typeface="Times New Roman" pitchFamily="18" charset="0"/>
              </a:rPr>
            </a:br>
            <a:r>
              <a:rPr lang="en-US" sz="3000" b="0">
                <a:solidFill>
                  <a:schemeClr val="hlink"/>
                </a:solidFill>
                <a:latin typeface="Times New Roman" pitchFamily="18" charset="0"/>
              </a:rPr>
              <a:t>   Max Flow</a:t>
            </a:r>
          </a:p>
        </p:txBody>
      </p:sp>
      <p:sp>
        <p:nvSpPr>
          <p:cNvPr id="42" name="Rectangle 35"/>
          <p:cNvSpPr>
            <a:spLocks noGrp="1" noChangeArrowheads="1"/>
          </p:cNvSpPr>
          <p:nvPr>
            <p:ph type="title"/>
          </p:nvPr>
        </p:nvSpPr>
        <p:spPr>
          <a:xfrm>
            <a:off x="533400" y="-228600"/>
            <a:ext cx="8229600" cy="762000"/>
          </a:xfrm>
          <a:noFill/>
          <a:ln/>
        </p:spPr>
        <p:txBody>
          <a:bodyPr/>
          <a:lstStyle/>
          <a:p>
            <a:r>
              <a:rPr lang="en-US" sz="2400" dirty="0">
                <a:latin typeface="Times New Roman" pitchFamily="18" charset="0"/>
                <a:cs typeface="Times New Roman" pitchFamily="18" charset="0"/>
              </a:rPr>
              <a:t>Network Flow</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 calcmode="lin" valueType="num">
                                      <p:cBhvr additive="base">
                                        <p:cTn id="2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 calcmode="lin" valueType="num">
                                      <p:cBhvr additive="base">
                                        <p:cTn id="27" dur="500" fill="hold"/>
                                        <p:tgtEl>
                                          <p:spTgt spid="40"/>
                                        </p:tgtEl>
                                        <p:attrNameLst>
                                          <p:attrName>ppt_x</p:attrName>
                                        </p:attrNameLst>
                                      </p:cBhvr>
                                      <p:tavLst>
                                        <p:tav tm="0">
                                          <p:val>
                                            <p:strVal val="#ppt_x"/>
                                          </p:val>
                                        </p:tav>
                                        <p:tav tm="100000">
                                          <p:val>
                                            <p:strVal val="#ppt_x"/>
                                          </p:val>
                                        </p:tav>
                                      </p:tavLst>
                                    </p:anim>
                                    <p:anim calcmode="lin" valueType="num">
                                      <p:cBhvr additive="base">
                                        <p:cTn id="2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anim calcmode="lin" valueType="num">
                                      <p:cBhvr additive="base">
                                        <p:cTn id="33"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3" end="3"/>
                                            </p:txEl>
                                          </p:spTgt>
                                        </p:tgtEl>
                                        <p:attrNameLst>
                                          <p:attrName>ppt_y</p:attrName>
                                        </p:attrNameLst>
                                      </p:cBhvr>
                                      <p:tavLst>
                                        <p:tav tm="0">
                                          <p:val>
                                            <p:strVal val="1+#ppt_h/2"/>
                                          </p:val>
                                        </p:tav>
                                        <p:tav tm="100000">
                                          <p:val>
                                            <p:strVal val="#ppt_y"/>
                                          </p:val>
                                        </p:tav>
                                      </p:tavLst>
                                    </p:anim>
                                  </p:childTnLst>
                                </p:cTn>
                              </p:par>
                              <p:par>
                                <p:cTn id="35" presetID="1" presetClass="exit" presetSubtype="0" fill="hold" nodeType="withEffect">
                                  <p:stCondLst>
                                    <p:cond delay="0"/>
                                  </p:stCondLst>
                                  <p:childTnLst>
                                    <p:set>
                                      <p:cBhvr>
                                        <p:cTn id="36" dur="1" fill="hold">
                                          <p:stCondLst>
                                            <p:cond delay="0"/>
                                          </p:stCondLst>
                                        </p:cTn>
                                        <p:tgtEl>
                                          <p:spTgt spid="40"/>
                                        </p:tgtEl>
                                        <p:attrNameLst>
                                          <p:attrName>style.visibility</p:attrName>
                                        </p:attrNameLst>
                                      </p:cBhvr>
                                      <p:to>
                                        <p:strVal val="hidden"/>
                                      </p:to>
                                    </p:set>
                                  </p:childTnLst>
                                </p:cTn>
                              </p:par>
                              <p:par>
                                <p:cTn id="37" presetID="2" presetClass="entr" presetSubtype="4"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anim calcmode="lin" valueType="num">
                                      <p:cBhvr additive="base">
                                        <p:cTn id="39" dur="500" fill="hold"/>
                                        <p:tgtEl>
                                          <p:spTgt spid="39"/>
                                        </p:tgtEl>
                                        <p:attrNameLst>
                                          <p:attrName>ppt_x</p:attrName>
                                        </p:attrNameLst>
                                      </p:cBhvr>
                                      <p:tavLst>
                                        <p:tav tm="0">
                                          <p:val>
                                            <p:strVal val="#ppt_x"/>
                                          </p:val>
                                        </p:tav>
                                        <p:tav tm="100000">
                                          <p:val>
                                            <p:strVal val="#ppt_x"/>
                                          </p:val>
                                        </p:tav>
                                      </p:tavLst>
                                    </p:anim>
                                    <p:anim calcmode="lin" valueType="num">
                                      <p:cBhvr additive="base">
                                        <p:cTn id="40"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 calcmode="lin" valueType="num">
                                      <p:cBhvr additive="base">
                                        <p:cTn id="4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 calcmode="lin" valueType="num">
                                      <p:cBhvr additive="base">
                                        <p:cTn id="49" dur="500" fill="hold"/>
                                        <p:tgtEl>
                                          <p:spTgt spid="12"/>
                                        </p:tgtEl>
                                        <p:attrNameLst>
                                          <p:attrName>ppt_x</p:attrName>
                                        </p:attrNameLst>
                                      </p:cBhvr>
                                      <p:tavLst>
                                        <p:tav tm="0">
                                          <p:val>
                                            <p:strVal val="#ppt_x"/>
                                          </p:val>
                                        </p:tav>
                                        <p:tav tm="100000">
                                          <p:val>
                                            <p:strVal val="#ppt_x"/>
                                          </p:val>
                                        </p:tav>
                                      </p:tavLst>
                                    </p:anim>
                                    <p:anim calcmode="lin" valueType="num">
                                      <p:cBhvr additive="base">
                                        <p:cTn id="5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5" end="5"/>
                                            </p:txEl>
                                          </p:spTgt>
                                        </p:tgtEl>
                                        <p:attrNameLst>
                                          <p:attrName>style.visibility</p:attrName>
                                        </p:attrNameLst>
                                      </p:cBhvr>
                                      <p:to>
                                        <p:strVal val="visible"/>
                                      </p:to>
                                    </p:set>
                                    <p:anim calcmode="lin" valueType="num">
                                      <p:cBhvr additive="base">
                                        <p:cTn id="5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2" fill="hold" grpId="0" nodeType="clickEffect">
                                  <p:stCondLst>
                                    <p:cond delay="0"/>
                                  </p:stCondLst>
                                  <p:childTnLst>
                                    <p:set>
                                      <p:cBhvr>
                                        <p:cTn id="64" dur="1" fill="hold">
                                          <p:stCondLst>
                                            <p:cond delay="0"/>
                                          </p:stCondLst>
                                        </p:cTn>
                                        <p:tgtEl>
                                          <p:spTgt spid="41"/>
                                        </p:tgtEl>
                                        <p:attrNameLst>
                                          <p:attrName>style.visibility</p:attrName>
                                        </p:attrNameLst>
                                      </p:cBhvr>
                                      <p:to>
                                        <p:strVal val="visible"/>
                                      </p:to>
                                    </p:set>
                                    <p:anim calcmode="lin" valueType="num">
                                      <p:cBhvr additive="base">
                                        <p:cTn id="65" dur="500" fill="hold"/>
                                        <p:tgtEl>
                                          <p:spTgt spid="41"/>
                                        </p:tgtEl>
                                        <p:attrNameLst>
                                          <p:attrName>ppt_x</p:attrName>
                                        </p:attrNameLst>
                                      </p:cBhvr>
                                      <p:tavLst>
                                        <p:tav tm="0">
                                          <p:val>
                                            <p:strVal val="1+#ppt_w/2"/>
                                          </p:val>
                                        </p:tav>
                                        <p:tav tm="100000">
                                          <p:val>
                                            <p:strVal val="#ppt_x"/>
                                          </p:val>
                                        </p:tav>
                                      </p:tavLst>
                                    </p:anim>
                                    <p:anim calcmode="lin" valueType="num">
                                      <p:cBhvr additive="base">
                                        <p:cTn id="66" dur="500" fill="hold"/>
                                        <p:tgtEl>
                                          <p:spTgt spid="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1983F345-6DE1-4690-9621-FFAF7BDA20BE}"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50</a:t>
            </a:fld>
            <a:endParaRPr lang="en-US"/>
          </a:p>
        </p:txBody>
      </p:sp>
      <p:sp>
        <p:nvSpPr>
          <p:cNvPr id="5" name="Rectangle 2"/>
          <p:cNvSpPr>
            <a:spLocks noGrp="1" noChangeArrowheads="1"/>
          </p:cNvSpPr>
          <p:nvPr>
            <p:ph type="title"/>
          </p:nvPr>
        </p:nvSpPr>
        <p:spPr>
          <a:xfrm>
            <a:off x="457200" y="0"/>
            <a:ext cx="8229600" cy="1371600"/>
          </a:xfrm>
        </p:spPr>
        <p:txBody>
          <a:bodyPr/>
          <a:lstStyle/>
          <a:p>
            <a:pPr algn="ctr"/>
            <a:r>
              <a:rPr lang="en-US" dirty="0" smtClean="0">
                <a:solidFill>
                  <a:schemeClr val="accent1">
                    <a:lumMod val="75000"/>
                  </a:schemeClr>
                </a:solidFill>
                <a:latin typeface="Algerian" pitchFamily="82" charset="0"/>
              </a:rPr>
              <a:t>Labeling</a:t>
            </a:r>
            <a:endParaRPr lang="en-US" dirty="0">
              <a:solidFill>
                <a:schemeClr val="accent1">
                  <a:lumMod val="75000"/>
                </a:schemeClr>
              </a:solidFill>
              <a:latin typeface="Algerian" pitchFamily="82" charset="0"/>
            </a:endParaRPr>
          </a:p>
        </p:txBody>
      </p:sp>
      <p:sp>
        <p:nvSpPr>
          <p:cNvPr id="6" name="Rectangle 3"/>
          <p:cNvSpPr txBox="1">
            <a:spLocks noChangeArrowheads="1"/>
          </p:cNvSpPr>
          <p:nvPr/>
        </p:nvSpPr>
        <p:spPr bwMode="auto">
          <a:xfrm>
            <a:off x="457200" y="19812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 valid </a:t>
            </a:r>
            <a:r>
              <a:rPr kumimoji="0" lang="en-US" sz="2600" b="0" i="1"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labeling</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is a function d from vertices to nonnegative integers</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d(s) = n</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d(t) = 0</a:t>
            </a:r>
          </a:p>
          <a:p>
            <a:pPr marL="547688" marR="0" lvl="1" indent="-228600" algn="just" defTabSz="914400" rtl="0" eaLnBrk="1" fontAlgn="base" latinLnBrk="0" hangingPunct="1">
              <a:lnSpc>
                <a:spcPct val="90000"/>
              </a:lnSpc>
              <a:spcBef>
                <a:spcPts val="375"/>
              </a:spcBef>
              <a:spcAft>
                <a:spcPct val="0"/>
              </a:spcAft>
              <a:buClr>
                <a:schemeClr val="accent2"/>
              </a:buClr>
              <a:buSzPct val="85000"/>
              <a:buFont typeface="Wingdings 2" pitchFamily="18" charset="2"/>
              <a:buChar char=""/>
              <a:tabLst/>
              <a:defRPr/>
            </a:pPr>
            <a:r>
              <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d(v) &lt;= d(w) + 1 for every residual edge</a:t>
            </a: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d(v) &lt; n, d(v) is a lower bound on distance to sink</a:t>
            </a:r>
          </a:p>
          <a:p>
            <a:pPr marL="273050" marR="0" lvl="0" indent="-273050" algn="just" defTabSz="914400" rtl="0" eaLnBrk="1" fontAlgn="base" latinLnBrk="0" hangingPunct="1">
              <a:lnSpc>
                <a:spcPct val="9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d(v) &gt;= n, d(v) - n is a lower bound on distance to source</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0019187D-2C0F-4649-B244-ECAB9785DFE6}"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51</a:t>
            </a:fld>
            <a:endParaRPr lang="en-US"/>
          </a:p>
        </p:txBody>
      </p:sp>
      <p:sp>
        <p:nvSpPr>
          <p:cNvPr id="5" name="Rectangle 2"/>
          <p:cNvSpPr>
            <a:spLocks noGrp="1" noChangeArrowheads="1"/>
          </p:cNvSpPr>
          <p:nvPr>
            <p:ph type="title"/>
          </p:nvPr>
        </p:nvSpPr>
        <p:spPr>
          <a:xfrm>
            <a:off x="457200" y="-152400"/>
            <a:ext cx="8229600" cy="1371600"/>
          </a:xfrm>
        </p:spPr>
        <p:txBody>
          <a:bodyPr/>
          <a:lstStyle/>
          <a:p>
            <a:pPr algn="ctr"/>
            <a:r>
              <a:rPr lang="en-US" dirty="0">
                <a:solidFill>
                  <a:schemeClr val="accent1">
                    <a:lumMod val="75000"/>
                  </a:schemeClr>
                </a:solidFill>
                <a:latin typeface="Algerian" pitchFamily="82" charset="0"/>
              </a:rPr>
              <a:t>Push Operation</a:t>
            </a:r>
          </a:p>
        </p:txBody>
      </p:sp>
      <p:sp>
        <p:nvSpPr>
          <p:cNvPr id="6" name="Rectangle 3"/>
          <p:cNvSpPr txBox="1">
            <a:spLocks noChangeArrowheads="1"/>
          </p:cNvSpPr>
          <p:nvPr/>
        </p:nvSpPr>
        <p:spPr bwMode="auto">
          <a:xfrm>
            <a:off x="457200" y="1447800"/>
            <a:ext cx="8229600" cy="3886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Push(</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Precondition:</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v is active (e(v) &gt; 0) and </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r</a:t>
            </a:r>
            <a:r>
              <a:rPr kumimoji="0" lang="en-US" sz="26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f</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 w) &gt; 0 and d(v) = d(w) + 1</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1"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Action:</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Push </a:t>
            </a:r>
            <a:r>
              <a:rPr kumimoji="0" lang="el-GR"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δ</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min(e(v), </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r</a:t>
            </a:r>
            <a:r>
              <a:rPr kumimoji="0" lang="en-US" sz="2600" b="0" i="0" u="none" strike="noStrike" kern="1200" cap="none" spc="0" normalizeH="0" baseline="-25000" noProof="0" dirty="0" err="1" smtClean="0">
                <a:ln>
                  <a:noFill/>
                </a:ln>
                <a:solidFill>
                  <a:schemeClr val="tx1"/>
                </a:solidFill>
                <a:effectLst/>
                <a:uLnTx/>
                <a:uFillTx/>
                <a:latin typeface="Times New Roman" pitchFamily="18" charset="0"/>
                <a:cs typeface="Times New Roman" pitchFamily="18" charset="0"/>
              </a:rPr>
              <a:t>f</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 w)) </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from v to w</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v,w</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a:t>
            </a:r>
            <a:r>
              <a:rPr kumimoji="0" lang="el-GR"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δ</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w,v</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f(</a:t>
            </a:r>
            <a:r>
              <a:rPr kumimoji="0" lang="en-US" sz="2600" b="0" i="0" u="none" strike="noStrike" kern="1200" cap="none" spc="0" normalizeH="0" baseline="0" noProof="0" dirty="0" err="1" smtClean="0">
                <a:ln>
                  <a:noFill/>
                </a:ln>
                <a:solidFill>
                  <a:schemeClr val="tx1"/>
                </a:solidFill>
                <a:effectLst/>
                <a:uLnTx/>
                <a:uFillTx/>
                <a:latin typeface="Times New Roman" pitchFamily="18" charset="0"/>
                <a:cs typeface="Times New Roman" pitchFamily="18" charset="0"/>
              </a:rPr>
              <a:t>w,v</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 </a:t>
            </a:r>
            <a:r>
              <a:rPr kumimoji="0" lang="el-GR"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δ</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p>
          <a:p>
            <a:pPr marL="273050" marR="0" lvl="0" indent="-273050" algn="l" defTabSz="914400" rtl="0" eaLnBrk="1" fontAlgn="base" latinLnBrk="0" hangingPunct="1">
              <a:lnSpc>
                <a:spcPct val="90000"/>
              </a:lnSpc>
              <a:spcBef>
                <a:spcPts val="575"/>
              </a:spcBef>
              <a:spcAft>
                <a:spcPct val="0"/>
              </a:spcAft>
              <a:buClr>
                <a:schemeClr val="accent1"/>
              </a:buClr>
              <a:buSzPct val="85000"/>
              <a:buFont typeface="Wingdings" pitchFamily="2" charset="2"/>
              <a:buNone/>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e(v) = e(v) - </a:t>
            </a:r>
            <a:r>
              <a:rPr kumimoji="0" lang="el-GR"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δ</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e(w) = e(w) + </a:t>
            </a:r>
            <a:r>
              <a:rPr kumimoji="0" lang="el-GR"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δ</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a:t>
            </a: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ctr"/>
            <a:r>
              <a:rPr lang="en-US" dirty="0" err="1">
                <a:solidFill>
                  <a:schemeClr val="accent1">
                    <a:lumMod val="75000"/>
                  </a:schemeClr>
                </a:solidFill>
                <a:latin typeface="Algerian" pitchFamily="82" charset="0"/>
              </a:rPr>
              <a:t>Relabel</a:t>
            </a:r>
            <a:r>
              <a:rPr lang="en-US" dirty="0">
                <a:solidFill>
                  <a:schemeClr val="accent1">
                    <a:lumMod val="75000"/>
                  </a:schemeClr>
                </a:solidFill>
                <a:latin typeface="Algerian" pitchFamily="82" charset="0"/>
              </a:rPr>
              <a:t> Operation</a:t>
            </a:r>
          </a:p>
        </p:txBody>
      </p:sp>
      <p:sp>
        <p:nvSpPr>
          <p:cNvPr id="17411" name="Rectangle 3"/>
          <p:cNvSpPr>
            <a:spLocks noGrp="1" noChangeArrowheads="1"/>
          </p:cNvSpPr>
          <p:nvPr>
            <p:ph type="body" idx="1"/>
          </p:nvPr>
        </p:nvSpPr>
        <p:spPr/>
        <p:txBody>
          <a:bodyPr/>
          <a:lstStyle/>
          <a:p>
            <a:pPr>
              <a:buFont typeface="Wingdings" pitchFamily="2" charset="2"/>
              <a:buNone/>
            </a:pPr>
            <a:r>
              <a:rPr lang="en-US" dirty="0" err="1">
                <a:latin typeface="Times New Roman" pitchFamily="18" charset="0"/>
                <a:cs typeface="Times New Roman" pitchFamily="18" charset="0"/>
              </a:rPr>
              <a:t>Relabel</a:t>
            </a:r>
            <a:r>
              <a:rPr lang="en-US" dirty="0">
                <a:latin typeface="Times New Roman" pitchFamily="18" charset="0"/>
                <a:cs typeface="Times New Roman" pitchFamily="18" charset="0"/>
              </a:rPr>
              <a:t>(v)</a:t>
            </a:r>
          </a:p>
          <a:p>
            <a:pPr>
              <a:buFont typeface="Wingdings" pitchFamily="2" charset="2"/>
              <a:buNone/>
            </a:pPr>
            <a:r>
              <a:rPr lang="en-US" b="1" dirty="0">
                <a:latin typeface="Times New Roman" pitchFamily="18" charset="0"/>
                <a:cs typeface="Times New Roman" pitchFamily="18" charset="0"/>
              </a:rPr>
              <a:t>Precondition:</a:t>
            </a:r>
            <a:r>
              <a:rPr lang="en-US" dirty="0">
                <a:latin typeface="Times New Roman" pitchFamily="18" charset="0"/>
                <a:cs typeface="Times New Roman" pitchFamily="18" charset="0"/>
              </a:rPr>
              <a:t> v is active (e(v) &gt; 0) and </a:t>
            </a:r>
          </a:p>
          <a:p>
            <a:pPr>
              <a:buFont typeface="Wingdings" pitchFamily="2" charset="2"/>
              <a:buNone/>
            </a:pPr>
            <a:r>
              <a:rPr lang="en-US" dirty="0" err="1">
                <a:latin typeface="Times New Roman" pitchFamily="18" charset="0"/>
                <a:cs typeface="Times New Roman" pitchFamily="18" charset="0"/>
              </a:rPr>
              <a:t>r</a:t>
            </a:r>
            <a:r>
              <a:rPr lang="en-US"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(v, w) &gt; 0 implies d(v) &lt;= d(w)</a:t>
            </a:r>
          </a:p>
          <a:p>
            <a:pPr>
              <a:buFont typeface="Wingdings" pitchFamily="2" charset="2"/>
              <a:buNone/>
            </a:pPr>
            <a:r>
              <a:rPr lang="en-US" b="1" dirty="0">
                <a:latin typeface="Times New Roman" pitchFamily="18" charset="0"/>
                <a:cs typeface="Times New Roman" pitchFamily="18" charset="0"/>
              </a:rPr>
              <a:t>Action: </a:t>
            </a:r>
            <a:r>
              <a:rPr lang="en-US" dirty="0">
                <a:latin typeface="Times New Roman" pitchFamily="18" charset="0"/>
                <a:cs typeface="Times New Roman" pitchFamily="18" charset="0"/>
              </a:rPr>
              <a:t>d(v) = min{d(w) + 1 | (</a:t>
            </a:r>
            <a:r>
              <a:rPr lang="en-US" dirty="0" err="1">
                <a:latin typeface="Times New Roman" pitchFamily="18" charset="0"/>
                <a:cs typeface="Times New Roman" pitchFamily="18" charset="0"/>
              </a:rPr>
              <a:t>v,w</a:t>
            </a:r>
            <a:r>
              <a:rPr lang="en-US" dirty="0">
                <a:latin typeface="Times New Roman" pitchFamily="18" charset="0"/>
                <a:cs typeface="Times New Roman" pitchFamily="18" charset="0"/>
              </a:rPr>
              <a:t>) in </a:t>
            </a:r>
            <a:r>
              <a:rPr lang="en-US" dirty="0" err="1">
                <a:latin typeface="Times New Roman" pitchFamily="18" charset="0"/>
                <a:cs typeface="Times New Roman" pitchFamily="18" charset="0"/>
              </a:rPr>
              <a:t>E</a:t>
            </a:r>
            <a:r>
              <a:rPr lang="en-US" baseline="-25000" dirty="0" err="1">
                <a:latin typeface="Times New Roman" pitchFamily="18" charset="0"/>
                <a:cs typeface="Times New Roman" pitchFamily="18" charset="0"/>
              </a:rPr>
              <a:t>f</a:t>
            </a:r>
            <a:r>
              <a:rPr lang="en-US" dirty="0">
                <a:latin typeface="Times New Roman" pitchFamily="18" charset="0"/>
                <a:cs typeface="Times New Roman" pitchFamily="18" charset="0"/>
              </a:rPr>
              <a:t>}</a:t>
            </a:r>
          </a:p>
        </p:txBody>
      </p:sp>
      <p:sp>
        <p:nvSpPr>
          <p:cNvPr id="4" name="Date Placeholder 3"/>
          <p:cNvSpPr>
            <a:spLocks noGrp="1"/>
          </p:cNvSpPr>
          <p:nvPr>
            <p:ph type="dt" sz="half" idx="10"/>
          </p:nvPr>
        </p:nvSpPr>
        <p:spPr/>
        <p:txBody>
          <a:bodyPr/>
          <a:lstStyle/>
          <a:p>
            <a:pPr>
              <a:defRPr/>
            </a:pPr>
            <a:fld id="{1130B256-2345-4C62-8971-65B848A37C91}"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52</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Generic Push-</a:t>
            </a:r>
            <a:r>
              <a:rPr lang="en-US" dirty="0" err="1">
                <a:solidFill>
                  <a:schemeClr val="accent1">
                    <a:lumMod val="75000"/>
                  </a:schemeClr>
                </a:solidFill>
                <a:latin typeface="Algerian" pitchFamily="82" charset="0"/>
              </a:rPr>
              <a:t>Relabel</a:t>
            </a:r>
            <a:r>
              <a:rPr lang="en-US" dirty="0">
                <a:solidFill>
                  <a:schemeClr val="accent1">
                    <a:lumMod val="75000"/>
                  </a:schemeClr>
                </a:solidFill>
                <a:latin typeface="Algerian" pitchFamily="82" charset="0"/>
              </a:rPr>
              <a:t> Algorithm</a:t>
            </a:r>
          </a:p>
        </p:txBody>
      </p:sp>
      <p:sp>
        <p:nvSpPr>
          <p:cNvPr id="18435" name="Rectangle 3"/>
          <p:cNvSpPr>
            <a:spLocks noGrp="1" noChangeArrowheads="1"/>
          </p:cNvSpPr>
          <p:nvPr>
            <p:ph type="body" idx="1"/>
          </p:nvPr>
        </p:nvSpPr>
        <p:spPr/>
        <p:txBody>
          <a:bodyPr/>
          <a:lstStyle/>
          <a:p>
            <a:pPr>
              <a:buFont typeface="Wingdings" pitchFamily="2" charset="2"/>
              <a:buNone/>
            </a:pPr>
            <a:r>
              <a:rPr lang="en-US" dirty="0">
                <a:latin typeface="Times New Roman" pitchFamily="18" charset="0"/>
                <a:cs typeface="Times New Roman" pitchFamily="18" charset="0"/>
              </a:rPr>
              <a:t>Starting from an initial </a:t>
            </a:r>
            <a:r>
              <a:rPr lang="en-US" dirty="0" err="1">
                <a:latin typeface="Times New Roman" pitchFamily="18" charset="0"/>
                <a:cs typeface="Times New Roman" pitchFamily="18" charset="0"/>
              </a:rPr>
              <a:t>preflow</a:t>
            </a:r>
            <a:endParaRPr lang="en-US" dirty="0">
              <a:latin typeface="Times New Roman" pitchFamily="18" charset="0"/>
              <a:cs typeface="Times New Roman" pitchFamily="18" charset="0"/>
            </a:endParaRPr>
          </a:p>
          <a:p>
            <a:pPr>
              <a:buFont typeface="Wingdings" pitchFamily="2" charset="2"/>
              <a:buNone/>
            </a:pPr>
            <a:r>
              <a:rPr lang="en-US" dirty="0">
                <a:latin typeface="Times New Roman" pitchFamily="18" charset="0"/>
                <a:cs typeface="Times New Roman" pitchFamily="18" charset="0"/>
              </a:rPr>
              <a:t>&lt;&lt;loop&gt;&gt;</a:t>
            </a:r>
          </a:p>
          <a:p>
            <a:pPr>
              <a:buFont typeface="Wingdings" pitchFamily="2" charset="2"/>
              <a:buNone/>
            </a:pPr>
            <a:r>
              <a:rPr lang="en-US" dirty="0">
                <a:latin typeface="Times New Roman" pitchFamily="18" charset="0"/>
                <a:cs typeface="Times New Roman" pitchFamily="18" charset="0"/>
              </a:rPr>
              <a:t>While there is an active vertex</a:t>
            </a:r>
          </a:p>
          <a:p>
            <a:pPr>
              <a:buFont typeface="Wingdings" pitchFamily="2" charset="2"/>
              <a:buNone/>
            </a:pPr>
            <a:r>
              <a:rPr lang="en-US" dirty="0">
                <a:latin typeface="Times New Roman" pitchFamily="18" charset="0"/>
                <a:cs typeface="Times New Roman" pitchFamily="18" charset="0"/>
              </a:rPr>
              <a:t>	Chose an active vertex v</a:t>
            </a:r>
          </a:p>
          <a:p>
            <a:pPr>
              <a:buFont typeface="Wingdings" pitchFamily="2" charset="2"/>
              <a:buNone/>
            </a:pPr>
            <a:r>
              <a:rPr lang="en-US" dirty="0">
                <a:latin typeface="Times New Roman" pitchFamily="18" charset="0"/>
                <a:cs typeface="Times New Roman" pitchFamily="18" charset="0"/>
              </a:rPr>
              <a:t>	Apply Push(</a:t>
            </a:r>
            <a:r>
              <a:rPr lang="en-US" dirty="0" err="1">
                <a:latin typeface="Times New Roman" pitchFamily="18" charset="0"/>
                <a:cs typeface="Times New Roman" pitchFamily="18" charset="0"/>
              </a:rPr>
              <a:t>v,w</a:t>
            </a:r>
            <a:r>
              <a:rPr lang="en-US" dirty="0">
                <a:latin typeface="Times New Roman" pitchFamily="18" charset="0"/>
                <a:cs typeface="Times New Roman" pitchFamily="18" charset="0"/>
              </a:rPr>
              <a:t>) for some w or </a:t>
            </a:r>
            <a:r>
              <a:rPr lang="en-US" dirty="0" err="1">
                <a:latin typeface="Times New Roman" pitchFamily="18" charset="0"/>
                <a:cs typeface="Times New Roman" pitchFamily="18" charset="0"/>
              </a:rPr>
              <a:t>Relabel</a:t>
            </a:r>
            <a:r>
              <a:rPr lang="en-US" dirty="0">
                <a:latin typeface="Times New Roman" pitchFamily="18" charset="0"/>
                <a:cs typeface="Times New Roman" pitchFamily="18" charset="0"/>
              </a:rPr>
              <a:t>(v)</a:t>
            </a:r>
          </a:p>
        </p:txBody>
      </p:sp>
      <p:sp>
        <p:nvSpPr>
          <p:cNvPr id="4" name="Date Placeholder 3"/>
          <p:cNvSpPr>
            <a:spLocks noGrp="1"/>
          </p:cNvSpPr>
          <p:nvPr>
            <p:ph type="dt" sz="half" idx="10"/>
          </p:nvPr>
        </p:nvSpPr>
        <p:spPr/>
        <p:txBody>
          <a:bodyPr/>
          <a:lstStyle/>
          <a:p>
            <a:pPr>
              <a:defRPr/>
            </a:pPr>
            <a:fld id="{8C413250-8502-4CE0-B69D-B10870A7CC4F}"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53</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Example</a:t>
            </a:r>
          </a:p>
        </p:txBody>
      </p:sp>
      <p:sp>
        <p:nvSpPr>
          <p:cNvPr id="19460" name="AutoShape 4"/>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19461" name="AutoShape 5"/>
          <p:cNvSpPr>
            <a:spLocks noChangeArrowheads="1"/>
          </p:cNvSpPr>
          <p:nvPr/>
        </p:nvSpPr>
        <p:spPr bwMode="auto">
          <a:xfrm>
            <a:off x="30480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sp>
        <p:nvSpPr>
          <p:cNvPr id="19463" name="AutoShape 7"/>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cxnSp>
        <p:nvCxnSpPr>
          <p:cNvPr id="19466" name="AutoShape 10"/>
          <p:cNvCxnSpPr>
            <a:cxnSpLocks noChangeShapeType="1"/>
            <a:stCxn id="19460" idx="3"/>
            <a:endCxn id="19461"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19468" name="AutoShape 12"/>
          <p:cNvCxnSpPr>
            <a:cxnSpLocks noChangeShapeType="1"/>
            <a:stCxn id="19461" idx="3"/>
            <a:endCxn id="19463" idx="1"/>
          </p:cNvCxnSpPr>
          <p:nvPr/>
        </p:nvCxnSpPr>
        <p:spPr bwMode="auto">
          <a:xfrm>
            <a:off x="3962400" y="2819400"/>
            <a:ext cx="1219200" cy="0"/>
          </a:xfrm>
          <a:prstGeom prst="straightConnector1">
            <a:avLst/>
          </a:prstGeom>
          <a:noFill/>
          <a:ln w="9525">
            <a:solidFill>
              <a:schemeClr val="tx1"/>
            </a:solidFill>
            <a:round/>
            <a:headEnd/>
            <a:tailEnd type="triangle" w="med" len="med"/>
          </a:ln>
          <a:effectLst/>
        </p:spPr>
      </p:cxnSp>
      <p:sp>
        <p:nvSpPr>
          <p:cNvPr id="19470" name="AutoShape 14"/>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endParaRPr lang="en-US"/>
          </a:p>
        </p:txBody>
      </p:sp>
      <p:cxnSp>
        <p:nvCxnSpPr>
          <p:cNvPr id="19472" name="AutoShape 16"/>
          <p:cNvCxnSpPr>
            <a:cxnSpLocks noChangeShapeType="1"/>
            <a:stCxn id="19463" idx="3"/>
            <a:endCxn id="19470"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19474" name="Text Box 18"/>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0/3</a:t>
            </a:r>
          </a:p>
        </p:txBody>
      </p:sp>
      <p:sp>
        <p:nvSpPr>
          <p:cNvPr id="19477" name="Text Box 2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0/1</a:t>
            </a:r>
          </a:p>
        </p:txBody>
      </p:sp>
      <p:sp>
        <p:nvSpPr>
          <p:cNvPr id="19478" name="Text Box 2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19481" name="Text Box 25"/>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Flow Network</a:t>
            </a:r>
          </a:p>
        </p:txBody>
      </p:sp>
      <p:sp>
        <p:nvSpPr>
          <p:cNvPr id="19484" name="Text Box 28"/>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19485" name="Text Box 29"/>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9CF57273-2AC0-4616-998F-F7F109060825}"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54</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ctr"/>
            <a:r>
              <a:rPr lang="en-US" dirty="0" smtClean="0">
                <a:solidFill>
                  <a:schemeClr val="accent1">
                    <a:lumMod val="75000"/>
                  </a:schemeClr>
                </a:solidFill>
                <a:latin typeface="Algerian" pitchFamily="82" charset="0"/>
              </a:rPr>
              <a:t>Example</a:t>
            </a:r>
            <a:endParaRPr lang="en-US" dirty="0"/>
          </a:p>
        </p:txBody>
      </p:sp>
      <p:sp>
        <p:nvSpPr>
          <p:cNvPr id="21507"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21508" name="AutoShape 4"/>
          <p:cNvSpPr>
            <a:spLocks noChangeArrowheads="1"/>
          </p:cNvSpPr>
          <p:nvPr/>
        </p:nvSpPr>
        <p:spPr bwMode="auto">
          <a:xfrm>
            <a:off x="30480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sp>
        <p:nvSpPr>
          <p:cNvPr id="21510" name="AutoShape 6"/>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1512" name="AutoShape 8"/>
          <p:cNvCxnSpPr>
            <a:cxnSpLocks noChangeShapeType="1"/>
            <a:stCxn id="21507" idx="3"/>
            <a:endCxn id="21508"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21514" name="AutoShape 10"/>
          <p:cNvCxnSpPr>
            <a:cxnSpLocks noChangeShapeType="1"/>
            <a:stCxn id="21508" idx="3"/>
            <a:endCxn id="21510" idx="1"/>
          </p:cNvCxnSpPr>
          <p:nvPr/>
        </p:nvCxnSpPr>
        <p:spPr bwMode="auto">
          <a:xfrm>
            <a:off x="3962400" y="2819400"/>
            <a:ext cx="1219200" cy="0"/>
          </a:xfrm>
          <a:prstGeom prst="straightConnector1">
            <a:avLst/>
          </a:prstGeom>
          <a:noFill/>
          <a:ln w="9525">
            <a:solidFill>
              <a:schemeClr val="tx1"/>
            </a:solidFill>
            <a:round/>
            <a:headEnd/>
            <a:tailEnd type="triangle" w="med" len="med"/>
          </a:ln>
          <a:effectLst/>
        </p:spPr>
      </p:cxnSp>
      <p:sp>
        <p:nvSpPr>
          <p:cNvPr id="21516" name="AutoShape 12"/>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1518" name="AutoShape 14"/>
          <p:cNvCxnSpPr>
            <a:cxnSpLocks noChangeShapeType="1"/>
            <a:stCxn id="21510" idx="3"/>
            <a:endCxn id="21516"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21520" name="Text Box 16"/>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21523" name="Text Box 19"/>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0/1</a:t>
            </a:r>
          </a:p>
        </p:txBody>
      </p:sp>
      <p:sp>
        <p:nvSpPr>
          <p:cNvPr id="21524" name="Text Box 20"/>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21528" name="Text Box 2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21529" name="Text Box 2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21531" name="Text Box 27"/>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Initial preflow / labeling</a:t>
            </a:r>
          </a:p>
        </p:txBody>
      </p:sp>
      <p:sp>
        <p:nvSpPr>
          <p:cNvPr id="16" name="Date Placeholder 15"/>
          <p:cNvSpPr>
            <a:spLocks noGrp="1"/>
          </p:cNvSpPr>
          <p:nvPr>
            <p:ph type="dt" sz="half" idx="10"/>
          </p:nvPr>
        </p:nvSpPr>
        <p:spPr/>
        <p:txBody>
          <a:bodyPr/>
          <a:lstStyle/>
          <a:p>
            <a:pPr>
              <a:defRPr/>
            </a:pPr>
            <a:fld id="{7D689012-40CB-4284-BBF7-F337698A3CD8}"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55</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22532"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0</a:t>
            </a:r>
          </a:p>
        </p:txBody>
      </p:sp>
      <p:sp>
        <p:nvSpPr>
          <p:cNvPr id="22534" name="AutoShape 6"/>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2536" name="AutoShape 8"/>
          <p:cNvCxnSpPr>
            <a:cxnSpLocks noChangeShapeType="1"/>
            <a:stCxn id="22531" idx="3"/>
            <a:endCxn id="22532"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22538" name="AutoShape 10"/>
          <p:cNvCxnSpPr>
            <a:cxnSpLocks noChangeShapeType="1"/>
            <a:stCxn id="22532" idx="3"/>
            <a:endCxn id="22534"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22540" name="AutoShape 12"/>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2542" name="AutoShape 14"/>
          <p:cNvCxnSpPr>
            <a:cxnSpLocks noChangeShapeType="1"/>
            <a:stCxn id="22534" idx="3"/>
            <a:endCxn id="22540"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22544" name="Text Box 16"/>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22547" name="Text Box 19"/>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0/1</a:t>
            </a:r>
          </a:p>
        </p:txBody>
      </p:sp>
      <p:sp>
        <p:nvSpPr>
          <p:cNvPr id="22548" name="Text Box 20"/>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22552" name="Text Box 2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22553" name="Text Box 2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22554" name="Text Box 26"/>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16" name="Date Placeholder 15"/>
          <p:cNvSpPr>
            <a:spLocks noGrp="1"/>
          </p:cNvSpPr>
          <p:nvPr>
            <p:ph type="dt" sz="half" idx="10"/>
          </p:nvPr>
        </p:nvSpPr>
        <p:spPr/>
        <p:txBody>
          <a:bodyPr/>
          <a:lstStyle/>
          <a:p>
            <a:pPr>
              <a:defRPr/>
            </a:pPr>
            <a:fld id="{920EF64E-F571-43D6-9491-DCBBCD181F70}"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56</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txBox="1">
            <a:spLocks noChangeArrowheads="1"/>
          </p:cNvSpPr>
          <p:nvPr/>
        </p:nvSpPr>
        <p:spPr bwMode="auto">
          <a:xfrm>
            <a:off x="1066800" y="4270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accent1">
                    <a:lumMod val="75000"/>
                  </a:schemeClr>
                </a:solidFill>
                <a:effectLst/>
                <a:uLnTx/>
                <a:uFillTx/>
                <a:latin typeface="Algerian" pitchFamily="82" charset="0"/>
                <a:ea typeface="+mj-ea"/>
                <a:cs typeface="+mj-cs"/>
              </a:rPr>
              <a:t>Example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24580"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1</a:t>
            </a:r>
          </a:p>
        </p:txBody>
      </p:sp>
      <p:sp>
        <p:nvSpPr>
          <p:cNvPr id="24582" name="AutoShape 6"/>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4584" name="AutoShape 8"/>
          <p:cNvCxnSpPr>
            <a:cxnSpLocks noChangeShapeType="1"/>
            <a:stCxn id="24579" idx="3"/>
            <a:endCxn id="24580"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24586" name="AutoShape 10"/>
          <p:cNvCxnSpPr>
            <a:cxnSpLocks noChangeShapeType="1"/>
            <a:stCxn id="24580" idx="3"/>
            <a:endCxn id="24582"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24588" name="AutoShape 12"/>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4590" name="AutoShape 14"/>
          <p:cNvCxnSpPr>
            <a:cxnSpLocks noChangeShapeType="1"/>
            <a:stCxn id="24582" idx="3"/>
            <a:endCxn id="24588"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24592" name="Text Box 16"/>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24595" name="Text Box 19"/>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0/1</a:t>
            </a:r>
          </a:p>
        </p:txBody>
      </p:sp>
      <p:sp>
        <p:nvSpPr>
          <p:cNvPr id="24596" name="Text Box 20"/>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24599" name="Text Box 2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Relabel active vertex</a:t>
            </a:r>
          </a:p>
        </p:txBody>
      </p:sp>
      <p:sp>
        <p:nvSpPr>
          <p:cNvPr id="24600" name="Text Box 2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24601" name="Text Box 2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749E281F-104F-463E-9AF4-C4EE15764587}"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57</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274638"/>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26628"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1</a:t>
            </a:r>
          </a:p>
        </p:txBody>
      </p:sp>
      <p:sp>
        <p:nvSpPr>
          <p:cNvPr id="26630" name="AutoShape 6"/>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6632" name="AutoShape 8"/>
          <p:cNvCxnSpPr>
            <a:cxnSpLocks noChangeShapeType="1"/>
            <a:stCxn id="26627" idx="3"/>
            <a:endCxn id="26628"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26634" name="AutoShape 10"/>
          <p:cNvCxnSpPr>
            <a:cxnSpLocks noChangeShapeType="1"/>
            <a:stCxn id="26628" idx="3"/>
            <a:endCxn id="26630"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26636" name="AutoShape 12"/>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6638" name="AutoShape 14"/>
          <p:cNvCxnSpPr>
            <a:cxnSpLocks noChangeShapeType="1"/>
            <a:stCxn id="26630" idx="3"/>
            <a:endCxn id="26636"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26640" name="Text Box 16"/>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26643" name="Text Box 19"/>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0/1</a:t>
            </a:r>
          </a:p>
        </p:txBody>
      </p:sp>
      <p:sp>
        <p:nvSpPr>
          <p:cNvPr id="26644" name="Text Box 20"/>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26647" name="Text Box 2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26648" name="Text Box 2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26649" name="Text Box 2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C7A44987-B248-415F-BBED-B2CC25692FFF}"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58</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304800"/>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28676"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1</a:t>
            </a:r>
          </a:p>
        </p:txBody>
      </p:sp>
      <p:sp>
        <p:nvSpPr>
          <p:cNvPr id="28678" name="AutoShape 6"/>
          <p:cNvSpPr>
            <a:spLocks noChangeArrowheads="1"/>
          </p:cNvSpPr>
          <p:nvPr/>
        </p:nvSpPr>
        <p:spPr bwMode="auto">
          <a:xfrm>
            <a:off x="5181600" y="23622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8680" name="AutoShape 8"/>
          <p:cNvCxnSpPr>
            <a:cxnSpLocks noChangeShapeType="1"/>
            <a:stCxn id="28675" idx="3"/>
            <a:endCxn id="28676"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28682" name="AutoShape 10"/>
          <p:cNvCxnSpPr>
            <a:cxnSpLocks noChangeShapeType="1"/>
            <a:stCxn id="28676" idx="3"/>
            <a:endCxn id="28678" idx="1"/>
          </p:cNvCxnSpPr>
          <p:nvPr/>
        </p:nvCxnSpPr>
        <p:spPr bwMode="auto">
          <a:xfrm>
            <a:off x="3990975" y="2819400"/>
            <a:ext cx="1190625" cy="0"/>
          </a:xfrm>
          <a:prstGeom prst="straightConnector1">
            <a:avLst/>
          </a:prstGeom>
          <a:noFill/>
          <a:ln w="50800">
            <a:solidFill>
              <a:schemeClr val="tx1"/>
            </a:solidFill>
            <a:round/>
            <a:headEnd/>
            <a:tailEnd type="triangle" w="med" len="med"/>
          </a:ln>
          <a:effectLst/>
        </p:spPr>
      </p:cxnSp>
      <p:sp>
        <p:nvSpPr>
          <p:cNvPr id="28684" name="AutoShape 12"/>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28686" name="AutoShape 14"/>
          <p:cNvCxnSpPr>
            <a:cxnSpLocks noChangeShapeType="1"/>
            <a:stCxn id="28678" idx="3"/>
            <a:endCxn id="28684"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28688" name="Text Box 16"/>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28691" name="Text Box 19"/>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28692" name="Text Box 20"/>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28695" name="Text Box 2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Push excess from active vertex</a:t>
            </a:r>
          </a:p>
        </p:txBody>
      </p:sp>
      <p:sp>
        <p:nvSpPr>
          <p:cNvPr id="28696" name="Text Box 2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28697" name="Text Box 2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E3061F57-27C9-45EE-BB38-2379743F1570}"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59</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274638"/>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A47FF7E9-5314-483B-8AFC-E367BC72F0BF}"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6</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28600"/>
            <a:ext cx="8229600" cy="1143000"/>
          </a:xfrm>
        </p:spPr>
        <p:txBody>
          <a:bodyPr/>
          <a:lstStyle/>
          <a:p>
            <a:r>
              <a:rPr lang="en-US" dirty="0"/>
              <a:t>The Problem</a:t>
            </a:r>
          </a:p>
        </p:txBody>
      </p:sp>
      <p:sp>
        <p:nvSpPr>
          <p:cNvPr id="9" name="Rectangle 3"/>
          <p:cNvSpPr txBox="1">
            <a:spLocks noChangeArrowheads="1"/>
          </p:cNvSpPr>
          <p:nvPr/>
        </p:nvSpPr>
        <p:spPr bwMode="auto">
          <a:xfrm>
            <a:off x="685800" y="1004887"/>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Use a graph to model material that flows through conduits.</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edge represents one conduit, and has a </a:t>
            </a:r>
            <a:r>
              <a:rPr kumimoji="0" lang="en-US" sz="2000" b="0"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rPr>
              <a:t>capacity</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which is an upper bound on the flow rate, in units/time.</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Can think of edges as pipes of different sizes. </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Want to compute max rate that we can ship material from a designated </a:t>
            </a:r>
            <a:r>
              <a:rPr kumimoji="0" lang="en-US" sz="2000" b="0"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rPr>
              <a:t>source</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to a designated </a:t>
            </a:r>
            <a:r>
              <a:rPr kumimoji="0" lang="en-US" sz="2000" b="0" i="0" u="none" strike="noStrike" kern="1200" cap="none" spc="0" normalizeH="0" baseline="0" noProof="0" dirty="0" smtClean="0">
                <a:ln>
                  <a:noFill/>
                </a:ln>
                <a:solidFill>
                  <a:schemeClr val="tx2"/>
                </a:solidFill>
                <a:effectLst/>
                <a:uLnTx/>
                <a:uFillTx/>
                <a:latin typeface="Times New Roman" pitchFamily="18" charset="0"/>
                <a:cs typeface="Times New Roman" pitchFamily="18" charset="0"/>
              </a:rPr>
              <a:t>sink</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pSp>
        <p:nvGrpSpPr>
          <p:cNvPr id="10" name="Group 6"/>
          <p:cNvGrpSpPr>
            <a:grpSpLocks noChangeAspect="1"/>
          </p:cNvGrpSpPr>
          <p:nvPr/>
        </p:nvGrpSpPr>
        <p:grpSpPr bwMode="auto">
          <a:xfrm>
            <a:off x="1676400" y="3513137"/>
            <a:ext cx="5962650" cy="2520950"/>
            <a:chOff x="1056" y="2732"/>
            <a:chExt cx="3756" cy="1588"/>
          </a:xfrm>
        </p:grpSpPr>
        <p:sp>
          <p:nvSpPr>
            <p:cNvPr id="11" name="AutoShape 5"/>
            <p:cNvSpPr>
              <a:spLocks noChangeAspect="1" noChangeArrowheads="1" noTextEdit="1"/>
            </p:cNvSpPr>
            <p:nvPr/>
          </p:nvSpPr>
          <p:spPr bwMode="auto">
            <a:xfrm>
              <a:off x="1056" y="2732"/>
              <a:ext cx="3756" cy="1588"/>
            </a:xfrm>
            <a:prstGeom prst="rect">
              <a:avLst/>
            </a:prstGeom>
            <a:noFill/>
            <a:ln w="9525">
              <a:noFill/>
              <a:miter lim="800000"/>
              <a:headEnd/>
              <a:tailEnd/>
            </a:ln>
          </p:spPr>
          <p:txBody>
            <a:bodyPr/>
            <a:lstStyle/>
            <a:p>
              <a:endParaRPr lang="en-US"/>
            </a:p>
          </p:txBody>
        </p:sp>
        <p:pic>
          <p:nvPicPr>
            <p:cNvPr id="12" name="Picture 7"/>
            <p:cNvPicPr>
              <a:picLocks noChangeAspect="1" noChangeArrowheads="1"/>
            </p:cNvPicPr>
            <p:nvPr/>
          </p:nvPicPr>
          <p:blipFill>
            <a:blip r:embed="rId2" cstate="print"/>
            <a:srcRect/>
            <a:stretch>
              <a:fillRect/>
            </a:stretch>
          </p:blipFill>
          <p:spPr bwMode="auto">
            <a:xfrm>
              <a:off x="1056" y="2732"/>
              <a:ext cx="3756" cy="363"/>
            </a:xfrm>
            <a:prstGeom prst="rect">
              <a:avLst/>
            </a:prstGeom>
            <a:noFill/>
            <a:ln w="9525">
              <a:noFill/>
              <a:miter lim="800000"/>
              <a:headEnd/>
              <a:tailEnd/>
            </a:ln>
          </p:spPr>
        </p:pic>
        <p:pic>
          <p:nvPicPr>
            <p:cNvPr id="13" name="Picture 8"/>
            <p:cNvPicPr>
              <a:picLocks noChangeAspect="1" noChangeArrowheads="1"/>
            </p:cNvPicPr>
            <p:nvPr/>
          </p:nvPicPr>
          <p:blipFill>
            <a:blip r:embed="rId3" cstate="print"/>
            <a:srcRect/>
            <a:stretch>
              <a:fillRect/>
            </a:stretch>
          </p:blipFill>
          <p:spPr bwMode="auto">
            <a:xfrm>
              <a:off x="1056" y="3095"/>
              <a:ext cx="3756" cy="362"/>
            </a:xfrm>
            <a:prstGeom prst="rect">
              <a:avLst/>
            </a:prstGeom>
            <a:noFill/>
            <a:ln w="9525">
              <a:noFill/>
              <a:miter lim="800000"/>
              <a:headEnd/>
              <a:tailEnd/>
            </a:ln>
          </p:spPr>
        </p:pic>
        <p:pic>
          <p:nvPicPr>
            <p:cNvPr id="14" name="Picture 9"/>
            <p:cNvPicPr>
              <a:picLocks noChangeAspect="1" noChangeArrowheads="1"/>
            </p:cNvPicPr>
            <p:nvPr/>
          </p:nvPicPr>
          <p:blipFill>
            <a:blip r:embed="rId4" cstate="print"/>
            <a:srcRect/>
            <a:stretch>
              <a:fillRect/>
            </a:stretch>
          </p:blipFill>
          <p:spPr bwMode="auto">
            <a:xfrm>
              <a:off x="1056" y="3457"/>
              <a:ext cx="3756" cy="363"/>
            </a:xfrm>
            <a:prstGeom prst="rect">
              <a:avLst/>
            </a:prstGeom>
            <a:noFill/>
            <a:ln w="9525">
              <a:noFill/>
              <a:miter lim="800000"/>
              <a:headEnd/>
              <a:tailEnd/>
            </a:ln>
          </p:spPr>
        </p:pic>
        <p:pic>
          <p:nvPicPr>
            <p:cNvPr id="15" name="Picture 10"/>
            <p:cNvPicPr>
              <a:picLocks noChangeAspect="1" noChangeArrowheads="1"/>
            </p:cNvPicPr>
            <p:nvPr/>
          </p:nvPicPr>
          <p:blipFill>
            <a:blip r:embed="rId5" cstate="print"/>
            <a:srcRect/>
            <a:stretch>
              <a:fillRect/>
            </a:stretch>
          </p:blipFill>
          <p:spPr bwMode="auto">
            <a:xfrm>
              <a:off x="1056" y="3820"/>
              <a:ext cx="3756" cy="363"/>
            </a:xfrm>
            <a:prstGeom prst="rect">
              <a:avLst/>
            </a:prstGeom>
            <a:noFill/>
            <a:ln w="9525">
              <a:noFill/>
              <a:miter lim="800000"/>
              <a:headEnd/>
              <a:tailEnd/>
            </a:ln>
          </p:spPr>
        </p:pic>
        <p:pic>
          <p:nvPicPr>
            <p:cNvPr id="16" name="Picture 11"/>
            <p:cNvPicPr>
              <a:picLocks noChangeAspect="1" noChangeArrowheads="1"/>
            </p:cNvPicPr>
            <p:nvPr/>
          </p:nvPicPr>
          <p:blipFill>
            <a:blip r:embed="rId6" cstate="print"/>
            <a:srcRect/>
            <a:stretch>
              <a:fillRect/>
            </a:stretch>
          </p:blipFill>
          <p:spPr bwMode="auto">
            <a:xfrm>
              <a:off x="1056" y="4183"/>
              <a:ext cx="3756" cy="137"/>
            </a:xfrm>
            <a:prstGeom prst="rect">
              <a:avLst/>
            </a:prstGeom>
            <a:noFill/>
            <a:ln w="9525">
              <a:noFill/>
              <a:miter lim="800000"/>
              <a:headEnd/>
              <a:tailEnd/>
            </a:ln>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1748" name="AutoShape 4"/>
          <p:cNvSpPr>
            <a:spLocks noChangeArrowheads="1"/>
          </p:cNvSpPr>
          <p:nvPr/>
        </p:nvSpPr>
        <p:spPr bwMode="auto">
          <a:xfrm>
            <a:off x="30480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sp>
        <p:nvSpPr>
          <p:cNvPr id="31749" name="AutoShape 5"/>
          <p:cNvSpPr>
            <a:spLocks noChangeArrowheads="1"/>
          </p:cNvSpPr>
          <p:nvPr/>
        </p:nvSpPr>
        <p:spPr bwMode="auto">
          <a:xfrm>
            <a:off x="51816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0</a:t>
            </a:r>
          </a:p>
        </p:txBody>
      </p:sp>
      <p:cxnSp>
        <p:nvCxnSpPr>
          <p:cNvPr id="31750" name="AutoShape 6"/>
          <p:cNvCxnSpPr>
            <a:cxnSpLocks noChangeShapeType="1"/>
            <a:stCxn id="31747" idx="3"/>
            <a:endCxn id="31748"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31751" name="AutoShape 7"/>
          <p:cNvCxnSpPr>
            <a:cxnSpLocks noChangeShapeType="1"/>
            <a:stCxn id="31748" idx="3"/>
            <a:endCxn id="31749" idx="1"/>
          </p:cNvCxnSpPr>
          <p:nvPr/>
        </p:nvCxnSpPr>
        <p:spPr bwMode="auto">
          <a:xfrm>
            <a:off x="3962400" y="2819400"/>
            <a:ext cx="1190625" cy="0"/>
          </a:xfrm>
          <a:prstGeom prst="straightConnector1">
            <a:avLst/>
          </a:prstGeom>
          <a:noFill/>
          <a:ln w="9525">
            <a:solidFill>
              <a:schemeClr val="tx1"/>
            </a:solidFill>
            <a:round/>
            <a:headEnd/>
            <a:tailEnd type="triangle" w="med" len="med"/>
          </a:ln>
          <a:effectLst/>
        </p:spPr>
      </p:cxnSp>
      <p:sp>
        <p:nvSpPr>
          <p:cNvPr id="31752"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1753" name="AutoShape 9"/>
          <p:cNvCxnSpPr>
            <a:cxnSpLocks noChangeShapeType="1"/>
            <a:stCxn id="31749" idx="3"/>
            <a:endCxn id="31752" idx="1"/>
          </p:cNvCxnSpPr>
          <p:nvPr/>
        </p:nvCxnSpPr>
        <p:spPr bwMode="auto">
          <a:xfrm>
            <a:off x="6124575" y="2819400"/>
            <a:ext cx="1343025" cy="685800"/>
          </a:xfrm>
          <a:prstGeom prst="straightConnector1">
            <a:avLst/>
          </a:prstGeom>
          <a:noFill/>
          <a:ln w="9525">
            <a:solidFill>
              <a:schemeClr val="tx1"/>
            </a:solidFill>
            <a:round/>
            <a:headEnd/>
            <a:tailEnd type="triangle" w="med" len="med"/>
          </a:ln>
          <a:effectLst/>
        </p:spPr>
      </p:cxnSp>
      <p:sp>
        <p:nvSpPr>
          <p:cNvPr id="31754"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1755"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1756"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31757"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31758"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1759"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2A4D8274-F9DA-4C2C-B496-7E5D0245174C}"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60</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19" name="Rectangle 2"/>
          <p:cNvSpPr txBox="1">
            <a:spLocks noChangeArrowheads="1"/>
          </p:cNvSpPr>
          <p:nvPr/>
        </p:nvSpPr>
        <p:spPr bwMode="auto">
          <a:xfrm>
            <a:off x="1066800" y="427038"/>
            <a:ext cx="7772400" cy="1143000"/>
          </a:xfrm>
          <a:prstGeom prst="rect">
            <a:avLst/>
          </a:prstGeom>
          <a:noFill/>
          <a:ln w="9525">
            <a:noFill/>
            <a:miter lim="800000"/>
            <a:headEnd/>
            <a:tailEnd/>
          </a:ln>
        </p:spPr>
        <p:txBody>
          <a:bodyPr vert="horz" wrap="square" lIns="91440" tIns="45720" rIns="91440" bIns="91440"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smtClean="0">
                <a:ln>
                  <a:noFill/>
                </a:ln>
                <a:solidFill>
                  <a:schemeClr val="accent1">
                    <a:lumMod val="75000"/>
                  </a:schemeClr>
                </a:solidFill>
                <a:effectLst/>
                <a:uLnTx/>
                <a:uFillTx/>
                <a:latin typeface="Algerian" pitchFamily="82" charset="0"/>
                <a:ea typeface="+mj-ea"/>
                <a:cs typeface="+mj-cs"/>
              </a:rPr>
              <a:t>Example</a:t>
            </a:r>
            <a:endParaRPr kumimoji="0" lang="en-US" sz="4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5844" name="AutoShape 4"/>
          <p:cNvSpPr>
            <a:spLocks noChangeArrowheads="1"/>
          </p:cNvSpPr>
          <p:nvPr/>
        </p:nvSpPr>
        <p:spPr bwMode="auto">
          <a:xfrm>
            <a:off x="30480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sp>
        <p:nvSpPr>
          <p:cNvPr id="35845" name="AutoShape 5"/>
          <p:cNvSpPr>
            <a:spLocks noChangeArrowheads="1"/>
          </p:cNvSpPr>
          <p:nvPr/>
        </p:nvSpPr>
        <p:spPr bwMode="auto">
          <a:xfrm>
            <a:off x="51816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1</a:t>
            </a:r>
          </a:p>
        </p:txBody>
      </p:sp>
      <p:cxnSp>
        <p:nvCxnSpPr>
          <p:cNvPr id="35846" name="AutoShape 6"/>
          <p:cNvCxnSpPr>
            <a:cxnSpLocks noChangeShapeType="1"/>
            <a:stCxn id="35843" idx="3"/>
            <a:endCxn id="35844"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35847" name="AutoShape 7"/>
          <p:cNvCxnSpPr>
            <a:cxnSpLocks noChangeShapeType="1"/>
            <a:stCxn id="35844" idx="3"/>
            <a:endCxn id="35845" idx="1"/>
          </p:cNvCxnSpPr>
          <p:nvPr/>
        </p:nvCxnSpPr>
        <p:spPr bwMode="auto">
          <a:xfrm>
            <a:off x="3962400" y="2819400"/>
            <a:ext cx="1190625" cy="0"/>
          </a:xfrm>
          <a:prstGeom prst="straightConnector1">
            <a:avLst/>
          </a:prstGeom>
          <a:noFill/>
          <a:ln w="9525">
            <a:solidFill>
              <a:schemeClr val="tx1"/>
            </a:solidFill>
            <a:round/>
            <a:headEnd/>
            <a:tailEnd type="triangle" w="med" len="med"/>
          </a:ln>
          <a:effectLst/>
        </p:spPr>
      </p:cxnSp>
      <p:sp>
        <p:nvSpPr>
          <p:cNvPr id="35848"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5849" name="AutoShape 9"/>
          <p:cNvCxnSpPr>
            <a:cxnSpLocks noChangeShapeType="1"/>
            <a:stCxn id="35845" idx="3"/>
            <a:endCxn id="35848" idx="1"/>
          </p:cNvCxnSpPr>
          <p:nvPr/>
        </p:nvCxnSpPr>
        <p:spPr bwMode="auto">
          <a:xfrm>
            <a:off x="6124575" y="2819400"/>
            <a:ext cx="1343025" cy="685800"/>
          </a:xfrm>
          <a:prstGeom prst="straightConnector1">
            <a:avLst/>
          </a:prstGeom>
          <a:noFill/>
          <a:ln w="9525">
            <a:solidFill>
              <a:schemeClr val="tx1"/>
            </a:solidFill>
            <a:round/>
            <a:headEnd/>
            <a:tailEnd type="triangle" w="med" len="med"/>
          </a:ln>
          <a:effectLst/>
        </p:spPr>
      </p:cxnSp>
      <p:sp>
        <p:nvSpPr>
          <p:cNvPr id="35850"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5851"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5852"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35853"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Relabel active vertex</a:t>
            </a:r>
          </a:p>
        </p:txBody>
      </p:sp>
      <p:sp>
        <p:nvSpPr>
          <p:cNvPr id="35854"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5855"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D69A1E02-5D3F-4C40-9DB3-7FFAC28B2E00}"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61</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304800"/>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6868" name="AutoShape 4"/>
          <p:cNvSpPr>
            <a:spLocks noChangeArrowheads="1"/>
          </p:cNvSpPr>
          <p:nvPr/>
        </p:nvSpPr>
        <p:spPr bwMode="auto">
          <a:xfrm>
            <a:off x="30480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sp>
        <p:nvSpPr>
          <p:cNvPr id="36869" name="AutoShape 5"/>
          <p:cNvSpPr>
            <a:spLocks noChangeArrowheads="1"/>
          </p:cNvSpPr>
          <p:nvPr/>
        </p:nvSpPr>
        <p:spPr bwMode="auto">
          <a:xfrm>
            <a:off x="51816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1</a:t>
            </a:r>
          </a:p>
        </p:txBody>
      </p:sp>
      <p:cxnSp>
        <p:nvCxnSpPr>
          <p:cNvPr id="36870" name="AutoShape 6"/>
          <p:cNvCxnSpPr>
            <a:cxnSpLocks noChangeShapeType="1"/>
            <a:stCxn id="36867" idx="3"/>
            <a:endCxn id="36868"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36871" name="AutoShape 7"/>
          <p:cNvCxnSpPr>
            <a:cxnSpLocks noChangeShapeType="1"/>
            <a:stCxn id="36868" idx="3"/>
            <a:endCxn id="36869" idx="1"/>
          </p:cNvCxnSpPr>
          <p:nvPr/>
        </p:nvCxnSpPr>
        <p:spPr bwMode="auto">
          <a:xfrm>
            <a:off x="3962400" y="2819400"/>
            <a:ext cx="1190625" cy="0"/>
          </a:xfrm>
          <a:prstGeom prst="straightConnector1">
            <a:avLst/>
          </a:prstGeom>
          <a:noFill/>
          <a:ln w="9525">
            <a:solidFill>
              <a:schemeClr val="tx1"/>
            </a:solidFill>
            <a:round/>
            <a:headEnd/>
            <a:tailEnd type="triangle" w="med" len="med"/>
          </a:ln>
          <a:effectLst/>
        </p:spPr>
      </p:cxnSp>
      <p:sp>
        <p:nvSpPr>
          <p:cNvPr id="36872"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6873" name="AutoShape 9"/>
          <p:cNvCxnSpPr>
            <a:cxnSpLocks noChangeShapeType="1"/>
            <a:stCxn id="36869" idx="3"/>
            <a:endCxn id="36872" idx="1"/>
          </p:cNvCxnSpPr>
          <p:nvPr/>
        </p:nvCxnSpPr>
        <p:spPr bwMode="auto">
          <a:xfrm>
            <a:off x="6124575" y="2819400"/>
            <a:ext cx="1343025" cy="685800"/>
          </a:xfrm>
          <a:prstGeom prst="straightConnector1">
            <a:avLst/>
          </a:prstGeom>
          <a:noFill/>
          <a:ln w="9525">
            <a:solidFill>
              <a:schemeClr val="tx1"/>
            </a:solidFill>
            <a:round/>
            <a:headEnd/>
            <a:tailEnd type="triangle" w="med" len="med"/>
          </a:ln>
          <a:effectLst/>
        </p:spPr>
      </p:cxnSp>
      <p:sp>
        <p:nvSpPr>
          <p:cNvPr id="36874"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6875"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6876"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0/2</a:t>
            </a:r>
          </a:p>
        </p:txBody>
      </p:sp>
      <p:sp>
        <p:nvSpPr>
          <p:cNvPr id="36877"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36878"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6879"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01748846-2C82-4F49-9A58-A5D4683541D5}"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62</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274638"/>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2772" name="AutoShape 4"/>
          <p:cNvSpPr>
            <a:spLocks noChangeArrowheads="1"/>
          </p:cNvSpPr>
          <p:nvPr/>
        </p:nvSpPr>
        <p:spPr bwMode="auto">
          <a:xfrm>
            <a:off x="30480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sp>
        <p:nvSpPr>
          <p:cNvPr id="32773" name="AutoShape 5"/>
          <p:cNvSpPr>
            <a:spLocks noChangeArrowheads="1"/>
          </p:cNvSpPr>
          <p:nvPr/>
        </p:nvSpPr>
        <p:spPr bwMode="auto">
          <a:xfrm>
            <a:off x="51816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1</a:t>
            </a:r>
          </a:p>
        </p:txBody>
      </p:sp>
      <p:cxnSp>
        <p:nvCxnSpPr>
          <p:cNvPr id="32774" name="AutoShape 6"/>
          <p:cNvCxnSpPr>
            <a:cxnSpLocks noChangeShapeType="1"/>
            <a:stCxn id="32771" idx="3"/>
            <a:endCxn id="32772"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32775" name="AutoShape 7"/>
          <p:cNvCxnSpPr>
            <a:cxnSpLocks noChangeShapeType="1"/>
            <a:stCxn id="32772" idx="3"/>
            <a:endCxn id="32773" idx="1"/>
          </p:cNvCxnSpPr>
          <p:nvPr/>
        </p:nvCxnSpPr>
        <p:spPr bwMode="auto">
          <a:xfrm>
            <a:off x="3962400" y="2819400"/>
            <a:ext cx="1190625" cy="0"/>
          </a:xfrm>
          <a:prstGeom prst="straightConnector1">
            <a:avLst/>
          </a:prstGeom>
          <a:noFill/>
          <a:ln w="9525">
            <a:solidFill>
              <a:schemeClr val="tx1"/>
            </a:solidFill>
            <a:round/>
            <a:headEnd/>
            <a:tailEnd type="triangle" w="med" len="med"/>
          </a:ln>
          <a:effectLst/>
        </p:spPr>
      </p:cxnSp>
      <p:sp>
        <p:nvSpPr>
          <p:cNvPr id="32776"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2777" name="AutoShape 9"/>
          <p:cNvCxnSpPr>
            <a:cxnSpLocks noChangeShapeType="1"/>
            <a:stCxn id="32773" idx="3"/>
            <a:endCxn id="32776" idx="1"/>
          </p:cNvCxnSpPr>
          <p:nvPr/>
        </p:nvCxnSpPr>
        <p:spPr bwMode="auto">
          <a:xfrm>
            <a:off x="6124575" y="2819400"/>
            <a:ext cx="1343025" cy="685800"/>
          </a:xfrm>
          <a:prstGeom prst="straightConnector1">
            <a:avLst/>
          </a:prstGeom>
          <a:noFill/>
          <a:ln w="50800">
            <a:solidFill>
              <a:schemeClr val="tx1"/>
            </a:solidFill>
            <a:round/>
            <a:headEnd/>
            <a:tailEnd type="triangle" w="med" len="med"/>
          </a:ln>
          <a:effectLst/>
        </p:spPr>
      </p:cxnSp>
      <p:sp>
        <p:nvSpPr>
          <p:cNvPr id="32778"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2779"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2780"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32781"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Push excess from active vertex</a:t>
            </a:r>
          </a:p>
        </p:txBody>
      </p:sp>
      <p:sp>
        <p:nvSpPr>
          <p:cNvPr id="32782"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2783"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15A238E7-4F02-4713-AEDA-0BFDB6170600}"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63</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274638"/>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3796"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1</a:t>
            </a:r>
          </a:p>
        </p:txBody>
      </p:sp>
      <p:sp>
        <p:nvSpPr>
          <p:cNvPr id="33797" name="AutoShape 5"/>
          <p:cNvSpPr>
            <a:spLocks noChangeArrowheads="1"/>
          </p:cNvSpPr>
          <p:nvPr/>
        </p:nvSpPr>
        <p:spPr bwMode="auto">
          <a:xfrm>
            <a:off x="51816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cxnSp>
        <p:nvCxnSpPr>
          <p:cNvPr id="33798" name="AutoShape 6"/>
          <p:cNvCxnSpPr>
            <a:cxnSpLocks noChangeShapeType="1"/>
            <a:stCxn id="33795" idx="3"/>
            <a:endCxn id="33796"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33799" name="AutoShape 7"/>
          <p:cNvCxnSpPr>
            <a:cxnSpLocks noChangeShapeType="1"/>
            <a:stCxn id="33796" idx="3"/>
            <a:endCxn id="33797"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33800"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3801" name="AutoShape 9"/>
          <p:cNvCxnSpPr>
            <a:cxnSpLocks noChangeShapeType="1"/>
            <a:stCxn id="33797" idx="3"/>
            <a:endCxn id="33800"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33802"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3803"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3804"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33805"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33806"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3807"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FD12853E-A109-4F41-9DAB-AFB57397484D}"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64</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
        <p:nvSpPr>
          <p:cNvPr id="20" name="Rectangle 2"/>
          <p:cNvSpPr>
            <a:spLocks noGrp="1" noChangeArrowheads="1"/>
          </p:cNvSpPr>
          <p:nvPr>
            <p:ph type="title"/>
          </p:nvPr>
        </p:nvSpPr>
        <p:spPr>
          <a:xfrm>
            <a:off x="914400" y="304800"/>
            <a:ext cx="7772400" cy="1143000"/>
          </a:xfrm>
        </p:spPr>
        <p:txBody>
          <a:bodyPr/>
          <a:lstStyle/>
          <a:p>
            <a:pPr algn="ctr"/>
            <a:r>
              <a:rPr lang="en-US" dirty="0" smtClean="0">
                <a:solidFill>
                  <a:schemeClr val="accent1">
                    <a:lumMod val="75000"/>
                  </a:schemeClr>
                </a:solidFill>
                <a:latin typeface="Algerian" pitchFamily="82" charset="0"/>
              </a:rPr>
              <a:t>Example</a:t>
            </a: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Example</a:t>
            </a:r>
          </a:p>
        </p:txBody>
      </p:sp>
      <p:sp>
        <p:nvSpPr>
          <p:cNvPr id="34819"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4820"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5</a:t>
            </a:r>
          </a:p>
        </p:txBody>
      </p:sp>
      <p:sp>
        <p:nvSpPr>
          <p:cNvPr id="34821" name="AutoShape 5"/>
          <p:cNvSpPr>
            <a:spLocks noChangeArrowheads="1"/>
          </p:cNvSpPr>
          <p:nvPr/>
        </p:nvSpPr>
        <p:spPr bwMode="auto">
          <a:xfrm>
            <a:off x="51816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cxnSp>
        <p:nvCxnSpPr>
          <p:cNvPr id="34822" name="AutoShape 6"/>
          <p:cNvCxnSpPr>
            <a:cxnSpLocks noChangeShapeType="1"/>
            <a:stCxn id="34819" idx="3"/>
            <a:endCxn id="34820"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34823" name="AutoShape 7"/>
          <p:cNvCxnSpPr>
            <a:cxnSpLocks noChangeShapeType="1"/>
            <a:stCxn id="34820" idx="3"/>
            <a:endCxn id="34821"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34824"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4825" name="AutoShape 9"/>
          <p:cNvCxnSpPr>
            <a:cxnSpLocks noChangeShapeType="1"/>
            <a:stCxn id="34821" idx="3"/>
            <a:endCxn id="34824"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34826"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4827"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4828"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34829"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Relabel active vertex</a:t>
            </a:r>
          </a:p>
        </p:txBody>
      </p:sp>
      <p:sp>
        <p:nvSpPr>
          <p:cNvPr id="34830"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4831"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C90C56CB-47E5-4DDB-9DDF-04E72285BA2D}"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65</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Example</a:t>
            </a:r>
          </a:p>
        </p:txBody>
      </p:sp>
      <p:sp>
        <p:nvSpPr>
          <p:cNvPr id="37891"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7892"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rgbClr val="800000"/>
            </a:solidFill>
            <a:round/>
            <a:headEnd/>
            <a:tailEnd/>
          </a:ln>
          <a:effectLst/>
        </p:spPr>
        <p:txBody>
          <a:bodyPr wrap="none" anchor="ctr"/>
          <a:lstStyle/>
          <a:p>
            <a:pPr algn="ctr" eaLnBrk="1" hangingPunct="1"/>
            <a:r>
              <a:rPr lang="en-US" sz="2400"/>
              <a:t>5</a:t>
            </a:r>
          </a:p>
        </p:txBody>
      </p:sp>
      <p:sp>
        <p:nvSpPr>
          <p:cNvPr id="37893" name="AutoShape 5"/>
          <p:cNvSpPr>
            <a:spLocks noChangeArrowheads="1"/>
          </p:cNvSpPr>
          <p:nvPr/>
        </p:nvSpPr>
        <p:spPr bwMode="auto">
          <a:xfrm>
            <a:off x="51816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cxnSp>
        <p:nvCxnSpPr>
          <p:cNvPr id="37894" name="AutoShape 6"/>
          <p:cNvCxnSpPr>
            <a:cxnSpLocks noChangeShapeType="1"/>
            <a:stCxn id="37891" idx="3"/>
            <a:endCxn id="37892"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37895" name="AutoShape 7"/>
          <p:cNvCxnSpPr>
            <a:cxnSpLocks noChangeShapeType="1"/>
            <a:stCxn id="37892" idx="3"/>
            <a:endCxn id="37893"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37896"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7897" name="AutoShape 9"/>
          <p:cNvCxnSpPr>
            <a:cxnSpLocks noChangeShapeType="1"/>
            <a:stCxn id="37893" idx="3"/>
            <a:endCxn id="37896"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37898"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3/3</a:t>
            </a:r>
          </a:p>
        </p:txBody>
      </p:sp>
      <p:sp>
        <p:nvSpPr>
          <p:cNvPr id="37899"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7900"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37901"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Select an active vertex</a:t>
            </a:r>
          </a:p>
        </p:txBody>
      </p:sp>
      <p:sp>
        <p:nvSpPr>
          <p:cNvPr id="37902"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7903"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CF9CA8D0-018C-4928-AFFC-5FA1CC84B886}"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66</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Example</a:t>
            </a:r>
          </a:p>
        </p:txBody>
      </p:sp>
      <p:sp>
        <p:nvSpPr>
          <p:cNvPr id="39939"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39940" name="AutoShape 4"/>
          <p:cNvSpPr>
            <a:spLocks noChangeArrowheads="1"/>
          </p:cNvSpPr>
          <p:nvPr/>
        </p:nvSpPr>
        <p:spPr bwMode="auto">
          <a:xfrm>
            <a:off x="3048000" y="2362200"/>
            <a:ext cx="914400" cy="914400"/>
          </a:xfrm>
          <a:prstGeom prst="roundRect">
            <a:avLst>
              <a:gd name="adj" fmla="val 16667"/>
            </a:avLst>
          </a:prstGeom>
          <a:solidFill>
            <a:schemeClr val="accent1"/>
          </a:solidFill>
          <a:ln w="57150">
            <a:solidFill>
              <a:schemeClr val="tx1"/>
            </a:solidFill>
            <a:round/>
            <a:headEnd/>
            <a:tailEnd/>
          </a:ln>
          <a:effectLst/>
        </p:spPr>
        <p:txBody>
          <a:bodyPr wrap="none" anchor="ctr"/>
          <a:lstStyle/>
          <a:p>
            <a:pPr algn="ctr" eaLnBrk="1" hangingPunct="1"/>
            <a:r>
              <a:rPr lang="en-US" sz="2400"/>
              <a:t>5</a:t>
            </a:r>
          </a:p>
        </p:txBody>
      </p:sp>
      <p:sp>
        <p:nvSpPr>
          <p:cNvPr id="39941" name="AutoShape 5"/>
          <p:cNvSpPr>
            <a:spLocks noChangeArrowheads="1"/>
          </p:cNvSpPr>
          <p:nvPr/>
        </p:nvSpPr>
        <p:spPr bwMode="auto">
          <a:xfrm>
            <a:off x="51816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cxnSp>
        <p:nvCxnSpPr>
          <p:cNvPr id="39942" name="AutoShape 6"/>
          <p:cNvCxnSpPr>
            <a:cxnSpLocks noChangeShapeType="1"/>
            <a:stCxn id="39939" idx="3"/>
            <a:endCxn id="39940" idx="1"/>
          </p:cNvCxnSpPr>
          <p:nvPr/>
        </p:nvCxnSpPr>
        <p:spPr bwMode="auto">
          <a:xfrm flipV="1">
            <a:off x="1752600" y="2819400"/>
            <a:ext cx="1266825" cy="685800"/>
          </a:xfrm>
          <a:prstGeom prst="straightConnector1">
            <a:avLst/>
          </a:prstGeom>
          <a:noFill/>
          <a:ln w="9525">
            <a:solidFill>
              <a:schemeClr val="tx1"/>
            </a:solidFill>
            <a:round/>
            <a:headEnd/>
            <a:tailEnd type="triangle" w="med" len="med"/>
          </a:ln>
          <a:effectLst/>
        </p:spPr>
      </p:cxnSp>
      <p:cxnSp>
        <p:nvCxnSpPr>
          <p:cNvPr id="39943" name="AutoShape 7"/>
          <p:cNvCxnSpPr>
            <a:cxnSpLocks noChangeShapeType="1"/>
            <a:stCxn id="39940" idx="3"/>
            <a:endCxn id="39941" idx="1"/>
          </p:cNvCxnSpPr>
          <p:nvPr/>
        </p:nvCxnSpPr>
        <p:spPr bwMode="auto">
          <a:xfrm>
            <a:off x="3990975" y="2819400"/>
            <a:ext cx="1190625" cy="0"/>
          </a:xfrm>
          <a:prstGeom prst="straightConnector1">
            <a:avLst/>
          </a:prstGeom>
          <a:noFill/>
          <a:ln w="9525">
            <a:solidFill>
              <a:schemeClr val="tx1"/>
            </a:solidFill>
            <a:round/>
            <a:headEnd/>
            <a:tailEnd type="triangle" w="med" len="med"/>
          </a:ln>
          <a:effectLst/>
        </p:spPr>
      </p:cxnSp>
      <p:sp>
        <p:nvSpPr>
          <p:cNvPr id="39944"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39945" name="AutoShape 9"/>
          <p:cNvCxnSpPr>
            <a:cxnSpLocks noChangeShapeType="1"/>
            <a:stCxn id="39941" idx="3"/>
            <a:endCxn id="39944"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39946"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1/3</a:t>
            </a:r>
          </a:p>
        </p:txBody>
      </p:sp>
      <p:sp>
        <p:nvSpPr>
          <p:cNvPr id="39947"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39948"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39949"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Push excess from vertex</a:t>
            </a:r>
          </a:p>
        </p:txBody>
      </p:sp>
      <p:sp>
        <p:nvSpPr>
          <p:cNvPr id="39950"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39951"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cxnSp>
        <p:nvCxnSpPr>
          <p:cNvPr id="39952" name="AutoShape 16"/>
          <p:cNvCxnSpPr>
            <a:cxnSpLocks noChangeShapeType="1"/>
            <a:stCxn id="39940" idx="2"/>
            <a:endCxn id="39939" idx="2"/>
          </p:cNvCxnSpPr>
          <p:nvPr/>
        </p:nvCxnSpPr>
        <p:spPr bwMode="auto">
          <a:xfrm rot="5400000">
            <a:off x="2071687" y="2528888"/>
            <a:ext cx="657225" cy="2209800"/>
          </a:xfrm>
          <a:prstGeom prst="curvedConnector3">
            <a:avLst>
              <a:gd name="adj1" fmla="val 134782"/>
            </a:avLst>
          </a:prstGeom>
          <a:noFill/>
          <a:ln w="50800">
            <a:solidFill>
              <a:schemeClr val="tx1"/>
            </a:solidFill>
            <a:round/>
            <a:headEnd/>
            <a:tailEnd type="triangle" w="med" len="med"/>
          </a:ln>
          <a:effectLst/>
        </p:spPr>
      </p:cxnSp>
      <p:sp>
        <p:nvSpPr>
          <p:cNvPr id="17" name="Date Placeholder 16"/>
          <p:cNvSpPr>
            <a:spLocks noGrp="1"/>
          </p:cNvSpPr>
          <p:nvPr>
            <p:ph type="dt" sz="half" idx="10"/>
          </p:nvPr>
        </p:nvSpPr>
        <p:spPr/>
        <p:txBody>
          <a:bodyPr/>
          <a:lstStyle/>
          <a:p>
            <a:pPr>
              <a:defRPr/>
            </a:pPr>
            <a:fld id="{E281258B-6B43-400E-A8EF-353DC9C9A1B1}" type="datetime3">
              <a:rPr lang="en-US" smtClean="0"/>
              <a:t>2 October 2012</a:t>
            </a:fld>
            <a:endParaRPr lang="en-US"/>
          </a:p>
        </p:txBody>
      </p:sp>
      <p:sp>
        <p:nvSpPr>
          <p:cNvPr id="18" name="Slide Number Placeholder 17"/>
          <p:cNvSpPr>
            <a:spLocks noGrp="1"/>
          </p:cNvSpPr>
          <p:nvPr>
            <p:ph type="sldNum" sz="quarter" idx="12"/>
          </p:nvPr>
        </p:nvSpPr>
        <p:spPr/>
        <p:txBody>
          <a:bodyPr/>
          <a:lstStyle/>
          <a:p>
            <a:pPr>
              <a:defRPr/>
            </a:pPr>
            <a:fld id="{B55AFB5D-0062-414A-A2B8-5F6EDBCE5A4E}" type="slidenum">
              <a:rPr lang="en-US" smtClean="0"/>
              <a:pPr>
                <a:defRPr/>
              </a:pPr>
              <a:t>67</a:t>
            </a:fld>
            <a:endParaRPr lang="en-US"/>
          </a:p>
        </p:txBody>
      </p:sp>
      <p:sp>
        <p:nvSpPr>
          <p:cNvPr id="19" name="Footer Placeholder 18"/>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Example</a:t>
            </a:r>
          </a:p>
        </p:txBody>
      </p:sp>
      <p:sp>
        <p:nvSpPr>
          <p:cNvPr id="46083" name="AutoShape 3"/>
          <p:cNvSpPr>
            <a:spLocks noChangeArrowheads="1"/>
          </p:cNvSpPr>
          <p:nvPr/>
        </p:nvSpPr>
        <p:spPr bwMode="auto">
          <a:xfrm>
            <a:off x="8382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4</a:t>
            </a:r>
          </a:p>
        </p:txBody>
      </p:sp>
      <p:sp>
        <p:nvSpPr>
          <p:cNvPr id="46084" name="AutoShape 4"/>
          <p:cNvSpPr>
            <a:spLocks noChangeArrowheads="1"/>
          </p:cNvSpPr>
          <p:nvPr/>
        </p:nvSpPr>
        <p:spPr bwMode="auto">
          <a:xfrm>
            <a:off x="30480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5</a:t>
            </a:r>
          </a:p>
        </p:txBody>
      </p:sp>
      <p:sp>
        <p:nvSpPr>
          <p:cNvPr id="46085" name="AutoShape 5"/>
          <p:cNvSpPr>
            <a:spLocks noChangeArrowheads="1"/>
          </p:cNvSpPr>
          <p:nvPr/>
        </p:nvSpPr>
        <p:spPr bwMode="auto">
          <a:xfrm>
            <a:off x="5181600" y="2362200"/>
            <a:ext cx="914400" cy="914400"/>
          </a:xfrm>
          <a:prstGeom prst="roundRect">
            <a:avLst>
              <a:gd name="adj" fmla="val 16667"/>
            </a:avLst>
          </a:prstGeom>
          <a:solidFill>
            <a:schemeClr val="accent1"/>
          </a:solidFill>
          <a:ln w="6350">
            <a:solidFill>
              <a:schemeClr val="tx1"/>
            </a:solidFill>
            <a:round/>
            <a:headEnd/>
            <a:tailEnd/>
          </a:ln>
          <a:effectLst/>
        </p:spPr>
        <p:txBody>
          <a:bodyPr wrap="none" anchor="ctr"/>
          <a:lstStyle/>
          <a:p>
            <a:pPr algn="ctr" eaLnBrk="1" hangingPunct="1"/>
            <a:r>
              <a:rPr lang="en-US" sz="2400"/>
              <a:t>1</a:t>
            </a:r>
          </a:p>
        </p:txBody>
      </p:sp>
      <p:cxnSp>
        <p:nvCxnSpPr>
          <p:cNvPr id="46086" name="AutoShape 6"/>
          <p:cNvCxnSpPr>
            <a:cxnSpLocks noChangeShapeType="1"/>
            <a:stCxn id="46083" idx="3"/>
            <a:endCxn id="46084" idx="1"/>
          </p:cNvCxnSpPr>
          <p:nvPr/>
        </p:nvCxnSpPr>
        <p:spPr bwMode="auto">
          <a:xfrm flipV="1">
            <a:off x="1752600" y="2819400"/>
            <a:ext cx="1295400" cy="685800"/>
          </a:xfrm>
          <a:prstGeom prst="straightConnector1">
            <a:avLst/>
          </a:prstGeom>
          <a:noFill/>
          <a:ln w="9525">
            <a:solidFill>
              <a:schemeClr val="tx1"/>
            </a:solidFill>
            <a:round/>
            <a:headEnd/>
            <a:tailEnd type="triangle" w="med" len="med"/>
          </a:ln>
          <a:effectLst/>
        </p:spPr>
      </p:cxnSp>
      <p:cxnSp>
        <p:nvCxnSpPr>
          <p:cNvPr id="46087" name="AutoShape 7"/>
          <p:cNvCxnSpPr>
            <a:cxnSpLocks noChangeShapeType="1"/>
            <a:stCxn id="46084" idx="3"/>
            <a:endCxn id="46085" idx="1"/>
          </p:cNvCxnSpPr>
          <p:nvPr/>
        </p:nvCxnSpPr>
        <p:spPr bwMode="auto">
          <a:xfrm>
            <a:off x="3962400" y="2819400"/>
            <a:ext cx="1219200" cy="0"/>
          </a:xfrm>
          <a:prstGeom prst="straightConnector1">
            <a:avLst/>
          </a:prstGeom>
          <a:noFill/>
          <a:ln w="9525">
            <a:solidFill>
              <a:schemeClr val="tx1"/>
            </a:solidFill>
            <a:round/>
            <a:headEnd/>
            <a:tailEnd type="triangle" w="med" len="med"/>
          </a:ln>
          <a:effectLst/>
        </p:spPr>
      </p:cxnSp>
      <p:sp>
        <p:nvSpPr>
          <p:cNvPr id="46088" name="AutoShape 8"/>
          <p:cNvSpPr>
            <a:spLocks noChangeArrowheads="1"/>
          </p:cNvSpPr>
          <p:nvPr/>
        </p:nvSpPr>
        <p:spPr bwMode="auto">
          <a:xfrm>
            <a:off x="7467600" y="3048000"/>
            <a:ext cx="914400" cy="914400"/>
          </a:xfrm>
          <a:prstGeom prst="roundRect">
            <a:avLst>
              <a:gd name="adj" fmla="val 16667"/>
            </a:avLst>
          </a:prstGeom>
          <a:solidFill>
            <a:schemeClr val="accent1"/>
          </a:solidFill>
          <a:ln w="9525">
            <a:solidFill>
              <a:schemeClr val="tx1"/>
            </a:solidFill>
            <a:round/>
            <a:headEnd/>
            <a:tailEnd/>
          </a:ln>
          <a:effectLst/>
        </p:spPr>
        <p:txBody>
          <a:bodyPr wrap="none" anchor="ctr"/>
          <a:lstStyle/>
          <a:p>
            <a:pPr algn="ctr" eaLnBrk="1" hangingPunct="1"/>
            <a:r>
              <a:rPr lang="en-US" sz="2400"/>
              <a:t>0</a:t>
            </a:r>
          </a:p>
        </p:txBody>
      </p:sp>
      <p:cxnSp>
        <p:nvCxnSpPr>
          <p:cNvPr id="46089" name="AutoShape 9"/>
          <p:cNvCxnSpPr>
            <a:cxnSpLocks noChangeShapeType="1"/>
            <a:stCxn id="46085" idx="3"/>
            <a:endCxn id="46088" idx="1"/>
          </p:cNvCxnSpPr>
          <p:nvPr/>
        </p:nvCxnSpPr>
        <p:spPr bwMode="auto">
          <a:xfrm>
            <a:off x="6096000" y="2819400"/>
            <a:ext cx="1371600" cy="685800"/>
          </a:xfrm>
          <a:prstGeom prst="straightConnector1">
            <a:avLst/>
          </a:prstGeom>
          <a:noFill/>
          <a:ln w="9525">
            <a:solidFill>
              <a:schemeClr val="tx1"/>
            </a:solidFill>
            <a:round/>
            <a:headEnd/>
            <a:tailEnd type="triangle" w="med" len="med"/>
          </a:ln>
          <a:effectLst/>
        </p:spPr>
      </p:cxnSp>
      <p:sp>
        <p:nvSpPr>
          <p:cNvPr id="46090" name="Text Box 10"/>
          <p:cNvSpPr txBox="1">
            <a:spLocks noChangeArrowheads="1"/>
          </p:cNvSpPr>
          <p:nvPr/>
        </p:nvSpPr>
        <p:spPr bwMode="auto">
          <a:xfrm>
            <a:off x="2057400" y="2514600"/>
            <a:ext cx="501650" cy="366713"/>
          </a:xfrm>
          <a:prstGeom prst="rect">
            <a:avLst/>
          </a:prstGeom>
          <a:noFill/>
          <a:ln w="9525">
            <a:noFill/>
            <a:miter lim="800000"/>
            <a:headEnd/>
            <a:tailEnd/>
          </a:ln>
          <a:effectLst/>
        </p:spPr>
        <p:txBody>
          <a:bodyPr wrap="none">
            <a:spAutoFit/>
          </a:bodyPr>
          <a:lstStyle/>
          <a:p>
            <a:pPr eaLnBrk="1" hangingPunct="1"/>
            <a:r>
              <a:rPr lang="en-US"/>
              <a:t>1/3</a:t>
            </a:r>
          </a:p>
        </p:txBody>
      </p:sp>
      <p:sp>
        <p:nvSpPr>
          <p:cNvPr id="46091" name="Text Box 11"/>
          <p:cNvSpPr txBox="1">
            <a:spLocks noChangeArrowheads="1"/>
          </p:cNvSpPr>
          <p:nvPr/>
        </p:nvSpPr>
        <p:spPr bwMode="auto">
          <a:xfrm>
            <a:off x="4343400" y="2286000"/>
            <a:ext cx="501650" cy="366713"/>
          </a:xfrm>
          <a:prstGeom prst="rect">
            <a:avLst/>
          </a:prstGeom>
          <a:noFill/>
          <a:ln w="9525">
            <a:noFill/>
            <a:miter lim="800000"/>
            <a:headEnd/>
            <a:tailEnd/>
          </a:ln>
          <a:effectLst/>
        </p:spPr>
        <p:txBody>
          <a:bodyPr wrap="none">
            <a:spAutoFit/>
          </a:bodyPr>
          <a:lstStyle/>
          <a:p>
            <a:pPr eaLnBrk="1" hangingPunct="1"/>
            <a:r>
              <a:rPr lang="en-US"/>
              <a:t>1/1</a:t>
            </a:r>
          </a:p>
        </p:txBody>
      </p:sp>
      <p:sp>
        <p:nvSpPr>
          <p:cNvPr id="46092" name="Text Box 12"/>
          <p:cNvSpPr txBox="1">
            <a:spLocks noChangeArrowheads="1"/>
          </p:cNvSpPr>
          <p:nvPr/>
        </p:nvSpPr>
        <p:spPr bwMode="auto">
          <a:xfrm>
            <a:off x="6629400" y="2667000"/>
            <a:ext cx="501650" cy="366713"/>
          </a:xfrm>
          <a:prstGeom prst="rect">
            <a:avLst/>
          </a:prstGeom>
          <a:noFill/>
          <a:ln w="9525">
            <a:noFill/>
            <a:miter lim="800000"/>
            <a:headEnd/>
            <a:tailEnd/>
          </a:ln>
          <a:effectLst/>
        </p:spPr>
        <p:txBody>
          <a:bodyPr wrap="none">
            <a:spAutoFit/>
          </a:bodyPr>
          <a:lstStyle/>
          <a:p>
            <a:pPr eaLnBrk="1" hangingPunct="1"/>
            <a:r>
              <a:rPr lang="en-US"/>
              <a:t>1/2</a:t>
            </a:r>
          </a:p>
        </p:txBody>
      </p:sp>
      <p:sp>
        <p:nvSpPr>
          <p:cNvPr id="46093" name="Text Box 13"/>
          <p:cNvSpPr txBox="1">
            <a:spLocks noChangeArrowheads="1"/>
          </p:cNvSpPr>
          <p:nvPr/>
        </p:nvSpPr>
        <p:spPr bwMode="auto">
          <a:xfrm>
            <a:off x="914400" y="5715000"/>
            <a:ext cx="7239000" cy="641350"/>
          </a:xfrm>
          <a:prstGeom prst="rect">
            <a:avLst/>
          </a:prstGeom>
          <a:noFill/>
          <a:ln w="9525">
            <a:noFill/>
            <a:miter lim="800000"/>
            <a:headEnd/>
            <a:tailEnd/>
          </a:ln>
          <a:effectLst/>
        </p:spPr>
        <p:txBody>
          <a:bodyPr>
            <a:spAutoFit/>
          </a:bodyPr>
          <a:lstStyle/>
          <a:p>
            <a:pPr algn="ctr" eaLnBrk="1" hangingPunct="1"/>
            <a:r>
              <a:rPr lang="en-US" sz="3600"/>
              <a:t>Maximum flow</a:t>
            </a:r>
          </a:p>
        </p:txBody>
      </p:sp>
      <p:sp>
        <p:nvSpPr>
          <p:cNvPr id="46094" name="Text Box 14"/>
          <p:cNvSpPr txBox="1">
            <a:spLocks noChangeArrowheads="1"/>
          </p:cNvSpPr>
          <p:nvPr/>
        </p:nvSpPr>
        <p:spPr bwMode="auto">
          <a:xfrm>
            <a:off x="1143000" y="4191000"/>
            <a:ext cx="336550" cy="366713"/>
          </a:xfrm>
          <a:prstGeom prst="rect">
            <a:avLst/>
          </a:prstGeom>
          <a:noFill/>
          <a:ln w="9525">
            <a:noFill/>
            <a:miter lim="800000"/>
            <a:headEnd/>
            <a:tailEnd/>
          </a:ln>
          <a:effectLst/>
        </p:spPr>
        <p:txBody>
          <a:bodyPr wrap="none">
            <a:spAutoFit/>
          </a:bodyPr>
          <a:lstStyle/>
          <a:p>
            <a:pPr eaLnBrk="1" hangingPunct="1"/>
            <a:r>
              <a:rPr lang="en-US"/>
              <a:t>S</a:t>
            </a:r>
          </a:p>
        </p:txBody>
      </p:sp>
      <p:sp>
        <p:nvSpPr>
          <p:cNvPr id="46095" name="Text Box 15"/>
          <p:cNvSpPr txBox="1">
            <a:spLocks noChangeArrowheads="1"/>
          </p:cNvSpPr>
          <p:nvPr/>
        </p:nvSpPr>
        <p:spPr bwMode="auto">
          <a:xfrm>
            <a:off x="7772400" y="4191000"/>
            <a:ext cx="323850" cy="366713"/>
          </a:xfrm>
          <a:prstGeom prst="rect">
            <a:avLst/>
          </a:prstGeom>
          <a:noFill/>
          <a:ln w="9525">
            <a:noFill/>
            <a:miter lim="800000"/>
            <a:headEnd/>
            <a:tailEnd/>
          </a:ln>
          <a:effectLst/>
        </p:spPr>
        <p:txBody>
          <a:bodyPr wrap="none">
            <a:spAutoFit/>
          </a:bodyPr>
          <a:lstStyle/>
          <a:p>
            <a:pPr eaLnBrk="1" hangingPunct="1"/>
            <a:r>
              <a:rPr lang="en-US"/>
              <a:t>T</a:t>
            </a:r>
          </a:p>
        </p:txBody>
      </p:sp>
      <p:sp>
        <p:nvSpPr>
          <p:cNvPr id="16" name="Date Placeholder 15"/>
          <p:cNvSpPr>
            <a:spLocks noGrp="1"/>
          </p:cNvSpPr>
          <p:nvPr>
            <p:ph type="dt" sz="half" idx="10"/>
          </p:nvPr>
        </p:nvSpPr>
        <p:spPr/>
        <p:txBody>
          <a:bodyPr/>
          <a:lstStyle/>
          <a:p>
            <a:pPr>
              <a:defRPr/>
            </a:pPr>
            <a:fld id="{95ED1029-A7C2-45A7-9105-A227A57D3475}" type="datetime3">
              <a:rPr lang="en-US" smtClean="0"/>
              <a:t>2 October 2012</a:t>
            </a:fld>
            <a:endParaRPr lang="en-US"/>
          </a:p>
        </p:txBody>
      </p:sp>
      <p:sp>
        <p:nvSpPr>
          <p:cNvPr id="17" name="Slide Number Placeholder 16"/>
          <p:cNvSpPr>
            <a:spLocks noGrp="1"/>
          </p:cNvSpPr>
          <p:nvPr>
            <p:ph type="sldNum" sz="quarter" idx="12"/>
          </p:nvPr>
        </p:nvSpPr>
        <p:spPr/>
        <p:txBody>
          <a:bodyPr/>
          <a:lstStyle/>
          <a:p>
            <a:pPr>
              <a:defRPr/>
            </a:pPr>
            <a:fld id="{B55AFB5D-0062-414A-A2B8-5F6EDBCE5A4E}" type="slidenum">
              <a:rPr lang="en-US" smtClean="0"/>
              <a:pPr>
                <a:defRPr/>
              </a:pPr>
              <a:t>68</a:t>
            </a:fld>
            <a:endParaRPr lang="en-US"/>
          </a:p>
        </p:txBody>
      </p:sp>
      <p:sp>
        <p:nvSpPr>
          <p:cNvPr id="18" name="Footer Placeholder 17"/>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Correctness</a:t>
            </a:r>
          </a:p>
        </p:txBody>
      </p:sp>
      <p:sp>
        <p:nvSpPr>
          <p:cNvPr id="41987"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Lemma 2.1 </a:t>
            </a:r>
            <a:r>
              <a:rPr lang="en-US" i="1" dirty="0">
                <a:latin typeface="Times New Roman" pitchFamily="18" charset="0"/>
                <a:cs typeface="Times New Roman" pitchFamily="18" charset="0"/>
              </a:rPr>
              <a:t>If f is a </a:t>
            </a:r>
            <a:r>
              <a:rPr lang="en-US" i="1" dirty="0" err="1">
                <a:latin typeface="Times New Roman" pitchFamily="18" charset="0"/>
                <a:cs typeface="Times New Roman" pitchFamily="18" charset="0"/>
              </a:rPr>
              <a:t>preflow</a:t>
            </a:r>
            <a:r>
              <a:rPr lang="en-US" i="1" dirty="0">
                <a:latin typeface="Times New Roman" pitchFamily="18" charset="0"/>
                <a:cs typeface="Times New Roman" pitchFamily="18" charset="0"/>
              </a:rPr>
              <a:t>, d is a valid labeling, and v is active, either push or </a:t>
            </a:r>
            <a:r>
              <a:rPr lang="en-US" i="1" dirty="0" err="1">
                <a:latin typeface="Times New Roman" pitchFamily="18" charset="0"/>
                <a:cs typeface="Times New Roman" pitchFamily="18" charset="0"/>
              </a:rPr>
              <a:t>relabel</a:t>
            </a:r>
            <a:r>
              <a:rPr lang="en-US" i="1" dirty="0">
                <a:latin typeface="Times New Roman" pitchFamily="18" charset="0"/>
                <a:cs typeface="Times New Roman" pitchFamily="18" charset="0"/>
              </a:rPr>
              <a:t> is applicable to v</a:t>
            </a:r>
          </a:p>
          <a:p>
            <a:r>
              <a:rPr lang="en-US" dirty="0">
                <a:latin typeface="Times New Roman" pitchFamily="18" charset="0"/>
                <a:cs typeface="Times New Roman" pitchFamily="18" charset="0"/>
              </a:rPr>
              <a:t>Lemma 3.1 </a:t>
            </a:r>
            <a:r>
              <a:rPr lang="en-US" i="1" dirty="0">
                <a:latin typeface="Times New Roman" pitchFamily="18" charset="0"/>
                <a:cs typeface="Times New Roman" pitchFamily="18" charset="0"/>
              </a:rPr>
              <a:t>The algorithm maintains a valid labeling d</a:t>
            </a:r>
          </a:p>
          <a:p>
            <a:r>
              <a:rPr lang="en-US" dirty="0">
                <a:latin typeface="Times New Roman" pitchFamily="18" charset="0"/>
                <a:cs typeface="Times New Roman" pitchFamily="18" charset="0"/>
              </a:rPr>
              <a:t>Theorem 3.2 </a:t>
            </a:r>
            <a:r>
              <a:rPr lang="en-US" i="1" dirty="0">
                <a:latin typeface="Times New Roman" pitchFamily="18" charset="0"/>
                <a:cs typeface="Times New Roman" pitchFamily="18" charset="0"/>
              </a:rPr>
              <a:t>A flow is maximum </a:t>
            </a:r>
            <a:r>
              <a:rPr lang="en-US" i="1" dirty="0" err="1">
                <a:latin typeface="Times New Roman" pitchFamily="18" charset="0"/>
                <a:cs typeface="Times New Roman" pitchFamily="18" charset="0"/>
              </a:rPr>
              <a:t>iff</a:t>
            </a:r>
            <a:r>
              <a:rPr lang="en-US" i="1" dirty="0">
                <a:latin typeface="Times New Roman" pitchFamily="18" charset="0"/>
                <a:cs typeface="Times New Roman" pitchFamily="18" charset="0"/>
              </a:rPr>
              <a:t> there is no path from s to t in </a:t>
            </a:r>
            <a:r>
              <a:rPr lang="en-US" i="1" dirty="0" err="1">
                <a:latin typeface="Times New Roman" pitchFamily="18" charset="0"/>
                <a:cs typeface="Times New Roman" pitchFamily="18" charset="0"/>
              </a:rPr>
              <a:t>G</a:t>
            </a:r>
            <a:r>
              <a:rPr lang="en-US" i="1" baseline="-25000" dirty="0" err="1">
                <a:latin typeface="Times New Roman" pitchFamily="18" charset="0"/>
                <a:cs typeface="Times New Roman" pitchFamily="18" charset="0"/>
              </a:rPr>
              <a:t>f</a:t>
            </a:r>
            <a:r>
              <a:rPr lang="en-US" i="1" baseline="-25000" dirty="0">
                <a:latin typeface="Times New Roman" pitchFamily="18" charset="0"/>
                <a:cs typeface="Times New Roman" pitchFamily="18" charset="0"/>
              </a:rPr>
              <a:t> </a:t>
            </a:r>
            <a:r>
              <a:rPr lang="en-US" dirty="0">
                <a:latin typeface="Times New Roman" pitchFamily="18" charset="0"/>
                <a:cs typeface="Times New Roman" pitchFamily="18" charset="0"/>
              </a:rPr>
              <a:t>(Ford and Fulkerson [7])</a:t>
            </a:r>
            <a:endParaRPr lang="en-US" i="1" baseline="-25000" dirty="0">
              <a:latin typeface="Times New Roman" pitchFamily="18" charset="0"/>
              <a:cs typeface="Times New Roman" pitchFamily="18" charset="0"/>
            </a:endParaRPr>
          </a:p>
          <a:p>
            <a:endParaRPr lang="en-US" baseline="-25000"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pPr>
              <a:defRPr/>
            </a:pPr>
            <a:fld id="{16631A10-2DD8-44FA-85D3-D8801AC25EC4}"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69</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6B6CAFF-9C49-4AE9-AA64-7F7ADD3A3E19}"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7</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76200"/>
            <a:ext cx="8229600" cy="1143000"/>
          </a:xfrm>
        </p:spPr>
        <p:txBody>
          <a:bodyPr/>
          <a:lstStyle/>
          <a:p>
            <a:r>
              <a:rPr lang="en-US" dirty="0"/>
              <a:t>What is a Flow Network?</a:t>
            </a:r>
          </a:p>
        </p:txBody>
      </p:sp>
      <p:sp>
        <p:nvSpPr>
          <p:cNvPr id="9" name="Rectangle 3"/>
          <p:cNvSpPr txBox="1">
            <a:spLocks noChangeArrowheads="1"/>
          </p:cNvSpPr>
          <p:nvPr/>
        </p:nvSpPr>
        <p:spPr bwMode="auto">
          <a:xfrm>
            <a:off x="366713" y="1524000"/>
            <a:ext cx="8404225"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Each edge (u,v) has a nonnegative </a:t>
            </a:r>
            <a:r>
              <a:rPr kumimoji="0" lang="en-US" sz="20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capacity </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c(u,v). </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If (u,v) is not in E, assume c(u,v)=0.</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We have a </a:t>
            </a:r>
            <a:r>
              <a:rPr kumimoji="0" lang="en-US" sz="20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source</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s, and a </a:t>
            </a:r>
            <a:r>
              <a:rPr kumimoji="0" lang="en-US" sz="20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sink</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t. </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Assume that every vertex v in V is on some path from s to t.</a:t>
            </a:r>
          </a:p>
          <a:p>
            <a:pPr marL="273050" marR="0" lvl="0" indent="-273050" algn="just"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e.g., c(s,v</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1</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)=16; c(v</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1</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,s)=0; c(v</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2</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,v</a:t>
            </a:r>
            <a:r>
              <a:rPr kumimoji="0" lang="en-US" sz="2000" b="0" i="0" u="none" strike="noStrike" kern="1200" cap="none" spc="0" normalizeH="0" baseline="-25000" noProof="0" dirty="0" smtClean="0">
                <a:ln>
                  <a:noFill/>
                </a:ln>
                <a:solidFill>
                  <a:schemeClr val="tx1"/>
                </a:solidFill>
                <a:effectLst/>
                <a:uLnTx/>
                <a:uFillTx/>
                <a:latin typeface="Times New Roman" pitchFamily="18" charset="0"/>
                <a:cs typeface="Times New Roman" pitchFamily="18" charset="0"/>
              </a:rPr>
              <a:t>3</a:t>
            </a:r>
            <a:r>
              <a:rPr kumimoji="0" lang="en-US" sz="20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)=0</a:t>
            </a:r>
            <a:endPar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graphicFrame>
        <p:nvGraphicFramePr>
          <p:cNvPr id="10" name="Object 4"/>
          <p:cNvGraphicFramePr>
            <a:graphicFrameLocks noChangeAspect="1"/>
          </p:cNvGraphicFramePr>
          <p:nvPr/>
        </p:nvGraphicFramePr>
        <p:xfrm>
          <a:off x="2362200" y="4114800"/>
          <a:ext cx="4438650" cy="1876425"/>
        </p:xfrm>
        <a:graphic>
          <a:graphicData uri="http://schemas.openxmlformats.org/presentationml/2006/ole">
            <p:oleObj spid="_x0000_s1026" name="Picture Publisher Image" r:id="rId3" imgW="4438800" imgH="18763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Correctness (continued)</a:t>
            </a:r>
          </a:p>
        </p:txBody>
      </p:sp>
      <p:sp>
        <p:nvSpPr>
          <p:cNvPr id="43011" name="Rectangle 3"/>
          <p:cNvSpPr>
            <a:spLocks noGrp="1" noChangeArrowheads="1"/>
          </p:cNvSpPr>
          <p:nvPr>
            <p:ph type="body" idx="1"/>
          </p:nvPr>
        </p:nvSpPr>
        <p:spPr/>
        <p:txBody>
          <a:bodyPr/>
          <a:lstStyle/>
          <a:p>
            <a:r>
              <a:rPr lang="en-US" dirty="0">
                <a:latin typeface="Times New Roman" pitchFamily="18" charset="0"/>
                <a:cs typeface="Times New Roman" pitchFamily="18" charset="0"/>
              </a:rPr>
              <a:t>Lemma 3.3 </a:t>
            </a:r>
            <a:r>
              <a:rPr lang="en-US" i="1" dirty="0">
                <a:latin typeface="Times New Roman" pitchFamily="18" charset="0"/>
                <a:cs typeface="Times New Roman" pitchFamily="18" charset="0"/>
              </a:rPr>
              <a:t>If f is a </a:t>
            </a:r>
            <a:r>
              <a:rPr lang="en-US" i="1" dirty="0" err="1">
                <a:latin typeface="Times New Roman" pitchFamily="18" charset="0"/>
                <a:cs typeface="Times New Roman" pitchFamily="18" charset="0"/>
              </a:rPr>
              <a:t>preflow</a:t>
            </a:r>
            <a:r>
              <a:rPr lang="en-US" i="1" dirty="0">
                <a:latin typeface="Times New Roman" pitchFamily="18" charset="0"/>
                <a:cs typeface="Times New Roman" pitchFamily="18" charset="0"/>
              </a:rPr>
              <a:t> and d is a valid labeling for f, there is no path from s to t in </a:t>
            </a:r>
            <a:r>
              <a:rPr lang="en-US" i="1" dirty="0" err="1">
                <a:latin typeface="Times New Roman" pitchFamily="18" charset="0"/>
                <a:cs typeface="Times New Roman" pitchFamily="18" charset="0"/>
              </a:rPr>
              <a:t>G</a:t>
            </a:r>
            <a:r>
              <a:rPr lang="en-US" i="1" baseline="-25000" dirty="0" err="1">
                <a:latin typeface="Times New Roman" pitchFamily="18" charset="0"/>
                <a:cs typeface="Times New Roman" pitchFamily="18" charset="0"/>
              </a:rPr>
              <a:t>f</a:t>
            </a:r>
            <a:endParaRPr lang="en-US" i="1" baseline="-25000" dirty="0">
              <a:latin typeface="Times New Roman" pitchFamily="18" charset="0"/>
              <a:cs typeface="Times New Roman" pitchFamily="18" charset="0"/>
            </a:endParaRPr>
          </a:p>
          <a:p>
            <a:pPr lvl="1"/>
            <a:r>
              <a:rPr lang="en-US" dirty="0">
                <a:latin typeface="Times New Roman" pitchFamily="18" charset="0"/>
                <a:cs typeface="Times New Roman" pitchFamily="18" charset="0"/>
              </a:rPr>
              <a:t>Proof by contradiction</a:t>
            </a:r>
          </a:p>
          <a:p>
            <a:pPr lvl="1"/>
            <a:r>
              <a:rPr lang="en-US" dirty="0">
                <a:latin typeface="Times New Roman" pitchFamily="18" charset="0"/>
                <a:cs typeface="Times New Roman" pitchFamily="18" charset="0"/>
              </a:rPr>
              <a:t>Path s, v</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v</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v</a:t>
            </a:r>
            <a:r>
              <a:rPr lang="en-US" baseline="-25000" dirty="0" err="1">
                <a:latin typeface="Times New Roman" pitchFamily="18" charset="0"/>
                <a:cs typeface="Times New Roman" pitchFamily="18" charset="0"/>
              </a:rPr>
              <a:t>l</a:t>
            </a:r>
            <a:r>
              <a:rPr lang="en-US" dirty="0">
                <a:latin typeface="Times New Roman" pitchFamily="18" charset="0"/>
                <a:cs typeface="Times New Roman" pitchFamily="18" charset="0"/>
              </a:rPr>
              <a:t>, t implies that</a:t>
            </a:r>
          </a:p>
          <a:p>
            <a:pPr lvl="1">
              <a:buFont typeface="Wingdings" pitchFamily="2" charset="2"/>
              <a:buNone/>
            </a:pPr>
            <a:r>
              <a:rPr lang="en-US" dirty="0">
                <a:latin typeface="Times New Roman" pitchFamily="18" charset="0"/>
                <a:cs typeface="Times New Roman" pitchFamily="18" charset="0"/>
              </a:rPr>
              <a:t>   d(s) &lt;= d(v</a:t>
            </a:r>
            <a:r>
              <a:rPr lang="en-US" baseline="-25000" dirty="0">
                <a:latin typeface="Times New Roman" pitchFamily="18" charset="0"/>
                <a:cs typeface="Times New Roman" pitchFamily="18" charset="0"/>
              </a:rPr>
              <a:t>0</a:t>
            </a:r>
            <a:r>
              <a:rPr lang="en-US" dirty="0">
                <a:latin typeface="Times New Roman" pitchFamily="18" charset="0"/>
                <a:cs typeface="Times New Roman" pitchFamily="18" charset="0"/>
              </a:rPr>
              <a:t>) + 1 &lt;= d(v</a:t>
            </a:r>
            <a:r>
              <a:rPr lang="en-US" baseline="-25000" dirty="0">
                <a:latin typeface="Times New Roman" pitchFamily="18" charset="0"/>
                <a:cs typeface="Times New Roman" pitchFamily="18" charset="0"/>
              </a:rPr>
              <a:t>1</a:t>
            </a:r>
            <a:r>
              <a:rPr lang="en-US" dirty="0">
                <a:latin typeface="Times New Roman" pitchFamily="18" charset="0"/>
                <a:cs typeface="Times New Roman" pitchFamily="18" charset="0"/>
              </a:rPr>
              <a:t>) + 2 &lt;= … </a:t>
            </a:r>
          </a:p>
          <a:p>
            <a:pPr lvl="1">
              <a:buFont typeface="Wingdings" pitchFamily="2" charset="2"/>
              <a:buNone/>
            </a:pPr>
            <a:r>
              <a:rPr lang="en-US" dirty="0">
                <a:latin typeface="Times New Roman" pitchFamily="18" charset="0"/>
                <a:cs typeface="Times New Roman" pitchFamily="18" charset="0"/>
              </a:rPr>
              <a:t>          &lt;= d(t) + l &lt; n</a:t>
            </a:r>
          </a:p>
          <a:p>
            <a:pPr lvl="1"/>
            <a:r>
              <a:rPr lang="en-US" dirty="0">
                <a:latin typeface="Times New Roman" pitchFamily="18" charset="0"/>
                <a:cs typeface="Times New Roman" pitchFamily="18" charset="0"/>
              </a:rPr>
              <a:t>Which contradicts d(s) = n</a:t>
            </a:r>
          </a:p>
        </p:txBody>
      </p:sp>
      <p:sp>
        <p:nvSpPr>
          <p:cNvPr id="4" name="Date Placeholder 3"/>
          <p:cNvSpPr>
            <a:spLocks noGrp="1"/>
          </p:cNvSpPr>
          <p:nvPr>
            <p:ph type="dt" sz="half" idx="10"/>
          </p:nvPr>
        </p:nvSpPr>
        <p:spPr/>
        <p:txBody>
          <a:bodyPr/>
          <a:lstStyle/>
          <a:p>
            <a:pPr>
              <a:defRPr/>
            </a:pPr>
            <a:fld id="{071FA7F0-DEDA-492C-A6A5-A797F3B25452}"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70</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0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01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0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30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Correctness (continued)</a:t>
            </a:r>
          </a:p>
        </p:txBody>
      </p:sp>
      <p:sp>
        <p:nvSpPr>
          <p:cNvPr id="44035" name="Rectangle 3"/>
          <p:cNvSpPr>
            <a:spLocks noGrp="1" noChangeArrowheads="1"/>
          </p:cNvSpPr>
          <p:nvPr>
            <p:ph type="body" idx="1"/>
          </p:nvPr>
        </p:nvSpPr>
        <p:spPr/>
        <p:txBody>
          <a:bodyPr/>
          <a:lstStyle/>
          <a:p>
            <a:r>
              <a:rPr lang="en-US"/>
              <a:t>Theorem 3.4 </a:t>
            </a:r>
            <a:r>
              <a:rPr lang="en-US" i="1"/>
              <a:t>If the algorithm terminates with a valid labeling, the preflow is a maximum flow</a:t>
            </a:r>
          </a:p>
          <a:p>
            <a:pPr lvl="1"/>
            <a:r>
              <a:rPr lang="en-US"/>
              <a:t>If the algorithm terminates, all vertices have zero excess (preflow is a flow)</a:t>
            </a:r>
          </a:p>
          <a:p>
            <a:pPr lvl="1"/>
            <a:r>
              <a:rPr lang="en-US"/>
              <a:t>By Lemma 3.3 the sink is not reachable from the source</a:t>
            </a:r>
          </a:p>
          <a:p>
            <a:pPr lvl="1"/>
            <a:r>
              <a:rPr lang="en-US"/>
              <a:t>By Theorem 3.2 the flow is maximum</a:t>
            </a:r>
          </a:p>
        </p:txBody>
      </p:sp>
      <p:sp>
        <p:nvSpPr>
          <p:cNvPr id="4" name="Date Placeholder 3"/>
          <p:cNvSpPr>
            <a:spLocks noGrp="1"/>
          </p:cNvSpPr>
          <p:nvPr>
            <p:ph type="dt" sz="half" idx="10"/>
          </p:nvPr>
        </p:nvSpPr>
        <p:spPr/>
        <p:txBody>
          <a:bodyPr/>
          <a:lstStyle/>
          <a:p>
            <a:pPr>
              <a:defRPr/>
            </a:pPr>
            <a:fld id="{BB59396A-C699-4C6A-A096-EEE7FB1C7833}"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71</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Termination</a:t>
            </a:r>
          </a:p>
        </p:txBody>
      </p:sp>
      <p:sp>
        <p:nvSpPr>
          <p:cNvPr id="45059" name="Rectangle 3"/>
          <p:cNvSpPr>
            <a:spLocks noGrp="1" noChangeArrowheads="1"/>
          </p:cNvSpPr>
          <p:nvPr>
            <p:ph type="body" idx="1"/>
          </p:nvPr>
        </p:nvSpPr>
        <p:spPr/>
        <p:txBody>
          <a:bodyPr/>
          <a:lstStyle/>
          <a:p>
            <a:r>
              <a:rPr lang="en-US" dirty="0"/>
              <a:t>Lemma 3.5 </a:t>
            </a:r>
            <a:r>
              <a:rPr lang="en-US" i="1" dirty="0"/>
              <a:t>If f is a </a:t>
            </a:r>
            <a:r>
              <a:rPr lang="en-US" i="1" dirty="0" err="1"/>
              <a:t>preflow</a:t>
            </a:r>
            <a:r>
              <a:rPr lang="en-US" i="1" dirty="0"/>
              <a:t> and v is an active vertex then the source is reachable from v in </a:t>
            </a:r>
            <a:r>
              <a:rPr lang="en-US" i="1" dirty="0" err="1"/>
              <a:t>G</a:t>
            </a:r>
            <a:r>
              <a:rPr lang="en-US" i="1" baseline="-25000" dirty="0" err="1"/>
              <a:t>f</a:t>
            </a:r>
            <a:endParaRPr lang="en-US" i="1" baseline="-25000" dirty="0"/>
          </a:p>
          <a:p>
            <a:r>
              <a:rPr lang="en-US" dirty="0"/>
              <a:t>Lemma 3.6 </a:t>
            </a:r>
            <a:r>
              <a:rPr lang="en-US" i="1" dirty="0"/>
              <a:t>A vertex’s label never decreases</a:t>
            </a:r>
          </a:p>
          <a:p>
            <a:endParaRPr lang="en-US" dirty="0"/>
          </a:p>
        </p:txBody>
      </p:sp>
      <p:sp>
        <p:nvSpPr>
          <p:cNvPr id="4" name="Date Placeholder 3"/>
          <p:cNvSpPr>
            <a:spLocks noGrp="1"/>
          </p:cNvSpPr>
          <p:nvPr>
            <p:ph type="dt" sz="half" idx="10"/>
          </p:nvPr>
        </p:nvSpPr>
        <p:spPr/>
        <p:txBody>
          <a:bodyPr/>
          <a:lstStyle/>
          <a:p>
            <a:pPr>
              <a:defRPr/>
            </a:pPr>
            <a:fld id="{9CB7D915-3F34-48FD-8B59-117502703BCB}"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72</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0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algn="ctr"/>
            <a:r>
              <a:rPr lang="en-US">
                <a:solidFill>
                  <a:schemeClr val="accent1">
                    <a:lumMod val="75000"/>
                  </a:schemeClr>
                </a:solidFill>
                <a:latin typeface="Algerian" pitchFamily="82" charset="0"/>
              </a:rPr>
              <a:t>Termination (continued)</a:t>
            </a:r>
          </a:p>
        </p:txBody>
      </p:sp>
      <p:sp>
        <p:nvSpPr>
          <p:cNvPr id="47107" name="Rectangle 3"/>
          <p:cNvSpPr>
            <a:spLocks noGrp="1" noChangeArrowheads="1"/>
          </p:cNvSpPr>
          <p:nvPr>
            <p:ph type="body" idx="1"/>
          </p:nvPr>
        </p:nvSpPr>
        <p:spPr/>
        <p:txBody>
          <a:bodyPr/>
          <a:lstStyle/>
          <a:p>
            <a:r>
              <a:rPr lang="en-US"/>
              <a:t>Lemma 3.7 </a:t>
            </a:r>
            <a:r>
              <a:rPr lang="en-US" i="1"/>
              <a:t>At any time the label of any vertex is at most 2n – 1</a:t>
            </a:r>
          </a:p>
          <a:p>
            <a:pPr lvl="1"/>
            <a:r>
              <a:rPr lang="en-US"/>
              <a:t>Only active vertex labels are changed</a:t>
            </a:r>
          </a:p>
          <a:p>
            <a:pPr lvl="1"/>
            <a:r>
              <a:rPr lang="en-US"/>
              <a:t>Active vertices can reach s</a:t>
            </a:r>
          </a:p>
          <a:p>
            <a:pPr lvl="1"/>
            <a:r>
              <a:rPr lang="en-US"/>
              <a:t>Path v, v</a:t>
            </a:r>
            <a:r>
              <a:rPr lang="en-US" baseline="-25000"/>
              <a:t>0</a:t>
            </a:r>
            <a:r>
              <a:rPr lang="en-US"/>
              <a:t>, v</a:t>
            </a:r>
            <a:r>
              <a:rPr lang="en-US" baseline="-25000"/>
              <a:t>1</a:t>
            </a:r>
            <a:r>
              <a:rPr lang="en-US"/>
              <a:t>, …, v</a:t>
            </a:r>
            <a:r>
              <a:rPr lang="en-US" baseline="-25000"/>
              <a:t>l</a:t>
            </a:r>
            <a:r>
              <a:rPr lang="en-US"/>
              <a:t>, s implies that</a:t>
            </a:r>
          </a:p>
          <a:p>
            <a:pPr lvl="1">
              <a:buFont typeface="Wingdings" pitchFamily="2" charset="2"/>
              <a:buNone/>
            </a:pPr>
            <a:r>
              <a:rPr lang="en-US"/>
              <a:t>	d(v) &lt;= d(v</a:t>
            </a:r>
            <a:r>
              <a:rPr lang="en-US" baseline="-25000"/>
              <a:t>0</a:t>
            </a:r>
            <a:r>
              <a:rPr lang="en-US"/>
              <a:t>) + 1 &lt;= d(v</a:t>
            </a:r>
            <a:r>
              <a:rPr lang="en-US" baseline="-25000"/>
              <a:t>1</a:t>
            </a:r>
            <a:r>
              <a:rPr lang="en-US"/>
              <a:t>) + 2 &lt;= …</a:t>
            </a:r>
          </a:p>
          <a:p>
            <a:pPr lvl="1">
              <a:buFont typeface="Wingdings" pitchFamily="2" charset="2"/>
              <a:buNone/>
            </a:pPr>
            <a:r>
              <a:rPr lang="en-US"/>
              <a:t>          &lt;= d(s) + l &lt;= n + n - 1</a:t>
            </a:r>
          </a:p>
        </p:txBody>
      </p:sp>
      <p:sp>
        <p:nvSpPr>
          <p:cNvPr id="4" name="Date Placeholder 3"/>
          <p:cNvSpPr>
            <a:spLocks noGrp="1"/>
          </p:cNvSpPr>
          <p:nvPr>
            <p:ph type="dt" sz="half" idx="10"/>
          </p:nvPr>
        </p:nvSpPr>
        <p:spPr/>
        <p:txBody>
          <a:bodyPr/>
          <a:lstStyle/>
          <a:p>
            <a:pPr>
              <a:defRPr/>
            </a:pPr>
            <a:fld id="{F4760823-8348-4215-85D1-0FB5C94CD57A}"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73</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107">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1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Termination (continued)</a:t>
            </a:r>
          </a:p>
        </p:txBody>
      </p:sp>
      <p:sp>
        <p:nvSpPr>
          <p:cNvPr id="48131" name="Rectangle 3"/>
          <p:cNvSpPr>
            <a:spLocks noGrp="1" noChangeArrowheads="1"/>
          </p:cNvSpPr>
          <p:nvPr>
            <p:ph type="body" idx="1"/>
          </p:nvPr>
        </p:nvSpPr>
        <p:spPr/>
        <p:txBody>
          <a:bodyPr/>
          <a:lstStyle/>
          <a:p>
            <a:r>
              <a:rPr lang="en-US"/>
              <a:t>Lemma 3.8 </a:t>
            </a:r>
            <a:r>
              <a:rPr lang="en-US" i="1"/>
              <a:t>There are at most 2n</a:t>
            </a:r>
            <a:r>
              <a:rPr lang="en-US" i="1" baseline="30000"/>
              <a:t>2</a:t>
            </a:r>
            <a:r>
              <a:rPr lang="en-US" i="1"/>
              <a:t> labeling operations</a:t>
            </a:r>
          </a:p>
          <a:p>
            <a:pPr lvl="1"/>
            <a:r>
              <a:rPr lang="en-US"/>
              <a:t>Only the labels corresponding to V-{s,t} may be relabeled</a:t>
            </a:r>
          </a:p>
          <a:p>
            <a:pPr lvl="1"/>
            <a:r>
              <a:rPr lang="en-US"/>
              <a:t>Each of these n – 2 labels can only increase</a:t>
            </a:r>
          </a:p>
          <a:p>
            <a:pPr lvl="1"/>
            <a:r>
              <a:rPr lang="en-US"/>
              <a:t>At most (2n – 1) (n – 2) relabelings</a:t>
            </a:r>
          </a:p>
        </p:txBody>
      </p:sp>
      <p:sp>
        <p:nvSpPr>
          <p:cNvPr id="4" name="Date Placeholder 3"/>
          <p:cNvSpPr>
            <a:spLocks noGrp="1"/>
          </p:cNvSpPr>
          <p:nvPr>
            <p:ph type="dt" sz="half" idx="10"/>
          </p:nvPr>
        </p:nvSpPr>
        <p:spPr/>
        <p:txBody>
          <a:bodyPr/>
          <a:lstStyle/>
          <a:p>
            <a:pPr>
              <a:defRPr/>
            </a:pPr>
            <a:fld id="{1A651B50-0DC8-4FA9-BCC1-6BF1E0329ACE}"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74</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Termination (continued)</a:t>
            </a:r>
          </a:p>
        </p:txBody>
      </p:sp>
      <p:sp>
        <p:nvSpPr>
          <p:cNvPr id="50179" name="Rectangle 3"/>
          <p:cNvSpPr>
            <a:spLocks noGrp="1" noChangeArrowheads="1"/>
          </p:cNvSpPr>
          <p:nvPr>
            <p:ph type="body" idx="1"/>
          </p:nvPr>
        </p:nvSpPr>
        <p:spPr/>
        <p:txBody>
          <a:bodyPr/>
          <a:lstStyle/>
          <a:p>
            <a:r>
              <a:rPr lang="en-US"/>
              <a:t>Lemma 3.9 </a:t>
            </a:r>
            <a:r>
              <a:rPr lang="en-US" i="1"/>
              <a:t>The number of saturating pushes is at most 2nm</a:t>
            </a:r>
          </a:p>
          <a:p>
            <a:pPr lvl="1"/>
            <a:r>
              <a:rPr lang="en-US"/>
              <a:t>For any pair (v,w) d(w) must increase by 2 between saturating pushes from v to w</a:t>
            </a:r>
          </a:p>
          <a:p>
            <a:pPr lvl="1"/>
            <a:r>
              <a:rPr lang="en-US"/>
              <a:t>Similarly d(v) must increase by 2 between pushes from w to v</a:t>
            </a:r>
          </a:p>
          <a:p>
            <a:pPr lvl="1"/>
            <a:r>
              <a:rPr lang="en-US"/>
              <a:t>d(v) + d(w) &gt;= 1 on the first saturating push</a:t>
            </a:r>
          </a:p>
          <a:p>
            <a:pPr lvl="1"/>
            <a:r>
              <a:rPr lang="en-US"/>
              <a:t>d(v) + d(w) &lt;= 4n - 3 on the last</a:t>
            </a:r>
          </a:p>
          <a:p>
            <a:pPr lvl="1"/>
            <a:r>
              <a:rPr lang="en-US"/>
              <a:t>At most 2n - 1 saturating pushes per edge</a:t>
            </a:r>
          </a:p>
        </p:txBody>
      </p:sp>
      <p:sp>
        <p:nvSpPr>
          <p:cNvPr id="4" name="Date Placeholder 3"/>
          <p:cNvSpPr>
            <a:spLocks noGrp="1"/>
          </p:cNvSpPr>
          <p:nvPr>
            <p:ph type="dt" sz="half" idx="10"/>
          </p:nvPr>
        </p:nvSpPr>
        <p:spPr/>
        <p:txBody>
          <a:bodyPr/>
          <a:lstStyle/>
          <a:p>
            <a:pPr>
              <a:defRPr/>
            </a:pPr>
            <a:fld id="{3A809720-6101-43EF-A9C5-BEEE0F91618A}"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75</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0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1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cs typeface="Times New Roman" pitchFamily="18" charset="0"/>
              </a:rPr>
              <a:t>Termination (continued)</a:t>
            </a:r>
          </a:p>
        </p:txBody>
      </p:sp>
      <p:sp>
        <p:nvSpPr>
          <p:cNvPr id="51203" name="Rectangle 3"/>
          <p:cNvSpPr>
            <a:spLocks noGrp="1" noChangeArrowheads="1"/>
          </p:cNvSpPr>
          <p:nvPr>
            <p:ph type="body" idx="1"/>
          </p:nvPr>
        </p:nvSpPr>
        <p:spPr/>
        <p:txBody>
          <a:bodyPr/>
          <a:lstStyle/>
          <a:p>
            <a:r>
              <a:rPr lang="en-US" sz="2800" dirty="0"/>
              <a:t>Lemma 3.10 </a:t>
            </a:r>
            <a:r>
              <a:rPr lang="en-US" sz="2800" i="1" dirty="0"/>
              <a:t>The number of </a:t>
            </a:r>
            <a:r>
              <a:rPr lang="en-US" sz="2800" i="1" dirty="0" err="1"/>
              <a:t>nonsaturating</a:t>
            </a:r>
            <a:r>
              <a:rPr lang="en-US" sz="2800" i="1" dirty="0"/>
              <a:t> pushes is at most 4n</a:t>
            </a:r>
            <a:r>
              <a:rPr lang="en-US" sz="2800" i="1" baseline="30000" dirty="0"/>
              <a:t>2</a:t>
            </a:r>
            <a:r>
              <a:rPr lang="en-US" sz="2800" i="1" dirty="0"/>
              <a:t>m</a:t>
            </a:r>
          </a:p>
          <a:p>
            <a:pPr lvl="1"/>
            <a:r>
              <a:rPr lang="el-GR" sz="2400" dirty="0">
                <a:cs typeface="Arial" charset="0"/>
              </a:rPr>
              <a:t>Φ</a:t>
            </a:r>
            <a:r>
              <a:rPr lang="en-US" sz="2400" dirty="0">
                <a:cs typeface="Arial" charset="0"/>
              </a:rPr>
              <a:t> = ∑</a:t>
            </a:r>
            <a:r>
              <a:rPr lang="en-US" sz="2400" baseline="-25000" dirty="0">
                <a:cs typeface="Arial" charset="0"/>
              </a:rPr>
              <a:t>v </a:t>
            </a:r>
            <a:r>
              <a:rPr lang="en-US" sz="2400" dirty="0">
                <a:cs typeface="Arial" charset="0"/>
              </a:rPr>
              <a:t>d(v) where v is active</a:t>
            </a:r>
          </a:p>
          <a:p>
            <a:pPr lvl="1"/>
            <a:r>
              <a:rPr lang="en-US" sz="2400" dirty="0">
                <a:cs typeface="Arial" charset="0"/>
              </a:rPr>
              <a:t>Each </a:t>
            </a:r>
            <a:r>
              <a:rPr lang="en-US" sz="2400" dirty="0" err="1">
                <a:cs typeface="Arial" charset="0"/>
              </a:rPr>
              <a:t>nonsaturating</a:t>
            </a:r>
            <a:r>
              <a:rPr lang="en-US" sz="2400" dirty="0">
                <a:cs typeface="Arial" charset="0"/>
              </a:rPr>
              <a:t> push causes </a:t>
            </a:r>
            <a:r>
              <a:rPr lang="el-GR" sz="2400" dirty="0">
                <a:cs typeface="Arial" charset="0"/>
              </a:rPr>
              <a:t>Φ</a:t>
            </a:r>
            <a:r>
              <a:rPr lang="en-US" sz="2400" dirty="0">
                <a:cs typeface="Arial" charset="0"/>
              </a:rPr>
              <a:t> to decrease by at least 1</a:t>
            </a:r>
          </a:p>
          <a:p>
            <a:pPr lvl="1"/>
            <a:r>
              <a:rPr lang="en-US" sz="2400" dirty="0">
                <a:cs typeface="Arial" charset="0"/>
              </a:rPr>
              <a:t>The total increase in </a:t>
            </a:r>
            <a:r>
              <a:rPr lang="el-GR" sz="2400" dirty="0">
                <a:cs typeface="Arial" charset="0"/>
              </a:rPr>
              <a:t>Φ</a:t>
            </a:r>
            <a:r>
              <a:rPr lang="en-US" sz="2400" dirty="0">
                <a:cs typeface="Arial" charset="0"/>
              </a:rPr>
              <a:t> from saturating pushes is </a:t>
            </a:r>
          </a:p>
          <a:p>
            <a:pPr lvl="1">
              <a:buFont typeface="Wingdings" pitchFamily="2" charset="2"/>
              <a:buNone/>
            </a:pPr>
            <a:r>
              <a:rPr lang="en-US" sz="2400" dirty="0">
                <a:cs typeface="Arial" charset="0"/>
              </a:rPr>
              <a:t>	(2n – 1) 2nm</a:t>
            </a:r>
          </a:p>
          <a:p>
            <a:pPr lvl="1"/>
            <a:r>
              <a:rPr lang="en-US" sz="2400" dirty="0">
                <a:cs typeface="Arial" charset="0"/>
              </a:rPr>
              <a:t>The total increase in </a:t>
            </a:r>
            <a:r>
              <a:rPr lang="el-GR" sz="2400" dirty="0">
                <a:cs typeface="Arial" charset="0"/>
              </a:rPr>
              <a:t>Φ</a:t>
            </a:r>
            <a:r>
              <a:rPr lang="en-US" sz="2400" dirty="0">
                <a:cs typeface="Arial" charset="0"/>
              </a:rPr>
              <a:t> from relabeling is </a:t>
            </a:r>
          </a:p>
          <a:p>
            <a:pPr lvl="1">
              <a:buFont typeface="Wingdings" pitchFamily="2" charset="2"/>
              <a:buNone/>
            </a:pPr>
            <a:r>
              <a:rPr lang="en-US" sz="2400" dirty="0">
                <a:cs typeface="Arial" charset="0"/>
              </a:rPr>
              <a:t>	(2n – 1)(n – 2)</a:t>
            </a:r>
          </a:p>
          <a:p>
            <a:pPr lvl="1"/>
            <a:r>
              <a:rPr lang="el-GR" sz="2400" dirty="0">
                <a:cs typeface="Arial" charset="0"/>
              </a:rPr>
              <a:t>Φ</a:t>
            </a:r>
            <a:r>
              <a:rPr lang="en-US" sz="2400" dirty="0">
                <a:cs typeface="Arial" charset="0"/>
              </a:rPr>
              <a:t> is 0 initially and </a:t>
            </a:r>
            <a:r>
              <a:rPr lang="el-GR" sz="2400" dirty="0">
                <a:cs typeface="Arial" charset="0"/>
              </a:rPr>
              <a:t>Φ</a:t>
            </a:r>
            <a:r>
              <a:rPr lang="en-US" sz="2400" dirty="0">
                <a:cs typeface="Arial" charset="0"/>
              </a:rPr>
              <a:t> at termination</a:t>
            </a:r>
            <a:endParaRPr lang="en-US" sz="2400" baseline="30000" dirty="0"/>
          </a:p>
        </p:txBody>
      </p:sp>
      <p:sp>
        <p:nvSpPr>
          <p:cNvPr id="4" name="Date Placeholder 3"/>
          <p:cNvSpPr>
            <a:spLocks noGrp="1"/>
          </p:cNvSpPr>
          <p:nvPr>
            <p:ph type="dt" sz="half" idx="10"/>
          </p:nvPr>
        </p:nvSpPr>
        <p:spPr/>
        <p:txBody>
          <a:bodyPr/>
          <a:lstStyle/>
          <a:p>
            <a:pPr>
              <a:defRPr/>
            </a:pPr>
            <a:fld id="{79C15522-9256-4C39-9DC8-CAF60D1048CB}"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76</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0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0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0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0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algn="ctr"/>
            <a:r>
              <a:rPr lang="en-US" dirty="0">
                <a:solidFill>
                  <a:schemeClr val="accent1">
                    <a:lumMod val="75000"/>
                  </a:schemeClr>
                </a:solidFill>
                <a:latin typeface="Algerian" pitchFamily="82" charset="0"/>
              </a:rPr>
              <a:t>Termination</a:t>
            </a:r>
          </a:p>
        </p:txBody>
      </p:sp>
      <p:sp>
        <p:nvSpPr>
          <p:cNvPr id="53251" name="Rectangle 3"/>
          <p:cNvSpPr>
            <a:spLocks noGrp="1" noChangeArrowheads="1"/>
          </p:cNvSpPr>
          <p:nvPr>
            <p:ph type="body" idx="1"/>
          </p:nvPr>
        </p:nvSpPr>
        <p:spPr/>
        <p:txBody>
          <a:bodyPr/>
          <a:lstStyle/>
          <a:p>
            <a:r>
              <a:rPr lang="en-US"/>
              <a:t>Theorem 3.11 </a:t>
            </a:r>
            <a:r>
              <a:rPr lang="en-US" i="1"/>
              <a:t>The algorithm terminates in O(n</a:t>
            </a:r>
            <a:r>
              <a:rPr lang="en-US" i="1" baseline="30000"/>
              <a:t>2</a:t>
            </a:r>
            <a:r>
              <a:rPr lang="en-US" i="1"/>
              <a:t>m)</a:t>
            </a:r>
          </a:p>
          <a:p>
            <a:pPr>
              <a:buFont typeface="Wingdings" pitchFamily="2" charset="2"/>
              <a:buNone/>
            </a:pPr>
            <a:r>
              <a:rPr lang="en-US" i="1"/>
              <a:t>	</a:t>
            </a:r>
            <a:r>
              <a:rPr lang="en-US"/>
              <a:t>Total time = </a:t>
            </a:r>
          </a:p>
          <a:p>
            <a:pPr>
              <a:buFont typeface="Wingdings" pitchFamily="2" charset="2"/>
              <a:buNone/>
            </a:pPr>
            <a:r>
              <a:rPr lang="en-US"/>
              <a:t>		# nonsaturating pushes </a:t>
            </a:r>
          </a:p>
          <a:p>
            <a:pPr>
              <a:buFont typeface="Wingdings" pitchFamily="2" charset="2"/>
              <a:buNone/>
            </a:pPr>
            <a:r>
              <a:rPr lang="en-US"/>
              <a:t>		+ #saturating pushes</a:t>
            </a:r>
          </a:p>
          <a:p>
            <a:pPr>
              <a:buFont typeface="Wingdings" pitchFamily="2" charset="2"/>
              <a:buNone/>
            </a:pPr>
            <a:r>
              <a:rPr lang="en-US"/>
              <a:t>		+ #relabeling operations</a:t>
            </a:r>
            <a:endParaRPr lang="en-US" i="1"/>
          </a:p>
          <a:p>
            <a:pPr>
              <a:buFont typeface="Wingdings" pitchFamily="2" charset="2"/>
              <a:buNone/>
            </a:pPr>
            <a:r>
              <a:rPr lang="en-US" sz="3600"/>
              <a:t>	</a:t>
            </a:r>
            <a:r>
              <a:rPr lang="en-US"/>
              <a:t>4n</a:t>
            </a:r>
            <a:r>
              <a:rPr lang="en-US" baseline="30000"/>
              <a:t>2</a:t>
            </a:r>
            <a:r>
              <a:rPr lang="en-US"/>
              <a:t>m + 2nm + 2n</a:t>
            </a:r>
            <a:r>
              <a:rPr lang="en-US" baseline="30000"/>
              <a:t>2 =</a:t>
            </a:r>
            <a:r>
              <a:rPr lang="en-US" i="1"/>
              <a:t> </a:t>
            </a:r>
            <a:r>
              <a:rPr lang="en-US"/>
              <a:t>O(n</a:t>
            </a:r>
            <a:r>
              <a:rPr lang="en-US" baseline="30000"/>
              <a:t>2</a:t>
            </a:r>
            <a:r>
              <a:rPr lang="en-US"/>
              <a:t>m)</a:t>
            </a:r>
          </a:p>
        </p:txBody>
      </p:sp>
      <p:sp>
        <p:nvSpPr>
          <p:cNvPr id="4" name="Date Placeholder 3"/>
          <p:cNvSpPr>
            <a:spLocks noGrp="1"/>
          </p:cNvSpPr>
          <p:nvPr>
            <p:ph type="dt" sz="half" idx="10"/>
          </p:nvPr>
        </p:nvSpPr>
        <p:spPr/>
        <p:txBody>
          <a:bodyPr/>
          <a:lstStyle/>
          <a:p>
            <a:pPr>
              <a:defRPr/>
            </a:pPr>
            <a:fld id="{9421203C-B434-40AA-A1DD-E6079D81A308}" type="datetime3">
              <a:rPr lang="en-US" smtClean="0"/>
              <a:t>2 October 2012</a:t>
            </a:fld>
            <a:endParaRPr lang="en-US"/>
          </a:p>
        </p:txBody>
      </p:sp>
      <p:sp>
        <p:nvSpPr>
          <p:cNvPr id="5" name="Slide Number Placeholder 4"/>
          <p:cNvSpPr>
            <a:spLocks noGrp="1"/>
          </p:cNvSpPr>
          <p:nvPr>
            <p:ph type="sldNum" sz="quarter" idx="12"/>
          </p:nvPr>
        </p:nvSpPr>
        <p:spPr/>
        <p:txBody>
          <a:bodyPr/>
          <a:lstStyle/>
          <a:p>
            <a:pPr>
              <a:defRPr/>
            </a:pPr>
            <a:fld id="{B55AFB5D-0062-414A-A2B8-5F6EDBCE5A4E}" type="slidenum">
              <a:rPr lang="en-US" smtClean="0"/>
              <a:pPr>
                <a:defRPr/>
              </a:pPr>
              <a:t>77</a:t>
            </a:fld>
            <a:endParaRPr lang="en-US"/>
          </a:p>
        </p:txBody>
      </p:sp>
      <p:sp>
        <p:nvSpPr>
          <p:cNvPr id="6" name="Footer Placeholder 5"/>
          <p:cNvSpPr>
            <a:spLocks noGrp="1"/>
          </p:cNvSpPr>
          <p:nvPr>
            <p:ph type="ftr" sz="quarter" idx="11"/>
          </p:nvPr>
        </p:nvSpPr>
        <p:spPr/>
        <p:txBody>
          <a:bodyPr/>
          <a:lstStyle/>
          <a:p>
            <a:pPr>
              <a:defRPr/>
            </a:pPr>
            <a:r>
              <a:rPr lang="en-US" smtClean="0"/>
              <a:t>ALGORITHMS AND COMPLEXITY</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E83F47BA-155A-4452-9A94-B5BA80843B2C}"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8</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dirty="0">
                <a:latin typeface="Times New Roman" pitchFamily="18" charset="0"/>
                <a:cs typeface="Times New Roman" pitchFamily="18" charset="0"/>
              </a:rPr>
              <a:t>What is a Flow in a Network?</a:t>
            </a:r>
          </a:p>
        </p:txBody>
      </p:sp>
      <p:sp>
        <p:nvSpPr>
          <p:cNvPr id="9" name="Rectangle 3"/>
          <p:cNvSpPr txBox="1">
            <a:spLocks noChangeArrowheads="1"/>
          </p:cNvSpPr>
          <p:nvPr/>
        </p:nvSpPr>
        <p:spPr bwMode="auto">
          <a:xfrm>
            <a:off x="685800" y="1981200"/>
            <a:ext cx="7772400" cy="846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81000" marR="0" lvl="0" indent="-38100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For each edge (u,v), the </a:t>
            </a:r>
            <a:r>
              <a:rPr kumimoji="0" lang="en-US" sz="2600" b="0" i="0" u="none" strike="noStrike" kern="1200" cap="none" spc="0" normalizeH="0" baseline="0" noProof="0" dirty="0" smtClean="0">
                <a:ln>
                  <a:noFill/>
                </a:ln>
                <a:solidFill>
                  <a:srgbClr val="CC0000"/>
                </a:solidFill>
                <a:effectLst/>
                <a:uLnTx/>
                <a:uFillTx/>
                <a:latin typeface="Times New Roman" pitchFamily="18" charset="0"/>
                <a:cs typeface="Times New Roman" pitchFamily="18" charset="0"/>
              </a:rPr>
              <a:t>flow</a:t>
            </a:r>
            <a:r>
              <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 f(u,v) is a real-valued function that must satisfy 3 conditions:</a:t>
            </a: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Comic Sans MS" pitchFamily="66" charset="0"/>
            </a:endParaRPr>
          </a:p>
          <a:p>
            <a:pPr marL="381000" marR="0" lvl="0" indent="-38100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Comic Sans MS" pitchFamily="66" charset="0"/>
            </a:endParaRPr>
          </a:p>
          <a:p>
            <a:pPr marL="381000" marR="0" lvl="0" indent="-38100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sym typeface="Comic Sans MS" pitchFamily="66" charset="0"/>
            </a:endParaRPr>
          </a:p>
          <a:p>
            <a:pPr marL="381000" marR="0" lvl="0" indent="-38100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endParaRPr kumimoji="0" lang="en-US" sz="2600" b="0" i="0" u="none" strike="noStrike" kern="1200" cap="none" spc="0" normalizeH="0" baseline="0" noProof="0" dirty="0">
              <a:ln>
                <a:noFill/>
              </a:ln>
              <a:solidFill>
                <a:schemeClr val="tx1"/>
              </a:solidFill>
              <a:effectLst/>
              <a:uLnTx/>
              <a:uFillTx/>
              <a:latin typeface="Times New Roman" pitchFamily="18" charset="0"/>
              <a:cs typeface="Times New Roman" pitchFamily="18" charset="0"/>
              <a:sym typeface="Comic Sans MS" pitchFamily="66" charset="0"/>
            </a:endParaRPr>
          </a:p>
        </p:txBody>
      </p:sp>
      <p:sp>
        <p:nvSpPr>
          <p:cNvPr id="10" name="Rectangle 4"/>
          <p:cNvSpPr>
            <a:spLocks noChangeArrowheads="1"/>
          </p:cNvSpPr>
          <p:nvPr/>
        </p:nvSpPr>
        <p:spPr bwMode="auto">
          <a:xfrm>
            <a:off x="615950" y="5059363"/>
            <a:ext cx="6356740" cy="1138773"/>
          </a:xfrm>
          <a:prstGeom prst="rect">
            <a:avLst/>
          </a:prstGeom>
          <a:noFill/>
          <a:ln w="9525">
            <a:noFill/>
            <a:miter lim="800000"/>
            <a:headEnd/>
            <a:tailEnd/>
          </a:ln>
          <a:effectLst/>
        </p:spPr>
        <p:txBody>
          <a:bodyPr wrap="none">
            <a:spAutoFit/>
          </a:bodyPr>
          <a:lstStyle/>
          <a:p>
            <a:pPr>
              <a:spcBef>
                <a:spcPct val="20000"/>
              </a:spcBef>
              <a:buClr>
                <a:srgbClr val="CCFF33"/>
              </a:buClr>
              <a:buSzPct val="70000"/>
              <a:buFont typeface="Wingdings" pitchFamily="2" charset="2"/>
              <a:buChar char="n"/>
            </a:pPr>
            <a:r>
              <a:rPr lang="en-US" sz="2000" b="0">
                <a:latin typeface="Times New Roman" pitchFamily="18" charset="0"/>
                <a:cs typeface="Times New Roman" pitchFamily="18" charset="0"/>
                <a:sym typeface="Comic Sans MS" pitchFamily="66" charset="0"/>
              </a:rPr>
              <a:t>   Notes:</a:t>
            </a:r>
          </a:p>
          <a:p>
            <a:pPr lvl="1">
              <a:spcBef>
                <a:spcPct val="20000"/>
              </a:spcBef>
              <a:buClr>
                <a:srgbClr val="CCFF33"/>
              </a:buClr>
              <a:buSzPct val="70000"/>
              <a:buFont typeface="Wingdings" pitchFamily="2" charset="2"/>
              <a:buChar char="n"/>
            </a:pPr>
            <a:r>
              <a:rPr lang="en-US" sz="2000" b="0">
                <a:latin typeface="Times New Roman" pitchFamily="18" charset="0"/>
                <a:cs typeface="Times New Roman" pitchFamily="18" charset="0"/>
                <a:sym typeface="Comic Sans MS" pitchFamily="66" charset="0"/>
              </a:rPr>
              <a:t> The skew symmetry condition implies that f(u,u)=0.</a:t>
            </a:r>
          </a:p>
          <a:p>
            <a:pPr lvl="1">
              <a:spcBef>
                <a:spcPct val="20000"/>
              </a:spcBef>
              <a:buClr>
                <a:srgbClr val="CCFF33"/>
              </a:buClr>
              <a:buSzPct val="70000"/>
              <a:buFont typeface="Wingdings" pitchFamily="2" charset="2"/>
              <a:buChar char="n"/>
            </a:pPr>
            <a:r>
              <a:rPr lang="en-US" sz="2000" b="0">
                <a:latin typeface="Times New Roman" pitchFamily="18" charset="0"/>
                <a:cs typeface="Times New Roman" pitchFamily="18" charset="0"/>
                <a:sym typeface="Comic Sans MS" pitchFamily="66" charset="0"/>
              </a:rPr>
              <a:t> We show only the </a:t>
            </a:r>
            <a:r>
              <a:rPr lang="en-US" sz="2000" b="0" i="1">
                <a:solidFill>
                  <a:srgbClr val="CC0000"/>
                </a:solidFill>
                <a:latin typeface="Times New Roman" pitchFamily="18" charset="0"/>
                <a:cs typeface="Times New Roman" pitchFamily="18" charset="0"/>
                <a:sym typeface="Comic Sans MS" pitchFamily="66" charset="0"/>
              </a:rPr>
              <a:t>positive</a:t>
            </a:r>
            <a:r>
              <a:rPr lang="en-US" sz="2000" b="0">
                <a:latin typeface="Times New Roman" pitchFamily="18" charset="0"/>
                <a:cs typeface="Times New Roman" pitchFamily="18" charset="0"/>
                <a:sym typeface="Comic Sans MS" pitchFamily="66" charset="0"/>
              </a:rPr>
              <a:t> flows in the flow network.</a:t>
            </a:r>
          </a:p>
        </p:txBody>
      </p:sp>
      <p:graphicFrame>
        <p:nvGraphicFramePr>
          <p:cNvPr id="11" name="Object 5"/>
          <p:cNvGraphicFramePr>
            <a:graphicFrameLocks noChangeAspect="1"/>
          </p:cNvGraphicFramePr>
          <p:nvPr/>
        </p:nvGraphicFramePr>
        <p:xfrm>
          <a:off x="1181100" y="2957513"/>
          <a:ext cx="5287963" cy="371475"/>
        </p:xfrm>
        <a:graphic>
          <a:graphicData uri="http://schemas.openxmlformats.org/presentationml/2006/ole">
            <p:oleObj spid="_x0000_s2050" name="Equation" r:id="rId3" imgW="3251160" imgH="228600" progId="">
              <p:embed/>
            </p:oleObj>
          </a:graphicData>
        </a:graphic>
      </p:graphicFrame>
      <p:graphicFrame>
        <p:nvGraphicFramePr>
          <p:cNvPr id="12" name="Object 6"/>
          <p:cNvGraphicFramePr>
            <a:graphicFrameLocks noChangeAspect="1"/>
          </p:cNvGraphicFramePr>
          <p:nvPr/>
        </p:nvGraphicFramePr>
        <p:xfrm>
          <a:off x="1181100" y="3529013"/>
          <a:ext cx="5392738" cy="371475"/>
        </p:xfrm>
        <a:graphic>
          <a:graphicData uri="http://schemas.openxmlformats.org/presentationml/2006/ole">
            <p:oleObj spid="_x0000_s2051" name="Equation" r:id="rId4" imgW="3314520" imgH="228600" progId="">
              <p:embed/>
            </p:oleObj>
          </a:graphicData>
        </a:graphic>
      </p:graphicFrame>
      <p:graphicFrame>
        <p:nvGraphicFramePr>
          <p:cNvPr id="13" name="Object 7"/>
          <p:cNvGraphicFramePr>
            <a:graphicFrameLocks noChangeAspect="1"/>
          </p:cNvGraphicFramePr>
          <p:nvPr/>
        </p:nvGraphicFramePr>
        <p:xfrm>
          <a:off x="1181100" y="4225925"/>
          <a:ext cx="5611813" cy="557213"/>
        </p:xfrm>
        <a:graphic>
          <a:graphicData uri="http://schemas.openxmlformats.org/presentationml/2006/ole">
            <p:oleObj spid="_x0000_s2052" name="Equation" r:id="rId5" imgW="3454200" imgH="342720" progId="">
              <p:embed/>
            </p:oleObj>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P spid="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Date Placeholder 5"/>
          <p:cNvSpPr>
            <a:spLocks noGrp="1"/>
          </p:cNvSpPr>
          <p:nvPr>
            <p:ph type="dt" sz="quarter" idx="10"/>
          </p:nvPr>
        </p:nvSpPr>
        <p:spPr bwMode="auto">
          <a:noFill/>
          <a:ln>
            <a:miter lim="800000"/>
            <a:headEnd/>
            <a:tailEnd/>
          </a:ln>
        </p:spPr>
        <p:txBody>
          <a:bodyPr vert="horz" wrap="square" lIns="91440" tIns="45720" rIns="91440" bIns="45720" numCol="1" compatLnSpc="1">
            <a:prstTxWarp prst="textNoShape">
              <a:avLst/>
            </a:prstTxWarp>
          </a:bodyPr>
          <a:lstStyle/>
          <a:p>
            <a:fld id="{CC31594C-B4BC-46DC-AAFD-D4FA54B6F88D}" type="datetime3">
              <a:rPr lang="en-US" smtClean="0"/>
              <a:t>2 October 2012</a:t>
            </a:fld>
            <a:endParaRPr lang="en-US"/>
          </a:p>
        </p:txBody>
      </p:sp>
      <p:sp>
        <p:nvSpPr>
          <p:cNvPr id="9220" name="Footer Placeholder 7"/>
          <p:cNvSpPr>
            <a:spLocks noGrp="1"/>
          </p:cNvSpPr>
          <p:nvPr>
            <p:ph type="ftr" sz="quarter" idx="11"/>
          </p:nvPr>
        </p:nvSpPr>
        <p:spPr bwMode="auto">
          <a:noFill/>
          <a:ln>
            <a:miter lim="800000"/>
            <a:headEnd/>
            <a:tailEnd/>
          </a:ln>
        </p:spPr>
        <p:txBody>
          <a:bodyPr vert="horz" wrap="square" lIns="91440" tIns="45720" rIns="91440" bIns="45720" numCol="1" compatLnSpc="1">
            <a:prstTxWarp prst="textNoShape">
              <a:avLst/>
            </a:prstTxWarp>
          </a:bodyPr>
          <a:lstStyle/>
          <a:p>
            <a:r>
              <a:rPr lang="en-US" smtClean="0"/>
              <a:t>ALGORITHMS AND COMPLEXITY</a:t>
            </a:r>
            <a:endParaRPr lang="en-US"/>
          </a:p>
        </p:txBody>
      </p:sp>
      <p:sp>
        <p:nvSpPr>
          <p:cNvPr id="7" name="Slide Number Placeholder 6"/>
          <p:cNvSpPr>
            <a:spLocks noGrp="1"/>
          </p:cNvSpPr>
          <p:nvPr>
            <p:ph type="sldNum" sz="quarter" idx="12"/>
          </p:nvPr>
        </p:nvSpPr>
        <p:spPr/>
        <p:txBody>
          <a:bodyPr/>
          <a:lstStyle/>
          <a:p>
            <a:pPr>
              <a:defRPr/>
            </a:pPr>
            <a:fld id="{8F626CE9-1DB2-43E9-884D-68DAA7FDBE47}" type="slidenum">
              <a:rPr lang="en-US"/>
              <a:pPr>
                <a:defRPr/>
              </a:pPr>
              <a:t>9</a:t>
            </a:fld>
            <a:endParaRPr lang="en-US"/>
          </a:p>
        </p:txBody>
      </p:sp>
      <p:sp>
        <p:nvSpPr>
          <p:cNvPr id="1026"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28"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8" name="Rectangle 2"/>
          <p:cNvSpPr>
            <a:spLocks noGrp="1" noChangeArrowheads="1"/>
          </p:cNvSpPr>
          <p:nvPr>
            <p:ph type="title"/>
          </p:nvPr>
        </p:nvSpPr>
        <p:spPr>
          <a:xfrm>
            <a:off x="457200" y="274638"/>
            <a:ext cx="8229600" cy="1143000"/>
          </a:xfrm>
        </p:spPr>
        <p:txBody>
          <a:bodyPr/>
          <a:lstStyle/>
          <a:p>
            <a:r>
              <a:rPr lang="en-US"/>
              <a:t>Example of a Flow:</a:t>
            </a:r>
          </a:p>
        </p:txBody>
      </p:sp>
      <p:sp>
        <p:nvSpPr>
          <p:cNvPr id="9" name="Rectangle 3"/>
          <p:cNvSpPr txBox="1">
            <a:spLocks noChangeArrowheads="1"/>
          </p:cNvSpPr>
          <p:nvPr/>
        </p:nvSpPr>
        <p:spPr bwMode="auto">
          <a:xfrm>
            <a:off x="685800" y="4073525"/>
            <a:ext cx="7772400" cy="2209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2</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1</a:t>
            </a:r>
            <a:r>
              <a:rPr kumimoji="0" lang="en-US" sz="2600" b="0" i="0" u="none" strike="noStrike" kern="1200" cap="none" spc="0" normalizeH="0" baseline="0" noProof="0" smtClean="0">
                <a:ln>
                  <a:noFill/>
                </a:ln>
                <a:solidFill>
                  <a:schemeClr val="tx1"/>
                </a:solidFill>
                <a:effectLst/>
                <a:uLnTx/>
                <a:uFillTx/>
                <a:latin typeface="+mn-lt"/>
                <a:ea typeface="+mn-ea"/>
                <a:cs typeface="+mn-cs"/>
              </a:rPr>
              <a:t>) = 1, c(v</a:t>
            </a:r>
            <a:r>
              <a:rPr kumimoji="0" lang="en-US" sz="2600" b="0" i="0" u="none" strike="noStrike" kern="1200" cap="none" spc="0" normalizeH="0" baseline="-25000" noProof="0" smtClean="0">
                <a:ln>
                  <a:noFill/>
                </a:ln>
                <a:solidFill>
                  <a:schemeClr val="tx1"/>
                </a:solidFill>
                <a:effectLst/>
                <a:uLnTx/>
                <a:uFillTx/>
                <a:latin typeface="+mn-lt"/>
                <a:ea typeface="+mn-ea"/>
                <a:cs typeface="+mn-cs"/>
              </a:rPr>
              <a:t>2</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1</a:t>
            </a:r>
            <a:r>
              <a:rPr kumimoji="0" lang="en-US" sz="2600" b="0" i="0" u="none" strike="noStrike" kern="1200" cap="none" spc="0" normalizeH="0" baseline="0" noProof="0" smtClean="0">
                <a:ln>
                  <a:noFill/>
                </a:ln>
                <a:solidFill>
                  <a:schemeClr val="tx1"/>
                </a:solidFill>
                <a:effectLst/>
                <a:uLnTx/>
                <a:uFillTx/>
                <a:latin typeface="+mn-lt"/>
                <a:ea typeface="+mn-ea"/>
                <a:cs typeface="+mn-cs"/>
              </a:rPr>
              <a:t>) = 4.</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1</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2</a:t>
            </a:r>
            <a:r>
              <a:rPr kumimoji="0" lang="en-US" sz="2600" b="0" i="0" u="none" strike="noStrike" kern="1200" cap="none" spc="0" normalizeH="0" baseline="0" noProof="0" smtClean="0">
                <a:ln>
                  <a:noFill/>
                </a:ln>
                <a:solidFill>
                  <a:schemeClr val="tx1"/>
                </a:solidFill>
                <a:effectLst/>
                <a:uLnTx/>
                <a:uFillTx/>
                <a:latin typeface="+mn-lt"/>
                <a:ea typeface="+mn-ea"/>
                <a:cs typeface="+mn-cs"/>
              </a:rPr>
              <a:t>) = -1, c(v</a:t>
            </a:r>
            <a:r>
              <a:rPr kumimoji="0" lang="en-US" sz="2600" b="0" i="0" u="none" strike="noStrike" kern="1200" cap="none" spc="0" normalizeH="0" baseline="-25000" noProof="0" smtClean="0">
                <a:ln>
                  <a:noFill/>
                </a:ln>
                <a:solidFill>
                  <a:schemeClr val="tx1"/>
                </a:solidFill>
                <a:effectLst/>
                <a:uLnTx/>
                <a:uFillTx/>
                <a:latin typeface="+mn-lt"/>
                <a:ea typeface="+mn-ea"/>
                <a:cs typeface="+mn-cs"/>
              </a:rPr>
              <a:t>1</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2</a:t>
            </a:r>
            <a:r>
              <a:rPr kumimoji="0" lang="en-US" sz="2600" b="0" i="0" u="none" strike="noStrike" kern="1200" cap="none" spc="0" normalizeH="0" baseline="0" noProof="0" smtClean="0">
                <a:ln>
                  <a:noFill/>
                </a:ln>
                <a:solidFill>
                  <a:schemeClr val="tx1"/>
                </a:solidFill>
                <a:effectLst/>
                <a:uLnTx/>
                <a:uFillTx/>
                <a:latin typeface="+mn-lt"/>
                <a:ea typeface="+mn-ea"/>
                <a:cs typeface="+mn-cs"/>
              </a:rPr>
              <a:t>) = 10.</a:t>
            </a:r>
          </a:p>
          <a:p>
            <a:pPr marL="273050" marR="0" lvl="0" indent="-273050" algn="l" defTabSz="914400" rtl="0" eaLnBrk="1" fontAlgn="base" latinLnBrk="0" hangingPunct="1">
              <a:lnSpc>
                <a:spcPct val="100000"/>
              </a:lnSpc>
              <a:spcBef>
                <a:spcPts val="575"/>
              </a:spcBef>
              <a:spcAft>
                <a:spcPct val="0"/>
              </a:spcAft>
              <a:buClr>
                <a:schemeClr val="accent1"/>
              </a:buClr>
              <a:buSzPct val="85000"/>
              <a:buFont typeface="Wingdings 2" pitchFamily="18" charset="2"/>
              <a:buChar char=""/>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3</a:t>
            </a:r>
            <a:r>
              <a:rPr kumimoji="0" lang="en-US" sz="2600" b="0" i="0" u="none" strike="noStrike" kern="1200" cap="none" spc="0" normalizeH="0" baseline="0" noProof="0" smtClean="0">
                <a:ln>
                  <a:noFill/>
                </a:ln>
                <a:solidFill>
                  <a:schemeClr val="tx1"/>
                </a:solidFill>
                <a:effectLst/>
                <a:uLnTx/>
                <a:uFillTx/>
                <a:latin typeface="+mn-lt"/>
                <a:ea typeface="+mn-ea"/>
                <a:cs typeface="+mn-cs"/>
              </a:rPr>
              <a:t>, s) + 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3</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1</a:t>
            </a:r>
            <a:r>
              <a:rPr kumimoji="0" lang="en-US" sz="2600" b="0" i="0" u="none" strike="noStrike" kern="1200" cap="none" spc="0" normalizeH="0" baseline="0" noProof="0" smtClean="0">
                <a:ln>
                  <a:noFill/>
                </a:ln>
                <a:solidFill>
                  <a:schemeClr val="tx1"/>
                </a:solidFill>
                <a:effectLst/>
                <a:uLnTx/>
                <a:uFillTx/>
                <a:latin typeface="+mn-lt"/>
                <a:ea typeface="+mn-ea"/>
                <a:cs typeface="+mn-cs"/>
              </a:rPr>
              <a:t>) + 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3</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2</a:t>
            </a:r>
            <a:r>
              <a:rPr kumimoji="0" lang="en-US" sz="2600" b="0" i="0" u="none" strike="noStrike" kern="1200" cap="none" spc="0" normalizeH="0" baseline="0" noProof="0" smtClean="0">
                <a:ln>
                  <a:noFill/>
                </a:ln>
                <a:solidFill>
                  <a:schemeClr val="tx1"/>
                </a:solidFill>
                <a:effectLst/>
                <a:uLnTx/>
                <a:uFillTx/>
                <a:latin typeface="+mn-lt"/>
                <a:ea typeface="+mn-ea"/>
                <a:cs typeface="+mn-cs"/>
              </a:rPr>
              <a:t>) + 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3</a:t>
            </a:r>
            <a:r>
              <a:rPr kumimoji="0" lang="en-US" sz="2600" b="0" i="0" u="none" strike="noStrike" kern="1200" cap="none" spc="0" normalizeH="0" baseline="0" noProof="0" smtClean="0">
                <a:ln>
                  <a:noFill/>
                </a:ln>
                <a:solidFill>
                  <a:schemeClr val="tx1"/>
                </a:solidFill>
                <a:effectLst/>
                <a:uLnTx/>
                <a:uFillTx/>
                <a:latin typeface="+mn-lt"/>
                <a:ea typeface="+mn-ea"/>
                <a:cs typeface="+mn-cs"/>
              </a:rPr>
              <a:t>, v</a:t>
            </a:r>
            <a:r>
              <a:rPr kumimoji="0" lang="en-US" sz="2600" b="0" i="0" u="none" strike="noStrike" kern="1200" cap="none" spc="0" normalizeH="0" baseline="-25000" noProof="0" smtClean="0">
                <a:ln>
                  <a:noFill/>
                </a:ln>
                <a:solidFill>
                  <a:schemeClr val="tx1"/>
                </a:solidFill>
                <a:effectLst/>
                <a:uLnTx/>
                <a:uFillTx/>
                <a:latin typeface="+mn-lt"/>
                <a:ea typeface="+mn-ea"/>
                <a:cs typeface="+mn-cs"/>
              </a:rPr>
              <a:t>4</a:t>
            </a:r>
            <a:r>
              <a:rPr kumimoji="0" lang="en-US" sz="2600" b="0" i="0" u="none" strike="noStrike" kern="1200" cap="none" spc="0" normalizeH="0" baseline="0" noProof="0" smtClean="0">
                <a:ln>
                  <a:noFill/>
                </a:ln>
                <a:solidFill>
                  <a:schemeClr val="tx1"/>
                </a:solidFill>
                <a:effectLst/>
                <a:uLnTx/>
                <a:uFillTx/>
                <a:latin typeface="+mn-lt"/>
                <a:ea typeface="+mn-ea"/>
                <a:cs typeface="+mn-cs"/>
              </a:rPr>
              <a:t>) + f(v</a:t>
            </a:r>
            <a:r>
              <a:rPr kumimoji="0" lang="en-US" sz="2600" b="0" i="0" u="none" strike="noStrike" kern="1200" cap="none" spc="0" normalizeH="0" baseline="-25000" noProof="0" smtClean="0">
                <a:ln>
                  <a:noFill/>
                </a:ln>
                <a:solidFill>
                  <a:schemeClr val="tx1"/>
                </a:solidFill>
                <a:effectLst/>
                <a:uLnTx/>
                <a:uFillTx/>
                <a:latin typeface="+mn-lt"/>
                <a:ea typeface="+mn-ea"/>
                <a:cs typeface="+mn-cs"/>
              </a:rPr>
              <a:t>3</a:t>
            </a:r>
            <a:r>
              <a:rPr kumimoji="0" lang="en-US" sz="2600" b="0" i="0" u="none" strike="noStrike" kern="1200" cap="none" spc="0" normalizeH="0" baseline="0" noProof="0" smtClean="0">
                <a:ln>
                  <a:noFill/>
                </a:ln>
                <a:solidFill>
                  <a:schemeClr val="tx1"/>
                </a:solidFill>
                <a:effectLst/>
                <a:uLnTx/>
                <a:uFillTx/>
                <a:latin typeface="+mn-lt"/>
                <a:ea typeface="+mn-ea"/>
                <a:cs typeface="+mn-cs"/>
              </a:rPr>
              <a:t>, t) =</a:t>
            </a:r>
          </a:p>
          <a:p>
            <a:pPr marL="273050" marR="0" lvl="0" indent="-273050" algn="l" defTabSz="914400" rtl="0" eaLnBrk="1" fontAlgn="base" latinLnBrk="0" hangingPunct="1">
              <a:lnSpc>
                <a:spcPct val="100000"/>
              </a:lnSpc>
              <a:spcBef>
                <a:spcPts val="575"/>
              </a:spcBef>
              <a:spcAft>
                <a:spcPct val="0"/>
              </a:spcAft>
              <a:buClr>
                <a:schemeClr val="accent1"/>
              </a:buClr>
              <a:buSzPct val="85000"/>
              <a:buFontTx/>
              <a:buNone/>
              <a:tabLst/>
              <a:defRPr/>
            </a:pPr>
            <a:r>
              <a:rPr kumimoji="0" lang="en-US" sz="2600" b="0" i="0" u="none" strike="noStrike" kern="1200" cap="none" spc="0" normalizeH="0" baseline="0" noProof="0" smtClean="0">
                <a:ln>
                  <a:noFill/>
                </a:ln>
                <a:solidFill>
                  <a:schemeClr val="tx1"/>
                </a:solidFill>
                <a:effectLst/>
                <a:uLnTx/>
                <a:uFillTx/>
                <a:latin typeface="+mn-lt"/>
                <a:ea typeface="+mn-ea"/>
                <a:cs typeface="+mn-cs"/>
              </a:rPr>
              <a:t>         0    +    (-12)   +       4   +      (-7)    +    15     =  0</a:t>
            </a:r>
            <a:endParaRPr kumimoji="0" lang="en-US" sz="2600" b="0" i="0" u="none" strike="noStrike" kern="1200" cap="none" spc="0" normalizeH="0" baseline="0" noProof="0">
              <a:ln>
                <a:noFill/>
              </a:ln>
              <a:solidFill>
                <a:schemeClr val="tx1"/>
              </a:solidFill>
              <a:effectLst/>
              <a:uLnTx/>
              <a:uFillTx/>
              <a:latin typeface="+mn-lt"/>
              <a:ea typeface="+mn-ea"/>
              <a:cs typeface="+mn-cs"/>
            </a:endParaRPr>
          </a:p>
        </p:txBody>
      </p:sp>
      <p:graphicFrame>
        <p:nvGraphicFramePr>
          <p:cNvPr id="10" name="Object 4"/>
          <p:cNvGraphicFramePr>
            <a:graphicFrameLocks noChangeAspect="1"/>
          </p:cNvGraphicFramePr>
          <p:nvPr/>
        </p:nvGraphicFramePr>
        <p:xfrm>
          <a:off x="1017588" y="1630363"/>
          <a:ext cx="4733925" cy="2325687"/>
        </p:xfrm>
        <a:graphic>
          <a:graphicData uri="http://schemas.openxmlformats.org/presentationml/2006/ole">
            <p:oleObj spid="_x0000_s3074" name="Picture Publisher Image" r:id="rId3" imgW="3781440" imgH="1857240" progId="">
              <p:embed/>
            </p:oleObj>
          </a:graphicData>
        </a:graphic>
      </p:graphicFrame>
      <p:grpSp>
        <p:nvGrpSpPr>
          <p:cNvPr id="11" name="Group 5"/>
          <p:cNvGrpSpPr>
            <a:grpSpLocks/>
          </p:cNvGrpSpPr>
          <p:nvPr/>
        </p:nvGrpSpPr>
        <p:grpSpPr bwMode="auto">
          <a:xfrm>
            <a:off x="4759325" y="1273175"/>
            <a:ext cx="2033588" cy="852488"/>
            <a:chOff x="2998" y="927"/>
            <a:chExt cx="1281" cy="537"/>
          </a:xfrm>
        </p:grpSpPr>
        <p:sp>
          <p:nvSpPr>
            <p:cNvPr id="12" name="Text Box 6"/>
            <p:cNvSpPr txBox="1">
              <a:spLocks noChangeArrowheads="1"/>
            </p:cNvSpPr>
            <p:nvPr/>
          </p:nvSpPr>
          <p:spPr bwMode="auto">
            <a:xfrm>
              <a:off x="3774" y="1045"/>
              <a:ext cx="505"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flow</a:t>
              </a:r>
            </a:p>
          </p:txBody>
        </p:sp>
        <p:sp>
          <p:nvSpPr>
            <p:cNvPr id="13" name="Freeform 7"/>
            <p:cNvSpPr>
              <a:spLocks/>
            </p:cNvSpPr>
            <p:nvPr/>
          </p:nvSpPr>
          <p:spPr bwMode="auto">
            <a:xfrm>
              <a:off x="2998" y="927"/>
              <a:ext cx="764" cy="537"/>
            </a:xfrm>
            <a:custGeom>
              <a:avLst/>
              <a:gdLst/>
              <a:ahLst/>
              <a:cxnLst>
                <a:cxn ang="0">
                  <a:pos x="764" y="278"/>
                </a:cxn>
                <a:cxn ang="0">
                  <a:pos x="299" y="43"/>
                </a:cxn>
                <a:cxn ang="0">
                  <a:pos x="0" y="537"/>
                </a:cxn>
              </a:cxnLst>
              <a:rect l="0" t="0" r="r" b="b"/>
              <a:pathLst>
                <a:path w="764" h="537">
                  <a:moveTo>
                    <a:pt x="764" y="278"/>
                  </a:moveTo>
                  <a:cubicBezTo>
                    <a:pt x="595" y="139"/>
                    <a:pt x="426" y="0"/>
                    <a:pt x="299" y="43"/>
                  </a:cubicBezTo>
                  <a:cubicBezTo>
                    <a:pt x="172" y="86"/>
                    <a:pt x="86" y="311"/>
                    <a:pt x="0" y="537"/>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nvGrpSpPr>
          <p:cNvPr id="14" name="Group 8"/>
          <p:cNvGrpSpPr>
            <a:grpSpLocks/>
          </p:cNvGrpSpPr>
          <p:nvPr/>
        </p:nvGrpSpPr>
        <p:grpSpPr bwMode="auto">
          <a:xfrm>
            <a:off x="5149850" y="1884363"/>
            <a:ext cx="2212975" cy="525462"/>
            <a:chOff x="3244" y="1312"/>
            <a:chExt cx="1394" cy="331"/>
          </a:xfrm>
        </p:grpSpPr>
        <p:sp>
          <p:nvSpPr>
            <p:cNvPr id="15" name="Text Box 9"/>
            <p:cNvSpPr txBox="1">
              <a:spLocks noChangeArrowheads="1"/>
            </p:cNvSpPr>
            <p:nvPr/>
          </p:nvSpPr>
          <p:spPr bwMode="auto">
            <a:xfrm>
              <a:off x="3698" y="1312"/>
              <a:ext cx="940" cy="288"/>
            </a:xfrm>
            <a:prstGeom prst="rect">
              <a:avLst/>
            </a:prstGeom>
            <a:noFill/>
            <a:ln w="9525">
              <a:noFill/>
              <a:miter lim="800000"/>
              <a:headEnd/>
              <a:tailEnd/>
            </a:ln>
            <a:effectLst/>
          </p:spPr>
          <p:txBody>
            <a:bodyPr>
              <a:spAutoFit/>
            </a:bodyPr>
            <a:lstStyle/>
            <a:p>
              <a:pPr>
                <a:spcBef>
                  <a:spcPct val="50000"/>
                </a:spcBef>
              </a:pPr>
              <a:r>
                <a:rPr lang="en-US" sz="2400" b="0">
                  <a:solidFill>
                    <a:srgbClr val="FF0000"/>
                  </a:solidFill>
                  <a:latin typeface="Comic Sans MS" pitchFamily="66" charset="0"/>
                </a:rPr>
                <a:t>capacity</a:t>
              </a:r>
            </a:p>
          </p:txBody>
        </p:sp>
        <p:sp>
          <p:nvSpPr>
            <p:cNvPr id="16" name="Freeform 10"/>
            <p:cNvSpPr>
              <a:spLocks/>
            </p:cNvSpPr>
            <p:nvPr/>
          </p:nvSpPr>
          <p:spPr bwMode="auto">
            <a:xfrm>
              <a:off x="3244" y="1481"/>
              <a:ext cx="453" cy="162"/>
            </a:xfrm>
            <a:custGeom>
              <a:avLst/>
              <a:gdLst/>
              <a:ahLst/>
              <a:cxnLst>
                <a:cxn ang="0">
                  <a:pos x="453" y="0"/>
                </a:cxn>
                <a:cxn ang="0">
                  <a:pos x="183" y="135"/>
                </a:cxn>
                <a:cxn ang="0">
                  <a:pos x="0" y="159"/>
                </a:cxn>
              </a:cxnLst>
              <a:rect l="0" t="0" r="r" b="b"/>
              <a:pathLst>
                <a:path w="453" h="162">
                  <a:moveTo>
                    <a:pt x="453" y="0"/>
                  </a:moveTo>
                  <a:cubicBezTo>
                    <a:pt x="356" y="54"/>
                    <a:pt x="259" y="108"/>
                    <a:pt x="183" y="135"/>
                  </a:cubicBezTo>
                  <a:cubicBezTo>
                    <a:pt x="107" y="162"/>
                    <a:pt x="53" y="160"/>
                    <a:pt x="0" y="159"/>
                  </a:cubicBezTo>
                </a:path>
              </a:pathLst>
            </a:custGeom>
            <a:noFill/>
            <a:ln w="28575" cap="flat" cmpd="sng">
              <a:solidFill>
                <a:srgbClr val="FF0000"/>
              </a:solidFill>
              <a:prstDash val="solid"/>
              <a:round/>
              <a:headEnd type="none" w="med" len="med"/>
              <a:tailEnd type="triangle" w="med" len="med"/>
            </a:ln>
            <a:effectLst/>
          </p:spPr>
          <p:txBody>
            <a:bodyPr wrap="none"/>
            <a:lstStyle/>
            <a:p>
              <a:endParaRPr lang="en-US"/>
            </a:p>
          </p:txBody>
        </p:sp>
      </p:grpSp>
      <p:grpSp>
        <p:nvGrpSpPr>
          <p:cNvPr id="17" name="Group 14"/>
          <p:cNvGrpSpPr>
            <a:grpSpLocks/>
          </p:cNvGrpSpPr>
          <p:nvPr/>
        </p:nvGrpSpPr>
        <p:grpSpPr bwMode="auto">
          <a:xfrm>
            <a:off x="334963" y="976313"/>
            <a:ext cx="2201862" cy="1951037"/>
            <a:chOff x="211" y="615"/>
            <a:chExt cx="1387" cy="1229"/>
          </a:xfrm>
        </p:grpSpPr>
        <p:sp>
          <p:nvSpPr>
            <p:cNvPr id="18" name="Freeform 12"/>
            <p:cNvSpPr>
              <a:spLocks/>
            </p:cNvSpPr>
            <p:nvPr/>
          </p:nvSpPr>
          <p:spPr bwMode="auto">
            <a:xfrm>
              <a:off x="806" y="912"/>
              <a:ext cx="792" cy="932"/>
            </a:xfrm>
            <a:custGeom>
              <a:avLst/>
              <a:gdLst/>
              <a:ahLst/>
              <a:cxnLst>
                <a:cxn ang="0">
                  <a:pos x="792" y="840"/>
                </a:cxn>
                <a:cxn ang="0">
                  <a:pos x="466" y="826"/>
                </a:cxn>
                <a:cxn ang="0">
                  <a:pos x="269" y="202"/>
                </a:cxn>
                <a:cxn ang="0">
                  <a:pos x="0" y="0"/>
                </a:cxn>
              </a:cxnLst>
              <a:rect l="0" t="0" r="r" b="b"/>
              <a:pathLst>
                <a:path w="792" h="932">
                  <a:moveTo>
                    <a:pt x="792" y="840"/>
                  </a:moveTo>
                  <a:cubicBezTo>
                    <a:pt x="672" y="886"/>
                    <a:pt x="553" y="932"/>
                    <a:pt x="466" y="826"/>
                  </a:cubicBezTo>
                  <a:cubicBezTo>
                    <a:pt x="379" y="720"/>
                    <a:pt x="347" y="340"/>
                    <a:pt x="269" y="202"/>
                  </a:cubicBezTo>
                  <a:cubicBezTo>
                    <a:pt x="191" y="64"/>
                    <a:pt x="46" y="34"/>
                    <a:pt x="0" y="0"/>
                  </a:cubicBezTo>
                </a:path>
              </a:pathLst>
            </a:custGeom>
            <a:noFill/>
            <a:ln w="28575" cmpd="sng">
              <a:solidFill>
                <a:srgbClr val="FF0000"/>
              </a:solidFill>
              <a:round/>
              <a:headEnd type="triangle" w="med" len="med"/>
              <a:tailEnd type="none" w="med" len="med"/>
            </a:ln>
            <a:effectLst/>
          </p:spPr>
          <p:txBody>
            <a:bodyPr/>
            <a:lstStyle/>
            <a:p>
              <a:endParaRPr lang="en-US"/>
            </a:p>
          </p:txBody>
        </p:sp>
        <p:sp>
          <p:nvSpPr>
            <p:cNvPr id="19" name="Text Box 13"/>
            <p:cNvSpPr txBox="1">
              <a:spLocks noChangeArrowheads="1"/>
            </p:cNvSpPr>
            <p:nvPr/>
          </p:nvSpPr>
          <p:spPr bwMode="auto">
            <a:xfrm>
              <a:off x="211" y="615"/>
              <a:ext cx="857" cy="288"/>
            </a:xfrm>
            <a:prstGeom prst="rect">
              <a:avLst/>
            </a:prstGeom>
            <a:noFill/>
            <a:ln w="9525">
              <a:noFill/>
              <a:miter lim="800000"/>
              <a:headEnd/>
              <a:tailEnd/>
            </a:ln>
            <a:effectLst/>
          </p:spPr>
          <p:txBody>
            <a:bodyPr wrap="none">
              <a:spAutoFit/>
            </a:bodyPr>
            <a:lstStyle/>
            <a:p>
              <a:r>
                <a:rPr lang="en-US" sz="2400" b="0">
                  <a:solidFill>
                    <a:srgbClr val="FF0000"/>
                  </a:solidFill>
                  <a:latin typeface="Comic Sans MS" pitchFamily="66" charset="0"/>
                </a:rPr>
                <a:t>capacity</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1977</TotalTime>
  <Words>3149</Words>
  <Application>Microsoft PowerPoint</Application>
  <PresentationFormat>On-screen Show (4:3)</PresentationFormat>
  <Paragraphs>734</Paragraphs>
  <Slides>77</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77</vt:i4>
      </vt:variant>
    </vt:vector>
  </HeadingPairs>
  <TitlesOfParts>
    <vt:vector size="80" baseType="lpstr">
      <vt:lpstr>Equity</vt:lpstr>
      <vt:lpstr>Picture Publisher Image</vt:lpstr>
      <vt:lpstr>Equation</vt:lpstr>
      <vt:lpstr>Maximum Flow Network</vt:lpstr>
      <vt:lpstr>Network Flows</vt:lpstr>
      <vt:lpstr>Types of Networks</vt:lpstr>
      <vt:lpstr>Maximum Flow Problem</vt:lpstr>
      <vt:lpstr>Network Flow</vt:lpstr>
      <vt:lpstr>The Problem</vt:lpstr>
      <vt:lpstr>What is a Flow Network?</vt:lpstr>
      <vt:lpstr>What is a Flow in a Network?</vt:lpstr>
      <vt:lpstr>Example of a Flow:</vt:lpstr>
      <vt:lpstr>The Value of a flow </vt:lpstr>
      <vt:lpstr>Example:</vt:lpstr>
      <vt:lpstr>A flow in a network </vt:lpstr>
      <vt:lpstr>Multiple Sources Network</vt:lpstr>
      <vt:lpstr>Residual Networks</vt:lpstr>
      <vt:lpstr>Example of Residual Network</vt:lpstr>
      <vt:lpstr>Augmenting Paths</vt:lpstr>
      <vt:lpstr>Augmenting Paths </vt:lpstr>
      <vt:lpstr>Computing Max Flow</vt:lpstr>
      <vt:lpstr>Ford-Fulkerson Method</vt:lpstr>
      <vt:lpstr>Example</vt:lpstr>
      <vt:lpstr>Cuts of Flow Networks</vt:lpstr>
      <vt:lpstr>The Net Flow through a Cut (S,T)</vt:lpstr>
      <vt:lpstr>The Capacity of a Cut (S,T)</vt:lpstr>
      <vt:lpstr>Augmenting Paths – example</vt:lpstr>
      <vt:lpstr>Net Flow of a Network</vt:lpstr>
      <vt:lpstr>Bounding the Network Flow</vt:lpstr>
      <vt:lpstr>Max-Flow Min-Cut Theorem</vt:lpstr>
      <vt:lpstr>The Basic Ford-Fulkerson Algorithm </vt:lpstr>
      <vt:lpstr>Example</vt:lpstr>
      <vt:lpstr>Example</vt:lpstr>
      <vt:lpstr>Example</vt:lpstr>
      <vt:lpstr>Example</vt:lpstr>
      <vt:lpstr>Example</vt:lpstr>
      <vt:lpstr>Slide 34</vt:lpstr>
      <vt:lpstr>Analysis</vt:lpstr>
      <vt:lpstr>Maximum Bipartite Matching</vt:lpstr>
      <vt:lpstr>Slide 37</vt:lpstr>
      <vt:lpstr>Slide 38</vt:lpstr>
      <vt:lpstr>A Maximum Matching</vt:lpstr>
      <vt:lpstr>Solving the Maximum Bipartite Matching Problem</vt:lpstr>
      <vt:lpstr>Corresponding Flow Network</vt:lpstr>
      <vt:lpstr>Solving Bipartite Matching as Max Flow</vt:lpstr>
      <vt:lpstr>Does this mean that max |f| = max |M|?</vt:lpstr>
      <vt:lpstr>Example</vt:lpstr>
      <vt:lpstr>PUSH RELABEL ALGORITHM</vt:lpstr>
      <vt:lpstr>Definitions (Push relabel)</vt:lpstr>
      <vt:lpstr>Definitions (continued)</vt:lpstr>
      <vt:lpstr>Definitions (continued again)</vt:lpstr>
      <vt:lpstr>Intuition &amp; RESIDUAL GRAPH</vt:lpstr>
      <vt:lpstr>Labeling</vt:lpstr>
      <vt:lpstr>Push Operation</vt:lpstr>
      <vt:lpstr>Relabel Operation</vt:lpstr>
      <vt:lpstr>Generic Push-Relabel Algorithm</vt:lpstr>
      <vt:lpstr>Example</vt:lpstr>
      <vt:lpstr>Example</vt:lpstr>
      <vt:lpstr>Slide 56</vt:lpstr>
      <vt:lpstr>Example</vt:lpstr>
      <vt:lpstr>Example</vt:lpstr>
      <vt:lpstr>Example</vt:lpstr>
      <vt:lpstr>Slide 60</vt:lpstr>
      <vt:lpstr>Example</vt:lpstr>
      <vt:lpstr>Example</vt:lpstr>
      <vt:lpstr>Example</vt:lpstr>
      <vt:lpstr>Example</vt:lpstr>
      <vt:lpstr>Example</vt:lpstr>
      <vt:lpstr>Example</vt:lpstr>
      <vt:lpstr>Example</vt:lpstr>
      <vt:lpstr>Example</vt:lpstr>
      <vt:lpstr>Correctness</vt:lpstr>
      <vt:lpstr>Correctness (continued)</vt:lpstr>
      <vt:lpstr>Correctness (continued)</vt:lpstr>
      <vt:lpstr>Termination</vt:lpstr>
      <vt:lpstr>Termination (continued)</vt:lpstr>
      <vt:lpstr>Termination (continued)</vt:lpstr>
      <vt:lpstr>Termination (continued)</vt:lpstr>
      <vt:lpstr>Termination (continued)</vt:lpstr>
      <vt:lpstr>Termination</vt:lpstr>
    </vt:vector>
  </TitlesOfParts>
  <Company>NUS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queueing models</dc:title>
  <dc:subject>Simulation Modeling</dc:subject>
  <dc:creator>Nikhilesh Joshi</dc:creator>
  <cp:keywords>SM</cp:keywords>
  <dc:description>For BE Students only</dc:description>
  <cp:lastModifiedBy>Your User Name</cp:lastModifiedBy>
  <cp:revision>235</cp:revision>
  <dcterms:created xsi:type="dcterms:W3CDTF">2004-01-02T06:35:44Z</dcterms:created>
  <dcterms:modified xsi:type="dcterms:W3CDTF">2012-10-02T11:52:32Z</dcterms:modified>
  <cp:category>Graduation</cp:category>
</cp:coreProperties>
</file>