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36"/>
  </p:notesMasterIdLst>
  <p:handoutMasterIdLst>
    <p:handoutMasterId r:id="rId37"/>
  </p:handoutMasterIdLst>
  <p:sldIdLst>
    <p:sldId id="379" r:id="rId2"/>
    <p:sldId id="442" r:id="rId3"/>
    <p:sldId id="443" r:id="rId4"/>
    <p:sldId id="444" r:id="rId5"/>
    <p:sldId id="445" r:id="rId6"/>
    <p:sldId id="446" r:id="rId7"/>
    <p:sldId id="447" r:id="rId8"/>
    <p:sldId id="448" r:id="rId9"/>
    <p:sldId id="449" r:id="rId10"/>
    <p:sldId id="450" r:id="rId11"/>
    <p:sldId id="451" r:id="rId12"/>
    <p:sldId id="452" r:id="rId13"/>
    <p:sldId id="453" r:id="rId14"/>
    <p:sldId id="454" r:id="rId15"/>
    <p:sldId id="455" r:id="rId16"/>
    <p:sldId id="456" r:id="rId17"/>
    <p:sldId id="457" r:id="rId18"/>
    <p:sldId id="458" r:id="rId19"/>
    <p:sldId id="459" r:id="rId20"/>
    <p:sldId id="460" r:id="rId21"/>
    <p:sldId id="461" r:id="rId22"/>
    <p:sldId id="462" r:id="rId23"/>
    <p:sldId id="463" r:id="rId24"/>
    <p:sldId id="464" r:id="rId25"/>
    <p:sldId id="465" r:id="rId26"/>
    <p:sldId id="466" r:id="rId27"/>
    <p:sldId id="467" r:id="rId28"/>
    <p:sldId id="468" r:id="rId29"/>
    <p:sldId id="469" r:id="rId30"/>
    <p:sldId id="470" r:id="rId31"/>
    <p:sldId id="471" r:id="rId32"/>
    <p:sldId id="472" r:id="rId33"/>
    <p:sldId id="473" r:id="rId34"/>
    <p:sldId id="474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>
        <p:scale>
          <a:sx n="60" d="100"/>
          <a:sy n="60" d="100"/>
        </p:scale>
        <p:origin x="-786" y="-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CDE90-6B8A-4D43-A017-0BFA229F3688}" type="datetimeFigureOut">
              <a:rPr lang="en-US" smtClean="0"/>
              <a:pPr/>
              <a:t>9/10/2012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407E7-375A-4D8A-A19D-829412253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66AF1BE2-7164-42AC-9104-14EA91252591}" type="datetimeFigureOut">
              <a:rPr lang="en-US"/>
              <a:pPr>
                <a:defRPr/>
              </a:pPr>
              <a:t>9/10/2012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67971CBD-3338-4516-8996-5E4546CCEA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6AF1BE2-7164-42AC-9104-14EA91252591}" type="datetimeFigureOut">
              <a:rPr lang="en-US" smtClean="0"/>
              <a:pPr>
                <a:defRPr/>
              </a:pPr>
              <a:t>9/10/2012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971CBD-3338-4516-8996-5E4546CCEAB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AA1595-06D9-4DEE-BDE7-7D7733BF8E68}" type="datetime3">
              <a:rPr lang="en-US" smtClean="0"/>
              <a:pPr>
                <a:defRPr/>
              </a:pPr>
              <a:t>10 September 2012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DE2FCEC-A0A3-4FF4-92B4-9F7E74C079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F2D74F-73E5-4D0D-9F22-C917217F6FBF}" type="datetime3">
              <a:rPr lang="en-US" smtClean="0"/>
              <a:pPr>
                <a:defRPr/>
              </a:pPr>
              <a:t>10 September 2012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94C2E-ACA3-45E9-BFB3-93865EE60F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780BEE-647A-4B1F-9A97-1B6EAAD6C6B4}" type="datetime3">
              <a:rPr lang="en-US" smtClean="0"/>
              <a:pPr>
                <a:defRPr/>
              </a:pPr>
              <a:t>10 September 2012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C44C14-EA1F-4EFD-8013-89764AED0B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98DE4E-B254-48DF-A9F7-572E92B802C4}" type="datetime3">
              <a:rPr lang="en-US" smtClean="0"/>
              <a:pPr>
                <a:defRPr/>
              </a:pPr>
              <a:t>10 September 2012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5AFB5D-0062-414A-A2B8-5F6EDBCE5A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2F880-7407-43DD-9654-9024187288A0}" type="datetime3">
              <a:rPr lang="en-US" smtClean="0"/>
              <a:pPr>
                <a:defRPr/>
              </a:pPr>
              <a:t>10 September 2012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7D6CD-7043-4CEB-A192-C2A0CA3437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674BE-CA8B-47A3-8D95-ACEB0D466068}" type="datetime3">
              <a:rPr lang="en-US" smtClean="0"/>
              <a:pPr>
                <a:defRPr/>
              </a:pPr>
              <a:t>10 September 2012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12DFA1-E708-4482-BF90-01D1C417AE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399E35-8D98-4CC1-A307-9D64A1050C7C}" type="datetime3">
              <a:rPr lang="en-US" smtClean="0"/>
              <a:pPr>
                <a:defRPr/>
              </a:pPr>
              <a:t>10 September 2012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7EA350-2E47-4014-9959-9196E820FB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BACCB-86A3-41E9-8DBC-EFB7A8D1D859}" type="datetime3">
              <a:rPr lang="en-US" smtClean="0"/>
              <a:pPr>
                <a:defRPr/>
              </a:pPr>
              <a:t>10 September 2012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70BA7-F599-410D-9628-18CB08BE57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E5DFD-E311-4EB8-8D10-034058519626}" type="datetime3">
              <a:rPr lang="en-US" smtClean="0"/>
              <a:pPr>
                <a:defRPr/>
              </a:pPr>
              <a:t>10 September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D0EFCE-8473-4EE4-8CEE-6CDC859F62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EC1E7C-DE82-444F-9410-EBAB361FA660}" type="datetime3">
              <a:rPr lang="en-US" smtClean="0"/>
              <a:pPr>
                <a:defRPr/>
              </a:pPr>
              <a:t>10 September 2012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EB9D82-16D7-4D6F-805C-B4002A0460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B4562-568C-4514-BDC3-A51F0F42ED3D}" type="datetime3">
              <a:rPr lang="en-US" smtClean="0"/>
              <a:pPr>
                <a:defRPr/>
              </a:pPr>
              <a:t>10 September 2012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A8F728-DC5F-452A-A414-26DA9D70C5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6452F1B-A354-4BE1-8761-9999C50D4119}" type="datetime3">
              <a:rPr lang="en-US" smtClean="0"/>
              <a:pPr>
                <a:defRPr/>
              </a:pPr>
              <a:t>10 September 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 smtClean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6A4FBB02-3638-4EA7-8522-33E9CED072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0" r:id="rId2"/>
    <p:sldLayoutId id="2147483828" r:id="rId3"/>
    <p:sldLayoutId id="2147483821" r:id="rId4"/>
    <p:sldLayoutId id="2147483822" r:id="rId5"/>
    <p:sldLayoutId id="2147483823" r:id="rId6"/>
    <p:sldLayoutId id="2147483824" r:id="rId7"/>
    <p:sldLayoutId id="2147483829" r:id="rId8"/>
    <p:sldLayoutId id="2147483830" r:id="rId9"/>
    <p:sldLayoutId id="2147483825" r:id="rId10"/>
    <p:sldLayoutId id="2147483826" r:id="rId11"/>
  </p:sldLayoutIdLst>
  <p:transition/>
  <p:hf hdr="0"/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fontAlgn="base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fontAlgn="base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fontAlgn="base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fontAlgn="base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1905000"/>
            <a:ext cx="7315200" cy="1752600"/>
          </a:xfrm>
        </p:spPr>
        <p:txBody>
          <a:bodyPr/>
          <a:lstStyle/>
          <a:p>
            <a:r>
              <a:rPr lang="en-US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RED BLACK TREES</a:t>
            </a:r>
            <a:endParaRPr 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Red-Black Trees: An Example</a:t>
            </a:r>
          </a:p>
        </p:txBody>
      </p:sp>
      <p:sp>
        <p:nvSpPr>
          <p:cNvPr id="101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1"/>
                </a:solidFill>
              </a:rPr>
              <a:t>Color this tree: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038600" y="1676400"/>
            <a:ext cx="4191000" cy="2286000"/>
            <a:chOff x="2016" y="1248"/>
            <a:chExt cx="2640" cy="1440"/>
          </a:xfrm>
        </p:grpSpPr>
        <p:sp>
          <p:nvSpPr>
            <p:cNvPr id="1013765" name="Oval 5"/>
            <p:cNvSpPr>
              <a:spLocks noChangeArrowheads="1"/>
            </p:cNvSpPr>
            <p:nvPr/>
          </p:nvSpPr>
          <p:spPr bwMode="auto">
            <a:xfrm>
              <a:off x="2928" y="1248"/>
              <a:ext cx="336" cy="33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accent1"/>
                  </a:solidFill>
                  <a:latin typeface="Courier New" pitchFamily="49" charset="0"/>
                </a:rPr>
                <a:t>7</a:t>
              </a:r>
            </a:p>
          </p:txBody>
        </p:sp>
        <p:sp>
          <p:nvSpPr>
            <p:cNvPr id="1013766" name="Oval 6"/>
            <p:cNvSpPr>
              <a:spLocks noChangeArrowheads="1"/>
            </p:cNvSpPr>
            <p:nvPr/>
          </p:nvSpPr>
          <p:spPr bwMode="auto">
            <a:xfrm>
              <a:off x="2256" y="1680"/>
              <a:ext cx="336" cy="33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accent1"/>
                  </a:solidFill>
                  <a:latin typeface="Courier New" pitchFamily="49" charset="0"/>
                </a:rPr>
                <a:t>5</a:t>
              </a:r>
            </a:p>
          </p:txBody>
        </p:sp>
        <p:sp>
          <p:nvSpPr>
            <p:cNvPr id="1013767" name="Oval 7"/>
            <p:cNvSpPr>
              <a:spLocks noChangeArrowheads="1"/>
            </p:cNvSpPr>
            <p:nvPr/>
          </p:nvSpPr>
          <p:spPr bwMode="auto">
            <a:xfrm>
              <a:off x="3600" y="1680"/>
              <a:ext cx="336" cy="33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accent1"/>
                  </a:solidFill>
                  <a:latin typeface="Courier New" pitchFamily="49" charset="0"/>
                </a:rPr>
                <a:t>9</a:t>
              </a:r>
            </a:p>
          </p:txBody>
        </p:sp>
        <p:sp>
          <p:nvSpPr>
            <p:cNvPr id="1013768" name="Oval 8"/>
            <p:cNvSpPr>
              <a:spLocks noChangeArrowheads="1"/>
            </p:cNvSpPr>
            <p:nvPr/>
          </p:nvSpPr>
          <p:spPr bwMode="auto">
            <a:xfrm>
              <a:off x="4080" y="2112"/>
              <a:ext cx="336" cy="33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>
                  <a:solidFill>
                    <a:schemeClr val="accent1"/>
                  </a:solidFill>
                  <a:latin typeface="Courier New" pitchFamily="49" charset="0"/>
                </a:rPr>
                <a:t>12</a:t>
              </a:r>
            </a:p>
          </p:txBody>
        </p:sp>
        <p:sp>
          <p:nvSpPr>
            <p:cNvPr id="1013769" name="Oval 9"/>
            <p:cNvSpPr>
              <a:spLocks noChangeArrowheads="1"/>
            </p:cNvSpPr>
            <p:nvPr/>
          </p:nvSpPr>
          <p:spPr bwMode="auto">
            <a:xfrm>
              <a:off x="2016" y="2112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770" name="Oval 10"/>
            <p:cNvSpPr>
              <a:spLocks noChangeArrowheads="1"/>
            </p:cNvSpPr>
            <p:nvPr/>
          </p:nvSpPr>
          <p:spPr bwMode="auto">
            <a:xfrm>
              <a:off x="2688" y="2112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771" name="Oval 11"/>
            <p:cNvSpPr>
              <a:spLocks noChangeArrowheads="1"/>
            </p:cNvSpPr>
            <p:nvPr/>
          </p:nvSpPr>
          <p:spPr bwMode="auto">
            <a:xfrm>
              <a:off x="3360" y="2112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772" name="Oval 12"/>
            <p:cNvSpPr>
              <a:spLocks noChangeArrowheads="1"/>
            </p:cNvSpPr>
            <p:nvPr/>
          </p:nvSpPr>
          <p:spPr bwMode="auto">
            <a:xfrm>
              <a:off x="3840" y="2544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773" name="Oval 13"/>
            <p:cNvSpPr>
              <a:spLocks noChangeArrowheads="1"/>
            </p:cNvSpPr>
            <p:nvPr/>
          </p:nvSpPr>
          <p:spPr bwMode="auto">
            <a:xfrm>
              <a:off x="4512" y="2544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13774" name="AutoShape 14"/>
            <p:cNvCxnSpPr>
              <a:cxnSpLocks noChangeShapeType="1"/>
              <a:stCxn id="1013769" idx="7"/>
              <a:endCxn id="1013766" idx="3"/>
            </p:cNvCxnSpPr>
            <p:nvPr/>
          </p:nvCxnSpPr>
          <p:spPr bwMode="auto">
            <a:xfrm flipV="1">
              <a:off x="2139" y="1976"/>
              <a:ext cx="166" cy="148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013775" name="AutoShape 15"/>
            <p:cNvCxnSpPr>
              <a:cxnSpLocks noChangeShapeType="1"/>
              <a:stCxn id="1013766" idx="5"/>
              <a:endCxn id="1013770" idx="1"/>
            </p:cNvCxnSpPr>
            <p:nvPr/>
          </p:nvCxnSpPr>
          <p:spPr bwMode="auto">
            <a:xfrm>
              <a:off x="2543" y="1976"/>
              <a:ext cx="166" cy="148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013776" name="AutoShape 16"/>
            <p:cNvCxnSpPr>
              <a:cxnSpLocks noChangeShapeType="1"/>
              <a:stCxn id="1013767" idx="3"/>
              <a:endCxn id="1013771" idx="7"/>
            </p:cNvCxnSpPr>
            <p:nvPr/>
          </p:nvCxnSpPr>
          <p:spPr bwMode="auto">
            <a:xfrm flipH="1">
              <a:off x="3483" y="1976"/>
              <a:ext cx="166" cy="148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013777" name="AutoShape 17"/>
            <p:cNvCxnSpPr>
              <a:cxnSpLocks noChangeShapeType="1"/>
              <a:stCxn id="1013768" idx="3"/>
              <a:endCxn id="1013772" idx="7"/>
            </p:cNvCxnSpPr>
            <p:nvPr/>
          </p:nvCxnSpPr>
          <p:spPr bwMode="auto">
            <a:xfrm flipH="1">
              <a:off x="3963" y="2408"/>
              <a:ext cx="166" cy="148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013778" name="AutoShape 18"/>
            <p:cNvCxnSpPr>
              <a:cxnSpLocks noChangeShapeType="1"/>
              <a:stCxn id="1013768" idx="5"/>
              <a:endCxn id="1013773" idx="1"/>
            </p:cNvCxnSpPr>
            <p:nvPr/>
          </p:nvCxnSpPr>
          <p:spPr bwMode="auto">
            <a:xfrm>
              <a:off x="4367" y="2408"/>
              <a:ext cx="166" cy="148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013779" name="AutoShape 19"/>
            <p:cNvCxnSpPr>
              <a:cxnSpLocks noChangeShapeType="1"/>
              <a:stCxn id="1013767" idx="1"/>
              <a:endCxn id="1013765" idx="5"/>
            </p:cNvCxnSpPr>
            <p:nvPr/>
          </p:nvCxnSpPr>
          <p:spPr bwMode="auto">
            <a:xfrm flipH="1" flipV="1">
              <a:off x="3215" y="1544"/>
              <a:ext cx="434" cy="176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013780" name="AutoShape 20"/>
            <p:cNvCxnSpPr>
              <a:cxnSpLocks noChangeShapeType="1"/>
              <a:stCxn id="1013765" idx="3"/>
              <a:endCxn id="1013766" idx="7"/>
            </p:cNvCxnSpPr>
            <p:nvPr/>
          </p:nvCxnSpPr>
          <p:spPr bwMode="auto">
            <a:xfrm flipH="1">
              <a:off x="2543" y="1544"/>
              <a:ext cx="434" cy="176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013781" name="AutoShape 21"/>
            <p:cNvCxnSpPr>
              <a:cxnSpLocks noChangeShapeType="1"/>
              <a:stCxn id="1013767" idx="5"/>
              <a:endCxn id="1013768" idx="1"/>
            </p:cNvCxnSpPr>
            <p:nvPr/>
          </p:nvCxnSpPr>
          <p:spPr bwMode="auto">
            <a:xfrm>
              <a:off x="3887" y="1976"/>
              <a:ext cx="242" cy="176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4419600" y="1676400"/>
            <a:ext cx="3429000" cy="1905000"/>
            <a:chOff x="2784" y="1056"/>
            <a:chExt cx="2160" cy="1200"/>
          </a:xfrm>
        </p:grpSpPr>
        <p:sp>
          <p:nvSpPr>
            <p:cNvPr id="1013783" name="Oval 23"/>
            <p:cNvSpPr>
              <a:spLocks noChangeArrowheads="1"/>
            </p:cNvSpPr>
            <p:nvPr/>
          </p:nvSpPr>
          <p:spPr bwMode="auto">
            <a:xfrm>
              <a:off x="4608" y="1920"/>
              <a:ext cx="336" cy="336"/>
            </a:xfrm>
            <a:prstGeom prst="ellipse">
              <a:avLst/>
            </a:prstGeom>
            <a:solidFill>
              <a:srgbClr val="FFFFFF"/>
            </a:solidFill>
            <a:ln w="762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Courier New" pitchFamily="49" charset="0"/>
                </a:rPr>
                <a:t>12</a:t>
              </a:r>
            </a:p>
          </p:txBody>
        </p:sp>
        <p:sp>
          <p:nvSpPr>
            <p:cNvPr id="1013784" name="Oval 24"/>
            <p:cNvSpPr>
              <a:spLocks noChangeArrowheads="1"/>
            </p:cNvSpPr>
            <p:nvPr/>
          </p:nvSpPr>
          <p:spPr bwMode="auto">
            <a:xfrm>
              <a:off x="2784" y="1488"/>
              <a:ext cx="336" cy="336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Courier New" pitchFamily="49" charset="0"/>
                </a:rPr>
                <a:t>5</a:t>
              </a:r>
            </a:p>
          </p:txBody>
        </p:sp>
        <p:sp>
          <p:nvSpPr>
            <p:cNvPr id="1013785" name="Oval 25"/>
            <p:cNvSpPr>
              <a:spLocks noChangeArrowheads="1"/>
            </p:cNvSpPr>
            <p:nvPr/>
          </p:nvSpPr>
          <p:spPr bwMode="auto">
            <a:xfrm>
              <a:off x="4128" y="1488"/>
              <a:ext cx="336" cy="336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Courier New" pitchFamily="49" charset="0"/>
                </a:rPr>
                <a:t>9</a:t>
              </a:r>
            </a:p>
          </p:txBody>
        </p:sp>
        <p:sp>
          <p:nvSpPr>
            <p:cNvPr id="1013786" name="Oval 26"/>
            <p:cNvSpPr>
              <a:spLocks noChangeArrowheads="1"/>
            </p:cNvSpPr>
            <p:nvPr/>
          </p:nvSpPr>
          <p:spPr bwMode="auto">
            <a:xfrm>
              <a:off x="3456" y="1056"/>
              <a:ext cx="336" cy="336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latin typeface="Courier New" pitchFamily="49" charset="0"/>
                </a:rPr>
                <a:t>7</a:t>
              </a:r>
            </a:p>
          </p:txBody>
        </p:sp>
      </p:grpSp>
      <p:sp>
        <p:nvSpPr>
          <p:cNvPr id="1013787" name="Rectangle 27"/>
          <p:cNvSpPr>
            <a:spLocks noChangeArrowheads="1"/>
          </p:cNvSpPr>
          <p:nvPr/>
        </p:nvSpPr>
        <p:spPr bwMode="auto">
          <a:xfrm>
            <a:off x="228600" y="3581400"/>
            <a:ext cx="6248400" cy="2676525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400" i="0" dirty="0">
                <a:latin typeface="Times New Roman" charset="0"/>
              </a:rPr>
              <a:t>Red-black properties:</a:t>
            </a:r>
          </a:p>
          <a:p>
            <a:r>
              <a:rPr lang="en-US" sz="2400" i="0" dirty="0">
                <a:latin typeface="Times New Roman" charset="0"/>
              </a:rPr>
              <a:t>1.	Every node is either red or black</a:t>
            </a:r>
          </a:p>
          <a:p>
            <a:r>
              <a:rPr lang="en-US" sz="2400" i="0" dirty="0">
                <a:latin typeface="Times New Roman" charset="0"/>
              </a:rPr>
              <a:t>2.	Every leaf (NULL pointer) is black</a:t>
            </a:r>
          </a:p>
          <a:p>
            <a:r>
              <a:rPr lang="en-US" sz="2400" i="0" dirty="0">
                <a:latin typeface="Times New Roman" charset="0"/>
              </a:rPr>
              <a:t>3.	If a node is red, both children are black</a:t>
            </a:r>
          </a:p>
          <a:p>
            <a:r>
              <a:rPr lang="en-US" sz="2400" i="0" dirty="0">
                <a:latin typeface="Times New Roman" charset="0"/>
              </a:rPr>
              <a:t>4. 	Every path from node to descendent leaf</a:t>
            </a:r>
            <a:br>
              <a:rPr lang="en-US" sz="2400" i="0" dirty="0">
                <a:latin typeface="Times New Roman" charset="0"/>
              </a:rPr>
            </a:br>
            <a:r>
              <a:rPr lang="en-US" sz="2400" i="0" dirty="0">
                <a:latin typeface="Times New Roman" charset="0"/>
              </a:rPr>
              <a:t>	contains the same number of black nodes</a:t>
            </a:r>
          </a:p>
          <a:p>
            <a:r>
              <a:rPr lang="en-US" sz="2400" i="0" dirty="0">
                <a:latin typeface="Times New Roman" charset="0"/>
              </a:rPr>
              <a:t>5. 	The root is always black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B812CA-7A5B-4926-88CB-B46E1E1CB900}" type="datetime3">
              <a:rPr lang="en-US" smtClean="0"/>
              <a:pPr>
                <a:defRPr/>
              </a:pPr>
              <a:t>10 September 2012</a:t>
            </a:fld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7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Insert 8</a:t>
            </a:r>
          </a:p>
          <a:p>
            <a:pPr lvl="1"/>
            <a:r>
              <a:rPr lang="en-US" i="1">
                <a:solidFill>
                  <a:schemeClr val="accent1"/>
                </a:solidFill>
              </a:rPr>
              <a:t>Where does it go?</a:t>
            </a:r>
            <a:endParaRPr lang="en-US"/>
          </a:p>
        </p:txBody>
      </p:sp>
      <p:sp>
        <p:nvSpPr>
          <p:cNvPr id="10147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Red-Black Trees: 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The Problem With Insertion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343400" y="1676400"/>
            <a:ext cx="4191000" cy="2286000"/>
            <a:chOff x="2544" y="1056"/>
            <a:chExt cx="2640" cy="1440"/>
          </a:xfrm>
        </p:grpSpPr>
        <p:sp>
          <p:nvSpPr>
            <p:cNvPr id="1014789" name="Oval 5"/>
            <p:cNvSpPr>
              <a:spLocks noChangeArrowheads="1"/>
            </p:cNvSpPr>
            <p:nvPr/>
          </p:nvSpPr>
          <p:spPr bwMode="auto">
            <a:xfrm>
              <a:off x="2544" y="1920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790" name="Oval 6"/>
            <p:cNvSpPr>
              <a:spLocks noChangeArrowheads="1"/>
            </p:cNvSpPr>
            <p:nvPr/>
          </p:nvSpPr>
          <p:spPr bwMode="auto">
            <a:xfrm>
              <a:off x="3216" y="1920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791" name="Oval 7"/>
            <p:cNvSpPr>
              <a:spLocks noChangeArrowheads="1"/>
            </p:cNvSpPr>
            <p:nvPr/>
          </p:nvSpPr>
          <p:spPr bwMode="auto">
            <a:xfrm>
              <a:off x="3888" y="1920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792" name="Oval 8"/>
            <p:cNvSpPr>
              <a:spLocks noChangeArrowheads="1"/>
            </p:cNvSpPr>
            <p:nvPr/>
          </p:nvSpPr>
          <p:spPr bwMode="auto">
            <a:xfrm>
              <a:off x="4368" y="2352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793" name="Oval 9"/>
            <p:cNvSpPr>
              <a:spLocks noChangeArrowheads="1"/>
            </p:cNvSpPr>
            <p:nvPr/>
          </p:nvSpPr>
          <p:spPr bwMode="auto">
            <a:xfrm>
              <a:off x="5040" y="2352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14794" name="AutoShape 10"/>
            <p:cNvCxnSpPr>
              <a:cxnSpLocks noChangeShapeType="1"/>
              <a:stCxn id="1014789" idx="7"/>
            </p:cNvCxnSpPr>
            <p:nvPr/>
          </p:nvCxnSpPr>
          <p:spPr bwMode="auto">
            <a:xfrm flipV="1">
              <a:off x="2667" y="1784"/>
              <a:ext cx="166" cy="148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014795" name="AutoShape 11"/>
            <p:cNvCxnSpPr>
              <a:cxnSpLocks noChangeShapeType="1"/>
              <a:endCxn id="1014790" idx="1"/>
            </p:cNvCxnSpPr>
            <p:nvPr/>
          </p:nvCxnSpPr>
          <p:spPr bwMode="auto">
            <a:xfrm>
              <a:off x="3071" y="1784"/>
              <a:ext cx="166" cy="148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014796" name="AutoShape 12"/>
            <p:cNvCxnSpPr>
              <a:cxnSpLocks noChangeShapeType="1"/>
              <a:endCxn id="1014791" idx="7"/>
            </p:cNvCxnSpPr>
            <p:nvPr/>
          </p:nvCxnSpPr>
          <p:spPr bwMode="auto">
            <a:xfrm flipH="1">
              <a:off x="4011" y="1784"/>
              <a:ext cx="166" cy="148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014797" name="AutoShape 13"/>
            <p:cNvCxnSpPr>
              <a:cxnSpLocks noChangeShapeType="1"/>
              <a:endCxn id="1014792" idx="7"/>
            </p:cNvCxnSpPr>
            <p:nvPr/>
          </p:nvCxnSpPr>
          <p:spPr bwMode="auto">
            <a:xfrm flipH="1">
              <a:off x="4491" y="2216"/>
              <a:ext cx="166" cy="148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014798" name="AutoShape 14"/>
            <p:cNvCxnSpPr>
              <a:cxnSpLocks noChangeShapeType="1"/>
              <a:endCxn id="1014793" idx="1"/>
            </p:cNvCxnSpPr>
            <p:nvPr/>
          </p:nvCxnSpPr>
          <p:spPr bwMode="auto">
            <a:xfrm>
              <a:off x="4895" y="2216"/>
              <a:ext cx="166" cy="148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014799" name="AutoShape 15"/>
            <p:cNvCxnSpPr>
              <a:cxnSpLocks noChangeShapeType="1"/>
            </p:cNvCxnSpPr>
            <p:nvPr/>
          </p:nvCxnSpPr>
          <p:spPr bwMode="auto">
            <a:xfrm flipH="1" flipV="1">
              <a:off x="3743" y="1352"/>
              <a:ext cx="434" cy="176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014800" name="AutoShape 16"/>
            <p:cNvCxnSpPr>
              <a:cxnSpLocks noChangeShapeType="1"/>
            </p:cNvCxnSpPr>
            <p:nvPr/>
          </p:nvCxnSpPr>
          <p:spPr bwMode="auto">
            <a:xfrm flipH="1">
              <a:off x="3071" y="1352"/>
              <a:ext cx="434" cy="176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cxnSp>
          <p:nvCxnSpPr>
            <p:cNvPr id="1014801" name="AutoShape 17"/>
            <p:cNvCxnSpPr>
              <a:cxnSpLocks noChangeShapeType="1"/>
            </p:cNvCxnSpPr>
            <p:nvPr/>
          </p:nvCxnSpPr>
          <p:spPr bwMode="auto">
            <a:xfrm>
              <a:off x="4415" y="1784"/>
              <a:ext cx="242" cy="176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</p:cxnSp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2784" y="1056"/>
              <a:ext cx="2160" cy="1200"/>
              <a:chOff x="2784" y="1056"/>
              <a:chExt cx="2160" cy="1200"/>
            </a:xfrm>
          </p:grpSpPr>
          <p:sp>
            <p:nvSpPr>
              <p:cNvPr id="1014803" name="Oval 19"/>
              <p:cNvSpPr>
                <a:spLocks noChangeArrowheads="1"/>
              </p:cNvSpPr>
              <p:nvPr/>
            </p:nvSpPr>
            <p:spPr bwMode="auto">
              <a:xfrm>
                <a:off x="4608" y="1920"/>
                <a:ext cx="336" cy="336"/>
              </a:xfrm>
              <a:prstGeom prst="ellipse">
                <a:avLst/>
              </a:prstGeom>
              <a:solidFill>
                <a:srgbClr val="FFFFFF"/>
              </a:solidFill>
              <a:ln w="762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>
                    <a:solidFill>
                      <a:schemeClr val="tx2"/>
                    </a:solidFill>
                    <a:latin typeface="Courier New" pitchFamily="49" charset="0"/>
                  </a:rPr>
                  <a:t>12</a:t>
                </a:r>
              </a:p>
            </p:txBody>
          </p:sp>
          <p:sp>
            <p:nvSpPr>
              <p:cNvPr id="1014804" name="Oval 20"/>
              <p:cNvSpPr>
                <a:spLocks noChangeArrowheads="1"/>
              </p:cNvSpPr>
              <p:nvPr/>
            </p:nvSpPr>
            <p:spPr bwMode="auto">
              <a:xfrm>
                <a:off x="2784" y="1488"/>
                <a:ext cx="336" cy="336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>
                    <a:latin typeface="Courier New" pitchFamily="49" charset="0"/>
                  </a:rPr>
                  <a:t>5</a:t>
                </a:r>
              </a:p>
            </p:txBody>
          </p:sp>
          <p:sp>
            <p:nvSpPr>
              <p:cNvPr id="1014805" name="Oval 21"/>
              <p:cNvSpPr>
                <a:spLocks noChangeArrowheads="1"/>
              </p:cNvSpPr>
              <p:nvPr/>
            </p:nvSpPr>
            <p:spPr bwMode="auto">
              <a:xfrm>
                <a:off x="4128" y="1488"/>
                <a:ext cx="336" cy="336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>
                    <a:latin typeface="Courier New" pitchFamily="49" charset="0"/>
                  </a:rPr>
                  <a:t>9</a:t>
                </a:r>
              </a:p>
            </p:txBody>
          </p:sp>
          <p:sp>
            <p:nvSpPr>
              <p:cNvPr id="1014806" name="Oval 22"/>
              <p:cNvSpPr>
                <a:spLocks noChangeArrowheads="1"/>
              </p:cNvSpPr>
              <p:nvPr/>
            </p:nvSpPr>
            <p:spPr bwMode="auto">
              <a:xfrm>
                <a:off x="3456" y="1056"/>
                <a:ext cx="336" cy="336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b="1">
                    <a:latin typeface="Courier New" pitchFamily="49" charset="0"/>
                  </a:rPr>
                  <a:t>7</a:t>
                </a:r>
              </a:p>
            </p:txBody>
          </p:sp>
        </p:grpSp>
      </p:grpSp>
      <p:sp>
        <p:nvSpPr>
          <p:cNvPr id="1014807" name="Rectangle 23"/>
          <p:cNvSpPr>
            <a:spLocks noChangeArrowheads="1"/>
          </p:cNvSpPr>
          <p:nvPr/>
        </p:nvSpPr>
        <p:spPr bwMode="auto">
          <a:xfrm>
            <a:off x="228600" y="3733800"/>
            <a:ext cx="6248400" cy="23114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400" i="0">
                <a:latin typeface="Times New Roman" charset="0"/>
              </a:rPr>
              <a:t>1.	Every node is either red or black</a:t>
            </a:r>
          </a:p>
          <a:p>
            <a:r>
              <a:rPr lang="en-US" sz="2400" i="0">
                <a:latin typeface="Times New Roman" charset="0"/>
              </a:rPr>
              <a:t>2.	Every leaf (NULL pointer) is black</a:t>
            </a:r>
          </a:p>
          <a:p>
            <a:r>
              <a:rPr lang="en-US" sz="2400" i="0">
                <a:latin typeface="Times New Roman" charset="0"/>
              </a:rPr>
              <a:t>3.	If a node is red, both children are black</a:t>
            </a:r>
          </a:p>
          <a:p>
            <a:r>
              <a:rPr lang="en-US" sz="2400" i="0">
                <a:latin typeface="Times New Roman" charset="0"/>
              </a:rPr>
              <a:t>4. 	Every path from node to descendent leaf</a:t>
            </a:r>
            <a:br>
              <a:rPr lang="en-US" sz="2400" i="0">
                <a:latin typeface="Times New Roman" charset="0"/>
              </a:rPr>
            </a:br>
            <a:r>
              <a:rPr lang="en-US" sz="2400" i="0">
                <a:latin typeface="Times New Roman" charset="0"/>
              </a:rPr>
              <a:t>	contains the same number of black nodes</a:t>
            </a:r>
          </a:p>
          <a:p>
            <a:r>
              <a:rPr lang="en-US" sz="2400" i="0">
                <a:latin typeface="Times New Roman" charset="0"/>
              </a:rPr>
              <a:t>5. 	The root is always black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197D6F-F0BE-4F46-9194-22B203442C98}" type="datetime3">
              <a:rPr lang="en-US" smtClean="0"/>
              <a:pPr>
                <a:defRPr/>
              </a:pPr>
              <a:t>10 September 2012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81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Insert 8</a:t>
            </a:r>
          </a:p>
          <a:p>
            <a:pPr lvl="1"/>
            <a:r>
              <a:rPr lang="en-US" i="1">
                <a:solidFill>
                  <a:schemeClr val="accent1"/>
                </a:solidFill>
              </a:rPr>
              <a:t>Where does it go?</a:t>
            </a:r>
          </a:p>
          <a:p>
            <a:pPr lvl="1"/>
            <a:r>
              <a:rPr lang="en-US" i="1">
                <a:solidFill>
                  <a:schemeClr val="accent1"/>
                </a:solidFill>
              </a:rPr>
              <a:t>What color </a:t>
            </a:r>
            <a:br>
              <a:rPr lang="en-US" i="1">
                <a:solidFill>
                  <a:schemeClr val="accent1"/>
                </a:solidFill>
              </a:rPr>
            </a:br>
            <a:r>
              <a:rPr lang="en-US" i="1">
                <a:solidFill>
                  <a:schemeClr val="accent1"/>
                </a:solidFill>
              </a:rPr>
              <a:t>should it be?</a:t>
            </a:r>
            <a:endParaRPr lang="en-US"/>
          </a:p>
        </p:txBody>
      </p:sp>
      <p:sp>
        <p:nvSpPr>
          <p:cNvPr id="1015811" name="Rectangle 3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7724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Red-Black Trees: 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The Problem With Insertion</a:t>
            </a:r>
          </a:p>
        </p:txBody>
      </p:sp>
      <p:sp>
        <p:nvSpPr>
          <p:cNvPr id="1015812" name="Oval 4"/>
          <p:cNvSpPr>
            <a:spLocks noChangeArrowheads="1"/>
          </p:cNvSpPr>
          <p:nvPr/>
        </p:nvSpPr>
        <p:spPr bwMode="auto">
          <a:xfrm>
            <a:off x="4343400" y="30480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813" name="Oval 5"/>
          <p:cNvSpPr>
            <a:spLocks noChangeArrowheads="1"/>
          </p:cNvSpPr>
          <p:nvPr/>
        </p:nvSpPr>
        <p:spPr bwMode="auto">
          <a:xfrm>
            <a:off x="5410200" y="30480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814" name="Oval 6"/>
          <p:cNvSpPr>
            <a:spLocks noChangeArrowheads="1"/>
          </p:cNvSpPr>
          <p:nvPr/>
        </p:nvSpPr>
        <p:spPr bwMode="auto">
          <a:xfrm>
            <a:off x="7239000" y="37338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815" name="Oval 7"/>
          <p:cNvSpPr>
            <a:spLocks noChangeArrowheads="1"/>
          </p:cNvSpPr>
          <p:nvPr/>
        </p:nvSpPr>
        <p:spPr bwMode="auto">
          <a:xfrm>
            <a:off x="8305800" y="37338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15816" name="AutoShape 8"/>
          <p:cNvCxnSpPr>
            <a:cxnSpLocks noChangeShapeType="1"/>
            <a:stCxn id="1015812" idx="7"/>
            <a:endCxn id="1015825" idx="3"/>
          </p:cNvCxnSpPr>
          <p:nvPr/>
        </p:nvCxnSpPr>
        <p:spPr bwMode="auto">
          <a:xfrm flipV="1">
            <a:off x="4538663" y="2855913"/>
            <a:ext cx="263525" cy="2111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15817" name="AutoShape 9"/>
          <p:cNvCxnSpPr>
            <a:cxnSpLocks noChangeShapeType="1"/>
            <a:stCxn id="1015825" idx="5"/>
            <a:endCxn id="1015813" idx="1"/>
          </p:cNvCxnSpPr>
          <p:nvPr/>
        </p:nvCxnSpPr>
        <p:spPr bwMode="auto">
          <a:xfrm>
            <a:off x="5180013" y="2855913"/>
            <a:ext cx="263525" cy="2111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15818" name="AutoShape 10"/>
          <p:cNvCxnSpPr>
            <a:cxnSpLocks noChangeShapeType="1"/>
            <a:stCxn id="1015826" idx="3"/>
            <a:endCxn id="1015828" idx="7"/>
          </p:cNvCxnSpPr>
          <p:nvPr/>
        </p:nvCxnSpPr>
        <p:spPr bwMode="auto">
          <a:xfrm flipH="1">
            <a:off x="6551613" y="2855913"/>
            <a:ext cx="3841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15819" name="AutoShape 11"/>
          <p:cNvCxnSpPr>
            <a:cxnSpLocks noChangeShapeType="1"/>
            <a:stCxn id="1015824" idx="3"/>
            <a:endCxn id="1015814" idx="7"/>
          </p:cNvCxnSpPr>
          <p:nvPr/>
        </p:nvCxnSpPr>
        <p:spPr bwMode="auto">
          <a:xfrm flipH="1">
            <a:off x="7434263" y="3541713"/>
            <a:ext cx="263525" cy="2111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15820" name="AutoShape 12"/>
          <p:cNvCxnSpPr>
            <a:cxnSpLocks noChangeShapeType="1"/>
            <a:stCxn id="1015824" idx="5"/>
            <a:endCxn id="1015815" idx="1"/>
          </p:cNvCxnSpPr>
          <p:nvPr/>
        </p:nvCxnSpPr>
        <p:spPr bwMode="auto">
          <a:xfrm>
            <a:off x="8075613" y="3541713"/>
            <a:ext cx="263525" cy="2111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15821" name="AutoShape 13"/>
          <p:cNvCxnSpPr>
            <a:cxnSpLocks noChangeShapeType="1"/>
            <a:stCxn id="1015826" idx="1"/>
            <a:endCxn id="1015827" idx="5"/>
          </p:cNvCxnSpPr>
          <p:nvPr/>
        </p:nvCxnSpPr>
        <p:spPr bwMode="auto">
          <a:xfrm flipH="1" flipV="1">
            <a:off x="6246813" y="2170113"/>
            <a:ext cx="6889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15822" name="AutoShape 14"/>
          <p:cNvCxnSpPr>
            <a:cxnSpLocks noChangeShapeType="1"/>
            <a:stCxn id="1015827" idx="3"/>
            <a:endCxn id="1015825" idx="7"/>
          </p:cNvCxnSpPr>
          <p:nvPr/>
        </p:nvCxnSpPr>
        <p:spPr bwMode="auto">
          <a:xfrm flipH="1">
            <a:off x="5180013" y="2170113"/>
            <a:ext cx="6889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15823" name="AutoShape 15"/>
          <p:cNvCxnSpPr>
            <a:cxnSpLocks noChangeShapeType="1"/>
            <a:stCxn id="1015826" idx="5"/>
            <a:endCxn id="1015824" idx="1"/>
          </p:cNvCxnSpPr>
          <p:nvPr/>
        </p:nvCxnSpPr>
        <p:spPr bwMode="auto">
          <a:xfrm>
            <a:off x="7313613" y="2855913"/>
            <a:ext cx="3841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1015824" name="Oval 16"/>
          <p:cNvSpPr>
            <a:spLocks noChangeArrowheads="1"/>
          </p:cNvSpPr>
          <p:nvPr/>
        </p:nvSpPr>
        <p:spPr bwMode="auto">
          <a:xfrm>
            <a:off x="7620000" y="3048000"/>
            <a:ext cx="533400" cy="533400"/>
          </a:xfrm>
          <a:prstGeom prst="ellipse">
            <a:avLst/>
          </a:prstGeom>
          <a:solidFill>
            <a:srgbClr val="FFFFFF"/>
          </a:solidFill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solidFill>
                  <a:schemeClr val="tx2"/>
                </a:solidFill>
                <a:latin typeface="Courier New" pitchFamily="49" charset="0"/>
              </a:rPr>
              <a:t>12</a:t>
            </a:r>
          </a:p>
        </p:txBody>
      </p:sp>
      <p:sp>
        <p:nvSpPr>
          <p:cNvPr id="1015825" name="Oval 17"/>
          <p:cNvSpPr>
            <a:spLocks noChangeArrowheads="1"/>
          </p:cNvSpPr>
          <p:nvPr/>
        </p:nvSpPr>
        <p:spPr bwMode="auto">
          <a:xfrm>
            <a:off x="4724400" y="23622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urier New" pitchFamily="49" charset="0"/>
              </a:rPr>
              <a:t>5</a:t>
            </a:r>
          </a:p>
        </p:txBody>
      </p:sp>
      <p:sp>
        <p:nvSpPr>
          <p:cNvPr id="1015826" name="Oval 18"/>
          <p:cNvSpPr>
            <a:spLocks noChangeArrowheads="1"/>
          </p:cNvSpPr>
          <p:nvPr/>
        </p:nvSpPr>
        <p:spPr bwMode="auto">
          <a:xfrm>
            <a:off x="6858000" y="23622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urier New" pitchFamily="49" charset="0"/>
              </a:rPr>
              <a:t>9</a:t>
            </a:r>
          </a:p>
        </p:txBody>
      </p:sp>
      <p:sp>
        <p:nvSpPr>
          <p:cNvPr id="1015827" name="Oval 19"/>
          <p:cNvSpPr>
            <a:spLocks noChangeArrowheads="1"/>
          </p:cNvSpPr>
          <p:nvPr/>
        </p:nvSpPr>
        <p:spPr bwMode="auto">
          <a:xfrm>
            <a:off x="5791200" y="16764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urier New" pitchFamily="49" charset="0"/>
              </a:rPr>
              <a:t>7</a:t>
            </a:r>
          </a:p>
        </p:txBody>
      </p:sp>
      <p:sp>
        <p:nvSpPr>
          <p:cNvPr id="1015828" name="Oval 20"/>
          <p:cNvSpPr>
            <a:spLocks noChangeArrowheads="1"/>
          </p:cNvSpPr>
          <p:nvPr/>
        </p:nvSpPr>
        <p:spPr bwMode="auto">
          <a:xfrm>
            <a:off x="6096000" y="30480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1015829" name="Oval 21"/>
          <p:cNvSpPr>
            <a:spLocks noChangeArrowheads="1"/>
          </p:cNvSpPr>
          <p:nvPr/>
        </p:nvSpPr>
        <p:spPr bwMode="auto">
          <a:xfrm>
            <a:off x="5715000" y="3773488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5830" name="Oval 22"/>
          <p:cNvSpPr>
            <a:spLocks noChangeArrowheads="1"/>
          </p:cNvSpPr>
          <p:nvPr/>
        </p:nvSpPr>
        <p:spPr bwMode="auto">
          <a:xfrm>
            <a:off x="6781800" y="3773488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15831" name="AutoShape 23"/>
          <p:cNvCxnSpPr>
            <a:cxnSpLocks noChangeShapeType="1"/>
            <a:stCxn id="1015828" idx="3"/>
            <a:endCxn id="1015829" idx="7"/>
          </p:cNvCxnSpPr>
          <p:nvPr/>
        </p:nvCxnSpPr>
        <p:spPr bwMode="auto">
          <a:xfrm flipH="1">
            <a:off x="5910263" y="3541713"/>
            <a:ext cx="263525" cy="2508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15832" name="AutoShape 24"/>
          <p:cNvCxnSpPr>
            <a:cxnSpLocks noChangeShapeType="1"/>
            <a:stCxn id="1015828" idx="5"/>
            <a:endCxn id="1015830" idx="1"/>
          </p:cNvCxnSpPr>
          <p:nvPr/>
        </p:nvCxnSpPr>
        <p:spPr bwMode="auto">
          <a:xfrm>
            <a:off x="6551613" y="3541713"/>
            <a:ext cx="263525" cy="2508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1015833" name="Rectangle 25"/>
          <p:cNvSpPr>
            <a:spLocks noChangeArrowheads="1"/>
          </p:cNvSpPr>
          <p:nvPr/>
        </p:nvSpPr>
        <p:spPr bwMode="auto">
          <a:xfrm>
            <a:off x="152400" y="3962400"/>
            <a:ext cx="6248400" cy="23114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400" i="0">
                <a:latin typeface="Times New Roman" charset="0"/>
              </a:rPr>
              <a:t>1.	Every node is either red or black</a:t>
            </a:r>
          </a:p>
          <a:p>
            <a:r>
              <a:rPr lang="en-US" sz="2400" i="0">
                <a:latin typeface="Times New Roman" charset="0"/>
              </a:rPr>
              <a:t>2.	Every leaf (NULL pointer) is black</a:t>
            </a:r>
          </a:p>
          <a:p>
            <a:r>
              <a:rPr lang="en-US" sz="2400" i="0">
                <a:latin typeface="Times New Roman" charset="0"/>
              </a:rPr>
              <a:t>3.	If a node is red, both children are black</a:t>
            </a:r>
          </a:p>
          <a:p>
            <a:r>
              <a:rPr lang="en-US" sz="2400" i="0">
                <a:latin typeface="Times New Roman" charset="0"/>
              </a:rPr>
              <a:t>4. 	Every path from node to descendent leaf</a:t>
            </a:r>
            <a:br>
              <a:rPr lang="en-US" sz="2400" i="0">
                <a:latin typeface="Times New Roman" charset="0"/>
              </a:rPr>
            </a:br>
            <a:r>
              <a:rPr lang="en-US" sz="2400" i="0">
                <a:latin typeface="Times New Roman" charset="0"/>
              </a:rPr>
              <a:t>	contains the same number of black nodes</a:t>
            </a:r>
          </a:p>
          <a:p>
            <a:r>
              <a:rPr lang="en-US" sz="2400" i="0">
                <a:latin typeface="Times New Roman" charset="0"/>
              </a:rPr>
              <a:t>5. 	The root is always black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FA43F9-EF43-47D5-A1C4-E2A5C133DB95}" type="datetime3">
              <a:rPr lang="en-US" smtClean="0"/>
              <a:pPr>
                <a:defRPr/>
              </a:pPr>
              <a:t>10 September 2012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83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Insert 8</a:t>
            </a:r>
          </a:p>
          <a:p>
            <a:pPr lvl="1"/>
            <a:r>
              <a:rPr lang="en-US" i="1">
                <a:solidFill>
                  <a:schemeClr val="accent1"/>
                </a:solidFill>
              </a:rPr>
              <a:t>Where does it go?</a:t>
            </a:r>
          </a:p>
          <a:p>
            <a:pPr lvl="1"/>
            <a:r>
              <a:rPr lang="en-US" i="1">
                <a:solidFill>
                  <a:schemeClr val="accent1"/>
                </a:solidFill>
              </a:rPr>
              <a:t>What color </a:t>
            </a:r>
            <a:br>
              <a:rPr lang="en-US" i="1">
                <a:solidFill>
                  <a:schemeClr val="accent1"/>
                </a:solidFill>
              </a:rPr>
            </a:br>
            <a:r>
              <a:rPr lang="en-US" i="1">
                <a:solidFill>
                  <a:schemeClr val="accent1"/>
                </a:solidFill>
              </a:rPr>
              <a:t>should it be?</a:t>
            </a:r>
            <a:endParaRPr lang="en-US"/>
          </a:p>
        </p:txBody>
      </p:sp>
      <p:sp>
        <p:nvSpPr>
          <p:cNvPr id="10168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Red-Black Trees: 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The Problem With Insertion</a:t>
            </a:r>
          </a:p>
        </p:txBody>
      </p:sp>
      <p:sp>
        <p:nvSpPr>
          <p:cNvPr id="1016836" name="Oval 4"/>
          <p:cNvSpPr>
            <a:spLocks noChangeArrowheads="1"/>
          </p:cNvSpPr>
          <p:nvPr/>
        </p:nvSpPr>
        <p:spPr bwMode="auto">
          <a:xfrm>
            <a:off x="4343400" y="30480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6837" name="Oval 5"/>
          <p:cNvSpPr>
            <a:spLocks noChangeArrowheads="1"/>
          </p:cNvSpPr>
          <p:nvPr/>
        </p:nvSpPr>
        <p:spPr bwMode="auto">
          <a:xfrm>
            <a:off x="5410200" y="30480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6838" name="Oval 6"/>
          <p:cNvSpPr>
            <a:spLocks noChangeArrowheads="1"/>
          </p:cNvSpPr>
          <p:nvPr/>
        </p:nvSpPr>
        <p:spPr bwMode="auto">
          <a:xfrm>
            <a:off x="7239000" y="37338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6839" name="Oval 7"/>
          <p:cNvSpPr>
            <a:spLocks noChangeArrowheads="1"/>
          </p:cNvSpPr>
          <p:nvPr/>
        </p:nvSpPr>
        <p:spPr bwMode="auto">
          <a:xfrm>
            <a:off x="8305800" y="37338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16840" name="AutoShape 8"/>
          <p:cNvCxnSpPr>
            <a:cxnSpLocks noChangeShapeType="1"/>
            <a:stCxn id="1016836" idx="7"/>
            <a:endCxn id="1016849" idx="3"/>
          </p:cNvCxnSpPr>
          <p:nvPr/>
        </p:nvCxnSpPr>
        <p:spPr bwMode="auto">
          <a:xfrm flipV="1">
            <a:off x="4538663" y="2855913"/>
            <a:ext cx="263525" cy="2111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16841" name="AutoShape 9"/>
          <p:cNvCxnSpPr>
            <a:cxnSpLocks noChangeShapeType="1"/>
            <a:stCxn id="1016849" idx="5"/>
            <a:endCxn id="1016837" idx="1"/>
          </p:cNvCxnSpPr>
          <p:nvPr/>
        </p:nvCxnSpPr>
        <p:spPr bwMode="auto">
          <a:xfrm>
            <a:off x="5180013" y="2855913"/>
            <a:ext cx="263525" cy="2111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16842" name="AutoShape 10"/>
          <p:cNvCxnSpPr>
            <a:cxnSpLocks noChangeShapeType="1"/>
            <a:stCxn id="1016850" idx="3"/>
            <a:endCxn id="1016852" idx="7"/>
          </p:cNvCxnSpPr>
          <p:nvPr/>
        </p:nvCxnSpPr>
        <p:spPr bwMode="auto">
          <a:xfrm flipH="1">
            <a:off x="6551613" y="2855913"/>
            <a:ext cx="3841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16843" name="AutoShape 11"/>
          <p:cNvCxnSpPr>
            <a:cxnSpLocks noChangeShapeType="1"/>
            <a:stCxn id="1016848" idx="3"/>
            <a:endCxn id="1016838" idx="7"/>
          </p:cNvCxnSpPr>
          <p:nvPr/>
        </p:nvCxnSpPr>
        <p:spPr bwMode="auto">
          <a:xfrm flipH="1">
            <a:off x="7434263" y="3541713"/>
            <a:ext cx="263525" cy="2111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16844" name="AutoShape 12"/>
          <p:cNvCxnSpPr>
            <a:cxnSpLocks noChangeShapeType="1"/>
            <a:stCxn id="1016848" idx="5"/>
            <a:endCxn id="1016839" idx="1"/>
          </p:cNvCxnSpPr>
          <p:nvPr/>
        </p:nvCxnSpPr>
        <p:spPr bwMode="auto">
          <a:xfrm>
            <a:off x="8075613" y="3541713"/>
            <a:ext cx="263525" cy="2111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16845" name="AutoShape 13"/>
          <p:cNvCxnSpPr>
            <a:cxnSpLocks noChangeShapeType="1"/>
            <a:stCxn id="1016850" idx="1"/>
            <a:endCxn id="1016851" idx="5"/>
          </p:cNvCxnSpPr>
          <p:nvPr/>
        </p:nvCxnSpPr>
        <p:spPr bwMode="auto">
          <a:xfrm flipH="1" flipV="1">
            <a:off x="6246813" y="2170113"/>
            <a:ext cx="6889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16846" name="AutoShape 14"/>
          <p:cNvCxnSpPr>
            <a:cxnSpLocks noChangeShapeType="1"/>
            <a:stCxn id="1016851" idx="3"/>
            <a:endCxn id="1016849" idx="7"/>
          </p:cNvCxnSpPr>
          <p:nvPr/>
        </p:nvCxnSpPr>
        <p:spPr bwMode="auto">
          <a:xfrm flipH="1">
            <a:off x="5180013" y="2170113"/>
            <a:ext cx="6889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16847" name="AutoShape 15"/>
          <p:cNvCxnSpPr>
            <a:cxnSpLocks noChangeShapeType="1"/>
            <a:stCxn id="1016850" idx="5"/>
            <a:endCxn id="1016848" idx="1"/>
          </p:cNvCxnSpPr>
          <p:nvPr/>
        </p:nvCxnSpPr>
        <p:spPr bwMode="auto">
          <a:xfrm>
            <a:off x="7313613" y="2855913"/>
            <a:ext cx="3841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1016848" name="Oval 16"/>
          <p:cNvSpPr>
            <a:spLocks noChangeArrowheads="1"/>
          </p:cNvSpPr>
          <p:nvPr/>
        </p:nvSpPr>
        <p:spPr bwMode="auto">
          <a:xfrm>
            <a:off x="7620000" y="3048000"/>
            <a:ext cx="533400" cy="533400"/>
          </a:xfrm>
          <a:prstGeom prst="ellipse">
            <a:avLst/>
          </a:prstGeom>
          <a:solidFill>
            <a:srgbClr val="FFFFFF"/>
          </a:solidFill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ourier New" pitchFamily="49" charset="0"/>
              </a:rPr>
              <a:t>12</a:t>
            </a:r>
          </a:p>
        </p:txBody>
      </p:sp>
      <p:sp>
        <p:nvSpPr>
          <p:cNvPr id="1016849" name="Oval 17"/>
          <p:cNvSpPr>
            <a:spLocks noChangeArrowheads="1"/>
          </p:cNvSpPr>
          <p:nvPr/>
        </p:nvSpPr>
        <p:spPr bwMode="auto">
          <a:xfrm>
            <a:off x="4724400" y="23622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urier New" pitchFamily="49" charset="0"/>
              </a:rPr>
              <a:t>5</a:t>
            </a:r>
          </a:p>
        </p:txBody>
      </p:sp>
      <p:sp>
        <p:nvSpPr>
          <p:cNvPr id="1016850" name="Oval 18"/>
          <p:cNvSpPr>
            <a:spLocks noChangeArrowheads="1"/>
          </p:cNvSpPr>
          <p:nvPr/>
        </p:nvSpPr>
        <p:spPr bwMode="auto">
          <a:xfrm>
            <a:off x="6858000" y="23622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urier New" pitchFamily="49" charset="0"/>
              </a:rPr>
              <a:t>9</a:t>
            </a:r>
          </a:p>
        </p:txBody>
      </p:sp>
      <p:sp>
        <p:nvSpPr>
          <p:cNvPr id="1016851" name="Oval 19"/>
          <p:cNvSpPr>
            <a:spLocks noChangeArrowheads="1"/>
          </p:cNvSpPr>
          <p:nvPr/>
        </p:nvSpPr>
        <p:spPr bwMode="auto">
          <a:xfrm>
            <a:off x="5791200" y="16764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urier New" pitchFamily="49" charset="0"/>
              </a:rPr>
              <a:t>7</a:t>
            </a:r>
          </a:p>
        </p:txBody>
      </p:sp>
      <p:sp>
        <p:nvSpPr>
          <p:cNvPr id="1016852" name="Oval 20"/>
          <p:cNvSpPr>
            <a:spLocks noChangeArrowheads="1"/>
          </p:cNvSpPr>
          <p:nvPr/>
        </p:nvSpPr>
        <p:spPr bwMode="auto">
          <a:xfrm>
            <a:off x="6096000" y="30480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solidFill>
                  <a:schemeClr val="tx2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1016853" name="Oval 21"/>
          <p:cNvSpPr>
            <a:spLocks noChangeArrowheads="1"/>
          </p:cNvSpPr>
          <p:nvPr/>
        </p:nvSpPr>
        <p:spPr bwMode="auto">
          <a:xfrm>
            <a:off x="5715000" y="3773488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6854" name="Oval 22"/>
          <p:cNvSpPr>
            <a:spLocks noChangeArrowheads="1"/>
          </p:cNvSpPr>
          <p:nvPr/>
        </p:nvSpPr>
        <p:spPr bwMode="auto">
          <a:xfrm>
            <a:off x="6781800" y="3773488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16855" name="AutoShape 23"/>
          <p:cNvCxnSpPr>
            <a:cxnSpLocks noChangeShapeType="1"/>
            <a:stCxn id="1016852" idx="3"/>
            <a:endCxn id="1016853" idx="7"/>
          </p:cNvCxnSpPr>
          <p:nvPr/>
        </p:nvCxnSpPr>
        <p:spPr bwMode="auto">
          <a:xfrm flipH="1">
            <a:off x="5910263" y="3541713"/>
            <a:ext cx="263525" cy="2508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16856" name="AutoShape 24"/>
          <p:cNvCxnSpPr>
            <a:cxnSpLocks noChangeShapeType="1"/>
            <a:stCxn id="1016852" idx="5"/>
            <a:endCxn id="1016854" idx="1"/>
          </p:cNvCxnSpPr>
          <p:nvPr/>
        </p:nvCxnSpPr>
        <p:spPr bwMode="auto">
          <a:xfrm>
            <a:off x="6551613" y="3541713"/>
            <a:ext cx="263525" cy="2508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1016857" name="Rectangle 25"/>
          <p:cNvSpPr>
            <a:spLocks noChangeArrowheads="1"/>
          </p:cNvSpPr>
          <p:nvPr/>
        </p:nvSpPr>
        <p:spPr bwMode="auto">
          <a:xfrm>
            <a:off x="76200" y="4191000"/>
            <a:ext cx="6248400" cy="2000548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400" i="0" dirty="0">
                <a:latin typeface="Times New Roman" charset="0"/>
              </a:rPr>
              <a:t>1.	</a:t>
            </a:r>
            <a:r>
              <a:rPr lang="en-US" sz="2000" i="0" dirty="0">
                <a:latin typeface="Times New Roman" charset="0"/>
              </a:rPr>
              <a:t>Every node is either red or black</a:t>
            </a:r>
          </a:p>
          <a:p>
            <a:r>
              <a:rPr lang="en-US" sz="2000" i="0" dirty="0">
                <a:latin typeface="Times New Roman" charset="0"/>
              </a:rPr>
              <a:t>2.	Every leaf (NULL pointer) is black</a:t>
            </a:r>
          </a:p>
          <a:p>
            <a:r>
              <a:rPr lang="en-US" sz="2000" i="0" dirty="0">
                <a:latin typeface="Times New Roman" charset="0"/>
              </a:rPr>
              <a:t>3.	If a node is red, both children are black</a:t>
            </a:r>
          </a:p>
          <a:p>
            <a:r>
              <a:rPr lang="en-US" sz="2000" i="0" dirty="0">
                <a:latin typeface="Times New Roman" charset="0"/>
              </a:rPr>
              <a:t>4. 	Every path from node to descendent leaf</a:t>
            </a:r>
            <a:br>
              <a:rPr lang="en-US" sz="2000" i="0" dirty="0">
                <a:latin typeface="Times New Roman" charset="0"/>
              </a:rPr>
            </a:br>
            <a:r>
              <a:rPr lang="en-US" sz="2000" i="0" dirty="0">
                <a:latin typeface="Times New Roman" charset="0"/>
              </a:rPr>
              <a:t>	contains the same number of black nodes</a:t>
            </a:r>
          </a:p>
          <a:p>
            <a:r>
              <a:rPr lang="en-US" sz="2000" i="0" dirty="0">
                <a:latin typeface="Times New Roman" charset="0"/>
              </a:rPr>
              <a:t>5. 	The root is always black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737106F-2881-4F97-8FCC-93BB76238790}" type="datetime3">
              <a:rPr lang="en-US" smtClean="0"/>
              <a:pPr>
                <a:defRPr/>
              </a:pPr>
              <a:t>10 September 2012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Red-Black Trees: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The Problem With Insertion</a:t>
            </a:r>
          </a:p>
        </p:txBody>
      </p:sp>
      <p:sp>
        <p:nvSpPr>
          <p:cNvPr id="101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Insert 11</a:t>
            </a:r>
          </a:p>
          <a:p>
            <a:pPr lvl="1"/>
            <a:r>
              <a:rPr lang="en-US" i="1" dirty="0">
                <a:solidFill>
                  <a:schemeClr val="accent1"/>
                </a:solidFill>
              </a:rPr>
              <a:t>Where does it go?</a:t>
            </a:r>
            <a:endParaRPr lang="en-US" dirty="0"/>
          </a:p>
        </p:txBody>
      </p:sp>
      <p:sp>
        <p:nvSpPr>
          <p:cNvPr id="1017860" name="Rectangle 4"/>
          <p:cNvSpPr>
            <a:spLocks noChangeArrowheads="1"/>
          </p:cNvSpPr>
          <p:nvPr/>
        </p:nvSpPr>
        <p:spPr bwMode="auto">
          <a:xfrm>
            <a:off x="0" y="4038600"/>
            <a:ext cx="5638800" cy="2000548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2400" i="0" dirty="0">
                <a:latin typeface="Times New Roman" charset="0"/>
              </a:rPr>
              <a:t>1.	</a:t>
            </a:r>
            <a:r>
              <a:rPr lang="en-US" sz="2000" i="0" dirty="0">
                <a:latin typeface="Times New Roman" charset="0"/>
              </a:rPr>
              <a:t>Every node is either red or black</a:t>
            </a:r>
          </a:p>
          <a:p>
            <a:r>
              <a:rPr lang="en-US" sz="2000" i="0" dirty="0">
                <a:latin typeface="Times New Roman" charset="0"/>
              </a:rPr>
              <a:t>2.	Every leaf (NULL pointer) is black</a:t>
            </a:r>
          </a:p>
          <a:p>
            <a:r>
              <a:rPr lang="en-US" sz="2000" i="0" dirty="0">
                <a:latin typeface="Times New Roman" charset="0"/>
              </a:rPr>
              <a:t>3.	If a node is red, both children are black</a:t>
            </a:r>
          </a:p>
          <a:p>
            <a:r>
              <a:rPr lang="en-US" sz="2000" i="0" dirty="0">
                <a:latin typeface="Times New Roman" charset="0"/>
              </a:rPr>
              <a:t>4. 	Every path from node to descendent leaf</a:t>
            </a:r>
            <a:br>
              <a:rPr lang="en-US" sz="2000" i="0" dirty="0">
                <a:latin typeface="Times New Roman" charset="0"/>
              </a:rPr>
            </a:br>
            <a:r>
              <a:rPr lang="en-US" sz="2000" i="0" dirty="0">
                <a:latin typeface="Times New Roman" charset="0"/>
              </a:rPr>
              <a:t>	contains the same number of black nodes</a:t>
            </a:r>
          </a:p>
          <a:p>
            <a:r>
              <a:rPr lang="en-US" sz="2000" i="0" dirty="0">
                <a:latin typeface="Times New Roman" charset="0"/>
              </a:rPr>
              <a:t>5. 	The root is always black</a:t>
            </a:r>
          </a:p>
        </p:txBody>
      </p:sp>
      <p:sp>
        <p:nvSpPr>
          <p:cNvPr id="1017861" name="Oval 5"/>
          <p:cNvSpPr>
            <a:spLocks noChangeArrowheads="1"/>
          </p:cNvSpPr>
          <p:nvPr/>
        </p:nvSpPr>
        <p:spPr bwMode="auto">
          <a:xfrm>
            <a:off x="4343400" y="30480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7862" name="Oval 6"/>
          <p:cNvSpPr>
            <a:spLocks noChangeArrowheads="1"/>
          </p:cNvSpPr>
          <p:nvPr/>
        </p:nvSpPr>
        <p:spPr bwMode="auto">
          <a:xfrm>
            <a:off x="5410200" y="30480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7863" name="Oval 7"/>
          <p:cNvSpPr>
            <a:spLocks noChangeArrowheads="1"/>
          </p:cNvSpPr>
          <p:nvPr/>
        </p:nvSpPr>
        <p:spPr bwMode="auto">
          <a:xfrm>
            <a:off x="7239000" y="37338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7864" name="Oval 8"/>
          <p:cNvSpPr>
            <a:spLocks noChangeArrowheads="1"/>
          </p:cNvSpPr>
          <p:nvPr/>
        </p:nvSpPr>
        <p:spPr bwMode="auto">
          <a:xfrm>
            <a:off x="8305800" y="37338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17865" name="AutoShape 9"/>
          <p:cNvCxnSpPr>
            <a:cxnSpLocks noChangeShapeType="1"/>
            <a:stCxn id="1017861" idx="7"/>
            <a:endCxn id="1017874" idx="3"/>
          </p:cNvCxnSpPr>
          <p:nvPr/>
        </p:nvCxnSpPr>
        <p:spPr bwMode="auto">
          <a:xfrm flipV="1">
            <a:off x="4538663" y="2855913"/>
            <a:ext cx="263525" cy="2111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17866" name="AutoShape 10"/>
          <p:cNvCxnSpPr>
            <a:cxnSpLocks noChangeShapeType="1"/>
            <a:stCxn id="1017874" idx="5"/>
            <a:endCxn id="1017862" idx="1"/>
          </p:cNvCxnSpPr>
          <p:nvPr/>
        </p:nvCxnSpPr>
        <p:spPr bwMode="auto">
          <a:xfrm>
            <a:off x="5180013" y="2855913"/>
            <a:ext cx="263525" cy="2111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17867" name="AutoShape 11"/>
          <p:cNvCxnSpPr>
            <a:cxnSpLocks noChangeShapeType="1"/>
            <a:stCxn id="1017875" idx="3"/>
            <a:endCxn id="1017877" idx="7"/>
          </p:cNvCxnSpPr>
          <p:nvPr/>
        </p:nvCxnSpPr>
        <p:spPr bwMode="auto">
          <a:xfrm flipH="1">
            <a:off x="6551613" y="2855913"/>
            <a:ext cx="3841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17868" name="AutoShape 12"/>
          <p:cNvCxnSpPr>
            <a:cxnSpLocks noChangeShapeType="1"/>
            <a:stCxn id="1017873" idx="3"/>
            <a:endCxn id="1017863" idx="7"/>
          </p:cNvCxnSpPr>
          <p:nvPr/>
        </p:nvCxnSpPr>
        <p:spPr bwMode="auto">
          <a:xfrm flipH="1">
            <a:off x="7434263" y="3541713"/>
            <a:ext cx="263525" cy="2111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17869" name="AutoShape 13"/>
          <p:cNvCxnSpPr>
            <a:cxnSpLocks noChangeShapeType="1"/>
            <a:stCxn id="1017873" idx="5"/>
            <a:endCxn id="1017864" idx="1"/>
          </p:cNvCxnSpPr>
          <p:nvPr/>
        </p:nvCxnSpPr>
        <p:spPr bwMode="auto">
          <a:xfrm>
            <a:off x="8075613" y="3541713"/>
            <a:ext cx="263525" cy="2111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17870" name="AutoShape 14"/>
          <p:cNvCxnSpPr>
            <a:cxnSpLocks noChangeShapeType="1"/>
            <a:stCxn id="1017875" idx="1"/>
            <a:endCxn id="1017876" idx="5"/>
          </p:cNvCxnSpPr>
          <p:nvPr/>
        </p:nvCxnSpPr>
        <p:spPr bwMode="auto">
          <a:xfrm flipH="1" flipV="1">
            <a:off x="6246813" y="2170113"/>
            <a:ext cx="6889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17871" name="AutoShape 15"/>
          <p:cNvCxnSpPr>
            <a:cxnSpLocks noChangeShapeType="1"/>
            <a:stCxn id="1017876" idx="3"/>
            <a:endCxn id="1017874" idx="7"/>
          </p:cNvCxnSpPr>
          <p:nvPr/>
        </p:nvCxnSpPr>
        <p:spPr bwMode="auto">
          <a:xfrm flipH="1">
            <a:off x="5180013" y="2170113"/>
            <a:ext cx="6889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17872" name="AutoShape 16"/>
          <p:cNvCxnSpPr>
            <a:cxnSpLocks noChangeShapeType="1"/>
            <a:stCxn id="1017875" idx="5"/>
            <a:endCxn id="1017873" idx="1"/>
          </p:cNvCxnSpPr>
          <p:nvPr/>
        </p:nvCxnSpPr>
        <p:spPr bwMode="auto">
          <a:xfrm>
            <a:off x="7313613" y="2855913"/>
            <a:ext cx="3841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1017873" name="Oval 17"/>
          <p:cNvSpPr>
            <a:spLocks noChangeArrowheads="1"/>
          </p:cNvSpPr>
          <p:nvPr/>
        </p:nvSpPr>
        <p:spPr bwMode="auto">
          <a:xfrm>
            <a:off x="7620000" y="3048000"/>
            <a:ext cx="533400" cy="533400"/>
          </a:xfrm>
          <a:prstGeom prst="ellipse">
            <a:avLst/>
          </a:prstGeom>
          <a:solidFill>
            <a:srgbClr val="FFFFFF"/>
          </a:solidFill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solidFill>
                  <a:schemeClr val="tx2"/>
                </a:solidFill>
                <a:latin typeface="Courier New" pitchFamily="49" charset="0"/>
              </a:rPr>
              <a:t>12</a:t>
            </a:r>
          </a:p>
        </p:txBody>
      </p:sp>
      <p:sp>
        <p:nvSpPr>
          <p:cNvPr id="1017874" name="Oval 18"/>
          <p:cNvSpPr>
            <a:spLocks noChangeArrowheads="1"/>
          </p:cNvSpPr>
          <p:nvPr/>
        </p:nvSpPr>
        <p:spPr bwMode="auto">
          <a:xfrm>
            <a:off x="4724400" y="23622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urier New" pitchFamily="49" charset="0"/>
              </a:rPr>
              <a:t>5</a:t>
            </a:r>
          </a:p>
        </p:txBody>
      </p:sp>
      <p:sp>
        <p:nvSpPr>
          <p:cNvPr id="1017875" name="Oval 19"/>
          <p:cNvSpPr>
            <a:spLocks noChangeArrowheads="1"/>
          </p:cNvSpPr>
          <p:nvPr/>
        </p:nvSpPr>
        <p:spPr bwMode="auto">
          <a:xfrm>
            <a:off x="6858000" y="23622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urier New" pitchFamily="49" charset="0"/>
              </a:rPr>
              <a:t>9</a:t>
            </a:r>
          </a:p>
        </p:txBody>
      </p:sp>
      <p:sp>
        <p:nvSpPr>
          <p:cNvPr id="1017876" name="Oval 20"/>
          <p:cNvSpPr>
            <a:spLocks noChangeArrowheads="1"/>
          </p:cNvSpPr>
          <p:nvPr/>
        </p:nvSpPr>
        <p:spPr bwMode="auto">
          <a:xfrm>
            <a:off x="5791200" y="16764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urier New" pitchFamily="49" charset="0"/>
              </a:rPr>
              <a:t>7</a:t>
            </a:r>
          </a:p>
        </p:txBody>
      </p:sp>
      <p:sp>
        <p:nvSpPr>
          <p:cNvPr id="1017877" name="Oval 21"/>
          <p:cNvSpPr>
            <a:spLocks noChangeArrowheads="1"/>
          </p:cNvSpPr>
          <p:nvPr/>
        </p:nvSpPr>
        <p:spPr bwMode="auto">
          <a:xfrm>
            <a:off x="6096000" y="30480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solidFill>
                  <a:schemeClr val="tx2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1017878" name="Oval 22"/>
          <p:cNvSpPr>
            <a:spLocks noChangeArrowheads="1"/>
          </p:cNvSpPr>
          <p:nvPr/>
        </p:nvSpPr>
        <p:spPr bwMode="auto">
          <a:xfrm>
            <a:off x="5715000" y="3773488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7879" name="Oval 23"/>
          <p:cNvSpPr>
            <a:spLocks noChangeArrowheads="1"/>
          </p:cNvSpPr>
          <p:nvPr/>
        </p:nvSpPr>
        <p:spPr bwMode="auto">
          <a:xfrm>
            <a:off x="6781800" y="3773488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17880" name="AutoShape 24"/>
          <p:cNvCxnSpPr>
            <a:cxnSpLocks noChangeShapeType="1"/>
            <a:stCxn id="1017877" idx="3"/>
            <a:endCxn id="1017878" idx="7"/>
          </p:cNvCxnSpPr>
          <p:nvPr/>
        </p:nvCxnSpPr>
        <p:spPr bwMode="auto">
          <a:xfrm flipH="1">
            <a:off x="5910263" y="3541713"/>
            <a:ext cx="263525" cy="2508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17881" name="AutoShape 25"/>
          <p:cNvCxnSpPr>
            <a:cxnSpLocks noChangeShapeType="1"/>
            <a:stCxn id="1017877" idx="5"/>
            <a:endCxn id="1017879" idx="1"/>
          </p:cNvCxnSpPr>
          <p:nvPr/>
        </p:nvCxnSpPr>
        <p:spPr bwMode="auto">
          <a:xfrm>
            <a:off x="6551613" y="3541713"/>
            <a:ext cx="263525" cy="2508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19A5FE-FCBA-4985-A17D-D15B3F105D60}" type="datetime3">
              <a:rPr lang="en-US" smtClean="0"/>
              <a:pPr>
                <a:defRPr/>
              </a:pPr>
              <a:t>10 September 2012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Red-Black Trees: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The Problem With Insertion</a:t>
            </a:r>
          </a:p>
        </p:txBody>
      </p:sp>
      <p:sp>
        <p:nvSpPr>
          <p:cNvPr id="101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Insert 11</a:t>
            </a:r>
          </a:p>
          <a:p>
            <a:pPr lvl="1"/>
            <a:r>
              <a:rPr lang="en-US" i="1" dirty="0">
                <a:solidFill>
                  <a:schemeClr val="accent1"/>
                </a:solidFill>
              </a:rPr>
              <a:t>Where does it go?</a:t>
            </a:r>
          </a:p>
          <a:p>
            <a:pPr lvl="1"/>
            <a:r>
              <a:rPr lang="en-US" i="1" dirty="0">
                <a:solidFill>
                  <a:schemeClr val="accent1"/>
                </a:solidFill>
              </a:rPr>
              <a:t>What color?</a:t>
            </a:r>
            <a:endParaRPr lang="en-US" dirty="0"/>
          </a:p>
        </p:txBody>
      </p:sp>
      <p:sp>
        <p:nvSpPr>
          <p:cNvPr id="1018884" name="Rectangle 4"/>
          <p:cNvSpPr>
            <a:spLocks noChangeArrowheads="1"/>
          </p:cNvSpPr>
          <p:nvPr/>
        </p:nvSpPr>
        <p:spPr bwMode="auto">
          <a:xfrm>
            <a:off x="228600" y="4038600"/>
            <a:ext cx="5410200" cy="2000548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2400" i="0" dirty="0">
                <a:latin typeface="Times New Roman" charset="0"/>
              </a:rPr>
              <a:t>1.	</a:t>
            </a:r>
            <a:r>
              <a:rPr lang="en-US" sz="2000" i="0" dirty="0">
                <a:latin typeface="Times New Roman" charset="0"/>
              </a:rPr>
              <a:t>Every node is either red or black</a:t>
            </a:r>
          </a:p>
          <a:p>
            <a:r>
              <a:rPr lang="en-US" sz="2000" i="0" dirty="0">
                <a:latin typeface="Times New Roman" charset="0"/>
              </a:rPr>
              <a:t>2.	Every leaf (NULL pointer) is black</a:t>
            </a:r>
          </a:p>
          <a:p>
            <a:r>
              <a:rPr lang="en-US" sz="2000" i="0" dirty="0">
                <a:latin typeface="Times New Roman" charset="0"/>
              </a:rPr>
              <a:t>3.	If a node is red, both children are black</a:t>
            </a:r>
          </a:p>
          <a:p>
            <a:r>
              <a:rPr lang="en-US" sz="2000" i="0" dirty="0">
                <a:latin typeface="Times New Roman" charset="0"/>
              </a:rPr>
              <a:t>4. 	Every path from node to descendent leaf</a:t>
            </a:r>
            <a:br>
              <a:rPr lang="en-US" sz="2000" i="0" dirty="0">
                <a:latin typeface="Times New Roman" charset="0"/>
              </a:rPr>
            </a:br>
            <a:r>
              <a:rPr lang="en-US" sz="2000" i="0" dirty="0">
                <a:latin typeface="Times New Roman" charset="0"/>
              </a:rPr>
              <a:t>	contains the same number of black nodes</a:t>
            </a:r>
          </a:p>
          <a:p>
            <a:r>
              <a:rPr lang="en-US" sz="2000" i="0" dirty="0">
                <a:latin typeface="Times New Roman" charset="0"/>
              </a:rPr>
              <a:t>5. 	The root is always black</a:t>
            </a:r>
          </a:p>
        </p:txBody>
      </p:sp>
      <p:sp>
        <p:nvSpPr>
          <p:cNvPr id="1018885" name="Oval 5"/>
          <p:cNvSpPr>
            <a:spLocks noChangeArrowheads="1"/>
          </p:cNvSpPr>
          <p:nvPr/>
        </p:nvSpPr>
        <p:spPr bwMode="auto">
          <a:xfrm>
            <a:off x="4343400" y="30480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8886" name="Oval 6"/>
          <p:cNvSpPr>
            <a:spLocks noChangeArrowheads="1"/>
          </p:cNvSpPr>
          <p:nvPr/>
        </p:nvSpPr>
        <p:spPr bwMode="auto">
          <a:xfrm>
            <a:off x="5410200" y="30480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8887" name="Oval 7"/>
          <p:cNvSpPr>
            <a:spLocks noChangeArrowheads="1"/>
          </p:cNvSpPr>
          <p:nvPr/>
        </p:nvSpPr>
        <p:spPr bwMode="auto">
          <a:xfrm>
            <a:off x="8305800" y="37338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18888" name="AutoShape 8"/>
          <p:cNvCxnSpPr>
            <a:cxnSpLocks noChangeShapeType="1"/>
            <a:stCxn id="1018885" idx="7"/>
            <a:endCxn id="1018897" idx="3"/>
          </p:cNvCxnSpPr>
          <p:nvPr/>
        </p:nvCxnSpPr>
        <p:spPr bwMode="auto">
          <a:xfrm flipV="1">
            <a:off x="4538663" y="2855913"/>
            <a:ext cx="263525" cy="2111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18889" name="AutoShape 9"/>
          <p:cNvCxnSpPr>
            <a:cxnSpLocks noChangeShapeType="1"/>
            <a:stCxn id="1018897" idx="5"/>
            <a:endCxn id="1018886" idx="1"/>
          </p:cNvCxnSpPr>
          <p:nvPr/>
        </p:nvCxnSpPr>
        <p:spPr bwMode="auto">
          <a:xfrm>
            <a:off x="5180013" y="2855913"/>
            <a:ext cx="263525" cy="2111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18890" name="AutoShape 10"/>
          <p:cNvCxnSpPr>
            <a:cxnSpLocks noChangeShapeType="1"/>
            <a:stCxn id="1018898" idx="3"/>
            <a:endCxn id="1018900" idx="7"/>
          </p:cNvCxnSpPr>
          <p:nvPr/>
        </p:nvCxnSpPr>
        <p:spPr bwMode="auto">
          <a:xfrm flipH="1">
            <a:off x="6551613" y="2855913"/>
            <a:ext cx="3841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18891" name="AutoShape 11"/>
          <p:cNvCxnSpPr>
            <a:cxnSpLocks noChangeShapeType="1"/>
            <a:stCxn id="1018896" idx="3"/>
            <a:endCxn id="1018905" idx="0"/>
          </p:cNvCxnSpPr>
          <p:nvPr/>
        </p:nvCxnSpPr>
        <p:spPr bwMode="auto">
          <a:xfrm flipH="1">
            <a:off x="7505700" y="3541713"/>
            <a:ext cx="192088" cy="15398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18892" name="AutoShape 12"/>
          <p:cNvCxnSpPr>
            <a:cxnSpLocks noChangeShapeType="1"/>
            <a:stCxn id="1018896" idx="5"/>
            <a:endCxn id="1018887" idx="1"/>
          </p:cNvCxnSpPr>
          <p:nvPr/>
        </p:nvCxnSpPr>
        <p:spPr bwMode="auto">
          <a:xfrm>
            <a:off x="8075613" y="3541713"/>
            <a:ext cx="263525" cy="2111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18893" name="AutoShape 13"/>
          <p:cNvCxnSpPr>
            <a:cxnSpLocks noChangeShapeType="1"/>
            <a:stCxn id="1018898" idx="1"/>
            <a:endCxn id="1018899" idx="5"/>
          </p:cNvCxnSpPr>
          <p:nvPr/>
        </p:nvCxnSpPr>
        <p:spPr bwMode="auto">
          <a:xfrm flipH="1" flipV="1">
            <a:off x="6246813" y="2170113"/>
            <a:ext cx="6889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18894" name="AutoShape 14"/>
          <p:cNvCxnSpPr>
            <a:cxnSpLocks noChangeShapeType="1"/>
            <a:stCxn id="1018899" idx="3"/>
            <a:endCxn id="1018897" idx="7"/>
          </p:cNvCxnSpPr>
          <p:nvPr/>
        </p:nvCxnSpPr>
        <p:spPr bwMode="auto">
          <a:xfrm flipH="1">
            <a:off x="5180013" y="2170113"/>
            <a:ext cx="6889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18895" name="AutoShape 15"/>
          <p:cNvCxnSpPr>
            <a:cxnSpLocks noChangeShapeType="1"/>
            <a:stCxn id="1018898" idx="5"/>
            <a:endCxn id="1018896" idx="1"/>
          </p:cNvCxnSpPr>
          <p:nvPr/>
        </p:nvCxnSpPr>
        <p:spPr bwMode="auto">
          <a:xfrm>
            <a:off x="7313613" y="2855913"/>
            <a:ext cx="3841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1018896" name="Oval 16"/>
          <p:cNvSpPr>
            <a:spLocks noChangeArrowheads="1"/>
          </p:cNvSpPr>
          <p:nvPr/>
        </p:nvSpPr>
        <p:spPr bwMode="auto">
          <a:xfrm>
            <a:off x="7620000" y="3048000"/>
            <a:ext cx="533400" cy="533400"/>
          </a:xfrm>
          <a:prstGeom prst="ellipse">
            <a:avLst/>
          </a:prstGeom>
          <a:solidFill>
            <a:srgbClr val="FFFFFF"/>
          </a:solidFill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solidFill>
                  <a:schemeClr val="tx2"/>
                </a:solidFill>
                <a:latin typeface="Courier New" pitchFamily="49" charset="0"/>
              </a:rPr>
              <a:t>12</a:t>
            </a:r>
          </a:p>
        </p:txBody>
      </p:sp>
      <p:sp>
        <p:nvSpPr>
          <p:cNvPr id="1018897" name="Oval 17"/>
          <p:cNvSpPr>
            <a:spLocks noChangeArrowheads="1"/>
          </p:cNvSpPr>
          <p:nvPr/>
        </p:nvSpPr>
        <p:spPr bwMode="auto">
          <a:xfrm>
            <a:off x="4724400" y="23622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urier New" pitchFamily="49" charset="0"/>
              </a:rPr>
              <a:t>5</a:t>
            </a:r>
          </a:p>
        </p:txBody>
      </p:sp>
      <p:sp>
        <p:nvSpPr>
          <p:cNvPr id="1018898" name="Oval 18"/>
          <p:cNvSpPr>
            <a:spLocks noChangeArrowheads="1"/>
          </p:cNvSpPr>
          <p:nvPr/>
        </p:nvSpPr>
        <p:spPr bwMode="auto">
          <a:xfrm>
            <a:off x="6858000" y="23622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urier New" pitchFamily="49" charset="0"/>
              </a:rPr>
              <a:t>9</a:t>
            </a:r>
          </a:p>
        </p:txBody>
      </p:sp>
      <p:sp>
        <p:nvSpPr>
          <p:cNvPr id="1018899" name="Oval 19"/>
          <p:cNvSpPr>
            <a:spLocks noChangeArrowheads="1"/>
          </p:cNvSpPr>
          <p:nvPr/>
        </p:nvSpPr>
        <p:spPr bwMode="auto">
          <a:xfrm>
            <a:off x="5791200" y="16764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urier New" pitchFamily="49" charset="0"/>
              </a:rPr>
              <a:t>7</a:t>
            </a:r>
          </a:p>
        </p:txBody>
      </p:sp>
      <p:sp>
        <p:nvSpPr>
          <p:cNvPr id="1018900" name="Oval 20"/>
          <p:cNvSpPr>
            <a:spLocks noChangeArrowheads="1"/>
          </p:cNvSpPr>
          <p:nvPr/>
        </p:nvSpPr>
        <p:spPr bwMode="auto">
          <a:xfrm>
            <a:off x="6096000" y="30480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solidFill>
                  <a:schemeClr val="tx2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1018901" name="Oval 21"/>
          <p:cNvSpPr>
            <a:spLocks noChangeArrowheads="1"/>
          </p:cNvSpPr>
          <p:nvPr/>
        </p:nvSpPr>
        <p:spPr bwMode="auto">
          <a:xfrm>
            <a:off x="5715000" y="3773488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8902" name="Oval 22"/>
          <p:cNvSpPr>
            <a:spLocks noChangeArrowheads="1"/>
          </p:cNvSpPr>
          <p:nvPr/>
        </p:nvSpPr>
        <p:spPr bwMode="auto">
          <a:xfrm>
            <a:off x="6781800" y="3773488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18903" name="AutoShape 23"/>
          <p:cNvCxnSpPr>
            <a:cxnSpLocks noChangeShapeType="1"/>
            <a:stCxn id="1018900" idx="3"/>
            <a:endCxn id="1018901" idx="7"/>
          </p:cNvCxnSpPr>
          <p:nvPr/>
        </p:nvCxnSpPr>
        <p:spPr bwMode="auto">
          <a:xfrm flipH="1">
            <a:off x="5910263" y="3541713"/>
            <a:ext cx="263525" cy="2508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18904" name="AutoShape 24"/>
          <p:cNvCxnSpPr>
            <a:cxnSpLocks noChangeShapeType="1"/>
            <a:stCxn id="1018900" idx="5"/>
            <a:endCxn id="1018902" idx="1"/>
          </p:cNvCxnSpPr>
          <p:nvPr/>
        </p:nvCxnSpPr>
        <p:spPr bwMode="auto">
          <a:xfrm>
            <a:off x="6551613" y="3541713"/>
            <a:ext cx="263525" cy="2508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1018905" name="Oval 25"/>
          <p:cNvSpPr>
            <a:spLocks noChangeArrowheads="1"/>
          </p:cNvSpPr>
          <p:nvPr/>
        </p:nvSpPr>
        <p:spPr bwMode="auto">
          <a:xfrm>
            <a:off x="7239000" y="3733800"/>
            <a:ext cx="533400" cy="533400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11</a:t>
            </a:r>
          </a:p>
        </p:txBody>
      </p:sp>
      <p:sp>
        <p:nvSpPr>
          <p:cNvPr id="1018906" name="Oval 26"/>
          <p:cNvSpPr>
            <a:spLocks noChangeArrowheads="1"/>
          </p:cNvSpPr>
          <p:nvPr/>
        </p:nvSpPr>
        <p:spPr bwMode="auto">
          <a:xfrm>
            <a:off x="6858000" y="44958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8907" name="Oval 27"/>
          <p:cNvSpPr>
            <a:spLocks noChangeArrowheads="1"/>
          </p:cNvSpPr>
          <p:nvPr/>
        </p:nvSpPr>
        <p:spPr bwMode="auto">
          <a:xfrm>
            <a:off x="7924800" y="44958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18908" name="AutoShape 28"/>
          <p:cNvCxnSpPr>
            <a:cxnSpLocks noChangeShapeType="1"/>
            <a:stCxn id="1018905" idx="3"/>
            <a:endCxn id="1018906" idx="7"/>
          </p:cNvCxnSpPr>
          <p:nvPr/>
        </p:nvCxnSpPr>
        <p:spPr bwMode="auto">
          <a:xfrm flipH="1">
            <a:off x="7053263" y="4227513"/>
            <a:ext cx="263525" cy="2873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18909" name="AutoShape 29"/>
          <p:cNvCxnSpPr>
            <a:cxnSpLocks noChangeShapeType="1"/>
            <a:stCxn id="1018905" idx="5"/>
            <a:endCxn id="1018907" idx="1"/>
          </p:cNvCxnSpPr>
          <p:nvPr/>
        </p:nvCxnSpPr>
        <p:spPr bwMode="auto">
          <a:xfrm>
            <a:off x="7694613" y="4227513"/>
            <a:ext cx="263525" cy="2873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EEC76D-B6C0-4154-83E7-13491B4C5267}" type="datetime3">
              <a:rPr lang="en-US" smtClean="0"/>
              <a:pPr>
                <a:defRPr/>
              </a:pPr>
              <a:t>10 September 2012</a:t>
            </a:fld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Red-Black Trees: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The Problem With Insertion</a:t>
            </a:r>
          </a:p>
        </p:txBody>
      </p:sp>
      <p:sp>
        <p:nvSpPr>
          <p:cNvPr id="101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Insert 11</a:t>
            </a:r>
          </a:p>
          <a:p>
            <a:pPr lvl="1"/>
            <a:r>
              <a:rPr lang="en-US" i="1">
                <a:solidFill>
                  <a:schemeClr val="accent1"/>
                </a:solidFill>
              </a:rPr>
              <a:t>Where does it go?</a:t>
            </a:r>
          </a:p>
          <a:p>
            <a:pPr lvl="1"/>
            <a:r>
              <a:rPr lang="en-US" i="1">
                <a:solidFill>
                  <a:schemeClr val="accent1"/>
                </a:solidFill>
              </a:rPr>
              <a:t>What color?</a:t>
            </a:r>
          </a:p>
          <a:p>
            <a:pPr lvl="2"/>
            <a:r>
              <a:rPr lang="en-US"/>
              <a:t>Can’t be red! (#3)</a:t>
            </a:r>
          </a:p>
          <a:p>
            <a:pPr lvl="2"/>
            <a:endParaRPr lang="en-US"/>
          </a:p>
        </p:txBody>
      </p:sp>
      <p:sp>
        <p:nvSpPr>
          <p:cNvPr id="1019908" name="Rectangle 4"/>
          <p:cNvSpPr>
            <a:spLocks noChangeArrowheads="1"/>
          </p:cNvSpPr>
          <p:nvPr/>
        </p:nvSpPr>
        <p:spPr bwMode="auto">
          <a:xfrm>
            <a:off x="76200" y="4019252"/>
            <a:ext cx="5562600" cy="2000548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2400" i="0" dirty="0">
                <a:latin typeface="Times New Roman" charset="0"/>
              </a:rPr>
              <a:t>1.	</a:t>
            </a:r>
            <a:r>
              <a:rPr lang="en-US" sz="2000" i="0" dirty="0">
                <a:latin typeface="Times New Roman" charset="0"/>
              </a:rPr>
              <a:t>Every node is either red or black</a:t>
            </a:r>
          </a:p>
          <a:p>
            <a:r>
              <a:rPr lang="en-US" sz="2000" i="0" dirty="0">
                <a:latin typeface="Times New Roman" charset="0"/>
              </a:rPr>
              <a:t>2.	Every leaf (NULL pointer) is black</a:t>
            </a:r>
          </a:p>
          <a:p>
            <a:r>
              <a:rPr lang="en-US" sz="2000" i="0" dirty="0">
                <a:latin typeface="Times New Roman" charset="0"/>
              </a:rPr>
              <a:t>3.	If a node is red, both children are black</a:t>
            </a:r>
          </a:p>
          <a:p>
            <a:r>
              <a:rPr lang="en-US" sz="2000" i="0" dirty="0">
                <a:latin typeface="Times New Roman" charset="0"/>
              </a:rPr>
              <a:t>4. 	Every path from node to descendent leaf</a:t>
            </a:r>
            <a:br>
              <a:rPr lang="en-US" sz="2000" i="0" dirty="0">
                <a:latin typeface="Times New Roman" charset="0"/>
              </a:rPr>
            </a:br>
            <a:r>
              <a:rPr lang="en-US" sz="2000" i="0" dirty="0">
                <a:latin typeface="Times New Roman" charset="0"/>
              </a:rPr>
              <a:t>	contains the same number of black nodes</a:t>
            </a:r>
          </a:p>
          <a:p>
            <a:r>
              <a:rPr lang="en-US" sz="2000" i="0" dirty="0">
                <a:latin typeface="Times New Roman" charset="0"/>
              </a:rPr>
              <a:t>5. 	The root is always black</a:t>
            </a:r>
          </a:p>
        </p:txBody>
      </p:sp>
      <p:sp>
        <p:nvSpPr>
          <p:cNvPr id="1019909" name="Oval 5"/>
          <p:cNvSpPr>
            <a:spLocks noChangeArrowheads="1"/>
          </p:cNvSpPr>
          <p:nvPr/>
        </p:nvSpPr>
        <p:spPr bwMode="auto">
          <a:xfrm>
            <a:off x="4343400" y="30480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9910" name="Oval 6"/>
          <p:cNvSpPr>
            <a:spLocks noChangeArrowheads="1"/>
          </p:cNvSpPr>
          <p:nvPr/>
        </p:nvSpPr>
        <p:spPr bwMode="auto">
          <a:xfrm>
            <a:off x="5410200" y="30480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9911" name="Oval 7"/>
          <p:cNvSpPr>
            <a:spLocks noChangeArrowheads="1"/>
          </p:cNvSpPr>
          <p:nvPr/>
        </p:nvSpPr>
        <p:spPr bwMode="auto">
          <a:xfrm>
            <a:off x="8305800" y="37338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19912" name="AutoShape 8"/>
          <p:cNvCxnSpPr>
            <a:cxnSpLocks noChangeShapeType="1"/>
            <a:stCxn id="1019909" idx="7"/>
            <a:endCxn id="1019921" idx="3"/>
          </p:cNvCxnSpPr>
          <p:nvPr/>
        </p:nvCxnSpPr>
        <p:spPr bwMode="auto">
          <a:xfrm flipV="1">
            <a:off x="4538663" y="2855913"/>
            <a:ext cx="263525" cy="2111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19913" name="AutoShape 9"/>
          <p:cNvCxnSpPr>
            <a:cxnSpLocks noChangeShapeType="1"/>
            <a:stCxn id="1019921" idx="5"/>
            <a:endCxn id="1019910" idx="1"/>
          </p:cNvCxnSpPr>
          <p:nvPr/>
        </p:nvCxnSpPr>
        <p:spPr bwMode="auto">
          <a:xfrm>
            <a:off x="5180013" y="2855913"/>
            <a:ext cx="263525" cy="2111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19914" name="AutoShape 10"/>
          <p:cNvCxnSpPr>
            <a:cxnSpLocks noChangeShapeType="1"/>
            <a:stCxn id="1019922" idx="3"/>
            <a:endCxn id="1019924" idx="7"/>
          </p:cNvCxnSpPr>
          <p:nvPr/>
        </p:nvCxnSpPr>
        <p:spPr bwMode="auto">
          <a:xfrm flipH="1">
            <a:off x="6551613" y="2855913"/>
            <a:ext cx="3841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19915" name="AutoShape 11"/>
          <p:cNvCxnSpPr>
            <a:cxnSpLocks noChangeShapeType="1"/>
            <a:stCxn id="1019920" idx="3"/>
            <a:endCxn id="1019929" idx="0"/>
          </p:cNvCxnSpPr>
          <p:nvPr/>
        </p:nvCxnSpPr>
        <p:spPr bwMode="auto">
          <a:xfrm flipH="1">
            <a:off x="7505700" y="3541713"/>
            <a:ext cx="192088" cy="15398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19916" name="AutoShape 12"/>
          <p:cNvCxnSpPr>
            <a:cxnSpLocks noChangeShapeType="1"/>
            <a:stCxn id="1019920" idx="5"/>
            <a:endCxn id="1019911" idx="1"/>
          </p:cNvCxnSpPr>
          <p:nvPr/>
        </p:nvCxnSpPr>
        <p:spPr bwMode="auto">
          <a:xfrm>
            <a:off x="8075613" y="3541713"/>
            <a:ext cx="263525" cy="2111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19917" name="AutoShape 13"/>
          <p:cNvCxnSpPr>
            <a:cxnSpLocks noChangeShapeType="1"/>
            <a:stCxn id="1019922" idx="1"/>
            <a:endCxn id="1019923" idx="5"/>
          </p:cNvCxnSpPr>
          <p:nvPr/>
        </p:nvCxnSpPr>
        <p:spPr bwMode="auto">
          <a:xfrm flipH="1" flipV="1">
            <a:off x="6246813" y="2170113"/>
            <a:ext cx="6889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19918" name="AutoShape 14"/>
          <p:cNvCxnSpPr>
            <a:cxnSpLocks noChangeShapeType="1"/>
            <a:stCxn id="1019923" idx="3"/>
            <a:endCxn id="1019921" idx="7"/>
          </p:cNvCxnSpPr>
          <p:nvPr/>
        </p:nvCxnSpPr>
        <p:spPr bwMode="auto">
          <a:xfrm flipH="1">
            <a:off x="5180013" y="2170113"/>
            <a:ext cx="6889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19919" name="AutoShape 15"/>
          <p:cNvCxnSpPr>
            <a:cxnSpLocks noChangeShapeType="1"/>
            <a:stCxn id="1019922" idx="5"/>
            <a:endCxn id="1019920" idx="1"/>
          </p:cNvCxnSpPr>
          <p:nvPr/>
        </p:nvCxnSpPr>
        <p:spPr bwMode="auto">
          <a:xfrm>
            <a:off x="7313613" y="2855913"/>
            <a:ext cx="3841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1019920" name="Oval 16"/>
          <p:cNvSpPr>
            <a:spLocks noChangeArrowheads="1"/>
          </p:cNvSpPr>
          <p:nvPr/>
        </p:nvSpPr>
        <p:spPr bwMode="auto">
          <a:xfrm>
            <a:off x="7620000" y="3048000"/>
            <a:ext cx="533400" cy="533400"/>
          </a:xfrm>
          <a:prstGeom prst="ellipse">
            <a:avLst/>
          </a:prstGeom>
          <a:solidFill>
            <a:srgbClr val="FFFFFF"/>
          </a:solidFill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ourier New" pitchFamily="49" charset="0"/>
              </a:rPr>
              <a:t>12</a:t>
            </a:r>
          </a:p>
        </p:txBody>
      </p:sp>
      <p:sp>
        <p:nvSpPr>
          <p:cNvPr id="1019921" name="Oval 17"/>
          <p:cNvSpPr>
            <a:spLocks noChangeArrowheads="1"/>
          </p:cNvSpPr>
          <p:nvPr/>
        </p:nvSpPr>
        <p:spPr bwMode="auto">
          <a:xfrm>
            <a:off x="4724400" y="23622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urier New" pitchFamily="49" charset="0"/>
              </a:rPr>
              <a:t>5</a:t>
            </a:r>
          </a:p>
        </p:txBody>
      </p:sp>
      <p:sp>
        <p:nvSpPr>
          <p:cNvPr id="1019922" name="Oval 18"/>
          <p:cNvSpPr>
            <a:spLocks noChangeArrowheads="1"/>
          </p:cNvSpPr>
          <p:nvPr/>
        </p:nvSpPr>
        <p:spPr bwMode="auto">
          <a:xfrm>
            <a:off x="6858000" y="23622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urier New" pitchFamily="49" charset="0"/>
              </a:rPr>
              <a:t>9</a:t>
            </a:r>
          </a:p>
        </p:txBody>
      </p:sp>
      <p:sp>
        <p:nvSpPr>
          <p:cNvPr id="1019923" name="Oval 19"/>
          <p:cNvSpPr>
            <a:spLocks noChangeArrowheads="1"/>
          </p:cNvSpPr>
          <p:nvPr/>
        </p:nvSpPr>
        <p:spPr bwMode="auto">
          <a:xfrm>
            <a:off x="5791200" y="16764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urier New" pitchFamily="49" charset="0"/>
              </a:rPr>
              <a:t>7</a:t>
            </a:r>
          </a:p>
        </p:txBody>
      </p:sp>
      <p:sp>
        <p:nvSpPr>
          <p:cNvPr id="1019924" name="Oval 20"/>
          <p:cNvSpPr>
            <a:spLocks noChangeArrowheads="1"/>
          </p:cNvSpPr>
          <p:nvPr/>
        </p:nvSpPr>
        <p:spPr bwMode="auto">
          <a:xfrm>
            <a:off x="6096000" y="30480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solidFill>
                  <a:schemeClr val="tx2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1019925" name="Oval 21"/>
          <p:cNvSpPr>
            <a:spLocks noChangeArrowheads="1"/>
          </p:cNvSpPr>
          <p:nvPr/>
        </p:nvSpPr>
        <p:spPr bwMode="auto">
          <a:xfrm>
            <a:off x="5715000" y="3773488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9926" name="Oval 22"/>
          <p:cNvSpPr>
            <a:spLocks noChangeArrowheads="1"/>
          </p:cNvSpPr>
          <p:nvPr/>
        </p:nvSpPr>
        <p:spPr bwMode="auto">
          <a:xfrm>
            <a:off x="6781800" y="3773488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19927" name="AutoShape 23"/>
          <p:cNvCxnSpPr>
            <a:cxnSpLocks noChangeShapeType="1"/>
            <a:stCxn id="1019924" idx="3"/>
            <a:endCxn id="1019925" idx="7"/>
          </p:cNvCxnSpPr>
          <p:nvPr/>
        </p:nvCxnSpPr>
        <p:spPr bwMode="auto">
          <a:xfrm flipH="1">
            <a:off x="5910263" y="3541713"/>
            <a:ext cx="263525" cy="2508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19928" name="AutoShape 24"/>
          <p:cNvCxnSpPr>
            <a:cxnSpLocks noChangeShapeType="1"/>
            <a:stCxn id="1019924" idx="5"/>
            <a:endCxn id="1019926" idx="1"/>
          </p:cNvCxnSpPr>
          <p:nvPr/>
        </p:nvCxnSpPr>
        <p:spPr bwMode="auto">
          <a:xfrm>
            <a:off x="6551613" y="3541713"/>
            <a:ext cx="263525" cy="2508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1019929" name="Oval 25"/>
          <p:cNvSpPr>
            <a:spLocks noChangeArrowheads="1"/>
          </p:cNvSpPr>
          <p:nvPr/>
        </p:nvSpPr>
        <p:spPr bwMode="auto">
          <a:xfrm>
            <a:off x="7239000" y="3733800"/>
            <a:ext cx="533400" cy="533400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11</a:t>
            </a:r>
          </a:p>
        </p:txBody>
      </p:sp>
      <p:sp>
        <p:nvSpPr>
          <p:cNvPr id="1019930" name="Oval 26"/>
          <p:cNvSpPr>
            <a:spLocks noChangeArrowheads="1"/>
          </p:cNvSpPr>
          <p:nvPr/>
        </p:nvSpPr>
        <p:spPr bwMode="auto">
          <a:xfrm>
            <a:off x="6858000" y="44958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9931" name="Oval 27"/>
          <p:cNvSpPr>
            <a:spLocks noChangeArrowheads="1"/>
          </p:cNvSpPr>
          <p:nvPr/>
        </p:nvSpPr>
        <p:spPr bwMode="auto">
          <a:xfrm>
            <a:off x="7924800" y="44958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19932" name="AutoShape 28"/>
          <p:cNvCxnSpPr>
            <a:cxnSpLocks noChangeShapeType="1"/>
            <a:stCxn id="1019929" idx="3"/>
            <a:endCxn id="1019930" idx="7"/>
          </p:cNvCxnSpPr>
          <p:nvPr/>
        </p:nvCxnSpPr>
        <p:spPr bwMode="auto">
          <a:xfrm flipH="1">
            <a:off x="7053263" y="4227513"/>
            <a:ext cx="263525" cy="2873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19933" name="AutoShape 29"/>
          <p:cNvCxnSpPr>
            <a:cxnSpLocks noChangeShapeType="1"/>
            <a:stCxn id="1019929" idx="5"/>
            <a:endCxn id="1019931" idx="1"/>
          </p:cNvCxnSpPr>
          <p:nvPr/>
        </p:nvCxnSpPr>
        <p:spPr bwMode="auto">
          <a:xfrm>
            <a:off x="7694613" y="4227513"/>
            <a:ext cx="263525" cy="2873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5A44E8-0690-4423-B669-04B7B1F4510C}" type="datetime3">
              <a:rPr lang="en-US" smtClean="0"/>
              <a:pPr>
                <a:defRPr/>
              </a:pPr>
              <a:t>10 September 2012</a:t>
            </a:fld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Red-Black Trees: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The Problem With Insertion</a:t>
            </a:r>
          </a:p>
        </p:txBody>
      </p:sp>
      <p:sp>
        <p:nvSpPr>
          <p:cNvPr id="102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Insert 11</a:t>
            </a:r>
          </a:p>
          <a:p>
            <a:pPr lvl="1"/>
            <a:r>
              <a:rPr lang="en-US" i="1" dirty="0">
                <a:solidFill>
                  <a:schemeClr val="accent1"/>
                </a:solidFill>
              </a:rPr>
              <a:t>Where does it go?</a:t>
            </a:r>
          </a:p>
          <a:p>
            <a:pPr lvl="1"/>
            <a:r>
              <a:rPr lang="en-US" i="1" dirty="0">
                <a:solidFill>
                  <a:schemeClr val="accent1"/>
                </a:solidFill>
              </a:rPr>
              <a:t>What color?</a:t>
            </a:r>
          </a:p>
          <a:p>
            <a:pPr lvl="2"/>
            <a:r>
              <a:rPr lang="en-US" dirty="0"/>
              <a:t>Can’t be red! (#3)</a:t>
            </a:r>
          </a:p>
          <a:p>
            <a:pPr lvl="2"/>
            <a:r>
              <a:rPr lang="en-US" dirty="0"/>
              <a:t>Can’t be black! (#4)</a:t>
            </a:r>
          </a:p>
        </p:txBody>
      </p:sp>
      <p:sp>
        <p:nvSpPr>
          <p:cNvPr id="1020932" name="Rectangle 4"/>
          <p:cNvSpPr>
            <a:spLocks noChangeArrowheads="1"/>
          </p:cNvSpPr>
          <p:nvPr/>
        </p:nvSpPr>
        <p:spPr bwMode="auto">
          <a:xfrm>
            <a:off x="228600" y="4267200"/>
            <a:ext cx="6248400" cy="23114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400" i="0">
                <a:latin typeface="Times New Roman" charset="0"/>
              </a:rPr>
              <a:t>1.	Every node is either red or black</a:t>
            </a:r>
          </a:p>
          <a:p>
            <a:r>
              <a:rPr lang="en-US" sz="2400" i="0">
                <a:latin typeface="Times New Roman" charset="0"/>
              </a:rPr>
              <a:t>2.	Every leaf (NULL pointer) is black</a:t>
            </a:r>
          </a:p>
          <a:p>
            <a:r>
              <a:rPr lang="en-US" sz="2400" i="0">
                <a:latin typeface="Times New Roman" charset="0"/>
              </a:rPr>
              <a:t>3.	If a node is red, both children are black</a:t>
            </a:r>
          </a:p>
          <a:p>
            <a:r>
              <a:rPr lang="en-US" sz="2400" i="0">
                <a:latin typeface="Times New Roman" charset="0"/>
              </a:rPr>
              <a:t>4. 	Every path from node to descendent leaf</a:t>
            </a:r>
            <a:br>
              <a:rPr lang="en-US" sz="2400" i="0">
                <a:latin typeface="Times New Roman" charset="0"/>
              </a:rPr>
            </a:br>
            <a:r>
              <a:rPr lang="en-US" sz="2400" i="0">
                <a:latin typeface="Times New Roman" charset="0"/>
              </a:rPr>
              <a:t>	contains the same number of black nodes</a:t>
            </a:r>
          </a:p>
          <a:p>
            <a:r>
              <a:rPr lang="en-US" sz="2400" i="0">
                <a:latin typeface="Times New Roman" charset="0"/>
              </a:rPr>
              <a:t>5. 	The root is always black</a:t>
            </a:r>
          </a:p>
        </p:txBody>
      </p:sp>
      <p:sp>
        <p:nvSpPr>
          <p:cNvPr id="1020933" name="Oval 5"/>
          <p:cNvSpPr>
            <a:spLocks noChangeArrowheads="1"/>
          </p:cNvSpPr>
          <p:nvPr/>
        </p:nvSpPr>
        <p:spPr bwMode="auto">
          <a:xfrm>
            <a:off x="4343400" y="30480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0934" name="Oval 6"/>
          <p:cNvSpPr>
            <a:spLocks noChangeArrowheads="1"/>
          </p:cNvSpPr>
          <p:nvPr/>
        </p:nvSpPr>
        <p:spPr bwMode="auto">
          <a:xfrm>
            <a:off x="5410200" y="30480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0935" name="Oval 7"/>
          <p:cNvSpPr>
            <a:spLocks noChangeArrowheads="1"/>
          </p:cNvSpPr>
          <p:nvPr/>
        </p:nvSpPr>
        <p:spPr bwMode="auto">
          <a:xfrm>
            <a:off x="8305800" y="37338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0936" name="AutoShape 8"/>
          <p:cNvCxnSpPr>
            <a:cxnSpLocks noChangeShapeType="1"/>
            <a:stCxn id="1020933" idx="7"/>
            <a:endCxn id="1020945" idx="3"/>
          </p:cNvCxnSpPr>
          <p:nvPr/>
        </p:nvCxnSpPr>
        <p:spPr bwMode="auto">
          <a:xfrm flipV="1">
            <a:off x="4538663" y="2855913"/>
            <a:ext cx="263525" cy="2111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0937" name="AutoShape 9"/>
          <p:cNvCxnSpPr>
            <a:cxnSpLocks noChangeShapeType="1"/>
            <a:stCxn id="1020945" idx="5"/>
            <a:endCxn id="1020934" idx="1"/>
          </p:cNvCxnSpPr>
          <p:nvPr/>
        </p:nvCxnSpPr>
        <p:spPr bwMode="auto">
          <a:xfrm>
            <a:off x="5180013" y="2855913"/>
            <a:ext cx="263525" cy="2111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0938" name="AutoShape 10"/>
          <p:cNvCxnSpPr>
            <a:cxnSpLocks noChangeShapeType="1"/>
            <a:stCxn id="1020946" idx="3"/>
            <a:endCxn id="1020948" idx="7"/>
          </p:cNvCxnSpPr>
          <p:nvPr/>
        </p:nvCxnSpPr>
        <p:spPr bwMode="auto">
          <a:xfrm flipH="1">
            <a:off x="6551613" y="2855913"/>
            <a:ext cx="3841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0939" name="AutoShape 11"/>
          <p:cNvCxnSpPr>
            <a:cxnSpLocks noChangeShapeType="1"/>
            <a:stCxn id="1020944" idx="3"/>
            <a:endCxn id="1020953" idx="0"/>
          </p:cNvCxnSpPr>
          <p:nvPr/>
        </p:nvCxnSpPr>
        <p:spPr bwMode="auto">
          <a:xfrm flipH="1">
            <a:off x="7505700" y="3541713"/>
            <a:ext cx="192088" cy="15398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0940" name="AutoShape 12"/>
          <p:cNvCxnSpPr>
            <a:cxnSpLocks noChangeShapeType="1"/>
            <a:stCxn id="1020944" idx="5"/>
            <a:endCxn id="1020935" idx="1"/>
          </p:cNvCxnSpPr>
          <p:nvPr/>
        </p:nvCxnSpPr>
        <p:spPr bwMode="auto">
          <a:xfrm>
            <a:off x="8075613" y="3541713"/>
            <a:ext cx="263525" cy="2111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0941" name="AutoShape 13"/>
          <p:cNvCxnSpPr>
            <a:cxnSpLocks noChangeShapeType="1"/>
            <a:stCxn id="1020946" idx="1"/>
            <a:endCxn id="1020947" idx="5"/>
          </p:cNvCxnSpPr>
          <p:nvPr/>
        </p:nvCxnSpPr>
        <p:spPr bwMode="auto">
          <a:xfrm flipH="1" flipV="1">
            <a:off x="6246813" y="2170113"/>
            <a:ext cx="6889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0942" name="AutoShape 14"/>
          <p:cNvCxnSpPr>
            <a:cxnSpLocks noChangeShapeType="1"/>
            <a:stCxn id="1020947" idx="3"/>
            <a:endCxn id="1020945" idx="7"/>
          </p:cNvCxnSpPr>
          <p:nvPr/>
        </p:nvCxnSpPr>
        <p:spPr bwMode="auto">
          <a:xfrm flipH="1">
            <a:off x="5180013" y="2170113"/>
            <a:ext cx="6889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0943" name="AutoShape 15"/>
          <p:cNvCxnSpPr>
            <a:cxnSpLocks noChangeShapeType="1"/>
            <a:stCxn id="1020946" idx="5"/>
            <a:endCxn id="1020944" idx="1"/>
          </p:cNvCxnSpPr>
          <p:nvPr/>
        </p:nvCxnSpPr>
        <p:spPr bwMode="auto">
          <a:xfrm>
            <a:off x="7313613" y="2855913"/>
            <a:ext cx="3841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1020944" name="Oval 16"/>
          <p:cNvSpPr>
            <a:spLocks noChangeArrowheads="1"/>
          </p:cNvSpPr>
          <p:nvPr/>
        </p:nvSpPr>
        <p:spPr bwMode="auto">
          <a:xfrm>
            <a:off x="7620000" y="3048000"/>
            <a:ext cx="533400" cy="533400"/>
          </a:xfrm>
          <a:prstGeom prst="ellipse">
            <a:avLst/>
          </a:prstGeom>
          <a:solidFill>
            <a:srgbClr val="FFFFFF"/>
          </a:solidFill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Courier New" pitchFamily="49" charset="0"/>
              </a:rPr>
              <a:t>12</a:t>
            </a:r>
          </a:p>
        </p:txBody>
      </p:sp>
      <p:sp>
        <p:nvSpPr>
          <p:cNvPr id="1020945" name="Oval 17"/>
          <p:cNvSpPr>
            <a:spLocks noChangeArrowheads="1"/>
          </p:cNvSpPr>
          <p:nvPr/>
        </p:nvSpPr>
        <p:spPr bwMode="auto">
          <a:xfrm>
            <a:off x="4724400" y="23622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urier New" pitchFamily="49" charset="0"/>
              </a:rPr>
              <a:t>5</a:t>
            </a:r>
          </a:p>
        </p:txBody>
      </p:sp>
      <p:sp>
        <p:nvSpPr>
          <p:cNvPr id="1020946" name="Oval 18"/>
          <p:cNvSpPr>
            <a:spLocks noChangeArrowheads="1"/>
          </p:cNvSpPr>
          <p:nvPr/>
        </p:nvSpPr>
        <p:spPr bwMode="auto">
          <a:xfrm>
            <a:off x="6858000" y="23622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urier New" pitchFamily="49" charset="0"/>
              </a:rPr>
              <a:t>9</a:t>
            </a:r>
          </a:p>
        </p:txBody>
      </p:sp>
      <p:sp>
        <p:nvSpPr>
          <p:cNvPr id="1020947" name="Oval 19"/>
          <p:cNvSpPr>
            <a:spLocks noChangeArrowheads="1"/>
          </p:cNvSpPr>
          <p:nvPr/>
        </p:nvSpPr>
        <p:spPr bwMode="auto">
          <a:xfrm>
            <a:off x="5791200" y="16764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urier New" pitchFamily="49" charset="0"/>
              </a:rPr>
              <a:t>7</a:t>
            </a:r>
          </a:p>
        </p:txBody>
      </p:sp>
      <p:sp>
        <p:nvSpPr>
          <p:cNvPr id="1020948" name="Oval 20"/>
          <p:cNvSpPr>
            <a:spLocks noChangeArrowheads="1"/>
          </p:cNvSpPr>
          <p:nvPr/>
        </p:nvSpPr>
        <p:spPr bwMode="auto">
          <a:xfrm>
            <a:off x="6096000" y="30480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solidFill>
                  <a:schemeClr val="tx2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1020949" name="Oval 21"/>
          <p:cNvSpPr>
            <a:spLocks noChangeArrowheads="1"/>
          </p:cNvSpPr>
          <p:nvPr/>
        </p:nvSpPr>
        <p:spPr bwMode="auto">
          <a:xfrm>
            <a:off x="5715000" y="3773488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0950" name="Oval 22"/>
          <p:cNvSpPr>
            <a:spLocks noChangeArrowheads="1"/>
          </p:cNvSpPr>
          <p:nvPr/>
        </p:nvSpPr>
        <p:spPr bwMode="auto">
          <a:xfrm>
            <a:off x="6781800" y="3773488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0951" name="AutoShape 23"/>
          <p:cNvCxnSpPr>
            <a:cxnSpLocks noChangeShapeType="1"/>
            <a:stCxn id="1020948" idx="3"/>
            <a:endCxn id="1020949" idx="7"/>
          </p:cNvCxnSpPr>
          <p:nvPr/>
        </p:nvCxnSpPr>
        <p:spPr bwMode="auto">
          <a:xfrm flipH="1">
            <a:off x="5910263" y="3541713"/>
            <a:ext cx="263525" cy="2508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0952" name="AutoShape 24"/>
          <p:cNvCxnSpPr>
            <a:cxnSpLocks noChangeShapeType="1"/>
            <a:stCxn id="1020948" idx="5"/>
            <a:endCxn id="1020950" idx="1"/>
          </p:cNvCxnSpPr>
          <p:nvPr/>
        </p:nvCxnSpPr>
        <p:spPr bwMode="auto">
          <a:xfrm>
            <a:off x="6551613" y="3541713"/>
            <a:ext cx="263525" cy="2508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1020953" name="Oval 25"/>
          <p:cNvSpPr>
            <a:spLocks noChangeArrowheads="1"/>
          </p:cNvSpPr>
          <p:nvPr/>
        </p:nvSpPr>
        <p:spPr bwMode="auto">
          <a:xfrm>
            <a:off x="7239000" y="3733800"/>
            <a:ext cx="533400" cy="533400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</a:rPr>
              <a:t>11</a:t>
            </a:r>
          </a:p>
        </p:txBody>
      </p:sp>
      <p:sp>
        <p:nvSpPr>
          <p:cNvPr id="1020954" name="Oval 26"/>
          <p:cNvSpPr>
            <a:spLocks noChangeArrowheads="1"/>
          </p:cNvSpPr>
          <p:nvPr/>
        </p:nvSpPr>
        <p:spPr bwMode="auto">
          <a:xfrm>
            <a:off x="6858000" y="44958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0955" name="Oval 27"/>
          <p:cNvSpPr>
            <a:spLocks noChangeArrowheads="1"/>
          </p:cNvSpPr>
          <p:nvPr/>
        </p:nvSpPr>
        <p:spPr bwMode="auto">
          <a:xfrm>
            <a:off x="7924800" y="44958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0956" name="AutoShape 28"/>
          <p:cNvCxnSpPr>
            <a:cxnSpLocks noChangeShapeType="1"/>
            <a:stCxn id="1020953" idx="3"/>
            <a:endCxn id="1020954" idx="7"/>
          </p:cNvCxnSpPr>
          <p:nvPr/>
        </p:nvCxnSpPr>
        <p:spPr bwMode="auto">
          <a:xfrm flipH="1">
            <a:off x="7053263" y="4227513"/>
            <a:ext cx="263525" cy="2873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0957" name="AutoShape 29"/>
          <p:cNvCxnSpPr>
            <a:cxnSpLocks noChangeShapeType="1"/>
            <a:stCxn id="1020953" idx="5"/>
            <a:endCxn id="1020955" idx="1"/>
          </p:cNvCxnSpPr>
          <p:nvPr/>
        </p:nvCxnSpPr>
        <p:spPr bwMode="auto">
          <a:xfrm>
            <a:off x="7694613" y="4227513"/>
            <a:ext cx="263525" cy="2873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0C7DB2-4C0F-42A2-A11D-EE6296762A8D}" type="datetime3">
              <a:rPr lang="en-US" smtClean="0"/>
              <a:pPr>
                <a:defRPr/>
              </a:pPr>
              <a:t>10 September 2012</a:t>
            </a:fld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Red-Black Trees: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The Problem With Insertion</a:t>
            </a:r>
          </a:p>
        </p:txBody>
      </p:sp>
      <p:sp>
        <p:nvSpPr>
          <p:cNvPr id="102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Insert 11</a:t>
            </a:r>
          </a:p>
          <a:p>
            <a:pPr lvl="1"/>
            <a:r>
              <a:rPr lang="en-US" i="1">
                <a:solidFill>
                  <a:schemeClr val="accent1"/>
                </a:solidFill>
              </a:rPr>
              <a:t>Where does it go?</a:t>
            </a:r>
          </a:p>
          <a:p>
            <a:pPr lvl="1"/>
            <a:r>
              <a:rPr lang="en-US" i="1">
                <a:solidFill>
                  <a:schemeClr val="accent1"/>
                </a:solidFill>
              </a:rPr>
              <a:t>What color?</a:t>
            </a:r>
          </a:p>
          <a:p>
            <a:pPr lvl="2"/>
            <a:r>
              <a:rPr lang="en-US"/>
              <a:t>Solution: </a:t>
            </a:r>
            <a:br>
              <a:rPr lang="en-US"/>
            </a:br>
            <a:r>
              <a:rPr lang="en-US"/>
              <a:t>recolor the tree</a:t>
            </a:r>
          </a:p>
        </p:txBody>
      </p:sp>
      <p:sp>
        <p:nvSpPr>
          <p:cNvPr id="1021956" name="Rectangle 4"/>
          <p:cNvSpPr>
            <a:spLocks noChangeArrowheads="1"/>
          </p:cNvSpPr>
          <p:nvPr/>
        </p:nvSpPr>
        <p:spPr bwMode="auto">
          <a:xfrm>
            <a:off x="76200" y="4114800"/>
            <a:ext cx="6248400" cy="2000548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400" i="0" dirty="0">
                <a:latin typeface="Times New Roman" charset="0"/>
              </a:rPr>
              <a:t>1.	</a:t>
            </a:r>
            <a:r>
              <a:rPr lang="en-US" sz="2000" i="0" dirty="0">
                <a:latin typeface="Times New Roman" charset="0"/>
              </a:rPr>
              <a:t>Every node is either red or black</a:t>
            </a:r>
          </a:p>
          <a:p>
            <a:r>
              <a:rPr lang="en-US" sz="2000" i="0" dirty="0">
                <a:latin typeface="Times New Roman" charset="0"/>
              </a:rPr>
              <a:t>2.	Every leaf (NULL pointer) is black</a:t>
            </a:r>
          </a:p>
          <a:p>
            <a:r>
              <a:rPr lang="en-US" sz="2000" i="0" dirty="0">
                <a:latin typeface="Times New Roman" charset="0"/>
              </a:rPr>
              <a:t>3.	If a node is red, both children are black</a:t>
            </a:r>
          </a:p>
          <a:p>
            <a:r>
              <a:rPr lang="en-US" sz="2000" i="0" dirty="0">
                <a:latin typeface="Times New Roman" charset="0"/>
              </a:rPr>
              <a:t>4. 	Every path from node to descendent leaf</a:t>
            </a:r>
            <a:br>
              <a:rPr lang="en-US" sz="2000" i="0" dirty="0">
                <a:latin typeface="Times New Roman" charset="0"/>
              </a:rPr>
            </a:br>
            <a:r>
              <a:rPr lang="en-US" sz="2000" i="0" dirty="0">
                <a:latin typeface="Times New Roman" charset="0"/>
              </a:rPr>
              <a:t>	contains the same number of black nodes</a:t>
            </a:r>
          </a:p>
          <a:p>
            <a:r>
              <a:rPr lang="en-US" sz="2000" i="0" dirty="0">
                <a:latin typeface="Times New Roman" charset="0"/>
              </a:rPr>
              <a:t>5. 	The root is always black</a:t>
            </a:r>
          </a:p>
        </p:txBody>
      </p:sp>
      <p:sp>
        <p:nvSpPr>
          <p:cNvPr id="1021957" name="Oval 5"/>
          <p:cNvSpPr>
            <a:spLocks noChangeArrowheads="1"/>
          </p:cNvSpPr>
          <p:nvPr/>
        </p:nvSpPr>
        <p:spPr bwMode="auto">
          <a:xfrm>
            <a:off x="4343400" y="30480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1958" name="Oval 6"/>
          <p:cNvSpPr>
            <a:spLocks noChangeArrowheads="1"/>
          </p:cNvSpPr>
          <p:nvPr/>
        </p:nvSpPr>
        <p:spPr bwMode="auto">
          <a:xfrm>
            <a:off x="5410200" y="30480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1959" name="Oval 7"/>
          <p:cNvSpPr>
            <a:spLocks noChangeArrowheads="1"/>
          </p:cNvSpPr>
          <p:nvPr/>
        </p:nvSpPr>
        <p:spPr bwMode="auto">
          <a:xfrm>
            <a:off x="8305800" y="37338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1960" name="AutoShape 8"/>
          <p:cNvCxnSpPr>
            <a:cxnSpLocks noChangeShapeType="1"/>
            <a:stCxn id="1021957" idx="7"/>
            <a:endCxn id="1021969" idx="3"/>
          </p:cNvCxnSpPr>
          <p:nvPr/>
        </p:nvCxnSpPr>
        <p:spPr bwMode="auto">
          <a:xfrm flipV="1">
            <a:off x="4538663" y="2855913"/>
            <a:ext cx="263525" cy="2111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1961" name="AutoShape 9"/>
          <p:cNvCxnSpPr>
            <a:cxnSpLocks noChangeShapeType="1"/>
            <a:stCxn id="1021969" idx="5"/>
            <a:endCxn id="1021958" idx="1"/>
          </p:cNvCxnSpPr>
          <p:nvPr/>
        </p:nvCxnSpPr>
        <p:spPr bwMode="auto">
          <a:xfrm>
            <a:off x="5180013" y="2855913"/>
            <a:ext cx="263525" cy="2111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1962" name="AutoShape 10"/>
          <p:cNvCxnSpPr>
            <a:cxnSpLocks noChangeShapeType="1"/>
            <a:stCxn id="1021970" idx="3"/>
            <a:endCxn id="1021972" idx="7"/>
          </p:cNvCxnSpPr>
          <p:nvPr/>
        </p:nvCxnSpPr>
        <p:spPr bwMode="auto">
          <a:xfrm flipH="1">
            <a:off x="6551613" y="2855913"/>
            <a:ext cx="3841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1963" name="AutoShape 11"/>
          <p:cNvCxnSpPr>
            <a:cxnSpLocks noChangeShapeType="1"/>
            <a:stCxn id="1021968" idx="3"/>
            <a:endCxn id="1021977" idx="0"/>
          </p:cNvCxnSpPr>
          <p:nvPr/>
        </p:nvCxnSpPr>
        <p:spPr bwMode="auto">
          <a:xfrm flipH="1">
            <a:off x="7505700" y="3541713"/>
            <a:ext cx="192088" cy="15398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1964" name="AutoShape 12"/>
          <p:cNvCxnSpPr>
            <a:cxnSpLocks noChangeShapeType="1"/>
            <a:stCxn id="1021968" idx="5"/>
            <a:endCxn id="1021959" idx="1"/>
          </p:cNvCxnSpPr>
          <p:nvPr/>
        </p:nvCxnSpPr>
        <p:spPr bwMode="auto">
          <a:xfrm>
            <a:off x="8075613" y="3541713"/>
            <a:ext cx="263525" cy="2111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1965" name="AutoShape 13"/>
          <p:cNvCxnSpPr>
            <a:cxnSpLocks noChangeShapeType="1"/>
            <a:stCxn id="1021970" idx="1"/>
            <a:endCxn id="1021971" idx="5"/>
          </p:cNvCxnSpPr>
          <p:nvPr/>
        </p:nvCxnSpPr>
        <p:spPr bwMode="auto">
          <a:xfrm flipH="1" flipV="1">
            <a:off x="6246813" y="2170113"/>
            <a:ext cx="6889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1966" name="AutoShape 14"/>
          <p:cNvCxnSpPr>
            <a:cxnSpLocks noChangeShapeType="1"/>
            <a:stCxn id="1021971" idx="3"/>
            <a:endCxn id="1021969" idx="7"/>
          </p:cNvCxnSpPr>
          <p:nvPr/>
        </p:nvCxnSpPr>
        <p:spPr bwMode="auto">
          <a:xfrm flipH="1">
            <a:off x="5180013" y="2170113"/>
            <a:ext cx="6889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1967" name="AutoShape 15"/>
          <p:cNvCxnSpPr>
            <a:cxnSpLocks noChangeShapeType="1"/>
            <a:stCxn id="1021970" idx="5"/>
            <a:endCxn id="1021968" idx="1"/>
          </p:cNvCxnSpPr>
          <p:nvPr/>
        </p:nvCxnSpPr>
        <p:spPr bwMode="auto">
          <a:xfrm>
            <a:off x="7313613" y="2855913"/>
            <a:ext cx="3841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1021968" name="Oval 16"/>
          <p:cNvSpPr>
            <a:spLocks noChangeArrowheads="1"/>
          </p:cNvSpPr>
          <p:nvPr/>
        </p:nvSpPr>
        <p:spPr bwMode="auto">
          <a:xfrm>
            <a:off x="7620000" y="3048000"/>
            <a:ext cx="533400" cy="533400"/>
          </a:xfrm>
          <a:prstGeom prst="ellipse">
            <a:avLst/>
          </a:prstGeom>
          <a:solidFill>
            <a:srgbClr val="FFFFFF"/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urier New" pitchFamily="49" charset="0"/>
              </a:rPr>
              <a:t>12</a:t>
            </a:r>
          </a:p>
        </p:txBody>
      </p:sp>
      <p:sp>
        <p:nvSpPr>
          <p:cNvPr id="1021969" name="Oval 17"/>
          <p:cNvSpPr>
            <a:spLocks noChangeArrowheads="1"/>
          </p:cNvSpPr>
          <p:nvPr/>
        </p:nvSpPr>
        <p:spPr bwMode="auto">
          <a:xfrm>
            <a:off x="4724400" y="23622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urier New" pitchFamily="49" charset="0"/>
              </a:rPr>
              <a:t>5</a:t>
            </a:r>
          </a:p>
        </p:txBody>
      </p:sp>
      <p:sp>
        <p:nvSpPr>
          <p:cNvPr id="1021970" name="Oval 18"/>
          <p:cNvSpPr>
            <a:spLocks noChangeArrowheads="1"/>
          </p:cNvSpPr>
          <p:nvPr/>
        </p:nvSpPr>
        <p:spPr bwMode="auto">
          <a:xfrm>
            <a:off x="6858000" y="23622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solidFill>
                  <a:schemeClr val="tx2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1021971" name="Oval 19"/>
          <p:cNvSpPr>
            <a:spLocks noChangeArrowheads="1"/>
          </p:cNvSpPr>
          <p:nvPr/>
        </p:nvSpPr>
        <p:spPr bwMode="auto">
          <a:xfrm>
            <a:off x="5791200" y="16764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urier New" pitchFamily="49" charset="0"/>
              </a:rPr>
              <a:t>7</a:t>
            </a:r>
          </a:p>
        </p:txBody>
      </p:sp>
      <p:sp>
        <p:nvSpPr>
          <p:cNvPr id="1021972" name="Oval 20"/>
          <p:cNvSpPr>
            <a:spLocks noChangeArrowheads="1"/>
          </p:cNvSpPr>
          <p:nvPr/>
        </p:nvSpPr>
        <p:spPr bwMode="auto">
          <a:xfrm>
            <a:off x="6096000" y="30480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urier New" pitchFamily="49" charset="0"/>
              </a:rPr>
              <a:t>8</a:t>
            </a:r>
          </a:p>
        </p:txBody>
      </p:sp>
      <p:sp>
        <p:nvSpPr>
          <p:cNvPr id="1021973" name="Oval 21"/>
          <p:cNvSpPr>
            <a:spLocks noChangeArrowheads="1"/>
          </p:cNvSpPr>
          <p:nvPr/>
        </p:nvSpPr>
        <p:spPr bwMode="auto">
          <a:xfrm>
            <a:off x="5715000" y="3773488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1974" name="Oval 22"/>
          <p:cNvSpPr>
            <a:spLocks noChangeArrowheads="1"/>
          </p:cNvSpPr>
          <p:nvPr/>
        </p:nvSpPr>
        <p:spPr bwMode="auto">
          <a:xfrm>
            <a:off x="6781800" y="3773488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1975" name="AutoShape 23"/>
          <p:cNvCxnSpPr>
            <a:cxnSpLocks noChangeShapeType="1"/>
            <a:stCxn id="1021972" idx="3"/>
            <a:endCxn id="1021973" idx="7"/>
          </p:cNvCxnSpPr>
          <p:nvPr/>
        </p:nvCxnSpPr>
        <p:spPr bwMode="auto">
          <a:xfrm flipH="1">
            <a:off x="5910263" y="3541713"/>
            <a:ext cx="263525" cy="2508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1976" name="AutoShape 24"/>
          <p:cNvCxnSpPr>
            <a:cxnSpLocks noChangeShapeType="1"/>
            <a:stCxn id="1021972" idx="5"/>
            <a:endCxn id="1021974" idx="1"/>
          </p:cNvCxnSpPr>
          <p:nvPr/>
        </p:nvCxnSpPr>
        <p:spPr bwMode="auto">
          <a:xfrm>
            <a:off x="6551613" y="3541713"/>
            <a:ext cx="263525" cy="2508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1021977" name="Oval 25"/>
          <p:cNvSpPr>
            <a:spLocks noChangeArrowheads="1"/>
          </p:cNvSpPr>
          <p:nvPr/>
        </p:nvSpPr>
        <p:spPr bwMode="auto">
          <a:xfrm>
            <a:off x="7239000" y="3733800"/>
            <a:ext cx="533400" cy="533400"/>
          </a:xfrm>
          <a:prstGeom prst="ellipse">
            <a:avLst/>
          </a:prstGeom>
          <a:solidFill>
            <a:srgbClr val="FFFFFF"/>
          </a:solidFill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solidFill>
                  <a:schemeClr val="tx2"/>
                </a:solidFill>
                <a:latin typeface="Courier New" pitchFamily="49" charset="0"/>
              </a:rPr>
              <a:t>11</a:t>
            </a:r>
          </a:p>
        </p:txBody>
      </p:sp>
      <p:sp>
        <p:nvSpPr>
          <p:cNvPr id="1021978" name="Oval 26"/>
          <p:cNvSpPr>
            <a:spLocks noChangeArrowheads="1"/>
          </p:cNvSpPr>
          <p:nvPr/>
        </p:nvSpPr>
        <p:spPr bwMode="auto">
          <a:xfrm>
            <a:off x="6858000" y="44958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1979" name="Oval 27"/>
          <p:cNvSpPr>
            <a:spLocks noChangeArrowheads="1"/>
          </p:cNvSpPr>
          <p:nvPr/>
        </p:nvSpPr>
        <p:spPr bwMode="auto">
          <a:xfrm>
            <a:off x="7924800" y="44958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1980" name="AutoShape 28"/>
          <p:cNvCxnSpPr>
            <a:cxnSpLocks noChangeShapeType="1"/>
            <a:stCxn id="1021977" idx="3"/>
            <a:endCxn id="1021978" idx="7"/>
          </p:cNvCxnSpPr>
          <p:nvPr/>
        </p:nvCxnSpPr>
        <p:spPr bwMode="auto">
          <a:xfrm flipH="1">
            <a:off x="7053263" y="4227513"/>
            <a:ext cx="263525" cy="2873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1981" name="AutoShape 29"/>
          <p:cNvCxnSpPr>
            <a:cxnSpLocks noChangeShapeType="1"/>
            <a:stCxn id="1021977" idx="5"/>
            <a:endCxn id="1021979" idx="1"/>
          </p:cNvCxnSpPr>
          <p:nvPr/>
        </p:nvCxnSpPr>
        <p:spPr bwMode="auto">
          <a:xfrm>
            <a:off x="7694613" y="4227513"/>
            <a:ext cx="263525" cy="2873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4F412B-8144-439A-B88C-8ECC89CD1A10}" type="datetime3">
              <a:rPr lang="en-US" smtClean="0"/>
              <a:pPr>
                <a:defRPr/>
              </a:pPr>
              <a:t>10 September 2012</a:t>
            </a:fld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Red-Black Trees: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The Problem With Insertion</a:t>
            </a:r>
          </a:p>
        </p:txBody>
      </p:sp>
      <p:sp>
        <p:nvSpPr>
          <p:cNvPr id="102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Insert 10</a:t>
            </a:r>
          </a:p>
          <a:p>
            <a:pPr lvl="1"/>
            <a:r>
              <a:rPr lang="en-US" i="1">
                <a:solidFill>
                  <a:schemeClr val="accent1"/>
                </a:solidFill>
              </a:rPr>
              <a:t>Where does it go?</a:t>
            </a:r>
          </a:p>
        </p:txBody>
      </p:sp>
      <p:sp>
        <p:nvSpPr>
          <p:cNvPr id="1022980" name="Rectangle 4"/>
          <p:cNvSpPr>
            <a:spLocks noChangeArrowheads="1"/>
          </p:cNvSpPr>
          <p:nvPr/>
        </p:nvSpPr>
        <p:spPr bwMode="auto">
          <a:xfrm>
            <a:off x="76200" y="4191000"/>
            <a:ext cx="5562600" cy="2000548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2400" i="0" dirty="0">
                <a:latin typeface="Times New Roman" charset="0"/>
              </a:rPr>
              <a:t>1.	</a:t>
            </a:r>
            <a:r>
              <a:rPr lang="en-US" sz="2000" i="0" dirty="0">
                <a:latin typeface="Times New Roman" charset="0"/>
              </a:rPr>
              <a:t>Every node is either red or black</a:t>
            </a:r>
          </a:p>
          <a:p>
            <a:r>
              <a:rPr lang="en-US" sz="2000" i="0" dirty="0">
                <a:latin typeface="Times New Roman" charset="0"/>
              </a:rPr>
              <a:t>2.	Every leaf (NULL pointer) is black</a:t>
            </a:r>
          </a:p>
          <a:p>
            <a:r>
              <a:rPr lang="en-US" sz="2000" i="0" dirty="0">
                <a:latin typeface="Times New Roman" charset="0"/>
              </a:rPr>
              <a:t>3.	If a node is red, both children are black</a:t>
            </a:r>
          </a:p>
          <a:p>
            <a:r>
              <a:rPr lang="en-US" sz="2000" i="0" dirty="0">
                <a:latin typeface="Times New Roman" charset="0"/>
              </a:rPr>
              <a:t>4. 	Every path from node to descendent leaf</a:t>
            </a:r>
            <a:br>
              <a:rPr lang="en-US" sz="2000" i="0" dirty="0">
                <a:latin typeface="Times New Roman" charset="0"/>
              </a:rPr>
            </a:br>
            <a:r>
              <a:rPr lang="en-US" sz="2000" i="0" dirty="0">
                <a:latin typeface="Times New Roman" charset="0"/>
              </a:rPr>
              <a:t>	contains the same number of black nodes</a:t>
            </a:r>
          </a:p>
          <a:p>
            <a:r>
              <a:rPr lang="en-US" sz="2000" i="0" dirty="0">
                <a:latin typeface="Times New Roman" charset="0"/>
              </a:rPr>
              <a:t>5. 	The root is always black</a:t>
            </a:r>
          </a:p>
        </p:txBody>
      </p:sp>
      <p:sp>
        <p:nvSpPr>
          <p:cNvPr id="1022981" name="Oval 5"/>
          <p:cNvSpPr>
            <a:spLocks noChangeArrowheads="1"/>
          </p:cNvSpPr>
          <p:nvPr/>
        </p:nvSpPr>
        <p:spPr bwMode="auto">
          <a:xfrm>
            <a:off x="4343400" y="30480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2982" name="Oval 6"/>
          <p:cNvSpPr>
            <a:spLocks noChangeArrowheads="1"/>
          </p:cNvSpPr>
          <p:nvPr/>
        </p:nvSpPr>
        <p:spPr bwMode="auto">
          <a:xfrm>
            <a:off x="5410200" y="30480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2983" name="Oval 7"/>
          <p:cNvSpPr>
            <a:spLocks noChangeArrowheads="1"/>
          </p:cNvSpPr>
          <p:nvPr/>
        </p:nvSpPr>
        <p:spPr bwMode="auto">
          <a:xfrm>
            <a:off x="8305800" y="37338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2984" name="AutoShape 8"/>
          <p:cNvCxnSpPr>
            <a:cxnSpLocks noChangeShapeType="1"/>
            <a:stCxn id="1022981" idx="7"/>
            <a:endCxn id="1022993" idx="3"/>
          </p:cNvCxnSpPr>
          <p:nvPr/>
        </p:nvCxnSpPr>
        <p:spPr bwMode="auto">
          <a:xfrm flipV="1">
            <a:off x="4538663" y="2855913"/>
            <a:ext cx="263525" cy="2111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2985" name="AutoShape 9"/>
          <p:cNvCxnSpPr>
            <a:cxnSpLocks noChangeShapeType="1"/>
            <a:stCxn id="1022993" idx="5"/>
            <a:endCxn id="1022982" idx="1"/>
          </p:cNvCxnSpPr>
          <p:nvPr/>
        </p:nvCxnSpPr>
        <p:spPr bwMode="auto">
          <a:xfrm>
            <a:off x="5180013" y="2855913"/>
            <a:ext cx="263525" cy="2111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2986" name="AutoShape 10"/>
          <p:cNvCxnSpPr>
            <a:cxnSpLocks noChangeShapeType="1"/>
            <a:stCxn id="1022994" idx="3"/>
            <a:endCxn id="1022996" idx="7"/>
          </p:cNvCxnSpPr>
          <p:nvPr/>
        </p:nvCxnSpPr>
        <p:spPr bwMode="auto">
          <a:xfrm flipH="1">
            <a:off x="6551613" y="2855913"/>
            <a:ext cx="3841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2987" name="AutoShape 11"/>
          <p:cNvCxnSpPr>
            <a:cxnSpLocks noChangeShapeType="1"/>
            <a:stCxn id="1022992" idx="3"/>
            <a:endCxn id="1023001" idx="0"/>
          </p:cNvCxnSpPr>
          <p:nvPr/>
        </p:nvCxnSpPr>
        <p:spPr bwMode="auto">
          <a:xfrm flipH="1">
            <a:off x="7505700" y="3541713"/>
            <a:ext cx="192088" cy="15398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2988" name="AutoShape 12"/>
          <p:cNvCxnSpPr>
            <a:cxnSpLocks noChangeShapeType="1"/>
            <a:stCxn id="1022992" idx="5"/>
            <a:endCxn id="1022983" idx="1"/>
          </p:cNvCxnSpPr>
          <p:nvPr/>
        </p:nvCxnSpPr>
        <p:spPr bwMode="auto">
          <a:xfrm>
            <a:off x="8075613" y="3541713"/>
            <a:ext cx="263525" cy="2111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2989" name="AutoShape 13"/>
          <p:cNvCxnSpPr>
            <a:cxnSpLocks noChangeShapeType="1"/>
            <a:stCxn id="1022994" idx="1"/>
            <a:endCxn id="1022995" idx="5"/>
          </p:cNvCxnSpPr>
          <p:nvPr/>
        </p:nvCxnSpPr>
        <p:spPr bwMode="auto">
          <a:xfrm flipH="1" flipV="1">
            <a:off x="6246813" y="2170113"/>
            <a:ext cx="6889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2990" name="AutoShape 14"/>
          <p:cNvCxnSpPr>
            <a:cxnSpLocks noChangeShapeType="1"/>
            <a:stCxn id="1022995" idx="3"/>
            <a:endCxn id="1022993" idx="7"/>
          </p:cNvCxnSpPr>
          <p:nvPr/>
        </p:nvCxnSpPr>
        <p:spPr bwMode="auto">
          <a:xfrm flipH="1">
            <a:off x="5180013" y="2170113"/>
            <a:ext cx="6889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2991" name="AutoShape 15"/>
          <p:cNvCxnSpPr>
            <a:cxnSpLocks noChangeShapeType="1"/>
            <a:stCxn id="1022994" idx="5"/>
            <a:endCxn id="1022992" idx="1"/>
          </p:cNvCxnSpPr>
          <p:nvPr/>
        </p:nvCxnSpPr>
        <p:spPr bwMode="auto">
          <a:xfrm>
            <a:off x="7313613" y="2855913"/>
            <a:ext cx="3841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1022992" name="Oval 16"/>
          <p:cNvSpPr>
            <a:spLocks noChangeArrowheads="1"/>
          </p:cNvSpPr>
          <p:nvPr/>
        </p:nvSpPr>
        <p:spPr bwMode="auto">
          <a:xfrm>
            <a:off x="7620000" y="3048000"/>
            <a:ext cx="533400" cy="533400"/>
          </a:xfrm>
          <a:prstGeom prst="ellipse">
            <a:avLst/>
          </a:prstGeom>
          <a:solidFill>
            <a:srgbClr val="FFFFFF"/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urier New" pitchFamily="49" charset="0"/>
              </a:rPr>
              <a:t>12</a:t>
            </a:r>
          </a:p>
        </p:txBody>
      </p:sp>
      <p:sp>
        <p:nvSpPr>
          <p:cNvPr id="1022993" name="Oval 17"/>
          <p:cNvSpPr>
            <a:spLocks noChangeArrowheads="1"/>
          </p:cNvSpPr>
          <p:nvPr/>
        </p:nvSpPr>
        <p:spPr bwMode="auto">
          <a:xfrm>
            <a:off x="4724400" y="23622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urier New" pitchFamily="49" charset="0"/>
              </a:rPr>
              <a:t>5</a:t>
            </a:r>
          </a:p>
        </p:txBody>
      </p:sp>
      <p:sp>
        <p:nvSpPr>
          <p:cNvPr id="1022994" name="Oval 18"/>
          <p:cNvSpPr>
            <a:spLocks noChangeArrowheads="1"/>
          </p:cNvSpPr>
          <p:nvPr/>
        </p:nvSpPr>
        <p:spPr bwMode="auto">
          <a:xfrm>
            <a:off x="6858000" y="23622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solidFill>
                  <a:schemeClr val="tx2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1022995" name="Oval 19"/>
          <p:cNvSpPr>
            <a:spLocks noChangeArrowheads="1"/>
          </p:cNvSpPr>
          <p:nvPr/>
        </p:nvSpPr>
        <p:spPr bwMode="auto">
          <a:xfrm>
            <a:off x="5791200" y="16764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urier New" pitchFamily="49" charset="0"/>
              </a:rPr>
              <a:t>7</a:t>
            </a:r>
          </a:p>
        </p:txBody>
      </p:sp>
      <p:sp>
        <p:nvSpPr>
          <p:cNvPr id="1022996" name="Oval 20"/>
          <p:cNvSpPr>
            <a:spLocks noChangeArrowheads="1"/>
          </p:cNvSpPr>
          <p:nvPr/>
        </p:nvSpPr>
        <p:spPr bwMode="auto">
          <a:xfrm>
            <a:off x="6096000" y="30480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urier New" pitchFamily="49" charset="0"/>
              </a:rPr>
              <a:t>8</a:t>
            </a:r>
          </a:p>
        </p:txBody>
      </p:sp>
      <p:sp>
        <p:nvSpPr>
          <p:cNvPr id="1022997" name="Oval 21"/>
          <p:cNvSpPr>
            <a:spLocks noChangeArrowheads="1"/>
          </p:cNvSpPr>
          <p:nvPr/>
        </p:nvSpPr>
        <p:spPr bwMode="auto">
          <a:xfrm>
            <a:off x="5715000" y="3773488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2998" name="Oval 22"/>
          <p:cNvSpPr>
            <a:spLocks noChangeArrowheads="1"/>
          </p:cNvSpPr>
          <p:nvPr/>
        </p:nvSpPr>
        <p:spPr bwMode="auto">
          <a:xfrm>
            <a:off x="6781800" y="3773488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2999" name="AutoShape 23"/>
          <p:cNvCxnSpPr>
            <a:cxnSpLocks noChangeShapeType="1"/>
            <a:stCxn id="1022996" idx="3"/>
            <a:endCxn id="1022997" idx="7"/>
          </p:cNvCxnSpPr>
          <p:nvPr/>
        </p:nvCxnSpPr>
        <p:spPr bwMode="auto">
          <a:xfrm flipH="1">
            <a:off x="5910263" y="3541713"/>
            <a:ext cx="263525" cy="2508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3000" name="AutoShape 24"/>
          <p:cNvCxnSpPr>
            <a:cxnSpLocks noChangeShapeType="1"/>
            <a:stCxn id="1022996" idx="5"/>
            <a:endCxn id="1022998" idx="1"/>
          </p:cNvCxnSpPr>
          <p:nvPr/>
        </p:nvCxnSpPr>
        <p:spPr bwMode="auto">
          <a:xfrm>
            <a:off x="6551613" y="3541713"/>
            <a:ext cx="263525" cy="2508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1023001" name="Oval 25"/>
          <p:cNvSpPr>
            <a:spLocks noChangeArrowheads="1"/>
          </p:cNvSpPr>
          <p:nvPr/>
        </p:nvSpPr>
        <p:spPr bwMode="auto">
          <a:xfrm>
            <a:off x="7239000" y="3733800"/>
            <a:ext cx="533400" cy="533400"/>
          </a:xfrm>
          <a:prstGeom prst="ellipse">
            <a:avLst/>
          </a:prstGeom>
          <a:solidFill>
            <a:srgbClr val="FFFFFF"/>
          </a:solidFill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solidFill>
                  <a:schemeClr val="tx2"/>
                </a:solidFill>
                <a:latin typeface="Courier New" pitchFamily="49" charset="0"/>
              </a:rPr>
              <a:t>11</a:t>
            </a:r>
          </a:p>
        </p:txBody>
      </p:sp>
      <p:sp>
        <p:nvSpPr>
          <p:cNvPr id="1023002" name="Oval 26"/>
          <p:cNvSpPr>
            <a:spLocks noChangeArrowheads="1"/>
          </p:cNvSpPr>
          <p:nvPr/>
        </p:nvSpPr>
        <p:spPr bwMode="auto">
          <a:xfrm>
            <a:off x="6858000" y="44958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3003" name="Oval 27"/>
          <p:cNvSpPr>
            <a:spLocks noChangeArrowheads="1"/>
          </p:cNvSpPr>
          <p:nvPr/>
        </p:nvSpPr>
        <p:spPr bwMode="auto">
          <a:xfrm>
            <a:off x="7924800" y="44958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3004" name="AutoShape 28"/>
          <p:cNvCxnSpPr>
            <a:cxnSpLocks noChangeShapeType="1"/>
            <a:stCxn id="1023001" idx="3"/>
            <a:endCxn id="1023002" idx="7"/>
          </p:cNvCxnSpPr>
          <p:nvPr/>
        </p:nvCxnSpPr>
        <p:spPr bwMode="auto">
          <a:xfrm flipH="1">
            <a:off x="7053263" y="4227513"/>
            <a:ext cx="263525" cy="2873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3005" name="AutoShape 29"/>
          <p:cNvCxnSpPr>
            <a:cxnSpLocks noChangeShapeType="1"/>
            <a:stCxn id="1023001" idx="5"/>
            <a:endCxn id="1023003" idx="1"/>
          </p:cNvCxnSpPr>
          <p:nvPr/>
        </p:nvCxnSpPr>
        <p:spPr bwMode="auto">
          <a:xfrm>
            <a:off x="7694613" y="4227513"/>
            <a:ext cx="263525" cy="2873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361DFB-48AE-40D6-A2BB-D6514F0029A1}" type="datetime3">
              <a:rPr lang="en-US" smtClean="0"/>
              <a:pPr>
                <a:defRPr/>
              </a:pPr>
              <a:t>10 September 2012</a:t>
            </a:fld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5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Red-Black Properties</a:t>
            </a:r>
          </a:p>
        </p:txBody>
      </p:sp>
      <p:sp>
        <p:nvSpPr>
          <p:cNvPr id="100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382000" cy="4800600"/>
          </a:xfrm>
        </p:spPr>
        <p:txBody>
          <a:bodyPr/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red-black properties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912813" lvl="1" indent="-455613" algn="just">
              <a:buFont typeface="Times New Roman" charset="0"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1. 	Every node is either red or black</a:t>
            </a:r>
          </a:p>
          <a:p>
            <a:pPr marL="912813" lvl="1" indent="-455613" algn="just">
              <a:buFont typeface="Times New Roman" charset="0"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2.		Every leaf (NULL pointer) is black</a:t>
            </a:r>
          </a:p>
          <a:p>
            <a:pPr marL="1255713" lvl="2"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Note: this means every “real” node has 2 children</a:t>
            </a:r>
          </a:p>
          <a:p>
            <a:pPr marL="912813" lvl="1" indent="-455613" algn="just">
              <a:buFont typeface="Times New Roman" charset="0"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3.		If a node is red, both children are black</a:t>
            </a:r>
          </a:p>
          <a:p>
            <a:pPr marL="1255713" lvl="2"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Note: can’t have 2 consecutive reds on a path</a:t>
            </a:r>
          </a:p>
          <a:p>
            <a:pPr marL="912813" lvl="1" indent="-455613" algn="just">
              <a:buFont typeface="Times New Roman" charset="0"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4.		Every path from node to descendent leaf contains the same number of black nodes</a:t>
            </a:r>
          </a:p>
          <a:p>
            <a:pPr marL="912813" lvl="1" indent="-455613" algn="just">
              <a:buFont typeface="Times New Roman" charset="0"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5.	The root is always black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FBF604-5CCD-4480-83F5-62CCA5A73B82}" type="datetime3">
              <a:rPr lang="en-US" smtClean="0"/>
              <a:pPr>
                <a:defRPr/>
              </a:pPr>
              <a:t>10 September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Red-Black Trees: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The Problem With Insertion</a:t>
            </a:r>
          </a:p>
        </p:txBody>
      </p:sp>
      <p:sp>
        <p:nvSpPr>
          <p:cNvPr id="102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Insert 10</a:t>
            </a:r>
          </a:p>
          <a:p>
            <a:pPr lvl="1"/>
            <a:r>
              <a:rPr lang="en-US" i="1" dirty="0">
                <a:solidFill>
                  <a:schemeClr val="accent1"/>
                </a:solidFill>
              </a:rPr>
              <a:t>Where does it go?</a:t>
            </a:r>
          </a:p>
          <a:p>
            <a:pPr lvl="1"/>
            <a:r>
              <a:rPr lang="en-US" i="1" dirty="0">
                <a:solidFill>
                  <a:schemeClr val="accent1"/>
                </a:solidFill>
              </a:rPr>
              <a:t>What color?</a:t>
            </a:r>
          </a:p>
        </p:txBody>
      </p:sp>
      <p:sp>
        <p:nvSpPr>
          <p:cNvPr id="1024004" name="Rectangle 4"/>
          <p:cNvSpPr>
            <a:spLocks noChangeArrowheads="1"/>
          </p:cNvSpPr>
          <p:nvPr/>
        </p:nvSpPr>
        <p:spPr bwMode="auto">
          <a:xfrm>
            <a:off x="76200" y="4267200"/>
            <a:ext cx="5334000" cy="2000548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2400" i="0" dirty="0">
                <a:latin typeface="Times New Roman" charset="0"/>
              </a:rPr>
              <a:t>1.	</a:t>
            </a:r>
            <a:r>
              <a:rPr lang="en-US" sz="2000" i="0" dirty="0">
                <a:latin typeface="Times New Roman" charset="0"/>
              </a:rPr>
              <a:t>Every node is either red or black</a:t>
            </a:r>
          </a:p>
          <a:p>
            <a:r>
              <a:rPr lang="en-US" sz="2000" i="0" dirty="0">
                <a:latin typeface="Times New Roman" charset="0"/>
              </a:rPr>
              <a:t>2.	Every leaf (NULL pointer) is black</a:t>
            </a:r>
          </a:p>
          <a:p>
            <a:r>
              <a:rPr lang="en-US" sz="2000" i="0" dirty="0">
                <a:latin typeface="Times New Roman" charset="0"/>
              </a:rPr>
              <a:t>3.	If a node is red, both children are black</a:t>
            </a:r>
          </a:p>
          <a:p>
            <a:r>
              <a:rPr lang="en-US" sz="2000" i="0" dirty="0">
                <a:latin typeface="Times New Roman" charset="0"/>
              </a:rPr>
              <a:t>4. 	Every path from node to descendent leaf</a:t>
            </a:r>
            <a:br>
              <a:rPr lang="en-US" sz="2000" i="0" dirty="0">
                <a:latin typeface="Times New Roman" charset="0"/>
              </a:rPr>
            </a:br>
            <a:r>
              <a:rPr lang="en-US" sz="2000" i="0" dirty="0">
                <a:latin typeface="Times New Roman" charset="0"/>
              </a:rPr>
              <a:t>	contains the same number of black nodes</a:t>
            </a:r>
          </a:p>
          <a:p>
            <a:r>
              <a:rPr lang="en-US" sz="2000" i="0" dirty="0">
                <a:latin typeface="Times New Roman" charset="0"/>
              </a:rPr>
              <a:t>5. 	The root is always black</a:t>
            </a:r>
          </a:p>
        </p:txBody>
      </p:sp>
      <p:sp>
        <p:nvSpPr>
          <p:cNvPr id="1024005" name="Oval 5"/>
          <p:cNvSpPr>
            <a:spLocks noChangeArrowheads="1"/>
          </p:cNvSpPr>
          <p:nvPr/>
        </p:nvSpPr>
        <p:spPr bwMode="auto">
          <a:xfrm>
            <a:off x="4343400" y="30480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006" name="Oval 6"/>
          <p:cNvSpPr>
            <a:spLocks noChangeArrowheads="1"/>
          </p:cNvSpPr>
          <p:nvPr/>
        </p:nvSpPr>
        <p:spPr bwMode="auto">
          <a:xfrm>
            <a:off x="5410200" y="30480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007" name="Oval 7"/>
          <p:cNvSpPr>
            <a:spLocks noChangeArrowheads="1"/>
          </p:cNvSpPr>
          <p:nvPr/>
        </p:nvSpPr>
        <p:spPr bwMode="auto">
          <a:xfrm>
            <a:off x="8305800" y="37338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4008" name="AutoShape 8"/>
          <p:cNvCxnSpPr>
            <a:cxnSpLocks noChangeShapeType="1"/>
            <a:stCxn id="1024005" idx="7"/>
            <a:endCxn id="1024017" idx="3"/>
          </p:cNvCxnSpPr>
          <p:nvPr/>
        </p:nvCxnSpPr>
        <p:spPr bwMode="auto">
          <a:xfrm flipV="1">
            <a:off x="4538663" y="2855913"/>
            <a:ext cx="263525" cy="2111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4009" name="AutoShape 9"/>
          <p:cNvCxnSpPr>
            <a:cxnSpLocks noChangeShapeType="1"/>
            <a:stCxn id="1024017" idx="5"/>
            <a:endCxn id="1024006" idx="1"/>
          </p:cNvCxnSpPr>
          <p:nvPr/>
        </p:nvCxnSpPr>
        <p:spPr bwMode="auto">
          <a:xfrm>
            <a:off x="5180013" y="2855913"/>
            <a:ext cx="263525" cy="2111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4010" name="AutoShape 10"/>
          <p:cNvCxnSpPr>
            <a:cxnSpLocks noChangeShapeType="1"/>
            <a:stCxn id="1024018" idx="3"/>
            <a:endCxn id="1024020" idx="7"/>
          </p:cNvCxnSpPr>
          <p:nvPr/>
        </p:nvCxnSpPr>
        <p:spPr bwMode="auto">
          <a:xfrm flipH="1">
            <a:off x="6551613" y="2855913"/>
            <a:ext cx="3841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4011" name="AutoShape 11"/>
          <p:cNvCxnSpPr>
            <a:cxnSpLocks noChangeShapeType="1"/>
            <a:stCxn id="1024016" idx="3"/>
            <a:endCxn id="1024025" idx="0"/>
          </p:cNvCxnSpPr>
          <p:nvPr/>
        </p:nvCxnSpPr>
        <p:spPr bwMode="auto">
          <a:xfrm flipH="1">
            <a:off x="7505700" y="3541713"/>
            <a:ext cx="192088" cy="15398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4012" name="AutoShape 12"/>
          <p:cNvCxnSpPr>
            <a:cxnSpLocks noChangeShapeType="1"/>
            <a:stCxn id="1024016" idx="5"/>
            <a:endCxn id="1024007" idx="1"/>
          </p:cNvCxnSpPr>
          <p:nvPr/>
        </p:nvCxnSpPr>
        <p:spPr bwMode="auto">
          <a:xfrm>
            <a:off x="8075613" y="3541713"/>
            <a:ext cx="263525" cy="2111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4013" name="AutoShape 13"/>
          <p:cNvCxnSpPr>
            <a:cxnSpLocks noChangeShapeType="1"/>
            <a:stCxn id="1024018" idx="1"/>
            <a:endCxn id="1024019" idx="5"/>
          </p:cNvCxnSpPr>
          <p:nvPr/>
        </p:nvCxnSpPr>
        <p:spPr bwMode="auto">
          <a:xfrm flipH="1" flipV="1">
            <a:off x="6246813" y="2170113"/>
            <a:ext cx="6889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4014" name="AutoShape 14"/>
          <p:cNvCxnSpPr>
            <a:cxnSpLocks noChangeShapeType="1"/>
            <a:stCxn id="1024019" idx="3"/>
            <a:endCxn id="1024017" idx="7"/>
          </p:cNvCxnSpPr>
          <p:nvPr/>
        </p:nvCxnSpPr>
        <p:spPr bwMode="auto">
          <a:xfrm flipH="1">
            <a:off x="5180013" y="2170113"/>
            <a:ext cx="6889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4015" name="AutoShape 15"/>
          <p:cNvCxnSpPr>
            <a:cxnSpLocks noChangeShapeType="1"/>
            <a:stCxn id="1024018" idx="5"/>
            <a:endCxn id="1024016" idx="1"/>
          </p:cNvCxnSpPr>
          <p:nvPr/>
        </p:nvCxnSpPr>
        <p:spPr bwMode="auto">
          <a:xfrm>
            <a:off x="7313613" y="2855913"/>
            <a:ext cx="3841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1024016" name="Oval 16"/>
          <p:cNvSpPr>
            <a:spLocks noChangeArrowheads="1"/>
          </p:cNvSpPr>
          <p:nvPr/>
        </p:nvSpPr>
        <p:spPr bwMode="auto">
          <a:xfrm>
            <a:off x="7620000" y="3048000"/>
            <a:ext cx="533400" cy="533400"/>
          </a:xfrm>
          <a:prstGeom prst="ellipse">
            <a:avLst/>
          </a:prstGeom>
          <a:solidFill>
            <a:srgbClr val="FFFFFF"/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urier New" pitchFamily="49" charset="0"/>
              </a:rPr>
              <a:t>12</a:t>
            </a:r>
          </a:p>
        </p:txBody>
      </p:sp>
      <p:sp>
        <p:nvSpPr>
          <p:cNvPr id="1024017" name="Oval 17"/>
          <p:cNvSpPr>
            <a:spLocks noChangeArrowheads="1"/>
          </p:cNvSpPr>
          <p:nvPr/>
        </p:nvSpPr>
        <p:spPr bwMode="auto">
          <a:xfrm>
            <a:off x="4724400" y="23622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urier New" pitchFamily="49" charset="0"/>
              </a:rPr>
              <a:t>5</a:t>
            </a:r>
          </a:p>
        </p:txBody>
      </p:sp>
      <p:sp>
        <p:nvSpPr>
          <p:cNvPr id="1024018" name="Oval 18"/>
          <p:cNvSpPr>
            <a:spLocks noChangeArrowheads="1"/>
          </p:cNvSpPr>
          <p:nvPr/>
        </p:nvSpPr>
        <p:spPr bwMode="auto">
          <a:xfrm>
            <a:off x="6858000" y="23622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solidFill>
                  <a:schemeClr val="tx2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1024019" name="Oval 19"/>
          <p:cNvSpPr>
            <a:spLocks noChangeArrowheads="1"/>
          </p:cNvSpPr>
          <p:nvPr/>
        </p:nvSpPr>
        <p:spPr bwMode="auto">
          <a:xfrm>
            <a:off x="5791200" y="16764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urier New" pitchFamily="49" charset="0"/>
              </a:rPr>
              <a:t>7</a:t>
            </a:r>
          </a:p>
        </p:txBody>
      </p:sp>
      <p:sp>
        <p:nvSpPr>
          <p:cNvPr id="1024020" name="Oval 20"/>
          <p:cNvSpPr>
            <a:spLocks noChangeArrowheads="1"/>
          </p:cNvSpPr>
          <p:nvPr/>
        </p:nvSpPr>
        <p:spPr bwMode="auto">
          <a:xfrm>
            <a:off x="6096000" y="30480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urier New" pitchFamily="49" charset="0"/>
              </a:rPr>
              <a:t>8</a:t>
            </a:r>
          </a:p>
        </p:txBody>
      </p:sp>
      <p:sp>
        <p:nvSpPr>
          <p:cNvPr id="1024021" name="Oval 21"/>
          <p:cNvSpPr>
            <a:spLocks noChangeArrowheads="1"/>
          </p:cNvSpPr>
          <p:nvPr/>
        </p:nvSpPr>
        <p:spPr bwMode="auto">
          <a:xfrm>
            <a:off x="5715000" y="3773488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022" name="Oval 22"/>
          <p:cNvSpPr>
            <a:spLocks noChangeArrowheads="1"/>
          </p:cNvSpPr>
          <p:nvPr/>
        </p:nvSpPr>
        <p:spPr bwMode="auto">
          <a:xfrm>
            <a:off x="6781800" y="3773488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4023" name="AutoShape 23"/>
          <p:cNvCxnSpPr>
            <a:cxnSpLocks noChangeShapeType="1"/>
            <a:stCxn id="1024020" idx="3"/>
            <a:endCxn id="1024021" idx="7"/>
          </p:cNvCxnSpPr>
          <p:nvPr/>
        </p:nvCxnSpPr>
        <p:spPr bwMode="auto">
          <a:xfrm flipH="1">
            <a:off x="5910263" y="3541713"/>
            <a:ext cx="263525" cy="2508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4024" name="AutoShape 24"/>
          <p:cNvCxnSpPr>
            <a:cxnSpLocks noChangeShapeType="1"/>
            <a:stCxn id="1024020" idx="5"/>
            <a:endCxn id="1024022" idx="1"/>
          </p:cNvCxnSpPr>
          <p:nvPr/>
        </p:nvCxnSpPr>
        <p:spPr bwMode="auto">
          <a:xfrm>
            <a:off x="6551613" y="3541713"/>
            <a:ext cx="263525" cy="2508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1024025" name="Oval 25"/>
          <p:cNvSpPr>
            <a:spLocks noChangeArrowheads="1"/>
          </p:cNvSpPr>
          <p:nvPr/>
        </p:nvSpPr>
        <p:spPr bwMode="auto">
          <a:xfrm>
            <a:off x="7239000" y="3733800"/>
            <a:ext cx="533400" cy="533400"/>
          </a:xfrm>
          <a:prstGeom prst="ellipse">
            <a:avLst/>
          </a:prstGeom>
          <a:solidFill>
            <a:srgbClr val="FFFFFF"/>
          </a:solidFill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solidFill>
                  <a:schemeClr val="tx2"/>
                </a:solidFill>
                <a:latin typeface="Courier New" pitchFamily="49" charset="0"/>
              </a:rPr>
              <a:t>11</a:t>
            </a:r>
          </a:p>
        </p:txBody>
      </p:sp>
      <p:sp>
        <p:nvSpPr>
          <p:cNvPr id="1024026" name="Oval 26"/>
          <p:cNvSpPr>
            <a:spLocks noChangeArrowheads="1"/>
          </p:cNvSpPr>
          <p:nvPr/>
        </p:nvSpPr>
        <p:spPr bwMode="auto">
          <a:xfrm>
            <a:off x="7924800" y="44958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4027" name="AutoShape 27"/>
          <p:cNvCxnSpPr>
            <a:cxnSpLocks noChangeShapeType="1"/>
            <a:stCxn id="1024025" idx="3"/>
            <a:endCxn id="1024029" idx="0"/>
          </p:cNvCxnSpPr>
          <p:nvPr/>
        </p:nvCxnSpPr>
        <p:spPr bwMode="auto">
          <a:xfrm flipH="1">
            <a:off x="7048500" y="4227513"/>
            <a:ext cx="268288" cy="23018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4028" name="AutoShape 28"/>
          <p:cNvCxnSpPr>
            <a:cxnSpLocks noChangeShapeType="1"/>
            <a:stCxn id="1024025" idx="5"/>
            <a:endCxn id="1024026" idx="1"/>
          </p:cNvCxnSpPr>
          <p:nvPr/>
        </p:nvCxnSpPr>
        <p:spPr bwMode="auto">
          <a:xfrm>
            <a:off x="7694613" y="4227513"/>
            <a:ext cx="263525" cy="2873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1024029" name="Oval 29"/>
          <p:cNvSpPr>
            <a:spLocks noChangeArrowheads="1"/>
          </p:cNvSpPr>
          <p:nvPr/>
        </p:nvSpPr>
        <p:spPr bwMode="auto">
          <a:xfrm>
            <a:off x="6781800" y="4495800"/>
            <a:ext cx="533400" cy="533400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Courier New" pitchFamily="49" charset="0"/>
              </a:rPr>
              <a:t>10</a:t>
            </a:r>
          </a:p>
        </p:txBody>
      </p:sp>
      <p:sp>
        <p:nvSpPr>
          <p:cNvPr id="1024030" name="Oval 30"/>
          <p:cNvSpPr>
            <a:spLocks noChangeArrowheads="1"/>
          </p:cNvSpPr>
          <p:nvPr/>
        </p:nvSpPr>
        <p:spPr bwMode="auto">
          <a:xfrm>
            <a:off x="6553200" y="52578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031" name="Oval 31"/>
          <p:cNvSpPr>
            <a:spLocks noChangeArrowheads="1"/>
          </p:cNvSpPr>
          <p:nvPr/>
        </p:nvSpPr>
        <p:spPr bwMode="auto">
          <a:xfrm>
            <a:off x="7315200" y="52578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4032" name="AutoShape 32"/>
          <p:cNvCxnSpPr>
            <a:cxnSpLocks noChangeShapeType="1"/>
            <a:stCxn id="1024029" idx="3"/>
            <a:endCxn id="1024030" idx="7"/>
          </p:cNvCxnSpPr>
          <p:nvPr/>
        </p:nvCxnSpPr>
        <p:spPr bwMode="auto">
          <a:xfrm flipH="1">
            <a:off x="6748463" y="4989513"/>
            <a:ext cx="111125" cy="2873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4033" name="AutoShape 33"/>
          <p:cNvCxnSpPr>
            <a:cxnSpLocks noChangeShapeType="1"/>
            <a:stCxn id="1024029" idx="5"/>
            <a:endCxn id="1024031" idx="1"/>
          </p:cNvCxnSpPr>
          <p:nvPr/>
        </p:nvCxnSpPr>
        <p:spPr bwMode="auto">
          <a:xfrm>
            <a:off x="7237413" y="4989513"/>
            <a:ext cx="111125" cy="2873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C4815C-3355-4940-9404-3EA938614044}" type="datetime3">
              <a:rPr lang="en-US" smtClean="0"/>
              <a:pPr>
                <a:defRPr/>
              </a:pPr>
              <a:t>10 September 2012</a:t>
            </a:fld>
            <a:endParaRPr lang="en-US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Red-Black Trees: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The Problem With Insertion</a:t>
            </a:r>
          </a:p>
        </p:txBody>
      </p:sp>
      <p:sp>
        <p:nvSpPr>
          <p:cNvPr id="102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72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Insert 10</a:t>
            </a:r>
          </a:p>
          <a:p>
            <a:pPr lvl="1"/>
            <a:r>
              <a:rPr lang="en-US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Where does it go?</a:t>
            </a:r>
          </a:p>
          <a:p>
            <a:pPr lvl="1"/>
            <a:r>
              <a:rPr lang="en-US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What color?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A: no color! Tree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is too imbalanced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Must change tree structure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to allow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recoloring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Goal: restructure tree in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time</a:t>
            </a:r>
            <a:endParaRPr lang="en-US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5028" name="Oval 4"/>
          <p:cNvSpPr>
            <a:spLocks noChangeArrowheads="1"/>
          </p:cNvSpPr>
          <p:nvPr/>
        </p:nvSpPr>
        <p:spPr bwMode="auto">
          <a:xfrm>
            <a:off x="4343400" y="30480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029" name="Oval 5"/>
          <p:cNvSpPr>
            <a:spLocks noChangeArrowheads="1"/>
          </p:cNvSpPr>
          <p:nvPr/>
        </p:nvSpPr>
        <p:spPr bwMode="auto">
          <a:xfrm>
            <a:off x="5410200" y="30480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030" name="Oval 6"/>
          <p:cNvSpPr>
            <a:spLocks noChangeArrowheads="1"/>
          </p:cNvSpPr>
          <p:nvPr/>
        </p:nvSpPr>
        <p:spPr bwMode="auto">
          <a:xfrm>
            <a:off x="8305800" y="37338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5031" name="AutoShape 7"/>
          <p:cNvCxnSpPr>
            <a:cxnSpLocks noChangeShapeType="1"/>
            <a:stCxn id="1025028" idx="7"/>
            <a:endCxn id="1025040" idx="3"/>
          </p:cNvCxnSpPr>
          <p:nvPr/>
        </p:nvCxnSpPr>
        <p:spPr bwMode="auto">
          <a:xfrm flipV="1">
            <a:off x="4538663" y="2855913"/>
            <a:ext cx="263525" cy="2111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5032" name="AutoShape 8"/>
          <p:cNvCxnSpPr>
            <a:cxnSpLocks noChangeShapeType="1"/>
            <a:stCxn id="1025040" idx="5"/>
            <a:endCxn id="1025029" idx="1"/>
          </p:cNvCxnSpPr>
          <p:nvPr/>
        </p:nvCxnSpPr>
        <p:spPr bwMode="auto">
          <a:xfrm>
            <a:off x="5180013" y="2855913"/>
            <a:ext cx="263525" cy="2111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5033" name="AutoShape 9"/>
          <p:cNvCxnSpPr>
            <a:cxnSpLocks noChangeShapeType="1"/>
            <a:stCxn id="1025041" idx="3"/>
            <a:endCxn id="1025043" idx="7"/>
          </p:cNvCxnSpPr>
          <p:nvPr/>
        </p:nvCxnSpPr>
        <p:spPr bwMode="auto">
          <a:xfrm flipH="1">
            <a:off x="6551613" y="2855913"/>
            <a:ext cx="3841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5034" name="AutoShape 10"/>
          <p:cNvCxnSpPr>
            <a:cxnSpLocks noChangeShapeType="1"/>
            <a:stCxn id="1025039" idx="3"/>
            <a:endCxn id="1025048" idx="0"/>
          </p:cNvCxnSpPr>
          <p:nvPr/>
        </p:nvCxnSpPr>
        <p:spPr bwMode="auto">
          <a:xfrm flipH="1">
            <a:off x="7505700" y="3541713"/>
            <a:ext cx="192088" cy="15398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5035" name="AutoShape 11"/>
          <p:cNvCxnSpPr>
            <a:cxnSpLocks noChangeShapeType="1"/>
            <a:stCxn id="1025039" idx="5"/>
            <a:endCxn id="1025030" idx="1"/>
          </p:cNvCxnSpPr>
          <p:nvPr/>
        </p:nvCxnSpPr>
        <p:spPr bwMode="auto">
          <a:xfrm>
            <a:off x="8075613" y="3541713"/>
            <a:ext cx="263525" cy="2111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5036" name="AutoShape 12"/>
          <p:cNvCxnSpPr>
            <a:cxnSpLocks noChangeShapeType="1"/>
            <a:stCxn id="1025041" idx="1"/>
            <a:endCxn id="1025042" idx="5"/>
          </p:cNvCxnSpPr>
          <p:nvPr/>
        </p:nvCxnSpPr>
        <p:spPr bwMode="auto">
          <a:xfrm flipH="1" flipV="1">
            <a:off x="6246813" y="2170113"/>
            <a:ext cx="6889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5037" name="AutoShape 13"/>
          <p:cNvCxnSpPr>
            <a:cxnSpLocks noChangeShapeType="1"/>
            <a:stCxn id="1025042" idx="3"/>
            <a:endCxn id="1025040" idx="7"/>
          </p:cNvCxnSpPr>
          <p:nvPr/>
        </p:nvCxnSpPr>
        <p:spPr bwMode="auto">
          <a:xfrm flipH="1">
            <a:off x="5180013" y="2170113"/>
            <a:ext cx="6889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5038" name="AutoShape 14"/>
          <p:cNvCxnSpPr>
            <a:cxnSpLocks noChangeShapeType="1"/>
            <a:stCxn id="1025041" idx="5"/>
            <a:endCxn id="1025039" idx="1"/>
          </p:cNvCxnSpPr>
          <p:nvPr/>
        </p:nvCxnSpPr>
        <p:spPr bwMode="auto">
          <a:xfrm>
            <a:off x="7313613" y="2855913"/>
            <a:ext cx="384175" cy="23177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1025039" name="Oval 15"/>
          <p:cNvSpPr>
            <a:spLocks noChangeArrowheads="1"/>
          </p:cNvSpPr>
          <p:nvPr/>
        </p:nvSpPr>
        <p:spPr bwMode="auto">
          <a:xfrm>
            <a:off x="7620000" y="3048000"/>
            <a:ext cx="533400" cy="533400"/>
          </a:xfrm>
          <a:prstGeom prst="ellipse">
            <a:avLst/>
          </a:prstGeom>
          <a:solidFill>
            <a:srgbClr val="FFFFFF"/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urier New" pitchFamily="49" charset="0"/>
              </a:rPr>
              <a:t>12</a:t>
            </a:r>
          </a:p>
        </p:txBody>
      </p:sp>
      <p:sp>
        <p:nvSpPr>
          <p:cNvPr id="1025040" name="Oval 16"/>
          <p:cNvSpPr>
            <a:spLocks noChangeArrowheads="1"/>
          </p:cNvSpPr>
          <p:nvPr/>
        </p:nvSpPr>
        <p:spPr bwMode="auto">
          <a:xfrm>
            <a:off x="4724400" y="23622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urier New" pitchFamily="49" charset="0"/>
              </a:rPr>
              <a:t>5</a:t>
            </a:r>
          </a:p>
        </p:txBody>
      </p:sp>
      <p:sp>
        <p:nvSpPr>
          <p:cNvPr id="1025041" name="Oval 17"/>
          <p:cNvSpPr>
            <a:spLocks noChangeArrowheads="1"/>
          </p:cNvSpPr>
          <p:nvPr/>
        </p:nvSpPr>
        <p:spPr bwMode="auto">
          <a:xfrm>
            <a:off x="6858000" y="23622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solidFill>
                  <a:schemeClr val="tx2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1025042" name="Oval 18"/>
          <p:cNvSpPr>
            <a:spLocks noChangeArrowheads="1"/>
          </p:cNvSpPr>
          <p:nvPr/>
        </p:nvSpPr>
        <p:spPr bwMode="auto">
          <a:xfrm>
            <a:off x="5791200" y="16764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urier New" pitchFamily="49" charset="0"/>
              </a:rPr>
              <a:t>7</a:t>
            </a:r>
          </a:p>
        </p:txBody>
      </p:sp>
      <p:sp>
        <p:nvSpPr>
          <p:cNvPr id="1025043" name="Oval 19"/>
          <p:cNvSpPr>
            <a:spLocks noChangeArrowheads="1"/>
          </p:cNvSpPr>
          <p:nvPr/>
        </p:nvSpPr>
        <p:spPr bwMode="auto">
          <a:xfrm>
            <a:off x="6096000" y="3048000"/>
            <a:ext cx="533400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Courier New" pitchFamily="49" charset="0"/>
              </a:rPr>
              <a:t>8</a:t>
            </a:r>
          </a:p>
        </p:txBody>
      </p:sp>
      <p:sp>
        <p:nvSpPr>
          <p:cNvPr id="1025044" name="Oval 20"/>
          <p:cNvSpPr>
            <a:spLocks noChangeArrowheads="1"/>
          </p:cNvSpPr>
          <p:nvPr/>
        </p:nvSpPr>
        <p:spPr bwMode="auto">
          <a:xfrm>
            <a:off x="5715000" y="3773488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045" name="Oval 21"/>
          <p:cNvSpPr>
            <a:spLocks noChangeArrowheads="1"/>
          </p:cNvSpPr>
          <p:nvPr/>
        </p:nvSpPr>
        <p:spPr bwMode="auto">
          <a:xfrm>
            <a:off x="6781800" y="3773488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5046" name="AutoShape 22"/>
          <p:cNvCxnSpPr>
            <a:cxnSpLocks noChangeShapeType="1"/>
            <a:stCxn id="1025043" idx="3"/>
            <a:endCxn id="1025044" idx="7"/>
          </p:cNvCxnSpPr>
          <p:nvPr/>
        </p:nvCxnSpPr>
        <p:spPr bwMode="auto">
          <a:xfrm flipH="1">
            <a:off x="5910263" y="3541713"/>
            <a:ext cx="263525" cy="2508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5047" name="AutoShape 23"/>
          <p:cNvCxnSpPr>
            <a:cxnSpLocks noChangeShapeType="1"/>
            <a:stCxn id="1025043" idx="5"/>
            <a:endCxn id="1025045" idx="1"/>
          </p:cNvCxnSpPr>
          <p:nvPr/>
        </p:nvCxnSpPr>
        <p:spPr bwMode="auto">
          <a:xfrm>
            <a:off x="6551613" y="3541713"/>
            <a:ext cx="263525" cy="250825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1025048" name="Oval 24"/>
          <p:cNvSpPr>
            <a:spLocks noChangeArrowheads="1"/>
          </p:cNvSpPr>
          <p:nvPr/>
        </p:nvSpPr>
        <p:spPr bwMode="auto">
          <a:xfrm>
            <a:off x="7239000" y="3733800"/>
            <a:ext cx="533400" cy="533400"/>
          </a:xfrm>
          <a:prstGeom prst="ellipse">
            <a:avLst/>
          </a:prstGeom>
          <a:solidFill>
            <a:srgbClr val="FFFFFF"/>
          </a:solidFill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solidFill>
                  <a:schemeClr val="tx2"/>
                </a:solidFill>
                <a:latin typeface="Courier New" pitchFamily="49" charset="0"/>
              </a:rPr>
              <a:t>11</a:t>
            </a:r>
          </a:p>
        </p:txBody>
      </p:sp>
      <p:sp>
        <p:nvSpPr>
          <p:cNvPr id="1025049" name="Oval 25"/>
          <p:cNvSpPr>
            <a:spLocks noChangeArrowheads="1"/>
          </p:cNvSpPr>
          <p:nvPr/>
        </p:nvSpPr>
        <p:spPr bwMode="auto">
          <a:xfrm>
            <a:off x="7924800" y="44958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5050" name="AutoShape 26"/>
          <p:cNvCxnSpPr>
            <a:cxnSpLocks noChangeShapeType="1"/>
            <a:stCxn id="1025048" idx="3"/>
            <a:endCxn id="1025052" idx="0"/>
          </p:cNvCxnSpPr>
          <p:nvPr/>
        </p:nvCxnSpPr>
        <p:spPr bwMode="auto">
          <a:xfrm flipH="1">
            <a:off x="7048500" y="4227513"/>
            <a:ext cx="268288" cy="23018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5051" name="AutoShape 27"/>
          <p:cNvCxnSpPr>
            <a:cxnSpLocks noChangeShapeType="1"/>
            <a:stCxn id="1025048" idx="5"/>
            <a:endCxn id="1025049" idx="1"/>
          </p:cNvCxnSpPr>
          <p:nvPr/>
        </p:nvCxnSpPr>
        <p:spPr bwMode="auto">
          <a:xfrm>
            <a:off x="7694613" y="4227513"/>
            <a:ext cx="263525" cy="2873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1025052" name="Oval 28"/>
          <p:cNvSpPr>
            <a:spLocks noChangeArrowheads="1"/>
          </p:cNvSpPr>
          <p:nvPr/>
        </p:nvSpPr>
        <p:spPr bwMode="auto">
          <a:xfrm>
            <a:off x="6781800" y="4495800"/>
            <a:ext cx="533400" cy="533400"/>
          </a:xfrm>
          <a:prstGeom prst="ellipse">
            <a:avLst/>
          </a:prstGeom>
          <a:solidFill>
            <a:srgbClr val="FFFFFF"/>
          </a:solidFill>
          <a:ln w="7620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10</a:t>
            </a:r>
          </a:p>
        </p:txBody>
      </p:sp>
      <p:sp>
        <p:nvSpPr>
          <p:cNvPr id="1025053" name="Oval 29"/>
          <p:cNvSpPr>
            <a:spLocks noChangeArrowheads="1"/>
          </p:cNvSpPr>
          <p:nvPr/>
        </p:nvSpPr>
        <p:spPr bwMode="auto">
          <a:xfrm>
            <a:off x="6553200" y="52578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054" name="Oval 30"/>
          <p:cNvSpPr>
            <a:spLocks noChangeArrowheads="1"/>
          </p:cNvSpPr>
          <p:nvPr/>
        </p:nvSpPr>
        <p:spPr bwMode="auto">
          <a:xfrm>
            <a:off x="7315200" y="52578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5055" name="AutoShape 31"/>
          <p:cNvCxnSpPr>
            <a:cxnSpLocks noChangeShapeType="1"/>
            <a:stCxn id="1025052" idx="3"/>
            <a:endCxn id="1025053" idx="7"/>
          </p:cNvCxnSpPr>
          <p:nvPr/>
        </p:nvCxnSpPr>
        <p:spPr bwMode="auto">
          <a:xfrm flipH="1">
            <a:off x="6748463" y="4989513"/>
            <a:ext cx="111125" cy="2873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5056" name="AutoShape 32"/>
          <p:cNvCxnSpPr>
            <a:cxnSpLocks noChangeShapeType="1"/>
            <a:stCxn id="1025052" idx="5"/>
            <a:endCxn id="1025054" idx="1"/>
          </p:cNvCxnSpPr>
          <p:nvPr/>
        </p:nvCxnSpPr>
        <p:spPr bwMode="auto">
          <a:xfrm>
            <a:off x="7237413" y="4989513"/>
            <a:ext cx="111125" cy="28733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E54F6D-AFF3-4DC4-91A1-047A7B029A31}" type="datetime3">
              <a:rPr lang="en-US" smtClean="0"/>
              <a:pPr>
                <a:defRPr/>
              </a:pPr>
              <a:t>10 September 2012</a:t>
            </a:fld>
            <a:endParaRPr lang="en-US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RB Trees: Rotation</a:t>
            </a:r>
          </a:p>
        </p:txBody>
      </p:sp>
      <p:sp>
        <p:nvSpPr>
          <p:cNvPr id="1026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05800" cy="4800600"/>
          </a:xfrm>
        </p:spPr>
        <p:txBody>
          <a:bodyPr/>
          <a:lstStyle/>
          <a:p>
            <a:r>
              <a:rPr lang="en-US" dirty="0"/>
              <a:t>Our basic operation for changing tree structure is called </a:t>
            </a:r>
            <a:r>
              <a:rPr lang="en-US" i="1" dirty="0">
                <a:solidFill>
                  <a:schemeClr val="tx2"/>
                </a:solidFill>
              </a:rPr>
              <a:t>rotation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i="1" dirty="0" smtClean="0">
              <a:solidFill>
                <a:schemeClr val="accent1"/>
              </a:solidFill>
            </a:endParaRPr>
          </a:p>
          <a:p>
            <a:endParaRPr lang="en-US" i="1" dirty="0" smtClean="0">
              <a:solidFill>
                <a:schemeClr val="accent1"/>
              </a:solidFill>
            </a:endParaRPr>
          </a:p>
          <a:p>
            <a:endParaRPr lang="en-US" i="1" dirty="0" smtClean="0">
              <a:solidFill>
                <a:schemeClr val="accent1"/>
              </a:solidFill>
            </a:endParaRPr>
          </a:p>
          <a:p>
            <a:r>
              <a:rPr lang="en-US" i="1" dirty="0" smtClean="0">
                <a:solidFill>
                  <a:schemeClr val="accent1"/>
                </a:solidFill>
              </a:rPr>
              <a:t>Does </a:t>
            </a:r>
            <a:r>
              <a:rPr lang="en-US" i="1" dirty="0">
                <a:solidFill>
                  <a:schemeClr val="accent1"/>
                </a:solidFill>
              </a:rPr>
              <a:t>rotation preserve </a:t>
            </a:r>
            <a:r>
              <a:rPr lang="en-US" i="1" dirty="0" err="1">
                <a:solidFill>
                  <a:schemeClr val="accent1"/>
                </a:solidFill>
              </a:rPr>
              <a:t>inorder</a:t>
            </a:r>
            <a:r>
              <a:rPr lang="en-US" i="1" dirty="0">
                <a:solidFill>
                  <a:schemeClr val="accent1"/>
                </a:solidFill>
              </a:rPr>
              <a:t> key ordering?</a:t>
            </a:r>
          </a:p>
          <a:p>
            <a:r>
              <a:rPr lang="en-US" i="1" dirty="0">
                <a:solidFill>
                  <a:schemeClr val="accent1"/>
                </a:solidFill>
              </a:rPr>
              <a:t>What would the code for </a:t>
            </a:r>
            <a:r>
              <a:rPr lang="en-US" b="1" i="1" dirty="0" err="1">
                <a:solidFill>
                  <a:schemeClr val="accent1"/>
                </a:solidFill>
                <a:latin typeface="Courier New" pitchFamily="49" charset="0"/>
              </a:rPr>
              <a:t>rightRotate</a:t>
            </a:r>
            <a:r>
              <a:rPr lang="en-US" b="1" i="1" dirty="0">
                <a:solidFill>
                  <a:schemeClr val="accent1"/>
                </a:solidFill>
                <a:latin typeface="Courier New" pitchFamily="49" charset="0"/>
              </a:rPr>
              <a:t>()</a:t>
            </a:r>
            <a:r>
              <a:rPr lang="en-US" i="1" dirty="0">
                <a:solidFill>
                  <a:schemeClr val="accent1"/>
                </a:solidFill>
              </a:rPr>
              <a:t> actually do?</a:t>
            </a:r>
            <a:endParaRPr lang="en-US" dirty="0"/>
          </a:p>
        </p:txBody>
      </p:sp>
      <p:sp>
        <p:nvSpPr>
          <p:cNvPr id="1026052" name="Oval 4"/>
          <p:cNvSpPr>
            <a:spLocks noChangeArrowheads="1"/>
          </p:cNvSpPr>
          <p:nvPr/>
        </p:nvSpPr>
        <p:spPr bwMode="auto">
          <a:xfrm>
            <a:off x="1828800" y="2971800"/>
            <a:ext cx="609600" cy="6096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2800" b="1">
                <a:latin typeface="Times New Roman" charset="0"/>
              </a:rPr>
              <a:t>y</a:t>
            </a:r>
          </a:p>
        </p:txBody>
      </p:sp>
      <p:sp>
        <p:nvSpPr>
          <p:cNvPr id="1026053" name="Oval 5"/>
          <p:cNvSpPr>
            <a:spLocks noChangeArrowheads="1"/>
          </p:cNvSpPr>
          <p:nvPr/>
        </p:nvSpPr>
        <p:spPr bwMode="auto">
          <a:xfrm>
            <a:off x="1143000" y="3657600"/>
            <a:ext cx="609600" cy="6096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2800" b="1">
                <a:latin typeface="Times New Roman" charset="0"/>
              </a:rPr>
              <a:t>x</a:t>
            </a:r>
          </a:p>
        </p:txBody>
      </p:sp>
      <p:cxnSp>
        <p:nvCxnSpPr>
          <p:cNvPr id="1026054" name="AutoShape 6"/>
          <p:cNvCxnSpPr>
            <a:cxnSpLocks noChangeShapeType="1"/>
            <a:stCxn id="1026052" idx="3"/>
            <a:endCxn id="1026053" idx="7"/>
          </p:cNvCxnSpPr>
          <p:nvPr/>
        </p:nvCxnSpPr>
        <p:spPr bwMode="auto">
          <a:xfrm flipH="1">
            <a:off x="1663700" y="3506788"/>
            <a:ext cx="254000" cy="225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26055" name="Oval 7"/>
          <p:cNvSpPr>
            <a:spLocks noChangeArrowheads="1"/>
          </p:cNvSpPr>
          <p:nvPr/>
        </p:nvSpPr>
        <p:spPr bwMode="auto">
          <a:xfrm>
            <a:off x="2514600" y="3657600"/>
            <a:ext cx="609600" cy="609600"/>
          </a:xfrm>
          <a:prstGeom prst="ellipse">
            <a:avLst/>
          </a:prstGeom>
          <a:solidFill>
            <a:srgbClr val="FFFFFF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2800" b="1">
                <a:latin typeface="Times New Roman" charset="0"/>
                <a:sym typeface="Symbol" pitchFamily="18" charset="2"/>
              </a:rPr>
              <a:t>C</a:t>
            </a:r>
            <a:endParaRPr lang="en-US" sz="2800" b="1">
              <a:latin typeface="Times New Roman" charset="0"/>
            </a:endParaRPr>
          </a:p>
        </p:txBody>
      </p:sp>
      <p:cxnSp>
        <p:nvCxnSpPr>
          <p:cNvPr id="1026056" name="AutoShape 8"/>
          <p:cNvCxnSpPr>
            <a:cxnSpLocks noChangeShapeType="1"/>
            <a:stCxn id="1026052" idx="5"/>
            <a:endCxn id="1026055" idx="1"/>
          </p:cNvCxnSpPr>
          <p:nvPr/>
        </p:nvCxnSpPr>
        <p:spPr bwMode="auto">
          <a:xfrm>
            <a:off x="2349500" y="3506788"/>
            <a:ext cx="254000" cy="2397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26057" name="Oval 9"/>
          <p:cNvSpPr>
            <a:spLocks noChangeArrowheads="1"/>
          </p:cNvSpPr>
          <p:nvPr/>
        </p:nvSpPr>
        <p:spPr bwMode="auto">
          <a:xfrm>
            <a:off x="457200" y="4343400"/>
            <a:ext cx="609600" cy="609600"/>
          </a:xfrm>
          <a:prstGeom prst="ellipse">
            <a:avLst/>
          </a:prstGeom>
          <a:solidFill>
            <a:srgbClr val="FFFFFF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2800" b="1">
                <a:latin typeface="Times New Roman" charset="0"/>
                <a:sym typeface="Symbol" pitchFamily="18" charset="2"/>
              </a:rPr>
              <a:t>A</a:t>
            </a:r>
            <a:endParaRPr lang="en-US" sz="2800" b="1">
              <a:latin typeface="Times New Roman" charset="0"/>
            </a:endParaRPr>
          </a:p>
        </p:txBody>
      </p:sp>
      <p:sp>
        <p:nvSpPr>
          <p:cNvPr id="1026058" name="Oval 10"/>
          <p:cNvSpPr>
            <a:spLocks noChangeArrowheads="1"/>
          </p:cNvSpPr>
          <p:nvPr/>
        </p:nvSpPr>
        <p:spPr bwMode="auto">
          <a:xfrm>
            <a:off x="1828800" y="4343400"/>
            <a:ext cx="609600" cy="609600"/>
          </a:xfrm>
          <a:prstGeom prst="ellipse">
            <a:avLst/>
          </a:prstGeom>
          <a:solidFill>
            <a:srgbClr val="FFFFFF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2800" b="1">
                <a:latin typeface="Times New Roman" charset="0"/>
                <a:sym typeface="Symbol" pitchFamily="18" charset="2"/>
              </a:rPr>
              <a:t>B</a:t>
            </a:r>
          </a:p>
        </p:txBody>
      </p:sp>
      <p:cxnSp>
        <p:nvCxnSpPr>
          <p:cNvPr id="1026059" name="AutoShape 11"/>
          <p:cNvCxnSpPr>
            <a:cxnSpLocks noChangeShapeType="1"/>
            <a:stCxn id="1026053" idx="3"/>
            <a:endCxn id="1026057" idx="7"/>
          </p:cNvCxnSpPr>
          <p:nvPr/>
        </p:nvCxnSpPr>
        <p:spPr bwMode="auto">
          <a:xfrm flipH="1">
            <a:off x="977900" y="4192588"/>
            <a:ext cx="254000" cy="2397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6060" name="AutoShape 12"/>
          <p:cNvCxnSpPr>
            <a:cxnSpLocks noChangeShapeType="1"/>
            <a:stCxn id="1026053" idx="5"/>
            <a:endCxn id="1026058" idx="1"/>
          </p:cNvCxnSpPr>
          <p:nvPr/>
        </p:nvCxnSpPr>
        <p:spPr bwMode="auto">
          <a:xfrm>
            <a:off x="1663700" y="4192588"/>
            <a:ext cx="254000" cy="2397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26061" name="Oval 13"/>
          <p:cNvSpPr>
            <a:spLocks noChangeArrowheads="1"/>
          </p:cNvSpPr>
          <p:nvPr/>
        </p:nvSpPr>
        <p:spPr bwMode="auto">
          <a:xfrm>
            <a:off x="6629400" y="2971800"/>
            <a:ext cx="609600" cy="6096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2800" b="1">
                <a:latin typeface="Times New Roman" charset="0"/>
              </a:rPr>
              <a:t>x</a:t>
            </a:r>
          </a:p>
        </p:txBody>
      </p:sp>
      <p:sp>
        <p:nvSpPr>
          <p:cNvPr id="1026062" name="Oval 14"/>
          <p:cNvSpPr>
            <a:spLocks noChangeArrowheads="1"/>
          </p:cNvSpPr>
          <p:nvPr/>
        </p:nvSpPr>
        <p:spPr bwMode="auto">
          <a:xfrm>
            <a:off x="5943600" y="3657600"/>
            <a:ext cx="609600" cy="609600"/>
          </a:xfrm>
          <a:prstGeom prst="ellipse">
            <a:avLst/>
          </a:prstGeom>
          <a:solidFill>
            <a:srgbClr val="FFFFFF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2800" b="1">
                <a:latin typeface="Times New Roman" charset="0"/>
              </a:rPr>
              <a:t>A</a:t>
            </a:r>
          </a:p>
        </p:txBody>
      </p:sp>
      <p:cxnSp>
        <p:nvCxnSpPr>
          <p:cNvPr id="1026063" name="AutoShape 15"/>
          <p:cNvCxnSpPr>
            <a:cxnSpLocks noChangeShapeType="1"/>
            <a:stCxn id="1026061" idx="3"/>
            <a:endCxn id="1026062" idx="7"/>
          </p:cNvCxnSpPr>
          <p:nvPr/>
        </p:nvCxnSpPr>
        <p:spPr bwMode="auto">
          <a:xfrm flipH="1">
            <a:off x="6464300" y="3506788"/>
            <a:ext cx="254000" cy="2397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26064" name="Oval 16"/>
          <p:cNvSpPr>
            <a:spLocks noChangeArrowheads="1"/>
          </p:cNvSpPr>
          <p:nvPr/>
        </p:nvSpPr>
        <p:spPr bwMode="auto">
          <a:xfrm>
            <a:off x="7315200" y="3657600"/>
            <a:ext cx="609600" cy="609600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2800" b="1">
                <a:latin typeface="Times New Roman" charset="0"/>
                <a:sym typeface="Symbol" pitchFamily="18" charset="2"/>
              </a:rPr>
              <a:t>y</a:t>
            </a:r>
            <a:endParaRPr lang="en-US" sz="2800" b="1">
              <a:latin typeface="Times New Roman" charset="0"/>
            </a:endParaRPr>
          </a:p>
        </p:txBody>
      </p:sp>
      <p:cxnSp>
        <p:nvCxnSpPr>
          <p:cNvPr id="1026065" name="AutoShape 17"/>
          <p:cNvCxnSpPr>
            <a:cxnSpLocks noChangeShapeType="1"/>
            <a:stCxn id="1026061" idx="5"/>
            <a:endCxn id="1026064" idx="1"/>
          </p:cNvCxnSpPr>
          <p:nvPr/>
        </p:nvCxnSpPr>
        <p:spPr bwMode="auto">
          <a:xfrm>
            <a:off x="7150100" y="3506788"/>
            <a:ext cx="254000" cy="225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26066" name="Oval 18"/>
          <p:cNvSpPr>
            <a:spLocks noChangeArrowheads="1"/>
          </p:cNvSpPr>
          <p:nvPr/>
        </p:nvSpPr>
        <p:spPr bwMode="auto">
          <a:xfrm>
            <a:off x="6629400" y="4343400"/>
            <a:ext cx="609600" cy="609600"/>
          </a:xfrm>
          <a:prstGeom prst="ellipse">
            <a:avLst/>
          </a:prstGeom>
          <a:solidFill>
            <a:srgbClr val="FFFFFF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2800" b="1">
                <a:latin typeface="Times New Roman" charset="0"/>
                <a:sym typeface="Symbol" pitchFamily="18" charset="2"/>
              </a:rPr>
              <a:t>B</a:t>
            </a:r>
            <a:endParaRPr lang="en-US" sz="2800" b="1">
              <a:latin typeface="Times New Roman" charset="0"/>
            </a:endParaRPr>
          </a:p>
        </p:txBody>
      </p:sp>
      <p:sp>
        <p:nvSpPr>
          <p:cNvPr id="1026067" name="Oval 19"/>
          <p:cNvSpPr>
            <a:spLocks noChangeArrowheads="1"/>
          </p:cNvSpPr>
          <p:nvPr/>
        </p:nvSpPr>
        <p:spPr bwMode="auto">
          <a:xfrm>
            <a:off x="8001000" y="4343400"/>
            <a:ext cx="609600" cy="609600"/>
          </a:xfrm>
          <a:prstGeom prst="ellipse">
            <a:avLst/>
          </a:prstGeom>
          <a:solidFill>
            <a:srgbClr val="FFFFFF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2800" b="1">
                <a:latin typeface="Times New Roman" charset="0"/>
                <a:sym typeface="Symbol" pitchFamily="18" charset="2"/>
              </a:rPr>
              <a:t>C</a:t>
            </a:r>
            <a:endParaRPr lang="en-US" sz="2800" b="1">
              <a:latin typeface="Times New Roman" charset="0"/>
            </a:endParaRPr>
          </a:p>
        </p:txBody>
      </p:sp>
      <p:cxnSp>
        <p:nvCxnSpPr>
          <p:cNvPr id="1026068" name="AutoShape 20"/>
          <p:cNvCxnSpPr>
            <a:cxnSpLocks noChangeShapeType="1"/>
            <a:stCxn id="1026064" idx="3"/>
            <a:endCxn id="1026066" idx="7"/>
          </p:cNvCxnSpPr>
          <p:nvPr/>
        </p:nvCxnSpPr>
        <p:spPr bwMode="auto">
          <a:xfrm flipH="1">
            <a:off x="7150100" y="4192588"/>
            <a:ext cx="254000" cy="2397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6069" name="AutoShape 21"/>
          <p:cNvCxnSpPr>
            <a:cxnSpLocks noChangeShapeType="1"/>
            <a:stCxn id="1026064" idx="5"/>
            <a:endCxn id="1026067" idx="1"/>
          </p:cNvCxnSpPr>
          <p:nvPr/>
        </p:nvCxnSpPr>
        <p:spPr bwMode="auto">
          <a:xfrm>
            <a:off x="7835900" y="4192588"/>
            <a:ext cx="254000" cy="2397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26070" name="Line 22"/>
          <p:cNvSpPr>
            <a:spLocks noChangeShapeType="1"/>
          </p:cNvSpPr>
          <p:nvPr/>
        </p:nvSpPr>
        <p:spPr bwMode="auto">
          <a:xfrm>
            <a:off x="3505200" y="3581400"/>
            <a:ext cx="2057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071" name="Text Box 23"/>
          <p:cNvSpPr txBox="1">
            <a:spLocks noChangeArrowheads="1"/>
          </p:cNvSpPr>
          <p:nvPr/>
        </p:nvSpPr>
        <p:spPr bwMode="auto">
          <a:xfrm>
            <a:off x="3413125" y="3184525"/>
            <a:ext cx="23177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b="1">
                <a:latin typeface="Courier New" pitchFamily="49" charset="0"/>
              </a:rPr>
              <a:t>rightRotate(y)</a:t>
            </a:r>
          </a:p>
        </p:txBody>
      </p:sp>
      <p:sp>
        <p:nvSpPr>
          <p:cNvPr id="1026072" name="Line 24"/>
          <p:cNvSpPr>
            <a:spLocks noChangeShapeType="1"/>
          </p:cNvSpPr>
          <p:nvPr/>
        </p:nvSpPr>
        <p:spPr bwMode="auto">
          <a:xfrm>
            <a:off x="3505200" y="4114800"/>
            <a:ext cx="2057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073" name="Text Box 25"/>
          <p:cNvSpPr txBox="1">
            <a:spLocks noChangeArrowheads="1"/>
          </p:cNvSpPr>
          <p:nvPr/>
        </p:nvSpPr>
        <p:spPr bwMode="auto">
          <a:xfrm>
            <a:off x="3505200" y="4098925"/>
            <a:ext cx="21653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b="1">
                <a:latin typeface="Courier New" pitchFamily="49" charset="0"/>
              </a:rPr>
              <a:t>leftRotate(x)</a:t>
            </a:r>
          </a:p>
        </p:txBody>
      </p:sp>
      <p:sp>
        <p:nvSpPr>
          <p:cNvPr id="1026074" name="Line 26"/>
          <p:cNvSpPr>
            <a:spLocks noChangeShapeType="1"/>
          </p:cNvSpPr>
          <p:nvPr/>
        </p:nvSpPr>
        <p:spPr bwMode="auto">
          <a:xfrm flipV="1">
            <a:off x="2133600" y="2667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075" name="Line 27"/>
          <p:cNvSpPr>
            <a:spLocks noChangeShapeType="1"/>
          </p:cNvSpPr>
          <p:nvPr/>
        </p:nvSpPr>
        <p:spPr bwMode="auto">
          <a:xfrm flipV="1">
            <a:off x="6934200" y="26670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7348CB-41D0-475D-BF07-0B161707A2E5}" type="datetime3">
              <a:rPr lang="en-US" smtClean="0"/>
              <a:pPr>
                <a:defRPr/>
              </a:pPr>
              <a:t>10 September 2012</a:t>
            </a:fld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074" name="Text Box 2"/>
          <p:cNvSpPr txBox="1">
            <a:spLocks noChangeArrowheads="1"/>
          </p:cNvSpPr>
          <p:nvPr/>
        </p:nvSpPr>
        <p:spPr bwMode="auto">
          <a:xfrm>
            <a:off x="3497263" y="2101850"/>
            <a:ext cx="1673225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400" b="1">
                <a:latin typeface="Courier New" pitchFamily="49" charset="0"/>
              </a:rPr>
              <a:t>rightRotate(y)</a:t>
            </a:r>
          </a:p>
        </p:txBody>
      </p:sp>
      <p:sp>
        <p:nvSpPr>
          <p:cNvPr id="1027075" name="Rectangle 3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RB Trees: Rotation</a:t>
            </a:r>
          </a:p>
        </p:txBody>
      </p:sp>
      <p:sp>
        <p:nvSpPr>
          <p:cNvPr id="102707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Answer</a:t>
            </a:r>
            <a:r>
              <a:rPr lang="en-US" dirty="0"/>
              <a:t>: A lot of pointer manipulation</a:t>
            </a:r>
          </a:p>
          <a:p>
            <a:pPr lvl="1"/>
            <a:r>
              <a:rPr lang="en-US" i="1" dirty="0"/>
              <a:t>x</a:t>
            </a:r>
            <a:r>
              <a:rPr lang="en-US" dirty="0"/>
              <a:t> keeps its left child</a:t>
            </a:r>
          </a:p>
          <a:p>
            <a:pPr lvl="1"/>
            <a:r>
              <a:rPr lang="en-US" i="1" dirty="0"/>
              <a:t>y</a:t>
            </a:r>
            <a:r>
              <a:rPr lang="en-US" dirty="0"/>
              <a:t> keeps its right child</a:t>
            </a:r>
          </a:p>
          <a:p>
            <a:pPr lvl="1"/>
            <a:r>
              <a:rPr lang="en-US" i="1" dirty="0" err="1"/>
              <a:t>x</a:t>
            </a:r>
            <a:r>
              <a:rPr lang="en-US" dirty="0" err="1"/>
              <a:t>’s</a:t>
            </a:r>
            <a:r>
              <a:rPr lang="en-US" dirty="0"/>
              <a:t> right child becomes </a:t>
            </a:r>
            <a:r>
              <a:rPr lang="en-US" i="1" dirty="0" err="1"/>
              <a:t>y</a:t>
            </a:r>
            <a:r>
              <a:rPr lang="en-US" dirty="0" err="1"/>
              <a:t>’s</a:t>
            </a:r>
            <a:r>
              <a:rPr lang="en-US" dirty="0"/>
              <a:t> left child</a:t>
            </a:r>
          </a:p>
          <a:p>
            <a:pPr lvl="1"/>
            <a:r>
              <a:rPr lang="en-US" i="1" dirty="0" err="1"/>
              <a:t>x</a:t>
            </a:r>
            <a:r>
              <a:rPr lang="en-US" dirty="0" err="1"/>
              <a:t>’s</a:t>
            </a:r>
            <a:r>
              <a:rPr lang="en-US" dirty="0"/>
              <a:t> and </a:t>
            </a:r>
            <a:r>
              <a:rPr lang="en-US" i="1" dirty="0" err="1"/>
              <a:t>y</a:t>
            </a:r>
            <a:r>
              <a:rPr lang="en-US" dirty="0" err="1"/>
              <a:t>’s</a:t>
            </a:r>
            <a:r>
              <a:rPr lang="en-US" dirty="0"/>
              <a:t> parents change</a:t>
            </a:r>
            <a:endParaRPr lang="en-US" i="1" dirty="0"/>
          </a:p>
          <a:p>
            <a:r>
              <a:rPr lang="en-US" i="1" dirty="0">
                <a:solidFill>
                  <a:schemeClr val="accent1"/>
                </a:solidFill>
              </a:rPr>
              <a:t>What is the running time?</a:t>
            </a:r>
          </a:p>
        </p:txBody>
      </p:sp>
      <p:sp>
        <p:nvSpPr>
          <p:cNvPr id="1027077" name="Oval 5"/>
          <p:cNvSpPr>
            <a:spLocks noChangeArrowheads="1"/>
          </p:cNvSpPr>
          <p:nvPr/>
        </p:nvSpPr>
        <p:spPr bwMode="auto">
          <a:xfrm>
            <a:off x="2308225" y="1825625"/>
            <a:ext cx="449263" cy="449263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2400" b="1">
                <a:latin typeface="Times New Roman" charset="0"/>
              </a:rPr>
              <a:t>y</a:t>
            </a:r>
          </a:p>
        </p:txBody>
      </p:sp>
      <p:sp>
        <p:nvSpPr>
          <p:cNvPr id="1027078" name="Oval 6"/>
          <p:cNvSpPr>
            <a:spLocks noChangeArrowheads="1"/>
          </p:cNvSpPr>
          <p:nvPr/>
        </p:nvSpPr>
        <p:spPr bwMode="auto">
          <a:xfrm>
            <a:off x="1801813" y="2332038"/>
            <a:ext cx="449262" cy="449262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2400" b="1">
                <a:latin typeface="Times New Roman" charset="0"/>
              </a:rPr>
              <a:t>x</a:t>
            </a:r>
          </a:p>
        </p:txBody>
      </p:sp>
      <p:cxnSp>
        <p:nvCxnSpPr>
          <p:cNvPr id="1027079" name="AutoShape 7"/>
          <p:cNvCxnSpPr>
            <a:cxnSpLocks noChangeShapeType="1"/>
            <a:stCxn id="1027077" idx="3"/>
            <a:endCxn id="1027078" idx="7"/>
          </p:cNvCxnSpPr>
          <p:nvPr/>
        </p:nvCxnSpPr>
        <p:spPr bwMode="auto">
          <a:xfrm flipH="1">
            <a:off x="2185988" y="2220913"/>
            <a:ext cx="187325" cy="1651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27080" name="Oval 8"/>
          <p:cNvSpPr>
            <a:spLocks noChangeArrowheads="1"/>
          </p:cNvSpPr>
          <p:nvPr/>
        </p:nvSpPr>
        <p:spPr bwMode="auto">
          <a:xfrm>
            <a:off x="2814638" y="2332038"/>
            <a:ext cx="449262" cy="449262"/>
          </a:xfrm>
          <a:prstGeom prst="ellipse">
            <a:avLst/>
          </a:prstGeom>
          <a:solidFill>
            <a:srgbClr val="FFFFFF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2400" b="1">
                <a:latin typeface="Times New Roman" charset="0"/>
                <a:sym typeface="Symbol" pitchFamily="18" charset="2"/>
              </a:rPr>
              <a:t>C</a:t>
            </a:r>
            <a:endParaRPr lang="en-US" sz="2400" b="1">
              <a:latin typeface="Times New Roman" charset="0"/>
            </a:endParaRPr>
          </a:p>
        </p:txBody>
      </p:sp>
      <p:cxnSp>
        <p:nvCxnSpPr>
          <p:cNvPr id="1027081" name="AutoShape 9"/>
          <p:cNvCxnSpPr>
            <a:cxnSpLocks noChangeShapeType="1"/>
            <a:stCxn id="1027077" idx="5"/>
            <a:endCxn id="1027080" idx="1"/>
          </p:cNvCxnSpPr>
          <p:nvPr/>
        </p:nvCxnSpPr>
        <p:spPr bwMode="auto">
          <a:xfrm>
            <a:off x="2692400" y="2220913"/>
            <a:ext cx="187325" cy="1762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27082" name="Oval 10"/>
          <p:cNvSpPr>
            <a:spLocks noChangeArrowheads="1"/>
          </p:cNvSpPr>
          <p:nvPr/>
        </p:nvSpPr>
        <p:spPr bwMode="auto">
          <a:xfrm>
            <a:off x="1295400" y="2838450"/>
            <a:ext cx="450850" cy="449263"/>
          </a:xfrm>
          <a:prstGeom prst="ellipse">
            <a:avLst/>
          </a:prstGeom>
          <a:solidFill>
            <a:srgbClr val="FFFFFF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2400" b="1">
                <a:latin typeface="Times New Roman" charset="0"/>
                <a:sym typeface="Symbol" pitchFamily="18" charset="2"/>
              </a:rPr>
              <a:t>A</a:t>
            </a:r>
            <a:endParaRPr lang="en-US" sz="2400" b="1">
              <a:latin typeface="Times New Roman" charset="0"/>
            </a:endParaRPr>
          </a:p>
        </p:txBody>
      </p:sp>
      <p:sp>
        <p:nvSpPr>
          <p:cNvPr id="1027083" name="Oval 11"/>
          <p:cNvSpPr>
            <a:spLocks noChangeArrowheads="1"/>
          </p:cNvSpPr>
          <p:nvPr/>
        </p:nvSpPr>
        <p:spPr bwMode="auto">
          <a:xfrm>
            <a:off x="2308225" y="2838450"/>
            <a:ext cx="449263" cy="449263"/>
          </a:xfrm>
          <a:prstGeom prst="ellipse">
            <a:avLst/>
          </a:prstGeom>
          <a:solidFill>
            <a:srgbClr val="FFFFFF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2400" b="1">
                <a:latin typeface="Times New Roman" charset="0"/>
                <a:sym typeface="Symbol" pitchFamily="18" charset="2"/>
              </a:rPr>
              <a:t>B</a:t>
            </a:r>
          </a:p>
        </p:txBody>
      </p:sp>
      <p:cxnSp>
        <p:nvCxnSpPr>
          <p:cNvPr id="1027084" name="AutoShape 12"/>
          <p:cNvCxnSpPr>
            <a:cxnSpLocks noChangeShapeType="1"/>
            <a:stCxn id="1027078" idx="3"/>
            <a:endCxn id="1027082" idx="7"/>
          </p:cNvCxnSpPr>
          <p:nvPr/>
        </p:nvCxnSpPr>
        <p:spPr bwMode="auto">
          <a:xfrm flipH="1">
            <a:off x="1679575" y="2725738"/>
            <a:ext cx="187325" cy="177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7085" name="AutoShape 13"/>
          <p:cNvCxnSpPr>
            <a:cxnSpLocks noChangeShapeType="1"/>
            <a:stCxn id="1027078" idx="5"/>
            <a:endCxn id="1027083" idx="1"/>
          </p:cNvCxnSpPr>
          <p:nvPr/>
        </p:nvCxnSpPr>
        <p:spPr bwMode="auto">
          <a:xfrm>
            <a:off x="2185988" y="2725738"/>
            <a:ext cx="187325" cy="177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27086" name="Oval 14"/>
          <p:cNvSpPr>
            <a:spLocks noChangeArrowheads="1"/>
          </p:cNvSpPr>
          <p:nvPr/>
        </p:nvSpPr>
        <p:spPr bwMode="auto">
          <a:xfrm>
            <a:off x="5853113" y="1825625"/>
            <a:ext cx="449262" cy="449263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2400" b="1">
                <a:latin typeface="Times New Roman" charset="0"/>
              </a:rPr>
              <a:t>x</a:t>
            </a:r>
          </a:p>
        </p:txBody>
      </p:sp>
      <p:sp>
        <p:nvSpPr>
          <p:cNvPr id="1027087" name="Oval 15"/>
          <p:cNvSpPr>
            <a:spLocks noChangeArrowheads="1"/>
          </p:cNvSpPr>
          <p:nvPr/>
        </p:nvSpPr>
        <p:spPr bwMode="auto">
          <a:xfrm>
            <a:off x="5346700" y="2332038"/>
            <a:ext cx="449263" cy="449262"/>
          </a:xfrm>
          <a:prstGeom prst="ellipse">
            <a:avLst/>
          </a:prstGeom>
          <a:solidFill>
            <a:srgbClr val="FFFFFF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2400" b="1">
                <a:latin typeface="Times New Roman" charset="0"/>
              </a:rPr>
              <a:t>A</a:t>
            </a:r>
          </a:p>
        </p:txBody>
      </p:sp>
      <p:cxnSp>
        <p:nvCxnSpPr>
          <p:cNvPr id="1027088" name="AutoShape 16"/>
          <p:cNvCxnSpPr>
            <a:cxnSpLocks noChangeShapeType="1"/>
            <a:stCxn id="1027086" idx="3"/>
            <a:endCxn id="1027087" idx="7"/>
          </p:cNvCxnSpPr>
          <p:nvPr/>
        </p:nvCxnSpPr>
        <p:spPr bwMode="auto">
          <a:xfrm flipH="1">
            <a:off x="5730875" y="2220913"/>
            <a:ext cx="187325" cy="1762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27089" name="Oval 17"/>
          <p:cNvSpPr>
            <a:spLocks noChangeArrowheads="1"/>
          </p:cNvSpPr>
          <p:nvPr/>
        </p:nvSpPr>
        <p:spPr bwMode="auto">
          <a:xfrm>
            <a:off x="6359525" y="2332038"/>
            <a:ext cx="449263" cy="449262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2400" b="1">
                <a:latin typeface="Times New Roman" charset="0"/>
                <a:sym typeface="Symbol" pitchFamily="18" charset="2"/>
              </a:rPr>
              <a:t>y</a:t>
            </a:r>
            <a:endParaRPr lang="en-US" sz="2400" b="1">
              <a:latin typeface="Times New Roman" charset="0"/>
            </a:endParaRPr>
          </a:p>
        </p:txBody>
      </p:sp>
      <p:cxnSp>
        <p:nvCxnSpPr>
          <p:cNvPr id="1027090" name="AutoShape 18"/>
          <p:cNvCxnSpPr>
            <a:cxnSpLocks noChangeShapeType="1"/>
            <a:stCxn id="1027086" idx="5"/>
            <a:endCxn id="1027089" idx="1"/>
          </p:cNvCxnSpPr>
          <p:nvPr/>
        </p:nvCxnSpPr>
        <p:spPr bwMode="auto">
          <a:xfrm>
            <a:off x="6237288" y="2220913"/>
            <a:ext cx="187325" cy="1651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27091" name="Oval 19"/>
          <p:cNvSpPr>
            <a:spLocks noChangeArrowheads="1"/>
          </p:cNvSpPr>
          <p:nvPr/>
        </p:nvSpPr>
        <p:spPr bwMode="auto">
          <a:xfrm>
            <a:off x="5853113" y="2838450"/>
            <a:ext cx="449262" cy="449263"/>
          </a:xfrm>
          <a:prstGeom prst="ellipse">
            <a:avLst/>
          </a:prstGeom>
          <a:solidFill>
            <a:srgbClr val="FFFFFF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2400" b="1">
                <a:latin typeface="Times New Roman" charset="0"/>
                <a:sym typeface="Symbol" pitchFamily="18" charset="2"/>
              </a:rPr>
              <a:t>B</a:t>
            </a:r>
            <a:endParaRPr lang="en-US" sz="2400" b="1">
              <a:latin typeface="Times New Roman" charset="0"/>
            </a:endParaRPr>
          </a:p>
        </p:txBody>
      </p:sp>
      <p:sp>
        <p:nvSpPr>
          <p:cNvPr id="1027092" name="Oval 20"/>
          <p:cNvSpPr>
            <a:spLocks noChangeArrowheads="1"/>
          </p:cNvSpPr>
          <p:nvPr/>
        </p:nvSpPr>
        <p:spPr bwMode="auto">
          <a:xfrm>
            <a:off x="6864350" y="2838450"/>
            <a:ext cx="450850" cy="449263"/>
          </a:xfrm>
          <a:prstGeom prst="ellipse">
            <a:avLst/>
          </a:prstGeom>
          <a:solidFill>
            <a:srgbClr val="FFFFFF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2400" b="1">
                <a:latin typeface="Times New Roman" charset="0"/>
                <a:sym typeface="Symbol" pitchFamily="18" charset="2"/>
              </a:rPr>
              <a:t>C</a:t>
            </a:r>
            <a:endParaRPr lang="en-US" sz="2400" b="1">
              <a:latin typeface="Times New Roman" charset="0"/>
            </a:endParaRPr>
          </a:p>
        </p:txBody>
      </p:sp>
      <p:cxnSp>
        <p:nvCxnSpPr>
          <p:cNvPr id="1027093" name="AutoShape 21"/>
          <p:cNvCxnSpPr>
            <a:cxnSpLocks noChangeShapeType="1"/>
            <a:stCxn id="1027089" idx="3"/>
            <a:endCxn id="1027091" idx="7"/>
          </p:cNvCxnSpPr>
          <p:nvPr/>
        </p:nvCxnSpPr>
        <p:spPr bwMode="auto">
          <a:xfrm flipH="1">
            <a:off x="6237288" y="2725738"/>
            <a:ext cx="187325" cy="177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7094" name="AutoShape 22"/>
          <p:cNvCxnSpPr>
            <a:cxnSpLocks noChangeShapeType="1"/>
            <a:stCxn id="1027089" idx="5"/>
            <a:endCxn id="1027092" idx="1"/>
          </p:cNvCxnSpPr>
          <p:nvPr/>
        </p:nvCxnSpPr>
        <p:spPr bwMode="auto">
          <a:xfrm>
            <a:off x="6743700" y="2725738"/>
            <a:ext cx="187325" cy="177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27095" name="Line 23"/>
          <p:cNvSpPr>
            <a:spLocks noChangeShapeType="1"/>
          </p:cNvSpPr>
          <p:nvPr/>
        </p:nvSpPr>
        <p:spPr bwMode="auto">
          <a:xfrm>
            <a:off x="3587750" y="2438400"/>
            <a:ext cx="15176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096" name="Line 24"/>
          <p:cNvSpPr>
            <a:spLocks noChangeShapeType="1"/>
          </p:cNvSpPr>
          <p:nvPr/>
        </p:nvSpPr>
        <p:spPr bwMode="auto">
          <a:xfrm flipV="1">
            <a:off x="2533650" y="1600200"/>
            <a:ext cx="0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097" name="Line 25"/>
          <p:cNvSpPr>
            <a:spLocks noChangeShapeType="1"/>
          </p:cNvSpPr>
          <p:nvPr/>
        </p:nvSpPr>
        <p:spPr bwMode="auto">
          <a:xfrm flipV="1">
            <a:off x="6076950" y="1600200"/>
            <a:ext cx="0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098" name="Rectangle 26"/>
          <p:cNvSpPr>
            <a:spLocks noChangeArrowheads="1"/>
          </p:cNvSpPr>
          <p:nvPr/>
        </p:nvSpPr>
        <p:spPr bwMode="auto">
          <a:xfrm>
            <a:off x="1295400" y="1524000"/>
            <a:ext cx="6019800" cy="17526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939B40-125F-407B-ADE0-0F29043D1DA2}" type="datetime3">
              <a:rPr lang="en-US" smtClean="0"/>
              <a:pPr>
                <a:defRPr/>
              </a:pPr>
              <a:t>10 September 2012</a:t>
            </a:fld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0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Rotation Example</a:t>
            </a:r>
          </a:p>
        </p:txBody>
      </p:sp>
      <p:sp>
        <p:nvSpPr>
          <p:cNvPr id="102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Rotate left about 9:</a:t>
            </a:r>
          </a:p>
        </p:txBody>
      </p:sp>
      <p:sp>
        <p:nvSpPr>
          <p:cNvPr id="1028100" name="Oval 4"/>
          <p:cNvSpPr>
            <a:spLocks noChangeArrowheads="1"/>
          </p:cNvSpPr>
          <p:nvPr/>
        </p:nvSpPr>
        <p:spPr bwMode="auto">
          <a:xfrm>
            <a:off x="2514600" y="4038600"/>
            <a:ext cx="228600" cy="2286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101" name="Oval 5"/>
          <p:cNvSpPr>
            <a:spLocks noChangeArrowheads="1"/>
          </p:cNvSpPr>
          <p:nvPr/>
        </p:nvSpPr>
        <p:spPr bwMode="auto">
          <a:xfrm>
            <a:off x="3581400" y="4038600"/>
            <a:ext cx="228600" cy="2286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102" name="Oval 6"/>
          <p:cNvSpPr>
            <a:spLocks noChangeArrowheads="1"/>
          </p:cNvSpPr>
          <p:nvPr/>
        </p:nvSpPr>
        <p:spPr bwMode="auto">
          <a:xfrm>
            <a:off x="6477000" y="4724400"/>
            <a:ext cx="228600" cy="2286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8103" name="AutoShape 7"/>
          <p:cNvCxnSpPr>
            <a:cxnSpLocks noChangeShapeType="1"/>
            <a:stCxn id="1028100" idx="7"/>
            <a:endCxn id="1028112" idx="3"/>
          </p:cNvCxnSpPr>
          <p:nvPr/>
        </p:nvCxnSpPr>
        <p:spPr bwMode="auto">
          <a:xfrm flipV="1">
            <a:off x="2709863" y="3827463"/>
            <a:ext cx="263525" cy="22542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8104" name="AutoShape 8"/>
          <p:cNvCxnSpPr>
            <a:cxnSpLocks noChangeShapeType="1"/>
            <a:stCxn id="1028112" idx="5"/>
            <a:endCxn id="1028101" idx="1"/>
          </p:cNvCxnSpPr>
          <p:nvPr/>
        </p:nvCxnSpPr>
        <p:spPr bwMode="auto">
          <a:xfrm>
            <a:off x="3351213" y="3827463"/>
            <a:ext cx="263525" cy="22542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8105" name="AutoShape 9"/>
          <p:cNvCxnSpPr>
            <a:cxnSpLocks noChangeShapeType="1"/>
            <a:stCxn id="1028113" idx="3"/>
            <a:endCxn id="1028115" idx="7"/>
          </p:cNvCxnSpPr>
          <p:nvPr/>
        </p:nvCxnSpPr>
        <p:spPr bwMode="auto">
          <a:xfrm flipH="1">
            <a:off x="4722813" y="3827463"/>
            <a:ext cx="384175" cy="2698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8106" name="AutoShape 10"/>
          <p:cNvCxnSpPr>
            <a:cxnSpLocks noChangeShapeType="1"/>
            <a:stCxn id="1028111" idx="3"/>
            <a:endCxn id="1028120" idx="0"/>
          </p:cNvCxnSpPr>
          <p:nvPr/>
        </p:nvCxnSpPr>
        <p:spPr bwMode="auto">
          <a:xfrm flipH="1">
            <a:off x="5676900" y="4513263"/>
            <a:ext cx="192088" cy="192087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8107" name="AutoShape 11"/>
          <p:cNvCxnSpPr>
            <a:cxnSpLocks noChangeShapeType="1"/>
            <a:stCxn id="1028111" idx="5"/>
            <a:endCxn id="1028102" idx="1"/>
          </p:cNvCxnSpPr>
          <p:nvPr/>
        </p:nvCxnSpPr>
        <p:spPr bwMode="auto">
          <a:xfrm>
            <a:off x="6246813" y="4513263"/>
            <a:ext cx="263525" cy="22542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8108" name="AutoShape 12"/>
          <p:cNvCxnSpPr>
            <a:cxnSpLocks noChangeShapeType="1"/>
            <a:stCxn id="1028113" idx="1"/>
            <a:endCxn id="1028114" idx="5"/>
          </p:cNvCxnSpPr>
          <p:nvPr/>
        </p:nvCxnSpPr>
        <p:spPr bwMode="auto">
          <a:xfrm flipH="1" flipV="1">
            <a:off x="4418013" y="3141663"/>
            <a:ext cx="688975" cy="2698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8109" name="AutoShape 13"/>
          <p:cNvCxnSpPr>
            <a:cxnSpLocks noChangeShapeType="1"/>
            <a:stCxn id="1028114" idx="3"/>
            <a:endCxn id="1028112" idx="7"/>
          </p:cNvCxnSpPr>
          <p:nvPr/>
        </p:nvCxnSpPr>
        <p:spPr bwMode="auto">
          <a:xfrm flipH="1">
            <a:off x="3351213" y="3141663"/>
            <a:ext cx="688975" cy="2698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8110" name="AutoShape 14"/>
          <p:cNvCxnSpPr>
            <a:cxnSpLocks noChangeShapeType="1"/>
            <a:stCxn id="1028113" idx="5"/>
            <a:endCxn id="1028111" idx="1"/>
          </p:cNvCxnSpPr>
          <p:nvPr/>
        </p:nvCxnSpPr>
        <p:spPr bwMode="auto">
          <a:xfrm>
            <a:off x="5484813" y="3827463"/>
            <a:ext cx="384175" cy="2698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1028111" name="Oval 15"/>
          <p:cNvSpPr>
            <a:spLocks noChangeArrowheads="1"/>
          </p:cNvSpPr>
          <p:nvPr/>
        </p:nvSpPr>
        <p:spPr bwMode="auto">
          <a:xfrm>
            <a:off x="5791200" y="4038600"/>
            <a:ext cx="533400" cy="5334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12</a:t>
            </a:r>
          </a:p>
        </p:txBody>
      </p:sp>
      <p:sp>
        <p:nvSpPr>
          <p:cNvPr id="1028112" name="Oval 16"/>
          <p:cNvSpPr>
            <a:spLocks noChangeArrowheads="1"/>
          </p:cNvSpPr>
          <p:nvPr/>
        </p:nvSpPr>
        <p:spPr bwMode="auto">
          <a:xfrm>
            <a:off x="2895600" y="3352800"/>
            <a:ext cx="533400" cy="533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1028113" name="Oval 17"/>
          <p:cNvSpPr>
            <a:spLocks noChangeArrowheads="1"/>
          </p:cNvSpPr>
          <p:nvPr/>
        </p:nvSpPr>
        <p:spPr bwMode="auto">
          <a:xfrm>
            <a:off x="5029200" y="3352800"/>
            <a:ext cx="533400" cy="533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9</a:t>
            </a:r>
          </a:p>
        </p:txBody>
      </p:sp>
      <p:sp>
        <p:nvSpPr>
          <p:cNvPr id="1028114" name="Oval 18"/>
          <p:cNvSpPr>
            <a:spLocks noChangeArrowheads="1"/>
          </p:cNvSpPr>
          <p:nvPr/>
        </p:nvSpPr>
        <p:spPr bwMode="auto">
          <a:xfrm>
            <a:off x="3962400" y="2667000"/>
            <a:ext cx="533400" cy="533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7</a:t>
            </a:r>
          </a:p>
        </p:txBody>
      </p:sp>
      <p:sp>
        <p:nvSpPr>
          <p:cNvPr id="1028115" name="Oval 19"/>
          <p:cNvSpPr>
            <a:spLocks noChangeArrowheads="1"/>
          </p:cNvSpPr>
          <p:nvPr/>
        </p:nvSpPr>
        <p:spPr bwMode="auto">
          <a:xfrm>
            <a:off x="4267200" y="4038600"/>
            <a:ext cx="533400" cy="533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1028116" name="Oval 20"/>
          <p:cNvSpPr>
            <a:spLocks noChangeArrowheads="1"/>
          </p:cNvSpPr>
          <p:nvPr/>
        </p:nvSpPr>
        <p:spPr bwMode="auto">
          <a:xfrm>
            <a:off x="3886200" y="4764088"/>
            <a:ext cx="228600" cy="2286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117" name="Oval 21"/>
          <p:cNvSpPr>
            <a:spLocks noChangeArrowheads="1"/>
          </p:cNvSpPr>
          <p:nvPr/>
        </p:nvSpPr>
        <p:spPr bwMode="auto">
          <a:xfrm>
            <a:off x="4953000" y="4764088"/>
            <a:ext cx="228600" cy="2286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8118" name="AutoShape 22"/>
          <p:cNvCxnSpPr>
            <a:cxnSpLocks noChangeShapeType="1"/>
            <a:stCxn id="1028115" idx="3"/>
            <a:endCxn id="1028116" idx="7"/>
          </p:cNvCxnSpPr>
          <p:nvPr/>
        </p:nvCxnSpPr>
        <p:spPr bwMode="auto">
          <a:xfrm flipH="1">
            <a:off x="4081463" y="4513263"/>
            <a:ext cx="263525" cy="265112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8119" name="AutoShape 23"/>
          <p:cNvCxnSpPr>
            <a:cxnSpLocks noChangeShapeType="1"/>
            <a:stCxn id="1028115" idx="5"/>
            <a:endCxn id="1028117" idx="1"/>
          </p:cNvCxnSpPr>
          <p:nvPr/>
        </p:nvCxnSpPr>
        <p:spPr bwMode="auto">
          <a:xfrm>
            <a:off x="4722813" y="4513263"/>
            <a:ext cx="263525" cy="265112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1028120" name="Oval 24"/>
          <p:cNvSpPr>
            <a:spLocks noChangeArrowheads="1"/>
          </p:cNvSpPr>
          <p:nvPr/>
        </p:nvSpPr>
        <p:spPr bwMode="auto">
          <a:xfrm>
            <a:off x="5410200" y="4724400"/>
            <a:ext cx="533400" cy="5334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11</a:t>
            </a:r>
          </a:p>
        </p:txBody>
      </p:sp>
      <p:sp>
        <p:nvSpPr>
          <p:cNvPr id="1028121" name="Oval 25"/>
          <p:cNvSpPr>
            <a:spLocks noChangeArrowheads="1"/>
          </p:cNvSpPr>
          <p:nvPr/>
        </p:nvSpPr>
        <p:spPr bwMode="auto">
          <a:xfrm>
            <a:off x="6096000" y="5486400"/>
            <a:ext cx="228600" cy="2286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8122" name="AutoShape 26"/>
          <p:cNvCxnSpPr>
            <a:cxnSpLocks noChangeShapeType="1"/>
            <a:stCxn id="1028120" idx="3"/>
            <a:endCxn id="1028124" idx="7"/>
          </p:cNvCxnSpPr>
          <p:nvPr/>
        </p:nvCxnSpPr>
        <p:spPr bwMode="auto">
          <a:xfrm flipH="1">
            <a:off x="5224463" y="5199063"/>
            <a:ext cx="263525" cy="30162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8123" name="AutoShape 27"/>
          <p:cNvCxnSpPr>
            <a:cxnSpLocks noChangeShapeType="1"/>
            <a:stCxn id="1028120" idx="5"/>
            <a:endCxn id="1028121" idx="1"/>
          </p:cNvCxnSpPr>
          <p:nvPr/>
        </p:nvCxnSpPr>
        <p:spPr bwMode="auto">
          <a:xfrm>
            <a:off x="5865813" y="5199063"/>
            <a:ext cx="263525" cy="30162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1028124" name="Oval 28"/>
          <p:cNvSpPr>
            <a:spLocks noChangeArrowheads="1"/>
          </p:cNvSpPr>
          <p:nvPr/>
        </p:nvSpPr>
        <p:spPr bwMode="auto">
          <a:xfrm>
            <a:off x="5029200" y="5486400"/>
            <a:ext cx="228600" cy="2286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Date Placeholder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E2C256-C0CD-4BC6-878C-8AAB7CB7035B}" type="datetime3">
              <a:rPr lang="en-US" smtClean="0"/>
              <a:pPr>
                <a:defRPr/>
              </a:pPr>
              <a:t>10 September 2012</a:t>
            </a:fld>
            <a:endParaRPr lang="en-US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Rotation Example</a:t>
            </a:r>
          </a:p>
        </p:txBody>
      </p:sp>
      <p:sp>
        <p:nvSpPr>
          <p:cNvPr id="102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Rotate left about 9:</a:t>
            </a:r>
          </a:p>
        </p:txBody>
      </p:sp>
      <p:sp>
        <p:nvSpPr>
          <p:cNvPr id="1029124" name="Oval 4"/>
          <p:cNvSpPr>
            <a:spLocks noChangeArrowheads="1"/>
          </p:cNvSpPr>
          <p:nvPr/>
        </p:nvSpPr>
        <p:spPr bwMode="auto">
          <a:xfrm>
            <a:off x="2514600" y="4038600"/>
            <a:ext cx="228600" cy="2286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125" name="Oval 5"/>
          <p:cNvSpPr>
            <a:spLocks noChangeArrowheads="1"/>
          </p:cNvSpPr>
          <p:nvPr/>
        </p:nvSpPr>
        <p:spPr bwMode="auto">
          <a:xfrm>
            <a:off x="3581400" y="4038600"/>
            <a:ext cx="228600" cy="2286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126" name="Oval 6"/>
          <p:cNvSpPr>
            <a:spLocks noChangeArrowheads="1"/>
          </p:cNvSpPr>
          <p:nvPr/>
        </p:nvSpPr>
        <p:spPr bwMode="auto">
          <a:xfrm>
            <a:off x="5867400" y="4038600"/>
            <a:ext cx="228600" cy="2286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9127" name="AutoShape 7"/>
          <p:cNvCxnSpPr>
            <a:cxnSpLocks noChangeShapeType="1"/>
            <a:stCxn id="1029124" idx="7"/>
            <a:endCxn id="1029133" idx="3"/>
          </p:cNvCxnSpPr>
          <p:nvPr/>
        </p:nvCxnSpPr>
        <p:spPr bwMode="auto">
          <a:xfrm flipV="1">
            <a:off x="2709863" y="3827463"/>
            <a:ext cx="263525" cy="22542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9128" name="AutoShape 8"/>
          <p:cNvCxnSpPr>
            <a:cxnSpLocks noChangeShapeType="1"/>
            <a:stCxn id="1029133" idx="5"/>
            <a:endCxn id="1029125" idx="1"/>
          </p:cNvCxnSpPr>
          <p:nvPr/>
        </p:nvCxnSpPr>
        <p:spPr bwMode="auto">
          <a:xfrm>
            <a:off x="3351213" y="3827463"/>
            <a:ext cx="263525" cy="22542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9129" name="AutoShape 9"/>
          <p:cNvCxnSpPr>
            <a:cxnSpLocks noChangeShapeType="1"/>
            <a:stCxn id="1029134" idx="3"/>
            <a:endCxn id="1029136" idx="7"/>
          </p:cNvCxnSpPr>
          <p:nvPr/>
        </p:nvCxnSpPr>
        <p:spPr bwMode="auto">
          <a:xfrm flipH="1">
            <a:off x="4722813" y="3827463"/>
            <a:ext cx="384175" cy="2698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9130" name="AutoShape 10"/>
          <p:cNvCxnSpPr>
            <a:cxnSpLocks noChangeShapeType="1"/>
            <a:stCxn id="1029134" idx="1"/>
            <a:endCxn id="1029135" idx="5"/>
          </p:cNvCxnSpPr>
          <p:nvPr/>
        </p:nvCxnSpPr>
        <p:spPr bwMode="auto">
          <a:xfrm flipH="1" flipV="1">
            <a:off x="4418013" y="3141663"/>
            <a:ext cx="688975" cy="2698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9131" name="AutoShape 11"/>
          <p:cNvCxnSpPr>
            <a:cxnSpLocks noChangeShapeType="1"/>
            <a:stCxn id="1029135" idx="3"/>
            <a:endCxn id="1029133" idx="7"/>
          </p:cNvCxnSpPr>
          <p:nvPr/>
        </p:nvCxnSpPr>
        <p:spPr bwMode="auto">
          <a:xfrm flipH="1">
            <a:off x="3351213" y="3141663"/>
            <a:ext cx="688975" cy="2698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9132" name="AutoShape 12"/>
          <p:cNvCxnSpPr>
            <a:cxnSpLocks noChangeShapeType="1"/>
            <a:stCxn id="1029134" idx="5"/>
            <a:endCxn id="1029126" idx="1"/>
          </p:cNvCxnSpPr>
          <p:nvPr/>
        </p:nvCxnSpPr>
        <p:spPr bwMode="auto">
          <a:xfrm>
            <a:off x="5484813" y="3827463"/>
            <a:ext cx="415925" cy="22542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1029133" name="Oval 13"/>
          <p:cNvSpPr>
            <a:spLocks noChangeArrowheads="1"/>
          </p:cNvSpPr>
          <p:nvPr/>
        </p:nvSpPr>
        <p:spPr bwMode="auto">
          <a:xfrm>
            <a:off x="2895600" y="3352800"/>
            <a:ext cx="533400" cy="533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5</a:t>
            </a:r>
          </a:p>
        </p:txBody>
      </p:sp>
      <p:sp>
        <p:nvSpPr>
          <p:cNvPr id="1029134" name="Oval 14"/>
          <p:cNvSpPr>
            <a:spLocks noChangeArrowheads="1"/>
          </p:cNvSpPr>
          <p:nvPr/>
        </p:nvSpPr>
        <p:spPr bwMode="auto">
          <a:xfrm>
            <a:off x="5029200" y="3352800"/>
            <a:ext cx="533400" cy="533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12</a:t>
            </a:r>
          </a:p>
        </p:txBody>
      </p:sp>
      <p:sp>
        <p:nvSpPr>
          <p:cNvPr id="1029135" name="Oval 15"/>
          <p:cNvSpPr>
            <a:spLocks noChangeArrowheads="1"/>
          </p:cNvSpPr>
          <p:nvPr/>
        </p:nvSpPr>
        <p:spPr bwMode="auto">
          <a:xfrm>
            <a:off x="3962400" y="2667000"/>
            <a:ext cx="533400" cy="533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7</a:t>
            </a:r>
          </a:p>
        </p:txBody>
      </p:sp>
      <p:sp>
        <p:nvSpPr>
          <p:cNvPr id="1029136" name="Oval 16"/>
          <p:cNvSpPr>
            <a:spLocks noChangeArrowheads="1"/>
          </p:cNvSpPr>
          <p:nvPr/>
        </p:nvSpPr>
        <p:spPr bwMode="auto">
          <a:xfrm>
            <a:off x="4267200" y="4038600"/>
            <a:ext cx="533400" cy="533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9</a:t>
            </a:r>
          </a:p>
        </p:txBody>
      </p:sp>
      <p:cxnSp>
        <p:nvCxnSpPr>
          <p:cNvPr id="1029137" name="AutoShape 17"/>
          <p:cNvCxnSpPr>
            <a:cxnSpLocks noChangeShapeType="1"/>
            <a:stCxn id="1029136" idx="3"/>
            <a:endCxn id="1029144" idx="7"/>
          </p:cNvCxnSpPr>
          <p:nvPr/>
        </p:nvCxnSpPr>
        <p:spPr bwMode="auto">
          <a:xfrm flipH="1">
            <a:off x="3960813" y="4513263"/>
            <a:ext cx="384175" cy="2698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9138" name="AutoShape 18"/>
          <p:cNvCxnSpPr>
            <a:cxnSpLocks noChangeShapeType="1"/>
            <a:stCxn id="1029136" idx="5"/>
            <a:endCxn id="1029139" idx="1"/>
          </p:cNvCxnSpPr>
          <p:nvPr/>
        </p:nvCxnSpPr>
        <p:spPr bwMode="auto">
          <a:xfrm>
            <a:off x="4722813" y="4513263"/>
            <a:ext cx="384175" cy="26987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1029139" name="Oval 19"/>
          <p:cNvSpPr>
            <a:spLocks noChangeArrowheads="1"/>
          </p:cNvSpPr>
          <p:nvPr/>
        </p:nvSpPr>
        <p:spPr bwMode="auto">
          <a:xfrm>
            <a:off x="5029200" y="4724400"/>
            <a:ext cx="533400" cy="5334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11</a:t>
            </a:r>
          </a:p>
        </p:txBody>
      </p:sp>
      <p:sp>
        <p:nvSpPr>
          <p:cNvPr id="1029140" name="Oval 20"/>
          <p:cNvSpPr>
            <a:spLocks noChangeArrowheads="1"/>
          </p:cNvSpPr>
          <p:nvPr/>
        </p:nvSpPr>
        <p:spPr bwMode="auto">
          <a:xfrm>
            <a:off x="5715000" y="5486400"/>
            <a:ext cx="228600" cy="2286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9141" name="AutoShape 21"/>
          <p:cNvCxnSpPr>
            <a:cxnSpLocks noChangeShapeType="1"/>
            <a:stCxn id="1029139" idx="3"/>
            <a:endCxn id="1029143" idx="7"/>
          </p:cNvCxnSpPr>
          <p:nvPr/>
        </p:nvCxnSpPr>
        <p:spPr bwMode="auto">
          <a:xfrm flipH="1">
            <a:off x="4843463" y="5199063"/>
            <a:ext cx="263525" cy="30162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9142" name="AutoShape 22"/>
          <p:cNvCxnSpPr>
            <a:cxnSpLocks noChangeShapeType="1"/>
            <a:stCxn id="1029139" idx="5"/>
            <a:endCxn id="1029140" idx="1"/>
          </p:cNvCxnSpPr>
          <p:nvPr/>
        </p:nvCxnSpPr>
        <p:spPr bwMode="auto">
          <a:xfrm>
            <a:off x="5484813" y="5199063"/>
            <a:ext cx="263525" cy="30162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1029143" name="Oval 23"/>
          <p:cNvSpPr>
            <a:spLocks noChangeArrowheads="1"/>
          </p:cNvSpPr>
          <p:nvPr/>
        </p:nvSpPr>
        <p:spPr bwMode="auto">
          <a:xfrm>
            <a:off x="4648200" y="5486400"/>
            <a:ext cx="228600" cy="2286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144" name="Oval 24"/>
          <p:cNvSpPr>
            <a:spLocks noChangeArrowheads="1"/>
          </p:cNvSpPr>
          <p:nvPr/>
        </p:nvSpPr>
        <p:spPr bwMode="auto">
          <a:xfrm>
            <a:off x="3505200" y="4724400"/>
            <a:ext cx="533400" cy="5334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solidFill>
                  <a:schemeClr val="accent1"/>
                </a:solidFill>
                <a:latin typeface="Courier New" pitchFamily="49" charset="0"/>
              </a:rPr>
              <a:t>8</a:t>
            </a:r>
          </a:p>
        </p:txBody>
      </p:sp>
      <p:sp>
        <p:nvSpPr>
          <p:cNvPr id="1029145" name="Oval 25"/>
          <p:cNvSpPr>
            <a:spLocks noChangeArrowheads="1"/>
          </p:cNvSpPr>
          <p:nvPr/>
        </p:nvSpPr>
        <p:spPr bwMode="auto">
          <a:xfrm>
            <a:off x="4191000" y="5486400"/>
            <a:ext cx="228600" cy="2286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9146" name="AutoShape 26"/>
          <p:cNvCxnSpPr>
            <a:cxnSpLocks noChangeShapeType="1"/>
            <a:stCxn id="1029144" idx="3"/>
            <a:endCxn id="1029148" idx="7"/>
          </p:cNvCxnSpPr>
          <p:nvPr/>
        </p:nvCxnSpPr>
        <p:spPr bwMode="auto">
          <a:xfrm flipH="1">
            <a:off x="3319463" y="5199063"/>
            <a:ext cx="263525" cy="30162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cxnSp>
        <p:nvCxnSpPr>
          <p:cNvPr id="1029147" name="AutoShape 27"/>
          <p:cNvCxnSpPr>
            <a:cxnSpLocks noChangeShapeType="1"/>
            <a:stCxn id="1029144" idx="5"/>
            <a:endCxn id="1029145" idx="1"/>
          </p:cNvCxnSpPr>
          <p:nvPr/>
        </p:nvCxnSpPr>
        <p:spPr bwMode="auto">
          <a:xfrm>
            <a:off x="3960813" y="5199063"/>
            <a:ext cx="263525" cy="301625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</p:cxnSp>
      <p:sp>
        <p:nvSpPr>
          <p:cNvPr id="1029148" name="Oval 28"/>
          <p:cNvSpPr>
            <a:spLocks noChangeArrowheads="1"/>
          </p:cNvSpPr>
          <p:nvPr/>
        </p:nvSpPr>
        <p:spPr bwMode="auto">
          <a:xfrm>
            <a:off x="3124200" y="5486400"/>
            <a:ext cx="228600" cy="2286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Date Placeholder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CA9C23-5061-4B40-8DC6-64052905A8FC}" type="datetime3">
              <a:rPr lang="en-US" smtClean="0"/>
              <a:pPr>
                <a:defRPr/>
              </a:pPr>
              <a:t>10 September 2012</a:t>
            </a:fld>
            <a:endParaRPr lang="en-US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7724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Red-Black Trees: Insertion</a:t>
            </a:r>
          </a:p>
        </p:txBody>
      </p:sp>
      <p:sp>
        <p:nvSpPr>
          <p:cNvPr id="103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7924800" cy="4572000"/>
          </a:xfrm>
        </p:spPr>
        <p:txBody>
          <a:bodyPr/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Insertion: the basic idea</a:t>
            </a:r>
          </a:p>
          <a:p>
            <a:pPr lvl="1"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Insert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into tree, color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red</a:t>
            </a:r>
          </a:p>
          <a:p>
            <a:pPr lvl="1"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Only r-b property 3 might be violated (if p[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] red)</a:t>
            </a:r>
          </a:p>
          <a:p>
            <a:pPr lvl="2"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If so, move violation up tree until a place is found where it can be fixed</a:t>
            </a:r>
          </a:p>
          <a:p>
            <a:pPr lvl="1"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Total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time will be O(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AF25D6-7FAF-4BA2-875B-F889C6FD7F1D}" type="datetime3">
              <a:rPr lang="en-US" smtClean="0"/>
              <a:pPr>
                <a:defRPr/>
              </a:pPr>
              <a:t>10 September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17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2400"/>
            <a:ext cx="8686800" cy="4343400"/>
          </a:xfrm>
        </p:spPr>
        <p:txBody>
          <a:bodyPr/>
          <a:lstStyle/>
          <a:p>
            <a:pPr>
              <a:buFont typeface="Times New Roman" charset="0"/>
              <a:buNone/>
            </a:pPr>
            <a:r>
              <a:rPr lang="en-US" sz="1400" b="1" dirty="0" err="1">
                <a:solidFill>
                  <a:schemeClr val="tx2"/>
                </a:solidFill>
                <a:latin typeface="Courier New" pitchFamily="49" charset="0"/>
              </a:rPr>
              <a:t>rbInsert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</a:rPr>
              <a:t>(x)</a:t>
            </a:r>
            <a:endParaRPr lang="en-US" sz="1400" b="1" dirty="0">
              <a:latin typeface="Courier New" pitchFamily="49" charset="0"/>
            </a:endParaRPr>
          </a:p>
          <a:p>
            <a:pPr>
              <a:buFont typeface="Times New Roman" charset="0"/>
              <a:buNone/>
            </a:pPr>
            <a:r>
              <a:rPr lang="en-US" sz="1400" b="1" dirty="0">
                <a:latin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</a:rPr>
              <a:t>treeInsert</a:t>
            </a:r>
            <a:r>
              <a:rPr lang="en-US" sz="1400" b="1" dirty="0">
                <a:latin typeface="Courier New" pitchFamily="49" charset="0"/>
              </a:rPr>
              <a:t>(x);</a:t>
            </a:r>
          </a:p>
          <a:p>
            <a:pPr>
              <a:buFont typeface="Times New Roman" charset="0"/>
              <a:buNone/>
            </a:pPr>
            <a:r>
              <a:rPr lang="en-US" sz="1400" b="1" dirty="0">
                <a:latin typeface="Courier New" pitchFamily="49" charset="0"/>
              </a:rPr>
              <a:t>  x-&gt;color = RED;</a:t>
            </a:r>
          </a:p>
          <a:p>
            <a:pPr>
              <a:buFont typeface="Times New Roman" charset="0"/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1400" b="1" i="1" dirty="0">
                <a:solidFill>
                  <a:schemeClr val="accent2"/>
                </a:solidFill>
                <a:latin typeface="Courier New" pitchFamily="49" charset="0"/>
              </a:rPr>
              <a:t>// Move violation of #3 up tree, maintaining #4 as invariant:</a:t>
            </a:r>
            <a:endParaRPr lang="en-US" sz="1400" b="1" dirty="0">
              <a:latin typeface="Courier New" pitchFamily="49" charset="0"/>
            </a:endParaRPr>
          </a:p>
          <a:p>
            <a:pPr>
              <a:buFont typeface="Times New Roman" charset="0"/>
              <a:buNone/>
            </a:pPr>
            <a:r>
              <a:rPr lang="en-US" sz="1400" b="1" dirty="0">
                <a:latin typeface="Courier New" pitchFamily="49" charset="0"/>
              </a:rPr>
              <a:t>  while (x!=root &amp;&amp; x-&gt;p-&gt;color == RED)</a:t>
            </a:r>
          </a:p>
          <a:p>
            <a:pPr>
              <a:buFont typeface="Times New Roman" charset="0"/>
              <a:buNone/>
            </a:pPr>
            <a:r>
              <a:rPr lang="en-US" sz="1400" b="1" dirty="0">
                <a:latin typeface="Courier New" pitchFamily="49" charset="0"/>
              </a:rPr>
              <a:t>  if (x-&gt;p == x-&gt;p-&gt;p-&gt;left)</a:t>
            </a:r>
          </a:p>
          <a:p>
            <a:pPr>
              <a:buFont typeface="Times New Roman" charset="0"/>
              <a:buNone/>
            </a:pPr>
            <a:r>
              <a:rPr lang="en-US" sz="1400" b="1" dirty="0">
                <a:latin typeface="Courier New" pitchFamily="49" charset="0"/>
              </a:rPr>
              <a:t>      y = x-&gt;p-&gt;p-&gt;right;</a:t>
            </a:r>
          </a:p>
          <a:p>
            <a:pPr>
              <a:buFont typeface="Times New Roman" charset="0"/>
              <a:buNone/>
            </a:pPr>
            <a:r>
              <a:rPr lang="en-US" sz="1400" b="1" dirty="0">
                <a:latin typeface="Courier New" pitchFamily="49" charset="0"/>
              </a:rPr>
              <a:t>      if (y-&gt;color == RED)</a:t>
            </a:r>
          </a:p>
          <a:p>
            <a:pPr>
              <a:buFont typeface="Times New Roman" charset="0"/>
              <a:buNone/>
            </a:pPr>
            <a:r>
              <a:rPr lang="en-US" sz="1400" b="1" dirty="0">
                <a:latin typeface="Courier New" pitchFamily="49" charset="0"/>
              </a:rPr>
              <a:t>          x-&gt;p-&gt;color = BLACK;</a:t>
            </a:r>
          </a:p>
          <a:p>
            <a:pPr>
              <a:buFont typeface="Times New Roman" charset="0"/>
              <a:buNone/>
            </a:pPr>
            <a:r>
              <a:rPr lang="en-US" sz="1400" b="1" dirty="0">
                <a:latin typeface="Courier New" pitchFamily="49" charset="0"/>
              </a:rPr>
              <a:t>          y-&gt;color = BLACK;</a:t>
            </a:r>
          </a:p>
          <a:p>
            <a:pPr>
              <a:buFont typeface="Times New Roman" charset="0"/>
              <a:buNone/>
            </a:pPr>
            <a:r>
              <a:rPr lang="en-US" sz="1400" b="1" dirty="0">
                <a:latin typeface="Courier New" pitchFamily="49" charset="0"/>
              </a:rPr>
              <a:t>          x-&gt;p-&gt;p-&gt;color = RED;</a:t>
            </a:r>
          </a:p>
          <a:p>
            <a:pPr>
              <a:buFont typeface="Times New Roman" charset="0"/>
              <a:buNone/>
            </a:pPr>
            <a:r>
              <a:rPr lang="en-US" sz="1400" b="1" dirty="0">
                <a:latin typeface="Courier New" pitchFamily="49" charset="0"/>
              </a:rPr>
              <a:t>          x = x-&gt;p-&gt;p;</a:t>
            </a:r>
          </a:p>
          <a:p>
            <a:pPr>
              <a:buFont typeface="Times New Roman" charset="0"/>
              <a:buNone/>
            </a:pPr>
            <a:r>
              <a:rPr lang="en-US" sz="1400" b="1" dirty="0">
                <a:latin typeface="Courier New" pitchFamily="49" charset="0"/>
              </a:rPr>
              <a:t>      else   </a:t>
            </a:r>
            <a:r>
              <a:rPr lang="en-US" sz="1400" b="1" i="1" dirty="0">
                <a:solidFill>
                  <a:schemeClr val="accent2"/>
                </a:solidFill>
                <a:latin typeface="Courier New" pitchFamily="49" charset="0"/>
              </a:rPr>
              <a:t>// y-&gt;color == BLACK</a:t>
            </a:r>
            <a:endParaRPr lang="en-US" sz="1400" b="1" dirty="0">
              <a:latin typeface="Courier New" pitchFamily="49" charset="0"/>
            </a:endParaRPr>
          </a:p>
          <a:p>
            <a:pPr>
              <a:buFont typeface="Times New Roman" charset="0"/>
              <a:buNone/>
            </a:pPr>
            <a:r>
              <a:rPr lang="en-US" sz="1400" b="1" dirty="0">
                <a:latin typeface="Courier New" pitchFamily="49" charset="0"/>
              </a:rPr>
              <a:t>          if (x == x-&gt;p-&gt;right)</a:t>
            </a:r>
          </a:p>
          <a:p>
            <a:pPr>
              <a:buFont typeface="Times New Roman" charset="0"/>
              <a:buNone/>
            </a:pPr>
            <a:r>
              <a:rPr lang="en-US" sz="1400" b="1" dirty="0">
                <a:latin typeface="Courier New" pitchFamily="49" charset="0"/>
              </a:rPr>
              <a:t>              x = x-&gt;p;</a:t>
            </a:r>
          </a:p>
          <a:p>
            <a:pPr>
              <a:buFont typeface="Times New Roman" charset="0"/>
              <a:buNone/>
            </a:pPr>
            <a:r>
              <a:rPr lang="en-US" sz="1400" b="1" dirty="0">
                <a:latin typeface="Courier New" pitchFamily="49" charset="0"/>
              </a:rPr>
              <a:t>              </a:t>
            </a:r>
            <a:r>
              <a:rPr lang="en-US" sz="1400" b="1" dirty="0" err="1">
                <a:latin typeface="Courier New" pitchFamily="49" charset="0"/>
              </a:rPr>
              <a:t>leftRotate</a:t>
            </a:r>
            <a:r>
              <a:rPr lang="en-US" sz="1400" b="1" dirty="0">
                <a:latin typeface="Courier New" pitchFamily="49" charset="0"/>
              </a:rPr>
              <a:t>(x);</a:t>
            </a:r>
          </a:p>
          <a:p>
            <a:pPr>
              <a:buFont typeface="Times New Roman" charset="0"/>
              <a:buNone/>
            </a:pPr>
            <a:r>
              <a:rPr lang="en-US" sz="1400" b="1" dirty="0">
                <a:latin typeface="Courier New" pitchFamily="49" charset="0"/>
              </a:rPr>
              <a:t>          x-&gt;p-&gt;color = BLACK;</a:t>
            </a:r>
          </a:p>
          <a:p>
            <a:pPr>
              <a:buFont typeface="Times New Roman" charset="0"/>
              <a:buNone/>
            </a:pPr>
            <a:r>
              <a:rPr lang="en-US" sz="1400" b="1" dirty="0">
                <a:latin typeface="Courier New" pitchFamily="49" charset="0"/>
              </a:rPr>
              <a:t>          x-&gt;p-&gt;p-&gt;color = RED;</a:t>
            </a:r>
          </a:p>
          <a:p>
            <a:pPr>
              <a:buFont typeface="Times New Roman" charset="0"/>
              <a:buNone/>
            </a:pPr>
            <a:r>
              <a:rPr lang="en-US" sz="1400" b="1" dirty="0">
                <a:latin typeface="Courier New" pitchFamily="49" charset="0"/>
              </a:rPr>
              <a:t>          </a:t>
            </a:r>
            <a:r>
              <a:rPr lang="en-US" sz="1400" b="1" dirty="0" err="1">
                <a:latin typeface="Courier New" pitchFamily="49" charset="0"/>
              </a:rPr>
              <a:t>rightRotate</a:t>
            </a:r>
            <a:r>
              <a:rPr lang="en-US" sz="1400" b="1" dirty="0">
                <a:latin typeface="Courier New" pitchFamily="49" charset="0"/>
              </a:rPr>
              <a:t>(x-&gt;p-&gt;p);</a:t>
            </a:r>
          </a:p>
          <a:p>
            <a:pPr>
              <a:buFont typeface="Times New Roman" charset="0"/>
              <a:buNone/>
            </a:pPr>
            <a:r>
              <a:rPr lang="en-US" sz="1400" b="1" dirty="0">
                <a:latin typeface="Courier New" pitchFamily="49" charset="0"/>
              </a:rPr>
              <a:t>  else    </a:t>
            </a:r>
            <a:r>
              <a:rPr lang="en-US" sz="1400" b="1" i="1" dirty="0">
                <a:solidFill>
                  <a:schemeClr val="accent2"/>
                </a:solidFill>
                <a:latin typeface="Courier New" pitchFamily="49" charset="0"/>
              </a:rPr>
              <a:t>// x-&gt;p == x-&gt;p-&gt;p-&gt;right</a:t>
            </a:r>
            <a:endParaRPr lang="en-US" sz="1400" b="1" i="1" dirty="0">
              <a:latin typeface="Courier New" pitchFamily="49" charset="0"/>
            </a:endParaRPr>
          </a:p>
          <a:p>
            <a:pPr>
              <a:buFont typeface="Times New Roman" charset="0"/>
              <a:buNone/>
            </a:pPr>
            <a:r>
              <a:rPr lang="en-US" sz="1400" b="1" i="1" dirty="0">
                <a:latin typeface="Courier New" pitchFamily="49" charset="0"/>
              </a:rPr>
              <a:t>      </a:t>
            </a:r>
            <a:r>
              <a:rPr lang="en-US" sz="1400" b="1" dirty="0">
                <a:latin typeface="Courier New" pitchFamily="49" charset="0"/>
              </a:rPr>
              <a:t>(same as above, but with</a:t>
            </a:r>
          </a:p>
          <a:p>
            <a:pPr>
              <a:buFont typeface="Times New Roman" charset="0"/>
              <a:buNone/>
            </a:pPr>
            <a:r>
              <a:rPr lang="en-US" sz="1400" b="1" dirty="0">
                <a:latin typeface="Courier New" pitchFamily="49" charset="0"/>
              </a:rPr>
              <a:t>       “right” &amp; “left” exchanged)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105400" y="2578100"/>
            <a:ext cx="1235075" cy="1066800"/>
            <a:chOff x="3216" y="1440"/>
            <a:chExt cx="778" cy="672"/>
          </a:xfrm>
        </p:grpSpPr>
        <p:sp>
          <p:nvSpPr>
            <p:cNvPr id="1031172" name="AutoShape 4"/>
            <p:cNvSpPr>
              <a:spLocks/>
            </p:cNvSpPr>
            <p:nvPr/>
          </p:nvSpPr>
          <p:spPr bwMode="auto">
            <a:xfrm>
              <a:off x="3216" y="1440"/>
              <a:ext cx="96" cy="672"/>
            </a:xfrm>
            <a:prstGeom prst="rightBrace">
              <a:avLst>
                <a:gd name="adj1" fmla="val 58333"/>
                <a:gd name="adj2" fmla="val 50000"/>
              </a:avLst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173" name="Text Box 5"/>
            <p:cNvSpPr txBox="1">
              <a:spLocks noChangeArrowheads="1"/>
            </p:cNvSpPr>
            <p:nvPr/>
          </p:nvSpPr>
          <p:spPr bwMode="auto">
            <a:xfrm>
              <a:off x="3302" y="1651"/>
              <a:ext cx="692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b="1">
                  <a:solidFill>
                    <a:schemeClr val="accent1"/>
                  </a:solidFill>
                  <a:latin typeface="Courier New" pitchFamily="49" charset="0"/>
                </a:rPr>
                <a:t>Case 1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5105400" y="4267200"/>
            <a:ext cx="1250950" cy="609600"/>
            <a:chOff x="3216" y="2472"/>
            <a:chExt cx="788" cy="384"/>
          </a:xfrm>
        </p:grpSpPr>
        <p:sp>
          <p:nvSpPr>
            <p:cNvPr id="1031175" name="AutoShape 7"/>
            <p:cNvSpPr>
              <a:spLocks/>
            </p:cNvSpPr>
            <p:nvPr/>
          </p:nvSpPr>
          <p:spPr bwMode="auto">
            <a:xfrm>
              <a:off x="3216" y="2472"/>
              <a:ext cx="96" cy="384"/>
            </a:xfrm>
            <a:prstGeom prst="rightBrace">
              <a:avLst>
                <a:gd name="adj1" fmla="val 33333"/>
                <a:gd name="adj2" fmla="val 50000"/>
              </a:avLst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176" name="Text Box 8"/>
            <p:cNvSpPr txBox="1">
              <a:spLocks noChangeArrowheads="1"/>
            </p:cNvSpPr>
            <p:nvPr/>
          </p:nvSpPr>
          <p:spPr bwMode="auto">
            <a:xfrm>
              <a:off x="3312" y="2534"/>
              <a:ext cx="692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b="1">
                  <a:solidFill>
                    <a:schemeClr val="accent1"/>
                  </a:solidFill>
                  <a:latin typeface="Courier New" pitchFamily="49" charset="0"/>
                </a:rPr>
                <a:t>Case 2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5105400" y="4953000"/>
            <a:ext cx="1250950" cy="762000"/>
            <a:chOff x="3216" y="2880"/>
            <a:chExt cx="788" cy="384"/>
          </a:xfrm>
        </p:grpSpPr>
        <p:sp>
          <p:nvSpPr>
            <p:cNvPr id="1031178" name="AutoShape 10"/>
            <p:cNvSpPr>
              <a:spLocks/>
            </p:cNvSpPr>
            <p:nvPr/>
          </p:nvSpPr>
          <p:spPr bwMode="auto">
            <a:xfrm>
              <a:off x="3216" y="2880"/>
              <a:ext cx="96" cy="384"/>
            </a:xfrm>
            <a:prstGeom prst="rightBrace">
              <a:avLst>
                <a:gd name="adj1" fmla="val 33333"/>
                <a:gd name="adj2" fmla="val 50000"/>
              </a:avLst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179" name="Text Box 11"/>
            <p:cNvSpPr txBox="1">
              <a:spLocks noChangeArrowheads="1"/>
            </p:cNvSpPr>
            <p:nvPr/>
          </p:nvSpPr>
          <p:spPr bwMode="auto">
            <a:xfrm>
              <a:off x="3312" y="3042"/>
              <a:ext cx="692" cy="9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30000"/>
                </a:lnSpc>
              </a:pPr>
              <a:r>
                <a:rPr lang="en-US" b="1">
                  <a:solidFill>
                    <a:schemeClr val="accent1"/>
                  </a:solidFill>
                  <a:latin typeface="Courier New" pitchFamily="49" charset="0"/>
                </a:rPr>
                <a:t>Case 3</a:t>
              </a:r>
            </a:p>
          </p:txBody>
        </p:sp>
      </p:grp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6577DF-12BE-4693-9749-B14DC41CC5E8}" type="datetime3">
              <a:rPr lang="en-US" smtClean="0"/>
              <a:pPr>
                <a:defRPr/>
              </a:pPr>
              <a:t>10 September 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12DFA1-E708-4482-BF90-01D1C417AE6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19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2400"/>
            <a:ext cx="8686800" cy="4343400"/>
          </a:xfrm>
        </p:spPr>
        <p:txBody>
          <a:bodyPr/>
          <a:lstStyle/>
          <a:p>
            <a:pPr>
              <a:buFont typeface="Times New Roman" charset="0"/>
              <a:buNone/>
            </a:pPr>
            <a:r>
              <a:rPr lang="en-US" sz="1400" b="1" dirty="0" err="1">
                <a:solidFill>
                  <a:schemeClr val="tx2"/>
                </a:solidFill>
                <a:latin typeface="Courier New" pitchFamily="49" charset="0"/>
              </a:rPr>
              <a:t>rbInsert</a:t>
            </a:r>
            <a:r>
              <a:rPr lang="en-US" sz="1400" b="1" dirty="0">
                <a:solidFill>
                  <a:schemeClr val="tx2"/>
                </a:solidFill>
                <a:latin typeface="Courier New" pitchFamily="49" charset="0"/>
              </a:rPr>
              <a:t>(x)</a:t>
            </a:r>
            <a:endParaRPr lang="en-US" sz="1400" b="1" dirty="0">
              <a:latin typeface="Courier New" pitchFamily="49" charset="0"/>
            </a:endParaRPr>
          </a:p>
          <a:p>
            <a:pPr>
              <a:buFont typeface="Times New Roman" charset="0"/>
              <a:buNone/>
            </a:pPr>
            <a:r>
              <a:rPr lang="en-US" sz="1400" b="1" dirty="0">
                <a:latin typeface="Courier New" pitchFamily="49" charset="0"/>
              </a:rPr>
              <a:t>  </a:t>
            </a:r>
            <a:r>
              <a:rPr lang="en-US" sz="1400" b="1" dirty="0" err="1">
                <a:latin typeface="Courier New" pitchFamily="49" charset="0"/>
              </a:rPr>
              <a:t>treeInsert</a:t>
            </a:r>
            <a:r>
              <a:rPr lang="en-US" sz="1400" b="1" dirty="0">
                <a:latin typeface="Courier New" pitchFamily="49" charset="0"/>
              </a:rPr>
              <a:t>(x);</a:t>
            </a:r>
          </a:p>
          <a:p>
            <a:pPr>
              <a:buFont typeface="Times New Roman" charset="0"/>
              <a:buNone/>
            </a:pPr>
            <a:r>
              <a:rPr lang="en-US" sz="1400" b="1" dirty="0">
                <a:latin typeface="Courier New" pitchFamily="49" charset="0"/>
              </a:rPr>
              <a:t>  x-&gt;color = RED;</a:t>
            </a:r>
          </a:p>
          <a:p>
            <a:pPr>
              <a:buFont typeface="Times New Roman" charset="0"/>
              <a:buNone/>
            </a:pPr>
            <a:r>
              <a:rPr lang="en-US" sz="1400" b="1" dirty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1400" b="1" i="1" dirty="0">
                <a:solidFill>
                  <a:schemeClr val="accent2"/>
                </a:solidFill>
                <a:latin typeface="Courier New" pitchFamily="49" charset="0"/>
              </a:rPr>
              <a:t>// Move violation of #3 up tree, maintaining #4 as invariant:</a:t>
            </a:r>
            <a:endParaRPr lang="en-US" sz="1400" b="1" dirty="0">
              <a:latin typeface="Courier New" pitchFamily="49" charset="0"/>
            </a:endParaRPr>
          </a:p>
          <a:p>
            <a:pPr>
              <a:buFont typeface="Times New Roman" charset="0"/>
              <a:buNone/>
            </a:pPr>
            <a:r>
              <a:rPr lang="en-US" sz="1400" b="1" dirty="0">
                <a:latin typeface="Courier New" pitchFamily="49" charset="0"/>
              </a:rPr>
              <a:t>  while (x!=root &amp;&amp; x-&gt;p-&gt;color == RED)</a:t>
            </a:r>
          </a:p>
          <a:p>
            <a:pPr>
              <a:buFont typeface="Times New Roman" charset="0"/>
              <a:buNone/>
            </a:pPr>
            <a:r>
              <a:rPr lang="en-US" sz="1400" b="1" dirty="0">
                <a:latin typeface="Courier New" pitchFamily="49" charset="0"/>
              </a:rPr>
              <a:t>  if (x-&gt;p == x-&gt;p-&gt;p-&gt;left)</a:t>
            </a:r>
          </a:p>
          <a:p>
            <a:pPr>
              <a:buFont typeface="Times New Roman" charset="0"/>
              <a:buNone/>
            </a:pPr>
            <a:r>
              <a:rPr lang="en-US" sz="1400" b="1" dirty="0">
                <a:latin typeface="Courier New" pitchFamily="49" charset="0"/>
              </a:rPr>
              <a:t>      y = x-&gt;p-&gt;p-&gt;right;</a:t>
            </a:r>
          </a:p>
          <a:p>
            <a:pPr>
              <a:buFont typeface="Times New Roman" charset="0"/>
              <a:buNone/>
            </a:pPr>
            <a:r>
              <a:rPr lang="en-US" sz="1400" b="1" dirty="0">
                <a:latin typeface="Courier New" pitchFamily="49" charset="0"/>
              </a:rPr>
              <a:t>      if (y-&gt;color == RED)</a:t>
            </a:r>
          </a:p>
          <a:p>
            <a:pPr>
              <a:buFont typeface="Times New Roman" charset="0"/>
              <a:buNone/>
            </a:pPr>
            <a:r>
              <a:rPr lang="en-US" sz="1400" b="1" dirty="0">
                <a:latin typeface="Courier New" pitchFamily="49" charset="0"/>
              </a:rPr>
              <a:t>          x-&gt;p-&gt;color = BLACK;</a:t>
            </a:r>
          </a:p>
          <a:p>
            <a:pPr>
              <a:buFont typeface="Times New Roman" charset="0"/>
              <a:buNone/>
            </a:pPr>
            <a:r>
              <a:rPr lang="en-US" sz="1400" b="1" dirty="0">
                <a:latin typeface="Courier New" pitchFamily="49" charset="0"/>
              </a:rPr>
              <a:t>          y-&gt;color = BLACK;</a:t>
            </a:r>
          </a:p>
          <a:p>
            <a:pPr>
              <a:buFont typeface="Times New Roman" charset="0"/>
              <a:buNone/>
            </a:pPr>
            <a:r>
              <a:rPr lang="en-US" sz="1400" b="1" dirty="0">
                <a:latin typeface="Courier New" pitchFamily="49" charset="0"/>
              </a:rPr>
              <a:t>          x-&gt;p-&gt;p-&gt;color = RED;</a:t>
            </a:r>
          </a:p>
          <a:p>
            <a:pPr>
              <a:buFont typeface="Times New Roman" charset="0"/>
              <a:buNone/>
            </a:pPr>
            <a:r>
              <a:rPr lang="en-US" sz="1400" b="1" dirty="0">
                <a:latin typeface="Courier New" pitchFamily="49" charset="0"/>
              </a:rPr>
              <a:t>          x = x-&gt;p-&gt;p;</a:t>
            </a:r>
          </a:p>
          <a:p>
            <a:pPr>
              <a:buFont typeface="Times New Roman" charset="0"/>
              <a:buNone/>
            </a:pPr>
            <a:r>
              <a:rPr lang="en-US" sz="1400" b="1" dirty="0">
                <a:latin typeface="Courier New" pitchFamily="49" charset="0"/>
              </a:rPr>
              <a:t>      else   </a:t>
            </a:r>
            <a:r>
              <a:rPr lang="en-US" sz="1400" b="1" i="1" dirty="0">
                <a:solidFill>
                  <a:schemeClr val="accent2"/>
                </a:solidFill>
                <a:latin typeface="Courier New" pitchFamily="49" charset="0"/>
              </a:rPr>
              <a:t>// y-&gt;color == BLACK</a:t>
            </a:r>
            <a:endParaRPr lang="en-US" sz="1400" b="1" dirty="0">
              <a:latin typeface="Courier New" pitchFamily="49" charset="0"/>
            </a:endParaRPr>
          </a:p>
          <a:p>
            <a:pPr>
              <a:buFont typeface="Times New Roman" charset="0"/>
              <a:buNone/>
            </a:pPr>
            <a:r>
              <a:rPr lang="en-US" sz="1400" b="1" dirty="0">
                <a:latin typeface="Courier New" pitchFamily="49" charset="0"/>
              </a:rPr>
              <a:t>          if (x == x-&gt;p-&gt;right)</a:t>
            </a:r>
          </a:p>
          <a:p>
            <a:pPr>
              <a:buFont typeface="Times New Roman" charset="0"/>
              <a:buNone/>
            </a:pPr>
            <a:r>
              <a:rPr lang="en-US" sz="1400" b="1" dirty="0">
                <a:latin typeface="Courier New" pitchFamily="49" charset="0"/>
              </a:rPr>
              <a:t>              x = x-&gt;p;</a:t>
            </a:r>
          </a:p>
          <a:p>
            <a:pPr>
              <a:buFont typeface="Times New Roman" charset="0"/>
              <a:buNone/>
            </a:pPr>
            <a:r>
              <a:rPr lang="en-US" sz="1400" b="1" dirty="0">
                <a:latin typeface="Courier New" pitchFamily="49" charset="0"/>
              </a:rPr>
              <a:t>              </a:t>
            </a:r>
            <a:r>
              <a:rPr lang="en-US" sz="1400" b="1" dirty="0" err="1">
                <a:latin typeface="Courier New" pitchFamily="49" charset="0"/>
              </a:rPr>
              <a:t>leftRotate</a:t>
            </a:r>
            <a:r>
              <a:rPr lang="en-US" sz="1400" b="1" dirty="0">
                <a:latin typeface="Courier New" pitchFamily="49" charset="0"/>
              </a:rPr>
              <a:t>(x);</a:t>
            </a:r>
          </a:p>
          <a:p>
            <a:pPr>
              <a:buFont typeface="Times New Roman" charset="0"/>
              <a:buNone/>
            </a:pPr>
            <a:r>
              <a:rPr lang="en-US" sz="1400" b="1" dirty="0">
                <a:latin typeface="Courier New" pitchFamily="49" charset="0"/>
              </a:rPr>
              <a:t>          x-&gt;p-&gt;color = BLACK;</a:t>
            </a:r>
          </a:p>
          <a:p>
            <a:pPr>
              <a:buFont typeface="Times New Roman" charset="0"/>
              <a:buNone/>
            </a:pPr>
            <a:r>
              <a:rPr lang="en-US" sz="1400" b="1" dirty="0">
                <a:latin typeface="Courier New" pitchFamily="49" charset="0"/>
              </a:rPr>
              <a:t>          x-&gt;p-&gt;p-&gt;color = RED;</a:t>
            </a:r>
          </a:p>
          <a:p>
            <a:pPr>
              <a:buFont typeface="Times New Roman" charset="0"/>
              <a:buNone/>
            </a:pPr>
            <a:r>
              <a:rPr lang="en-US" sz="1400" b="1" dirty="0">
                <a:latin typeface="Courier New" pitchFamily="49" charset="0"/>
              </a:rPr>
              <a:t>          </a:t>
            </a:r>
            <a:r>
              <a:rPr lang="en-US" sz="1400" b="1" dirty="0" err="1">
                <a:latin typeface="Courier New" pitchFamily="49" charset="0"/>
              </a:rPr>
              <a:t>rightRotate</a:t>
            </a:r>
            <a:r>
              <a:rPr lang="en-US" sz="1400" b="1" dirty="0">
                <a:latin typeface="Courier New" pitchFamily="49" charset="0"/>
              </a:rPr>
              <a:t>(x-&gt;p-&gt;p);</a:t>
            </a:r>
          </a:p>
          <a:p>
            <a:pPr>
              <a:buFont typeface="Times New Roman" charset="0"/>
              <a:buNone/>
            </a:pPr>
            <a:r>
              <a:rPr lang="en-US" sz="1400" b="1" dirty="0">
                <a:latin typeface="Courier New" pitchFamily="49" charset="0"/>
              </a:rPr>
              <a:t>  else    </a:t>
            </a:r>
            <a:r>
              <a:rPr lang="en-US" sz="1400" b="1" i="1" dirty="0">
                <a:solidFill>
                  <a:schemeClr val="accent2"/>
                </a:solidFill>
                <a:latin typeface="Courier New" pitchFamily="49" charset="0"/>
              </a:rPr>
              <a:t>// x-&gt;p == x-&gt;p-&gt;p-&gt;right</a:t>
            </a:r>
            <a:endParaRPr lang="en-US" sz="1400" b="1" i="1" dirty="0">
              <a:latin typeface="Courier New" pitchFamily="49" charset="0"/>
            </a:endParaRPr>
          </a:p>
          <a:p>
            <a:pPr>
              <a:buFont typeface="Times New Roman" charset="0"/>
              <a:buNone/>
            </a:pPr>
            <a:r>
              <a:rPr lang="en-US" sz="1400" b="1" i="1" dirty="0">
                <a:latin typeface="Courier New" pitchFamily="49" charset="0"/>
              </a:rPr>
              <a:t>      </a:t>
            </a:r>
            <a:r>
              <a:rPr lang="en-US" sz="1400" b="1" dirty="0">
                <a:latin typeface="Courier New" pitchFamily="49" charset="0"/>
              </a:rPr>
              <a:t>(same as above, but with</a:t>
            </a:r>
          </a:p>
          <a:p>
            <a:pPr>
              <a:buFont typeface="Times New Roman" charset="0"/>
              <a:buNone/>
            </a:pPr>
            <a:r>
              <a:rPr lang="en-US" sz="1400" b="1" dirty="0">
                <a:latin typeface="Courier New" pitchFamily="49" charset="0"/>
              </a:rPr>
              <a:t>       “right” &amp; “left” exchanged)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105400" y="2578100"/>
            <a:ext cx="3368675" cy="1066800"/>
            <a:chOff x="3216" y="1440"/>
            <a:chExt cx="2122" cy="672"/>
          </a:xfrm>
        </p:grpSpPr>
        <p:sp>
          <p:nvSpPr>
            <p:cNvPr id="1032196" name="AutoShape 4"/>
            <p:cNvSpPr>
              <a:spLocks/>
            </p:cNvSpPr>
            <p:nvPr/>
          </p:nvSpPr>
          <p:spPr bwMode="auto">
            <a:xfrm>
              <a:off x="3216" y="1440"/>
              <a:ext cx="96" cy="672"/>
            </a:xfrm>
            <a:prstGeom prst="rightBrace">
              <a:avLst>
                <a:gd name="adj1" fmla="val 58333"/>
                <a:gd name="adj2" fmla="val 50000"/>
              </a:avLst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197" name="Text Box 5"/>
            <p:cNvSpPr txBox="1">
              <a:spLocks noChangeArrowheads="1"/>
            </p:cNvSpPr>
            <p:nvPr/>
          </p:nvSpPr>
          <p:spPr bwMode="auto">
            <a:xfrm>
              <a:off x="3302" y="1651"/>
              <a:ext cx="203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b="1">
                  <a:solidFill>
                    <a:schemeClr val="accent1"/>
                  </a:solidFill>
                  <a:latin typeface="Courier New" pitchFamily="49" charset="0"/>
                </a:rPr>
                <a:t>Case 1: uncle is RED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5105400" y="4267200"/>
            <a:ext cx="1250950" cy="609600"/>
            <a:chOff x="3216" y="2472"/>
            <a:chExt cx="788" cy="384"/>
          </a:xfrm>
        </p:grpSpPr>
        <p:sp>
          <p:nvSpPr>
            <p:cNvPr id="1032199" name="AutoShape 7"/>
            <p:cNvSpPr>
              <a:spLocks/>
            </p:cNvSpPr>
            <p:nvPr/>
          </p:nvSpPr>
          <p:spPr bwMode="auto">
            <a:xfrm>
              <a:off x="3216" y="2472"/>
              <a:ext cx="96" cy="384"/>
            </a:xfrm>
            <a:prstGeom prst="rightBrace">
              <a:avLst>
                <a:gd name="adj1" fmla="val 33333"/>
                <a:gd name="adj2" fmla="val 50000"/>
              </a:avLst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200" name="Text Box 8"/>
            <p:cNvSpPr txBox="1">
              <a:spLocks noChangeArrowheads="1"/>
            </p:cNvSpPr>
            <p:nvPr/>
          </p:nvSpPr>
          <p:spPr bwMode="auto">
            <a:xfrm>
              <a:off x="3312" y="2534"/>
              <a:ext cx="692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n-US" b="1">
                  <a:solidFill>
                    <a:schemeClr val="accent1"/>
                  </a:solidFill>
                  <a:latin typeface="Courier New" pitchFamily="49" charset="0"/>
                </a:rPr>
                <a:t>Case 2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5105400" y="4953000"/>
            <a:ext cx="1250950" cy="762000"/>
            <a:chOff x="3216" y="2880"/>
            <a:chExt cx="788" cy="384"/>
          </a:xfrm>
        </p:grpSpPr>
        <p:sp>
          <p:nvSpPr>
            <p:cNvPr id="1032202" name="AutoShape 10"/>
            <p:cNvSpPr>
              <a:spLocks/>
            </p:cNvSpPr>
            <p:nvPr/>
          </p:nvSpPr>
          <p:spPr bwMode="auto">
            <a:xfrm>
              <a:off x="3216" y="2880"/>
              <a:ext cx="96" cy="384"/>
            </a:xfrm>
            <a:prstGeom prst="rightBrace">
              <a:avLst>
                <a:gd name="adj1" fmla="val 33333"/>
                <a:gd name="adj2" fmla="val 50000"/>
              </a:avLst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203" name="Text Box 11"/>
            <p:cNvSpPr txBox="1">
              <a:spLocks noChangeArrowheads="1"/>
            </p:cNvSpPr>
            <p:nvPr/>
          </p:nvSpPr>
          <p:spPr bwMode="auto">
            <a:xfrm>
              <a:off x="3312" y="3042"/>
              <a:ext cx="692" cy="9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30000"/>
                </a:lnSpc>
              </a:pPr>
              <a:r>
                <a:rPr lang="en-US" b="1">
                  <a:solidFill>
                    <a:schemeClr val="accent1"/>
                  </a:solidFill>
                  <a:latin typeface="Courier New" pitchFamily="49" charset="0"/>
                </a:rPr>
                <a:t>Case 3</a:t>
              </a:r>
            </a:p>
          </p:txBody>
        </p:sp>
      </p:grp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A50191-74A0-4E27-B2CA-C5D18FED63D0}" type="datetime3">
              <a:rPr lang="en-US" smtClean="0"/>
              <a:pPr>
                <a:defRPr/>
              </a:pPr>
              <a:t>10 September 2012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12DFA1-E708-4482-BF90-01D1C417AE6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RB Insert: Case 1</a:t>
            </a:r>
          </a:p>
        </p:txBody>
      </p:sp>
      <p:sp>
        <p:nvSpPr>
          <p:cNvPr id="1033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76400"/>
            <a:ext cx="4038600" cy="1676400"/>
          </a:xfrm>
        </p:spPr>
        <p:txBody>
          <a:bodyPr/>
          <a:lstStyle/>
          <a:p>
            <a:pPr>
              <a:buFont typeface="Times New Roman" charset="0"/>
              <a:buNone/>
            </a:pPr>
            <a:r>
              <a:rPr lang="en-US" sz="1600" b="1" dirty="0">
                <a:latin typeface="Courier New" pitchFamily="49" charset="0"/>
              </a:rPr>
              <a:t>if (y-&gt;color == RED)</a:t>
            </a:r>
          </a:p>
          <a:p>
            <a:pPr>
              <a:buFont typeface="Times New Roman" charset="0"/>
              <a:buNone/>
            </a:pPr>
            <a:r>
              <a:rPr lang="en-US" sz="1600" b="1" dirty="0">
                <a:latin typeface="Courier New" pitchFamily="49" charset="0"/>
              </a:rPr>
              <a:t>    x-&gt;p-&gt;color = BLACK;</a:t>
            </a:r>
          </a:p>
          <a:p>
            <a:pPr>
              <a:buFont typeface="Times New Roman" charset="0"/>
              <a:buNone/>
            </a:pPr>
            <a:r>
              <a:rPr lang="en-US" sz="1600" b="1" dirty="0">
                <a:latin typeface="Courier New" pitchFamily="49" charset="0"/>
              </a:rPr>
              <a:t>    y-&gt;color = BLACK;</a:t>
            </a:r>
          </a:p>
          <a:p>
            <a:pPr>
              <a:buFont typeface="Times New Roman" charset="0"/>
              <a:buNone/>
            </a:pPr>
            <a:r>
              <a:rPr lang="en-US" sz="1600" b="1" dirty="0">
                <a:latin typeface="Courier New" pitchFamily="49" charset="0"/>
              </a:rPr>
              <a:t>    x-&gt;p-&gt;p-&gt;color = RED;</a:t>
            </a:r>
          </a:p>
          <a:p>
            <a:pPr>
              <a:buFont typeface="Times New Roman" charset="0"/>
              <a:buNone/>
            </a:pPr>
            <a:r>
              <a:rPr lang="en-US" sz="1600" b="1" dirty="0">
                <a:latin typeface="Courier New" pitchFamily="49" charset="0"/>
              </a:rPr>
              <a:t>    x = x-&gt;p-&gt;p;</a:t>
            </a:r>
            <a:endParaRPr lang="en-US" dirty="0"/>
          </a:p>
        </p:txBody>
      </p:sp>
      <p:sp>
        <p:nvSpPr>
          <p:cNvPr id="103322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524000"/>
            <a:ext cx="4038600" cy="1752600"/>
          </a:xfrm>
        </p:spPr>
        <p:txBody>
          <a:bodyPr/>
          <a:lstStyle/>
          <a:p>
            <a:r>
              <a:rPr lang="en-US" sz="2400"/>
              <a:t>Case 1: “uncle” is red</a:t>
            </a:r>
          </a:p>
          <a:p>
            <a:r>
              <a:rPr lang="en-US" sz="2400"/>
              <a:t>In figures below, all </a:t>
            </a:r>
            <a:r>
              <a:rPr lang="en-US" sz="2400">
                <a:sym typeface="Symbol" pitchFamily="18" charset="2"/>
              </a:rPr>
              <a:t>’s are equal-black-height subtrees</a:t>
            </a:r>
            <a:endParaRPr lang="en-US" sz="2400"/>
          </a:p>
        </p:txBody>
      </p:sp>
      <p:sp>
        <p:nvSpPr>
          <p:cNvPr id="1033221" name="Oval 5"/>
          <p:cNvSpPr>
            <a:spLocks noChangeArrowheads="1"/>
          </p:cNvSpPr>
          <p:nvPr/>
        </p:nvSpPr>
        <p:spPr bwMode="auto">
          <a:xfrm>
            <a:off x="2308225" y="3502025"/>
            <a:ext cx="449263" cy="449263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Times New Roman" charset="0"/>
              </a:rPr>
              <a:t>C</a:t>
            </a:r>
          </a:p>
        </p:txBody>
      </p:sp>
      <p:sp>
        <p:nvSpPr>
          <p:cNvPr id="1033222" name="Oval 6"/>
          <p:cNvSpPr>
            <a:spLocks noChangeArrowheads="1"/>
          </p:cNvSpPr>
          <p:nvPr/>
        </p:nvSpPr>
        <p:spPr bwMode="auto">
          <a:xfrm>
            <a:off x="1420813" y="4008438"/>
            <a:ext cx="449262" cy="449262"/>
          </a:xfrm>
          <a:prstGeom prst="ellipse">
            <a:avLst/>
          </a:prstGeom>
          <a:solidFill>
            <a:srgbClr val="FFFFFF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sz="2400" b="1">
                <a:solidFill>
                  <a:srgbClr val="FF0000"/>
                </a:solidFill>
                <a:latin typeface="Times New Roman" charset="0"/>
              </a:rPr>
              <a:t>A</a:t>
            </a:r>
          </a:p>
        </p:txBody>
      </p:sp>
      <p:cxnSp>
        <p:nvCxnSpPr>
          <p:cNvPr id="1033223" name="AutoShape 7"/>
          <p:cNvCxnSpPr>
            <a:cxnSpLocks noChangeShapeType="1"/>
            <a:stCxn id="1033221" idx="3"/>
            <a:endCxn id="1033222" idx="7"/>
          </p:cNvCxnSpPr>
          <p:nvPr/>
        </p:nvCxnSpPr>
        <p:spPr bwMode="auto">
          <a:xfrm flipH="1">
            <a:off x="1804988" y="3900488"/>
            <a:ext cx="568325" cy="153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33224" name="Oval 8"/>
          <p:cNvSpPr>
            <a:spLocks noChangeArrowheads="1"/>
          </p:cNvSpPr>
          <p:nvPr/>
        </p:nvSpPr>
        <p:spPr bwMode="auto">
          <a:xfrm>
            <a:off x="3348038" y="4008438"/>
            <a:ext cx="449262" cy="449262"/>
          </a:xfrm>
          <a:prstGeom prst="ellipse">
            <a:avLst/>
          </a:prstGeom>
          <a:solidFill>
            <a:srgbClr val="FFFFFF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sz="2400" b="1" dirty="0">
                <a:solidFill>
                  <a:srgbClr val="FF0000"/>
                </a:solidFill>
                <a:latin typeface="Times New Roman" charset="0"/>
                <a:sym typeface="Symbol" pitchFamily="18" charset="2"/>
              </a:rPr>
              <a:t>D</a:t>
            </a:r>
            <a:endParaRPr lang="en-US" sz="2400" b="1" dirty="0">
              <a:solidFill>
                <a:srgbClr val="FF0000"/>
              </a:solidFill>
              <a:latin typeface="Times New Roman" charset="0"/>
            </a:endParaRPr>
          </a:p>
        </p:txBody>
      </p:sp>
      <p:cxnSp>
        <p:nvCxnSpPr>
          <p:cNvPr id="1033225" name="AutoShape 9"/>
          <p:cNvCxnSpPr>
            <a:cxnSpLocks noChangeShapeType="1"/>
            <a:stCxn id="1033221" idx="5"/>
            <a:endCxn id="1033224" idx="1"/>
          </p:cNvCxnSpPr>
          <p:nvPr/>
        </p:nvCxnSpPr>
        <p:spPr bwMode="auto">
          <a:xfrm>
            <a:off x="2692400" y="3900488"/>
            <a:ext cx="720725" cy="153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33226" name="Oval 10"/>
          <p:cNvSpPr>
            <a:spLocks noChangeArrowheads="1"/>
          </p:cNvSpPr>
          <p:nvPr/>
        </p:nvSpPr>
        <p:spPr bwMode="auto">
          <a:xfrm>
            <a:off x="914400" y="4579938"/>
            <a:ext cx="450850" cy="449262"/>
          </a:xfrm>
          <a:prstGeom prst="ellipse">
            <a:avLst/>
          </a:prstGeom>
          <a:solidFill>
            <a:srgbClr val="FFFFFF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3600" b="1" i="0">
                <a:latin typeface="Times New Roman" charset="0"/>
                <a:sym typeface="Symbol" pitchFamily="18" charset="2"/>
              </a:rPr>
              <a:t></a:t>
            </a:r>
            <a:endParaRPr lang="en-US" sz="2400" b="1">
              <a:latin typeface="Times New Roman" charset="0"/>
            </a:endParaRPr>
          </a:p>
        </p:txBody>
      </p:sp>
      <p:sp>
        <p:nvSpPr>
          <p:cNvPr id="1033227" name="Oval 11"/>
          <p:cNvSpPr>
            <a:spLocks noChangeArrowheads="1"/>
          </p:cNvSpPr>
          <p:nvPr/>
        </p:nvSpPr>
        <p:spPr bwMode="auto">
          <a:xfrm>
            <a:off x="1927225" y="4514850"/>
            <a:ext cx="449263" cy="44926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sz="2400" b="1" dirty="0">
                <a:solidFill>
                  <a:srgbClr val="FF0000"/>
                </a:solidFill>
                <a:latin typeface="Times New Roman" charset="0"/>
                <a:sym typeface="Symbol" pitchFamily="18" charset="2"/>
              </a:rPr>
              <a:t>B</a:t>
            </a:r>
          </a:p>
        </p:txBody>
      </p:sp>
      <p:cxnSp>
        <p:nvCxnSpPr>
          <p:cNvPr id="1033228" name="AutoShape 12"/>
          <p:cNvCxnSpPr>
            <a:cxnSpLocks noChangeShapeType="1"/>
            <a:stCxn id="1033222" idx="3"/>
            <a:endCxn id="1033226" idx="0"/>
          </p:cNvCxnSpPr>
          <p:nvPr/>
        </p:nvCxnSpPr>
        <p:spPr bwMode="auto">
          <a:xfrm flipH="1">
            <a:off x="1139825" y="4411663"/>
            <a:ext cx="346075" cy="1682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33229" name="AutoShape 13"/>
          <p:cNvCxnSpPr>
            <a:cxnSpLocks noChangeShapeType="1"/>
            <a:stCxn id="1033222" idx="5"/>
            <a:endCxn id="1033227" idx="1"/>
          </p:cNvCxnSpPr>
          <p:nvPr/>
        </p:nvCxnSpPr>
        <p:spPr bwMode="auto">
          <a:xfrm>
            <a:off x="1804988" y="4411663"/>
            <a:ext cx="187325" cy="1492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33230" name="Line 14"/>
          <p:cNvSpPr>
            <a:spLocks noChangeShapeType="1"/>
          </p:cNvSpPr>
          <p:nvPr/>
        </p:nvSpPr>
        <p:spPr bwMode="auto">
          <a:xfrm>
            <a:off x="4267200" y="4114800"/>
            <a:ext cx="838200" cy="0"/>
          </a:xfrm>
          <a:prstGeom prst="line">
            <a:avLst/>
          </a:prstGeom>
          <a:noFill/>
          <a:ln w="28575" cap="rnd">
            <a:solidFill>
              <a:schemeClr val="accent1"/>
            </a:solidFill>
            <a:prstDash val="sysDot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3231" name="Line 15"/>
          <p:cNvSpPr>
            <a:spLocks noChangeShapeType="1"/>
          </p:cNvSpPr>
          <p:nvPr/>
        </p:nvSpPr>
        <p:spPr bwMode="auto">
          <a:xfrm flipV="1">
            <a:off x="2533650" y="3276600"/>
            <a:ext cx="0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3232" name="Oval 16"/>
          <p:cNvSpPr>
            <a:spLocks noChangeArrowheads="1"/>
          </p:cNvSpPr>
          <p:nvPr/>
        </p:nvSpPr>
        <p:spPr bwMode="auto">
          <a:xfrm>
            <a:off x="1447800" y="5113338"/>
            <a:ext cx="450850" cy="449262"/>
          </a:xfrm>
          <a:prstGeom prst="ellipse">
            <a:avLst/>
          </a:prstGeom>
          <a:solidFill>
            <a:srgbClr val="FFFFFF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3600" b="1" i="0">
                <a:latin typeface="Times New Roman" charset="0"/>
                <a:sym typeface="Symbol" pitchFamily="18" charset="2"/>
              </a:rPr>
              <a:t></a:t>
            </a:r>
            <a:endParaRPr lang="en-US" sz="2400" b="1">
              <a:latin typeface="Times New Roman" charset="0"/>
            </a:endParaRPr>
          </a:p>
        </p:txBody>
      </p:sp>
      <p:sp>
        <p:nvSpPr>
          <p:cNvPr id="1033233" name="Oval 17"/>
          <p:cNvSpPr>
            <a:spLocks noChangeArrowheads="1"/>
          </p:cNvSpPr>
          <p:nvPr/>
        </p:nvSpPr>
        <p:spPr bwMode="auto">
          <a:xfrm>
            <a:off x="2368550" y="5113338"/>
            <a:ext cx="450850" cy="449262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3600" b="1" i="0">
                <a:latin typeface="Times New Roman" charset="0"/>
                <a:sym typeface="Symbol" pitchFamily="18" charset="2"/>
              </a:rPr>
              <a:t></a:t>
            </a:r>
            <a:endParaRPr lang="en-US" sz="2400" b="1">
              <a:latin typeface="Times New Roman" charset="0"/>
            </a:endParaRPr>
          </a:p>
        </p:txBody>
      </p:sp>
      <p:sp>
        <p:nvSpPr>
          <p:cNvPr id="1033234" name="Oval 18"/>
          <p:cNvSpPr>
            <a:spLocks noChangeArrowheads="1"/>
          </p:cNvSpPr>
          <p:nvPr/>
        </p:nvSpPr>
        <p:spPr bwMode="auto">
          <a:xfrm>
            <a:off x="2895600" y="4572000"/>
            <a:ext cx="450850" cy="449263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3600" b="1" i="0">
                <a:latin typeface="Times New Roman" charset="0"/>
                <a:sym typeface="Symbol" pitchFamily="18" charset="2"/>
              </a:rPr>
              <a:t></a:t>
            </a:r>
            <a:endParaRPr lang="en-US" sz="2400" b="1">
              <a:latin typeface="Times New Roman" charset="0"/>
            </a:endParaRPr>
          </a:p>
        </p:txBody>
      </p:sp>
      <p:sp>
        <p:nvSpPr>
          <p:cNvPr id="1033235" name="Oval 19"/>
          <p:cNvSpPr>
            <a:spLocks noChangeArrowheads="1"/>
          </p:cNvSpPr>
          <p:nvPr/>
        </p:nvSpPr>
        <p:spPr bwMode="auto">
          <a:xfrm>
            <a:off x="3816350" y="4572000"/>
            <a:ext cx="450850" cy="449263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3600" b="1" i="0">
                <a:latin typeface="Times New Roman" charset="0"/>
                <a:sym typeface="Symbol" pitchFamily="18" charset="2"/>
              </a:rPr>
              <a:t></a:t>
            </a:r>
            <a:endParaRPr lang="en-US" sz="2400" b="1">
              <a:latin typeface="Times New Roman" charset="0"/>
            </a:endParaRPr>
          </a:p>
        </p:txBody>
      </p:sp>
      <p:cxnSp>
        <p:nvCxnSpPr>
          <p:cNvPr id="1033236" name="AutoShape 20"/>
          <p:cNvCxnSpPr>
            <a:cxnSpLocks noChangeShapeType="1"/>
            <a:stCxn id="1033232" idx="0"/>
            <a:endCxn id="1033227" idx="3"/>
          </p:cNvCxnSpPr>
          <p:nvPr/>
        </p:nvCxnSpPr>
        <p:spPr bwMode="auto">
          <a:xfrm flipV="1">
            <a:off x="1673225" y="4918075"/>
            <a:ext cx="319088" cy="1952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33237" name="AutoShape 21"/>
          <p:cNvCxnSpPr>
            <a:cxnSpLocks noChangeShapeType="1"/>
            <a:stCxn id="1033227" idx="5"/>
            <a:endCxn id="1033233" idx="0"/>
          </p:cNvCxnSpPr>
          <p:nvPr/>
        </p:nvCxnSpPr>
        <p:spPr bwMode="auto">
          <a:xfrm>
            <a:off x="2311400" y="4918075"/>
            <a:ext cx="282575" cy="1952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33238" name="AutoShape 22"/>
          <p:cNvCxnSpPr>
            <a:cxnSpLocks noChangeShapeType="1"/>
            <a:stCxn id="1033224" idx="3"/>
            <a:endCxn id="1033234" idx="0"/>
          </p:cNvCxnSpPr>
          <p:nvPr/>
        </p:nvCxnSpPr>
        <p:spPr bwMode="auto">
          <a:xfrm flipH="1">
            <a:off x="3121025" y="4411663"/>
            <a:ext cx="292100" cy="1603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33239" name="AutoShape 23"/>
          <p:cNvCxnSpPr>
            <a:cxnSpLocks noChangeShapeType="1"/>
            <a:stCxn id="1033224" idx="5"/>
            <a:endCxn id="1033235" idx="0"/>
          </p:cNvCxnSpPr>
          <p:nvPr/>
        </p:nvCxnSpPr>
        <p:spPr bwMode="auto">
          <a:xfrm>
            <a:off x="3732213" y="4411663"/>
            <a:ext cx="309562" cy="1603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33240" name="Oval 24"/>
          <p:cNvSpPr>
            <a:spLocks noChangeArrowheads="1"/>
          </p:cNvSpPr>
          <p:nvPr/>
        </p:nvSpPr>
        <p:spPr bwMode="auto">
          <a:xfrm>
            <a:off x="6575425" y="3502025"/>
            <a:ext cx="449263" cy="44926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FF0000"/>
                </a:solidFill>
                <a:latin typeface="Times New Roman" charset="0"/>
              </a:rPr>
              <a:t>C</a:t>
            </a:r>
          </a:p>
        </p:txBody>
      </p:sp>
      <p:sp>
        <p:nvSpPr>
          <p:cNvPr id="1033241" name="Oval 25"/>
          <p:cNvSpPr>
            <a:spLocks noChangeArrowheads="1"/>
          </p:cNvSpPr>
          <p:nvPr/>
        </p:nvSpPr>
        <p:spPr bwMode="auto">
          <a:xfrm>
            <a:off x="5688013" y="4008438"/>
            <a:ext cx="449262" cy="449262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sz="2400" b="1">
                <a:latin typeface="Times New Roman" charset="0"/>
              </a:rPr>
              <a:t>A</a:t>
            </a:r>
          </a:p>
        </p:txBody>
      </p:sp>
      <p:cxnSp>
        <p:nvCxnSpPr>
          <p:cNvPr id="1033242" name="AutoShape 26"/>
          <p:cNvCxnSpPr>
            <a:cxnSpLocks noChangeShapeType="1"/>
            <a:stCxn id="1033240" idx="3"/>
            <a:endCxn id="1033241" idx="7"/>
          </p:cNvCxnSpPr>
          <p:nvPr/>
        </p:nvCxnSpPr>
        <p:spPr bwMode="auto">
          <a:xfrm flipH="1">
            <a:off x="6072188" y="3905250"/>
            <a:ext cx="568325" cy="1539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33243" name="Oval 27"/>
          <p:cNvSpPr>
            <a:spLocks noChangeArrowheads="1"/>
          </p:cNvSpPr>
          <p:nvPr/>
        </p:nvSpPr>
        <p:spPr bwMode="auto">
          <a:xfrm>
            <a:off x="7615238" y="4008438"/>
            <a:ext cx="449262" cy="449262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sz="2400" b="1">
                <a:latin typeface="Times New Roman" charset="0"/>
                <a:sym typeface="Symbol" pitchFamily="18" charset="2"/>
              </a:rPr>
              <a:t>D</a:t>
            </a:r>
            <a:endParaRPr lang="en-US" sz="2400" b="1">
              <a:latin typeface="Times New Roman" charset="0"/>
            </a:endParaRPr>
          </a:p>
        </p:txBody>
      </p:sp>
      <p:cxnSp>
        <p:nvCxnSpPr>
          <p:cNvPr id="1033244" name="AutoShape 28"/>
          <p:cNvCxnSpPr>
            <a:cxnSpLocks noChangeShapeType="1"/>
            <a:stCxn id="1033240" idx="5"/>
            <a:endCxn id="1033243" idx="1"/>
          </p:cNvCxnSpPr>
          <p:nvPr/>
        </p:nvCxnSpPr>
        <p:spPr bwMode="auto">
          <a:xfrm>
            <a:off x="6959600" y="3905250"/>
            <a:ext cx="720725" cy="1539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33245" name="Oval 29"/>
          <p:cNvSpPr>
            <a:spLocks noChangeArrowheads="1"/>
          </p:cNvSpPr>
          <p:nvPr/>
        </p:nvSpPr>
        <p:spPr bwMode="auto">
          <a:xfrm>
            <a:off x="5181600" y="4579938"/>
            <a:ext cx="450850" cy="449262"/>
          </a:xfrm>
          <a:prstGeom prst="ellipse">
            <a:avLst/>
          </a:prstGeom>
          <a:solidFill>
            <a:srgbClr val="FFFFFF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3600" b="1" i="0">
                <a:latin typeface="Times New Roman" charset="0"/>
                <a:sym typeface="Symbol" pitchFamily="18" charset="2"/>
              </a:rPr>
              <a:t></a:t>
            </a:r>
            <a:endParaRPr lang="en-US" sz="2400" b="1">
              <a:latin typeface="Times New Roman" charset="0"/>
            </a:endParaRPr>
          </a:p>
        </p:txBody>
      </p:sp>
      <p:sp>
        <p:nvSpPr>
          <p:cNvPr id="1033246" name="Oval 30"/>
          <p:cNvSpPr>
            <a:spLocks noChangeArrowheads="1"/>
          </p:cNvSpPr>
          <p:nvPr/>
        </p:nvSpPr>
        <p:spPr bwMode="auto">
          <a:xfrm>
            <a:off x="6194425" y="4514850"/>
            <a:ext cx="449263" cy="44926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sz="2400" b="1">
                <a:solidFill>
                  <a:srgbClr val="FF0000"/>
                </a:solidFill>
                <a:latin typeface="Times New Roman" charset="0"/>
                <a:sym typeface="Symbol" pitchFamily="18" charset="2"/>
              </a:rPr>
              <a:t>B</a:t>
            </a:r>
          </a:p>
        </p:txBody>
      </p:sp>
      <p:cxnSp>
        <p:nvCxnSpPr>
          <p:cNvPr id="1033247" name="AutoShape 31"/>
          <p:cNvCxnSpPr>
            <a:cxnSpLocks noChangeShapeType="1"/>
            <a:stCxn id="1033241" idx="3"/>
            <a:endCxn id="1033245" idx="0"/>
          </p:cNvCxnSpPr>
          <p:nvPr/>
        </p:nvCxnSpPr>
        <p:spPr bwMode="auto">
          <a:xfrm flipH="1">
            <a:off x="5407025" y="4406900"/>
            <a:ext cx="346075" cy="1730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33248" name="AutoShape 32"/>
          <p:cNvCxnSpPr>
            <a:cxnSpLocks noChangeShapeType="1"/>
            <a:stCxn id="1033241" idx="5"/>
            <a:endCxn id="1033246" idx="1"/>
          </p:cNvCxnSpPr>
          <p:nvPr/>
        </p:nvCxnSpPr>
        <p:spPr bwMode="auto">
          <a:xfrm>
            <a:off x="6072188" y="4406900"/>
            <a:ext cx="187325" cy="1539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33249" name="Line 33"/>
          <p:cNvSpPr>
            <a:spLocks noChangeShapeType="1"/>
          </p:cNvSpPr>
          <p:nvPr/>
        </p:nvSpPr>
        <p:spPr bwMode="auto">
          <a:xfrm flipV="1">
            <a:off x="6800850" y="3276600"/>
            <a:ext cx="0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3250" name="Oval 34"/>
          <p:cNvSpPr>
            <a:spLocks noChangeArrowheads="1"/>
          </p:cNvSpPr>
          <p:nvPr/>
        </p:nvSpPr>
        <p:spPr bwMode="auto">
          <a:xfrm>
            <a:off x="5715000" y="5113338"/>
            <a:ext cx="450850" cy="449262"/>
          </a:xfrm>
          <a:prstGeom prst="ellipse">
            <a:avLst/>
          </a:prstGeom>
          <a:solidFill>
            <a:srgbClr val="FFFFFF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3600" b="1" i="0">
                <a:latin typeface="Times New Roman" charset="0"/>
                <a:sym typeface="Symbol" pitchFamily="18" charset="2"/>
              </a:rPr>
              <a:t></a:t>
            </a:r>
            <a:endParaRPr lang="en-US" sz="2400" b="1">
              <a:latin typeface="Times New Roman" charset="0"/>
            </a:endParaRPr>
          </a:p>
        </p:txBody>
      </p:sp>
      <p:sp>
        <p:nvSpPr>
          <p:cNvPr id="1033251" name="Oval 35"/>
          <p:cNvSpPr>
            <a:spLocks noChangeArrowheads="1"/>
          </p:cNvSpPr>
          <p:nvPr/>
        </p:nvSpPr>
        <p:spPr bwMode="auto">
          <a:xfrm>
            <a:off x="6635750" y="5113338"/>
            <a:ext cx="450850" cy="449262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3600" b="1" i="0">
                <a:latin typeface="Times New Roman" charset="0"/>
                <a:sym typeface="Symbol" pitchFamily="18" charset="2"/>
              </a:rPr>
              <a:t></a:t>
            </a:r>
            <a:endParaRPr lang="en-US" sz="2400" b="1">
              <a:latin typeface="Times New Roman" charset="0"/>
            </a:endParaRPr>
          </a:p>
        </p:txBody>
      </p:sp>
      <p:sp>
        <p:nvSpPr>
          <p:cNvPr id="1033252" name="Oval 36"/>
          <p:cNvSpPr>
            <a:spLocks noChangeArrowheads="1"/>
          </p:cNvSpPr>
          <p:nvPr/>
        </p:nvSpPr>
        <p:spPr bwMode="auto">
          <a:xfrm>
            <a:off x="7162800" y="4572000"/>
            <a:ext cx="450850" cy="449263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3600" b="1" i="0">
                <a:latin typeface="Times New Roman" charset="0"/>
                <a:sym typeface="Symbol" pitchFamily="18" charset="2"/>
              </a:rPr>
              <a:t></a:t>
            </a:r>
            <a:endParaRPr lang="en-US" sz="2400" b="1">
              <a:latin typeface="Times New Roman" charset="0"/>
            </a:endParaRPr>
          </a:p>
        </p:txBody>
      </p:sp>
      <p:sp>
        <p:nvSpPr>
          <p:cNvPr id="1033253" name="Oval 37"/>
          <p:cNvSpPr>
            <a:spLocks noChangeArrowheads="1"/>
          </p:cNvSpPr>
          <p:nvPr/>
        </p:nvSpPr>
        <p:spPr bwMode="auto">
          <a:xfrm>
            <a:off x="8083550" y="4572000"/>
            <a:ext cx="450850" cy="449263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3600" b="1" i="0">
                <a:latin typeface="Times New Roman" charset="0"/>
                <a:sym typeface="Symbol" pitchFamily="18" charset="2"/>
              </a:rPr>
              <a:t></a:t>
            </a:r>
            <a:endParaRPr lang="en-US" sz="2400" b="1">
              <a:latin typeface="Times New Roman" charset="0"/>
            </a:endParaRPr>
          </a:p>
        </p:txBody>
      </p:sp>
      <p:cxnSp>
        <p:nvCxnSpPr>
          <p:cNvPr id="1033254" name="AutoShape 38"/>
          <p:cNvCxnSpPr>
            <a:cxnSpLocks noChangeShapeType="1"/>
            <a:stCxn id="1033250" idx="0"/>
            <a:endCxn id="1033246" idx="3"/>
          </p:cNvCxnSpPr>
          <p:nvPr/>
        </p:nvCxnSpPr>
        <p:spPr bwMode="auto">
          <a:xfrm flipV="1">
            <a:off x="5940425" y="4918075"/>
            <a:ext cx="319088" cy="1952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33255" name="AutoShape 39"/>
          <p:cNvCxnSpPr>
            <a:cxnSpLocks noChangeShapeType="1"/>
            <a:stCxn id="1033246" idx="5"/>
            <a:endCxn id="1033251" idx="0"/>
          </p:cNvCxnSpPr>
          <p:nvPr/>
        </p:nvCxnSpPr>
        <p:spPr bwMode="auto">
          <a:xfrm>
            <a:off x="6578600" y="4918075"/>
            <a:ext cx="282575" cy="1952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33256" name="AutoShape 40"/>
          <p:cNvCxnSpPr>
            <a:cxnSpLocks noChangeShapeType="1"/>
            <a:stCxn id="1033243" idx="3"/>
            <a:endCxn id="1033252" idx="0"/>
          </p:cNvCxnSpPr>
          <p:nvPr/>
        </p:nvCxnSpPr>
        <p:spPr bwMode="auto">
          <a:xfrm flipH="1">
            <a:off x="7388225" y="4406900"/>
            <a:ext cx="292100" cy="1651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33257" name="AutoShape 41"/>
          <p:cNvCxnSpPr>
            <a:cxnSpLocks noChangeShapeType="1"/>
            <a:stCxn id="1033243" idx="5"/>
            <a:endCxn id="1033253" idx="0"/>
          </p:cNvCxnSpPr>
          <p:nvPr/>
        </p:nvCxnSpPr>
        <p:spPr bwMode="auto">
          <a:xfrm>
            <a:off x="7999413" y="4406900"/>
            <a:ext cx="309562" cy="1651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33258" name="Text Box 42"/>
          <p:cNvSpPr txBox="1">
            <a:spLocks noChangeArrowheads="1"/>
          </p:cNvSpPr>
          <p:nvPr/>
        </p:nvSpPr>
        <p:spPr bwMode="auto">
          <a:xfrm>
            <a:off x="2325688" y="4556125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charset="0"/>
              </a:rPr>
              <a:t>x</a:t>
            </a:r>
          </a:p>
        </p:txBody>
      </p:sp>
      <p:sp>
        <p:nvSpPr>
          <p:cNvPr id="1033259" name="Text Box 43"/>
          <p:cNvSpPr txBox="1">
            <a:spLocks noChangeArrowheads="1"/>
          </p:cNvSpPr>
          <p:nvPr/>
        </p:nvSpPr>
        <p:spPr bwMode="auto">
          <a:xfrm>
            <a:off x="3779838" y="4038600"/>
            <a:ext cx="296862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charset="0"/>
              </a:rPr>
              <a:t>y</a:t>
            </a:r>
          </a:p>
        </p:txBody>
      </p:sp>
      <p:sp>
        <p:nvSpPr>
          <p:cNvPr id="1033260" name="Text Box 44"/>
          <p:cNvSpPr txBox="1">
            <a:spLocks noChangeArrowheads="1"/>
          </p:cNvSpPr>
          <p:nvPr/>
        </p:nvSpPr>
        <p:spPr bwMode="auto">
          <a:xfrm>
            <a:off x="6985000" y="3489325"/>
            <a:ext cx="8128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 i="0">
                <a:solidFill>
                  <a:schemeClr val="accent1"/>
                </a:solidFill>
                <a:latin typeface="Times New Roman" charset="0"/>
              </a:rPr>
              <a:t>new</a:t>
            </a:r>
            <a:r>
              <a:rPr lang="en-US" b="1">
                <a:solidFill>
                  <a:schemeClr val="accent1"/>
                </a:solidFill>
                <a:latin typeface="Times New Roman" charset="0"/>
              </a:rPr>
              <a:t> x</a:t>
            </a:r>
          </a:p>
        </p:txBody>
      </p:sp>
      <p:sp>
        <p:nvSpPr>
          <p:cNvPr id="1033261" name="Text Box 45"/>
          <p:cNvSpPr txBox="1">
            <a:spLocks noChangeArrowheads="1"/>
          </p:cNvSpPr>
          <p:nvPr/>
        </p:nvSpPr>
        <p:spPr bwMode="auto">
          <a:xfrm>
            <a:off x="347663" y="5745163"/>
            <a:ext cx="8480425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  <a:latin typeface="Times New Roman" charset="0"/>
              </a:rPr>
              <a:t>Change colors of some nodes, preserving #4: all downward paths have equal b.h.</a:t>
            </a:r>
          </a:p>
          <a:p>
            <a:pPr algn="ctr"/>
            <a:r>
              <a:rPr lang="en-US">
                <a:solidFill>
                  <a:schemeClr val="tx2"/>
                </a:solidFill>
                <a:latin typeface="Times New Roman" charset="0"/>
              </a:rPr>
              <a:t>The while loop now continues with x’s grandparent as the new x</a:t>
            </a:r>
          </a:p>
        </p:txBody>
      </p:sp>
      <p:sp>
        <p:nvSpPr>
          <p:cNvPr id="1033262" name="Text Box 46"/>
          <p:cNvSpPr txBox="1">
            <a:spLocks noChangeArrowheads="1"/>
          </p:cNvSpPr>
          <p:nvPr/>
        </p:nvSpPr>
        <p:spPr bwMode="auto">
          <a:xfrm>
            <a:off x="4267200" y="3709988"/>
            <a:ext cx="762000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solidFill>
                  <a:schemeClr val="accent1"/>
                </a:solidFill>
                <a:latin typeface="Times New Roman" charset="0"/>
              </a:rPr>
              <a:t>case 1</a:t>
            </a:r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12DFA1-E708-4482-BF90-01D1C417AE6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Red-Black Trees</a:t>
            </a:r>
          </a:p>
        </p:txBody>
      </p:sp>
      <p:sp>
        <p:nvSpPr>
          <p:cNvPr id="100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Put example on board and verify properties:</a:t>
            </a:r>
          </a:p>
          <a:p>
            <a:pPr marL="912813" lvl="1" indent="-455613" algn="just">
              <a:buFont typeface="Times New Roman" charset="0"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1.	Every node is either red or black</a:t>
            </a:r>
          </a:p>
          <a:p>
            <a:pPr marL="912813" lvl="1" indent="-455613" algn="just">
              <a:buFont typeface="Times New Roman" charset="0"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2.	Every leaf (NULL pointer) is black</a:t>
            </a:r>
          </a:p>
          <a:p>
            <a:pPr marL="912813" lvl="1" indent="-455613" algn="just">
              <a:buFont typeface="Times New Roman" charset="0"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3.	If a node is red, both children are black</a:t>
            </a:r>
          </a:p>
          <a:p>
            <a:pPr marL="912813" lvl="1" indent="-455613" algn="just">
              <a:buFont typeface="Times New Roman" charset="0"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4. 	Every path from node to descendent leaf contains the same number of black nodes</a:t>
            </a:r>
          </a:p>
          <a:p>
            <a:pPr marL="912813" lvl="1" indent="-455613" algn="just">
              <a:buFont typeface="Times New Roman" charset="0"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5. 	The root is always black</a:t>
            </a:r>
          </a:p>
          <a:p>
            <a:pPr algn="just"/>
            <a:r>
              <a:rPr lang="en-US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black-height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: #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black nodes on path to leaf</a:t>
            </a:r>
          </a:p>
          <a:p>
            <a:pPr marL="912813" lvl="1" indent="-455613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Label example with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values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290DD2-7C36-4E9F-9020-E1B08B66CEEB}" type="datetime3">
              <a:rPr lang="en-US" smtClean="0"/>
              <a:pPr>
                <a:defRPr/>
              </a:pPr>
              <a:t>10 September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6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6595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04800" y="4572000"/>
            <a:ext cx="1371600" cy="1047750"/>
            <a:chOff x="288" y="2892"/>
            <a:chExt cx="864" cy="660"/>
          </a:xfrm>
        </p:grpSpPr>
        <p:sp>
          <p:nvSpPr>
            <p:cNvPr id="1034243" name="Oval 3"/>
            <p:cNvSpPr>
              <a:spLocks noChangeArrowheads="1"/>
            </p:cNvSpPr>
            <p:nvPr/>
          </p:nvSpPr>
          <p:spPr bwMode="auto">
            <a:xfrm>
              <a:off x="590" y="2892"/>
              <a:ext cx="283" cy="283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sz="2400" b="1" dirty="0">
                  <a:solidFill>
                    <a:schemeClr val="tx2"/>
                  </a:solidFill>
                  <a:latin typeface="Times New Roman" charset="0"/>
                  <a:sym typeface="Symbol" pitchFamily="18" charset="2"/>
                </a:rPr>
                <a:t>B</a:t>
              </a:r>
            </a:p>
          </p:txBody>
        </p:sp>
        <p:sp>
          <p:nvSpPr>
            <p:cNvPr id="1034244" name="Oval 4"/>
            <p:cNvSpPr>
              <a:spLocks noChangeArrowheads="1"/>
            </p:cNvSpPr>
            <p:nvPr/>
          </p:nvSpPr>
          <p:spPr bwMode="auto">
            <a:xfrm>
              <a:off x="288" y="3269"/>
              <a:ext cx="284" cy="283"/>
            </a:xfrm>
            <a:prstGeom prst="ellipse">
              <a:avLst/>
            </a:prstGeom>
            <a:solidFill>
              <a:srgbClr val="FFFFFF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60000"/>
                </a:lnSpc>
              </a:pPr>
              <a:r>
                <a:rPr lang="en-US" sz="3600" b="1" i="0">
                  <a:latin typeface="Times New Roman" charset="0"/>
                  <a:sym typeface="Symbol" pitchFamily="18" charset="2"/>
                </a:rPr>
                <a:t></a:t>
              </a:r>
              <a:endParaRPr lang="en-US" sz="2400" b="1">
                <a:latin typeface="Times New Roman" charset="0"/>
              </a:endParaRPr>
            </a:p>
          </p:txBody>
        </p:sp>
        <p:sp>
          <p:nvSpPr>
            <p:cNvPr id="1034245" name="Oval 5"/>
            <p:cNvSpPr>
              <a:spLocks noChangeArrowheads="1"/>
            </p:cNvSpPr>
            <p:nvPr/>
          </p:nvSpPr>
          <p:spPr bwMode="auto">
            <a:xfrm>
              <a:off x="868" y="3269"/>
              <a:ext cx="284" cy="283"/>
            </a:xfrm>
            <a:prstGeom prst="ellipse">
              <a:avLst/>
            </a:prstGeom>
            <a:noFill/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60000"/>
                </a:lnSpc>
              </a:pPr>
              <a:r>
                <a:rPr lang="en-US" sz="3600" b="1" i="0">
                  <a:latin typeface="Times New Roman" charset="0"/>
                  <a:sym typeface="Symbol" pitchFamily="18" charset="2"/>
                </a:rPr>
                <a:t></a:t>
              </a:r>
              <a:endParaRPr lang="en-US" sz="2400" b="1">
                <a:latin typeface="Times New Roman" charset="0"/>
              </a:endParaRPr>
            </a:p>
          </p:txBody>
        </p:sp>
        <p:cxnSp>
          <p:nvCxnSpPr>
            <p:cNvPr id="1034246" name="AutoShape 6"/>
            <p:cNvCxnSpPr>
              <a:cxnSpLocks noChangeShapeType="1"/>
              <a:stCxn id="1034244" idx="0"/>
              <a:endCxn id="1034243" idx="3"/>
            </p:cNvCxnSpPr>
            <p:nvPr/>
          </p:nvCxnSpPr>
          <p:spPr bwMode="auto">
            <a:xfrm flipV="1">
              <a:off x="430" y="3146"/>
              <a:ext cx="201" cy="12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34247" name="AutoShape 7"/>
            <p:cNvCxnSpPr>
              <a:cxnSpLocks noChangeShapeType="1"/>
              <a:stCxn id="1034243" idx="5"/>
              <a:endCxn id="1034245" idx="0"/>
            </p:cNvCxnSpPr>
            <p:nvPr/>
          </p:nvCxnSpPr>
          <p:spPr bwMode="auto">
            <a:xfrm>
              <a:off x="832" y="3146"/>
              <a:ext cx="178" cy="12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034248" name="Text Box 8"/>
            <p:cNvSpPr txBox="1">
              <a:spLocks noChangeArrowheads="1"/>
            </p:cNvSpPr>
            <p:nvPr/>
          </p:nvSpPr>
          <p:spPr bwMode="auto">
            <a:xfrm>
              <a:off x="841" y="2918"/>
              <a:ext cx="19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b="1">
                  <a:solidFill>
                    <a:schemeClr val="accent1"/>
                  </a:solidFill>
                  <a:latin typeface="Times New Roman" charset="0"/>
                </a:rPr>
                <a:t>x</a:t>
              </a:r>
            </a:p>
          </p:txBody>
        </p:sp>
      </p:grpSp>
      <p:sp>
        <p:nvSpPr>
          <p:cNvPr id="1034249" name="Rectangle 9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7724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RB Insert: Case 1</a:t>
            </a:r>
          </a:p>
        </p:txBody>
      </p:sp>
      <p:sp>
        <p:nvSpPr>
          <p:cNvPr id="1034250" name="Rectangle 10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76400"/>
            <a:ext cx="4038600" cy="1676400"/>
          </a:xfrm>
        </p:spPr>
        <p:txBody>
          <a:bodyPr/>
          <a:lstStyle/>
          <a:p>
            <a:pPr>
              <a:buFont typeface="Times New Roman" charset="0"/>
              <a:buNone/>
            </a:pPr>
            <a:r>
              <a:rPr lang="en-US" sz="1600" b="1">
                <a:latin typeface="Courier New" pitchFamily="49" charset="0"/>
              </a:rPr>
              <a:t>if (y-&gt;color == RED)</a:t>
            </a:r>
          </a:p>
          <a:p>
            <a:pPr>
              <a:buFont typeface="Times New Roman" charset="0"/>
              <a:buNone/>
            </a:pPr>
            <a:r>
              <a:rPr lang="en-US" sz="1600" b="1">
                <a:latin typeface="Courier New" pitchFamily="49" charset="0"/>
              </a:rPr>
              <a:t>    x-&gt;p-&gt;color = BLACK;</a:t>
            </a:r>
          </a:p>
          <a:p>
            <a:pPr>
              <a:buFont typeface="Times New Roman" charset="0"/>
              <a:buNone/>
            </a:pPr>
            <a:r>
              <a:rPr lang="en-US" sz="1600" b="1">
                <a:latin typeface="Courier New" pitchFamily="49" charset="0"/>
              </a:rPr>
              <a:t>    y-&gt;color = BLACK;</a:t>
            </a:r>
          </a:p>
          <a:p>
            <a:pPr>
              <a:buFont typeface="Times New Roman" charset="0"/>
              <a:buNone/>
            </a:pPr>
            <a:r>
              <a:rPr lang="en-US" sz="1600" b="1">
                <a:latin typeface="Courier New" pitchFamily="49" charset="0"/>
              </a:rPr>
              <a:t>    x-&gt;p-&gt;p-&gt;color = RED;</a:t>
            </a:r>
          </a:p>
          <a:p>
            <a:pPr>
              <a:buFont typeface="Times New Roman" charset="0"/>
              <a:buNone/>
            </a:pPr>
            <a:r>
              <a:rPr lang="en-US" sz="1600" b="1">
                <a:latin typeface="Courier New" pitchFamily="49" charset="0"/>
              </a:rPr>
              <a:t>    x = x-&gt;p-&gt;p;</a:t>
            </a:r>
            <a:endParaRPr lang="en-US"/>
          </a:p>
        </p:txBody>
      </p:sp>
      <p:sp>
        <p:nvSpPr>
          <p:cNvPr id="1034251" name="Rectangle 11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524000"/>
            <a:ext cx="4038600" cy="1752600"/>
          </a:xfrm>
        </p:spPr>
        <p:txBody>
          <a:bodyPr/>
          <a:lstStyle/>
          <a:p>
            <a:r>
              <a:rPr lang="en-US" sz="2400"/>
              <a:t>Case 1: “uncle” is red</a:t>
            </a:r>
          </a:p>
          <a:p>
            <a:r>
              <a:rPr lang="en-US" sz="2400"/>
              <a:t>In figures below, all </a:t>
            </a:r>
            <a:r>
              <a:rPr lang="en-US" sz="2400">
                <a:sym typeface="Symbol" pitchFamily="18" charset="2"/>
              </a:rPr>
              <a:t>’s are equal-black-height subtrees</a:t>
            </a:r>
            <a:endParaRPr lang="en-US" sz="2400"/>
          </a:p>
        </p:txBody>
      </p:sp>
      <p:sp>
        <p:nvSpPr>
          <p:cNvPr id="1034252" name="Oval 12"/>
          <p:cNvSpPr>
            <a:spLocks noChangeArrowheads="1"/>
          </p:cNvSpPr>
          <p:nvPr/>
        </p:nvSpPr>
        <p:spPr bwMode="auto">
          <a:xfrm>
            <a:off x="2308225" y="3502025"/>
            <a:ext cx="449263" cy="449263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Times New Roman" charset="0"/>
              </a:rPr>
              <a:t>C</a:t>
            </a:r>
          </a:p>
        </p:txBody>
      </p:sp>
      <p:sp>
        <p:nvSpPr>
          <p:cNvPr id="1034253" name="Oval 13"/>
          <p:cNvSpPr>
            <a:spLocks noChangeArrowheads="1"/>
          </p:cNvSpPr>
          <p:nvPr/>
        </p:nvSpPr>
        <p:spPr bwMode="auto">
          <a:xfrm>
            <a:off x="1420813" y="4008438"/>
            <a:ext cx="449262" cy="449262"/>
          </a:xfrm>
          <a:prstGeom prst="ellipse">
            <a:avLst/>
          </a:prstGeom>
          <a:solidFill>
            <a:srgbClr val="FFFFFF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sz="2400" b="1">
                <a:solidFill>
                  <a:schemeClr val="tx2"/>
                </a:solidFill>
                <a:latin typeface="Times New Roman" charset="0"/>
              </a:rPr>
              <a:t>A</a:t>
            </a:r>
          </a:p>
        </p:txBody>
      </p:sp>
      <p:cxnSp>
        <p:nvCxnSpPr>
          <p:cNvPr id="1034254" name="AutoShape 14"/>
          <p:cNvCxnSpPr>
            <a:cxnSpLocks noChangeShapeType="1"/>
            <a:stCxn id="1034252" idx="3"/>
            <a:endCxn id="1034253" idx="7"/>
          </p:cNvCxnSpPr>
          <p:nvPr/>
        </p:nvCxnSpPr>
        <p:spPr bwMode="auto">
          <a:xfrm flipH="1">
            <a:off x="1804988" y="3900488"/>
            <a:ext cx="568325" cy="153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34255" name="Oval 15"/>
          <p:cNvSpPr>
            <a:spLocks noChangeArrowheads="1"/>
          </p:cNvSpPr>
          <p:nvPr/>
        </p:nvSpPr>
        <p:spPr bwMode="auto">
          <a:xfrm>
            <a:off x="3348038" y="4008438"/>
            <a:ext cx="449262" cy="449262"/>
          </a:xfrm>
          <a:prstGeom prst="ellipse">
            <a:avLst/>
          </a:prstGeom>
          <a:solidFill>
            <a:srgbClr val="FFFFFF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sz="2400" b="1" dirty="0">
                <a:solidFill>
                  <a:schemeClr val="tx2"/>
                </a:solidFill>
                <a:latin typeface="Times New Roman" charset="0"/>
                <a:sym typeface="Symbol" pitchFamily="18" charset="2"/>
              </a:rPr>
              <a:t>D</a:t>
            </a:r>
            <a:endParaRPr lang="en-US" sz="2400" b="1" dirty="0">
              <a:solidFill>
                <a:schemeClr val="tx2"/>
              </a:solidFill>
              <a:latin typeface="Times New Roman" charset="0"/>
            </a:endParaRPr>
          </a:p>
        </p:txBody>
      </p:sp>
      <p:cxnSp>
        <p:nvCxnSpPr>
          <p:cNvPr id="1034256" name="AutoShape 16"/>
          <p:cNvCxnSpPr>
            <a:cxnSpLocks noChangeShapeType="1"/>
            <a:stCxn id="1034252" idx="5"/>
            <a:endCxn id="1034255" idx="1"/>
          </p:cNvCxnSpPr>
          <p:nvPr/>
        </p:nvCxnSpPr>
        <p:spPr bwMode="auto">
          <a:xfrm>
            <a:off x="2692400" y="3900488"/>
            <a:ext cx="720725" cy="153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34257" name="Oval 17"/>
          <p:cNvSpPr>
            <a:spLocks noChangeArrowheads="1"/>
          </p:cNvSpPr>
          <p:nvPr/>
        </p:nvSpPr>
        <p:spPr bwMode="auto">
          <a:xfrm>
            <a:off x="1987550" y="4579938"/>
            <a:ext cx="450850" cy="449262"/>
          </a:xfrm>
          <a:prstGeom prst="ellipse">
            <a:avLst/>
          </a:prstGeom>
          <a:solidFill>
            <a:srgbClr val="FFFFFF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3600" b="1" i="0">
                <a:latin typeface="Times New Roman" charset="0"/>
                <a:sym typeface="Symbol" pitchFamily="18" charset="2"/>
              </a:rPr>
              <a:t></a:t>
            </a:r>
            <a:endParaRPr lang="en-US" sz="2400" b="1">
              <a:latin typeface="Times New Roman" charset="0"/>
            </a:endParaRPr>
          </a:p>
        </p:txBody>
      </p:sp>
      <p:cxnSp>
        <p:nvCxnSpPr>
          <p:cNvPr id="1034258" name="AutoShape 18"/>
          <p:cNvCxnSpPr>
            <a:cxnSpLocks noChangeShapeType="1"/>
            <a:stCxn id="1034253" idx="5"/>
            <a:endCxn id="1034257" idx="0"/>
          </p:cNvCxnSpPr>
          <p:nvPr/>
        </p:nvCxnSpPr>
        <p:spPr bwMode="auto">
          <a:xfrm>
            <a:off x="1804988" y="4411663"/>
            <a:ext cx="407987" cy="1682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34259" name="AutoShape 19"/>
          <p:cNvCxnSpPr>
            <a:cxnSpLocks noChangeShapeType="1"/>
            <a:stCxn id="1034253" idx="3"/>
            <a:endCxn id="1034243" idx="7"/>
          </p:cNvCxnSpPr>
          <p:nvPr/>
        </p:nvCxnSpPr>
        <p:spPr bwMode="auto">
          <a:xfrm flipH="1">
            <a:off x="1168400" y="4411663"/>
            <a:ext cx="317500" cy="2063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34260" name="Line 20"/>
          <p:cNvSpPr>
            <a:spLocks noChangeShapeType="1"/>
          </p:cNvSpPr>
          <p:nvPr/>
        </p:nvSpPr>
        <p:spPr bwMode="auto">
          <a:xfrm>
            <a:off x="4267200" y="4114800"/>
            <a:ext cx="838200" cy="0"/>
          </a:xfrm>
          <a:prstGeom prst="line">
            <a:avLst/>
          </a:prstGeom>
          <a:noFill/>
          <a:ln w="28575" cap="rnd">
            <a:solidFill>
              <a:schemeClr val="accent1"/>
            </a:solidFill>
            <a:prstDash val="sysDot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261" name="Line 21"/>
          <p:cNvSpPr>
            <a:spLocks noChangeShapeType="1"/>
          </p:cNvSpPr>
          <p:nvPr/>
        </p:nvSpPr>
        <p:spPr bwMode="auto">
          <a:xfrm flipV="1">
            <a:off x="2533650" y="3276600"/>
            <a:ext cx="0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262" name="Oval 22"/>
          <p:cNvSpPr>
            <a:spLocks noChangeArrowheads="1"/>
          </p:cNvSpPr>
          <p:nvPr/>
        </p:nvSpPr>
        <p:spPr bwMode="auto">
          <a:xfrm>
            <a:off x="2895600" y="4572000"/>
            <a:ext cx="450850" cy="449263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3600" b="1" i="0">
                <a:latin typeface="Times New Roman" charset="0"/>
                <a:sym typeface="Symbol" pitchFamily="18" charset="2"/>
              </a:rPr>
              <a:t></a:t>
            </a:r>
            <a:endParaRPr lang="en-US" sz="2400" b="1">
              <a:latin typeface="Times New Roman" charset="0"/>
            </a:endParaRPr>
          </a:p>
        </p:txBody>
      </p:sp>
      <p:sp>
        <p:nvSpPr>
          <p:cNvPr id="1034263" name="Oval 23"/>
          <p:cNvSpPr>
            <a:spLocks noChangeArrowheads="1"/>
          </p:cNvSpPr>
          <p:nvPr/>
        </p:nvSpPr>
        <p:spPr bwMode="auto">
          <a:xfrm>
            <a:off x="3816350" y="4572000"/>
            <a:ext cx="450850" cy="449263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3600" b="1" i="0">
                <a:latin typeface="Times New Roman" charset="0"/>
                <a:sym typeface="Symbol" pitchFamily="18" charset="2"/>
              </a:rPr>
              <a:t></a:t>
            </a:r>
            <a:endParaRPr lang="en-US" sz="2400" b="1">
              <a:latin typeface="Times New Roman" charset="0"/>
            </a:endParaRPr>
          </a:p>
        </p:txBody>
      </p:sp>
      <p:cxnSp>
        <p:nvCxnSpPr>
          <p:cNvPr id="1034264" name="AutoShape 24"/>
          <p:cNvCxnSpPr>
            <a:cxnSpLocks noChangeShapeType="1"/>
            <a:stCxn id="1034255" idx="3"/>
            <a:endCxn id="1034262" idx="0"/>
          </p:cNvCxnSpPr>
          <p:nvPr/>
        </p:nvCxnSpPr>
        <p:spPr bwMode="auto">
          <a:xfrm flipH="1">
            <a:off x="3121025" y="4411663"/>
            <a:ext cx="292100" cy="1603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34265" name="AutoShape 25"/>
          <p:cNvCxnSpPr>
            <a:cxnSpLocks noChangeShapeType="1"/>
            <a:stCxn id="1034255" idx="5"/>
            <a:endCxn id="1034263" idx="0"/>
          </p:cNvCxnSpPr>
          <p:nvPr/>
        </p:nvCxnSpPr>
        <p:spPr bwMode="auto">
          <a:xfrm>
            <a:off x="3732213" y="4411663"/>
            <a:ext cx="309562" cy="1603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34266" name="Oval 26"/>
          <p:cNvSpPr>
            <a:spLocks noChangeArrowheads="1"/>
          </p:cNvSpPr>
          <p:nvPr/>
        </p:nvSpPr>
        <p:spPr bwMode="auto">
          <a:xfrm>
            <a:off x="6575425" y="3502025"/>
            <a:ext cx="449263" cy="44926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Times New Roman" charset="0"/>
              </a:rPr>
              <a:t>C</a:t>
            </a:r>
          </a:p>
        </p:txBody>
      </p:sp>
      <p:sp>
        <p:nvSpPr>
          <p:cNvPr id="1034267" name="Oval 27"/>
          <p:cNvSpPr>
            <a:spLocks noChangeArrowheads="1"/>
          </p:cNvSpPr>
          <p:nvPr/>
        </p:nvSpPr>
        <p:spPr bwMode="auto">
          <a:xfrm>
            <a:off x="5688013" y="4008438"/>
            <a:ext cx="449262" cy="449262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sz="2400" b="1">
                <a:latin typeface="Times New Roman" charset="0"/>
              </a:rPr>
              <a:t>A</a:t>
            </a:r>
          </a:p>
        </p:txBody>
      </p:sp>
      <p:cxnSp>
        <p:nvCxnSpPr>
          <p:cNvPr id="1034268" name="AutoShape 28"/>
          <p:cNvCxnSpPr>
            <a:cxnSpLocks noChangeShapeType="1"/>
            <a:stCxn id="1034266" idx="3"/>
            <a:endCxn id="1034267" idx="7"/>
          </p:cNvCxnSpPr>
          <p:nvPr/>
        </p:nvCxnSpPr>
        <p:spPr bwMode="auto">
          <a:xfrm flipH="1">
            <a:off x="6072188" y="3905250"/>
            <a:ext cx="568325" cy="1539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34269" name="Oval 29"/>
          <p:cNvSpPr>
            <a:spLocks noChangeArrowheads="1"/>
          </p:cNvSpPr>
          <p:nvPr/>
        </p:nvSpPr>
        <p:spPr bwMode="auto">
          <a:xfrm>
            <a:off x="7615238" y="4008438"/>
            <a:ext cx="449262" cy="44926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sz="2400" b="1">
                <a:latin typeface="Times New Roman" charset="0"/>
                <a:sym typeface="Symbol" pitchFamily="18" charset="2"/>
              </a:rPr>
              <a:t>D</a:t>
            </a:r>
            <a:endParaRPr lang="en-US" sz="2400" b="1">
              <a:latin typeface="Times New Roman" charset="0"/>
            </a:endParaRPr>
          </a:p>
        </p:txBody>
      </p:sp>
      <p:cxnSp>
        <p:nvCxnSpPr>
          <p:cNvPr id="1034270" name="AutoShape 30"/>
          <p:cNvCxnSpPr>
            <a:cxnSpLocks noChangeShapeType="1"/>
            <a:stCxn id="1034266" idx="5"/>
            <a:endCxn id="1034269" idx="1"/>
          </p:cNvCxnSpPr>
          <p:nvPr/>
        </p:nvCxnSpPr>
        <p:spPr bwMode="auto">
          <a:xfrm>
            <a:off x="6959600" y="3905250"/>
            <a:ext cx="720725" cy="1539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34271" name="Line 31"/>
          <p:cNvSpPr>
            <a:spLocks noChangeShapeType="1"/>
          </p:cNvSpPr>
          <p:nvPr/>
        </p:nvSpPr>
        <p:spPr bwMode="auto">
          <a:xfrm flipV="1">
            <a:off x="6800850" y="3276600"/>
            <a:ext cx="0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4272" name="Oval 32"/>
          <p:cNvSpPr>
            <a:spLocks noChangeArrowheads="1"/>
          </p:cNvSpPr>
          <p:nvPr/>
        </p:nvSpPr>
        <p:spPr bwMode="auto">
          <a:xfrm>
            <a:off x="7162800" y="4572000"/>
            <a:ext cx="450850" cy="449263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3600" b="1" i="0">
                <a:latin typeface="Times New Roman" charset="0"/>
                <a:sym typeface="Symbol" pitchFamily="18" charset="2"/>
              </a:rPr>
              <a:t></a:t>
            </a:r>
            <a:endParaRPr lang="en-US" sz="2400" b="1">
              <a:latin typeface="Times New Roman" charset="0"/>
            </a:endParaRPr>
          </a:p>
        </p:txBody>
      </p:sp>
      <p:sp>
        <p:nvSpPr>
          <p:cNvPr id="1034273" name="Oval 33"/>
          <p:cNvSpPr>
            <a:spLocks noChangeArrowheads="1"/>
          </p:cNvSpPr>
          <p:nvPr/>
        </p:nvSpPr>
        <p:spPr bwMode="auto">
          <a:xfrm>
            <a:off x="8083550" y="4572000"/>
            <a:ext cx="450850" cy="449263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3600" b="1" i="0">
                <a:latin typeface="Times New Roman" charset="0"/>
                <a:sym typeface="Symbol" pitchFamily="18" charset="2"/>
              </a:rPr>
              <a:t></a:t>
            </a:r>
            <a:endParaRPr lang="en-US" sz="2400" b="1">
              <a:latin typeface="Times New Roman" charset="0"/>
            </a:endParaRPr>
          </a:p>
        </p:txBody>
      </p:sp>
      <p:cxnSp>
        <p:nvCxnSpPr>
          <p:cNvPr id="1034274" name="AutoShape 34"/>
          <p:cNvCxnSpPr>
            <a:cxnSpLocks noChangeShapeType="1"/>
            <a:stCxn id="1034269" idx="3"/>
            <a:endCxn id="1034272" idx="0"/>
          </p:cNvCxnSpPr>
          <p:nvPr/>
        </p:nvCxnSpPr>
        <p:spPr bwMode="auto">
          <a:xfrm flipH="1">
            <a:off x="7388225" y="4406900"/>
            <a:ext cx="292100" cy="1651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34275" name="AutoShape 35"/>
          <p:cNvCxnSpPr>
            <a:cxnSpLocks noChangeShapeType="1"/>
            <a:stCxn id="1034269" idx="5"/>
            <a:endCxn id="1034273" idx="0"/>
          </p:cNvCxnSpPr>
          <p:nvPr/>
        </p:nvCxnSpPr>
        <p:spPr bwMode="auto">
          <a:xfrm>
            <a:off x="7999413" y="4406900"/>
            <a:ext cx="309562" cy="1651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34276" name="Text Box 36"/>
          <p:cNvSpPr txBox="1">
            <a:spLocks noChangeArrowheads="1"/>
          </p:cNvSpPr>
          <p:nvPr/>
        </p:nvSpPr>
        <p:spPr bwMode="auto">
          <a:xfrm>
            <a:off x="3779838" y="4038600"/>
            <a:ext cx="296862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charset="0"/>
              </a:rPr>
              <a:t>y</a:t>
            </a:r>
          </a:p>
        </p:txBody>
      </p:sp>
      <p:sp>
        <p:nvSpPr>
          <p:cNvPr id="1034277" name="Text Box 37"/>
          <p:cNvSpPr txBox="1">
            <a:spLocks noChangeArrowheads="1"/>
          </p:cNvSpPr>
          <p:nvPr/>
        </p:nvSpPr>
        <p:spPr bwMode="auto">
          <a:xfrm>
            <a:off x="6985000" y="3489325"/>
            <a:ext cx="8128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b="1" i="0">
                <a:solidFill>
                  <a:schemeClr val="accent1"/>
                </a:solidFill>
                <a:latin typeface="Times New Roman" charset="0"/>
              </a:rPr>
              <a:t>new</a:t>
            </a:r>
            <a:r>
              <a:rPr lang="en-US" b="1">
                <a:solidFill>
                  <a:schemeClr val="accent1"/>
                </a:solidFill>
                <a:latin typeface="Times New Roman" charset="0"/>
              </a:rPr>
              <a:t> x</a:t>
            </a:r>
          </a:p>
        </p:txBody>
      </p:sp>
      <p:sp>
        <p:nvSpPr>
          <p:cNvPr id="1034278" name="Text Box 38"/>
          <p:cNvSpPr txBox="1">
            <a:spLocks noChangeArrowheads="1"/>
          </p:cNvSpPr>
          <p:nvPr/>
        </p:nvSpPr>
        <p:spPr bwMode="auto">
          <a:xfrm>
            <a:off x="2152650" y="5897563"/>
            <a:ext cx="49022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  <a:latin typeface="Times New Roman" charset="0"/>
              </a:rPr>
              <a:t>Same action whether x is a left or a right child</a:t>
            </a:r>
          </a:p>
        </p:txBody>
      </p: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4568825" y="4579938"/>
            <a:ext cx="1371600" cy="1047750"/>
            <a:chOff x="288" y="2892"/>
            <a:chExt cx="864" cy="660"/>
          </a:xfrm>
        </p:grpSpPr>
        <p:sp>
          <p:nvSpPr>
            <p:cNvPr id="1034280" name="Oval 40"/>
            <p:cNvSpPr>
              <a:spLocks noChangeArrowheads="1"/>
            </p:cNvSpPr>
            <p:nvPr/>
          </p:nvSpPr>
          <p:spPr bwMode="auto">
            <a:xfrm>
              <a:off x="590" y="2892"/>
              <a:ext cx="283" cy="283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sz="2400" b="1">
                  <a:solidFill>
                    <a:schemeClr val="tx2"/>
                  </a:solidFill>
                  <a:latin typeface="Times New Roman" charset="0"/>
                  <a:sym typeface="Symbol" pitchFamily="18" charset="2"/>
                </a:rPr>
                <a:t>B</a:t>
              </a:r>
            </a:p>
          </p:txBody>
        </p:sp>
        <p:sp>
          <p:nvSpPr>
            <p:cNvPr id="1034281" name="Oval 41"/>
            <p:cNvSpPr>
              <a:spLocks noChangeArrowheads="1"/>
            </p:cNvSpPr>
            <p:nvPr/>
          </p:nvSpPr>
          <p:spPr bwMode="auto">
            <a:xfrm>
              <a:off x="288" y="3269"/>
              <a:ext cx="284" cy="283"/>
            </a:xfrm>
            <a:prstGeom prst="ellipse">
              <a:avLst/>
            </a:prstGeom>
            <a:solidFill>
              <a:srgbClr val="FFFFFF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60000"/>
                </a:lnSpc>
              </a:pPr>
              <a:r>
                <a:rPr lang="en-US" sz="3600" b="1" i="0">
                  <a:latin typeface="Times New Roman" charset="0"/>
                  <a:sym typeface="Symbol" pitchFamily="18" charset="2"/>
                </a:rPr>
                <a:t></a:t>
              </a:r>
              <a:endParaRPr lang="en-US" sz="2400" b="1">
                <a:latin typeface="Times New Roman" charset="0"/>
              </a:endParaRPr>
            </a:p>
          </p:txBody>
        </p:sp>
        <p:sp>
          <p:nvSpPr>
            <p:cNvPr id="1034282" name="Oval 42"/>
            <p:cNvSpPr>
              <a:spLocks noChangeArrowheads="1"/>
            </p:cNvSpPr>
            <p:nvPr/>
          </p:nvSpPr>
          <p:spPr bwMode="auto">
            <a:xfrm>
              <a:off x="868" y="3269"/>
              <a:ext cx="284" cy="283"/>
            </a:xfrm>
            <a:prstGeom prst="ellipse">
              <a:avLst/>
            </a:prstGeom>
            <a:noFill/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60000"/>
                </a:lnSpc>
              </a:pPr>
              <a:r>
                <a:rPr lang="en-US" sz="3600" b="1" i="0">
                  <a:latin typeface="Times New Roman" charset="0"/>
                  <a:sym typeface="Symbol" pitchFamily="18" charset="2"/>
                </a:rPr>
                <a:t></a:t>
              </a:r>
              <a:endParaRPr lang="en-US" sz="2400" b="1">
                <a:latin typeface="Times New Roman" charset="0"/>
              </a:endParaRPr>
            </a:p>
          </p:txBody>
        </p:sp>
        <p:cxnSp>
          <p:nvCxnSpPr>
            <p:cNvPr id="1034283" name="AutoShape 43"/>
            <p:cNvCxnSpPr>
              <a:cxnSpLocks noChangeShapeType="1"/>
              <a:stCxn id="1034281" idx="0"/>
              <a:endCxn id="1034280" idx="3"/>
            </p:cNvCxnSpPr>
            <p:nvPr/>
          </p:nvCxnSpPr>
          <p:spPr bwMode="auto">
            <a:xfrm flipV="1">
              <a:off x="430" y="3146"/>
              <a:ext cx="201" cy="12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34284" name="AutoShape 44"/>
            <p:cNvCxnSpPr>
              <a:cxnSpLocks noChangeShapeType="1"/>
              <a:stCxn id="1034280" idx="5"/>
              <a:endCxn id="1034282" idx="0"/>
            </p:cNvCxnSpPr>
            <p:nvPr/>
          </p:nvCxnSpPr>
          <p:spPr bwMode="auto">
            <a:xfrm>
              <a:off x="832" y="3146"/>
              <a:ext cx="178" cy="12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034285" name="Text Box 45"/>
            <p:cNvSpPr txBox="1">
              <a:spLocks noChangeArrowheads="1"/>
            </p:cNvSpPr>
            <p:nvPr/>
          </p:nvSpPr>
          <p:spPr bwMode="auto">
            <a:xfrm>
              <a:off x="841" y="2918"/>
              <a:ext cx="19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b="1">
                  <a:solidFill>
                    <a:schemeClr val="accent1"/>
                  </a:solidFill>
                  <a:latin typeface="Times New Roman" charset="0"/>
                </a:rPr>
                <a:t>x</a:t>
              </a:r>
            </a:p>
          </p:txBody>
        </p:sp>
      </p:grpSp>
      <p:cxnSp>
        <p:nvCxnSpPr>
          <p:cNvPr id="1034286" name="AutoShape 46"/>
          <p:cNvCxnSpPr>
            <a:cxnSpLocks noChangeShapeType="1"/>
            <a:stCxn id="1034267" idx="5"/>
            <a:endCxn id="1034288" idx="0"/>
          </p:cNvCxnSpPr>
          <p:nvPr/>
        </p:nvCxnSpPr>
        <p:spPr bwMode="auto">
          <a:xfrm>
            <a:off x="6072188" y="4406900"/>
            <a:ext cx="407987" cy="1730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34287" name="AutoShape 47"/>
          <p:cNvCxnSpPr>
            <a:cxnSpLocks noChangeShapeType="1"/>
            <a:stCxn id="1034267" idx="3"/>
            <a:endCxn id="1034280" idx="7"/>
          </p:cNvCxnSpPr>
          <p:nvPr/>
        </p:nvCxnSpPr>
        <p:spPr bwMode="auto">
          <a:xfrm flipH="1">
            <a:off x="5432425" y="4406900"/>
            <a:ext cx="320675" cy="2190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34288" name="Oval 48"/>
          <p:cNvSpPr>
            <a:spLocks noChangeArrowheads="1"/>
          </p:cNvSpPr>
          <p:nvPr/>
        </p:nvSpPr>
        <p:spPr bwMode="auto">
          <a:xfrm>
            <a:off x="6254750" y="4579938"/>
            <a:ext cx="450850" cy="449262"/>
          </a:xfrm>
          <a:prstGeom prst="ellipse">
            <a:avLst/>
          </a:prstGeom>
          <a:solidFill>
            <a:srgbClr val="FFFFFF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3600" b="1" i="0">
                <a:latin typeface="Times New Roman" charset="0"/>
                <a:sym typeface="Symbol" pitchFamily="18" charset="2"/>
              </a:rPr>
              <a:t></a:t>
            </a:r>
            <a:endParaRPr lang="en-US" sz="2400" b="1">
              <a:latin typeface="Times New Roman" charset="0"/>
            </a:endParaRPr>
          </a:p>
        </p:txBody>
      </p:sp>
      <p:sp>
        <p:nvSpPr>
          <p:cNvPr id="1034289" name="Text Box 49"/>
          <p:cNvSpPr txBox="1">
            <a:spLocks noChangeArrowheads="1"/>
          </p:cNvSpPr>
          <p:nvPr/>
        </p:nvSpPr>
        <p:spPr bwMode="auto">
          <a:xfrm>
            <a:off x="4267200" y="3709988"/>
            <a:ext cx="762000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solidFill>
                  <a:schemeClr val="accent1"/>
                </a:solidFill>
                <a:latin typeface="Times New Roman" charset="0"/>
              </a:rPr>
              <a:t>case 1</a:t>
            </a:r>
          </a:p>
        </p:txBody>
      </p:sp>
      <p:sp>
        <p:nvSpPr>
          <p:cNvPr id="50" name="Date Placeholder 4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BE2BF2-9E63-4294-BA86-990F8E6D2C08}" type="datetime3">
              <a:rPr lang="en-US" smtClean="0"/>
              <a:pPr>
                <a:defRPr/>
              </a:pPr>
              <a:t>10 September 2012</a:t>
            </a:fld>
            <a:endParaRPr lang="en-US"/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12DFA1-E708-4482-BF90-01D1C417AE6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2" name="Footer Placeholder 5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0" y="4572000"/>
            <a:ext cx="1371600" cy="1047750"/>
            <a:chOff x="288" y="2892"/>
            <a:chExt cx="864" cy="660"/>
          </a:xfrm>
        </p:grpSpPr>
        <p:sp>
          <p:nvSpPr>
            <p:cNvPr id="1035267" name="Oval 3"/>
            <p:cNvSpPr>
              <a:spLocks noChangeArrowheads="1"/>
            </p:cNvSpPr>
            <p:nvPr/>
          </p:nvSpPr>
          <p:spPr bwMode="auto">
            <a:xfrm>
              <a:off x="590" y="2892"/>
              <a:ext cx="283" cy="283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sz="2400" b="1" dirty="0">
                  <a:solidFill>
                    <a:schemeClr val="tx2"/>
                  </a:solidFill>
                  <a:latin typeface="Times New Roman" charset="0"/>
                  <a:sym typeface="Symbol" pitchFamily="18" charset="2"/>
                </a:rPr>
                <a:t>B</a:t>
              </a:r>
            </a:p>
          </p:txBody>
        </p:sp>
        <p:sp>
          <p:nvSpPr>
            <p:cNvPr id="1035268" name="Oval 4"/>
            <p:cNvSpPr>
              <a:spLocks noChangeArrowheads="1"/>
            </p:cNvSpPr>
            <p:nvPr/>
          </p:nvSpPr>
          <p:spPr bwMode="auto">
            <a:xfrm>
              <a:off x="288" y="3269"/>
              <a:ext cx="284" cy="283"/>
            </a:xfrm>
            <a:prstGeom prst="ellipse">
              <a:avLst/>
            </a:prstGeom>
            <a:solidFill>
              <a:srgbClr val="FFFFFF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60000"/>
                </a:lnSpc>
              </a:pPr>
              <a:r>
                <a:rPr lang="en-US" sz="3600" b="1" i="0">
                  <a:latin typeface="Times New Roman" charset="0"/>
                  <a:sym typeface="Symbol" pitchFamily="18" charset="2"/>
                </a:rPr>
                <a:t></a:t>
              </a:r>
              <a:endParaRPr lang="en-US" sz="2400" b="1">
                <a:latin typeface="Times New Roman" charset="0"/>
              </a:endParaRPr>
            </a:p>
          </p:txBody>
        </p:sp>
        <p:sp>
          <p:nvSpPr>
            <p:cNvPr id="1035269" name="Oval 5"/>
            <p:cNvSpPr>
              <a:spLocks noChangeArrowheads="1"/>
            </p:cNvSpPr>
            <p:nvPr/>
          </p:nvSpPr>
          <p:spPr bwMode="auto">
            <a:xfrm>
              <a:off x="868" y="3269"/>
              <a:ext cx="284" cy="283"/>
            </a:xfrm>
            <a:prstGeom prst="ellipse">
              <a:avLst/>
            </a:prstGeom>
            <a:noFill/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60000"/>
                </a:lnSpc>
              </a:pPr>
              <a:r>
                <a:rPr lang="en-US" sz="3600" b="1" i="0">
                  <a:latin typeface="Times New Roman" charset="0"/>
                  <a:sym typeface="Symbol" pitchFamily="18" charset="2"/>
                </a:rPr>
                <a:t></a:t>
              </a:r>
              <a:endParaRPr lang="en-US" sz="2400" b="1">
                <a:latin typeface="Times New Roman" charset="0"/>
              </a:endParaRPr>
            </a:p>
          </p:txBody>
        </p:sp>
        <p:cxnSp>
          <p:nvCxnSpPr>
            <p:cNvPr id="1035270" name="AutoShape 6"/>
            <p:cNvCxnSpPr>
              <a:cxnSpLocks noChangeShapeType="1"/>
              <a:stCxn id="1035268" idx="0"/>
              <a:endCxn id="1035267" idx="3"/>
            </p:cNvCxnSpPr>
            <p:nvPr/>
          </p:nvCxnSpPr>
          <p:spPr bwMode="auto">
            <a:xfrm flipV="1">
              <a:off x="430" y="3146"/>
              <a:ext cx="201" cy="12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35271" name="AutoShape 7"/>
            <p:cNvCxnSpPr>
              <a:cxnSpLocks noChangeShapeType="1"/>
              <a:stCxn id="1035267" idx="5"/>
              <a:endCxn id="1035269" idx="0"/>
            </p:cNvCxnSpPr>
            <p:nvPr/>
          </p:nvCxnSpPr>
          <p:spPr bwMode="auto">
            <a:xfrm>
              <a:off x="832" y="3146"/>
              <a:ext cx="178" cy="12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035272" name="Text Box 8"/>
            <p:cNvSpPr txBox="1">
              <a:spLocks noChangeArrowheads="1"/>
            </p:cNvSpPr>
            <p:nvPr/>
          </p:nvSpPr>
          <p:spPr bwMode="auto">
            <a:xfrm>
              <a:off x="841" y="2918"/>
              <a:ext cx="19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b="1">
                  <a:solidFill>
                    <a:schemeClr val="accent1"/>
                  </a:solidFill>
                  <a:latin typeface="Times New Roman" charset="0"/>
                </a:rPr>
                <a:t>x</a:t>
              </a:r>
            </a:p>
          </p:txBody>
        </p:sp>
      </p:grpSp>
      <p:sp>
        <p:nvSpPr>
          <p:cNvPr id="1035273" name="Rectangle 9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7724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RB Insert: Case 2</a:t>
            </a:r>
          </a:p>
        </p:txBody>
      </p:sp>
      <p:sp>
        <p:nvSpPr>
          <p:cNvPr id="1035274" name="Rectangle 10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76400"/>
            <a:ext cx="4038600" cy="1676400"/>
          </a:xfrm>
          <a:noFill/>
          <a:ln/>
        </p:spPr>
        <p:txBody>
          <a:bodyPr/>
          <a:lstStyle/>
          <a:p>
            <a:pPr>
              <a:buFont typeface="Times New Roman" charset="0"/>
              <a:buNone/>
            </a:pPr>
            <a:r>
              <a:rPr lang="en-US" sz="1600" b="1">
                <a:latin typeface="Courier New" pitchFamily="49" charset="0"/>
              </a:rPr>
              <a:t>if (x == x-&gt;p-&gt;right)</a:t>
            </a:r>
          </a:p>
          <a:p>
            <a:pPr>
              <a:buFont typeface="Times New Roman" charset="0"/>
              <a:buNone/>
            </a:pPr>
            <a:r>
              <a:rPr lang="en-US" sz="1600" b="1">
                <a:latin typeface="Courier New" pitchFamily="49" charset="0"/>
              </a:rPr>
              <a:t>    x = x-&gt;p;</a:t>
            </a:r>
          </a:p>
          <a:p>
            <a:pPr>
              <a:buFont typeface="Times New Roman" charset="0"/>
              <a:buNone/>
            </a:pPr>
            <a:r>
              <a:rPr lang="en-US" sz="1600" b="1">
                <a:latin typeface="Courier New" pitchFamily="49" charset="0"/>
              </a:rPr>
              <a:t>    leftRotate(x);</a:t>
            </a:r>
          </a:p>
          <a:p>
            <a:pPr>
              <a:buFont typeface="Times New Roman" charset="0"/>
              <a:buNone/>
            </a:pPr>
            <a:r>
              <a:rPr lang="en-US" sz="1600" b="1" i="1">
                <a:latin typeface="Courier New" pitchFamily="49" charset="0"/>
              </a:rPr>
              <a:t>// continue with case 3 code</a:t>
            </a:r>
            <a:endParaRPr lang="en-US" sz="1600" b="1">
              <a:latin typeface="Courier New" pitchFamily="49" charset="0"/>
            </a:endParaRPr>
          </a:p>
        </p:txBody>
      </p:sp>
      <p:sp>
        <p:nvSpPr>
          <p:cNvPr id="1035275" name="Rectangle 11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524000"/>
            <a:ext cx="4038600" cy="1752600"/>
          </a:xfrm>
          <a:noFill/>
          <a:ln/>
        </p:spPr>
        <p:txBody>
          <a:bodyPr/>
          <a:lstStyle/>
          <a:p>
            <a:r>
              <a:rPr lang="en-US" sz="2400"/>
              <a:t>Case 2:</a:t>
            </a:r>
          </a:p>
          <a:p>
            <a:pPr lvl="1"/>
            <a:r>
              <a:rPr lang="en-US" sz="2000"/>
              <a:t>“Uncle” is black</a:t>
            </a:r>
          </a:p>
          <a:p>
            <a:pPr lvl="1"/>
            <a:r>
              <a:rPr lang="en-US" sz="2000"/>
              <a:t>Node </a:t>
            </a:r>
            <a:r>
              <a:rPr lang="en-US" sz="2000" i="1"/>
              <a:t>x</a:t>
            </a:r>
            <a:r>
              <a:rPr lang="en-US" sz="2000"/>
              <a:t> is a right child</a:t>
            </a:r>
          </a:p>
          <a:p>
            <a:r>
              <a:rPr lang="en-US" sz="2400"/>
              <a:t>Transform to case 3 via a left-rotation</a:t>
            </a:r>
          </a:p>
        </p:txBody>
      </p:sp>
      <p:sp>
        <p:nvSpPr>
          <p:cNvPr id="1035276" name="Oval 12"/>
          <p:cNvSpPr>
            <a:spLocks noChangeArrowheads="1"/>
          </p:cNvSpPr>
          <p:nvPr/>
        </p:nvSpPr>
        <p:spPr bwMode="auto">
          <a:xfrm>
            <a:off x="2308225" y="3502025"/>
            <a:ext cx="449263" cy="449263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Times New Roman" charset="0"/>
              </a:rPr>
              <a:t>C</a:t>
            </a:r>
          </a:p>
        </p:txBody>
      </p:sp>
      <p:sp>
        <p:nvSpPr>
          <p:cNvPr id="1035277" name="Oval 13"/>
          <p:cNvSpPr>
            <a:spLocks noChangeArrowheads="1"/>
          </p:cNvSpPr>
          <p:nvPr/>
        </p:nvSpPr>
        <p:spPr bwMode="auto">
          <a:xfrm>
            <a:off x="1420813" y="4008438"/>
            <a:ext cx="449262" cy="449262"/>
          </a:xfrm>
          <a:prstGeom prst="ellipse">
            <a:avLst/>
          </a:prstGeom>
          <a:solidFill>
            <a:srgbClr val="FFFFFF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sz="2400" b="1">
                <a:solidFill>
                  <a:schemeClr val="tx2"/>
                </a:solidFill>
                <a:latin typeface="Times New Roman" charset="0"/>
              </a:rPr>
              <a:t>A</a:t>
            </a:r>
          </a:p>
        </p:txBody>
      </p:sp>
      <p:cxnSp>
        <p:nvCxnSpPr>
          <p:cNvPr id="1035278" name="AutoShape 14"/>
          <p:cNvCxnSpPr>
            <a:cxnSpLocks noChangeShapeType="1"/>
            <a:stCxn id="1035276" idx="3"/>
            <a:endCxn id="1035277" idx="7"/>
          </p:cNvCxnSpPr>
          <p:nvPr/>
        </p:nvCxnSpPr>
        <p:spPr bwMode="auto">
          <a:xfrm flipH="1">
            <a:off x="1804988" y="3900488"/>
            <a:ext cx="568325" cy="153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35279" name="AutoShape 15"/>
          <p:cNvCxnSpPr>
            <a:cxnSpLocks noChangeShapeType="1"/>
            <a:stCxn id="1035276" idx="5"/>
            <a:endCxn id="1035284" idx="0"/>
          </p:cNvCxnSpPr>
          <p:nvPr/>
        </p:nvCxnSpPr>
        <p:spPr bwMode="auto">
          <a:xfrm>
            <a:off x="2692400" y="3900488"/>
            <a:ext cx="733425" cy="138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35280" name="AutoShape 16"/>
          <p:cNvCxnSpPr>
            <a:cxnSpLocks noChangeShapeType="1"/>
            <a:stCxn id="1035277" idx="5"/>
            <a:endCxn id="1035267" idx="0"/>
          </p:cNvCxnSpPr>
          <p:nvPr/>
        </p:nvCxnSpPr>
        <p:spPr bwMode="auto">
          <a:xfrm>
            <a:off x="1804988" y="4411663"/>
            <a:ext cx="423862" cy="1412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35281" name="AutoShape 17"/>
          <p:cNvCxnSpPr>
            <a:cxnSpLocks noChangeShapeType="1"/>
            <a:stCxn id="1035277" idx="3"/>
            <a:endCxn id="1035302" idx="0"/>
          </p:cNvCxnSpPr>
          <p:nvPr/>
        </p:nvCxnSpPr>
        <p:spPr bwMode="auto">
          <a:xfrm flipH="1">
            <a:off x="1139825" y="4411663"/>
            <a:ext cx="346075" cy="1603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35282" name="Line 18"/>
          <p:cNvSpPr>
            <a:spLocks noChangeShapeType="1"/>
          </p:cNvSpPr>
          <p:nvPr/>
        </p:nvSpPr>
        <p:spPr bwMode="auto">
          <a:xfrm>
            <a:off x="4267200" y="4114800"/>
            <a:ext cx="838200" cy="0"/>
          </a:xfrm>
          <a:prstGeom prst="line">
            <a:avLst/>
          </a:prstGeom>
          <a:noFill/>
          <a:ln w="28575" cap="rnd">
            <a:solidFill>
              <a:schemeClr val="accent1"/>
            </a:solidFill>
            <a:prstDash val="sysDot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5283" name="Line 19"/>
          <p:cNvSpPr>
            <a:spLocks noChangeShapeType="1"/>
          </p:cNvSpPr>
          <p:nvPr/>
        </p:nvSpPr>
        <p:spPr bwMode="auto">
          <a:xfrm flipV="1">
            <a:off x="2533650" y="3276600"/>
            <a:ext cx="0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5284" name="Oval 20"/>
          <p:cNvSpPr>
            <a:spLocks noChangeArrowheads="1"/>
          </p:cNvSpPr>
          <p:nvPr/>
        </p:nvSpPr>
        <p:spPr bwMode="auto">
          <a:xfrm>
            <a:off x="3200400" y="4038600"/>
            <a:ext cx="450850" cy="449263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3600" b="1" i="0">
                <a:latin typeface="Times New Roman" charset="0"/>
                <a:sym typeface="Symbol" pitchFamily="18" charset="2"/>
              </a:rPr>
              <a:t></a:t>
            </a:r>
            <a:endParaRPr lang="en-US" sz="2400" b="1">
              <a:latin typeface="Times New Roman" charset="0"/>
            </a:endParaRPr>
          </a:p>
        </p:txBody>
      </p:sp>
      <p:sp>
        <p:nvSpPr>
          <p:cNvPr id="1035285" name="Oval 21"/>
          <p:cNvSpPr>
            <a:spLocks noChangeArrowheads="1"/>
          </p:cNvSpPr>
          <p:nvPr/>
        </p:nvSpPr>
        <p:spPr bwMode="auto">
          <a:xfrm>
            <a:off x="6575425" y="3502025"/>
            <a:ext cx="449263" cy="449263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Times New Roman" charset="0"/>
              </a:rPr>
              <a:t>C</a:t>
            </a:r>
          </a:p>
        </p:txBody>
      </p:sp>
      <p:sp>
        <p:nvSpPr>
          <p:cNvPr id="1035286" name="Oval 22"/>
          <p:cNvSpPr>
            <a:spLocks noChangeArrowheads="1"/>
          </p:cNvSpPr>
          <p:nvPr/>
        </p:nvSpPr>
        <p:spPr bwMode="auto">
          <a:xfrm>
            <a:off x="5688013" y="4008438"/>
            <a:ext cx="449262" cy="449262"/>
          </a:xfrm>
          <a:prstGeom prst="ellipse">
            <a:avLst/>
          </a:prstGeom>
          <a:solidFill>
            <a:srgbClr val="FFFFFF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sz="2400" b="1">
                <a:solidFill>
                  <a:schemeClr val="tx2"/>
                </a:solidFill>
                <a:latin typeface="Times New Roman" charset="0"/>
              </a:rPr>
              <a:t>B</a:t>
            </a:r>
          </a:p>
        </p:txBody>
      </p:sp>
      <p:cxnSp>
        <p:nvCxnSpPr>
          <p:cNvPr id="1035287" name="AutoShape 23"/>
          <p:cNvCxnSpPr>
            <a:cxnSpLocks noChangeShapeType="1"/>
            <a:stCxn id="1035285" idx="3"/>
            <a:endCxn id="1035286" idx="7"/>
          </p:cNvCxnSpPr>
          <p:nvPr/>
        </p:nvCxnSpPr>
        <p:spPr bwMode="auto">
          <a:xfrm flipH="1">
            <a:off x="6072188" y="3900488"/>
            <a:ext cx="568325" cy="153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35288" name="AutoShape 24"/>
          <p:cNvCxnSpPr>
            <a:cxnSpLocks noChangeShapeType="1"/>
            <a:stCxn id="1035285" idx="5"/>
            <a:endCxn id="1035304" idx="0"/>
          </p:cNvCxnSpPr>
          <p:nvPr/>
        </p:nvCxnSpPr>
        <p:spPr bwMode="auto">
          <a:xfrm>
            <a:off x="6959600" y="3900488"/>
            <a:ext cx="739775" cy="138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35289" name="Line 25"/>
          <p:cNvSpPr>
            <a:spLocks noChangeShapeType="1"/>
          </p:cNvSpPr>
          <p:nvPr/>
        </p:nvSpPr>
        <p:spPr bwMode="auto">
          <a:xfrm flipV="1">
            <a:off x="6800850" y="3276600"/>
            <a:ext cx="0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5290" name="Text Box 26"/>
          <p:cNvSpPr txBox="1">
            <a:spLocks noChangeArrowheads="1"/>
          </p:cNvSpPr>
          <p:nvPr/>
        </p:nvSpPr>
        <p:spPr bwMode="auto">
          <a:xfrm>
            <a:off x="3581400" y="40005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charset="0"/>
              </a:rPr>
              <a:t>y</a:t>
            </a:r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4568825" y="4579938"/>
            <a:ext cx="1371600" cy="1047750"/>
            <a:chOff x="288" y="2892"/>
            <a:chExt cx="864" cy="660"/>
          </a:xfrm>
        </p:grpSpPr>
        <p:sp>
          <p:nvSpPr>
            <p:cNvPr id="1035292" name="Oval 28"/>
            <p:cNvSpPr>
              <a:spLocks noChangeArrowheads="1"/>
            </p:cNvSpPr>
            <p:nvPr/>
          </p:nvSpPr>
          <p:spPr bwMode="auto">
            <a:xfrm>
              <a:off x="590" y="2892"/>
              <a:ext cx="283" cy="283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sz="2400" b="1">
                  <a:solidFill>
                    <a:schemeClr val="tx2"/>
                  </a:solidFill>
                  <a:latin typeface="Times New Roman" charset="0"/>
                  <a:sym typeface="Symbol" pitchFamily="18" charset="2"/>
                </a:rPr>
                <a:t>A</a:t>
              </a:r>
            </a:p>
          </p:txBody>
        </p:sp>
        <p:sp>
          <p:nvSpPr>
            <p:cNvPr id="1035293" name="Oval 29"/>
            <p:cNvSpPr>
              <a:spLocks noChangeArrowheads="1"/>
            </p:cNvSpPr>
            <p:nvPr/>
          </p:nvSpPr>
          <p:spPr bwMode="auto">
            <a:xfrm>
              <a:off x="288" y="3269"/>
              <a:ext cx="284" cy="283"/>
            </a:xfrm>
            <a:prstGeom prst="ellipse">
              <a:avLst/>
            </a:prstGeom>
            <a:solidFill>
              <a:srgbClr val="FFFFFF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60000"/>
                </a:lnSpc>
              </a:pPr>
              <a:r>
                <a:rPr lang="en-US" sz="3600" b="1" i="0">
                  <a:latin typeface="Times New Roman" charset="0"/>
                  <a:sym typeface="Symbol" pitchFamily="18" charset="2"/>
                </a:rPr>
                <a:t></a:t>
              </a:r>
              <a:endParaRPr lang="en-US" sz="2400" b="1">
                <a:latin typeface="Times New Roman" charset="0"/>
              </a:endParaRPr>
            </a:p>
          </p:txBody>
        </p:sp>
        <p:sp>
          <p:nvSpPr>
            <p:cNvPr id="1035294" name="Oval 30"/>
            <p:cNvSpPr>
              <a:spLocks noChangeArrowheads="1"/>
            </p:cNvSpPr>
            <p:nvPr/>
          </p:nvSpPr>
          <p:spPr bwMode="auto">
            <a:xfrm>
              <a:off x="868" y="3269"/>
              <a:ext cx="284" cy="283"/>
            </a:xfrm>
            <a:prstGeom prst="ellipse">
              <a:avLst/>
            </a:prstGeom>
            <a:noFill/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60000"/>
                </a:lnSpc>
              </a:pPr>
              <a:r>
                <a:rPr lang="en-US" sz="3600" b="1" i="0">
                  <a:latin typeface="Times New Roman" charset="0"/>
                  <a:sym typeface="Symbol" pitchFamily="18" charset="2"/>
                </a:rPr>
                <a:t></a:t>
              </a:r>
              <a:endParaRPr lang="en-US" sz="2400" b="1">
                <a:latin typeface="Times New Roman" charset="0"/>
              </a:endParaRPr>
            </a:p>
          </p:txBody>
        </p:sp>
        <p:cxnSp>
          <p:nvCxnSpPr>
            <p:cNvPr id="1035295" name="AutoShape 31"/>
            <p:cNvCxnSpPr>
              <a:cxnSpLocks noChangeShapeType="1"/>
              <a:stCxn id="1035293" idx="0"/>
              <a:endCxn id="1035292" idx="3"/>
            </p:cNvCxnSpPr>
            <p:nvPr/>
          </p:nvCxnSpPr>
          <p:spPr bwMode="auto">
            <a:xfrm flipV="1">
              <a:off x="430" y="3146"/>
              <a:ext cx="201" cy="12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35296" name="AutoShape 32"/>
            <p:cNvCxnSpPr>
              <a:cxnSpLocks noChangeShapeType="1"/>
              <a:stCxn id="1035292" idx="5"/>
              <a:endCxn id="1035294" idx="0"/>
            </p:cNvCxnSpPr>
            <p:nvPr/>
          </p:nvCxnSpPr>
          <p:spPr bwMode="auto">
            <a:xfrm>
              <a:off x="832" y="3146"/>
              <a:ext cx="178" cy="12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035297" name="Text Box 33"/>
            <p:cNvSpPr txBox="1">
              <a:spLocks noChangeArrowheads="1"/>
            </p:cNvSpPr>
            <p:nvPr/>
          </p:nvSpPr>
          <p:spPr bwMode="auto">
            <a:xfrm>
              <a:off x="841" y="2918"/>
              <a:ext cx="19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b="1">
                  <a:solidFill>
                    <a:schemeClr val="accent1"/>
                  </a:solidFill>
                  <a:latin typeface="Times New Roman" charset="0"/>
                </a:rPr>
                <a:t>x</a:t>
              </a:r>
            </a:p>
          </p:txBody>
        </p:sp>
      </p:grpSp>
      <p:cxnSp>
        <p:nvCxnSpPr>
          <p:cNvPr id="1035298" name="AutoShape 34"/>
          <p:cNvCxnSpPr>
            <a:cxnSpLocks noChangeShapeType="1"/>
            <a:stCxn id="1035286" idx="5"/>
            <a:endCxn id="1035300" idx="0"/>
          </p:cNvCxnSpPr>
          <p:nvPr/>
        </p:nvCxnSpPr>
        <p:spPr bwMode="auto">
          <a:xfrm>
            <a:off x="6072188" y="4411663"/>
            <a:ext cx="407987" cy="1682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35299" name="AutoShape 35"/>
          <p:cNvCxnSpPr>
            <a:cxnSpLocks noChangeShapeType="1"/>
            <a:stCxn id="1035286" idx="3"/>
            <a:endCxn id="1035292" idx="7"/>
          </p:cNvCxnSpPr>
          <p:nvPr/>
        </p:nvCxnSpPr>
        <p:spPr bwMode="auto">
          <a:xfrm flipH="1">
            <a:off x="5432425" y="4411663"/>
            <a:ext cx="320675" cy="2143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35300" name="Oval 36"/>
          <p:cNvSpPr>
            <a:spLocks noChangeArrowheads="1"/>
          </p:cNvSpPr>
          <p:nvPr/>
        </p:nvSpPr>
        <p:spPr bwMode="auto">
          <a:xfrm>
            <a:off x="6254750" y="4579938"/>
            <a:ext cx="450850" cy="449262"/>
          </a:xfrm>
          <a:prstGeom prst="ellipse">
            <a:avLst/>
          </a:prstGeom>
          <a:solidFill>
            <a:srgbClr val="FFFFFF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3600" b="1" i="0">
                <a:latin typeface="Times New Roman" charset="0"/>
                <a:sym typeface="Symbol" pitchFamily="18" charset="2"/>
              </a:rPr>
              <a:t></a:t>
            </a:r>
            <a:endParaRPr lang="en-US" sz="2400" b="1">
              <a:latin typeface="Times New Roman" charset="0"/>
            </a:endParaRPr>
          </a:p>
        </p:txBody>
      </p:sp>
      <p:sp>
        <p:nvSpPr>
          <p:cNvPr id="1035301" name="Text Box 37"/>
          <p:cNvSpPr txBox="1">
            <a:spLocks noChangeArrowheads="1"/>
          </p:cNvSpPr>
          <p:nvPr/>
        </p:nvSpPr>
        <p:spPr bwMode="auto">
          <a:xfrm>
            <a:off x="4267200" y="3709988"/>
            <a:ext cx="762000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solidFill>
                  <a:schemeClr val="accent1"/>
                </a:solidFill>
                <a:latin typeface="Times New Roman" charset="0"/>
              </a:rPr>
              <a:t>case 2</a:t>
            </a:r>
          </a:p>
        </p:txBody>
      </p:sp>
      <p:sp>
        <p:nvSpPr>
          <p:cNvPr id="1035302" name="Oval 38"/>
          <p:cNvSpPr>
            <a:spLocks noChangeArrowheads="1"/>
          </p:cNvSpPr>
          <p:nvPr/>
        </p:nvSpPr>
        <p:spPr bwMode="auto">
          <a:xfrm>
            <a:off x="914400" y="4572000"/>
            <a:ext cx="450850" cy="449263"/>
          </a:xfrm>
          <a:prstGeom prst="ellipse">
            <a:avLst/>
          </a:prstGeom>
          <a:solidFill>
            <a:srgbClr val="FFFFFF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3600" b="1" i="0">
                <a:latin typeface="Times New Roman" charset="0"/>
                <a:sym typeface="Symbol" pitchFamily="18" charset="2"/>
              </a:rPr>
              <a:t></a:t>
            </a:r>
            <a:endParaRPr lang="en-US" sz="2400" b="1">
              <a:latin typeface="Times New Roman" charset="0"/>
            </a:endParaRPr>
          </a:p>
        </p:txBody>
      </p:sp>
      <p:sp>
        <p:nvSpPr>
          <p:cNvPr id="1035303" name="Text Box 39"/>
          <p:cNvSpPr txBox="1">
            <a:spLocks noChangeArrowheads="1"/>
          </p:cNvSpPr>
          <p:nvPr/>
        </p:nvSpPr>
        <p:spPr bwMode="auto">
          <a:xfrm>
            <a:off x="7848600" y="4022725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charset="0"/>
              </a:rPr>
              <a:t>y</a:t>
            </a:r>
          </a:p>
        </p:txBody>
      </p:sp>
      <p:sp>
        <p:nvSpPr>
          <p:cNvPr id="1035304" name="Oval 40"/>
          <p:cNvSpPr>
            <a:spLocks noChangeArrowheads="1"/>
          </p:cNvSpPr>
          <p:nvPr/>
        </p:nvSpPr>
        <p:spPr bwMode="auto">
          <a:xfrm>
            <a:off x="7473950" y="4038600"/>
            <a:ext cx="450850" cy="449263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3600" b="1" i="0">
                <a:latin typeface="Times New Roman" charset="0"/>
                <a:sym typeface="Symbol" pitchFamily="18" charset="2"/>
              </a:rPr>
              <a:t></a:t>
            </a:r>
            <a:endParaRPr lang="en-US" sz="2400" b="1">
              <a:latin typeface="Times New Roman" charset="0"/>
            </a:endParaRPr>
          </a:p>
        </p:txBody>
      </p:sp>
      <p:sp>
        <p:nvSpPr>
          <p:cNvPr id="1035305" name="Text Box 41"/>
          <p:cNvSpPr txBox="1">
            <a:spLocks noChangeArrowheads="1"/>
          </p:cNvSpPr>
          <p:nvPr/>
        </p:nvSpPr>
        <p:spPr bwMode="auto">
          <a:xfrm>
            <a:off x="252413" y="5745163"/>
            <a:ext cx="8724900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  <a:latin typeface="Times New Roman" charset="0"/>
              </a:rPr>
              <a:t>Transform case 2 into case 3 (x is left child) with a left rotation</a:t>
            </a:r>
          </a:p>
          <a:p>
            <a:pPr algn="ctr"/>
            <a:r>
              <a:rPr lang="en-US">
                <a:solidFill>
                  <a:schemeClr val="tx2"/>
                </a:solidFill>
                <a:latin typeface="Times New Roman" charset="0"/>
              </a:rPr>
              <a:t>This preserves property 4: all downward paths contain same number of black nodes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12DFA1-E708-4482-BF90-01D1C417AE6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RB Insert: Case 3</a:t>
            </a:r>
          </a:p>
        </p:txBody>
      </p:sp>
      <p:sp>
        <p:nvSpPr>
          <p:cNvPr id="1036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76400"/>
            <a:ext cx="4038600" cy="1676400"/>
          </a:xfrm>
          <a:noFill/>
          <a:ln/>
        </p:spPr>
        <p:txBody>
          <a:bodyPr/>
          <a:lstStyle/>
          <a:p>
            <a:pPr>
              <a:buFont typeface="Times New Roman" charset="0"/>
              <a:buNone/>
            </a:pPr>
            <a:r>
              <a:rPr lang="en-US" sz="1600" b="1">
                <a:latin typeface="Courier New" pitchFamily="49" charset="0"/>
              </a:rPr>
              <a:t>x-&gt;p-&gt;color = BLACK;</a:t>
            </a:r>
          </a:p>
          <a:p>
            <a:pPr>
              <a:buFont typeface="Times New Roman" charset="0"/>
              <a:buNone/>
            </a:pPr>
            <a:r>
              <a:rPr lang="en-US" sz="1600" b="1">
                <a:latin typeface="Courier New" pitchFamily="49" charset="0"/>
              </a:rPr>
              <a:t>x-&gt;p-&gt;p-&gt;color = RED;</a:t>
            </a:r>
          </a:p>
          <a:p>
            <a:pPr>
              <a:buFont typeface="Times New Roman" charset="0"/>
              <a:buNone/>
            </a:pPr>
            <a:r>
              <a:rPr lang="en-US" sz="1600" b="1">
                <a:latin typeface="Courier New" pitchFamily="49" charset="0"/>
              </a:rPr>
              <a:t>rightRotate(x-&gt;p-&gt;p);</a:t>
            </a:r>
          </a:p>
        </p:txBody>
      </p:sp>
      <p:sp>
        <p:nvSpPr>
          <p:cNvPr id="103629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524000"/>
            <a:ext cx="4038600" cy="1752600"/>
          </a:xfrm>
          <a:noFill/>
          <a:ln/>
        </p:spPr>
        <p:txBody>
          <a:bodyPr/>
          <a:lstStyle/>
          <a:p>
            <a:r>
              <a:rPr lang="en-US" sz="2400"/>
              <a:t>Case 3:</a:t>
            </a:r>
          </a:p>
          <a:p>
            <a:pPr lvl="1"/>
            <a:r>
              <a:rPr lang="en-US" sz="2000"/>
              <a:t>“Uncle” is black</a:t>
            </a:r>
          </a:p>
          <a:p>
            <a:pPr lvl="1"/>
            <a:r>
              <a:rPr lang="en-US" sz="2000"/>
              <a:t>Node </a:t>
            </a:r>
            <a:r>
              <a:rPr lang="en-US" sz="2000" i="1"/>
              <a:t>x</a:t>
            </a:r>
            <a:r>
              <a:rPr lang="en-US" sz="2000"/>
              <a:t> is a left child</a:t>
            </a:r>
          </a:p>
          <a:p>
            <a:r>
              <a:rPr lang="en-US" sz="2400"/>
              <a:t>Change colors; rotate right</a:t>
            </a:r>
          </a:p>
        </p:txBody>
      </p:sp>
      <p:sp>
        <p:nvSpPr>
          <p:cNvPr id="1036293" name="Line 5"/>
          <p:cNvSpPr>
            <a:spLocks noChangeShapeType="1"/>
          </p:cNvSpPr>
          <p:nvPr/>
        </p:nvSpPr>
        <p:spPr bwMode="auto">
          <a:xfrm>
            <a:off x="4038600" y="4114800"/>
            <a:ext cx="838200" cy="0"/>
          </a:xfrm>
          <a:prstGeom prst="line">
            <a:avLst/>
          </a:prstGeom>
          <a:noFill/>
          <a:ln w="28575" cap="rnd">
            <a:solidFill>
              <a:schemeClr val="accent1"/>
            </a:solidFill>
            <a:prstDash val="sysDot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6294" name="Oval 6"/>
          <p:cNvSpPr>
            <a:spLocks noChangeArrowheads="1"/>
          </p:cNvSpPr>
          <p:nvPr/>
        </p:nvSpPr>
        <p:spPr bwMode="auto">
          <a:xfrm>
            <a:off x="6575425" y="3502025"/>
            <a:ext cx="449263" cy="449263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Times New Roman" charset="0"/>
              </a:rPr>
              <a:t>B</a:t>
            </a:r>
          </a:p>
        </p:txBody>
      </p:sp>
      <p:sp>
        <p:nvSpPr>
          <p:cNvPr id="1036295" name="Oval 7"/>
          <p:cNvSpPr>
            <a:spLocks noChangeArrowheads="1"/>
          </p:cNvSpPr>
          <p:nvPr/>
        </p:nvSpPr>
        <p:spPr bwMode="auto">
          <a:xfrm>
            <a:off x="5688013" y="4008438"/>
            <a:ext cx="449262" cy="449262"/>
          </a:xfrm>
          <a:prstGeom prst="ellipse">
            <a:avLst/>
          </a:prstGeom>
          <a:solidFill>
            <a:srgbClr val="FFFFFF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sz="2400" b="1">
                <a:solidFill>
                  <a:schemeClr val="tx2"/>
                </a:solidFill>
                <a:latin typeface="Times New Roman" charset="0"/>
              </a:rPr>
              <a:t>A</a:t>
            </a:r>
          </a:p>
        </p:txBody>
      </p:sp>
      <p:cxnSp>
        <p:nvCxnSpPr>
          <p:cNvPr id="1036296" name="AutoShape 8"/>
          <p:cNvCxnSpPr>
            <a:cxnSpLocks noChangeShapeType="1"/>
            <a:stCxn id="1036294" idx="3"/>
            <a:endCxn id="1036295" idx="7"/>
          </p:cNvCxnSpPr>
          <p:nvPr/>
        </p:nvCxnSpPr>
        <p:spPr bwMode="auto">
          <a:xfrm flipH="1">
            <a:off x="6072188" y="3900488"/>
            <a:ext cx="568325" cy="153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36297" name="AutoShape 9"/>
          <p:cNvCxnSpPr>
            <a:cxnSpLocks noChangeShapeType="1"/>
            <a:stCxn id="1036294" idx="5"/>
            <a:endCxn id="1036321" idx="0"/>
          </p:cNvCxnSpPr>
          <p:nvPr/>
        </p:nvCxnSpPr>
        <p:spPr bwMode="auto">
          <a:xfrm>
            <a:off x="6959600" y="3900488"/>
            <a:ext cx="741363" cy="11906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36298" name="Line 10"/>
          <p:cNvSpPr>
            <a:spLocks noChangeShapeType="1"/>
          </p:cNvSpPr>
          <p:nvPr/>
        </p:nvSpPr>
        <p:spPr bwMode="auto">
          <a:xfrm flipV="1">
            <a:off x="6800850" y="3276600"/>
            <a:ext cx="0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6299" name="Text Box 11"/>
          <p:cNvSpPr txBox="1">
            <a:spLocks noChangeArrowheads="1"/>
          </p:cNvSpPr>
          <p:nvPr/>
        </p:nvSpPr>
        <p:spPr bwMode="auto">
          <a:xfrm>
            <a:off x="5410200" y="4022725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charset="0"/>
              </a:rPr>
              <a:t>x</a:t>
            </a:r>
          </a:p>
        </p:txBody>
      </p:sp>
      <p:cxnSp>
        <p:nvCxnSpPr>
          <p:cNvPr id="1036300" name="AutoShape 12"/>
          <p:cNvCxnSpPr>
            <a:cxnSpLocks noChangeShapeType="1"/>
            <a:stCxn id="1036295" idx="5"/>
            <a:endCxn id="1036302" idx="0"/>
          </p:cNvCxnSpPr>
          <p:nvPr/>
        </p:nvCxnSpPr>
        <p:spPr bwMode="auto">
          <a:xfrm>
            <a:off x="6072188" y="4411663"/>
            <a:ext cx="407987" cy="1682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36301" name="AutoShape 13"/>
          <p:cNvCxnSpPr>
            <a:cxnSpLocks noChangeShapeType="1"/>
            <a:stCxn id="1036295" idx="3"/>
            <a:endCxn id="1036326" idx="0"/>
          </p:cNvCxnSpPr>
          <p:nvPr/>
        </p:nvCxnSpPr>
        <p:spPr bwMode="auto">
          <a:xfrm flipH="1">
            <a:off x="5330825" y="4411663"/>
            <a:ext cx="422275" cy="1682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36302" name="Oval 14"/>
          <p:cNvSpPr>
            <a:spLocks noChangeArrowheads="1"/>
          </p:cNvSpPr>
          <p:nvPr/>
        </p:nvSpPr>
        <p:spPr bwMode="auto">
          <a:xfrm>
            <a:off x="6254750" y="4579938"/>
            <a:ext cx="450850" cy="449262"/>
          </a:xfrm>
          <a:prstGeom prst="ellipse">
            <a:avLst/>
          </a:prstGeom>
          <a:solidFill>
            <a:srgbClr val="FFFFFF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3600" b="1" i="0">
                <a:latin typeface="Times New Roman" charset="0"/>
                <a:sym typeface="Symbol" pitchFamily="18" charset="2"/>
              </a:rPr>
              <a:t></a:t>
            </a:r>
            <a:endParaRPr lang="en-US" sz="2400" b="1">
              <a:latin typeface="Times New Roman" charset="0"/>
            </a:endParaRPr>
          </a:p>
        </p:txBody>
      </p:sp>
      <p:sp>
        <p:nvSpPr>
          <p:cNvPr id="1036303" name="Text Box 15"/>
          <p:cNvSpPr txBox="1">
            <a:spLocks noChangeArrowheads="1"/>
          </p:cNvSpPr>
          <p:nvPr/>
        </p:nvSpPr>
        <p:spPr bwMode="auto">
          <a:xfrm>
            <a:off x="4038600" y="3709988"/>
            <a:ext cx="762000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>
                <a:solidFill>
                  <a:schemeClr val="accent1"/>
                </a:solidFill>
                <a:latin typeface="Times New Roman" charset="0"/>
              </a:rPr>
              <a:t>case 3</a:t>
            </a:r>
          </a:p>
        </p:txBody>
      </p:sp>
      <p:sp>
        <p:nvSpPr>
          <p:cNvPr id="1036304" name="Oval 16"/>
          <p:cNvSpPr>
            <a:spLocks noChangeArrowheads="1"/>
          </p:cNvSpPr>
          <p:nvPr/>
        </p:nvSpPr>
        <p:spPr bwMode="auto">
          <a:xfrm>
            <a:off x="2463800" y="3502025"/>
            <a:ext cx="449263" cy="449263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Times New Roman" charset="0"/>
              </a:rPr>
              <a:t>C</a:t>
            </a:r>
          </a:p>
        </p:txBody>
      </p:sp>
      <p:sp>
        <p:nvSpPr>
          <p:cNvPr id="1036305" name="Oval 17"/>
          <p:cNvSpPr>
            <a:spLocks noChangeArrowheads="1"/>
          </p:cNvSpPr>
          <p:nvPr/>
        </p:nvSpPr>
        <p:spPr bwMode="auto">
          <a:xfrm>
            <a:off x="1576388" y="4008438"/>
            <a:ext cx="449262" cy="449262"/>
          </a:xfrm>
          <a:prstGeom prst="ellipse">
            <a:avLst/>
          </a:prstGeom>
          <a:solidFill>
            <a:srgbClr val="FFFFFF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sz="2400" b="1">
                <a:solidFill>
                  <a:schemeClr val="tx2"/>
                </a:solidFill>
                <a:latin typeface="Times New Roman" charset="0"/>
              </a:rPr>
              <a:t>B</a:t>
            </a:r>
          </a:p>
        </p:txBody>
      </p:sp>
      <p:cxnSp>
        <p:nvCxnSpPr>
          <p:cNvPr id="1036306" name="AutoShape 18"/>
          <p:cNvCxnSpPr>
            <a:cxnSpLocks noChangeShapeType="1"/>
            <a:stCxn id="1036304" idx="3"/>
            <a:endCxn id="1036305" idx="7"/>
          </p:cNvCxnSpPr>
          <p:nvPr/>
        </p:nvCxnSpPr>
        <p:spPr bwMode="auto">
          <a:xfrm flipH="1">
            <a:off x="1960563" y="3900488"/>
            <a:ext cx="568325" cy="1539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36307" name="AutoShape 19"/>
          <p:cNvCxnSpPr>
            <a:cxnSpLocks noChangeShapeType="1"/>
            <a:stCxn id="1036304" idx="5"/>
            <a:endCxn id="1036320" idx="0"/>
          </p:cNvCxnSpPr>
          <p:nvPr/>
        </p:nvCxnSpPr>
        <p:spPr bwMode="auto">
          <a:xfrm>
            <a:off x="2847975" y="3900488"/>
            <a:ext cx="739775" cy="138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36308" name="Line 20"/>
          <p:cNvSpPr>
            <a:spLocks noChangeShapeType="1"/>
          </p:cNvSpPr>
          <p:nvPr/>
        </p:nvSpPr>
        <p:spPr bwMode="auto">
          <a:xfrm flipV="1">
            <a:off x="2689225" y="3276600"/>
            <a:ext cx="0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457200" y="4579938"/>
            <a:ext cx="1371600" cy="1047750"/>
            <a:chOff x="288" y="2892"/>
            <a:chExt cx="864" cy="660"/>
          </a:xfrm>
        </p:grpSpPr>
        <p:sp>
          <p:nvSpPr>
            <p:cNvPr id="1036310" name="Oval 22"/>
            <p:cNvSpPr>
              <a:spLocks noChangeArrowheads="1"/>
            </p:cNvSpPr>
            <p:nvPr/>
          </p:nvSpPr>
          <p:spPr bwMode="auto">
            <a:xfrm>
              <a:off x="590" y="2892"/>
              <a:ext cx="283" cy="283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sz="2400" b="1">
                  <a:solidFill>
                    <a:schemeClr val="tx2"/>
                  </a:solidFill>
                  <a:latin typeface="Times New Roman" charset="0"/>
                  <a:sym typeface="Symbol" pitchFamily="18" charset="2"/>
                </a:rPr>
                <a:t>A</a:t>
              </a:r>
            </a:p>
          </p:txBody>
        </p:sp>
        <p:sp>
          <p:nvSpPr>
            <p:cNvPr id="1036311" name="Oval 23"/>
            <p:cNvSpPr>
              <a:spLocks noChangeArrowheads="1"/>
            </p:cNvSpPr>
            <p:nvPr/>
          </p:nvSpPr>
          <p:spPr bwMode="auto">
            <a:xfrm>
              <a:off x="288" y="3269"/>
              <a:ext cx="284" cy="283"/>
            </a:xfrm>
            <a:prstGeom prst="ellipse">
              <a:avLst/>
            </a:prstGeom>
            <a:solidFill>
              <a:srgbClr val="FFFFFF"/>
            </a:solidFill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60000"/>
                </a:lnSpc>
              </a:pPr>
              <a:r>
                <a:rPr lang="en-US" sz="3600" b="1" i="0">
                  <a:latin typeface="Times New Roman" charset="0"/>
                  <a:sym typeface="Symbol" pitchFamily="18" charset="2"/>
                </a:rPr>
                <a:t></a:t>
              </a:r>
              <a:endParaRPr lang="en-US" sz="2400" b="1">
                <a:latin typeface="Times New Roman" charset="0"/>
              </a:endParaRPr>
            </a:p>
          </p:txBody>
        </p:sp>
        <p:sp>
          <p:nvSpPr>
            <p:cNvPr id="1036312" name="Oval 24"/>
            <p:cNvSpPr>
              <a:spLocks noChangeArrowheads="1"/>
            </p:cNvSpPr>
            <p:nvPr/>
          </p:nvSpPr>
          <p:spPr bwMode="auto">
            <a:xfrm>
              <a:off x="868" y="3269"/>
              <a:ext cx="284" cy="283"/>
            </a:xfrm>
            <a:prstGeom prst="ellipse">
              <a:avLst/>
            </a:prstGeom>
            <a:noFill/>
            <a:ln w="2857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60000"/>
                </a:lnSpc>
              </a:pPr>
              <a:r>
                <a:rPr lang="en-US" sz="3600" b="1" i="0">
                  <a:latin typeface="Times New Roman" charset="0"/>
                  <a:sym typeface="Symbol" pitchFamily="18" charset="2"/>
                </a:rPr>
                <a:t></a:t>
              </a:r>
              <a:endParaRPr lang="en-US" sz="2400" b="1">
                <a:latin typeface="Times New Roman" charset="0"/>
              </a:endParaRPr>
            </a:p>
          </p:txBody>
        </p:sp>
        <p:cxnSp>
          <p:nvCxnSpPr>
            <p:cNvPr id="1036313" name="AutoShape 25"/>
            <p:cNvCxnSpPr>
              <a:cxnSpLocks noChangeShapeType="1"/>
              <a:stCxn id="1036311" idx="0"/>
              <a:endCxn id="1036310" idx="3"/>
            </p:cNvCxnSpPr>
            <p:nvPr/>
          </p:nvCxnSpPr>
          <p:spPr bwMode="auto">
            <a:xfrm flipV="1">
              <a:off x="430" y="3146"/>
              <a:ext cx="201" cy="12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036314" name="AutoShape 26"/>
            <p:cNvCxnSpPr>
              <a:cxnSpLocks noChangeShapeType="1"/>
              <a:stCxn id="1036310" idx="5"/>
              <a:endCxn id="1036312" idx="0"/>
            </p:cNvCxnSpPr>
            <p:nvPr/>
          </p:nvCxnSpPr>
          <p:spPr bwMode="auto">
            <a:xfrm>
              <a:off x="832" y="3146"/>
              <a:ext cx="178" cy="12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036315" name="Text Box 27"/>
            <p:cNvSpPr txBox="1">
              <a:spLocks noChangeArrowheads="1"/>
            </p:cNvSpPr>
            <p:nvPr/>
          </p:nvSpPr>
          <p:spPr bwMode="auto">
            <a:xfrm>
              <a:off x="841" y="2918"/>
              <a:ext cx="19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b="1">
                  <a:solidFill>
                    <a:schemeClr val="accent1"/>
                  </a:solidFill>
                  <a:latin typeface="Times New Roman" charset="0"/>
                </a:rPr>
                <a:t>x</a:t>
              </a:r>
            </a:p>
          </p:txBody>
        </p:sp>
      </p:grpSp>
      <p:cxnSp>
        <p:nvCxnSpPr>
          <p:cNvPr id="1036316" name="AutoShape 28"/>
          <p:cNvCxnSpPr>
            <a:cxnSpLocks noChangeShapeType="1"/>
            <a:stCxn id="1036305" idx="5"/>
            <a:endCxn id="1036318" idx="0"/>
          </p:cNvCxnSpPr>
          <p:nvPr/>
        </p:nvCxnSpPr>
        <p:spPr bwMode="auto">
          <a:xfrm>
            <a:off x="1960563" y="4411663"/>
            <a:ext cx="407987" cy="1682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36317" name="AutoShape 29"/>
          <p:cNvCxnSpPr>
            <a:cxnSpLocks noChangeShapeType="1"/>
            <a:stCxn id="1036305" idx="3"/>
            <a:endCxn id="1036310" idx="7"/>
          </p:cNvCxnSpPr>
          <p:nvPr/>
        </p:nvCxnSpPr>
        <p:spPr bwMode="auto">
          <a:xfrm flipH="1">
            <a:off x="1320800" y="4411663"/>
            <a:ext cx="320675" cy="2143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36318" name="Oval 30"/>
          <p:cNvSpPr>
            <a:spLocks noChangeArrowheads="1"/>
          </p:cNvSpPr>
          <p:nvPr/>
        </p:nvSpPr>
        <p:spPr bwMode="auto">
          <a:xfrm>
            <a:off x="2143125" y="4579938"/>
            <a:ext cx="450850" cy="449262"/>
          </a:xfrm>
          <a:prstGeom prst="ellipse">
            <a:avLst/>
          </a:prstGeom>
          <a:solidFill>
            <a:srgbClr val="FFFFFF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3600" b="1" i="0">
                <a:latin typeface="Times New Roman" charset="0"/>
                <a:sym typeface="Symbol" pitchFamily="18" charset="2"/>
              </a:rPr>
              <a:t></a:t>
            </a:r>
            <a:endParaRPr lang="en-US" sz="2400" b="1">
              <a:latin typeface="Times New Roman" charset="0"/>
            </a:endParaRPr>
          </a:p>
        </p:txBody>
      </p:sp>
      <p:sp>
        <p:nvSpPr>
          <p:cNvPr id="1036319" name="Text Box 31"/>
          <p:cNvSpPr txBox="1">
            <a:spLocks noChangeArrowheads="1"/>
          </p:cNvSpPr>
          <p:nvPr/>
        </p:nvSpPr>
        <p:spPr bwMode="auto">
          <a:xfrm>
            <a:off x="3736975" y="4022725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charset="0"/>
              </a:rPr>
              <a:t>y</a:t>
            </a:r>
          </a:p>
        </p:txBody>
      </p:sp>
      <p:sp>
        <p:nvSpPr>
          <p:cNvPr id="1036320" name="Oval 32"/>
          <p:cNvSpPr>
            <a:spLocks noChangeArrowheads="1"/>
          </p:cNvSpPr>
          <p:nvPr/>
        </p:nvSpPr>
        <p:spPr bwMode="auto">
          <a:xfrm>
            <a:off x="3362325" y="4038600"/>
            <a:ext cx="450850" cy="449263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3600" b="1" i="0">
                <a:latin typeface="Times New Roman" charset="0"/>
                <a:sym typeface="Symbol" pitchFamily="18" charset="2"/>
              </a:rPr>
              <a:t></a:t>
            </a:r>
            <a:endParaRPr lang="en-US" sz="2400" b="1">
              <a:latin typeface="Times New Roman" charset="0"/>
            </a:endParaRPr>
          </a:p>
        </p:txBody>
      </p:sp>
      <p:sp>
        <p:nvSpPr>
          <p:cNvPr id="1036321" name="Oval 33"/>
          <p:cNvSpPr>
            <a:spLocks noChangeArrowheads="1"/>
          </p:cNvSpPr>
          <p:nvPr/>
        </p:nvSpPr>
        <p:spPr bwMode="auto">
          <a:xfrm>
            <a:off x="7475538" y="4038600"/>
            <a:ext cx="449262" cy="449263"/>
          </a:xfrm>
          <a:prstGeom prst="ellipse">
            <a:avLst/>
          </a:prstGeom>
          <a:solidFill>
            <a:srgbClr val="FFFFFF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sz="2400" b="1">
                <a:solidFill>
                  <a:schemeClr val="tx2"/>
                </a:solidFill>
                <a:latin typeface="Times New Roman" charset="0"/>
              </a:rPr>
              <a:t>C</a:t>
            </a:r>
          </a:p>
        </p:txBody>
      </p:sp>
      <p:sp>
        <p:nvSpPr>
          <p:cNvPr id="1036322" name="Oval 34"/>
          <p:cNvSpPr>
            <a:spLocks noChangeArrowheads="1"/>
          </p:cNvSpPr>
          <p:nvPr/>
        </p:nvSpPr>
        <p:spPr bwMode="auto">
          <a:xfrm>
            <a:off x="7010400" y="4579938"/>
            <a:ext cx="450850" cy="449262"/>
          </a:xfrm>
          <a:prstGeom prst="ellipse">
            <a:avLst/>
          </a:prstGeom>
          <a:solidFill>
            <a:srgbClr val="FFFFFF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3600" b="1" i="0">
                <a:latin typeface="Times New Roman" charset="0"/>
                <a:sym typeface="Symbol" pitchFamily="18" charset="2"/>
              </a:rPr>
              <a:t></a:t>
            </a:r>
            <a:endParaRPr lang="en-US" sz="2400" b="1">
              <a:latin typeface="Times New Roman" charset="0"/>
            </a:endParaRPr>
          </a:p>
        </p:txBody>
      </p:sp>
      <p:sp>
        <p:nvSpPr>
          <p:cNvPr id="1036323" name="Oval 35"/>
          <p:cNvSpPr>
            <a:spLocks noChangeArrowheads="1"/>
          </p:cNvSpPr>
          <p:nvPr/>
        </p:nvSpPr>
        <p:spPr bwMode="auto">
          <a:xfrm>
            <a:off x="7931150" y="4579938"/>
            <a:ext cx="450850" cy="449262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3600" b="1" i="0">
                <a:latin typeface="Times New Roman" charset="0"/>
                <a:sym typeface="Symbol" pitchFamily="18" charset="2"/>
              </a:rPr>
              <a:t></a:t>
            </a:r>
            <a:endParaRPr lang="en-US" sz="2400" b="1">
              <a:latin typeface="Times New Roman" charset="0"/>
            </a:endParaRPr>
          </a:p>
        </p:txBody>
      </p:sp>
      <p:cxnSp>
        <p:nvCxnSpPr>
          <p:cNvPr id="1036324" name="AutoShape 36"/>
          <p:cNvCxnSpPr>
            <a:cxnSpLocks noChangeShapeType="1"/>
            <a:stCxn id="1036322" idx="0"/>
            <a:endCxn id="1036321" idx="3"/>
          </p:cNvCxnSpPr>
          <p:nvPr/>
        </p:nvCxnSpPr>
        <p:spPr bwMode="auto">
          <a:xfrm flipV="1">
            <a:off x="7235825" y="4441825"/>
            <a:ext cx="304800" cy="1381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36325" name="AutoShape 37"/>
          <p:cNvCxnSpPr>
            <a:cxnSpLocks noChangeShapeType="1"/>
            <a:stCxn id="1036321" idx="5"/>
            <a:endCxn id="1036323" idx="0"/>
          </p:cNvCxnSpPr>
          <p:nvPr/>
        </p:nvCxnSpPr>
        <p:spPr bwMode="auto">
          <a:xfrm>
            <a:off x="7859713" y="4441825"/>
            <a:ext cx="296862" cy="1381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36326" name="Oval 38"/>
          <p:cNvSpPr>
            <a:spLocks noChangeArrowheads="1"/>
          </p:cNvSpPr>
          <p:nvPr/>
        </p:nvSpPr>
        <p:spPr bwMode="auto">
          <a:xfrm>
            <a:off x="5105400" y="4579938"/>
            <a:ext cx="450850" cy="449262"/>
          </a:xfrm>
          <a:prstGeom prst="ellipse">
            <a:avLst/>
          </a:prstGeom>
          <a:solidFill>
            <a:srgbClr val="FFFFFF"/>
          </a:solidFill>
          <a:ln w="285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60000"/>
              </a:lnSpc>
            </a:pPr>
            <a:r>
              <a:rPr lang="en-US" sz="3600" b="1" i="0">
                <a:latin typeface="Times New Roman" charset="0"/>
                <a:sym typeface="Symbol" pitchFamily="18" charset="2"/>
              </a:rPr>
              <a:t></a:t>
            </a:r>
            <a:endParaRPr lang="en-US" sz="2400" b="1">
              <a:latin typeface="Times New Roman" charset="0"/>
            </a:endParaRPr>
          </a:p>
        </p:txBody>
      </p:sp>
      <p:sp>
        <p:nvSpPr>
          <p:cNvPr id="1036327" name="Text Box 39"/>
          <p:cNvSpPr txBox="1">
            <a:spLocks noChangeArrowheads="1"/>
          </p:cNvSpPr>
          <p:nvPr/>
        </p:nvSpPr>
        <p:spPr bwMode="auto">
          <a:xfrm>
            <a:off x="134938" y="5745163"/>
            <a:ext cx="8958262" cy="701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  <a:latin typeface="Times New Roman" charset="0"/>
              </a:rPr>
              <a:t>Perform some color changes and do a right rotation</a:t>
            </a:r>
          </a:p>
          <a:p>
            <a:pPr algn="ctr"/>
            <a:r>
              <a:rPr lang="en-US">
                <a:solidFill>
                  <a:schemeClr val="tx2"/>
                </a:solidFill>
                <a:latin typeface="Times New Roman" charset="0"/>
              </a:rPr>
              <a:t>Again, preserves property 4: all downward paths contain same number of black nodes</a:t>
            </a:r>
          </a:p>
        </p:txBody>
      </p:sp>
      <p:sp>
        <p:nvSpPr>
          <p:cNvPr id="40" name="Date Placeholder 3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0B5F51-EC46-45CB-B0A3-6F2DD4415E0E}" type="datetime3">
              <a:rPr lang="en-US" smtClean="0"/>
              <a:pPr>
                <a:defRPr/>
              </a:pPr>
              <a:t>10 September 2012</a:t>
            </a:fld>
            <a:endParaRPr lang="en-US"/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12DFA1-E708-4482-BF90-01D1C417AE6E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RB Insert: Cases 4-6</a:t>
            </a:r>
          </a:p>
        </p:txBody>
      </p:sp>
      <p:sp>
        <p:nvSpPr>
          <p:cNvPr id="103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05800" cy="4572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Cases 1-3 hold if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’s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parent is a left child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’s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parent is a right child, cases 4-6 are symmetric (swap left for right)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C1C8EA-4D5F-4DF5-B1CF-10330C2B8B0A}" type="datetime3">
              <a:rPr lang="en-US" smtClean="0"/>
              <a:pPr>
                <a:defRPr/>
              </a:pPr>
              <a:t>10 September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Red-Black Trees: Deletion</a:t>
            </a:r>
          </a:p>
        </p:txBody>
      </p:sp>
      <p:sp>
        <p:nvSpPr>
          <p:cNvPr id="103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05800" cy="4572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And you thought insertion was tricky…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We will not cover RB delete in class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You should read section 14.4 on your own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Read for the overall picture, not the details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79AEEE-FBDA-452E-964E-86A1C25FD4B0}" type="datetime3">
              <a:rPr lang="en-US" smtClean="0"/>
              <a:pPr>
                <a:defRPr/>
              </a:pPr>
              <a:t>10 September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6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772400" cy="1143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Height of Red-Black Trees</a:t>
            </a:r>
          </a:p>
        </p:txBody>
      </p:sp>
      <p:sp>
        <p:nvSpPr>
          <p:cNvPr id="100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r>
              <a:rPr lang="en-US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What is the minimum black-height of a node with height h?</a:t>
            </a:r>
            <a:endParaRPr lang="en-US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A: a height-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node has black-height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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/2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Theorem: A red-black tree with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internal nodes has height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 2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lg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+ 1)</a:t>
            </a:r>
          </a:p>
          <a:p>
            <a:r>
              <a:rPr lang="en-US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How do you suppose we’ll prove this?</a:t>
            </a: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endParaRPr lang="en-US" dirty="0">
              <a:sym typeface="Symbol" pitchFamily="18" charset="2"/>
            </a:endParaRP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197FAD-A3CC-495B-BD85-696BAB24D381}" type="datetime3">
              <a:rPr lang="en-US" smtClean="0"/>
              <a:pPr>
                <a:defRPr/>
              </a:pPr>
              <a:t>10 September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7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7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7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7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7619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RB Trees: Proving Height Bound</a:t>
            </a:r>
          </a:p>
        </p:txBody>
      </p:sp>
      <p:sp>
        <p:nvSpPr>
          <p:cNvPr id="1008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Prove: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-node RB tree has height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h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 2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lg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+1)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Claim: A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rooted at a node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contains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at least 2</a:t>
            </a:r>
            <a:r>
              <a:rPr lang="en-US" sz="2800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bh(</a:t>
            </a:r>
            <a:r>
              <a:rPr lang="en-US" sz="2800" i="1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800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- 1 internal nodes</a:t>
            </a:r>
          </a:p>
          <a:p>
            <a:pPr lvl="1"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Proof by induction on height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h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Base step: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has height 0 (i.e., NULL leaf node)</a:t>
            </a:r>
          </a:p>
          <a:p>
            <a:pPr lvl="2" algn="just"/>
            <a:r>
              <a:rPr lang="en-US" sz="2800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What is </a:t>
            </a:r>
            <a:r>
              <a:rPr lang="en-US" sz="2800" i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bh</a:t>
            </a:r>
            <a:r>
              <a:rPr lang="en-US" sz="2800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(x)?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689663-06CC-405B-A9FB-318163A662F6}" type="datetime3">
              <a:rPr lang="en-US" smtClean="0"/>
              <a:pPr>
                <a:defRPr/>
              </a:pPr>
              <a:t>10 September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RB Trees: Proving Height Bound</a:t>
            </a:r>
          </a:p>
        </p:txBody>
      </p:sp>
      <p:sp>
        <p:nvSpPr>
          <p:cNvPr id="100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382000" cy="4572000"/>
          </a:xfrm>
        </p:spPr>
        <p:txBody>
          <a:bodyPr/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Prove: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-node RB tree has height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h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 2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lg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+1)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Claim: 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rooted at a node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contains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at least 2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bh(</a:t>
            </a:r>
            <a:r>
              <a:rPr lang="en-US" sz="2400" i="1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- 1 internal nodes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Proof by induction on height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h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Base step: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has height 0 (i.e., NULL leaf node)</a:t>
            </a:r>
          </a:p>
          <a:p>
            <a:pPr lvl="2"/>
            <a:r>
              <a:rPr lang="en-US" sz="2400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What is </a:t>
            </a:r>
            <a:r>
              <a:rPr lang="en-US" sz="2400" i="1" dirty="0" err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bh</a:t>
            </a:r>
            <a:r>
              <a:rPr lang="en-US" sz="2400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(x)?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A: 0</a:t>
            </a:r>
          </a:p>
          <a:p>
            <a:pPr lvl="2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So…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contains 2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bh(</a:t>
            </a:r>
            <a:r>
              <a:rPr lang="en-US" sz="2400" i="1" baseline="300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- 1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2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- 1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0 internal nodes   (TRUE)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621525-5874-40E8-9E77-EAE54C159223}" type="datetime3">
              <a:rPr lang="en-US" smtClean="0"/>
              <a:pPr>
                <a:defRPr/>
              </a:pPr>
              <a:t>10 September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RB Trees: Proving Height Bound</a:t>
            </a:r>
          </a:p>
        </p:txBody>
      </p:sp>
      <p:sp>
        <p:nvSpPr>
          <p:cNvPr id="101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4495800"/>
          </a:xfrm>
        </p:spPr>
        <p:txBody>
          <a:bodyPr/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Inductive proof that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subtree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at node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contains at least 2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bh(</a:t>
            </a:r>
            <a:r>
              <a:rPr lang="en-US" sz="2400" i="1" baseline="300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- 1 internal nodes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Inductive step: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has positive height and 2 children</a:t>
            </a:r>
          </a:p>
          <a:p>
            <a:pPr lvl="2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Each child has black-height of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or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)-1  </a:t>
            </a:r>
            <a:r>
              <a:rPr lang="en-US" sz="2400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(Why?)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height of a child = (height of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- 1</a:t>
            </a:r>
          </a:p>
          <a:p>
            <a:pPr lvl="2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 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subtrees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rooted at each child contain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at least </a:t>
            </a:r>
            <a:b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bh(</a:t>
            </a:r>
            <a:r>
              <a:rPr lang="en-US" sz="2400" i="1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- 1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- 1 internal nodes</a:t>
            </a:r>
          </a:p>
          <a:p>
            <a:pPr lvl="2"/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Thus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subtree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at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contains </a:t>
            </a:r>
            <a:b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(2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bh(</a:t>
            </a:r>
            <a:r>
              <a:rPr lang="en-US" sz="2400" i="1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- 1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- 1) + (2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bh(</a:t>
            </a:r>
            <a:r>
              <a:rPr lang="en-US" sz="2400" i="1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- 1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- 1) + 1</a:t>
            </a:r>
            <a:b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2•2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bh(</a:t>
            </a:r>
            <a:r>
              <a:rPr lang="en-US" sz="2400" i="1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)-1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- 1 = 2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bh(</a:t>
            </a:r>
            <a:r>
              <a:rPr lang="en-US" sz="2400" i="1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- 1 nodes  </a:t>
            </a:r>
          </a:p>
          <a:p>
            <a:pPr lvl="1"/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F69A1D-46CD-45AD-AE4F-201201383AED}" type="datetime3">
              <a:rPr lang="en-US" smtClean="0"/>
              <a:pPr>
                <a:defRPr/>
              </a:pPr>
              <a:t>10 September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</a:rPr>
              <a:t>RB Trees: Proving Height Bound</a:t>
            </a:r>
          </a:p>
        </p:txBody>
      </p:sp>
      <p:sp>
        <p:nvSpPr>
          <p:cNvPr id="101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72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Thus at the root of the red-black tree:</a:t>
            </a:r>
          </a:p>
          <a:p>
            <a:pPr lvl="1">
              <a:buFont typeface="Times New Roman" charset="0"/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 2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bh(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root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- 1				</a:t>
            </a:r>
            <a:r>
              <a:rPr lang="en-US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(Why?)</a:t>
            </a: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lvl="1">
              <a:buFont typeface="Times New Roman" charset="0"/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	 2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/2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- 1				</a:t>
            </a:r>
            <a:r>
              <a:rPr lang="en-US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(Why?)</a:t>
            </a: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lvl="1">
              <a:buFont typeface="Times New Roman" charset="0"/>
              <a:buNone/>
            </a:pP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lg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n+1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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/2				</a:t>
            </a:r>
            <a:r>
              <a:rPr lang="en-US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(Why?)</a:t>
            </a: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lvl="1">
              <a:buFont typeface="Times New Roman" charset="0"/>
              <a:buNone/>
            </a:pP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 2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lg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+ 1)				</a:t>
            </a:r>
            <a:r>
              <a:rPr lang="en-US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(Why?)</a:t>
            </a: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lvl="1">
              <a:buFont typeface="Times New Roman" charset="0"/>
              <a:buNone/>
            </a:pPr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lvl="1">
              <a:buFont typeface="Times New Roman" charset="0"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Thus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h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O(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lg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		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10FE0A-C8F8-4EC3-A245-168965C84A9C}" type="datetime3">
              <a:rPr lang="en-US" smtClean="0"/>
              <a:pPr>
                <a:defRPr/>
              </a:pPr>
              <a:t>10 September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ALGORITHMS AND COMPLEXITY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itchFamily="82" charset="0"/>
                <a:sym typeface="Symbol" pitchFamily="18" charset="2"/>
              </a:rPr>
              <a:t>RB Trees: Worst-Case Time</a:t>
            </a:r>
          </a:p>
        </p:txBody>
      </p:sp>
      <p:sp>
        <p:nvSpPr>
          <p:cNvPr id="101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72000"/>
          </a:xfrm>
        </p:spPr>
        <p:txBody>
          <a:bodyPr/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So we’ve proved that a red-black tree has </a:t>
            </a:r>
            <a:b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O(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lg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height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Corollary: These operations take O(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lg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time: 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Minimum(), Maximum()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Successor(), Predecessor()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Search()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Insert() and Delete():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Will also take O(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lg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time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But will need special care since they modify tree</a:t>
            </a:r>
          </a:p>
          <a:p>
            <a:pPr lvl="1" algn="just"/>
            <a:endParaRPr lang="en-US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9F857C-347F-4A53-B525-F21B6203D214}" type="datetime3">
              <a:rPr lang="en-US" smtClean="0"/>
              <a:pPr>
                <a:defRPr/>
              </a:pPr>
              <a:t>10 September 2012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FB5D-0062-414A-A2B8-5F6EDBCE5A4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ALGORITHMS AND COMPLEXITY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2020</TotalTime>
  <Words>1804</Words>
  <Application>Microsoft PowerPoint</Application>
  <PresentationFormat>On-screen Show (4:3)</PresentationFormat>
  <Paragraphs>583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Equity</vt:lpstr>
      <vt:lpstr>Slide 1</vt:lpstr>
      <vt:lpstr>Red-Black Properties</vt:lpstr>
      <vt:lpstr>Red-Black Trees</vt:lpstr>
      <vt:lpstr>Height of Red-Black Trees</vt:lpstr>
      <vt:lpstr>RB Trees: Proving Height Bound</vt:lpstr>
      <vt:lpstr>RB Trees: Proving Height Bound</vt:lpstr>
      <vt:lpstr>RB Trees: Proving Height Bound</vt:lpstr>
      <vt:lpstr>RB Trees: Proving Height Bound</vt:lpstr>
      <vt:lpstr>RB Trees: Worst-Case Time</vt:lpstr>
      <vt:lpstr>Red-Black Trees: An Example</vt:lpstr>
      <vt:lpstr>Red-Black Trees:  The Problem With Insertion</vt:lpstr>
      <vt:lpstr>Red-Black Trees:  The Problem With Insertion</vt:lpstr>
      <vt:lpstr>Red-Black Trees:  The Problem With Insertion</vt:lpstr>
      <vt:lpstr>Red-Black Trees: The Problem With Insertion</vt:lpstr>
      <vt:lpstr>Red-Black Trees: The Problem With Insertion</vt:lpstr>
      <vt:lpstr>Red-Black Trees: The Problem With Insertion</vt:lpstr>
      <vt:lpstr>Red-Black Trees: The Problem With Insertion</vt:lpstr>
      <vt:lpstr>Red-Black Trees: The Problem With Insertion</vt:lpstr>
      <vt:lpstr>Red-Black Trees: The Problem With Insertion</vt:lpstr>
      <vt:lpstr>Red-Black Trees: The Problem With Insertion</vt:lpstr>
      <vt:lpstr>Red-Black Trees: The Problem With Insertion</vt:lpstr>
      <vt:lpstr>RB Trees: Rotation</vt:lpstr>
      <vt:lpstr>RB Trees: Rotation</vt:lpstr>
      <vt:lpstr>Rotation Example</vt:lpstr>
      <vt:lpstr>Rotation Example</vt:lpstr>
      <vt:lpstr>Red-Black Trees: Insertion</vt:lpstr>
      <vt:lpstr>Slide 27</vt:lpstr>
      <vt:lpstr>Slide 28</vt:lpstr>
      <vt:lpstr>RB Insert: Case 1</vt:lpstr>
      <vt:lpstr>RB Insert: Case 1</vt:lpstr>
      <vt:lpstr>RB Insert: Case 2</vt:lpstr>
      <vt:lpstr>RB Insert: Case 3</vt:lpstr>
      <vt:lpstr>RB Insert: Cases 4-6</vt:lpstr>
      <vt:lpstr>Red-Black Trees: Deletion</vt:lpstr>
    </vt:vector>
  </TitlesOfParts>
  <Company>NUS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queueing models</dc:title>
  <dc:subject>Simulation Modeling</dc:subject>
  <dc:creator>Nikhilesh Joshi</dc:creator>
  <cp:keywords>SM</cp:keywords>
  <dc:description>For BE Students only</dc:description>
  <cp:lastModifiedBy>Nikhilesh Joshi</cp:lastModifiedBy>
  <cp:revision>303</cp:revision>
  <dcterms:created xsi:type="dcterms:W3CDTF">2004-01-02T06:35:44Z</dcterms:created>
  <dcterms:modified xsi:type="dcterms:W3CDTF">2012-09-10T10:06:46Z</dcterms:modified>
  <cp:category>Graduation</cp:category>
</cp:coreProperties>
</file>